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8" r:id="rId3"/>
    <p:sldId id="324" r:id="rId4"/>
    <p:sldId id="326" r:id="rId5"/>
    <p:sldId id="306" r:id="rId6"/>
    <p:sldId id="329" r:id="rId7"/>
    <p:sldId id="259" r:id="rId8"/>
    <p:sldId id="330" r:id="rId9"/>
    <p:sldId id="331" r:id="rId10"/>
    <p:sldId id="310" r:id="rId11"/>
    <p:sldId id="311" r:id="rId12"/>
    <p:sldId id="332" r:id="rId13"/>
    <p:sldId id="333" r:id="rId14"/>
    <p:sldId id="303" r:id="rId15"/>
    <p:sldId id="262" r:id="rId16"/>
    <p:sldId id="305" r:id="rId17"/>
    <p:sldId id="307" r:id="rId18"/>
    <p:sldId id="314" r:id="rId19"/>
    <p:sldId id="274" r:id="rId20"/>
    <p:sldId id="320" r:id="rId21"/>
    <p:sldId id="322" r:id="rId22"/>
    <p:sldId id="313" r:id="rId23"/>
    <p:sldId id="316" r:id="rId24"/>
    <p:sldId id="317" r:id="rId25"/>
    <p:sldId id="309" r:id="rId26"/>
    <p:sldId id="302" r:id="rId27"/>
    <p:sldId id="298" r:id="rId28"/>
    <p:sldId id="30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6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7F10C5-99E8-4789-B2F6-CD58AEAA7A05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4E3AC-8C3E-47B5-AF16-257FDDC86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984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1ddf6b011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21ddf6b011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01678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1f9c45feb80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1f9c45feb80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7270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10f9e629ec3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10f9e629ec3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7126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For confirmation,  </a:t>
            </a:r>
            <a:r>
              <a:rPr lang="en-US" dirty="0" err="1"/>
              <a:t>corticotropin</a:t>
            </a:r>
            <a:r>
              <a:rPr lang="en-US" dirty="0"/>
              <a:t> stimulation test should be performed in most cases </a:t>
            </a:r>
            <a:r>
              <a:rPr lang="en-US" dirty="0">
                <a:solidFill>
                  <a:srgbClr val="00B0F0"/>
                </a:solidFill>
              </a:rPr>
              <a:t>unless basal results are absolutely unequivocal</a:t>
            </a:r>
            <a:endParaRPr lang="fa-IR" dirty="0">
              <a:solidFill>
                <a:srgbClr val="00B0F0"/>
              </a:solidFill>
            </a:endParaRPr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22361-2A73-4EB8-9085-0B84FE8A2A26}" type="slidenum">
              <a:rPr lang="ar-JO" smtClean="0"/>
              <a:t>19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068448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337557-B984-BD35-5CE2-78D1571EC1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B2ECA06-D8B7-6DD8-04FE-280198A9C0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649B9B-A64F-F8BD-A0D2-612C6B2D2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92D15-40E9-49B1-965D-E8511ABA5DA8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DC173E-CFF3-38B1-C328-B3737ABA3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2C1F88-BD47-FD0F-8D8D-C9AB23D16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29E2E-9D3E-4FA1-8C2A-C2399FD30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383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5C332B-B822-22C6-75AE-87AFF614B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C7C19B0-A54E-9817-36EF-7E4D643B6F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0F3FD96-71ED-87E3-3082-1098E8979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92D15-40E9-49B1-965D-E8511ABA5DA8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9F35516-E80F-D8E2-9B7C-7D6C19BB0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6FEAB0-56A6-55ED-D0E7-99750A70A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29E2E-9D3E-4FA1-8C2A-C2399FD30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92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A4734D3-1B56-DB31-3C35-D4F41A2091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2FC062F-F0C6-79A4-3CE0-851197AE82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51C8465-318B-30E6-DC48-910659A50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92D15-40E9-49B1-965D-E8511ABA5DA8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409046-F45D-F86E-D725-6817EF5BD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055FE06-1C84-B5CF-83D1-39321F0BB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29E2E-9D3E-4FA1-8C2A-C2399FD30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8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2" hasCustomPrompt="1"/>
          </p:nvPr>
        </p:nvSpPr>
        <p:spPr>
          <a:xfrm>
            <a:off x="956740" y="1677692"/>
            <a:ext cx="890000" cy="79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"/>
          </p:nvPr>
        </p:nvSpPr>
        <p:spPr>
          <a:xfrm>
            <a:off x="1846600" y="2501223"/>
            <a:ext cx="3276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3" hasCustomPrompt="1"/>
          </p:nvPr>
        </p:nvSpPr>
        <p:spPr>
          <a:xfrm>
            <a:off x="956740" y="3208056"/>
            <a:ext cx="890000" cy="79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4"/>
          </p:nvPr>
        </p:nvSpPr>
        <p:spPr>
          <a:xfrm>
            <a:off x="1846600" y="4031589"/>
            <a:ext cx="3276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title" idx="5" hasCustomPrompt="1"/>
          </p:nvPr>
        </p:nvSpPr>
        <p:spPr>
          <a:xfrm>
            <a:off x="6313940" y="1677692"/>
            <a:ext cx="890000" cy="79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6"/>
          </p:nvPr>
        </p:nvSpPr>
        <p:spPr>
          <a:xfrm>
            <a:off x="7203900" y="2501223"/>
            <a:ext cx="3274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 idx="7" hasCustomPrompt="1"/>
          </p:nvPr>
        </p:nvSpPr>
        <p:spPr>
          <a:xfrm>
            <a:off x="6313940" y="3208056"/>
            <a:ext cx="890000" cy="79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8"/>
          </p:nvPr>
        </p:nvSpPr>
        <p:spPr>
          <a:xfrm>
            <a:off x="7203969" y="4031589"/>
            <a:ext cx="3274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9"/>
          </p:nvPr>
        </p:nvSpPr>
        <p:spPr>
          <a:xfrm>
            <a:off x="1846607" y="1677692"/>
            <a:ext cx="40332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13"/>
          </p:nvPr>
        </p:nvSpPr>
        <p:spPr>
          <a:xfrm>
            <a:off x="1846607" y="3208056"/>
            <a:ext cx="40332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subTitle" idx="14"/>
          </p:nvPr>
        </p:nvSpPr>
        <p:spPr>
          <a:xfrm>
            <a:off x="7204460" y="1677692"/>
            <a:ext cx="40308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15"/>
          </p:nvPr>
        </p:nvSpPr>
        <p:spPr>
          <a:xfrm>
            <a:off x="7204460" y="3208056"/>
            <a:ext cx="40308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title" idx="16" hasCustomPrompt="1"/>
          </p:nvPr>
        </p:nvSpPr>
        <p:spPr>
          <a:xfrm>
            <a:off x="956740" y="4738420"/>
            <a:ext cx="890000" cy="79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17"/>
          </p:nvPr>
        </p:nvSpPr>
        <p:spPr>
          <a:xfrm>
            <a:off x="1846600" y="5561956"/>
            <a:ext cx="3276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title" idx="18" hasCustomPrompt="1"/>
          </p:nvPr>
        </p:nvSpPr>
        <p:spPr>
          <a:xfrm>
            <a:off x="6313940" y="4738420"/>
            <a:ext cx="886000" cy="79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19"/>
          </p:nvPr>
        </p:nvSpPr>
        <p:spPr>
          <a:xfrm>
            <a:off x="7201868" y="5561956"/>
            <a:ext cx="3274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20"/>
          </p:nvPr>
        </p:nvSpPr>
        <p:spPr>
          <a:xfrm>
            <a:off x="1846607" y="4738420"/>
            <a:ext cx="40332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21"/>
          </p:nvPr>
        </p:nvSpPr>
        <p:spPr>
          <a:xfrm>
            <a:off x="7201867" y="4738423"/>
            <a:ext cx="40332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850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ubTitle" idx="1"/>
          </p:nvPr>
        </p:nvSpPr>
        <p:spPr>
          <a:xfrm>
            <a:off x="960000" y="1468033"/>
            <a:ext cx="10272000" cy="41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5650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935751" y="1688000"/>
            <a:ext cx="6320400" cy="1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935851" y="3216800"/>
            <a:ext cx="6320400" cy="19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990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F0498F-FF2A-0416-23D2-4A125424A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6D7C749-D003-5F17-1EC3-35DC3A9B1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BEB1564-77B3-95CA-B26D-195FAFC72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92D15-40E9-49B1-965D-E8511ABA5DA8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569332-0A73-D77D-6CEB-DBB706EF6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65A86F-9FC4-FB3E-3EF5-7AA0A704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29E2E-9D3E-4FA1-8C2A-C2399FD30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730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F8B49A-3647-99DF-07B3-6286BF57B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BBE2F7C-5154-EE3E-97E5-3AFC47C81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237E752-1617-A657-7979-401FD8209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92D15-40E9-49B1-965D-E8511ABA5DA8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3C8ABA-4EFA-2D48-CC80-3504820E8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09BD9F9-DC11-2F21-F5B5-08F745700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29E2E-9D3E-4FA1-8C2A-C2399FD30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742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6D13D4-A5F5-B69D-CFD1-8608C5BB1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D6CB58-710F-4226-41F9-EECAE6C298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C98B7CD-D032-3DE0-C986-22CCA2D08E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9961EDD-12FB-EF68-81A6-B1EAE6319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92D15-40E9-49B1-965D-E8511ABA5DA8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B2AF2C1-6164-7DB4-DA81-D138F24B7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588359D-11E7-D8BD-730D-F97CF354E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29E2E-9D3E-4FA1-8C2A-C2399FD30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953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A50DC8-6795-34AE-6715-72FF7279D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4B693FB-C634-FCD9-8A54-9BA20E311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4107850-07B5-439E-82B1-1318B217E7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55F4F35-7F3D-5C86-1C51-16E08CF59E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B1E51E5-2F2E-69C6-5DBF-6C683C23BA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D822952-93CB-005E-3E20-227B61813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92D15-40E9-49B1-965D-E8511ABA5DA8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B79FA8A-857F-5B2B-0CDC-65C72B699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52AA316-DDFE-8C27-4BC4-4B872FE38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29E2E-9D3E-4FA1-8C2A-C2399FD30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951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765B7D-5C72-3C3D-EDDD-A58DC0033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7235A41-F735-EA22-CAA8-DC498BC6E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92D15-40E9-49B1-965D-E8511ABA5DA8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7D8F789-4810-8457-8FE8-AA1B60826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2A4B4B2-A579-6C11-042B-E9132A85B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29E2E-9D3E-4FA1-8C2A-C2399FD30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771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359E47D-3687-8536-800D-384D49B31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92D15-40E9-49B1-965D-E8511ABA5DA8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93BE0F0-0E16-319C-9D20-6F65E9514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B163155-354C-6098-46DA-7CFA9363E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29E2E-9D3E-4FA1-8C2A-C2399FD30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81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B5FD80-7B4D-CFD4-0EE9-1A273442B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20BF9D-28B0-21FF-2DF1-934418712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BFC6295-4E16-94FA-1E51-63C3136411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92802D5-23D1-BB3B-3F98-C6945C66F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92D15-40E9-49B1-965D-E8511ABA5DA8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F21467A-FB36-D0F5-2DCA-0FF612617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9FD6C56-18E1-5D80-660D-929A777DD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29E2E-9D3E-4FA1-8C2A-C2399FD30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716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889B8F-9BAB-F20F-F667-5A8EEB356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40F712C-816A-47A9-4998-F96F1DDCAB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DFD3D9C-F413-DCA0-2204-1358523B4C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53C3D66-D015-2094-B921-6D60FE039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92D15-40E9-49B1-965D-E8511ABA5DA8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B7302E1-C7AF-36D6-C8BC-32F9CE0BC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2C9C11B-D355-81D6-1E19-329E22F1D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29E2E-9D3E-4FA1-8C2A-C2399FD30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385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7DD45F5-C448-B2C1-CC59-565034D81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BEB2AFC-FBCC-558F-0CEA-96C23608C8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CAB3AED-A295-FCE7-803C-7C7A5FD764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92D15-40E9-49B1-965D-E8511ABA5DA8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C33C9D6-5E28-E557-4937-38000B5422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F5AFE45-209F-A2C9-A187-F4E51A09A2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29E2E-9D3E-4FA1-8C2A-C2399FD30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388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1" name="Rectangle 460">
            <a:extLst>
              <a:ext uri="{FF2B5EF4-FFF2-40B4-BE49-F238E27FC236}">
                <a16:creationId xmlns:a16="http://schemas.microsoft.com/office/drawing/2014/main" xmlns="" id="{F35DB090-93B5-4581-8D71-BB3839684B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3" name="Freeform: Shape 462">
            <a:extLst>
              <a:ext uri="{FF2B5EF4-FFF2-40B4-BE49-F238E27FC236}">
                <a16:creationId xmlns:a16="http://schemas.microsoft.com/office/drawing/2014/main" xmlns="" id="{A0DE92DF-4769-4DE9-93FD-EE31271850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19619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82EEFDBA-9A1C-B0E5-3A06-E9875CF23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0817" y="643467"/>
            <a:ext cx="4315910" cy="18005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 b="1" dirty="0"/>
              <a:t>Adrenal Insufficiency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766C1A8-B82A-7A70-0187-87B783E25E37}"/>
              </a:ext>
            </a:extLst>
          </p:cNvPr>
          <p:cNvSpPr txBox="1"/>
          <p:nvPr/>
        </p:nvSpPr>
        <p:spPr>
          <a:xfrm>
            <a:off x="838201" y="2623381"/>
            <a:ext cx="3888528" cy="3553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dr.Ahmad Khalil altarawneh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59E547D-E230-74BE-6A05-2219B9C095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1043" y="1315086"/>
            <a:ext cx="7042554" cy="415724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210337-E078-87D2-5ED1-FA6B752E9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773" y="153888"/>
            <a:ext cx="8212353" cy="763600"/>
          </a:xfrm>
        </p:spPr>
        <p:txBody>
          <a:bodyPr/>
          <a:lstStyle/>
          <a:p>
            <a:r>
              <a:rPr lang="en-US" sz="3200" dirty="0"/>
              <a:t> </a:t>
            </a:r>
            <a:r>
              <a:rPr lang="en-US" sz="3200" dirty="0">
                <a:highlight>
                  <a:srgbClr val="FFFF00"/>
                </a:highlight>
              </a:rPr>
              <a:t>Secondary hypoadrenalism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077943D-C681-0F75-2516-585DB5358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1127" y="1099437"/>
            <a:ext cx="10608223" cy="419200"/>
          </a:xfrm>
        </p:spPr>
        <p:txBody>
          <a:bodyPr/>
          <a:lstStyle/>
          <a:p>
            <a:r>
              <a:rPr lang="en-US" sz="2400" b="1" dirty="0"/>
              <a:t>1. Exogenous glucocorticoid therapy </a:t>
            </a:r>
            <a:r>
              <a:rPr lang="en-US" sz="2400" b="1" dirty="0">
                <a:solidFill>
                  <a:srgbClr val="FF0000"/>
                </a:solidFill>
              </a:rPr>
              <a:t>&gt;&gt; most common cause of secondary adrenal insufficiency</a:t>
            </a:r>
            <a:r>
              <a:rPr lang="en-US" sz="2400" b="1" dirty="0"/>
              <a:t> . </a:t>
            </a:r>
          </a:p>
          <a:p>
            <a:endParaRPr lang="en-US" sz="2400" b="1" dirty="0"/>
          </a:p>
          <a:p>
            <a:r>
              <a:rPr lang="en-US" sz="2400" b="1" dirty="0"/>
              <a:t>Look for patients who recently discontinued glucocorticoid</a:t>
            </a:r>
          </a:p>
          <a:p>
            <a:r>
              <a:rPr lang="en-US" sz="2400" b="1" dirty="0"/>
              <a:t>Therapy or did not increase their glucocorticoid dose in times of stress.</a:t>
            </a:r>
          </a:p>
          <a:p>
            <a:endParaRPr lang="en-US" sz="2400" b="1" dirty="0"/>
          </a:p>
          <a:p>
            <a:r>
              <a:rPr lang="en-US" sz="2400" b="1" dirty="0"/>
              <a:t>2. Hypopituitarism</a:t>
            </a:r>
          </a:p>
          <a:p>
            <a:r>
              <a:rPr lang="en-US" sz="2400" b="1" dirty="0"/>
              <a:t>3. Pituitary apoplexy</a:t>
            </a:r>
          </a:p>
          <a:p>
            <a:r>
              <a:rPr lang="en-US" sz="2400" b="1" dirty="0"/>
              <a:t>4. Granulomatous disease (tuberculosis, sarcoid, eosinophilic granuloma)</a:t>
            </a:r>
          </a:p>
          <a:p>
            <a:r>
              <a:rPr lang="en-US" sz="2400" b="1" dirty="0"/>
              <a:t>5. Secondary tumor deposits (breast, bronchus)</a:t>
            </a:r>
          </a:p>
          <a:p>
            <a:r>
              <a:rPr lang="en-US" sz="2400" b="1" dirty="0"/>
              <a:t>6. Postpartum pituitary infarction (</a:t>
            </a:r>
            <a:r>
              <a:rPr lang="en-US" sz="2400" b="1" dirty="0" err="1"/>
              <a:t>sheehan's</a:t>
            </a:r>
            <a:r>
              <a:rPr lang="en-US" sz="2400" b="1" dirty="0"/>
              <a:t> syndrome)</a:t>
            </a:r>
          </a:p>
          <a:p>
            <a:r>
              <a:rPr lang="en-US" sz="2400" b="1" dirty="0"/>
              <a:t>7. Pituitary irradiation (effect usually delayed for several years)</a:t>
            </a:r>
          </a:p>
          <a:p>
            <a:r>
              <a:rPr lang="en-US" sz="2400" b="1" dirty="0"/>
              <a:t>8. Isolated ACTH deficiency</a:t>
            </a:r>
          </a:p>
          <a:p>
            <a:r>
              <a:rPr lang="en-US" sz="2400" b="1" dirty="0"/>
              <a:t>9. Idiopathic</a:t>
            </a: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078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D03B944-DDBB-3969-05B3-5C9C2D99D3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757" y="546544"/>
            <a:ext cx="10272000" cy="419200"/>
          </a:xfrm>
        </p:spPr>
        <p:txBody>
          <a:bodyPr/>
          <a:lstStyle/>
          <a:p>
            <a:r>
              <a:rPr lang="en-US" sz="3200" b="1" u="sng" dirty="0"/>
              <a:t> Clinical features</a:t>
            </a:r>
            <a:endParaRPr lang="en-US" u="sng" dirty="0"/>
          </a:p>
          <a:p>
            <a:endParaRPr lang="en-US" sz="2667" b="1" dirty="0"/>
          </a:p>
          <a:p>
            <a:r>
              <a:rPr lang="en-US" sz="2667" b="1" dirty="0"/>
              <a:t>The  sign and symptoms of AI are rather nonspecific such as : </a:t>
            </a:r>
          </a:p>
          <a:p>
            <a:r>
              <a:rPr lang="en-US" sz="2667" b="1" dirty="0"/>
              <a:t>O weakness, fatigue</a:t>
            </a:r>
          </a:p>
          <a:p>
            <a:r>
              <a:rPr lang="en-US" sz="2667" b="1" dirty="0"/>
              <a:t>O musculoskeletal pain</a:t>
            </a:r>
          </a:p>
          <a:p>
            <a:r>
              <a:rPr lang="en-US" sz="2667" b="1" dirty="0"/>
              <a:t>O weight loss, depression, and anxiety.</a:t>
            </a:r>
          </a:p>
          <a:p>
            <a:r>
              <a:rPr lang="en-US" sz="2667" b="1" dirty="0"/>
              <a:t>O abdominal pain, nausea , vomiting </a:t>
            </a:r>
          </a:p>
          <a:p>
            <a:endParaRPr lang="en-US" sz="2667" b="1" dirty="0"/>
          </a:p>
          <a:p>
            <a:r>
              <a:rPr lang="en-US" sz="2667" b="1" u="sng" dirty="0">
                <a:solidFill>
                  <a:srgbClr val="FF0000"/>
                </a:solidFill>
              </a:rPr>
              <a:t>As a result, the diagnosis is frequently delayed, resulting in a clinical presentation with an acute life-threatening adrenal crisis . </a:t>
            </a:r>
          </a:p>
          <a:p>
            <a:endParaRPr lang="en-US" sz="2667" b="1" u="sng" dirty="0">
              <a:solidFill>
                <a:srgbClr val="FF0000"/>
              </a:solidFill>
            </a:endParaRPr>
          </a:p>
          <a:p>
            <a:endParaRPr lang="en-US" sz="2667" b="1" u="sng" dirty="0">
              <a:solidFill>
                <a:srgbClr val="FF0000"/>
              </a:solidFill>
            </a:endParaRPr>
          </a:p>
          <a:p>
            <a:r>
              <a:rPr lang="en-US" sz="2667" b="1" dirty="0"/>
              <a:t>     Or sign and  symptoms related to hormonal changes .....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55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8A0B49-2C9B-59EE-8098-585841C62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FDA4E9C-5BDA-B07B-95F0-48FD0FA250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8CD443B-A164-CC50-4728-4D5DA8E55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946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2A363EF-216F-C15E-A720-243009CFC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4655" y="387570"/>
            <a:ext cx="3512603" cy="3397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B48E19B-8C9F-0D6F-4F1B-C65D50E96E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1451" y="387570"/>
            <a:ext cx="3635896" cy="3397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A612A75-C91C-1E50-9EB9-D37D4779D9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422" y="4312358"/>
            <a:ext cx="11315157" cy="9835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2071B07-0E13-F5E3-838A-35070CCA80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422" y="5604302"/>
            <a:ext cx="11315157" cy="96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608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884E68-0268-1A61-8959-03046DBB3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643" y="285613"/>
            <a:ext cx="10515600" cy="1079362"/>
          </a:xfrm>
        </p:spPr>
        <p:txBody>
          <a:bodyPr/>
          <a:lstStyle/>
          <a:p>
            <a:r>
              <a:rPr lang="en-US" b="1" dirty="0"/>
              <a:t>Approach of adrenal </a:t>
            </a:r>
            <a:r>
              <a:rPr lang="en-US" b="1" dirty="0" err="1"/>
              <a:t>insuff</a:t>
            </a:r>
            <a:r>
              <a:rPr lang="en-US" b="1" dirty="0"/>
              <a:t>. patients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24DCB92-E699-BA38-57B7-2068CC302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197" y="1209260"/>
            <a:ext cx="8335617" cy="536312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Acute adrenal insufficiency: </a:t>
            </a:r>
            <a:r>
              <a:rPr lang="en-US" dirty="0"/>
              <a:t>In acute adrenal crisis, where treatment should not be delayed in order to do the tests, a blood sample for a random plasma cortisol level should be drawn prior to starting hydrocortisone replacement.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Chronic adrenal insufficiency: </a:t>
            </a:r>
            <a:r>
              <a:rPr lang="en-US" dirty="0"/>
              <a:t>Use stepwise endocrine testing in all patients. </a:t>
            </a:r>
          </a:p>
          <a:p>
            <a:r>
              <a:rPr lang="en-US" dirty="0">
                <a:solidFill>
                  <a:srgbClr val="C00000"/>
                </a:solidFill>
              </a:rPr>
              <a:t>Morning cortisol </a:t>
            </a:r>
          </a:p>
          <a:p>
            <a:r>
              <a:rPr lang="en-US" dirty="0">
                <a:solidFill>
                  <a:srgbClr val="C00000"/>
                </a:solidFill>
              </a:rPr>
              <a:t>Morning ACTH</a:t>
            </a:r>
          </a:p>
          <a:p>
            <a:r>
              <a:rPr lang="en-US" dirty="0">
                <a:solidFill>
                  <a:srgbClr val="C00000"/>
                </a:solidFill>
              </a:rPr>
              <a:t>ACTH stimulation test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Notes:</a:t>
            </a:r>
          </a:p>
          <a:p>
            <a:r>
              <a:rPr lang="en-US" dirty="0"/>
              <a:t>Primary adrenal insufficiency: Screen for hypoaldosteronism and hypoandrogenism.</a:t>
            </a:r>
          </a:p>
          <a:p>
            <a:r>
              <a:rPr lang="en-US" dirty="0"/>
              <a:t>Secondary and tertiary adrenal insufficiency: Differentiating between the two is often not required, as it does not influence management. </a:t>
            </a:r>
          </a:p>
          <a:p>
            <a:r>
              <a:rPr lang="en-US" dirty="0"/>
              <a:t>All patients: Investigate for an underlying cause.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5AD12C3-0219-4F5A-2A1B-F8777F5FB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1105" y="2288621"/>
            <a:ext cx="4220896" cy="301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846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3C7873D3-717D-E233-9104-01417FB8A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"/>
            <a:ext cx="6469912" cy="598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ortisol Hormone, Hydrocortisone (AM and PM) - Labpedia.net">
            <a:extLst>
              <a:ext uri="{FF2B5EF4-FFF2-40B4-BE49-F238E27FC236}">
                <a16:creationId xmlns:a16="http://schemas.microsoft.com/office/drawing/2014/main" xmlns="" id="{3AA3CAB4-FF43-4FAA-25EA-46EF5EE32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395" y="1369060"/>
            <a:ext cx="5502605" cy="341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50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3FB5461-3E21-0849-C820-B8EC39E86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653" y="738947"/>
            <a:ext cx="10515600" cy="529079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b="1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Endocrine studies</a:t>
            </a:r>
          </a:p>
          <a:p>
            <a:pPr algn="l"/>
            <a:r>
              <a:rPr lang="en-US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Endocrine testing is typically performed sequentially</a:t>
            </a:r>
          </a:p>
          <a:p>
            <a:pPr algn="l">
              <a:buFont typeface="+mj-lt"/>
              <a:buAutoNum type="arabicPeriod"/>
            </a:pPr>
            <a:r>
              <a:rPr lang="en-US" b="1" i="0" dirty="0">
                <a:solidFill>
                  <a:srgbClr val="C00000"/>
                </a:solidFill>
                <a:effectLst/>
                <a:latin typeface="Lato" panose="020F0502020204030203" pitchFamily="34" charset="0"/>
              </a:rPr>
              <a:t>Morning </a:t>
            </a:r>
            <a:r>
              <a:rPr lang="en-US" b="1" dirty="0">
                <a:solidFill>
                  <a:srgbClr val="C00000"/>
                </a:solidFill>
                <a:latin typeface="Lato" panose="020F0502020204030203" pitchFamily="34" charset="0"/>
              </a:rPr>
              <a:t>cortisol</a:t>
            </a:r>
            <a:r>
              <a:rPr lang="en-US" b="1" i="0" dirty="0">
                <a:solidFill>
                  <a:srgbClr val="C00000"/>
                </a:solidFill>
                <a:effectLst/>
                <a:latin typeface="Lato" panose="020F0502020204030203" pitchFamily="34" charset="0"/>
              </a:rPr>
              <a:t> level</a:t>
            </a:r>
            <a:r>
              <a:rPr lang="en-US" b="0" i="0" dirty="0">
                <a:solidFill>
                  <a:srgbClr val="C00000"/>
                </a:solidFill>
                <a:effectLst/>
                <a:latin typeface="Lato" panose="020F0502020204030203" pitchFamily="34" charset="0"/>
              </a:rPr>
              <a:t>: </a:t>
            </a:r>
            <a:r>
              <a:rPr lang="en-US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initial test  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US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Levels ≥ 18 mcg/dL have a high </a:t>
            </a:r>
            <a:r>
              <a:rPr lang="en-US" dirty="0">
                <a:solidFill>
                  <a:srgbClr val="1A1C1C"/>
                </a:solidFill>
                <a:latin typeface="Lato" panose="020F0502020204030203" pitchFamily="34" charset="0"/>
              </a:rPr>
              <a:t>negative predictive value</a:t>
            </a:r>
            <a:r>
              <a:rPr lang="en-US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 for ruling out </a:t>
            </a:r>
            <a:r>
              <a:rPr lang="en-US" dirty="0">
                <a:solidFill>
                  <a:srgbClr val="1A1C1C"/>
                </a:solidFill>
                <a:latin typeface="Lato" panose="020F0502020204030203" pitchFamily="34" charset="0"/>
              </a:rPr>
              <a:t>adrenal</a:t>
            </a:r>
            <a:r>
              <a:rPr lang="en-US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 insufficiency. 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US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Levels &lt; 3 mcg/dL strongly suggest </a:t>
            </a:r>
            <a:r>
              <a:rPr lang="en-US" dirty="0" err="1">
                <a:solidFill>
                  <a:srgbClr val="1A1C1C"/>
                </a:solidFill>
                <a:latin typeface="Lato" panose="020F0502020204030203" pitchFamily="34" charset="0"/>
              </a:rPr>
              <a:t>hypocortisolism</a:t>
            </a:r>
            <a:r>
              <a:rPr lang="en-US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.</a:t>
            </a:r>
          </a:p>
          <a:p>
            <a:pPr marL="742950" lvl="1" indent="-285750" algn="l">
              <a:buFont typeface="+mj-lt"/>
              <a:buAutoNum type="arabicPeriod"/>
            </a:pPr>
            <a:endParaRPr lang="en-US" b="0" i="0" dirty="0">
              <a:solidFill>
                <a:srgbClr val="1A1C1C"/>
              </a:solidFill>
              <a:effectLst/>
              <a:latin typeface="Lato" panose="020F0502020204030203" pitchFamily="34" charset="0"/>
            </a:endParaRPr>
          </a:p>
          <a:p>
            <a:pPr algn="l">
              <a:buFont typeface="+mj-lt"/>
              <a:buAutoNum type="arabicPeriod" startAt="2"/>
            </a:pPr>
            <a:r>
              <a:rPr lang="en-US" b="1" i="0" dirty="0">
                <a:solidFill>
                  <a:srgbClr val="C00000"/>
                </a:solidFill>
                <a:effectLst/>
                <a:latin typeface="Lato" panose="020F0502020204030203" pitchFamily="34" charset="0"/>
              </a:rPr>
              <a:t>Morning </a:t>
            </a:r>
            <a:r>
              <a:rPr lang="en-US" b="1" dirty="0">
                <a:solidFill>
                  <a:srgbClr val="C00000"/>
                </a:solidFill>
                <a:latin typeface="Lato" panose="020F0502020204030203" pitchFamily="34" charset="0"/>
              </a:rPr>
              <a:t>ACTH</a:t>
            </a:r>
            <a:r>
              <a:rPr lang="en-US" b="1" i="0" dirty="0">
                <a:solidFill>
                  <a:srgbClr val="C00000"/>
                </a:solidFill>
                <a:effectLst/>
                <a:latin typeface="Lato" panose="020F0502020204030203" pitchFamily="34" charset="0"/>
              </a:rPr>
              <a:t> level</a:t>
            </a:r>
            <a:r>
              <a:rPr lang="en-US" b="0" i="0" dirty="0">
                <a:solidFill>
                  <a:srgbClr val="C00000"/>
                </a:solidFill>
                <a:effectLst/>
                <a:latin typeface="Lato" panose="020F0502020204030203" pitchFamily="34" charset="0"/>
              </a:rPr>
              <a:t>: </a:t>
            </a:r>
            <a:r>
              <a:rPr lang="en-US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obtain if morning </a:t>
            </a:r>
            <a:r>
              <a:rPr lang="en-US" dirty="0">
                <a:solidFill>
                  <a:srgbClr val="1A1C1C"/>
                </a:solidFill>
                <a:latin typeface="Lato" panose="020F0502020204030203" pitchFamily="34" charset="0"/>
              </a:rPr>
              <a:t>cortisol</a:t>
            </a:r>
            <a:r>
              <a:rPr lang="en-US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 is low </a:t>
            </a:r>
          </a:p>
          <a:p>
            <a:pPr marL="457200" lvl="1" indent="0" algn="l">
              <a:buNone/>
            </a:pPr>
            <a:r>
              <a:rPr lang="en-US" dirty="0">
                <a:solidFill>
                  <a:srgbClr val="1A1C1C"/>
                </a:solidFill>
                <a:latin typeface="Lato" panose="020F0502020204030203" pitchFamily="34" charset="0"/>
              </a:rPr>
              <a:t>Primary adrenal insufficiency</a:t>
            </a:r>
            <a:r>
              <a:rPr lang="en-US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: elevated </a:t>
            </a:r>
            <a:r>
              <a:rPr lang="en-US" dirty="0">
                <a:solidFill>
                  <a:srgbClr val="1A1C1C"/>
                </a:solidFill>
                <a:latin typeface="Lato" panose="020F0502020204030203" pitchFamily="34" charset="0"/>
              </a:rPr>
              <a:t>ACTH</a:t>
            </a:r>
            <a:r>
              <a:rPr lang="en-US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 levels</a:t>
            </a:r>
          </a:p>
          <a:p>
            <a:pPr marL="457200" lvl="1" indent="0" algn="l">
              <a:buNone/>
            </a:pPr>
            <a:r>
              <a:rPr lang="en-US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Secondary/</a:t>
            </a:r>
            <a:r>
              <a:rPr lang="en-US" dirty="0">
                <a:solidFill>
                  <a:srgbClr val="1A1C1C"/>
                </a:solidFill>
                <a:latin typeface="Lato" panose="020F0502020204030203" pitchFamily="34" charset="0"/>
              </a:rPr>
              <a:t>tertiary adrenal insufficiency</a:t>
            </a:r>
            <a:r>
              <a:rPr lang="en-US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: </a:t>
            </a:r>
            <a:r>
              <a:rPr lang="en-US" dirty="0">
                <a:solidFill>
                  <a:srgbClr val="1A1C1C"/>
                </a:solidFill>
                <a:latin typeface="Lato" panose="020F0502020204030203" pitchFamily="34" charset="0"/>
              </a:rPr>
              <a:t>ACTH</a:t>
            </a:r>
            <a:r>
              <a:rPr lang="en-US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 levels low to normal</a:t>
            </a:r>
          </a:p>
          <a:p>
            <a:pPr marL="457200" lvl="1" indent="0" algn="l">
              <a:buNone/>
            </a:pPr>
            <a:endParaRPr lang="en-US" b="0" i="0" dirty="0">
              <a:solidFill>
                <a:srgbClr val="1A1C1C"/>
              </a:solidFill>
              <a:effectLst/>
              <a:latin typeface="Lato" panose="020F0502020204030203" pitchFamily="34" charset="0"/>
            </a:endParaRPr>
          </a:p>
          <a:p>
            <a:pPr marL="457200" lvl="1" indent="0" algn="l">
              <a:buNone/>
            </a:pPr>
            <a:r>
              <a:rPr lang="en-US" dirty="0">
                <a:solidFill>
                  <a:srgbClr val="1A1C1C"/>
                </a:solidFill>
                <a:latin typeface="Lato" panose="020F0502020204030203" pitchFamily="34" charset="0"/>
              </a:rPr>
              <a:t>ACTH</a:t>
            </a:r>
            <a:r>
              <a:rPr lang="en-US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 and cortisol secretion is subject to diurnal variation, </a:t>
            </a:r>
            <a:r>
              <a:rPr lang="en-US" b="0" i="0" dirty="0">
                <a:solidFill>
                  <a:srgbClr val="1A1C1C"/>
                </a:solidFill>
                <a:effectLst/>
                <a:highlight>
                  <a:srgbClr val="FFFF00"/>
                </a:highlight>
                <a:latin typeface="Lato" panose="020F0502020204030203" pitchFamily="34" charset="0"/>
              </a:rPr>
              <a:t>which is why a morning sample is desirable. </a:t>
            </a:r>
          </a:p>
          <a:p>
            <a:pPr marL="457200" lvl="1" indent="0" algn="l">
              <a:buNone/>
            </a:pPr>
            <a:r>
              <a:rPr lang="en-US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Exogenous </a:t>
            </a:r>
            <a:r>
              <a:rPr lang="en-US" dirty="0">
                <a:solidFill>
                  <a:srgbClr val="1A1C1C"/>
                </a:solidFill>
                <a:latin typeface="Lato" panose="020F0502020204030203" pitchFamily="34" charset="0"/>
              </a:rPr>
              <a:t>glucocorticoids</a:t>
            </a:r>
            <a:r>
              <a:rPr lang="en-US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 (via any route) can suppress </a:t>
            </a:r>
            <a:r>
              <a:rPr lang="en-US" dirty="0">
                <a:solidFill>
                  <a:srgbClr val="1A1C1C"/>
                </a:solidFill>
                <a:latin typeface="Lato" panose="020F0502020204030203" pitchFamily="34" charset="0"/>
              </a:rPr>
              <a:t>ACTH</a:t>
            </a:r>
            <a:r>
              <a:rPr lang="en-US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 secretion through negative feedback.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072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78A1F2-A079-C49B-9760-8C92F6D66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112" y="717343"/>
            <a:ext cx="11327296" cy="5423314"/>
          </a:xfrm>
        </p:spPr>
        <p:txBody>
          <a:bodyPr>
            <a:normAutofit fontScale="77500" lnSpcReduction="20000"/>
          </a:bodyPr>
          <a:lstStyle/>
          <a:p>
            <a:pPr algn="l">
              <a:buFont typeface="+mj-lt"/>
              <a:buAutoNum type="arabicPeriod" startAt="3"/>
            </a:pPr>
            <a:r>
              <a:rPr lang="en-US" b="1" i="0" dirty="0">
                <a:solidFill>
                  <a:srgbClr val="C00000"/>
                </a:solidFill>
                <a:effectLst/>
                <a:latin typeface="Lato" panose="020F0502020204030203" pitchFamily="34" charset="0"/>
              </a:rPr>
              <a:t>Standard-dose ACTH stimulation test</a:t>
            </a:r>
            <a:r>
              <a:rPr lang="en-US" b="0" i="0" dirty="0">
                <a:solidFill>
                  <a:srgbClr val="C00000"/>
                </a:solidFill>
                <a:effectLst/>
                <a:latin typeface="Lato" panose="020F0502020204030203" pitchFamily="34" charset="0"/>
              </a:rPr>
              <a:t> (</a:t>
            </a:r>
            <a:r>
              <a:rPr lang="en-US" dirty="0">
                <a:solidFill>
                  <a:srgbClr val="C00000"/>
                </a:solidFill>
                <a:latin typeface="Lato" panose="020F0502020204030203" pitchFamily="34" charset="0"/>
              </a:rPr>
              <a:t>cosyntropin test</a:t>
            </a:r>
            <a:r>
              <a:rPr lang="en-US" b="0" i="0" dirty="0">
                <a:solidFill>
                  <a:srgbClr val="C00000"/>
                </a:solidFill>
                <a:effectLst/>
                <a:latin typeface="Lato" panose="020F0502020204030203" pitchFamily="34" charset="0"/>
              </a:rPr>
              <a:t>): </a:t>
            </a:r>
            <a:r>
              <a:rPr lang="en-US" b="0" i="0" dirty="0">
                <a:solidFill>
                  <a:srgbClr val="002060"/>
                </a:solidFill>
                <a:effectLst/>
                <a:latin typeface="Lato" panose="020F0502020204030203" pitchFamily="34" charset="0"/>
              </a:rPr>
              <a:t>gold standard to confirm the diagnosis of </a:t>
            </a:r>
            <a:r>
              <a:rPr lang="en-US" dirty="0">
                <a:solidFill>
                  <a:srgbClr val="002060"/>
                </a:solidFill>
                <a:latin typeface="Lato" panose="020F0502020204030203" pitchFamily="34" charset="0"/>
              </a:rPr>
              <a:t>primary adrenal insufficiency</a:t>
            </a:r>
            <a:r>
              <a:rPr lang="en-US" b="0" i="0" dirty="0">
                <a:solidFill>
                  <a:srgbClr val="002060"/>
                </a:solidFill>
                <a:effectLst/>
                <a:latin typeface="Lato" panose="020F0502020204030203" pitchFamily="34" charset="0"/>
              </a:rPr>
              <a:t> </a:t>
            </a:r>
            <a:endParaRPr lang="en-US" b="0" i="0" dirty="0">
              <a:solidFill>
                <a:srgbClr val="1A1C1C"/>
              </a:solidFill>
              <a:effectLst/>
              <a:latin typeface="Lato" panose="020F0502020204030203" pitchFamily="34" charset="0"/>
            </a:endParaRPr>
          </a:p>
          <a:p>
            <a:pPr marL="457200" lvl="1" indent="0" algn="l">
              <a:buNone/>
            </a:pPr>
            <a:r>
              <a:rPr lang="en-US" sz="2900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Method</a:t>
            </a:r>
          </a:p>
          <a:p>
            <a:pPr marL="914400" lvl="2" indent="0" algn="l">
              <a:buNone/>
            </a:pPr>
            <a:r>
              <a:rPr lang="en-US" sz="2600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Administration of exogenous </a:t>
            </a:r>
            <a:r>
              <a:rPr lang="en-US" sz="2600" dirty="0">
                <a:solidFill>
                  <a:srgbClr val="1A1C1C"/>
                </a:solidFill>
                <a:latin typeface="Lato" panose="020F0502020204030203" pitchFamily="34" charset="0"/>
              </a:rPr>
              <a:t>ACTH</a:t>
            </a:r>
            <a:r>
              <a:rPr lang="en-US" sz="2600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 to stimulate </a:t>
            </a:r>
            <a:r>
              <a:rPr lang="en-US" sz="2600" dirty="0">
                <a:solidFill>
                  <a:srgbClr val="1A1C1C"/>
                </a:solidFill>
                <a:latin typeface="Lato" panose="020F0502020204030203" pitchFamily="34" charset="0"/>
              </a:rPr>
              <a:t>cortisol</a:t>
            </a:r>
            <a:r>
              <a:rPr lang="en-US" sz="2600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 secretion</a:t>
            </a:r>
          </a:p>
          <a:p>
            <a:pPr marL="914400" lvl="2" indent="0" algn="l">
              <a:buNone/>
            </a:pPr>
            <a:r>
              <a:rPr lang="en-US" sz="2600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Measurement of </a:t>
            </a:r>
            <a:r>
              <a:rPr lang="en-US" sz="2600" dirty="0">
                <a:solidFill>
                  <a:srgbClr val="1A1C1C"/>
                </a:solidFill>
                <a:latin typeface="Lato" panose="020F0502020204030203" pitchFamily="34" charset="0"/>
              </a:rPr>
              <a:t>cortisol</a:t>
            </a:r>
            <a:r>
              <a:rPr lang="en-US" sz="2600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 levels before and 30 and/or 60 minutes after injection</a:t>
            </a:r>
          </a:p>
          <a:p>
            <a:pPr marL="457200" lvl="1" indent="0" algn="l">
              <a:buNone/>
            </a:pPr>
            <a:endParaRPr lang="en-US" sz="2900" b="0" i="0" dirty="0">
              <a:solidFill>
                <a:srgbClr val="1A1C1C"/>
              </a:solidFill>
              <a:effectLst/>
              <a:latin typeface="Lato" panose="020F0502020204030203" pitchFamily="34" charset="0"/>
            </a:endParaRPr>
          </a:p>
          <a:p>
            <a:pPr marL="457200" lvl="1" indent="0" algn="l">
              <a:buNone/>
            </a:pPr>
            <a:r>
              <a:rPr lang="en-US" sz="2900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Interpretation</a:t>
            </a:r>
          </a:p>
          <a:p>
            <a:pPr marL="914400" lvl="2" indent="0" algn="l">
              <a:buNone/>
            </a:pPr>
            <a:r>
              <a:rPr lang="en-US" sz="2600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In </a:t>
            </a:r>
            <a:r>
              <a:rPr lang="en-US" sz="2600" dirty="0">
                <a:solidFill>
                  <a:srgbClr val="1A1C1C"/>
                </a:solidFill>
                <a:latin typeface="Lato" panose="020F0502020204030203" pitchFamily="34" charset="0"/>
              </a:rPr>
              <a:t>primary adrenal insufficiency</a:t>
            </a:r>
            <a:r>
              <a:rPr lang="en-US" sz="2600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: peak </a:t>
            </a:r>
            <a:r>
              <a:rPr lang="en-US" sz="2600" dirty="0">
                <a:solidFill>
                  <a:srgbClr val="1A1C1C"/>
                </a:solidFill>
                <a:latin typeface="Lato" panose="020F0502020204030203" pitchFamily="34" charset="0"/>
              </a:rPr>
              <a:t>cortisol</a:t>
            </a:r>
            <a:r>
              <a:rPr lang="en-US" sz="2600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 level &lt; 18–20 </a:t>
            </a:r>
            <a:r>
              <a:rPr lang="en-US" sz="2600" b="0" i="0" dirty="0" err="1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μg</a:t>
            </a:r>
            <a:r>
              <a:rPr lang="en-US" sz="2600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/dL </a:t>
            </a:r>
          </a:p>
          <a:p>
            <a:pPr marL="914400" lvl="2" indent="0" algn="l">
              <a:buNone/>
            </a:pPr>
            <a:r>
              <a:rPr lang="en-US" sz="2600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In secondary/</a:t>
            </a:r>
            <a:r>
              <a:rPr lang="en-US" sz="2600" dirty="0">
                <a:solidFill>
                  <a:srgbClr val="1A1C1C"/>
                </a:solidFill>
                <a:latin typeface="Lato" panose="020F0502020204030203" pitchFamily="34" charset="0"/>
              </a:rPr>
              <a:t>tertiary adrenal insufficiency</a:t>
            </a:r>
            <a:r>
              <a:rPr lang="en-US" sz="2600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: usually a rise in </a:t>
            </a:r>
            <a:r>
              <a:rPr lang="en-US" sz="2600" dirty="0">
                <a:solidFill>
                  <a:srgbClr val="1A1C1C"/>
                </a:solidFill>
                <a:latin typeface="Lato" panose="020F0502020204030203" pitchFamily="34" charset="0"/>
              </a:rPr>
              <a:t>cortisol</a:t>
            </a:r>
            <a:r>
              <a:rPr lang="en-US" sz="2600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 &gt; 18–20 </a:t>
            </a:r>
            <a:r>
              <a:rPr lang="en-US" sz="2600" b="0" i="0" dirty="0" err="1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μg</a:t>
            </a:r>
            <a:r>
              <a:rPr lang="en-US" sz="2600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/dL</a:t>
            </a:r>
          </a:p>
          <a:p>
            <a:pPr marL="1143000" lvl="2" indent="-228600" algn="l">
              <a:buFont typeface="+mj-lt"/>
              <a:buAutoNum type="arabicPeriod" startAt="3"/>
            </a:pPr>
            <a:endParaRPr lang="en-US" b="0" i="0" dirty="0">
              <a:solidFill>
                <a:srgbClr val="1A1C1C"/>
              </a:solidFill>
              <a:effectLst/>
              <a:latin typeface="Lato" panose="020F0502020204030203" pitchFamily="34" charset="0"/>
            </a:endParaRPr>
          </a:p>
          <a:p>
            <a:pPr marL="1143000" lvl="2" indent="-228600" algn="l">
              <a:buFont typeface="+mj-lt"/>
              <a:buAutoNum type="arabicPeriod" startAt="3"/>
            </a:pPr>
            <a:endParaRPr lang="en-US" dirty="0">
              <a:solidFill>
                <a:srgbClr val="1A1C1C"/>
              </a:solidFill>
              <a:latin typeface="Lato" panose="020F0502020204030203" pitchFamily="34" charset="0"/>
            </a:endParaRPr>
          </a:p>
          <a:p>
            <a:pPr algn="l"/>
            <a:r>
              <a:rPr lang="en-US" b="1" i="0" dirty="0">
                <a:solidFill>
                  <a:srgbClr val="C00000"/>
                </a:solidFill>
                <a:effectLst/>
                <a:latin typeface="Lato" panose="020F0502020204030203" pitchFamily="34" charset="0"/>
              </a:rPr>
              <a:t>Screening for </a:t>
            </a:r>
            <a:r>
              <a:rPr lang="en-US" b="1" dirty="0">
                <a:solidFill>
                  <a:srgbClr val="C00000"/>
                </a:solidFill>
                <a:latin typeface="Lato" panose="020F0502020204030203" pitchFamily="34" charset="0"/>
              </a:rPr>
              <a:t>hypoaldosteronism</a:t>
            </a:r>
            <a:r>
              <a:rPr lang="en-US" b="1" i="0" dirty="0">
                <a:solidFill>
                  <a:srgbClr val="C00000"/>
                </a:solidFill>
                <a:effectLst/>
                <a:latin typeface="Lato" panose="020F0502020204030203" pitchFamily="34" charset="0"/>
              </a:rPr>
              <a:t> and hypoandrogenism 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1" dirty="0">
              <a:solidFill>
                <a:srgbClr val="1A1C1C"/>
              </a:solidFill>
              <a:latin typeface="Lato" panose="020F0502020204030203" pitchFamily="34" charset="0"/>
            </a:endParaRPr>
          </a:p>
          <a:p>
            <a:pPr marL="0" indent="0" algn="l">
              <a:buNone/>
            </a:pPr>
            <a:r>
              <a:rPr lang="en-US" b="1" dirty="0">
                <a:solidFill>
                  <a:srgbClr val="1A1C1C"/>
                </a:solidFill>
                <a:latin typeface="Lato" panose="020F0502020204030203" pitchFamily="34" charset="0"/>
              </a:rPr>
              <a:t>Hypoaldosteronism</a:t>
            </a:r>
            <a:endParaRPr lang="en-US" b="0" i="0" dirty="0">
              <a:solidFill>
                <a:srgbClr val="1A1C1C"/>
              </a:solidFill>
              <a:effectLst/>
              <a:latin typeface="Lato" panose="020F0502020204030203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↑ Plasma </a:t>
            </a:r>
            <a:r>
              <a:rPr lang="en-US" b="1" dirty="0">
                <a:solidFill>
                  <a:srgbClr val="1A1C1C"/>
                </a:solidFill>
                <a:latin typeface="Lato" panose="020F0502020204030203" pitchFamily="34" charset="0"/>
              </a:rPr>
              <a:t>renin</a:t>
            </a:r>
            <a:r>
              <a:rPr lang="en-US" b="1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 activity</a:t>
            </a:r>
            <a:r>
              <a:rPr lang="en-US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 (PRA) or </a:t>
            </a:r>
            <a:r>
              <a:rPr lang="en-US" b="1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↑ plasma </a:t>
            </a:r>
            <a:r>
              <a:rPr lang="en-US" b="1" dirty="0">
                <a:solidFill>
                  <a:srgbClr val="1A1C1C"/>
                </a:solidFill>
                <a:latin typeface="Lato" panose="020F0502020204030203" pitchFamily="34" charset="0"/>
              </a:rPr>
              <a:t>renin</a:t>
            </a:r>
            <a:r>
              <a:rPr lang="en-US" b="1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 concentration (PRC)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normal or </a:t>
            </a:r>
            <a:r>
              <a:rPr lang="en-US" b="1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↓ serum </a:t>
            </a:r>
            <a:r>
              <a:rPr lang="en-US" b="1" dirty="0">
                <a:solidFill>
                  <a:srgbClr val="1A1C1C"/>
                </a:solidFill>
                <a:latin typeface="Lato" panose="020F0502020204030203" pitchFamily="34" charset="0"/>
              </a:rPr>
              <a:t>aldosterone</a:t>
            </a:r>
            <a:endParaRPr lang="en-US" b="0" i="0" dirty="0">
              <a:solidFill>
                <a:srgbClr val="1A1C1C"/>
              </a:solidFill>
              <a:effectLst/>
              <a:latin typeface="Lato" panose="020F0502020204030203" pitchFamily="34" charset="0"/>
            </a:endParaRPr>
          </a:p>
          <a:p>
            <a:pPr marL="0" indent="0" algn="l">
              <a:buNone/>
            </a:pPr>
            <a:r>
              <a:rPr lang="en-US" b="1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Hypoandrogenism</a:t>
            </a:r>
            <a:endParaRPr lang="en-US" b="0" i="0" dirty="0">
              <a:solidFill>
                <a:srgbClr val="1A1C1C"/>
              </a:solidFill>
              <a:effectLst/>
              <a:latin typeface="Lato" panose="020F0502020204030203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↓ DHEA-S</a:t>
            </a:r>
            <a:r>
              <a:rPr lang="en-US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 </a:t>
            </a:r>
          </a:p>
          <a:p>
            <a:pPr marL="914400" lvl="2" indent="0" algn="l">
              <a:buNone/>
            </a:pPr>
            <a:endParaRPr lang="en-US" b="0" i="0" dirty="0">
              <a:solidFill>
                <a:srgbClr val="1A1C1C"/>
              </a:solidFill>
              <a:effectLst/>
              <a:latin typeface="Lato" panose="020F0502020204030203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629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FA2A9A5-C5F0-9162-BCAD-194A06BA3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605" y="0"/>
            <a:ext cx="93567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74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7875" y="-132159"/>
            <a:ext cx="7467600" cy="1143000"/>
          </a:xfrm>
        </p:spPr>
        <p:txBody>
          <a:bodyPr/>
          <a:lstStyle/>
          <a:p>
            <a:pPr algn="ctr"/>
            <a:r>
              <a:rPr lang="en-US" b="1" dirty="0"/>
              <a:t>Other investigations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84" y="1114424"/>
            <a:ext cx="12061032" cy="5743575"/>
          </a:xfrm>
        </p:spPr>
        <p:txBody>
          <a:bodyPr>
            <a:normAutofit/>
          </a:bodyPr>
          <a:lstStyle/>
          <a:p>
            <a:pPr marL="457200" indent="-457200" algn="l" rtl="0">
              <a:buAutoNum type="arabicPeriod"/>
            </a:pPr>
            <a:r>
              <a:rPr lang="en-US" sz="2400" b="1" dirty="0">
                <a:solidFill>
                  <a:srgbClr val="002060"/>
                </a:solidFill>
              </a:rPr>
              <a:t>CBC: </a:t>
            </a:r>
            <a:r>
              <a:rPr lang="en-US" sz="2400" dirty="0"/>
              <a:t>eosinophilia, lymphocytosis </a:t>
            </a:r>
          </a:p>
          <a:p>
            <a:pPr marL="457200" indent="-457200" algn="l" rtl="0">
              <a:buAutoNum type="arabicPeriod"/>
            </a:pPr>
            <a:r>
              <a:rPr lang="en-US" sz="2400" b="1" dirty="0">
                <a:solidFill>
                  <a:srgbClr val="002060"/>
                </a:solidFill>
              </a:rPr>
              <a:t>Kidney function &amp;electrolytes: </a:t>
            </a:r>
            <a:r>
              <a:rPr lang="en-US" sz="2400" dirty="0"/>
              <a:t>hypoglycemia, hyponatremia and hyperkalemia. High creatinine and urea (prerenal).</a:t>
            </a:r>
          </a:p>
          <a:p>
            <a:pPr marL="457200" indent="-457200" algn="l" rtl="0">
              <a:buAutoNum type="arabicPeriod"/>
            </a:pPr>
            <a:r>
              <a:rPr lang="en-US" sz="2400" b="1" dirty="0">
                <a:solidFill>
                  <a:srgbClr val="002060"/>
                </a:solidFill>
              </a:rPr>
              <a:t>Thyroid function abnormalities </a:t>
            </a:r>
          </a:p>
          <a:p>
            <a:pPr marL="0" indent="0" algn="l" rtl="0">
              <a:buNone/>
            </a:pPr>
            <a:r>
              <a:rPr lang="en-US" sz="2400" b="1" u="sng" dirty="0">
                <a:solidFill>
                  <a:srgbClr val="002060"/>
                </a:solidFill>
              </a:rPr>
              <a:t>4. Imaging</a:t>
            </a:r>
            <a:r>
              <a:rPr lang="en-US" sz="2400" dirty="0">
                <a:solidFill>
                  <a:srgbClr val="002060"/>
                </a:solidFill>
              </a:rPr>
              <a:t>:</a:t>
            </a:r>
          </a:p>
          <a:p>
            <a:pPr marL="457200" indent="-342900">
              <a:buFont typeface="Wingdings" pitchFamily="2" charset="2"/>
              <a:buChar char="Ø"/>
            </a:pPr>
            <a:r>
              <a:rPr lang="en-US" sz="2400" dirty="0"/>
              <a:t>If morning ACTH is elevated (&gt;20pg/ml) </a:t>
            </a:r>
            <a:r>
              <a:rPr lang="en-US" sz="2400" dirty="0">
                <a:sym typeface="Wingdings" pitchFamily="2" charset="2"/>
              </a:rPr>
              <a:t></a:t>
            </a:r>
            <a:r>
              <a:rPr lang="en-US" sz="2400" dirty="0"/>
              <a:t> Primary hypoadrenalism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b="1" dirty="0">
                <a:solidFill>
                  <a:srgbClr val="FF0000"/>
                </a:solidFill>
              </a:rPr>
              <a:t>Adrenal CT </a:t>
            </a:r>
          </a:p>
          <a:p>
            <a:pPr marL="457200" indent="-342900">
              <a:buFont typeface="Wingdings" pitchFamily="2" charset="2"/>
              <a:buChar char="Ø"/>
            </a:pPr>
            <a:r>
              <a:rPr lang="en-US" sz="2400" dirty="0"/>
              <a:t>If morning ACTH is suppressed or normal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dirty="0"/>
              <a:t>Secondary hypoadrenalism 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  <a:r>
              <a:rPr lang="en-US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Do Pituitary MRI</a:t>
            </a:r>
          </a:p>
          <a:p>
            <a:pPr marL="457200" indent="-342900">
              <a:buFont typeface="Wingdings" pitchFamily="2" charset="2"/>
              <a:buChar char="Ø"/>
            </a:pPr>
            <a:r>
              <a:rPr lang="en-US" sz="2400" dirty="0">
                <a:sym typeface="Wingdings" panose="05000000000000000000" pitchFamily="2" charset="2"/>
              </a:rPr>
              <a:t>CXR :screen for TB as a cause if sus .</a:t>
            </a:r>
          </a:p>
          <a:p>
            <a:pPr marL="457200" indent="-342900"/>
            <a:endParaRPr lang="en-US" sz="2400" dirty="0"/>
          </a:p>
          <a:p>
            <a:r>
              <a:rPr lang="en-US" sz="2400" b="0" i="0" dirty="0">
                <a:solidFill>
                  <a:srgbClr val="2A2A2A"/>
                </a:solidFill>
                <a:effectLst/>
                <a:latin typeface="proxima_nova_rgregular"/>
              </a:rPr>
              <a:t>Other tests </a:t>
            </a:r>
            <a:r>
              <a:rPr lang="en-US" sz="2400" dirty="0">
                <a:solidFill>
                  <a:srgbClr val="2A2A2A"/>
                </a:solidFill>
                <a:latin typeface="proxima_nova_rgregular"/>
              </a:rPr>
              <a:t>: 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proxima_nova_rgregular"/>
              </a:rPr>
              <a:t>Autoantibody testing </a:t>
            </a:r>
            <a:r>
              <a:rPr lang="en-US" sz="2400" b="0" i="0" dirty="0">
                <a:solidFill>
                  <a:srgbClr val="2A2A2A"/>
                </a:solidFill>
                <a:effectLst/>
                <a:latin typeface="proxima_nova_rgregular"/>
              </a:rPr>
              <a:t>- Thyroid autoantibodies, specifically antithyroglobulin (anti-</a:t>
            </a:r>
            <a:r>
              <a:rPr lang="en-US" sz="2400" b="0" i="0" dirty="0" err="1">
                <a:solidFill>
                  <a:srgbClr val="2A2A2A"/>
                </a:solidFill>
                <a:effectLst/>
                <a:latin typeface="proxima_nova_rgregular"/>
              </a:rPr>
              <a:t>Tg</a:t>
            </a:r>
            <a:r>
              <a:rPr lang="en-US" sz="2400" b="0" i="0" dirty="0">
                <a:solidFill>
                  <a:srgbClr val="2A2A2A"/>
                </a:solidFill>
                <a:effectLst/>
                <a:latin typeface="proxima_nova_rgregular"/>
              </a:rPr>
              <a:t>) and </a:t>
            </a:r>
            <a:r>
              <a:rPr lang="en-US" sz="2400" b="0" i="0" dirty="0" err="1">
                <a:solidFill>
                  <a:srgbClr val="2A2A2A"/>
                </a:solidFill>
                <a:effectLst/>
                <a:latin typeface="proxima_nova_rgregular"/>
              </a:rPr>
              <a:t>antimicrosomal</a:t>
            </a:r>
            <a:r>
              <a:rPr lang="en-US" sz="2400" b="0" i="0" dirty="0">
                <a:solidFill>
                  <a:srgbClr val="2A2A2A"/>
                </a:solidFill>
                <a:effectLst/>
                <a:latin typeface="proxima_nova_rgregular"/>
              </a:rPr>
              <a:t> or antithyroid peroxidase (anti-TPO) antibodies, and/or adrenal autoantibodies may be present </a:t>
            </a:r>
            <a:r>
              <a:rPr lang="en-US" sz="2400" dirty="0"/>
              <a:t>21 hydroxylase antibodies </a:t>
            </a:r>
          </a:p>
          <a:p>
            <a:pPr marL="457200" indent="-457200" algn="l" rtl="0">
              <a:buAutoNum type="arabicPeriod"/>
            </a:pPr>
            <a:endParaRPr lang="en-US" sz="24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89603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Table of contents</a:t>
            </a:r>
            <a:endParaRPr dirty="0"/>
          </a:p>
        </p:txBody>
      </p:sp>
      <p:sp>
        <p:nvSpPr>
          <p:cNvPr id="467" name="Google Shape;467;p35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/>
              <a:t>01</a:t>
            </a:r>
            <a:endParaRPr/>
          </a:p>
        </p:txBody>
      </p:sp>
      <p:sp>
        <p:nvSpPr>
          <p:cNvPr id="463" name="Google Shape;463;p35"/>
          <p:cNvSpPr txBox="1">
            <a:spLocks noGrp="1"/>
          </p:cNvSpPr>
          <p:nvPr>
            <p:ph type="subTitle" idx="1"/>
          </p:nvPr>
        </p:nvSpPr>
        <p:spPr>
          <a:xfrm>
            <a:off x="1893070" y="3208056"/>
            <a:ext cx="3953529" cy="64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marL="0" indent="0"/>
            <a:r>
              <a:rPr lang="en-US" sz="3200" b="1" dirty="0"/>
              <a:t>P</a:t>
            </a:r>
            <a:r>
              <a:rPr lang="en" sz="3200" b="1" dirty="0"/>
              <a:t>athophysiology </a:t>
            </a:r>
            <a:endParaRPr sz="3200" b="1" dirty="0"/>
          </a:p>
        </p:txBody>
      </p:sp>
      <p:sp>
        <p:nvSpPr>
          <p:cNvPr id="468" name="Google Shape;468;p35"/>
          <p:cNvSpPr txBox="1">
            <a:spLocks noGrp="1"/>
          </p:cNvSpPr>
          <p:nvPr>
            <p:ph type="title" idx="3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/>
              <a:t>02</a:t>
            </a:r>
            <a:endParaRPr/>
          </a:p>
        </p:txBody>
      </p:sp>
      <p:sp>
        <p:nvSpPr>
          <p:cNvPr id="464" name="Google Shape;464;p35"/>
          <p:cNvSpPr txBox="1">
            <a:spLocks noGrp="1"/>
          </p:cNvSpPr>
          <p:nvPr>
            <p:ph type="subTitle" idx="4"/>
          </p:nvPr>
        </p:nvSpPr>
        <p:spPr>
          <a:xfrm>
            <a:off x="1893071" y="1736292"/>
            <a:ext cx="3276000" cy="64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marL="0" indent="0"/>
            <a:r>
              <a:rPr lang="en-US" sz="3200" b="1" dirty="0"/>
              <a:t>Introduction </a:t>
            </a:r>
            <a:endParaRPr sz="3200" b="1" dirty="0"/>
          </a:p>
        </p:txBody>
      </p:sp>
      <p:sp>
        <p:nvSpPr>
          <p:cNvPr id="470" name="Google Shape;470;p35"/>
          <p:cNvSpPr txBox="1">
            <a:spLocks noGrp="1"/>
          </p:cNvSpPr>
          <p:nvPr>
            <p:ph type="title" idx="5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/>
              <a:t>04</a:t>
            </a:r>
            <a:endParaRPr/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xmlns="" id="{059833F8-0E14-1487-8476-CFB1466F6D24}"/>
              </a:ext>
            </a:extLst>
          </p:cNvPr>
          <p:cNvSpPr>
            <a:spLocks noGrp="1"/>
          </p:cNvSpPr>
          <p:nvPr>
            <p:ph type="subTitle" idx="6"/>
          </p:nvPr>
        </p:nvSpPr>
        <p:spPr>
          <a:xfrm>
            <a:off x="7246633" y="1747959"/>
            <a:ext cx="4466680" cy="763600"/>
          </a:xfrm>
        </p:spPr>
        <p:txBody>
          <a:bodyPr/>
          <a:lstStyle/>
          <a:p>
            <a:r>
              <a:rPr lang="en-US" sz="3200" b="1" dirty="0"/>
              <a:t>Clinical assessment </a:t>
            </a:r>
          </a:p>
        </p:txBody>
      </p:sp>
      <p:sp>
        <p:nvSpPr>
          <p:cNvPr id="472" name="Google Shape;472;p35"/>
          <p:cNvSpPr txBox="1">
            <a:spLocks noGrp="1"/>
          </p:cNvSpPr>
          <p:nvPr>
            <p:ph type="title" idx="7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/>
              <a:t>05</a:t>
            </a:r>
            <a:endParaRPr/>
          </a:p>
        </p:txBody>
      </p:sp>
      <p:sp>
        <p:nvSpPr>
          <p:cNvPr id="466" name="Google Shape;466;p35"/>
          <p:cNvSpPr txBox="1">
            <a:spLocks noGrp="1"/>
          </p:cNvSpPr>
          <p:nvPr>
            <p:ph type="subTitle" idx="8"/>
          </p:nvPr>
        </p:nvSpPr>
        <p:spPr>
          <a:xfrm>
            <a:off x="7246633" y="3280456"/>
            <a:ext cx="3274000" cy="64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marL="0" indent="0"/>
            <a:r>
              <a:rPr lang="en-US" sz="3200" b="1" dirty="0"/>
              <a:t>I</a:t>
            </a:r>
            <a:r>
              <a:rPr lang="en" sz="3200" b="1" dirty="0"/>
              <a:t>nvestigation </a:t>
            </a:r>
            <a:endParaRPr sz="3200" b="1" dirty="0"/>
          </a:p>
        </p:txBody>
      </p:sp>
      <p:sp>
        <p:nvSpPr>
          <p:cNvPr id="480" name="Google Shape;480;p35"/>
          <p:cNvSpPr txBox="1">
            <a:spLocks noGrp="1"/>
          </p:cNvSpPr>
          <p:nvPr>
            <p:ph type="subTitle" idx="9"/>
          </p:nvPr>
        </p:nvSpPr>
        <p:spPr>
          <a:xfrm>
            <a:off x="1837787" y="4720188"/>
            <a:ext cx="40332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marL="0" indent="0"/>
            <a:r>
              <a:rPr lang="en-US" dirty="0"/>
              <a:t>Causes </a:t>
            </a:r>
            <a:endParaRPr dirty="0"/>
          </a:p>
        </p:txBody>
      </p:sp>
      <p:sp>
        <p:nvSpPr>
          <p:cNvPr id="17" name="Subtitle 16">
            <a:extLst>
              <a:ext uri="{FF2B5EF4-FFF2-40B4-BE49-F238E27FC236}">
                <a16:creationId xmlns:a16="http://schemas.microsoft.com/office/drawing/2014/main" xmlns="" id="{057E30C6-E7E5-E3D2-E11D-2D4CB8605C3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7182033" y="4751855"/>
            <a:ext cx="4033200" cy="763600"/>
          </a:xfrm>
        </p:spPr>
        <p:txBody>
          <a:bodyPr/>
          <a:lstStyle/>
          <a:p>
            <a:r>
              <a:rPr lang="en-US" dirty="0"/>
              <a:t>Management </a:t>
            </a:r>
          </a:p>
        </p:txBody>
      </p:sp>
      <p:sp>
        <p:nvSpPr>
          <p:cNvPr id="476" name="Google Shape;476;p35"/>
          <p:cNvSpPr txBox="1">
            <a:spLocks noGrp="1"/>
          </p:cNvSpPr>
          <p:nvPr>
            <p:ph type="title" idx="16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/>
              <a:t>03</a:t>
            </a:r>
            <a:endParaRPr/>
          </a:p>
        </p:txBody>
      </p:sp>
      <p:sp>
        <p:nvSpPr>
          <p:cNvPr id="478" name="Google Shape;478;p35"/>
          <p:cNvSpPr txBox="1">
            <a:spLocks noGrp="1"/>
          </p:cNvSpPr>
          <p:nvPr>
            <p:ph type="title" idx="18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/>
              <a:t>06</a:t>
            </a:r>
            <a:endParaRPr dirty="0"/>
          </a:p>
        </p:txBody>
      </p:sp>
      <p:cxnSp>
        <p:nvCxnSpPr>
          <p:cNvPr id="482" name="Google Shape;482;p35"/>
          <p:cNvCxnSpPr/>
          <p:nvPr/>
        </p:nvCxnSpPr>
        <p:spPr>
          <a:xfrm>
            <a:off x="170600" y="2487123"/>
            <a:ext cx="5676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3" name="Google Shape;483;p35"/>
          <p:cNvCxnSpPr/>
          <p:nvPr/>
        </p:nvCxnSpPr>
        <p:spPr>
          <a:xfrm>
            <a:off x="170600" y="4012689"/>
            <a:ext cx="5676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4" name="Google Shape;484;p35"/>
          <p:cNvCxnSpPr/>
          <p:nvPr/>
        </p:nvCxnSpPr>
        <p:spPr>
          <a:xfrm>
            <a:off x="170600" y="5538256"/>
            <a:ext cx="5676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5" name="Google Shape;485;p35"/>
          <p:cNvCxnSpPr/>
          <p:nvPr/>
        </p:nvCxnSpPr>
        <p:spPr>
          <a:xfrm>
            <a:off x="6360633" y="2487123"/>
            <a:ext cx="5676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6" name="Google Shape;486;p35"/>
          <p:cNvCxnSpPr/>
          <p:nvPr/>
        </p:nvCxnSpPr>
        <p:spPr>
          <a:xfrm>
            <a:off x="6360633" y="4012689"/>
            <a:ext cx="5676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7" name="Google Shape;487;p35"/>
          <p:cNvCxnSpPr/>
          <p:nvPr/>
        </p:nvCxnSpPr>
        <p:spPr>
          <a:xfrm>
            <a:off x="6360633" y="5538256"/>
            <a:ext cx="5676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Google Shape;478;p35">
            <a:extLst>
              <a:ext uri="{FF2B5EF4-FFF2-40B4-BE49-F238E27FC236}">
                <a16:creationId xmlns:a16="http://schemas.microsoft.com/office/drawing/2014/main" xmlns="" id="{224669A9-FD47-ECB5-DDBE-3D72C13E78FE}"/>
              </a:ext>
            </a:extLst>
          </p:cNvPr>
          <p:cNvSpPr txBox="1">
            <a:spLocks/>
          </p:cNvSpPr>
          <p:nvPr/>
        </p:nvSpPr>
        <p:spPr>
          <a:xfrm>
            <a:off x="6360633" y="5832155"/>
            <a:ext cx="886000" cy="7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" sz="4000" dirty="0"/>
              <a:t>07</a:t>
            </a:r>
          </a:p>
        </p:txBody>
      </p:sp>
      <p:sp>
        <p:nvSpPr>
          <p:cNvPr id="19" name="Subtitle 16">
            <a:extLst>
              <a:ext uri="{FF2B5EF4-FFF2-40B4-BE49-F238E27FC236}">
                <a16:creationId xmlns:a16="http://schemas.microsoft.com/office/drawing/2014/main" xmlns="" id="{DD21ABF5-324E-276F-CF54-0726CA14DABB}"/>
              </a:ext>
            </a:extLst>
          </p:cNvPr>
          <p:cNvSpPr txBox="1">
            <a:spLocks/>
          </p:cNvSpPr>
          <p:nvPr/>
        </p:nvSpPr>
        <p:spPr>
          <a:xfrm>
            <a:off x="7246633" y="5795920"/>
            <a:ext cx="4033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3200" dirty="0"/>
              <a:t>Adrenal crisis 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1B7581-6ED3-46EF-02AD-E42B9DD5C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704" y="926788"/>
            <a:ext cx="11224591" cy="567193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002060"/>
                </a:solidFill>
              </a:rPr>
              <a:t>Primary adrenal insufficiency</a:t>
            </a:r>
            <a:r>
              <a:rPr lang="en-US" sz="2600" dirty="0"/>
              <a:t>: replacement for </a:t>
            </a:r>
            <a:r>
              <a:rPr lang="en-US" sz="2600" dirty="0" err="1"/>
              <a:t>hypocortisolism</a:t>
            </a:r>
            <a:r>
              <a:rPr lang="en-US" sz="2600" dirty="0"/>
              <a:t>, hypoaldosteronism, and hypoandrogenism.</a:t>
            </a:r>
            <a:endParaRPr lang="en-US" sz="2600" b="1" dirty="0">
              <a:solidFill>
                <a:srgbClr val="C00000"/>
              </a:solidFill>
            </a:endParaRPr>
          </a:p>
          <a:p>
            <a:r>
              <a:rPr lang="en-US" sz="2600" b="1" dirty="0">
                <a:solidFill>
                  <a:srgbClr val="C00000"/>
                </a:solidFill>
              </a:rPr>
              <a:t>Glucocorticoids </a:t>
            </a:r>
          </a:p>
          <a:p>
            <a:pPr marL="0" indent="0">
              <a:buNone/>
            </a:pPr>
            <a:r>
              <a:rPr lang="en-US" sz="2600" dirty="0"/>
              <a:t>Agent</a:t>
            </a:r>
            <a:r>
              <a:rPr lang="ar-SA" sz="2600" dirty="0"/>
              <a:t>: </a:t>
            </a:r>
            <a:r>
              <a:rPr lang="en-US" sz="2600" dirty="0"/>
              <a:t>Hydrocortisone</a:t>
            </a:r>
            <a:endParaRPr lang="ar-SA" sz="2600" dirty="0"/>
          </a:p>
          <a:p>
            <a:pPr marL="0" indent="0">
              <a:buNone/>
            </a:pPr>
            <a:r>
              <a:rPr lang="en-US" sz="2600" dirty="0"/>
              <a:t>S.E: hypercortisolism (Cushing dx)</a:t>
            </a:r>
            <a:endParaRPr lang="ar-SA" sz="2600" dirty="0"/>
          </a:p>
          <a:p>
            <a:r>
              <a:rPr lang="en-US" sz="2600" b="1" dirty="0">
                <a:solidFill>
                  <a:srgbClr val="C00000"/>
                </a:solidFill>
              </a:rPr>
              <a:t>Mineralocorticoids </a:t>
            </a:r>
          </a:p>
          <a:p>
            <a:pPr marL="0" indent="0">
              <a:buNone/>
            </a:pPr>
            <a:r>
              <a:rPr lang="en-US" sz="2600" dirty="0"/>
              <a:t>Agent: fludrocortisone </a:t>
            </a:r>
            <a:r>
              <a:rPr lang="en-US" sz="1700" dirty="0"/>
              <a:t>(a synthetic mineralocorticoid with mostly mineralocorticoid and limited glucocorticoid effects)</a:t>
            </a:r>
          </a:p>
          <a:p>
            <a:pPr marL="0" indent="0">
              <a:buNone/>
            </a:pPr>
            <a:r>
              <a:rPr lang="en-US" sz="2600" dirty="0"/>
              <a:t>S.E are analogous to glucocorticoids (e.g., hyperpigmentation).</a:t>
            </a:r>
          </a:p>
          <a:p>
            <a:pPr marL="0" indent="0">
              <a:buNone/>
            </a:pPr>
            <a:r>
              <a:rPr lang="en-US" sz="2600" dirty="0"/>
              <a:t>Additional side effects include:</a:t>
            </a:r>
            <a:r>
              <a:rPr lang="ar-SA" sz="2600" dirty="0"/>
              <a:t> </a:t>
            </a:r>
            <a:r>
              <a:rPr lang="en-US" sz="2600" dirty="0"/>
              <a:t>Worsening of preexisting heart failure or cardiac dx if present.</a:t>
            </a:r>
          </a:p>
          <a:p>
            <a:pPr marL="0" indent="0">
              <a:buNone/>
            </a:pPr>
            <a:r>
              <a:rPr lang="en-US" sz="2600" dirty="0"/>
              <a:t>Edema</a:t>
            </a:r>
          </a:p>
          <a:p>
            <a:r>
              <a:rPr lang="en-US" sz="2600" b="1" dirty="0">
                <a:solidFill>
                  <a:srgbClr val="C00000"/>
                </a:solidFill>
              </a:rPr>
              <a:t>Androgens </a:t>
            </a:r>
          </a:p>
          <a:p>
            <a:pPr marL="0" indent="0">
              <a:buNone/>
            </a:pPr>
            <a:r>
              <a:rPr lang="en-US" sz="2600" dirty="0"/>
              <a:t>Consider treatment in female patients with low libido, depressive symptoms, and low energy levels.</a:t>
            </a:r>
          </a:p>
          <a:p>
            <a:pPr marL="0" indent="0">
              <a:buNone/>
            </a:pPr>
            <a:r>
              <a:rPr lang="en-US" sz="2600" dirty="0"/>
              <a:t>Agent: DHEA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15CFDFD-0E76-D235-5C9B-F0E6F6C19F07}"/>
              </a:ext>
            </a:extLst>
          </p:cNvPr>
          <p:cNvSpPr txBox="1"/>
          <p:nvPr/>
        </p:nvSpPr>
        <p:spPr>
          <a:xfrm>
            <a:off x="238539" y="179769"/>
            <a:ext cx="107342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Treatment :</a:t>
            </a:r>
          </a:p>
        </p:txBody>
      </p:sp>
    </p:spTree>
    <p:extLst>
      <p:ext uri="{BB962C8B-B14F-4D97-AF65-F5344CB8AC3E}">
        <p14:creationId xmlns:p14="http://schemas.microsoft.com/office/powerpoint/2010/main" val="8697184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50A450-55EE-2AA2-6AB7-965FC57DA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826" y="834888"/>
            <a:ext cx="10889974" cy="540688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Secondary/tertiary adrenal insufficiency: </a:t>
            </a:r>
            <a:r>
              <a:rPr lang="en-US" dirty="0"/>
              <a:t>replacement for </a:t>
            </a:r>
            <a:r>
              <a:rPr lang="en-US" dirty="0" err="1"/>
              <a:t>hypocortisolism</a:t>
            </a:r>
            <a:r>
              <a:rPr lang="en-US" dirty="0"/>
              <a:t> and hypoandrogenism </a:t>
            </a:r>
          </a:p>
          <a:p>
            <a:pPr marL="0" indent="0">
              <a:buNone/>
            </a:pPr>
            <a:r>
              <a:rPr lang="en-US" dirty="0"/>
              <a:t>Glucocorticoids</a:t>
            </a:r>
          </a:p>
          <a:p>
            <a:pPr marL="0" indent="0">
              <a:buNone/>
            </a:pPr>
            <a:r>
              <a:rPr lang="ar-SA" dirty="0"/>
              <a:t> </a:t>
            </a:r>
            <a:r>
              <a:rPr lang="en-US" dirty="0"/>
              <a:t>Androgens (as needed)</a:t>
            </a:r>
          </a:p>
          <a:p>
            <a:endParaRPr lang="en-US" dirty="0"/>
          </a:p>
          <a:p>
            <a:r>
              <a:rPr lang="en-US" b="1" dirty="0">
                <a:solidFill>
                  <a:srgbClr val="002060"/>
                </a:solidFill>
              </a:rPr>
              <a:t>Prevention of adrenal crisis: </a:t>
            </a:r>
            <a:r>
              <a:rPr lang="en-US" b="1" dirty="0">
                <a:solidFill>
                  <a:srgbClr val="C00000"/>
                </a:solidFill>
              </a:rPr>
              <a:t>“Stress-dose steroids”</a:t>
            </a:r>
          </a:p>
          <a:p>
            <a:pPr marL="0" indent="0">
              <a:buNone/>
            </a:pPr>
            <a:r>
              <a:rPr lang="en-US" dirty="0"/>
              <a:t>Steroid doses should be increased to prevent adrenal crisis in at-risk patients, e.g., in acute illness, surgery, or trauma.</a:t>
            </a:r>
          </a:p>
          <a:p>
            <a:pPr marL="0" indent="0">
              <a:buNone/>
            </a:pPr>
            <a:r>
              <a:rPr lang="en-US" dirty="0"/>
              <a:t>Inpatient steroid doses are adjusted according to the level of stress.</a:t>
            </a:r>
          </a:p>
          <a:p>
            <a:pPr marL="0" indent="0">
              <a:buNone/>
            </a:pPr>
            <a:r>
              <a:rPr lang="en-US" dirty="0"/>
              <a:t>If the dose of glucocorticoids is not increased during periods of stress, the patient may develop an adrenal crisis!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1461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9ED87E37-33D3-3B8C-0343-F608A093E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Adrenal crisis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D2665B5-25AC-D897-75B3-3E9D4CD721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9926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70CCD16-3387-9BD7-2FD8-8B06BA774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078" y="1409907"/>
            <a:ext cx="10876722" cy="544809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Precipitating factors for adrenal crisis :</a:t>
            </a:r>
          </a:p>
          <a:p>
            <a:pPr marL="0" indent="0">
              <a:buNone/>
            </a:pPr>
            <a:r>
              <a:rPr lang="en-US" dirty="0"/>
              <a:t>Stress in patients with underlying adrenal insufficiency 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Gastrointestinal illness (most common)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Other infections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Perioperative period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Physical stress or pain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Psychological stress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Sudden discontinuation of glucocorticoids after prolonged glucocorticoid therapy </a:t>
            </a:r>
          </a:p>
          <a:p>
            <a:r>
              <a:rPr lang="en-US" dirty="0"/>
              <a:t>Bilateral adrenal hemorrhage or infarction (e.g., Waterhouse-</a:t>
            </a:r>
            <a:r>
              <a:rPr lang="en-US" dirty="0" err="1"/>
              <a:t>Friderichsen</a:t>
            </a:r>
            <a:r>
              <a:rPr lang="en-US" dirty="0"/>
              <a:t> syndrome)</a:t>
            </a:r>
          </a:p>
          <a:p>
            <a:r>
              <a:rPr lang="en-US" dirty="0"/>
              <a:t>Pituitary apoplexy 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762E903F-B0A2-3EAB-21BC-B994A195C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595"/>
            <a:ext cx="10515600" cy="1325563"/>
          </a:xfrm>
        </p:spPr>
        <p:txBody>
          <a:bodyPr/>
          <a:lstStyle/>
          <a:p>
            <a:pPr algn="ctr"/>
            <a:r>
              <a:rPr lang="en-US" b="1" i="1" dirty="0">
                <a:solidFill>
                  <a:srgbClr val="C00000"/>
                </a:solidFill>
              </a:rPr>
              <a:t>Acute primary (Adrenal crisis) </a:t>
            </a:r>
          </a:p>
        </p:txBody>
      </p:sp>
    </p:spTree>
    <p:extLst>
      <p:ext uri="{BB962C8B-B14F-4D97-AF65-F5344CB8AC3E}">
        <p14:creationId xmlns:p14="http://schemas.microsoft.com/office/powerpoint/2010/main" val="24236678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3F564C6-3750-43DB-F52E-6EEBD593D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708" y="583096"/>
            <a:ext cx="11552583" cy="55625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800" b="1" dirty="0">
                <a:solidFill>
                  <a:srgbClr val="C00000"/>
                </a:solidFill>
              </a:rPr>
              <a:t>Signs and symptoms of crisis:</a:t>
            </a:r>
          </a:p>
          <a:p>
            <a:pPr marL="0" indent="0">
              <a:buNone/>
            </a:pPr>
            <a:endParaRPr lang="en-US" sz="3800" b="1" dirty="0">
              <a:solidFill>
                <a:srgbClr val="C00000"/>
              </a:solidFill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2800" b="1" dirty="0"/>
              <a:t>Similar symptoms and signs of adrenal insufficiency but are more severe, including :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b="1" dirty="0">
                <a:solidFill>
                  <a:srgbClr val="002060"/>
                </a:solidFill>
              </a:rPr>
              <a:t>1. Severe </a:t>
            </a:r>
            <a:r>
              <a:rPr lang="en-US" sz="2800" b="1" dirty="0" err="1">
                <a:solidFill>
                  <a:srgbClr val="002060"/>
                </a:solidFill>
              </a:rPr>
              <a:t>hypotension,shoc</a:t>
            </a:r>
            <a:r>
              <a:rPr lang="en-US" b="1" dirty="0" err="1">
                <a:solidFill>
                  <a:srgbClr val="002060"/>
                </a:solidFill>
              </a:rPr>
              <a:t>k</a:t>
            </a:r>
            <a:r>
              <a:rPr lang="en-US" sz="2800" b="1" dirty="0">
                <a:solidFill>
                  <a:srgbClr val="002060"/>
                </a:solidFill>
              </a:rPr>
              <a:t> (&lt;90/50)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02060"/>
                </a:solidFill>
              </a:rPr>
              <a:t>2. F</a:t>
            </a:r>
            <a:r>
              <a:rPr lang="en-US" sz="2800" b="1" dirty="0">
                <a:solidFill>
                  <a:srgbClr val="002060"/>
                </a:solidFill>
              </a:rPr>
              <a:t>ever &amp; decreased level of consciousness.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b="1" dirty="0">
                <a:solidFill>
                  <a:srgbClr val="002060"/>
                </a:solidFill>
              </a:rPr>
              <a:t>3. Hyperkalemia &amp; hyponatremia &amp; metabolic acidosis</a:t>
            </a:r>
            <a:endParaRPr lang="en-US" b="1" dirty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02060"/>
                </a:solidFill>
              </a:rPr>
              <a:t>Vomiting, diarrhea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02060"/>
                </a:solidFill>
              </a:rPr>
              <a:t>Severe abdominal pain</a:t>
            </a:r>
          </a:p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Consider adrenal crisis in patients </a:t>
            </a:r>
            <a:r>
              <a:rPr lang="en-US" dirty="0">
                <a:solidFill>
                  <a:srgbClr val="002060"/>
                </a:solidFill>
              </a:rPr>
              <a:t>with severe hypotension refractory to fluid resuscitation and/or vasopressors.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Adrenal crisis can be life-threatening, so treatment with high doses of hydrocortisone should be started immediately, without waiting for diagnostic confirmation of </a:t>
            </a:r>
            <a:r>
              <a:rPr lang="en-US" dirty="0" err="1"/>
              <a:t>hypocortisolism</a:t>
            </a:r>
            <a:r>
              <a:rPr lang="en-US" dirty="0"/>
              <a:t>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9C8A6403-C942-BC6B-9D0B-8380F614AD78}"/>
              </a:ext>
            </a:extLst>
          </p:cNvPr>
          <p:cNvSpPr txBox="1">
            <a:spLocks/>
          </p:cNvSpPr>
          <p:nvPr/>
        </p:nvSpPr>
        <p:spPr>
          <a:xfrm>
            <a:off x="6463748" y="1053548"/>
            <a:ext cx="4449417" cy="3909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77752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AFDF2B-F8C4-3C15-C694-16685C15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B3C717-9BE9-D007-1B09-8918A836F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A2A2A"/>
                </a:solidFill>
                <a:effectLst/>
                <a:latin typeface="proxima_nova_rgregular"/>
              </a:rPr>
              <a:t>In patients in acute adrenal crisis, intravenous (IV) access should be established urgently, and an infusion of isotonic sodium chloride solution should be begun to restore volume deficit and correct hypotension.</a:t>
            </a:r>
          </a:p>
          <a:p>
            <a:endParaRPr lang="en-US" b="0" i="0" dirty="0">
              <a:solidFill>
                <a:srgbClr val="2A2A2A"/>
              </a:solidFill>
              <a:effectLst/>
              <a:latin typeface="proxima_nova_rgregular"/>
            </a:endParaRPr>
          </a:p>
          <a:p>
            <a:r>
              <a:rPr lang="en-US" b="0" i="0" dirty="0">
                <a:solidFill>
                  <a:srgbClr val="2A2A2A"/>
                </a:solidFill>
                <a:effectLst/>
                <a:latin typeface="proxima_nova_rgregular"/>
              </a:rPr>
              <a:t> Some patients may require glucose supplementation.</a:t>
            </a:r>
          </a:p>
          <a:p>
            <a:r>
              <a:rPr lang="en-US" b="0" i="0" dirty="0">
                <a:solidFill>
                  <a:srgbClr val="2A2A2A"/>
                </a:solidFill>
                <a:effectLst/>
                <a:latin typeface="proxima_nova_rgregular"/>
              </a:rPr>
              <a:t> no mineralocorticoid replacement is necessary. The mineralocorticoid activity of hydrocortisone in this dosage is sufficient.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1470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C980E4D-F99C-EF0A-3767-29663A7B9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844" y="9525"/>
            <a:ext cx="8064896" cy="6667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76980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199" y="274638"/>
            <a:ext cx="8467725" cy="86042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Long term replacement 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25" y="1447800"/>
            <a:ext cx="11868150" cy="54102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1. Glucocorticoid Replacement</a:t>
            </a:r>
          </a:p>
          <a:p>
            <a:pPr marL="114300" indent="0">
              <a:buNone/>
            </a:pPr>
            <a:r>
              <a:rPr lang="en-US" dirty="0"/>
              <a:t>    •     Hydrocortisone 10 mg on awakening and 5 to 10 mg in early afternoon.</a:t>
            </a:r>
          </a:p>
          <a:p>
            <a:pPr marL="114300" indent="0">
              <a:buNone/>
            </a:pPr>
            <a:r>
              <a:rPr lang="en-US" dirty="0"/>
              <a:t>   •     Monitor clinical symptoms and morning plasma ACTH.</a:t>
            </a:r>
          </a:p>
          <a:p>
            <a:pPr marL="114300" indent="0">
              <a:buNone/>
            </a:pP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2. Mineralocorticoid Replacement</a:t>
            </a:r>
          </a:p>
          <a:p>
            <a:pPr marL="114300" indent="0">
              <a:buNone/>
            </a:pPr>
            <a:r>
              <a:rPr lang="en-US" dirty="0"/>
              <a:t>    •     Fludrocortisone 0.1 (0.05 to 0.2) mg orally.</a:t>
            </a:r>
          </a:p>
          <a:p>
            <a:pPr marL="114300" indent="0">
              <a:buNone/>
            </a:pPr>
            <a:r>
              <a:rPr lang="en-US" dirty="0"/>
              <a:t>   •     Liberal salt intake.</a:t>
            </a:r>
          </a:p>
          <a:p>
            <a:pPr marL="114300" indent="0">
              <a:buNone/>
            </a:pPr>
            <a:r>
              <a:rPr lang="en-US" dirty="0"/>
              <a:t>   •     Monitor lying and standing blood pressure and pulse, edema, serum potassium, and plasma renin activity.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6902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Patient advice </a:t>
            </a:r>
            <a:endParaRPr lang="ar-JO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All patients requiring replacement steroids should:</a:t>
            </a:r>
          </a:p>
          <a:p>
            <a:pPr marL="0" indent="0" algn="l" rtl="0">
              <a:buNone/>
            </a:pPr>
            <a:r>
              <a:rPr lang="en-US" dirty="0"/>
              <a:t>1. Know how to increase steroid replacement by doubling the dose for intercurrent illness</a:t>
            </a:r>
          </a:p>
          <a:p>
            <a:pPr marL="0" indent="0" algn="l" rtl="0">
              <a:buNone/>
            </a:pPr>
            <a:r>
              <a:rPr lang="en-US" dirty="0"/>
              <a:t>2. Carry a ‘steroid card’	</a:t>
            </a:r>
          </a:p>
          <a:p>
            <a:pPr marL="0" indent="0" algn="l" rtl="0">
              <a:buNone/>
            </a:pPr>
            <a:r>
              <a:rPr lang="en-US" dirty="0"/>
              <a:t>3. Wear a </a:t>
            </a:r>
            <a:r>
              <a:rPr lang="en-US" dirty="0" err="1"/>
              <a:t>MedicAlert</a:t>
            </a:r>
            <a:r>
              <a:rPr lang="en-US" dirty="0"/>
              <a:t> bracelet (or similar), which gives details of their condition so that emergency replacement therapy can be given if found unconscious	</a:t>
            </a:r>
          </a:p>
          <a:p>
            <a:pPr marL="0" indent="0" algn="l" rtl="0">
              <a:buNone/>
            </a:pPr>
            <a:r>
              <a:rPr lang="en-US" dirty="0"/>
              <a:t>4. Keep an ampoule of hydrocortisone at home in case oral therapy is impossible, for administration by self, family, ambulance or doctor. 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67566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21DB26C-FD5A-32FB-2FA5-436C06BB7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052" y="353326"/>
            <a:ext cx="7576565" cy="6217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48239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57A0012-0D65-F507-D114-388A1D5B8A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" y="745018"/>
            <a:ext cx="10533321" cy="3124617"/>
          </a:xfrm>
        </p:spPr>
        <p:txBody>
          <a:bodyPr/>
          <a:lstStyle/>
          <a:p>
            <a:r>
              <a:rPr lang="en-US" sz="3733" b="1" dirty="0"/>
              <a:t> ZONA GLUMERULOSA</a:t>
            </a:r>
          </a:p>
          <a:p>
            <a:endParaRPr lang="en-US" sz="3733" b="1" dirty="0"/>
          </a:p>
          <a:p>
            <a:r>
              <a:rPr lang="en-US" sz="3733" b="1" dirty="0"/>
              <a:t>ZONA FASICULATA </a:t>
            </a:r>
          </a:p>
          <a:p>
            <a:endParaRPr lang="en-US" sz="3733" b="1" dirty="0"/>
          </a:p>
          <a:p>
            <a:r>
              <a:rPr lang="en-US" sz="3733" b="1" dirty="0"/>
              <a:t>ZONA RETICULARIS  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xmlns="" id="{5CD0A7E3-B077-7A4E-2F3B-92920CA2140D}"/>
              </a:ext>
            </a:extLst>
          </p:cNvPr>
          <p:cNvSpPr/>
          <p:nvPr/>
        </p:nvSpPr>
        <p:spPr>
          <a:xfrm>
            <a:off x="5590974" y="948421"/>
            <a:ext cx="1561101" cy="410747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35F3E69-2903-5D49-E80D-5DCB65D57CD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35585" y="3236775"/>
            <a:ext cx="1920844" cy="4107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DE4FDF6-B1CA-7D50-4A39-37FAF7788B4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35577" y="1982130"/>
            <a:ext cx="1920851" cy="4107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2189EFF-5AF9-6348-F9C8-329A2DCB48B4}"/>
              </a:ext>
            </a:extLst>
          </p:cNvPr>
          <p:cNvSpPr txBox="1"/>
          <p:nvPr/>
        </p:nvSpPr>
        <p:spPr>
          <a:xfrm>
            <a:off x="7627089" y="866725"/>
            <a:ext cx="35158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MINERALOCORTICOID</a:t>
            </a:r>
          </a:p>
          <a:p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CORTISOL </a:t>
            </a:r>
          </a:p>
          <a:p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ANDROGEN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31ADB97-44B3-DF79-7442-538C57C58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4093" y="3666086"/>
            <a:ext cx="5290535" cy="301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276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5A3967-A40B-C2B6-23E4-3B67003EC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643" y="125535"/>
            <a:ext cx="10272000" cy="763600"/>
          </a:xfrm>
        </p:spPr>
        <p:txBody>
          <a:bodyPr/>
          <a:lstStyle/>
          <a:p>
            <a:r>
              <a:rPr lang="en-US" dirty="0"/>
              <a:t> Pathophysiology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BF060269-5835-51DC-746E-A150C9969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1127" y="679535"/>
            <a:ext cx="11369747" cy="419200"/>
          </a:xfrm>
        </p:spPr>
        <p:txBody>
          <a:bodyPr/>
          <a:lstStyle/>
          <a:p>
            <a:pPr rtl="1"/>
            <a:endParaRPr lang="en-US" sz="2400" b="1" dirty="0"/>
          </a:p>
          <a:p>
            <a:pPr rtl="1"/>
            <a:r>
              <a:rPr lang="en-US" sz="2400" b="1" dirty="0"/>
              <a:t>Corticotrophin- releasing hormone (CRH) is secreted in the hypothalamus in response to circadian rhythm, stress and other stimuli. </a:t>
            </a:r>
          </a:p>
          <a:p>
            <a:pPr rtl="1"/>
            <a:endParaRPr lang="en-US" sz="2400" b="1" dirty="0"/>
          </a:p>
          <a:p>
            <a:pPr rtl="1"/>
            <a:r>
              <a:rPr lang="en-US" sz="2400" b="1" dirty="0"/>
              <a:t>CRH travels down the portal system to stimulate adrenocorticotrophin (ACTH) release from the anterior pituitary.</a:t>
            </a:r>
          </a:p>
          <a:p>
            <a:pPr rtl="1"/>
            <a:endParaRPr lang="en-US" sz="2400" b="1" dirty="0"/>
          </a:p>
          <a:p>
            <a:pPr rtl="1"/>
            <a:r>
              <a:rPr lang="en-US" sz="2400" b="1" dirty="0"/>
              <a:t>ACTH is derived from the prohormone pro-opiomelanocortin (POMC), which undergoes processing within the pituitary to produce ACTH and a number of peptides like MSH and others. Circulating ACTH stimulates cortisol production in the adrenal. </a:t>
            </a:r>
          </a:p>
          <a:p>
            <a:pPr rtl="1"/>
            <a:endParaRPr lang="en-US" sz="2400" b="1" dirty="0"/>
          </a:p>
          <a:p>
            <a:pPr rtl="1"/>
            <a:r>
              <a:rPr lang="en-US" sz="2400" b="1" dirty="0"/>
              <a:t>The secreted cortisol (or any other synthetic corticosteroid administered to the patient) causes negative feedback on the hypothalamus and pituitary to inhibit further CRH/ACTH release. </a:t>
            </a:r>
          </a:p>
          <a:p>
            <a:pPr rtl="1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53748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57A0012-0D65-F507-D114-388A1D5B8A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2288" y="745019"/>
            <a:ext cx="10893608" cy="5854564"/>
          </a:xfrm>
        </p:spPr>
        <p:txBody>
          <a:bodyPr/>
          <a:lstStyle/>
          <a:p>
            <a:r>
              <a:rPr lang="en-US" sz="2400" b="1" dirty="0"/>
              <a:t>Unlike cortisol, mineralocorticoids and sex steroids do not cause negative feedback on the CRH/ACTH axis. </a:t>
            </a:r>
          </a:p>
          <a:p>
            <a:endParaRPr lang="en-US" sz="2400" b="1" dirty="0"/>
          </a:p>
          <a:p>
            <a:r>
              <a:rPr lang="en-US" sz="2400" b="1" dirty="0"/>
              <a:t>Mineralocorticoid secretion is mainly controlled by the renin– angiotensin system </a:t>
            </a:r>
          </a:p>
          <a:p>
            <a:endParaRPr lang="en-US" sz="2400" b="1" dirty="0"/>
          </a:p>
          <a:p>
            <a:r>
              <a:rPr lang="en-US" sz="2400" b="1" dirty="0"/>
              <a:t>Androgens produced by the adrenals makes the majority of androgens in female but are negligible in males (produced mainly in the testicles)</a:t>
            </a:r>
          </a:p>
          <a:p>
            <a:endParaRPr lang="en-US" sz="2400" b="1" dirty="0"/>
          </a:p>
          <a:p>
            <a:r>
              <a:rPr lang="en-US" sz="2400" b="1" dirty="0"/>
              <a:t>Following adrenalectomy or other adrenal damage (e.g. Addison’s disease), cortisol secretion is absent or reduced; ACTH levels will therefore rise</a:t>
            </a: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71427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36"/>
          <p:cNvSpPr txBox="1">
            <a:spLocks noGrp="1"/>
          </p:cNvSpPr>
          <p:nvPr>
            <p:ph type="title"/>
          </p:nvPr>
        </p:nvSpPr>
        <p:spPr>
          <a:xfrm>
            <a:off x="2680569" y="185265"/>
            <a:ext cx="6320400" cy="112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Introduction</a:t>
            </a:r>
            <a:endParaRPr dirty="0"/>
          </a:p>
        </p:txBody>
      </p:sp>
      <p:sp>
        <p:nvSpPr>
          <p:cNvPr id="493" name="Google Shape;493;p36"/>
          <p:cNvSpPr txBox="1">
            <a:spLocks noGrp="1"/>
          </p:cNvSpPr>
          <p:nvPr>
            <p:ph type="subTitle" idx="1"/>
          </p:nvPr>
        </p:nvSpPr>
        <p:spPr>
          <a:xfrm>
            <a:off x="297954" y="1816049"/>
            <a:ext cx="11298865" cy="391135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l"/>
            <a:r>
              <a:rPr lang="en-US" sz="2400" b="1" dirty="0"/>
              <a:t>Adrenal insufficiency is defined by the inability of the adrenal cortex to produce sufficient amounts of glucocorticoids and/or mineralocorticoids. </a:t>
            </a:r>
          </a:p>
          <a:p>
            <a:pPr algn="l"/>
            <a:endParaRPr lang="en-US" sz="2400" b="1" dirty="0"/>
          </a:p>
          <a:p>
            <a:pPr algn="l" rtl="1"/>
            <a:r>
              <a:rPr lang="en-US" sz="2400" b="1" dirty="0"/>
              <a:t>Adrenal insufficiency may be caused by disease of the adrenal glands (primary) or </a:t>
            </a:r>
          </a:p>
          <a:p>
            <a:pPr algn="l" rtl="1"/>
            <a:r>
              <a:rPr lang="en-US" sz="2400" b="1" dirty="0"/>
              <a:t>Disorders of the pituitary gland (secondary). </a:t>
            </a:r>
          </a:p>
          <a:p>
            <a:pPr algn="l" rtl="1"/>
            <a:endParaRPr lang="en-US" sz="2400" b="1" u="sng" dirty="0">
              <a:solidFill>
                <a:srgbClr val="FF0000"/>
              </a:solidFill>
            </a:endParaRPr>
          </a:p>
          <a:p>
            <a:pPr algn="l" rtl="1"/>
            <a:r>
              <a:rPr lang="en-US" sz="2400" b="1" u="sng" dirty="0">
                <a:solidFill>
                  <a:srgbClr val="FF0000"/>
                </a:solidFill>
              </a:rPr>
              <a:t>Primary disease </a:t>
            </a:r>
            <a:r>
              <a:rPr lang="en-US" sz="2400" b="1" dirty="0">
                <a:solidFill>
                  <a:srgbClr val="FF0000"/>
                </a:solidFill>
              </a:rPr>
              <a:t>(</a:t>
            </a:r>
            <a:r>
              <a:rPr lang="en-US" sz="2400" b="1" dirty="0" err="1">
                <a:solidFill>
                  <a:srgbClr val="FF0000"/>
                </a:solidFill>
              </a:rPr>
              <a:t>eg.</a:t>
            </a:r>
            <a:r>
              <a:rPr lang="en-US" sz="2400" b="1" dirty="0">
                <a:solidFill>
                  <a:srgbClr val="FF0000"/>
                </a:solidFill>
              </a:rPr>
              <a:t> Addison disease) results in loss of cortisol, aldosterone, and adrenal androgens;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while </a:t>
            </a:r>
            <a:r>
              <a:rPr lang="en-US" sz="2400" b="1" u="sng" dirty="0">
                <a:solidFill>
                  <a:schemeClr val="bg2">
                    <a:lumMod val="10000"/>
                  </a:schemeClr>
                </a:solidFill>
              </a:rPr>
              <a:t>secondary insufficiency 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causes </a:t>
            </a:r>
            <a:r>
              <a:rPr lang="en-US" sz="2400" b="1" u="sng" dirty="0">
                <a:solidFill>
                  <a:schemeClr val="bg2">
                    <a:lumMod val="10000"/>
                  </a:schemeClr>
                </a:solidFill>
              </a:rPr>
              <a:t>only cortisol 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and </a:t>
            </a:r>
            <a:r>
              <a:rPr lang="en-US" sz="2400" b="1" u="sng" dirty="0">
                <a:solidFill>
                  <a:schemeClr val="bg2">
                    <a:lumMod val="10000"/>
                  </a:schemeClr>
                </a:solidFill>
              </a:rPr>
              <a:t>adrenal 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androgen deficiencies (aldosterone synthesis is not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</a:rPr>
              <a:t>acth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-dependent 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sym typeface="Wingdings" pitchFamily="2" charset="2"/>
              </a:rPr>
              <a:t> it’s controlled by the RAS system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).</a:t>
            </a:r>
          </a:p>
          <a:p>
            <a:pPr algn="l" rtl="1"/>
            <a:endParaRPr lang="en-US" sz="2400" b="1" dirty="0">
              <a:solidFill>
                <a:srgbClr val="00B050"/>
              </a:solidFill>
            </a:endParaRPr>
          </a:p>
          <a:p>
            <a:pPr algn="l" rtl="0"/>
            <a:r>
              <a:rPr lang="en-US" sz="2400" b="1" dirty="0"/>
              <a:t>	</a:t>
            </a:r>
          </a:p>
          <a:p>
            <a:pPr algn="l" rtl="1"/>
            <a:endParaRPr lang="en-US" sz="2400" b="1" dirty="0">
              <a:solidFill>
                <a:srgbClr val="00B050"/>
              </a:solidFill>
            </a:endParaRPr>
          </a:p>
          <a:p>
            <a:pPr marL="0" indent="0" algn="l"/>
            <a:endParaRPr lang="en-US" sz="2400" b="1" dirty="0"/>
          </a:p>
          <a:p>
            <a:pPr marL="0" indent="0" algn="l"/>
            <a:endParaRPr lang="en-US" sz="2400" b="1" dirty="0"/>
          </a:p>
        </p:txBody>
      </p:sp>
      <p:cxnSp>
        <p:nvCxnSpPr>
          <p:cNvPr id="494" name="Google Shape;494;p36"/>
          <p:cNvCxnSpPr/>
          <p:nvPr/>
        </p:nvCxnSpPr>
        <p:spPr>
          <a:xfrm>
            <a:off x="297953" y="1273300"/>
            <a:ext cx="11510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AA7BC2-3935-CA22-6DDF-25CE08E6D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087" y="0"/>
            <a:ext cx="3117719" cy="1122400"/>
          </a:xfrm>
        </p:spPr>
        <p:txBody>
          <a:bodyPr/>
          <a:lstStyle/>
          <a:p>
            <a:r>
              <a:rPr lang="en-US" sz="4800" u="sng" dirty="0"/>
              <a:t>Causes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157618B-D67C-B301-8C41-BEDDDBBCB1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4419" y="771876"/>
            <a:ext cx="11837581" cy="6086124"/>
          </a:xfrm>
        </p:spPr>
        <p:txBody>
          <a:bodyPr/>
          <a:lstStyle/>
          <a:p>
            <a:pPr algn="l" rtl="0"/>
            <a:r>
              <a:rPr lang="en-US" sz="2400" b="1" dirty="0">
                <a:highlight>
                  <a:srgbClr val="FFFF00"/>
                </a:highlight>
              </a:rPr>
              <a:t> Primary hypoadrenalism </a:t>
            </a:r>
          </a:p>
          <a:p>
            <a:pPr algn="l" rtl="0"/>
            <a:r>
              <a:rPr lang="en-US" sz="2400" dirty="0"/>
              <a:t>In primary adrenal insufficiency there is destruction of the entire adrenal cortex.</a:t>
            </a:r>
          </a:p>
          <a:p>
            <a:pPr marL="0" indent="0" algn="l"/>
            <a:r>
              <a:rPr lang="en-US" sz="2400" dirty="0">
                <a:sym typeface="Wingdings" pitchFamily="2" charset="2"/>
              </a:rPr>
              <a:t></a:t>
            </a:r>
            <a:r>
              <a:rPr lang="en-US" sz="2400" dirty="0"/>
              <a:t> Glucocorticoid, mineralocorticoid and sex steroid production are therefore all reduced. </a:t>
            </a:r>
          </a:p>
          <a:p>
            <a:pPr marL="0" indent="0" algn="l"/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dirty="0"/>
              <a:t>This differs from hypothalamic–pituitary disease, in which mineralocorticoid secretion remains largely intact, being predominantly stimulated by angiotensin 2.</a:t>
            </a:r>
          </a:p>
          <a:p>
            <a:pPr algn="l" rtl="1"/>
            <a:r>
              <a:rPr lang="en-US" sz="2400" b="1" dirty="0"/>
              <a:t>Cause: </a:t>
            </a:r>
          </a:p>
          <a:p>
            <a:pPr algn="l" rtl="1"/>
            <a:endParaRPr lang="en-US" sz="2400" b="1" dirty="0"/>
          </a:p>
          <a:p>
            <a:pPr algn="l" rtl="1"/>
            <a:r>
              <a:rPr lang="en-US" sz="2400" b="1" dirty="0"/>
              <a:t>1. Autoimmune (</a:t>
            </a:r>
            <a:r>
              <a:rPr lang="en-US" sz="2400" b="1" dirty="0" err="1"/>
              <a:t>addison’s</a:t>
            </a:r>
            <a:r>
              <a:rPr lang="en-US" sz="2400" b="1" dirty="0"/>
              <a:t> disease) &gt;&gt; </a:t>
            </a:r>
            <a:r>
              <a:rPr lang="en-US" sz="2400" b="1" dirty="0">
                <a:solidFill>
                  <a:srgbClr val="FF0000"/>
                </a:solidFill>
              </a:rPr>
              <a:t>most common causes of primary adrenal  insufficiency in developed countries </a:t>
            </a:r>
            <a:r>
              <a:rPr lang="en-US" sz="2400" b="1" dirty="0"/>
              <a:t>.   </a:t>
            </a:r>
          </a:p>
          <a:p>
            <a:pPr algn="l" rtl="1"/>
            <a:r>
              <a:rPr lang="en-US" sz="2400" b="1" dirty="0"/>
              <a:t> </a:t>
            </a:r>
          </a:p>
          <a:p>
            <a:pPr algn="l" rtl="1"/>
            <a:r>
              <a:rPr lang="en-US" sz="2400" b="1" dirty="0"/>
              <a:t>Which might be isolated or part of APS</a:t>
            </a:r>
          </a:p>
          <a:p>
            <a:pPr algn="l" rtl="1"/>
            <a:r>
              <a:rPr lang="en-US" sz="2400" b="1" dirty="0"/>
              <a:t>- Autoimmune polyendocrine syndrome type I</a:t>
            </a:r>
          </a:p>
          <a:p>
            <a:pPr algn="l" rtl="1"/>
            <a:r>
              <a:rPr lang="en-US" sz="2400" b="1" dirty="0">
                <a:solidFill>
                  <a:srgbClr val="FF0000"/>
                </a:solidFill>
              </a:rPr>
              <a:t> (Addison's disease, chronic mucocutaneous candidiasis, hypoparathyroidism, dental enamel hypoplasia)</a:t>
            </a:r>
          </a:p>
          <a:p>
            <a:pPr algn="l" rtl="1"/>
            <a:r>
              <a:rPr lang="en-US" sz="2400" b="1" dirty="0"/>
              <a:t>- Autoimmune polyendocrine syndrome type II (</a:t>
            </a:r>
            <a:r>
              <a:rPr lang="en-US" sz="2400" b="1" dirty="0" err="1"/>
              <a:t>schmidt's</a:t>
            </a:r>
            <a:r>
              <a:rPr lang="en-US" sz="2400" b="1" dirty="0"/>
              <a:t> syndrome) :</a:t>
            </a:r>
          </a:p>
          <a:p>
            <a:pPr algn="l" rtl="1"/>
            <a:r>
              <a:rPr lang="en-US" sz="2400" b="1" dirty="0">
                <a:solidFill>
                  <a:srgbClr val="FF0000"/>
                </a:solidFill>
              </a:rPr>
              <a:t>Addison's disease + primary hypothyroidism, or insulin-dependent diabetes</a:t>
            </a:r>
            <a:r>
              <a:rPr lang="en-US" sz="2400" b="1" dirty="0"/>
              <a:t>.</a:t>
            </a:r>
          </a:p>
          <a:p>
            <a:pPr algn="l" rtl="1"/>
            <a:endParaRPr lang="en-US" sz="2400" b="1" dirty="0"/>
          </a:p>
          <a:p>
            <a:pPr algn="l" rtl="1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86243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2C81838-B0A2-FAEF-EEB3-F73A6A2BE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038" y="520349"/>
            <a:ext cx="11383924" cy="419200"/>
          </a:xfrm>
        </p:spPr>
        <p:txBody>
          <a:bodyPr/>
          <a:lstStyle/>
          <a:p>
            <a:r>
              <a:rPr lang="en-US" sz="3200" b="1" dirty="0"/>
              <a:t>2. Infections (tuberculosis, fungal infections, CMV, HIV) </a:t>
            </a:r>
          </a:p>
          <a:p>
            <a:endParaRPr lang="en-US" sz="3200" b="1" dirty="0"/>
          </a:p>
          <a:p>
            <a:r>
              <a:rPr lang="en-US" sz="3200" b="1" dirty="0"/>
              <a:t>3. Metastatic tumor</a:t>
            </a:r>
          </a:p>
          <a:p>
            <a:endParaRPr lang="en-US" sz="3200" b="1" dirty="0"/>
          </a:p>
          <a:p>
            <a:r>
              <a:rPr lang="en-US" sz="3200" b="1" dirty="0"/>
              <a:t>4. Infiltrations (amyloid, hemochromatosis)</a:t>
            </a:r>
          </a:p>
          <a:p>
            <a:endParaRPr lang="en-US" sz="3200" b="1" dirty="0"/>
          </a:p>
          <a:p>
            <a:r>
              <a:rPr lang="en-US" sz="3200" b="1" dirty="0"/>
              <a:t>5. Intra-adrenal hemorrhage (</a:t>
            </a:r>
            <a:r>
              <a:rPr lang="en-US" sz="3200" b="1" dirty="0" err="1"/>
              <a:t>waterhouse-friderichsen</a:t>
            </a:r>
            <a:r>
              <a:rPr lang="en-US" sz="3200" b="1" dirty="0"/>
              <a:t> syndrome) after meningococcal septicemia</a:t>
            </a:r>
          </a:p>
          <a:p>
            <a:endParaRPr lang="en-US" sz="3200" b="1" dirty="0"/>
          </a:p>
          <a:p>
            <a:r>
              <a:rPr lang="en-US" sz="3200" b="1" dirty="0"/>
              <a:t>6. Congenital adrenal </a:t>
            </a:r>
            <a:r>
              <a:rPr lang="en-US" sz="3200" b="1" dirty="0" err="1"/>
              <a:t>hypolasia</a:t>
            </a:r>
            <a:endParaRPr lang="en-US" sz="3200" b="1" dirty="0"/>
          </a:p>
          <a:p>
            <a:endParaRPr lang="en-US" sz="3200" b="1" dirty="0"/>
          </a:p>
          <a:p>
            <a:r>
              <a:rPr lang="en-US" sz="3200" b="1" dirty="0"/>
              <a:t>7. Bilateral adrenalectomy</a:t>
            </a:r>
          </a:p>
        </p:txBody>
      </p:sp>
    </p:spTree>
    <p:extLst>
      <p:ext uri="{BB962C8B-B14F-4D97-AF65-F5344CB8AC3E}">
        <p14:creationId xmlns:p14="http://schemas.microsoft.com/office/powerpoint/2010/main" val="3315282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</TotalTime>
  <Words>1361</Words>
  <Application>Microsoft Office PowerPoint</Application>
  <PresentationFormat>Widescreen</PresentationFormat>
  <Paragraphs>226</Paragraphs>
  <Slides>28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Bebas Neue</vt:lpstr>
      <vt:lpstr>Calibri</vt:lpstr>
      <vt:lpstr>Calibri Light</vt:lpstr>
      <vt:lpstr>Lato</vt:lpstr>
      <vt:lpstr>proxima_nova_rgregular</vt:lpstr>
      <vt:lpstr>Raleway</vt:lpstr>
      <vt:lpstr>Times New Roman</vt:lpstr>
      <vt:lpstr>Wingdings</vt:lpstr>
      <vt:lpstr>Office Theme</vt:lpstr>
      <vt:lpstr>Adrenal Insufficiency </vt:lpstr>
      <vt:lpstr>Table of contents</vt:lpstr>
      <vt:lpstr>PowerPoint Presentation</vt:lpstr>
      <vt:lpstr>PowerPoint Presentation</vt:lpstr>
      <vt:lpstr> Pathophysiology</vt:lpstr>
      <vt:lpstr>PowerPoint Presentation</vt:lpstr>
      <vt:lpstr>Introduction</vt:lpstr>
      <vt:lpstr>Causes </vt:lpstr>
      <vt:lpstr>PowerPoint Presentation</vt:lpstr>
      <vt:lpstr> Secondary hypoadrenalism </vt:lpstr>
      <vt:lpstr>PowerPoint Presentation</vt:lpstr>
      <vt:lpstr>PowerPoint Presentation</vt:lpstr>
      <vt:lpstr>PowerPoint Presentation</vt:lpstr>
      <vt:lpstr>Approach of adrenal insuff. patients </vt:lpstr>
      <vt:lpstr>PowerPoint Presentation</vt:lpstr>
      <vt:lpstr>PowerPoint Presentation</vt:lpstr>
      <vt:lpstr>PowerPoint Presentation</vt:lpstr>
      <vt:lpstr>PowerPoint Presentation</vt:lpstr>
      <vt:lpstr>Other investigations</vt:lpstr>
      <vt:lpstr>PowerPoint Presentation</vt:lpstr>
      <vt:lpstr>PowerPoint Presentation</vt:lpstr>
      <vt:lpstr>Adrenal crisis</vt:lpstr>
      <vt:lpstr>Acute primary (Adrenal crisis) </vt:lpstr>
      <vt:lpstr>PowerPoint Presentation</vt:lpstr>
      <vt:lpstr>PowerPoint Presentation</vt:lpstr>
      <vt:lpstr>PowerPoint Presentation</vt:lpstr>
      <vt:lpstr>Long term replacement therapy</vt:lpstr>
      <vt:lpstr>Patient advice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Adrenal insufficiency</dc:title>
  <dc:creator>Laith Mazin Haddadin</dc:creator>
  <cp:lastModifiedBy>lames</cp:lastModifiedBy>
  <cp:revision>20</cp:revision>
  <dcterms:created xsi:type="dcterms:W3CDTF">2023-04-24T23:25:05Z</dcterms:created>
  <dcterms:modified xsi:type="dcterms:W3CDTF">2024-12-21T18:47:28Z</dcterms:modified>
</cp:coreProperties>
</file>