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377" r:id="rId2"/>
    <p:sldId id="257" r:id="rId3"/>
    <p:sldId id="258" r:id="rId4"/>
    <p:sldId id="259" r:id="rId5"/>
    <p:sldId id="261" r:id="rId6"/>
    <p:sldId id="262" r:id="rId7"/>
    <p:sldId id="264" r:id="rId8"/>
    <p:sldId id="263" r:id="rId9"/>
    <p:sldId id="39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78" r:id="rId18"/>
    <p:sldId id="272" r:id="rId19"/>
    <p:sldId id="273" r:id="rId20"/>
    <p:sldId id="274" r:id="rId21"/>
    <p:sldId id="275" r:id="rId22"/>
    <p:sldId id="277" r:id="rId23"/>
    <p:sldId id="278" r:id="rId24"/>
    <p:sldId id="386" r:id="rId25"/>
    <p:sldId id="387" r:id="rId26"/>
    <p:sldId id="279" r:id="rId27"/>
    <p:sldId id="280" r:id="rId28"/>
    <p:sldId id="379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9" r:id="rId37"/>
    <p:sldId id="290" r:id="rId38"/>
    <p:sldId id="291" r:id="rId39"/>
    <p:sldId id="293" r:id="rId40"/>
    <p:sldId id="294" r:id="rId41"/>
    <p:sldId id="296" r:id="rId42"/>
    <p:sldId id="297" r:id="rId43"/>
    <p:sldId id="298" r:id="rId44"/>
    <p:sldId id="380" r:id="rId45"/>
    <p:sldId id="299" r:id="rId46"/>
    <p:sldId id="382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9" r:id="rId55"/>
    <p:sldId id="381" r:id="rId56"/>
    <p:sldId id="383" r:id="rId57"/>
    <p:sldId id="384" r:id="rId58"/>
    <p:sldId id="310" r:id="rId59"/>
    <p:sldId id="313" r:id="rId60"/>
    <p:sldId id="388" r:id="rId61"/>
    <p:sldId id="385" r:id="rId62"/>
    <p:sldId id="314" r:id="rId63"/>
    <p:sldId id="315" r:id="rId64"/>
    <p:sldId id="397" r:id="rId65"/>
    <p:sldId id="398" r:id="rId66"/>
    <p:sldId id="399" r:id="rId67"/>
    <p:sldId id="316" r:id="rId68"/>
    <p:sldId id="391" r:id="rId69"/>
    <p:sldId id="392" r:id="rId70"/>
    <p:sldId id="393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94" r:id="rId79"/>
    <p:sldId id="395" r:id="rId80"/>
    <p:sldId id="396" r:id="rId81"/>
    <p:sldId id="324" r:id="rId82"/>
    <p:sldId id="325" r:id="rId83"/>
    <p:sldId id="326" r:id="rId84"/>
    <p:sldId id="389" r:id="rId8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4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0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9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2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6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0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17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0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4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1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955" y="1960112"/>
            <a:ext cx="5994082" cy="492443"/>
          </a:xfrm>
        </p:spPr>
        <p:txBody>
          <a:bodyPr>
            <a:normAutofit fontScale="90000"/>
          </a:bodyPr>
          <a:lstStyle/>
          <a:p>
            <a:pPr marR="5715" algn="ctr">
              <a:spcBef>
                <a:spcPts val="79"/>
              </a:spcBef>
            </a:pPr>
            <a:r>
              <a:rPr lang="en-US" dirty="0" smtClean="0"/>
              <a:t>Liver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85540" y="7821407"/>
            <a:ext cx="6858000" cy="12418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620" t="35615" r="19515" b="22573"/>
          <a:stretch/>
        </p:blipFill>
        <p:spPr>
          <a:xfrm>
            <a:off x="7220519" y="3932641"/>
            <a:ext cx="1560963" cy="1612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3837684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Dr. Omar Hamdan MD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Anatomical pathology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Mutah University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School of Medicine- Department of Laboratory medicine &amp; Pathology</a:t>
            </a:r>
            <a:r>
              <a:rPr lang="en-US" sz="1350" dirty="0">
                <a:solidFill>
                  <a:prstClr val="black"/>
                </a:solidFill>
              </a:rPr>
              <a:t/>
            </a:r>
            <a:br>
              <a:rPr lang="en-US" sz="1350" dirty="0">
                <a:solidFill>
                  <a:prstClr val="black"/>
                </a:solidFill>
              </a:rPr>
            </a:br>
            <a:r>
              <a:rPr lang="en-US" sz="1350" b="1" dirty="0">
                <a:solidFill>
                  <a:prstClr val="black"/>
                </a:solidFill>
              </a:rPr>
              <a:t>GIT lectures </a:t>
            </a:r>
            <a:r>
              <a:rPr lang="en-US" sz="1350" b="1" dirty="0" smtClean="0">
                <a:solidFill>
                  <a:prstClr val="black"/>
                </a:solidFill>
              </a:rPr>
              <a:t>2020</a:t>
            </a:r>
            <a:endParaRPr lang="en-US" sz="135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92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1122" y="515238"/>
            <a:ext cx="338327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</a:rPr>
              <a:t>Hepatic</a:t>
            </a:r>
            <a:r>
              <a:rPr sz="4000" spc="-45" dirty="0">
                <a:solidFill>
                  <a:srgbClr val="FF0000"/>
                </a:solidFill>
              </a:rPr>
              <a:t> </a:t>
            </a:r>
            <a:r>
              <a:rPr sz="4000" spc="-5" dirty="0">
                <a:solidFill>
                  <a:srgbClr val="FF0000"/>
                </a:solidFill>
              </a:rPr>
              <a:t>injury</a:t>
            </a:r>
            <a:endParaRPr sz="40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587818"/>
            <a:ext cx="7493000" cy="410146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419734" indent="-407670">
              <a:lnSpc>
                <a:spcPct val="100000"/>
              </a:lnSpc>
              <a:spcBef>
                <a:spcPts val="965"/>
              </a:spcBef>
              <a:buSzPct val="97222"/>
              <a:buAutoNum type="arabicPlain"/>
              <a:tabLst>
                <a:tab pos="420370" algn="l"/>
              </a:tabLst>
            </a:pPr>
            <a:r>
              <a:rPr sz="3600" b="1" spc="-5" dirty="0">
                <a:latin typeface="Arial"/>
                <a:cs typeface="Arial"/>
              </a:rPr>
              <a:t>Inflammation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(Hepatitis)</a:t>
            </a:r>
            <a:endParaRPr sz="3600">
              <a:latin typeface="Arial"/>
              <a:cs typeface="Arial"/>
            </a:endParaRPr>
          </a:p>
          <a:p>
            <a:pPr marL="419734" indent="-407670">
              <a:lnSpc>
                <a:spcPct val="100000"/>
              </a:lnSpc>
              <a:spcBef>
                <a:spcPts val="865"/>
              </a:spcBef>
              <a:buSzPct val="97222"/>
              <a:buAutoNum type="arabicPlain"/>
              <a:tabLst>
                <a:tab pos="420370" algn="l"/>
              </a:tabLst>
            </a:pPr>
            <a:r>
              <a:rPr sz="3600" b="1" spc="-5" dirty="0">
                <a:latin typeface="Arial"/>
                <a:cs typeface="Arial"/>
              </a:rPr>
              <a:t>Ballooning degeneration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:</a:t>
            </a:r>
            <a:endParaRPr sz="36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  <a:spcBef>
                <a:spcPts val="865"/>
              </a:spcBef>
            </a:pPr>
            <a:r>
              <a:rPr sz="3600" spc="-5" dirty="0">
                <a:latin typeface="Arial"/>
                <a:cs typeface="Arial"/>
              </a:rPr>
              <a:t>-</a:t>
            </a:r>
            <a:r>
              <a:rPr sz="3200" spc="-5" dirty="0">
                <a:latin typeface="Arial"/>
                <a:cs typeface="Arial"/>
              </a:rPr>
              <a:t>irregularly clumped </a:t>
            </a:r>
            <a:r>
              <a:rPr sz="3200" dirty="0">
                <a:latin typeface="Arial"/>
                <a:cs typeface="Arial"/>
              </a:rPr>
              <a:t>cytoplasm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showing  </a:t>
            </a:r>
            <a:r>
              <a:rPr sz="3200" spc="-5" dirty="0">
                <a:latin typeface="Arial"/>
                <a:cs typeface="Arial"/>
              </a:rPr>
              <a:t>large, </a:t>
            </a:r>
            <a:r>
              <a:rPr sz="3200" dirty="0">
                <a:latin typeface="Arial"/>
                <a:cs typeface="Arial"/>
              </a:rPr>
              <a:t>clear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spaces.</a:t>
            </a:r>
            <a:endParaRPr sz="3200">
              <a:latin typeface="Arial"/>
              <a:cs typeface="Arial"/>
            </a:endParaRPr>
          </a:p>
          <a:p>
            <a:pPr marL="355600" marR="67945" indent="-6350">
              <a:lnSpc>
                <a:spcPct val="105200"/>
              </a:lnSpc>
              <a:spcBef>
                <a:spcPts val="575"/>
              </a:spcBef>
            </a:pPr>
            <a:r>
              <a:rPr sz="3200" spc="-5" dirty="0">
                <a:latin typeface="Arial"/>
                <a:cs typeface="Arial"/>
              </a:rPr>
              <a:t>-Substances may </a:t>
            </a:r>
            <a:r>
              <a:rPr sz="3200" dirty="0">
                <a:latin typeface="Arial"/>
                <a:cs typeface="Arial"/>
              </a:rPr>
              <a:t>accumulate in </a:t>
            </a:r>
            <a:r>
              <a:rPr sz="3200" spc="-5" dirty="0">
                <a:latin typeface="Arial"/>
                <a:cs typeface="Arial"/>
              </a:rPr>
              <a:t>viable  </a:t>
            </a:r>
            <a:r>
              <a:rPr sz="3200" dirty="0">
                <a:latin typeface="Arial"/>
                <a:cs typeface="Arial"/>
              </a:rPr>
              <a:t>hepatocytes, </a:t>
            </a:r>
            <a:r>
              <a:rPr sz="3200" spc="-5" dirty="0">
                <a:latin typeface="Arial"/>
                <a:cs typeface="Arial"/>
              </a:rPr>
              <a:t>including fat, iron,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copper,  </a:t>
            </a:r>
            <a:r>
              <a:rPr sz="3200" spc="-5" dirty="0">
                <a:latin typeface="Arial"/>
                <a:cs typeface="Arial"/>
              </a:rPr>
              <a:t>and retained biliary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material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166155"/>
            <a:ext cx="7929880" cy="3037370"/>
          </a:xfrm>
          <a:prstGeom prst="rect">
            <a:avLst/>
          </a:prstGeom>
        </p:spPr>
        <p:txBody>
          <a:bodyPr vert="horz" wrap="square" lIns="0" tIns="192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15"/>
              </a:spcBef>
            </a:pPr>
            <a:r>
              <a:rPr sz="3600" dirty="0"/>
              <a:t>3-Steatosis ( fatty</a:t>
            </a:r>
            <a:r>
              <a:rPr sz="3600" spc="-45" dirty="0"/>
              <a:t> </a:t>
            </a:r>
            <a:r>
              <a:rPr sz="3600" spc="-5" dirty="0"/>
              <a:t>change)</a:t>
            </a:r>
            <a:endParaRPr sz="3600" dirty="0"/>
          </a:p>
          <a:p>
            <a:pPr marL="355600" marR="5080">
              <a:lnSpc>
                <a:spcPct val="111100"/>
              </a:lnSpc>
              <a:spcBef>
                <a:spcPts val="840"/>
              </a:spcBef>
            </a:pPr>
            <a:r>
              <a:rPr lang="en-US" sz="3200" b="0" dirty="0" err="1" smtClean="0">
                <a:latin typeface="Arial"/>
                <a:cs typeface="Arial"/>
              </a:rPr>
              <a:t>M</a:t>
            </a:r>
            <a:r>
              <a:rPr sz="3200" b="0" dirty="0" err="1" smtClean="0">
                <a:latin typeface="Arial"/>
                <a:cs typeface="Arial"/>
              </a:rPr>
              <a:t>icrovesicular</a:t>
            </a:r>
            <a:r>
              <a:rPr lang="en-US" sz="3200" dirty="0" smtClean="0">
                <a:latin typeface="Arial"/>
                <a:cs typeface="Arial"/>
              </a:rPr>
              <a:t>: </a:t>
            </a:r>
            <a:r>
              <a:rPr lang="en-US" sz="3200" dirty="0" err="1" smtClean="0">
                <a:latin typeface="Arial"/>
                <a:cs typeface="Arial"/>
              </a:rPr>
              <a:t>ALD</a:t>
            </a:r>
            <a:r>
              <a:rPr sz="3200" b="0" dirty="0" err="1" smtClean="0">
                <a:latin typeface="Arial"/>
                <a:cs typeface="Arial"/>
              </a:rPr>
              <a:t>,Reye</a:t>
            </a:r>
            <a:r>
              <a:rPr sz="3200" b="0" spc="-90" dirty="0" smtClean="0">
                <a:latin typeface="Arial"/>
                <a:cs typeface="Arial"/>
              </a:rPr>
              <a:t> </a:t>
            </a:r>
            <a:r>
              <a:rPr sz="3200" b="0" spc="-5" dirty="0">
                <a:latin typeface="Arial"/>
                <a:cs typeface="Arial"/>
              </a:rPr>
              <a:t>syndrome,acute  </a:t>
            </a:r>
            <a:r>
              <a:rPr sz="3200" b="0" dirty="0">
                <a:latin typeface="Arial"/>
                <a:cs typeface="Arial"/>
              </a:rPr>
              <a:t>fatty </a:t>
            </a:r>
            <a:r>
              <a:rPr sz="3200" b="0" spc="-5" dirty="0">
                <a:latin typeface="Arial"/>
                <a:cs typeface="Arial"/>
              </a:rPr>
              <a:t>change </a:t>
            </a:r>
            <a:r>
              <a:rPr sz="3200" b="0" dirty="0">
                <a:latin typeface="Arial"/>
                <a:cs typeface="Arial"/>
              </a:rPr>
              <a:t>of </a:t>
            </a:r>
            <a:r>
              <a:rPr sz="3200" b="0" spc="-5" dirty="0" smtClean="0">
                <a:latin typeface="Arial"/>
                <a:cs typeface="Arial"/>
              </a:rPr>
              <a:t>pregnancy</a:t>
            </a:r>
            <a:r>
              <a:rPr lang="en-US" sz="3200" b="0" spc="-5" dirty="0" smtClean="0">
                <a:latin typeface="Arial"/>
                <a:cs typeface="Arial"/>
              </a:rPr>
              <a:t>.</a:t>
            </a:r>
            <a:br>
              <a:rPr lang="en-US" sz="3200" b="0" spc="-5" dirty="0" smtClean="0">
                <a:latin typeface="Arial"/>
                <a:cs typeface="Arial"/>
              </a:rPr>
            </a:br>
            <a:r>
              <a:rPr sz="3200" b="0" spc="-5" dirty="0" smtClean="0">
                <a:latin typeface="Arial"/>
                <a:cs typeface="Arial"/>
              </a:rPr>
              <a:t> </a:t>
            </a:r>
            <a:r>
              <a:rPr sz="3200" b="0" spc="-5" dirty="0" err="1" smtClean="0">
                <a:latin typeface="Arial"/>
                <a:cs typeface="Arial"/>
              </a:rPr>
              <a:t>macrovesicular</a:t>
            </a:r>
            <a:r>
              <a:rPr sz="3200" b="0" spc="-5" dirty="0" smtClean="0">
                <a:latin typeface="Arial"/>
                <a:cs typeface="Arial"/>
              </a:rPr>
              <a:t>:</a:t>
            </a:r>
            <a:r>
              <a:rPr lang="en-US" sz="3200" spc="-5" dirty="0">
                <a:latin typeface="Arial"/>
                <a:cs typeface="Arial"/>
              </a:rPr>
              <a:t> </a:t>
            </a:r>
            <a:r>
              <a:rPr sz="3200" b="0" spc="-5" dirty="0" err="1" smtClean="0">
                <a:latin typeface="Arial"/>
                <a:cs typeface="Arial"/>
              </a:rPr>
              <a:t>DM,obese</a:t>
            </a:r>
            <a:r>
              <a:rPr lang="en-US" sz="3200" b="0" spc="-5" dirty="0" smtClean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6822" y="450926"/>
            <a:ext cx="361505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fatty</a:t>
            </a:r>
            <a:r>
              <a:rPr sz="4800" spc="-60" dirty="0"/>
              <a:t> </a:t>
            </a:r>
            <a:r>
              <a:rPr sz="4800" spc="-5" dirty="0"/>
              <a:t>change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81000" y="1600200"/>
            <a:ext cx="8305800" cy="4524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524000"/>
            <a:ext cx="82296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447800"/>
            <a:ext cx="8229600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66494"/>
            <a:ext cx="23647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dirty="0">
                <a:uFill>
                  <a:solidFill>
                    <a:srgbClr val="000000"/>
                  </a:solidFill>
                </a:uFill>
              </a:rPr>
              <a:t>4-Necrosis</a:t>
            </a:r>
            <a:endParaRPr sz="36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2116135"/>
            <a:ext cx="7039609" cy="37814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3200" dirty="0">
                <a:latin typeface="Arial"/>
                <a:cs typeface="Arial"/>
              </a:rPr>
              <a:t>-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Depending on the</a:t>
            </a:r>
            <a:r>
              <a:rPr sz="3200" b="1" u="heavy" spc="-1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type:</a:t>
            </a:r>
            <a:endParaRPr sz="3200" dirty="0">
              <a:latin typeface="Arial"/>
              <a:cs typeface="Arial"/>
            </a:endParaRPr>
          </a:p>
          <a:p>
            <a:pPr marL="12700" marR="5080">
              <a:lnSpc>
                <a:spcPct val="110000"/>
              </a:lnSpc>
              <a:spcBef>
                <a:spcPts val="5"/>
              </a:spcBef>
            </a:pPr>
            <a:r>
              <a:rPr sz="3200" spc="-5" dirty="0">
                <a:latin typeface="Arial"/>
                <a:cs typeface="Arial"/>
              </a:rPr>
              <a:t>Coagulative </a:t>
            </a:r>
            <a:r>
              <a:rPr sz="3200" dirty="0">
                <a:latin typeface="Arial"/>
                <a:cs typeface="Arial"/>
              </a:rPr>
              <a:t>necrosis </a:t>
            </a:r>
            <a:r>
              <a:rPr sz="3200" spc="-5" dirty="0">
                <a:latin typeface="Arial"/>
                <a:cs typeface="Arial"/>
              </a:rPr>
              <a:t>:around </a:t>
            </a:r>
            <a:r>
              <a:rPr sz="3200" dirty="0">
                <a:latin typeface="Arial"/>
                <a:cs typeface="Arial"/>
              </a:rPr>
              <a:t>central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v.  </a:t>
            </a:r>
            <a:r>
              <a:rPr sz="3200" spc="-5" dirty="0">
                <a:latin typeface="Arial"/>
                <a:cs typeface="Arial"/>
              </a:rPr>
              <a:t>Councilman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bodies</a:t>
            </a:r>
            <a:endParaRPr sz="3200" dirty="0">
              <a:latin typeface="Arial"/>
              <a:cs typeface="Arial"/>
            </a:endParaRPr>
          </a:p>
          <a:p>
            <a:pPr marL="12700" marR="2331720">
              <a:lnSpc>
                <a:spcPct val="110000"/>
              </a:lnSpc>
            </a:pPr>
            <a:r>
              <a:rPr sz="3200" dirty="0">
                <a:latin typeface="Arial"/>
                <a:cs typeface="Arial"/>
              </a:rPr>
              <a:t>Lytic necrosis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Depending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 the</a:t>
            </a:r>
            <a:r>
              <a:rPr sz="3200" b="1" u="heavy" spc="-1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cause 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Ischemic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2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Toxic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381000" y="1600200"/>
            <a:ext cx="6642734" cy="27067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0"/>
              </a:lnSpc>
              <a:spcBef>
                <a:spcPts val="95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-depending on</a:t>
            </a:r>
            <a:r>
              <a:rPr sz="2800" b="1" u="heavy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location</a:t>
            </a:r>
            <a:endParaRPr sz="2800" dirty="0">
              <a:latin typeface="Arial"/>
              <a:cs typeface="Arial"/>
            </a:endParaRPr>
          </a:p>
          <a:p>
            <a:pPr marL="927100">
              <a:lnSpc>
                <a:spcPts val="3190"/>
              </a:lnSpc>
            </a:pPr>
            <a:r>
              <a:rPr sz="2800" spc="-5" dirty="0">
                <a:latin typeface="Arial"/>
                <a:cs typeface="Arial"/>
              </a:rPr>
              <a:t>Centrilobular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necrosis:</a:t>
            </a:r>
          </a:p>
          <a:p>
            <a:pPr marL="927100">
              <a:lnSpc>
                <a:spcPct val="100000"/>
              </a:lnSpc>
              <a:spcBef>
                <a:spcPts val="340"/>
              </a:spcBef>
            </a:pPr>
            <a:r>
              <a:rPr sz="2800" spc="-5" dirty="0">
                <a:latin typeface="Arial"/>
                <a:cs typeface="Arial"/>
              </a:rPr>
              <a:t>Mid zonal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  <a:p>
            <a:pPr marL="927100" marR="1098550">
              <a:lnSpc>
                <a:spcPct val="110000"/>
              </a:lnSpc>
            </a:pPr>
            <a:r>
              <a:rPr sz="2800" dirty="0">
                <a:latin typeface="Arial"/>
                <a:cs typeface="Arial"/>
              </a:rPr>
              <a:t>Periportal : interface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hepatitis  </a:t>
            </a:r>
            <a:r>
              <a:rPr sz="2800" spc="-5" dirty="0" smtClean="0">
                <a:latin typeface="Arial"/>
                <a:cs typeface="Arial"/>
              </a:rPr>
              <a:t>Focal: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bridging</a:t>
            </a:r>
            <a:r>
              <a:rPr sz="2800" spc="-1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necrosis</a:t>
            </a:r>
            <a:r>
              <a:rPr lang="en-US" sz="2800" dirty="0" smtClean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155"/>
              </a:spcBef>
            </a:pPr>
            <a:r>
              <a:rPr sz="2800" spc="-5" dirty="0" smtClean="0">
                <a:latin typeface="Arial"/>
                <a:cs typeface="Arial"/>
              </a:rPr>
              <a:t>Diffuse: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sz="2800" spc="-5" dirty="0" smtClean="0">
                <a:latin typeface="Arial"/>
                <a:cs typeface="Arial"/>
              </a:rPr>
              <a:t>massive </a:t>
            </a:r>
            <a:r>
              <a:rPr sz="2800" dirty="0" smtClean="0">
                <a:latin typeface="Arial"/>
                <a:cs typeface="Arial"/>
              </a:rPr>
              <a:t>necrosis</a:t>
            </a:r>
            <a:r>
              <a:rPr lang="en-US" sz="2800" dirty="0" smtClean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333" t="4052" r="12500" b="7015"/>
          <a:stretch/>
        </p:blipFill>
        <p:spPr>
          <a:xfrm>
            <a:off x="9099" y="0"/>
            <a:ext cx="9134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4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600200"/>
            <a:ext cx="83058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524420"/>
            <a:ext cx="8013065" cy="32454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b="1" spc="-5" dirty="0">
                <a:latin typeface="Arial"/>
                <a:cs typeface="Arial"/>
              </a:rPr>
              <a:t>5-Regeneration</a:t>
            </a:r>
            <a:endParaRPr sz="3200">
              <a:latin typeface="Arial"/>
              <a:cs typeface="Arial"/>
            </a:endParaRPr>
          </a:p>
          <a:p>
            <a:pPr marL="355600" marR="910590" indent="-231775">
              <a:lnSpc>
                <a:spcPct val="100000"/>
              </a:lnSpc>
              <a:spcBef>
                <a:spcPts val="765"/>
              </a:spcBef>
            </a:pPr>
            <a:r>
              <a:rPr sz="3200" dirty="0">
                <a:latin typeface="Arial"/>
                <a:cs typeface="Arial"/>
              </a:rPr>
              <a:t>-evidenced by </a:t>
            </a:r>
            <a:r>
              <a:rPr sz="3200" spc="-5" dirty="0">
                <a:latin typeface="Arial"/>
                <a:cs typeface="Arial"/>
              </a:rPr>
              <a:t>increased </a:t>
            </a:r>
            <a:r>
              <a:rPr sz="3200" dirty="0">
                <a:latin typeface="Arial"/>
                <a:cs typeface="Arial"/>
              </a:rPr>
              <a:t>mitosis or</a:t>
            </a:r>
            <a:r>
              <a:rPr sz="3200" spc="-1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cell  </a:t>
            </a:r>
            <a:r>
              <a:rPr sz="3200" dirty="0">
                <a:latin typeface="Arial"/>
                <a:cs typeface="Arial"/>
              </a:rPr>
              <a:t>cycle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markers.</a:t>
            </a:r>
            <a:endParaRPr sz="3200">
              <a:latin typeface="Arial"/>
              <a:cs typeface="Arial"/>
            </a:endParaRPr>
          </a:p>
          <a:p>
            <a:pPr marL="355600" marR="5080" indent="-231775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latin typeface="Arial"/>
                <a:cs typeface="Arial"/>
              </a:rPr>
              <a:t>-the cells of the </a:t>
            </a:r>
            <a:r>
              <a:rPr sz="3200" spc="-5" dirty="0">
                <a:latin typeface="Arial"/>
                <a:cs typeface="Arial"/>
              </a:rPr>
              <a:t>canal </a:t>
            </a:r>
            <a:r>
              <a:rPr sz="3200" spc="-1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Hering are </a:t>
            </a:r>
            <a:r>
              <a:rPr sz="3200" dirty="0">
                <a:latin typeface="Arial"/>
                <a:cs typeface="Arial"/>
              </a:rPr>
              <a:t>the  </a:t>
            </a:r>
            <a:r>
              <a:rPr sz="3200" spc="-5" dirty="0">
                <a:latin typeface="Arial"/>
                <a:cs typeface="Arial"/>
              </a:rPr>
              <a:t>progenitor </a:t>
            </a:r>
            <a:r>
              <a:rPr sz="3200" dirty="0">
                <a:latin typeface="Arial"/>
                <a:cs typeface="Arial"/>
              </a:rPr>
              <a:t>for hepatocytes &amp; </a:t>
            </a:r>
            <a:r>
              <a:rPr sz="3200" spc="-5" dirty="0">
                <a:latin typeface="Arial"/>
                <a:cs typeface="Arial"/>
              </a:rPr>
              <a:t>bile duct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cells  (oval cells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).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4763" y="6290690"/>
            <a:ext cx="1504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latin typeface="Arial"/>
                <a:cs typeface="Arial"/>
              </a:rPr>
              <a:t>2</a:t>
            </a:fld>
            <a:endParaRPr sz="1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5940" y="1511630"/>
            <a:ext cx="24485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</a:t>
            </a:r>
            <a:r>
              <a:rPr sz="3600"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</a:t>
            </a:r>
            <a:r>
              <a:rPr sz="36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ctio</a:t>
            </a:r>
            <a:r>
              <a:rPr sz="3600"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</a:t>
            </a:r>
            <a:r>
              <a:rPr sz="36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70619" y="2609214"/>
            <a:ext cx="3342004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5085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Arial"/>
                <a:cs typeface="Arial"/>
              </a:rPr>
              <a:t>Glucose  </a:t>
            </a:r>
            <a:r>
              <a:rPr sz="3200" b="1" dirty="0">
                <a:latin typeface="Arial"/>
                <a:cs typeface="Arial"/>
              </a:rPr>
              <a:t>Albumin,</a:t>
            </a:r>
            <a:r>
              <a:rPr sz="3200" b="1" spc="-1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clotting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609214"/>
            <a:ext cx="2503805" cy="13919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4015" indent="-361950">
              <a:lnSpc>
                <a:spcPct val="100000"/>
              </a:lnSpc>
              <a:spcBef>
                <a:spcPts val="105"/>
              </a:spcBef>
              <a:buSzPct val="96875"/>
              <a:buAutoNum type="arabicPlain"/>
              <a:tabLst>
                <a:tab pos="374650" algn="l"/>
              </a:tabLst>
            </a:pPr>
            <a:r>
              <a:rPr sz="3200" b="1" spc="-5" dirty="0">
                <a:latin typeface="Arial"/>
                <a:cs typeface="Arial"/>
              </a:rPr>
              <a:t>Metabolic</a:t>
            </a:r>
            <a:r>
              <a:rPr sz="3200" b="1" spc="-10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  <a:p>
            <a:pPr marL="355600" marR="43180" indent="-342900">
              <a:lnSpc>
                <a:spcPts val="3070"/>
              </a:lnSpc>
              <a:spcBef>
                <a:spcPts val="745"/>
              </a:spcBef>
              <a:buSzPct val="96875"/>
              <a:buAutoNum type="arabicPlain"/>
              <a:tabLst>
                <a:tab pos="374650" algn="l"/>
              </a:tabLst>
            </a:pPr>
            <a:r>
              <a:rPr sz="3200" b="1" dirty="0">
                <a:latin typeface="Arial"/>
                <a:cs typeface="Arial"/>
              </a:rPr>
              <a:t>Synthetic</a:t>
            </a:r>
            <a:r>
              <a:rPr sz="3200" b="1" spc="-1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:  </a:t>
            </a:r>
            <a:r>
              <a:rPr sz="3200" b="1" spc="-5" dirty="0">
                <a:latin typeface="Arial"/>
                <a:cs typeface="Arial"/>
              </a:rPr>
              <a:t>factors</a:t>
            </a:r>
            <a:r>
              <a:rPr sz="3200" b="1" spc="-114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…..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3975049"/>
            <a:ext cx="7940675" cy="1880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2334260" algn="l"/>
                <a:tab pos="3370579" algn="l"/>
              </a:tabLst>
            </a:pPr>
            <a:r>
              <a:rPr sz="3200" b="1" spc="-5" dirty="0">
                <a:latin typeface="Arial"/>
                <a:cs typeface="Arial"/>
              </a:rPr>
              <a:t>3-Detoxification </a:t>
            </a:r>
            <a:r>
              <a:rPr sz="3200" b="1" dirty="0">
                <a:latin typeface="Arial"/>
                <a:cs typeface="Arial"/>
              </a:rPr>
              <a:t>: Drugs, </a:t>
            </a:r>
            <a:r>
              <a:rPr sz="3200" b="1" spc="-5" dirty="0">
                <a:latin typeface="Arial"/>
                <a:cs typeface="Arial"/>
              </a:rPr>
              <a:t>hormones </a:t>
            </a:r>
            <a:r>
              <a:rPr sz="3200" b="1" dirty="0">
                <a:latin typeface="Arial"/>
                <a:cs typeface="Arial"/>
              </a:rPr>
              <a:t>,</a:t>
            </a:r>
            <a:r>
              <a:rPr sz="3200" b="1" spc="-114" dirty="0">
                <a:latin typeface="Arial"/>
                <a:cs typeface="Arial"/>
              </a:rPr>
              <a:t> </a:t>
            </a:r>
            <a:r>
              <a:rPr sz="3200" b="1" spc="5" dirty="0">
                <a:latin typeface="Arial"/>
                <a:cs typeface="Arial"/>
              </a:rPr>
              <a:t>NH3  </a:t>
            </a:r>
            <a:r>
              <a:rPr sz="3200" b="1" dirty="0">
                <a:latin typeface="Arial"/>
                <a:cs typeface="Arial"/>
              </a:rPr>
              <a:t>4-Storage	:	</a:t>
            </a:r>
            <a:r>
              <a:rPr sz="3200" b="1" spc="-5" dirty="0">
                <a:latin typeface="Arial"/>
                <a:cs typeface="Arial"/>
              </a:rPr>
              <a:t>Glycogen, </a:t>
            </a:r>
            <a:r>
              <a:rPr sz="3200" b="1" dirty="0">
                <a:latin typeface="Arial"/>
                <a:cs typeface="Arial"/>
              </a:rPr>
              <a:t>TG, Fe,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Cu,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3070"/>
              </a:lnSpc>
            </a:pPr>
            <a:r>
              <a:rPr sz="3200" b="1" dirty="0">
                <a:latin typeface="Arial"/>
                <a:cs typeface="Arial"/>
              </a:rPr>
              <a:t>vit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394075" algn="l"/>
              </a:tabLst>
            </a:pPr>
            <a:r>
              <a:rPr sz="3200" b="1" dirty="0">
                <a:latin typeface="Arial"/>
                <a:cs typeface="Arial"/>
              </a:rPr>
              <a:t>5-Excretory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:	Bile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552397"/>
            <a:ext cx="306133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latin typeface="Arial"/>
                <a:cs typeface="Arial"/>
              </a:rPr>
              <a:t>6-Fibrosis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0" dirty="0">
                <a:latin typeface="Arial"/>
                <a:cs typeface="Arial"/>
              </a:rPr>
              <a:t>-</a:t>
            </a:r>
            <a:r>
              <a:rPr sz="2000" b="0" i="1" dirty="0">
                <a:latin typeface="Arial"/>
                <a:cs typeface="Arial"/>
              </a:rPr>
              <a:t>portal or periportal</a:t>
            </a:r>
            <a:r>
              <a:rPr sz="2000" b="0" i="1" spc="-135" dirty="0">
                <a:latin typeface="Arial"/>
                <a:cs typeface="Arial"/>
              </a:rPr>
              <a:t> </a:t>
            </a:r>
            <a:r>
              <a:rPr sz="2000" b="0" i="1" dirty="0">
                <a:latin typeface="Arial"/>
                <a:cs typeface="Arial"/>
              </a:rPr>
              <a:t>fibrosis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2284602"/>
            <a:ext cx="7741920" cy="25987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-pericentral- around the central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vein.</a:t>
            </a:r>
          </a:p>
          <a:p>
            <a:pPr marL="12700">
              <a:lnSpc>
                <a:spcPts val="2160"/>
              </a:lnSpc>
            </a:pPr>
            <a:r>
              <a:rPr sz="2000" dirty="0">
                <a:latin typeface="Arial"/>
                <a:cs typeface="Arial"/>
              </a:rPr>
              <a:t>-</a:t>
            </a:r>
            <a:r>
              <a:rPr sz="2000" i="1" dirty="0">
                <a:latin typeface="Arial"/>
                <a:cs typeface="Arial"/>
              </a:rPr>
              <a:t>pericellular fibrosis </a:t>
            </a:r>
            <a:r>
              <a:rPr sz="2000" dirty="0">
                <a:latin typeface="Arial"/>
                <a:cs typeface="Arial"/>
              </a:rPr>
              <a:t>or fibrous tissue may be deposited directly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within</a:t>
            </a:r>
          </a:p>
          <a:p>
            <a:pPr marL="355600">
              <a:lnSpc>
                <a:spcPts val="2160"/>
              </a:lnSpc>
            </a:pPr>
            <a:r>
              <a:rPr sz="2000" dirty="0">
                <a:latin typeface="Arial"/>
                <a:cs typeface="Arial"/>
              </a:rPr>
              <a:t>the sinusoids around single or multiple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hepatocytes</a:t>
            </a:r>
          </a:p>
          <a:p>
            <a:pPr marL="12700">
              <a:lnSpc>
                <a:spcPts val="2400"/>
              </a:lnSpc>
            </a:pPr>
            <a:r>
              <a:rPr sz="2000" i="1" dirty="0">
                <a:latin typeface="Arial"/>
                <a:cs typeface="Arial"/>
              </a:rPr>
              <a:t>-bridging</a:t>
            </a:r>
            <a:r>
              <a:rPr sz="2000" i="1" spc="-40" dirty="0">
                <a:latin typeface="Arial"/>
                <a:cs typeface="Arial"/>
              </a:rPr>
              <a:t> </a:t>
            </a:r>
            <a:r>
              <a:rPr sz="2000" i="1" dirty="0" smtClean="0">
                <a:latin typeface="Arial"/>
                <a:cs typeface="Arial"/>
              </a:rPr>
              <a:t>fibrosis</a:t>
            </a:r>
            <a:endParaRPr lang="en-US" sz="2000" dirty="0">
              <a:latin typeface="Arial"/>
              <a:cs typeface="Arial"/>
            </a:endParaRPr>
          </a:p>
          <a:p>
            <a:pPr marL="12700">
              <a:lnSpc>
                <a:spcPts val="2400"/>
              </a:lnSpc>
            </a:pPr>
            <a:r>
              <a:rPr sz="2400" spc="-5" dirty="0" smtClean="0">
                <a:latin typeface="Arial"/>
                <a:cs typeface="Arial"/>
              </a:rPr>
              <a:t>  </a:t>
            </a:r>
            <a:r>
              <a:rPr sz="2400" spc="-5" dirty="0">
                <a:latin typeface="Arial"/>
                <a:cs typeface="Arial"/>
              </a:rPr>
              <a:t>7-Cirrhosis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ts val="2785"/>
              </a:lnSpc>
            </a:pPr>
            <a:r>
              <a:rPr sz="2400" spc="-5" dirty="0">
                <a:latin typeface="Arial"/>
                <a:cs typeface="Arial"/>
              </a:rPr>
              <a:t>micronodular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Macronodular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8-Ductular proliferation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4982" y="611250"/>
            <a:ext cx="25736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</a:rPr>
              <a:t>Hepatic</a:t>
            </a:r>
            <a:r>
              <a:rPr sz="2800" spc="-45" dirty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Failure</a:t>
            </a:r>
            <a:endParaRPr sz="28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12140" y="1095502"/>
            <a:ext cx="7545705" cy="434276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675"/>
              </a:spcBef>
            </a:pPr>
            <a:r>
              <a:rPr sz="2400" dirty="0">
                <a:latin typeface="Arial"/>
                <a:cs typeface="Arial"/>
              </a:rPr>
              <a:t>-It </a:t>
            </a:r>
            <a:r>
              <a:rPr sz="2400" spc="-5" dirty="0">
                <a:latin typeface="Arial"/>
                <a:cs typeface="Arial"/>
              </a:rPr>
              <a:t>results when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hepatic functional capacity is almost  totally </a:t>
            </a:r>
            <a:r>
              <a:rPr sz="2400" spc="-5">
                <a:latin typeface="Arial"/>
                <a:cs typeface="Arial"/>
              </a:rPr>
              <a:t>lost </a:t>
            </a:r>
            <a:r>
              <a:rPr sz="2400" smtClean="0">
                <a:latin typeface="Arial"/>
                <a:cs typeface="Arial"/>
              </a:rPr>
              <a:t>(</a:t>
            </a:r>
            <a:r>
              <a:rPr sz="2400" spc="-5" smtClean="0">
                <a:latin typeface="Arial"/>
                <a:cs typeface="Arial"/>
              </a:rPr>
              <a:t>80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5" dirty="0">
                <a:latin typeface="Arial"/>
                <a:cs typeface="Arial"/>
              </a:rPr>
              <a:t> 90%)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Arial"/>
                <a:cs typeface="Arial"/>
              </a:rPr>
              <a:t>-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Causes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1.Massive hepatic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necrosis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-Fulminant viral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hepatitis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-Drugs &amp;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chemicals</a:t>
            </a:r>
            <a:endParaRPr sz="2400" dirty="0">
              <a:latin typeface="Arial"/>
              <a:cs typeface="Arial"/>
            </a:endParaRPr>
          </a:p>
          <a:p>
            <a:pPr marL="1841500" marR="361378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acetomin</a:t>
            </a:r>
            <a:r>
              <a:rPr sz="2400" spc="-15" dirty="0">
                <a:latin typeface="Arial"/>
                <a:cs typeface="Arial"/>
              </a:rPr>
              <a:t>o</a:t>
            </a:r>
            <a:r>
              <a:rPr sz="2400" spc="-5" dirty="0">
                <a:latin typeface="Arial"/>
                <a:cs typeface="Arial"/>
              </a:rPr>
              <a:t>ph</a:t>
            </a:r>
            <a:r>
              <a:rPr sz="2400" spc="-15" dirty="0">
                <a:latin typeface="Arial"/>
                <a:cs typeface="Arial"/>
              </a:rPr>
              <a:t>e</a:t>
            </a:r>
            <a:r>
              <a:rPr sz="2400" spc="-5" dirty="0">
                <a:latin typeface="Arial"/>
                <a:cs typeface="Arial"/>
              </a:rPr>
              <a:t>n  halothane</a:t>
            </a:r>
            <a:endParaRPr sz="2400" dirty="0">
              <a:latin typeface="Arial"/>
              <a:cs typeface="Arial"/>
            </a:endParaRPr>
          </a:p>
          <a:p>
            <a:pPr marL="1841500" marR="3529329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anti </a:t>
            </a:r>
            <a:r>
              <a:rPr sz="2400" dirty="0">
                <a:latin typeface="Arial"/>
                <a:cs typeface="Arial"/>
              </a:rPr>
              <a:t>TB </a:t>
            </a:r>
            <a:r>
              <a:rPr sz="2400" spc="-5" dirty="0">
                <a:latin typeface="Arial"/>
                <a:cs typeface="Arial"/>
              </a:rPr>
              <a:t>drugs </a:t>
            </a:r>
            <a:r>
              <a:rPr sz="2400" spc="-5" dirty="0" smtClean="0">
                <a:latin typeface="Arial"/>
                <a:cs typeface="Arial"/>
              </a:rPr>
              <a:t> CCL4</a:t>
            </a:r>
            <a:r>
              <a:rPr sz="2400" spc="-60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poisoning</a:t>
            </a:r>
            <a:endParaRPr sz="2400" dirty="0" smtClean="0">
              <a:latin typeface="Arial"/>
              <a:cs typeface="Arial"/>
            </a:endParaRPr>
          </a:p>
          <a:p>
            <a:pPr marL="12700" marR="2869565" indent="1828800">
              <a:lnSpc>
                <a:spcPct val="100000"/>
              </a:lnSpc>
              <a:spcBef>
                <a:spcPts val="5"/>
              </a:spcBef>
            </a:pPr>
            <a:r>
              <a:rPr sz="2400" spc="-5" dirty="0" smtClean="0">
                <a:latin typeface="Arial"/>
                <a:cs typeface="Arial"/>
              </a:rPr>
              <a:t>Mushroom</a:t>
            </a:r>
            <a:r>
              <a:rPr sz="2400" spc="-4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poisoning  2-Chronic liver</a:t>
            </a:r>
            <a:r>
              <a:rPr sz="2400" spc="2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disease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523822"/>
            <a:ext cx="7581900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Clinical</a:t>
            </a:r>
            <a:r>
              <a:rPr sz="3200" b="1" u="heavy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features</a:t>
            </a:r>
            <a:endParaRPr sz="3200" dirty="0">
              <a:latin typeface="Arial"/>
              <a:cs typeface="Arial"/>
            </a:endParaRPr>
          </a:p>
          <a:p>
            <a:pPr marL="374015" indent="-361950">
              <a:lnSpc>
                <a:spcPct val="100000"/>
              </a:lnSpc>
              <a:buSzPct val="96875"/>
              <a:buAutoNum type="arabicPlain"/>
              <a:tabLst>
                <a:tab pos="374650" algn="l"/>
              </a:tabLst>
            </a:pPr>
            <a:r>
              <a:rPr sz="3200" dirty="0">
                <a:latin typeface="Arial"/>
                <a:cs typeface="Arial"/>
              </a:rPr>
              <a:t>Jaundice</a:t>
            </a:r>
          </a:p>
          <a:p>
            <a:pPr marL="12700" marR="2192020">
              <a:lnSpc>
                <a:spcPct val="100000"/>
              </a:lnSpc>
              <a:buSzPct val="96875"/>
              <a:buAutoNum type="arabicPlain"/>
              <a:tabLst>
                <a:tab pos="374650" algn="l"/>
              </a:tabLst>
            </a:pPr>
            <a:r>
              <a:rPr sz="3200" spc="-5" dirty="0">
                <a:latin typeface="Arial"/>
                <a:cs typeface="Arial"/>
              </a:rPr>
              <a:t>Hypoalbuminemia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→edema  3-Hyperammonemia</a:t>
            </a:r>
            <a:endParaRPr sz="3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4-Fetor hepaticus </a:t>
            </a:r>
            <a:r>
              <a:rPr sz="3200" dirty="0">
                <a:latin typeface="Arial"/>
                <a:cs typeface="Arial"/>
              </a:rPr>
              <a:t>(musty or </a:t>
            </a:r>
            <a:r>
              <a:rPr sz="3200" dirty="0" smtClean="0">
                <a:latin typeface="Arial"/>
                <a:cs typeface="Arial"/>
              </a:rPr>
              <a:t>swee</a:t>
            </a:r>
            <a:r>
              <a:rPr lang="en-US" sz="3200" dirty="0">
                <a:latin typeface="Arial"/>
                <a:cs typeface="Arial"/>
              </a:rPr>
              <a:t>t</a:t>
            </a:r>
            <a:r>
              <a:rPr sz="3200" dirty="0" smtClean="0">
                <a:latin typeface="Arial"/>
                <a:cs typeface="Arial"/>
              </a:rPr>
              <a:t>)  </a:t>
            </a:r>
            <a:endParaRPr lang="en-US" sz="3200" dirty="0" smtClean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3200" spc="-5" dirty="0" smtClean="0">
                <a:latin typeface="Arial"/>
                <a:cs typeface="Arial"/>
              </a:rPr>
              <a:t>5-Palmar</a:t>
            </a:r>
            <a:r>
              <a:rPr sz="3200" spc="-30" dirty="0" smtClean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erythema</a:t>
            </a:r>
            <a:endParaRPr sz="3200" dirty="0">
              <a:latin typeface="Arial"/>
              <a:cs typeface="Arial"/>
            </a:endParaRPr>
          </a:p>
          <a:p>
            <a:pPr marL="12700" marR="3168650" indent="91440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hyp</a:t>
            </a:r>
            <a:r>
              <a:rPr sz="3200" spc="-10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restro</a:t>
            </a:r>
            <a:r>
              <a:rPr sz="3200" spc="-10" dirty="0">
                <a:latin typeface="Arial"/>
                <a:cs typeface="Arial"/>
              </a:rPr>
              <a:t>g</a:t>
            </a:r>
            <a:r>
              <a:rPr sz="3200" dirty="0">
                <a:latin typeface="Arial"/>
                <a:cs typeface="Arial"/>
              </a:rPr>
              <a:t>e</a:t>
            </a:r>
            <a:r>
              <a:rPr sz="3200" spc="-10" dirty="0">
                <a:latin typeface="Arial"/>
                <a:cs typeface="Arial"/>
              </a:rPr>
              <a:t>n</a:t>
            </a:r>
            <a:r>
              <a:rPr sz="3200" dirty="0">
                <a:latin typeface="Arial"/>
                <a:cs typeface="Arial"/>
              </a:rPr>
              <a:t>e</a:t>
            </a:r>
            <a:r>
              <a:rPr sz="3200" spc="-10" dirty="0">
                <a:latin typeface="Arial"/>
                <a:cs typeface="Arial"/>
              </a:rPr>
              <a:t>m</a:t>
            </a:r>
            <a:r>
              <a:rPr sz="3200" dirty="0">
                <a:latin typeface="Arial"/>
                <a:cs typeface="Arial"/>
              </a:rPr>
              <a:t>ia  </a:t>
            </a:r>
            <a:r>
              <a:rPr sz="3200" spc="-5" dirty="0">
                <a:latin typeface="Arial"/>
                <a:cs typeface="Arial"/>
              </a:rPr>
              <a:t>6-Spider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angiomas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7-Hypogonadism </a:t>
            </a:r>
            <a:r>
              <a:rPr sz="3200" dirty="0">
                <a:latin typeface="Arial"/>
                <a:cs typeface="Arial"/>
              </a:rPr>
              <a:t>&amp;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gynecomastia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624406"/>
            <a:ext cx="2671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</a:rPr>
              <a:t>Consequences: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485140" y="2052955"/>
            <a:ext cx="5727700" cy="446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17780">
              <a:lnSpc>
                <a:spcPct val="120000"/>
              </a:lnSpc>
              <a:spcBef>
                <a:spcPts val="100"/>
              </a:spcBef>
              <a:tabLst>
                <a:tab pos="3721100" algn="l"/>
              </a:tabLst>
            </a:pPr>
            <a:r>
              <a:rPr sz="2400" spc="-5" dirty="0">
                <a:latin typeface="Arial"/>
                <a:cs typeface="Arial"/>
              </a:rPr>
              <a:t>1-Multiple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organ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failure	kidneys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lung  </a:t>
            </a:r>
            <a:r>
              <a:rPr sz="2400" spc="-10" dirty="0">
                <a:latin typeface="Arial"/>
                <a:cs typeface="Arial"/>
              </a:rPr>
              <a:t>2-Coagulopathy </a:t>
            </a:r>
            <a:r>
              <a:rPr sz="2400" dirty="0">
                <a:latin typeface="Arial"/>
                <a:cs typeface="Arial"/>
              </a:rPr>
              <a:t>→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bleeding</a:t>
            </a:r>
            <a:endParaRPr sz="2400" dirty="0">
              <a:latin typeface="Arial"/>
              <a:cs typeface="Arial"/>
            </a:endParaRPr>
          </a:p>
          <a:p>
            <a:pPr marL="406400">
              <a:lnSpc>
                <a:spcPct val="100000"/>
              </a:lnSpc>
              <a:spcBef>
                <a:spcPts val="575"/>
              </a:spcBef>
              <a:tabLst>
                <a:tab pos="2806700" algn="l"/>
              </a:tabLst>
            </a:pPr>
            <a:r>
              <a:rPr sz="2400" spc="-5" dirty="0">
                <a:latin typeface="Arial"/>
                <a:cs typeface="Arial"/>
              </a:rPr>
              <a:t>def.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factors	II, VII, IX,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X</a:t>
            </a:r>
          </a:p>
          <a:p>
            <a:pPr marL="63500">
              <a:lnSpc>
                <a:spcPct val="100000"/>
              </a:lnSpc>
              <a:spcBef>
                <a:spcPts val="575"/>
              </a:spcBef>
            </a:pPr>
            <a:r>
              <a:rPr sz="2400" spc="-5" dirty="0">
                <a:latin typeface="Arial"/>
                <a:cs typeface="Arial"/>
              </a:rPr>
              <a:t>3-Hepatic encephalopathy</a:t>
            </a:r>
            <a:endParaRPr sz="2400" dirty="0">
              <a:latin typeface="Arial"/>
              <a:cs typeface="Arial"/>
            </a:endParaRPr>
          </a:p>
          <a:p>
            <a:pPr marL="63500" marR="2440305">
              <a:lnSpc>
                <a:spcPts val="3460"/>
              </a:lnSpc>
              <a:spcBef>
                <a:spcPts val="210"/>
              </a:spcBef>
            </a:pPr>
            <a:r>
              <a:rPr sz="2400" spc="-5" dirty="0">
                <a:latin typeface="Arial"/>
                <a:cs typeface="Arial"/>
              </a:rPr>
              <a:t>↓level of </a:t>
            </a:r>
            <a:r>
              <a:rPr sz="2400" spc="-10" dirty="0">
                <a:latin typeface="Arial"/>
                <a:cs typeface="Arial"/>
              </a:rPr>
              <a:t>conseiousness  </a:t>
            </a:r>
            <a:r>
              <a:rPr sz="2400" spc="-5" dirty="0">
                <a:latin typeface="Arial"/>
                <a:cs typeface="Arial"/>
              </a:rPr>
              <a:t>Rigidity</a:t>
            </a:r>
            <a:endParaRPr sz="2400" dirty="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365"/>
              </a:spcBef>
            </a:pPr>
            <a:r>
              <a:rPr sz="2400" spc="-5" dirty="0">
                <a:latin typeface="Arial"/>
                <a:cs typeface="Arial"/>
              </a:rPr>
              <a:t>Hyperreflexia</a:t>
            </a:r>
            <a:endParaRPr sz="2400" dirty="0">
              <a:latin typeface="Arial"/>
              <a:cs typeface="Arial"/>
            </a:endParaRPr>
          </a:p>
          <a:p>
            <a:pPr marL="63500" marR="3778885">
              <a:lnSpc>
                <a:spcPct val="120000"/>
              </a:lnSpc>
            </a:pPr>
            <a:r>
              <a:rPr sz="2400" spc="-5" dirty="0">
                <a:latin typeface="Arial"/>
                <a:cs typeface="Arial"/>
              </a:rPr>
              <a:t>EEG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changes  Seizures  </a:t>
            </a:r>
            <a:r>
              <a:rPr sz="2400" spc="-145" smtClean="0">
                <a:latin typeface="Arial"/>
                <a:cs typeface="Arial"/>
              </a:rPr>
              <a:t>Asterixis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8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56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524420"/>
            <a:ext cx="7811770" cy="217233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spc="-5" dirty="0">
                <a:latin typeface="Arial"/>
                <a:cs typeface="Arial"/>
              </a:rPr>
              <a:t>4-Hepatorenal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syndrome</a:t>
            </a:r>
            <a:endParaRPr sz="3200">
              <a:latin typeface="Arial"/>
              <a:cs typeface="Arial"/>
            </a:endParaRPr>
          </a:p>
          <a:p>
            <a:pPr marL="355600" marR="5080" indent="-6350">
              <a:lnSpc>
                <a:spcPct val="100000"/>
              </a:lnSpc>
              <a:spcBef>
                <a:spcPts val="765"/>
              </a:spcBef>
            </a:pPr>
            <a:r>
              <a:rPr sz="3200" spc="-5" dirty="0">
                <a:latin typeface="Arial"/>
                <a:cs typeface="Arial"/>
              </a:rPr>
              <a:t>Renal failure in patients </a:t>
            </a:r>
            <a:r>
              <a:rPr sz="3200" dirty="0">
                <a:latin typeface="Arial"/>
                <a:cs typeface="Arial"/>
              </a:rPr>
              <a:t>with severe liver  disease with </a:t>
            </a:r>
            <a:r>
              <a:rPr sz="3200" spc="-5" dirty="0">
                <a:latin typeface="Arial"/>
                <a:cs typeface="Arial"/>
              </a:rPr>
              <a:t>no morpholagic </a:t>
            </a:r>
            <a:r>
              <a:rPr sz="3200" dirty="0">
                <a:latin typeface="Arial"/>
                <a:cs typeface="Arial"/>
              </a:rPr>
              <a:t>or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functional  </a:t>
            </a:r>
            <a:r>
              <a:rPr sz="3200" dirty="0">
                <a:latin typeface="Arial"/>
                <a:cs typeface="Arial"/>
              </a:rPr>
              <a:t>causes for </a:t>
            </a:r>
            <a:r>
              <a:rPr sz="3200" spc="-5" dirty="0">
                <a:latin typeface="Arial"/>
                <a:cs typeface="Arial"/>
              </a:rPr>
              <a:t>renal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failure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7337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Massive hepatic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necrosis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27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593545"/>
            <a:ext cx="7571105" cy="4429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2000" spc="-5" dirty="0">
                <a:latin typeface="Times New Roman"/>
                <a:cs typeface="Times New Roman"/>
              </a:rPr>
              <a:t>-Fulminant </a:t>
            </a:r>
            <a:r>
              <a:rPr sz="2000" dirty="0">
                <a:latin typeface="Times New Roman"/>
                <a:cs typeface="Times New Roman"/>
              </a:rPr>
              <a:t>hepatic failure from the onset of </a:t>
            </a:r>
            <a:r>
              <a:rPr sz="2000" spc="-5" dirty="0">
                <a:latin typeface="Times New Roman"/>
                <a:cs typeface="Times New Roman"/>
              </a:rPr>
              <a:t>symptoms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2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hepatic</a:t>
            </a:r>
          </a:p>
          <a:p>
            <a:pPr marR="3731260" algn="r">
              <a:lnSpc>
                <a:spcPts val="2280"/>
              </a:lnSpc>
            </a:pPr>
            <a:r>
              <a:rPr sz="2000" dirty="0">
                <a:latin typeface="Times New Roman"/>
                <a:cs typeface="Times New Roman"/>
              </a:rPr>
              <a:t>encephalopathy (within 2 -3</a:t>
            </a:r>
            <a:r>
              <a:rPr sz="2000" spc="-1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wks).</a:t>
            </a:r>
          </a:p>
          <a:p>
            <a:pPr marR="3721100" algn="r">
              <a:lnSpc>
                <a:spcPct val="100000"/>
              </a:lnSpc>
              <a:spcBef>
                <a:spcPts val="240"/>
              </a:spcBef>
              <a:tabLst>
                <a:tab pos="1828800" algn="l"/>
              </a:tabLst>
            </a:pPr>
            <a:r>
              <a:rPr sz="2000" spc="-5" dirty="0" err="1" smtClean="0">
                <a:latin typeface="Times New Roman"/>
                <a:cs typeface="Times New Roman"/>
              </a:rPr>
              <a:t>Subfulminant</a:t>
            </a:r>
            <a:r>
              <a:rPr sz="2000" spc="-5" dirty="0" smtClean="0">
                <a:latin typeface="Times New Roman"/>
                <a:cs typeface="Times New Roman"/>
              </a:rPr>
              <a:t>	</a:t>
            </a:r>
            <a:r>
              <a:rPr sz="2000" dirty="0" smtClean="0">
                <a:latin typeface="Times New Roman"/>
                <a:cs typeface="Times New Roman"/>
              </a:rPr>
              <a:t>( within  3</a:t>
            </a:r>
            <a:r>
              <a:rPr sz="2000" spc="-155" dirty="0" smtClean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months).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Causes</a:t>
            </a:r>
            <a:r>
              <a:rPr sz="2800" b="1" u="heavy" spc="-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  <a:p>
            <a:pPr marL="226060" indent="-213995">
              <a:lnSpc>
                <a:spcPct val="100000"/>
              </a:lnSpc>
              <a:spcBef>
                <a:spcPts val="275"/>
              </a:spcBef>
              <a:buSzPct val="95000"/>
              <a:buAutoNum type="arabicPlain"/>
              <a:tabLst>
                <a:tab pos="226695" algn="l"/>
              </a:tabLst>
            </a:pPr>
            <a:r>
              <a:rPr sz="2000" dirty="0" smtClean="0">
                <a:latin typeface="Times New Roman"/>
                <a:cs typeface="Times New Roman"/>
              </a:rPr>
              <a:t>Viral </a:t>
            </a:r>
            <a:r>
              <a:rPr sz="2000" spc="-5" dirty="0">
                <a:latin typeface="Times New Roman"/>
                <a:cs typeface="Times New Roman"/>
              </a:rPr>
              <a:t>hepatitis </a:t>
            </a:r>
            <a:r>
              <a:rPr sz="2000" dirty="0">
                <a:latin typeface="Times New Roman"/>
                <a:cs typeface="Times New Roman"/>
              </a:rPr>
              <a:t>50 – </a:t>
            </a:r>
            <a:r>
              <a:rPr sz="2000" spc="5" dirty="0">
                <a:latin typeface="Times New Roman"/>
                <a:cs typeface="Times New Roman"/>
              </a:rPr>
              <a:t>65% </a:t>
            </a:r>
            <a:r>
              <a:rPr sz="2000" dirty="0">
                <a:latin typeface="Times New Roman"/>
                <a:cs typeface="Times New Roman"/>
              </a:rPr>
              <a:t>( </a:t>
            </a:r>
            <a:r>
              <a:rPr sz="2000" spc="-5" dirty="0">
                <a:latin typeface="Times New Roman"/>
                <a:cs typeface="Times New Roman"/>
              </a:rPr>
              <a:t>B, </a:t>
            </a:r>
            <a:r>
              <a:rPr sz="2000" dirty="0">
                <a:latin typeface="Times New Roman"/>
                <a:cs typeface="Times New Roman"/>
              </a:rPr>
              <a:t>B-D, A,C</a:t>
            </a:r>
            <a:r>
              <a:rPr sz="2000" spc="-1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hepatitis)</a:t>
            </a:r>
            <a:endParaRPr sz="2000" dirty="0">
              <a:latin typeface="Times New Roman"/>
              <a:cs typeface="Times New Roman"/>
            </a:endParaRPr>
          </a:p>
          <a:p>
            <a:pPr marL="12700" marR="4342765">
              <a:lnSpc>
                <a:spcPct val="110000"/>
              </a:lnSpc>
              <a:buSzPct val="95000"/>
              <a:buAutoNum type="arabicPlain"/>
              <a:tabLst>
                <a:tab pos="226695" algn="l"/>
              </a:tabLst>
            </a:pPr>
            <a:r>
              <a:rPr sz="2000" dirty="0">
                <a:latin typeface="Times New Roman"/>
                <a:cs typeface="Times New Roman"/>
              </a:rPr>
              <a:t>Drugs &amp; </a:t>
            </a:r>
            <a:r>
              <a:rPr sz="2000" spc="-5" dirty="0">
                <a:latin typeface="Times New Roman"/>
                <a:cs typeface="Times New Roman"/>
              </a:rPr>
              <a:t>chemicals </a:t>
            </a:r>
            <a:r>
              <a:rPr sz="2000" dirty="0">
                <a:latin typeface="Times New Roman"/>
                <a:cs typeface="Times New Roman"/>
              </a:rPr>
              <a:t>20 –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30%  </a:t>
            </a:r>
            <a:r>
              <a:rPr sz="2000" dirty="0">
                <a:latin typeface="Times New Roman"/>
                <a:cs typeface="Times New Roman"/>
              </a:rPr>
              <a:t>3-Heat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stroke</a:t>
            </a:r>
          </a:p>
          <a:p>
            <a:pPr marL="12700" marR="4841875">
              <a:lnSpc>
                <a:spcPts val="2640"/>
              </a:lnSpc>
              <a:spcBef>
                <a:spcPts val="125"/>
              </a:spcBef>
            </a:pPr>
            <a:r>
              <a:rPr sz="2000" dirty="0">
                <a:latin typeface="Times New Roman"/>
                <a:cs typeface="Times New Roman"/>
              </a:rPr>
              <a:t>4-Hepatic vein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obstruction  5-Wilson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disease</a:t>
            </a:r>
          </a:p>
          <a:p>
            <a:pPr marL="12700" marR="4269740">
              <a:lnSpc>
                <a:spcPts val="264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6-Acute </a:t>
            </a:r>
            <a:r>
              <a:rPr sz="2000" spc="-5" dirty="0">
                <a:latin typeface="Times New Roman"/>
                <a:cs typeface="Times New Roman"/>
              </a:rPr>
              <a:t>fatty liver </a:t>
            </a:r>
            <a:r>
              <a:rPr sz="2000" dirty="0">
                <a:latin typeface="Times New Roman"/>
                <a:cs typeface="Times New Roman"/>
              </a:rPr>
              <a:t>of pregnancy  7-Massive </a:t>
            </a:r>
            <a:r>
              <a:rPr sz="2000" spc="-5" dirty="0">
                <a:latin typeface="Times New Roman"/>
                <a:cs typeface="Times New Roman"/>
              </a:rPr>
              <a:t>malignant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infiltration</a:t>
            </a:r>
            <a:endParaRPr sz="2000" dirty="0">
              <a:latin typeface="Times New Roman"/>
              <a:cs typeface="Times New Roman"/>
            </a:endParaRPr>
          </a:p>
          <a:p>
            <a:pPr marL="226060" indent="-213995">
              <a:lnSpc>
                <a:spcPct val="100000"/>
              </a:lnSpc>
              <a:spcBef>
                <a:spcPts val="115"/>
              </a:spcBef>
              <a:buSzPct val="95000"/>
              <a:buAutoNum type="arabicPlain" startAt="8"/>
              <a:tabLst>
                <a:tab pos="226695" algn="l"/>
              </a:tabLst>
            </a:pPr>
            <a:r>
              <a:rPr sz="2000" spc="-5" dirty="0">
                <a:latin typeface="Times New Roman"/>
                <a:cs typeface="Times New Roman"/>
              </a:rPr>
              <a:t>Reactivation </a:t>
            </a:r>
            <a:r>
              <a:rPr sz="2000" dirty="0">
                <a:latin typeface="Times New Roman"/>
                <a:cs typeface="Times New Roman"/>
              </a:rPr>
              <a:t>of chronic HBV </a:t>
            </a:r>
            <a:r>
              <a:rPr sz="2000" spc="-5" dirty="0">
                <a:latin typeface="Times New Roman"/>
                <a:cs typeface="Times New Roman"/>
              </a:rPr>
              <a:t>hepatitis </a:t>
            </a:r>
            <a:r>
              <a:rPr sz="2000" dirty="0">
                <a:latin typeface="Times New Roman"/>
                <a:cs typeface="Times New Roman"/>
              </a:rPr>
              <a:t>on HDV superimposed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infection</a:t>
            </a:r>
          </a:p>
          <a:p>
            <a:pPr marL="226060" indent="-213995">
              <a:lnSpc>
                <a:spcPct val="100000"/>
              </a:lnSpc>
              <a:spcBef>
                <a:spcPts val="240"/>
              </a:spcBef>
              <a:buSzPct val="95000"/>
              <a:buAutoNum type="arabicPlain" startAt="8"/>
              <a:tabLst>
                <a:tab pos="226695" algn="l"/>
              </a:tabLst>
            </a:pPr>
            <a:r>
              <a:rPr sz="2000" spc="-5" dirty="0">
                <a:latin typeface="Times New Roman"/>
                <a:cs typeface="Times New Roman"/>
              </a:rPr>
              <a:t>Autoimmune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hepatitis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33" t="1088" r="13333"/>
          <a:stretch/>
        </p:blipFill>
        <p:spPr>
          <a:xfrm>
            <a:off x="381000" y="457200"/>
            <a:ext cx="8145842" cy="61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51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1725" y="577722"/>
            <a:ext cx="44043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Alcoholic </a:t>
            </a:r>
            <a:r>
              <a:rPr sz="3200" spc="-5" dirty="0"/>
              <a:t>liver</a:t>
            </a:r>
            <a:r>
              <a:rPr sz="3200" spc="-110" dirty="0"/>
              <a:t> </a:t>
            </a:r>
            <a:r>
              <a:rPr sz="3200" dirty="0"/>
              <a:t>disease</a:t>
            </a:r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10540" y="1552802"/>
            <a:ext cx="7718425" cy="2793842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90"/>
              </a:spcBef>
            </a:pPr>
            <a:r>
              <a:rPr sz="2400" b="1" spc="-5" dirty="0">
                <a:latin typeface="Arial"/>
                <a:cs typeface="Arial"/>
              </a:rPr>
              <a:t>-Alcohol </a:t>
            </a:r>
            <a:r>
              <a:rPr sz="2400" b="1" dirty="0">
                <a:latin typeface="Arial"/>
                <a:cs typeface="Arial"/>
              </a:rPr>
              <a:t>is </a:t>
            </a:r>
            <a:r>
              <a:rPr sz="2400" b="1" spc="-5" dirty="0">
                <a:latin typeface="Arial"/>
                <a:cs typeface="Arial"/>
              </a:rPr>
              <a:t>most </a:t>
            </a:r>
            <a:r>
              <a:rPr sz="2400" b="1" dirty="0">
                <a:latin typeface="Arial"/>
                <a:cs typeface="Arial"/>
              </a:rPr>
              <a:t>widely </a:t>
            </a:r>
            <a:r>
              <a:rPr sz="2400" b="1" spc="-5" dirty="0">
                <a:latin typeface="Arial"/>
                <a:cs typeface="Arial"/>
              </a:rPr>
              <a:t>abused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agent</a:t>
            </a:r>
            <a:endParaRPr sz="2400" dirty="0">
              <a:latin typeface="Arial"/>
              <a:cs typeface="Arial"/>
            </a:endParaRPr>
          </a:p>
          <a:p>
            <a:pPr marL="205104" marR="429259" indent="-167640">
              <a:lnSpc>
                <a:spcPct val="110000"/>
              </a:lnSpc>
            </a:pPr>
            <a:r>
              <a:rPr sz="2400" b="1" dirty="0">
                <a:latin typeface="Arial"/>
                <a:cs typeface="Arial"/>
              </a:rPr>
              <a:t>-It </a:t>
            </a:r>
            <a:r>
              <a:rPr sz="2400" b="1" spc="-5" dirty="0">
                <a:latin typeface="Arial"/>
                <a:cs typeface="Arial"/>
              </a:rPr>
              <a:t>is the 5</a:t>
            </a:r>
            <a:r>
              <a:rPr sz="2400" b="1" spc="-7" baseline="24305" dirty="0">
                <a:latin typeface="Arial"/>
                <a:cs typeface="Arial"/>
              </a:rPr>
              <a:t>th </a:t>
            </a:r>
            <a:r>
              <a:rPr sz="2400" b="1" dirty="0">
                <a:latin typeface="Arial"/>
                <a:cs typeface="Arial"/>
              </a:rPr>
              <a:t>leading </a:t>
            </a:r>
            <a:r>
              <a:rPr sz="2400" b="1" spc="-5" dirty="0">
                <a:latin typeface="Arial"/>
                <a:cs typeface="Arial"/>
              </a:rPr>
              <a:t>cause </a:t>
            </a:r>
            <a:r>
              <a:rPr sz="2400" b="1" dirty="0">
                <a:latin typeface="Arial"/>
                <a:cs typeface="Arial"/>
              </a:rPr>
              <a:t>of </a:t>
            </a:r>
            <a:r>
              <a:rPr sz="2400" b="1" spc="-5" dirty="0">
                <a:latin typeface="Arial"/>
                <a:cs typeface="Arial"/>
              </a:rPr>
              <a:t>death </a:t>
            </a:r>
            <a:r>
              <a:rPr sz="2400" b="1" dirty="0">
                <a:latin typeface="Arial"/>
                <a:cs typeface="Arial"/>
              </a:rPr>
              <a:t>in </a:t>
            </a:r>
            <a:r>
              <a:rPr sz="2400" b="1" spc="-5" dirty="0">
                <a:latin typeface="Arial"/>
                <a:cs typeface="Arial"/>
              </a:rPr>
              <a:t>USA </a:t>
            </a:r>
            <a:r>
              <a:rPr sz="2400" b="1" dirty="0">
                <a:latin typeface="Arial"/>
                <a:cs typeface="Arial"/>
              </a:rPr>
              <a:t>due to :  </a:t>
            </a:r>
            <a:r>
              <a:rPr sz="2400" b="1" spc="-5" dirty="0">
                <a:latin typeface="Arial"/>
                <a:cs typeface="Arial"/>
              </a:rPr>
              <a:t>1.accidents</a:t>
            </a:r>
            <a:endParaRPr sz="2400" dirty="0">
              <a:latin typeface="Arial"/>
              <a:cs typeface="Arial"/>
            </a:endParaRPr>
          </a:p>
          <a:p>
            <a:pPr marL="205104">
              <a:lnSpc>
                <a:spcPct val="100000"/>
              </a:lnSpc>
              <a:spcBef>
                <a:spcPts val="290"/>
              </a:spcBef>
            </a:pPr>
            <a:r>
              <a:rPr sz="2400" b="1" spc="-5" dirty="0" smtClean="0">
                <a:latin typeface="Arial"/>
                <a:cs typeface="Arial"/>
              </a:rPr>
              <a:t>2.Cirrhosis</a:t>
            </a:r>
            <a:endParaRPr sz="2400" dirty="0" smtClean="0">
              <a:latin typeface="Arial"/>
              <a:cs typeface="Arial"/>
            </a:endParaRPr>
          </a:p>
          <a:p>
            <a:pPr marL="381000" marR="129539" indent="-342900">
              <a:lnSpc>
                <a:spcPts val="2600"/>
              </a:lnSpc>
              <a:spcBef>
                <a:spcPts val="570"/>
              </a:spcBef>
              <a:tabLst>
                <a:tab pos="6548120" algn="l"/>
              </a:tabLst>
            </a:pPr>
            <a:endParaRPr sz="2400" dirty="0" smtClean="0">
              <a:latin typeface="Arial"/>
              <a:cs typeface="Arial"/>
            </a:endParaRPr>
          </a:p>
          <a:p>
            <a:pPr marL="381000" marR="939800" indent="-342900">
              <a:lnSpc>
                <a:spcPts val="2590"/>
              </a:lnSpc>
              <a:spcBef>
                <a:spcPts val="575"/>
              </a:spcBef>
            </a:pPr>
            <a:r>
              <a:rPr sz="2400" b="1" spc="-5" dirty="0" smtClean="0">
                <a:latin typeface="Arial"/>
                <a:cs typeface="Arial"/>
              </a:rPr>
              <a:t>-</a:t>
            </a:r>
            <a:r>
              <a:rPr sz="2400" b="1" spc="-5" dirty="0">
                <a:latin typeface="Arial"/>
                <a:cs typeface="Arial"/>
              </a:rPr>
              <a:t>Short term ingestion </a:t>
            </a:r>
            <a:r>
              <a:rPr sz="2400" b="1" dirty="0">
                <a:latin typeface="Arial"/>
                <a:cs typeface="Arial"/>
              </a:rPr>
              <a:t>of </a:t>
            </a:r>
            <a:r>
              <a:rPr sz="2400" b="1" spc="-5" dirty="0">
                <a:latin typeface="Arial"/>
                <a:cs typeface="Arial"/>
              </a:rPr>
              <a:t>80 gms/d of ethanol is  associated </a:t>
            </a:r>
            <a:r>
              <a:rPr sz="2400" b="1" spc="5" dirty="0">
                <a:latin typeface="Arial"/>
                <a:cs typeface="Arial"/>
              </a:rPr>
              <a:t>with </a:t>
            </a:r>
            <a:r>
              <a:rPr sz="2400" b="1" spc="-5" dirty="0">
                <a:latin typeface="Arial"/>
                <a:cs typeface="Arial"/>
              </a:rPr>
              <a:t>fatty change </a:t>
            </a:r>
            <a:r>
              <a:rPr sz="2400" b="1" dirty="0">
                <a:latin typeface="Arial"/>
                <a:cs typeface="Arial"/>
              </a:rPr>
              <a:t>in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dirty="0" smtClean="0">
                <a:latin typeface="Arial"/>
                <a:cs typeface="Arial"/>
              </a:rPr>
              <a:t>liver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24763" y="6290690"/>
            <a:ext cx="1504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latin typeface="Arial"/>
                <a:cs typeface="Arial"/>
              </a:rPr>
              <a:t>3</a:t>
            </a:fld>
            <a:endParaRPr sz="1400">
              <a:latin typeface="Arial"/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8828" y="1564589"/>
            <a:ext cx="21145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/>
              <a:t>(2.5% </a:t>
            </a:r>
            <a:r>
              <a:rPr sz="2000" spc="-5" dirty="0"/>
              <a:t>of </a:t>
            </a:r>
            <a:r>
              <a:rPr sz="2000" dirty="0"/>
              <a:t>body</a:t>
            </a:r>
            <a:r>
              <a:rPr sz="2000" spc="-160" dirty="0"/>
              <a:t> </a:t>
            </a:r>
            <a:r>
              <a:rPr sz="2000" spc="20" dirty="0"/>
              <a:t>wt)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535940" y="1564589"/>
            <a:ext cx="3648710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  <a:tab pos="1841500" algn="l"/>
              </a:tabLst>
            </a:pPr>
            <a:r>
              <a:rPr sz="2000" dirty="0">
                <a:latin typeface="Arial"/>
                <a:cs typeface="Arial"/>
              </a:rPr>
              <a:t>-	</a:t>
            </a:r>
            <a:r>
              <a:rPr sz="2000" b="1" dirty="0">
                <a:latin typeface="Arial"/>
                <a:cs typeface="Arial"/>
              </a:rPr>
              <a:t>Net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wt.	</a:t>
            </a:r>
            <a:r>
              <a:rPr sz="2000" b="1" dirty="0">
                <a:latin typeface="Arial"/>
                <a:cs typeface="Arial"/>
              </a:rPr>
              <a:t>1400 –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1600gm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04800" algn="l"/>
              </a:tabLst>
            </a:pPr>
            <a:r>
              <a:rPr sz="2000" b="1" dirty="0">
                <a:latin typeface="Arial"/>
                <a:cs typeface="Arial"/>
              </a:rPr>
              <a:t>-	Blood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supply: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174875"/>
            <a:ext cx="13195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21105" algn="l"/>
              </a:tabLst>
            </a:pPr>
            <a:r>
              <a:rPr sz="2000" b="1" dirty="0">
                <a:latin typeface="Arial"/>
                <a:cs typeface="Arial"/>
              </a:rPr>
              <a:t>Portal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v	: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479675"/>
            <a:ext cx="13068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Hepatic a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4994" y="2174875"/>
            <a:ext cx="109791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60 –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70%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30 </a:t>
            </a:r>
            <a:r>
              <a:rPr lang="en-US" sz="2000" b="1" dirty="0">
                <a:latin typeface="Arial"/>
                <a:cs typeface="Arial"/>
              </a:rPr>
              <a:t>_</a:t>
            </a:r>
            <a:r>
              <a:rPr sz="2000" b="1" spc="-114" dirty="0" smtClean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40%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3089529"/>
            <a:ext cx="5706745" cy="2769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-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Microstructure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54965" algn="l"/>
                <a:tab pos="355600" algn="l"/>
              </a:tabLst>
            </a:pPr>
            <a:r>
              <a:rPr lang="en-US" sz="2000" b="1" spc="-5" dirty="0" smtClean="0">
                <a:latin typeface="Arial"/>
                <a:cs typeface="Arial"/>
              </a:rPr>
              <a:t> </a:t>
            </a:r>
            <a:r>
              <a:rPr sz="2000" b="1" spc="-5" dirty="0" smtClean="0">
                <a:latin typeface="Arial"/>
                <a:cs typeface="Arial"/>
              </a:rPr>
              <a:t>Hexagonal </a:t>
            </a:r>
            <a:r>
              <a:rPr sz="2000" b="1" dirty="0">
                <a:latin typeface="Arial"/>
                <a:cs typeface="Arial"/>
              </a:rPr>
              <a:t>lobules </a:t>
            </a:r>
            <a:r>
              <a:rPr sz="2000" b="1" spc="5" dirty="0">
                <a:latin typeface="Arial"/>
                <a:cs typeface="Arial"/>
              </a:rPr>
              <a:t>→6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acini</a:t>
            </a:r>
            <a:endParaRPr sz="2000" dirty="0">
              <a:latin typeface="Arial"/>
              <a:cs typeface="Arial"/>
            </a:endParaRPr>
          </a:p>
          <a:p>
            <a:pPr marL="12700" marR="1634489">
              <a:lnSpc>
                <a:spcPct val="100000"/>
              </a:lnSpc>
              <a:buFont typeface="Arial"/>
              <a:buChar char="-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Acinus is </a:t>
            </a:r>
            <a:r>
              <a:rPr sz="2000" b="1" spc="-5" dirty="0">
                <a:latin typeface="Arial"/>
                <a:cs typeface="Arial"/>
              </a:rPr>
              <a:t>divided </a:t>
            </a:r>
            <a:r>
              <a:rPr sz="2000" b="1" dirty="0">
                <a:latin typeface="Arial"/>
                <a:cs typeface="Arial"/>
              </a:rPr>
              <a:t>into 3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zones:  1-Zone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Periportal areas – closet to the </a:t>
            </a:r>
            <a:r>
              <a:rPr sz="2000" b="1" spc="-5" dirty="0">
                <a:latin typeface="Arial"/>
                <a:cs typeface="Arial"/>
              </a:rPr>
              <a:t>vascular</a:t>
            </a:r>
            <a:r>
              <a:rPr sz="2000" b="1" spc="-1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supply  2-Zone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</a:t>
            </a:r>
            <a:endParaRPr sz="2000" dirty="0">
              <a:latin typeface="Arial"/>
              <a:cs typeface="Arial"/>
            </a:endParaRPr>
          </a:p>
          <a:p>
            <a:pPr marL="12700" marR="3783329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Pericentral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area  3-Zone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Inrermediate bet. Zone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1&amp;2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624406"/>
            <a:ext cx="7974965" cy="44236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83515" indent="-3429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Arial"/>
                <a:cs typeface="Arial"/>
              </a:rPr>
              <a:t>- In occasional drinkers, bl. Level of 200 mg/dl  produces </a:t>
            </a:r>
            <a:r>
              <a:rPr sz="2800" b="1" spc="-5" dirty="0" smtClean="0">
                <a:latin typeface="Arial"/>
                <a:cs typeface="Arial"/>
              </a:rPr>
              <a:t>coma</a:t>
            </a:r>
            <a:r>
              <a:rPr lang="en-US" sz="2800" b="1" spc="-5" dirty="0" smtClean="0">
                <a:latin typeface="Arial"/>
                <a:cs typeface="Arial"/>
              </a:rPr>
              <a:t>.</a:t>
            </a:r>
          </a:p>
          <a:p>
            <a:pPr marL="355600" marR="183515" indent="-342900">
              <a:lnSpc>
                <a:spcPct val="100000"/>
              </a:lnSpc>
              <a:spcBef>
                <a:spcPts val="95"/>
              </a:spcBef>
            </a:pPr>
            <a:r>
              <a:rPr sz="2800" b="1" spc="-5" dirty="0" smtClean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death &amp; resp. failure at  </a:t>
            </a:r>
            <a:r>
              <a:rPr sz="2800" b="1" dirty="0">
                <a:latin typeface="Arial"/>
                <a:cs typeface="Arial"/>
              </a:rPr>
              <a:t>300-400 </a:t>
            </a:r>
            <a:r>
              <a:rPr sz="2800" b="1" spc="-5" dirty="0" smtClean="0">
                <a:latin typeface="Arial"/>
                <a:cs typeface="Arial"/>
              </a:rPr>
              <a:t>mg/dl</a:t>
            </a:r>
            <a:r>
              <a:rPr lang="en-US" sz="2800" b="1" spc="-5" dirty="0" smtClean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latin typeface="Arial"/>
                <a:cs typeface="Arial"/>
              </a:rPr>
              <a:t>-Habitual drinkers </a:t>
            </a:r>
            <a:r>
              <a:rPr sz="2800" b="1" dirty="0">
                <a:latin typeface="Arial"/>
                <a:cs typeface="Arial"/>
              </a:rPr>
              <a:t>can tolerate levels </a:t>
            </a:r>
            <a:r>
              <a:rPr sz="2800" b="1" spc="-5" dirty="0">
                <a:latin typeface="Arial"/>
                <a:cs typeface="Arial"/>
              </a:rPr>
              <a:t>up to 700  mg/dl without clinical </a:t>
            </a:r>
            <a:r>
              <a:rPr sz="2800" b="1" dirty="0">
                <a:latin typeface="Arial"/>
                <a:cs typeface="Arial"/>
              </a:rPr>
              <a:t>effect </a:t>
            </a:r>
            <a:r>
              <a:rPr sz="2800" b="1" spc="-5" dirty="0">
                <a:latin typeface="Arial"/>
                <a:cs typeface="Arial"/>
              </a:rPr>
              <a:t>due to metabolic  tolerance explained by </a:t>
            </a:r>
            <a:r>
              <a:rPr sz="2800" b="1" dirty="0">
                <a:latin typeface="Arial"/>
                <a:cs typeface="Arial"/>
              </a:rPr>
              <a:t>5-10X </a:t>
            </a:r>
            <a:r>
              <a:rPr sz="2800" b="1" spc="-5" dirty="0">
                <a:latin typeface="Arial"/>
                <a:cs typeface="Arial"/>
              </a:rPr>
              <a:t>induction of  cytochrome P-450 </a:t>
            </a:r>
            <a:r>
              <a:rPr sz="2800" b="1" spc="-10" dirty="0">
                <a:latin typeface="Arial"/>
                <a:cs typeface="Arial"/>
              </a:rPr>
              <a:t>system </a:t>
            </a:r>
            <a:r>
              <a:rPr sz="2800" b="1" spc="-5" dirty="0">
                <a:latin typeface="Arial"/>
                <a:cs typeface="Arial"/>
              </a:rPr>
              <a:t>that includes  </a:t>
            </a:r>
            <a:r>
              <a:rPr sz="2800" b="1" spc="-10" dirty="0">
                <a:latin typeface="Arial"/>
                <a:cs typeface="Arial"/>
              </a:rPr>
              <a:t>enzyme </a:t>
            </a:r>
            <a:r>
              <a:rPr sz="2800" b="1" spc="-5" dirty="0">
                <a:latin typeface="Arial"/>
                <a:cs typeface="Arial"/>
              </a:rPr>
              <a:t>CYP2E1 which increases the  metabolism of ethanol as well as other drugs  as cocaine &amp;</a:t>
            </a:r>
            <a:r>
              <a:rPr sz="2800" b="1" spc="2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acetominophen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1539" y="2126742"/>
            <a:ext cx="6276340" cy="0"/>
          </a:xfrm>
          <a:custGeom>
            <a:avLst/>
            <a:gdLst/>
            <a:ahLst/>
            <a:cxnLst/>
            <a:rect l="l" t="t" r="r" b="b"/>
            <a:pathLst>
              <a:path w="6276340">
                <a:moveTo>
                  <a:pt x="0" y="0"/>
                </a:moveTo>
                <a:lnTo>
                  <a:pt x="6275832" y="0"/>
                </a:lnTo>
              </a:path>
            </a:pathLst>
          </a:custGeom>
          <a:ln w="594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1539" y="2797301"/>
            <a:ext cx="2051685" cy="0"/>
          </a:xfrm>
          <a:custGeom>
            <a:avLst/>
            <a:gdLst/>
            <a:ahLst/>
            <a:cxnLst/>
            <a:rect l="l" t="t" r="r" b="b"/>
            <a:pathLst>
              <a:path w="2051685">
                <a:moveTo>
                  <a:pt x="0" y="0"/>
                </a:moveTo>
                <a:lnTo>
                  <a:pt x="2051304" y="0"/>
                </a:lnTo>
              </a:path>
            </a:pathLst>
          </a:custGeom>
          <a:ln w="594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465910"/>
            <a:ext cx="7493634" cy="4498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854075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4400" b="1" dirty="0">
                <a:latin typeface="Arial"/>
                <a:cs typeface="Arial"/>
              </a:rPr>
              <a:t>Forms of </a:t>
            </a:r>
            <a:r>
              <a:rPr sz="4400" b="1" spc="-5" dirty="0">
                <a:latin typeface="Arial"/>
                <a:cs typeface="Arial"/>
              </a:rPr>
              <a:t>alcoholic</a:t>
            </a:r>
            <a:r>
              <a:rPr sz="4400" b="1" spc="-50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liver  disease</a:t>
            </a:r>
            <a:endParaRPr sz="4400">
              <a:latin typeface="Arial"/>
              <a:cs typeface="Arial"/>
            </a:endParaRPr>
          </a:p>
          <a:p>
            <a:pPr marL="12700" marR="5080">
              <a:lnSpc>
                <a:spcPct val="120000"/>
              </a:lnSpc>
              <a:spcBef>
                <a:spcPts val="25"/>
              </a:spcBef>
              <a:tabLst>
                <a:tab pos="3823970" algn="l"/>
              </a:tabLst>
            </a:pPr>
            <a:r>
              <a:rPr sz="3200" spc="-5" dirty="0">
                <a:latin typeface="Arial"/>
                <a:cs typeface="Arial"/>
              </a:rPr>
              <a:t>1-Hepatic steatosis (90-100%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drinkers)  </a:t>
            </a:r>
            <a:r>
              <a:rPr sz="3200" spc="-5" dirty="0">
                <a:latin typeface="Arial"/>
                <a:cs typeface="Arial"/>
              </a:rPr>
              <a:t>2-Alcoholic hepatitis </a:t>
            </a:r>
            <a:r>
              <a:rPr sz="3200" dirty="0">
                <a:latin typeface="Arial"/>
                <a:cs typeface="Arial"/>
              </a:rPr>
              <a:t>(1- </a:t>
            </a:r>
            <a:r>
              <a:rPr sz="3200" spc="-5" dirty="0">
                <a:latin typeface="Arial"/>
                <a:cs typeface="Arial"/>
              </a:rPr>
              <a:t>35% </a:t>
            </a:r>
            <a:r>
              <a:rPr sz="3200" spc="-10" dirty="0">
                <a:latin typeface="Arial"/>
                <a:cs typeface="Arial"/>
              </a:rPr>
              <a:t>of </a:t>
            </a:r>
            <a:r>
              <a:rPr sz="3200" dirty="0">
                <a:latin typeface="Arial"/>
                <a:cs typeface="Arial"/>
              </a:rPr>
              <a:t>drinkers)  </a:t>
            </a:r>
            <a:r>
              <a:rPr sz="3200" spc="-5" dirty="0">
                <a:latin typeface="Arial"/>
                <a:cs typeface="Arial"/>
              </a:rPr>
              <a:t>3-Cirrhosis </a:t>
            </a:r>
            <a:r>
              <a:rPr sz="3200" dirty="0">
                <a:latin typeface="Arial"/>
                <a:cs typeface="Arial"/>
              </a:rPr>
              <a:t>(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14%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of	</a:t>
            </a:r>
            <a:r>
              <a:rPr sz="3200" spc="-5" dirty="0">
                <a:latin typeface="Arial"/>
                <a:cs typeface="Arial"/>
              </a:rPr>
              <a:t>drinkers)</a:t>
            </a:r>
            <a:endParaRPr sz="3200">
              <a:latin typeface="Arial"/>
              <a:cs typeface="Arial"/>
            </a:endParaRPr>
          </a:p>
          <a:p>
            <a:pPr marL="355600" marR="1036955" indent="-342900">
              <a:lnSpc>
                <a:spcPct val="100000"/>
              </a:lnSpc>
              <a:spcBef>
                <a:spcPts val="770"/>
              </a:spcBef>
              <a:tabLst>
                <a:tab pos="354965" algn="l"/>
              </a:tabLst>
            </a:pPr>
            <a:r>
              <a:rPr sz="3200" dirty="0">
                <a:latin typeface="Arial"/>
                <a:cs typeface="Arial"/>
              </a:rPr>
              <a:t>-	</a:t>
            </a:r>
            <a:r>
              <a:rPr sz="3200" spc="-5" dirty="0">
                <a:latin typeface="Arial"/>
                <a:cs typeface="Arial"/>
              </a:rPr>
              <a:t>Steatosis </a:t>
            </a:r>
            <a:r>
              <a:rPr sz="3200" dirty="0">
                <a:latin typeface="Arial"/>
                <a:cs typeface="Arial"/>
              </a:rPr>
              <a:t>&amp; </a:t>
            </a:r>
            <a:r>
              <a:rPr sz="3200" spc="-5" dirty="0">
                <a:latin typeface="Arial"/>
                <a:cs typeface="Arial"/>
              </a:rPr>
              <a:t>hepatitis </a:t>
            </a:r>
            <a:r>
              <a:rPr sz="3200" dirty="0">
                <a:latin typeface="Arial"/>
                <a:cs typeface="Arial"/>
              </a:rPr>
              <a:t>may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develop  </a:t>
            </a:r>
            <a:r>
              <a:rPr sz="3200" spc="-5" dirty="0">
                <a:latin typeface="Arial"/>
                <a:cs typeface="Arial"/>
              </a:rPr>
              <a:t>independently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600" spc="-5" dirty="0">
                <a:latin typeface="Arial"/>
                <a:cs typeface="Arial"/>
              </a:rPr>
              <a:t>28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31</a:t>
            </a:fld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4570" y="628142"/>
            <a:ext cx="462280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u="sng" dirty="0"/>
              <a:t>Hepatic</a:t>
            </a:r>
            <a:r>
              <a:rPr u="sng" spc="-100" dirty="0"/>
              <a:t> </a:t>
            </a:r>
            <a:r>
              <a:rPr u="sng" dirty="0"/>
              <a:t>steatosis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32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35940" y="2136774"/>
            <a:ext cx="7169150" cy="3354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tabLst>
                <a:tab pos="3261360" algn="l"/>
              </a:tabLst>
            </a:pPr>
            <a:r>
              <a:rPr sz="2800" spc="-5" dirty="0">
                <a:latin typeface="Arial"/>
                <a:cs typeface="Arial"/>
              </a:rPr>
              <a:t>-Can occur following even moderate </a:t>
            </a:r>
            <a:r>
              <a:rPr sz="2800" dirty="0">
                <a:latin typeface="Arial"/>
                <a:cs typeface="Arial"/>
              </a:rPr>
              <a:t>intake of  alcohol </a:t>
            </a:r>
            <a:r>
              <a:rPr sz="2800" spc="-5" dirty="0">
                <a:latin typeface="Arial"/>
                <a:cs typeface="Arial"/>
              </a:rPr>
              <a:t>in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form of	</a:t>
            </a:r>
            <a:r>
              <a:rPr sz="2800" spc="-5" dirty="0">
                <a:latin typeface="Arial"/>
                <a:cs typeface="Arial"/>
              </a:rPr>
              <a:t>microvesicular</a:t>
            </a:r>
            <a:r>
              <a:rPr sz="2800" dirty="0">
                <a:latin typeface="Arial"/>
                <a:cs typeface="Arial"/>
              </a:rPr>
              <a:t> steatosis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Arial"/>
                <a:cs typeface="Arial"/>
              </a:rPr>
              <a:t>-Chronic intake → diffuse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steatosis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latin typeface="Arial"/>
                <a:cs typeface="Arial"/>
              </a:rPr>
              <a:t>-Liver is large ( 4 – 6 kg) soft yellow &amp;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greasy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Arial"/>
                <a:cs typeface="Arial"/>
              </a:rPr>
              <a:t>-Continued intake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→fibrosis</a:t>
            </a:r>
            <a:endParaRPr sz="2800">
              <a:latin typeface="Arial"/>
              <a:cs typeface="Arial"/>
            </a:endParaRPr>
          </a:p>
          <a:p>
            <a:pPr marL="355600" marR="652780" indent="-34290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Arial"/>
                <a:cs typeface="Arial"/>
              </a:rPr>
              <a:t>-Fatty change is </a:t>
            </a:r>
            <a:r>
              <a:rPr sz="2800" dirty="0">
                <a:latin typeface="Arial"/>
                <a:cs typeface="Arial"/>
              </a:rPr>
              <a:t>reversible </a:t>
            </a:r>
            <a:r>
              <a:rPr sz="2800" spc="-5" dirty="0">
                <a:latin typeface="Arial"/>
                <a:cs typeface="Arial"/>
              </a:rPr>
              <a:t>with complete  absention </a:t>
            </a:r>
            <a:r>
              <a:rPr sz="2800" dirty="0">
                <a:latin typeface="Arial"/>
                <a:cs typeface="Arial"/>
              </a:rPr>
              <a:t>from further intake of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alcohol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7561" y="577722"/>
            <a:ext cx="36360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Alcoholic</a:t>
            </a:r>
            <a:r>
              <a:rPr sz="3200" spc="-120" dirty="0"/>
              <a:t> </a:t>
            </a:r>
            <a:r>
              <a:rPr sz="3200" dirty="0"/>
              <a:t>hepatitis</a:t>
            </a:r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157986"/>
            <a:ext cx="8056880" cy="50715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Characteristic findings</a:t>
            </a:r>
            <a:r>
              <a:rPr sz="2800" b="1" u="heavy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:</a:t>
            </a:r>
            <a:endParaRPr lang="en-US" sz="2800" b="1" u="heavy" spc="-5" dirty="0" smtClean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Arial"/>
              <a:cs typeface="Arial"/>
            </a:endParaRPr>
          </a:p>
          <a:p>
            <a:pPr marL="329565" indent="-317500">
              <a:lnSpc>
                <a:spcPct val="100000"/>
              </a:lnSpc>
              <a:buSzPct val="96428"/>
              <a:buAutoNum type="arabicPlain"/>
              <a:tabLst>
                <a:tab pos="330200" algn="l"/>
              </a:tabLst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Hepatocyte swelling &amp;</a:t>
            </a:r>
            <a:r>
              <a:rPr sz="2800" b="1" u="heavy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necrosis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2900" dirty="0">
              <a:latin typeface="Times New Roman"/>
              <a:cs typeface="Times New Roman"/>
            </a:endParaRPr>
          </a:p>
          <a:p>
            <a:pPr marL="329565" indent="-317500">
              <a:lnSpc>
                <a:spcPct val="100000"/>
              </a:lnSpc>
              <a:buSzPct val="96428"/>
              <a:buAutoNum type="arabicPlain" startAt="2"/>
              <a:tabLst>
                <a:tab pos="330200" algn="l"/>
                <a:tab pos="3117215" algn="l"/>
              </a:tabLst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Mallory-hayline	bodies</a:t>
            </a:r>
            <a:endParaRPr sz="2800" dirty="0">
              <a:latin typeface="Arial"/>
              <a:cs typeface="Arial"/>
            </a:endParaRPr>
          </a:p>
          <a:p>
            <a:pPr marL="355600" marR="5080" indent="-343535">
              <a:lnSpc>
                <a:spcPct val="80000"/>
              </a:lnSpc>
              <a:spcBef>
                <a:spcPts val="675"/>
              </a:spcBef>
            </a:pPr>
            <a:r>
              <a:rPr sz="2800" dirty="0">
                <a:latin typeface="Arial"/>
                <a:cs typeface="Arial"/>
              </a:rPr>
              <a:t>-easinoplilic cytoplasmic </a:t>
            </a:r>
            <a:r>
              <a:rPr sz="2800" spc="-5" dirty="0">
                <a:latin typeface="Arial"/>
                <a:cs typeface="Arial"/>
              </a:rPr>
              <a:t>inclusions in degenerating  </a:t>
            </a:r>
            <a:r>
              <a:rPr sz="2800" dirty="0">
                <a:latin typeface="Arial"/>
                <a:cs typeface="Arial"/>
              </a:rPr>
              <a:t>hepatocytes </a:t>
            </a:r>
            <a:r>
              <a:rPr sz="2800" spc="-5" dirty="0">
                <a:latin typeface="Arial"/>
                <a:cs typeface="Arial"/>
              </a:rPr>
              <a:t>formed of </a:t>
            </a:r>
            <a:r>
              <a:rPr sz="2800" dirty="0">
                <a:latin typeface="Arial"/>
                <a:cs typeface="Arial"/>
              </a:rPr>
              <a:t>cytokeratin </a:t>
            </a:r>
            <a:r>
              <a:rPr sz="2800" spc="-5" dirty="0">
                <a:latin typeface="Arial"/>
                <a:cs typeface="Arial"/>
              </a:rPr>
              <a:t>infermediate  </a:t>
            </a:r>
            <a:r>
              <a:rPr sz="2800" dirty="0">
                <a:latin typeface="Arial"/>
                <a:cs typeface="Arial"/>
              </a:rPr>
              <a:t>filaments </a:t>
            </a:r>
            <a:r>
              <a:rPr sz="2800" spc="-5" dirty="0">
                <a:latin typeface="Arial"/>
                <a:cs typeface="Arial"/>
              </a:rPr>
              <a:t>&amp; </a:t>
            </a:r>
            <a:r>
              <a:rPr sz="2800" dirty="0">
                <a:latin typeface="Arial"/>
                <a:cs typeface="Arial"/>
              </a:rPr>
              <a:t>other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proteins</a:t>
            </a:r>
            <a:r>
              <a:rPr lang="en-US" sz="2800" dirty="0" smtClean="0">
                <a:latin typeface="Arial"/>
                <a:cs typeface="Arial"/>
              </a:rPr>
              <a:t>.</a:t>
            </a:r>
          </a:p>
          <a:p>
            <a:pPr marL="12700" marR="2493645">
              <a:lnSpc>
                <a:spcPct val="100000"/>
              </a:lnSpc>
              <a:spcBef>
                <a:spcPts val="100"/>
              </a:spcBef>
            </a:pPr>
            <a:r>
              <a:rPr lang="en-US" sz="2800" b="1" u="sng" dirty="0">
                <a:latin typeface="Arial"/>
                <a:cs typeface="Arial"/>
              </a:rPr>
              <a:t>3-Neutrophilic</a:t>
            </a:r>
            <a:r>
              <a:rPr lang="en-US" sz="2800" b="1" u="sng" spc="-130" dirty="0">
                <a:latin typeface="Arial"/>
                <a:cs typeface="Arial"/>
              </a:rPr>
              <a:t> </a:t>
            </a:r>
            <a:r>
              <a:rPr lang="en-US" sz="2800" b="1" u="sng" dirty="0">
                <a:latin typeface="Arial"/>
                <a:cs typeface="Arial"/>
              </a:rPr>
              <a:t>reaction </a:t>
            </a:r>
          </a:p>
          <a:p>
            <a:pPr marL="12700" marR="2493645">
              <a:lnSpc>
                <a:spcPct val="100000"/>
              </a:lnSpc>
              <a:spcBef>
                <a:spcPts val="100"/>
              </a:spcBef>
            </a:pPr>
            <a:r>
              <a:rPr lang="en-US" sz="2800" b="1" u="sng" dirty="0">
                <a:latin typeface="Arial"/>
                <a:cs typeface="Arial"/>
              </a:rPr>
              <a:t>4-Fibrosis</a:t>
            </a:r>
          </a:p>
          <a:p>
            <a:pPr marL="12700">
              <a:lnSpc>
                <a:spcPct val="100000"/>
              </a:lnSpc>
            </a:pPr>
            <a:r>
              <a:rPr lang="en-US" sz="2800" b="1" u="sng" dirty="0">
                <a:latin typeface="Arial"/>
                <a:cs typeface="Arial"/>
              </a:rPr>
              <a:t>5-Cholestasis</a:t>
            </a:r>
          </a:p>
          <a:p>
            <a:pPr marL="355600" marR="5080" indent="-343535">
              <a:lnSpc>
                <a:spcPct val="80000"/>
              </a:lnSpc>
              <a:spcBef>
                <a:spcPts val="675"/>
              </a:spcBef>
            </a:pP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1041" y="482930"/>
            <a:ext cx="62083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92930" algn="l"/>
              </a:tabLst>
            </a:pPr>
            <a:r>
              <a:rPr dirty="0"/>
              <a:t>Mallor</a:t>
            </a:r>
            <a:r>
              <a:rPr spc="-5" dirty="0"/>
              <a:t>y-</a:t>
            </a:r>
            <a:r>
              <a:rPr dirty="0"/>
              <a:t>hayli</a:t>
            </a:r>
            <a:r>
              <a:rPr spc="-15" dirty="0"/>
              <a:t>n</a:t>
            </a:r>
            <a:r>
              <a:rPr dirty="0"/>
              <a:t>e	bo</a:t>
            </a:r>
            <a:r>
              <a:rPr spc="-15" dirty="0"/>
              <a:t>d</a:t>
            </a:r>
            <a:r>
              <a:rPr dirty="0"/>
              <a:t>ies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34</a:t>
            </a:fld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3400" y="1447800"/>
            <a:ext cx="8229600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499103"/>
            <a:ext cx="763905" cy="249554"/>
          </a:xfrm>
          <a:custGeom>
            <a:avLst/>
            <a:gdLst/>
            <a:ahLst/>
            <a:cxnLst/>
            <a:rect l="l" t="t" r="r" b="b"/>
            <a:pathLst>
              <a:path w="763904" h="249554">
                <a:moveTo>
                  <a:pt x="61975" y="176276"/>
                </a:moveTo>
                <a:lnTo>
                  <a:pt x="0" y="234696"/>
                </a:lnTo>
                <a:lnTo>
                  <a:pt x="83947" y="249301"/>
                </a:lnTo>
                <a:lnTo>
                  <a:pt x="75884" y="222504"/>
                </a:lnTo>
                <a:lnTo>
                  <a:pt x="62611" y="222504"/>
                </a:lnTo>
                <a:lnTo>
                  <a:pt x="59054" y="210312"/>
                </a:lnTo>
                <a:lnTo>
                  <a:pt x="71126" y="206691"/>
                </a:lnTo>
                <a:lnTo>
                  <a:pt x="61975" y="176276"/>
                </a:lnTo>
                <a:close/>
              </a:path>
              <a:path w="763904" h="249554">
                <a:moveTo>
                  <a:pt x="71126" y="206691"/>
                </a:moveTo>
                <a:lnTo>
                  <a:pt x="59054" y="210312"/>
                </a:lnTo>
                <a:lnTo>
                  <a:pt x="62611" y="222504"/>
                </a:lnTo>
                <a:lnTo>
                  <a:pt x="74785" y="218852"/>
                </a:lnTo>
                <a:lnTo>
                  <a:pt x="71126" y="206691"/>
                </a:lnTo>
                <a:close/>
              </a:path>
              <a:path w="763904" h="249554">
                <a:moveTo>
                  <a:pt x="74785" y="218852"/>
                </a:moveTo>
                <a:lnTo>
                  <a:pt x="62611" y="222504"/>
                </a:lnTo>
                <a:lnTo>
                  <a:pt x="75884" y="222504"/>
                </a:lnTo>
                <a:lnTo>
                  <a:pt x="74785" y="218852"/>
                </a:lnTo>
                <a:close/>
              </a:path>
              <a:path w="763904" h="249554">
                <a:moveTo>
                  <a:pt x="760222" y="0"/>
                </a:moveTo>
                <a:lnTo>
                  <a:pt x="71126" y="206691"/>
                </a:lnTo>
                <a:lnTo>
                  <a:pt x="74785" y="218852"/>
                </a:lnTo>
                <a:lnTo>
                  <a:pt x="763777" y="12192"/>
                </a:lnTo>
                <a:lnTo>
                  <a:pt x="760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4244" y="3499865"/>
            <a:ext cx="689610" cy="462915"/>
          </a:xfrm>
          <a:custGeom>
            <a:avLst/>
            <a:gdLst/>
            <a:ahLst/>
            <a:cxnLst/>
            <a:rect l="l" t="t" r="r" b="b"/>
            <a:pathLst>
              <a:path w="689610" h="462914">
                <a:moveTo>
                  <a:pt x="622428" y="425537"/>
                </a:moveTo>
                <a:lnTo>
                  <a:pt x="604773" y="451993"/>
                </a:lnTo>
                <a:lnTo>
                  <a:pt x="689355" y="462534"/>
                </a:lnTo>
                <a:lnTo>
                  <a:pt x="672207" y="432562"/>
                </a:lnTo>
                <a:lnTo>
                  <a:pt x="632967" y="432562"/>
                </a:lnTo>
                <a:lnTo>
                  <a:pt x="622428" y="425537"/>
                </a:lnTo>
                <a:close/>
              </a:path>
              <a:path w="689610" h="462914">
                <a:moveTo>
                  <a:pt x="629488" y="414959"/>
                </a:moveTo>
                <a:lnTo>
                  <a:pt x="622428" y="425537"/>
                </a:lnTo>
                <a:lnTo>
                  <a:pt x="632967" y="432562"/>
                </a:lnTo>
                <a:lnTo>
                  <a:pt x="640079" y="422021"/>
                </a:lnTo>
                <a:lnTo>
                  <a:pt x="629488" y="414959"/>
                </a:lnTo>
                <a:close/>
              </a:path>
              <a:path w="689610" h="462914">
                <a:moveTo>
                  <a:pt x="647064" y="388620"/>
                </a:moveTo>
                <a:lnTo>
                  <a:pt x="629488" y="414959"/>
                </a:lnTo>
                <a:lnTo>
                  <a:pt x="640079" y="422021"/>
                </a:lnTo>
                <a:lnTo>
                  <a:pt x="632967" y="432562"/>
                </a:lnTo>
                <a:lnTo>
                  <a:pt x="672207" y="432562"/>
                </a:lnTo>
                <a:lnTo>
                  <a:pt x="647064" y="388620"/>
                </a:lnTo>
                <a:close/>
              </a:path>
              <a:path w="689610" h="462914">
                <a:moveTo>
                  <a:pt x="7111" y="0"/>
                </a:moveTo>
                <a:lnTo>
                  <a:pt x="0" y="10668"/>
                </a:lnTo>
                <a:lnTo>
                  <a:pt x="622428" y="425537"/>
                </a:lnTo>
                <a:lnTo>
                  <a:pt x="629488" y="414959"/>
                </a:lnTo>
                <a:lnTo>
                  <a:pt x="71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35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621358"/>
            <a:ext cx="7449820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3100705" algn="l"/>
              </a:tabLst>
            </a:pPr>
            <a:r>
              <a:rPr sz="3200" spc="-5" dirty="0">
                <a:latin typeface="Arial"/>
                <a:cs typeface="Arial"/>
              </a:rPr>
              <a:t>-Mallory-hayline	inclusions </a:t>
            </a:r>
            <a:r>
              <a:rPr sz="3200" dirty="0">
                <a:latin typeface="Arial"/>
                <a:cs typeface="Arial"/>
              </a:rPr>
              <a:t>are 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characteristic </a:t>
            </a:r>
            <a:r>
              <a:rPr sz="3200" spc="-5" dirty="0">
                <a:latin typeface="Arial"/>
                <a:cs typeface="Arial"/>
              </a:rPr>
              <a:t>but </a:t>
            </a:r>
            <a:r>
              <a:rPr sz="3200" spc="-5" dirty="0">
                <a:solidFill>
                  <a:srgbClr val="FF0000"/>
                </a:solidFill>
                <a:latin typeface="Arial"/>
                <a:cs typeface="Arial"/>
              </a:rPr>
              <a:t>not pathognomonic</a:t>
            </a:r>
            <a:r>
              <a:rPr sz="3200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of  </a:t>
            </a:r>
            <a:r>
              <a:rPr sz="3200" spc="-5" dirty="0">
                <a:latin typeface="Arial"/>
                <a:cs typeface="Arial"/>
              </a:rPr>
              <a:t>alcoholic </a:t>
            </a:r>
            <a:r>
              <a:rPr sz="3200" dirty="0">
                <a:latin typeface="Arial"/>
                <a:cs typeface="Arial"/>
              </a:rPr>
              <a:t>liver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disease.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latin typeface="Arial"/>
                <a:cs typeface="Arial"/>
              </a:rPr>
              <a:t>- </a:t>
            </a:r>
            <a:r>
              <a:rPr sz="3200" spc="-5" dirty="0">
                <a:latin typeface="Arial"/>
                <a:cs typeface="Arial"/>
              </a:rPr>
              <a:t>they </a:t>
            </a:r>
            <a:r>
              <a:rPr sz="3200" dirty="0">
                <a:latin typeface="Arial"/>
                <a:cs typeface="Arial"/>
              </a:rPr>
              <a:t>are also seen in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  <a:p>
            <a:pPr marL="355600" marR="2528570">
              <a:lnSpc>
                <a:spcPts val="4610"/>
              </a:lnSpc>
              <a:spcBef>
                <a:spcPts val="280"/>
              </a:spcBef>
            </a:pPr>
            <a:r>
              <a:rPr sz="3200" spc="-5" dirty="0">
                <a:latin typeface="Arial"/>
                <a:cs typeface="Arial"/>
              </a:rPr>
              <a:t>1-Primary biliary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cirrhosis  2-Wilson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disease</a:t>
            </a:r>
            <a:endParaRPr sz="3200">
              <a:latin typeface="Arial"/>
              <a:cs typeface="Arial"/>
            </a:endParaRPr>
          </a:p>
          <a:p>
            <a:pPr marL="717550" indent="-362585">
              <a:lnSpc>
                <a:spcPct val="100000"/>
              </a:lnSpc>
              <a:spcBef>
                <a:spcPts val="484"/>
              </a:spcBef>
              <a:buSzPct val="96875"/>
              <a:buAutoNum type="arabicPlain" startAt="3"/>
              <a:tabLst>
                <a:tab pos="718185" algn="l"/>
              </a:tabLst>
            </a:pPr>
            <a:r>
              <a:rPr sz="3200" spc="-5" dirty="0">
                <a:latin typeface="Arial"/>
                <a:cs typeface="Arial"/>
              </a:rPr>
              <a:t>Chronic </a:t>
            </a:r>
            <a:r>
              <a:rPr sz="3200" dirty="0">
                <a:latin typeface="Arial"/>
                <a:cs typeface="Arial"/>
              </a:rPr>
              <a:t>cholestatic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syndromes</a:t>
            </a:r>
            <a:endParaRPr sz="3200">
              <a:latin typeface="Arial"/>
              <a:cs typeface="Arial"/>
            </a:endParaRPr>
          </a:p>
          <a:p>
            <a:pPr marL="717550" indent="-362585">
              <a:lnSpc>
                <a:spcPct val="100000"/>
              </a:lnSpc>
              <a:spcBef>
                <a:spcPts val="770"/>
              </a:spcBef>
              <a:buSzPct val="96875"/>
              <a:buAutoNum type="arabicPlain" startAt="3"/>
              <a:tabLst>
                <a:tab pos="718185" algn="l"/>
              </a:tabLst>
            </a:pPr>
            <a:r>
              <a:rPr sz="3200" spc="-5" dirty="0">
                <a:latin typeface="Arial"/>
                <a:cs typeface="Arial"/>
              </a:rPr>
              <a:t>Hepatocellular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carcinoma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600200"/>
            <a:ext cx="82296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36</a:t>
            </a:fld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600200"/>
            <a:ext cx="82296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37</a:t>
            </a:fld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38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2687573" y="577722"/>
            <a:ext cx="36798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Arial"/>
                <a:cs typeface="Arial"/>
              </a:rPr>
              <a:t>Alcoholic</a:t>
            </a:r>
            <a:r>
              <a:rPr sz="3200" b="1" spc="-9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cirrhosis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004595"/>
            <a:ext cx="6924040" cy="134937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2800" b="1" spc="-5" dirty="0">
                <a:latin typeface="Arial"/>
                <a:cs typeface="Arial"/>
              </a:rPr>
              <a:t>-Usually it develops</a:t>
            </a:r>
            <a:r>
              <a:rPr sz="2800" b="1" spc="2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slowly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ts val="3020"/>
              </a:lnSpc>
              <a:spcBef>
                <a:spcPts val="720"/>
              </a:spcBef>
            </a:pPr>
            <a:r>
              <a:rPr sz="2800" b="1" spc="-5" dirty="0">
                <a:latin typeface="Arial"/>
                <a:cs typeface="Arial"/>
              </a:rPr>
              <a:t>-It can develop rapidly in the presence of  alcoholic hepatitis (within 1-2</a:t>
            </a:r>
            <a:r>
              <a:rPr sz="2800" b="1" spc="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yrs).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9220" y="515238"/>
            <a:ext cx="484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Ethanol</a:t>
            </a:r>
            <a:r>
              <a:rPr sz="4000" spc="-55" dirty="0"/>
              <a:t> </a:t>
            </a:r>
            <a:r>
              <a:rPr sz="4000" spc="-5" dirty="0"/>
              <a:t>metabolism</a:t>
            </a:r>
            <a:endParaRPr sz="40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511630"/>
            <a:ext cx="40646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3730">
              <a:lnSpc>
                <a:spcPct val="100000"/>
              </a:lnSpc>
              <a:spcBef>
                <a:spcPts val="100"/>
              </a:spcBef>
              <a:tabLst>
                <a:tab pos="3593465" algn="l"/>
              </a:tabLst>
            </a:pPr>
            <a:r>
              <a:rPr sz="3600" dirty="0">
                <a:latin typeface="Arial"/>
                <a:cs typeface="Arial"/>
              </a:rPr>
              <a:t>Ethanol	→  CH3</a:t>
            </a:r>
            <a:r>
              <a:rPr sz="3600" spc="-40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CH2OH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8949" y="1511630"/>
            <a:ext cx="274574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5080" indent="-153035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Arial"/>
                <a:cs typeface="Arial"/>
              </a:rPr>
              <a:t>acetaldehyde  CH3</a:t>
            </a:r>
            <a:r>
              <a:rPr sz="3600" spc="-3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C=O</a:t>
            </a:r>
            <a:endParaRPr sz="3600">
              <a:latin typeface="Arial"/>
              <a:cs typeface="Arial"/>
            </a:endParaRPr>
          </a:p>
          <a:p>
            <a:pPr marL="1308100">
              <a:lnSpc>
                <a:spcPct val="100000"/>
              </a:lnSpc>
            </a:pPr>
            <a:r>
              <a:rPr sz="3600" spc="-5" dirty="0">
                <a:latin typeface="Arial"/>
                <a:cs typeface="Arial"/>
              </a:rPr>
              <a:t>H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3158108"/>
            <a:ext cx="5691505" cy="2625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8964" algn="ctr">
              <a:lnSpc>
                <a:spcPts val="3995"/>
              </a:lnSpc>
              <a:spcBef>
                <a:spcPts val="100"/>
              </a:spcBef>
            </a:pPr>
            <a:r>
              <a:rPr sz="3600" dirty="0">
                <a:latin typeface="Arial"/>
                <a:cs typeface="Arial"/>
              </a:rPr>
              <a:t>↑</a:t>
            </a:r>
            <a:endParaRPr sz="3600">
              <a:latin typeface="Arial"/>
              <a:cs typeface="Arial"/>
            </a:endParaRPr>
          </a:p>
          <a:p>
            <a:pPr marL="1828800" algn="ctr">
              <a:lnSpc>
                <a:spcPts val="3035"/>
              </a:lnSpc>
            </a:pPr>
            <a:r>
              <a:rPr sz="2800" spc="-5" dirty="0">
                <a:latin typeface="Arial"/>
                <a:cs typeface="Arial"/>
              </a:rPr>
              <a:t>-Alcohol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dehydrogenase</a:t>
            </a:r>
            <a:endParaRPr sz="2800">
              <a:latin typeface="Arial"/>
              <a:cs typeface="Arial"/>
            </a:endParaRPr>
          </a:p>
          <a:p>
            <a:pPr marL="1811655" algn="ctr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(stomach </a:t>
            </a:r>
            <a:r>
              <a:rPr sz="2800" spc="-5" dirty="0">
                <a:latin typeface="Arial"/>
                <a:cs typeface="Arial"/>
              </a:rPr>
              <a:t>+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liver)</a:t>
            </a:r>
            <a:endParaRPr sz="2800">
              <a:latin typeface="Arial"/>
              <a:cs typeface="Arial"/>
            </a:endParaRPr>
          </a:p>
          <a:p>
            <a:pPr marL="1078230" algn="ctr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-Cytochrome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P-450</a:t>
            </a:r>
            <a:endParaRPr sz="2800">
              <a:latin typeface="Arial"/>
              <a:cs typeface="Arial"/>
            </a:endParaRPr>
          </a:p>
          <a:p>
            <a:pPr marL="996315" algn="ctr">
              <a:lnSpc>
                <a:spcPct val="100000"/>
              </a:lnSpc>
              <a:tabLst>
                <a:tab pos="3010535" algn="l"/>
              </a:tabLst>
            </a:pPr>
            <a:r>
              <a:rPr sz="2800" spc="-5" dirty="0">
                <a:latin typeface="Arial"/>
                <a:cs typeface="Arial"/>
              </a:rPr>
              <a:t>-Catalase	(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liver)</a:t>
            </a:r>
            <a:endParaRPr sz="2800">
              <a:latin typeface="Arial"/>
              <a:cs typeface="Arial"/>
            </a:endParaRPr>
          </a:p>
          <a:p>
            <a:pPr marR="5539740" algn="ctr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8657" y="482930"/>
            <a:ext cx="31921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Normal</a:t>
            </a:r>
            <a:r>
              <a:rPr b="0" spc="-10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Liver</a:t>
            </a:r>
          </a:p>
        </p:txBody>
      </p:sp>
      <p:sp>
        <p:nvSpPr>
          <p:cNvPr id="3" name="object 3"/>
          <p:cNvSpPr/>
          <p:nvPr/>
        </p:nvSpPr>
        <p:spPr>
          <a:xfrm>
            <a:off x="609600" y="1447800"/>
            <a:ext cx="8001000" cy="4714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4763" y="6290690"/>
            <a:ext cx="1504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latin typeface="Arial"/>
                <a:cs typeface="Arial"/>
              </a:rPr>
              <a:t>4</a:t>
            </a:fld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40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7463" y="1524420"/>
            <a:ext cx="6096000" cy="178181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70"/>
              </a:spcBef>
              <a:tabLst>
                <a:tab pos="2684145" algn="l"/>
                <a:tab pos="4104640" algn="l"/>
              </a:tabLst>
            </a:pPr>
            <a:r>
              <a:rPr sz="3200" spc="-5" dirty="0">
                <a:latin typeface="Arial"/>
                <a:cs typeface="Arial"/>
              </a:rPr>
              <a:t>Acetaldehyde	</a:t>
            </a:r>
            <a:r>
              <a:rPr sz="3200" spc="5" dirty="0">
                <a:latin typeface="Arial"/>
                <a:cs typeface="Arial"/>
              </a:rPr>
              <a:t>→	</a:t>
            </a:r>
            <a:r>
              <a:rPr sz="3200" dirty="0">
                <a:latin typeface="Arial"/>
                <a:cs typeface="Arial"/>
              </a:rPr>
              <a:t>Acetic</a:t>
            </a:r>
            <a:r>
              <a:rPr sz="3200" spc="-1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acid</a:t>
            </a:r>
            <a:endParaRPr sz="3200">
              <a:latin typeface="Arial"/>
              <a:cs typeface="Arial"/>
            </a:endParaRPr>
          </a:p>
          <a:p>
            <a:pPr marR="225425" algn="ctr">
              <a:lnSpc>
                <a:spcPct val="100000"/>
              </a:lnSpc>
              <a:spcBef>
                <a:spcPts val="765"/>
              </a:spcBef>
            </a:pPr>
            <a:r>
              <a:rPr sz="3200" dirty="0">
                <a:latin typeface="Arial"/>
                <a:cs typeface="Arial"/>
              </a:rPr>
              <a:t>↑</a:t>
            </a:r>
            <a:endParaRPr sz="3200">
              <a:latin typeface="Arial"/>
              <a:cs typeface="Arial"/>
            </a:endParaRPr>
          </a:p>
          <a:p>
            <a:pPr marL="335280" algn="ctr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Arial"/>
                <a:cs typeface="Arial"/>
              </a:rPr>
              <a:t>Aldehyde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dehydrogenase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41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624406"/>
            <a:ext cx="7745095" cy="40373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04470" indent="-3429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- </a:t>
            </a:r>
            <a:r>
              <a:rPr sz="2800" dirty="0">
                <a:latin typeface="Arial"/>
                <a:cs typeface="Arial"/>
              </a:rPr>
              <a:t>less </a:t>
            </a:r>
            <a:r>
              <a:rPr sz="2800" spc="-5" dirty="0">
                <a:latin typeface="Arial"/>
                <a:cs typeface="Arial"/>
              </a:rPr>
              <a:t>than 10% of </a:t>
            </a:r>
            <a:r>
              <a:rPr sz="2800" dirty="0">
                <a:latin typeface="Arial"/>
                <a:cs typeface="Arial"/>
              </a:rPr>
              <a:t>absorbed ethanol </a:t>
            </a:r>
            <a:r>
              <a:rPr sz="2800" spc="-5" dirty="0">
                <a:latin typeface="Arial"/>
                <a:cs typeface="Arial"/>
              </a:rPr>
              <a:t>is </a:t>
            </a:r>
            <a:r>
              <a:rPr sz="2800" dirty="0">
                <a:latin typeface="Arial"/>
                <a:cs typeface="Arial"/>
              </a:rPr>
              <a:t>excreted  unchanged in </a:t>
            </a:r>
            <a:r>
              <a:rPr sz="2800" spc="-5" dirty="0">
                <a:latin typeface="Arial"/>
                <a:cs typeface="Arial"/>
              </a:rPr>
              <a:t>urine sweat &amp;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breathe</a:t>
            </a:r>
            <a:endParaRPr sz="2800">
              <a:latin typeface="Arial"/>
              <a:cs typeface="Arial"/>
            </a:endParaRPr>
          </a:p>
          <a:p>
            <a:pPr marL="355600" marR="75565" indent="-34290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Arial"/>
                <a:cs typeface="Arial"/>
              </a:rPr>
              <a:t>-There </a:t>
            </a:r>
            <a:r>
              <a:rPr sz="2800" dirty="0">
                <a:latin typeface="Arial"/>
                <a:cs typeface="Arial"/>
              </a:rPr>
              <a:t>is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genetic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polymorphism </a:t>
            </a:r>
            <a:r>
              <a:rPr sz="2800" spc="-5" dirty="0">
                <a:latin typeface="Arial"/>
                <a:cs typeface="Arial"/>
              </a:rPr>
              <a:t>in aldehyde  dehydrogenase that affect ethanol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metabolism</a:t>
            </a:r>
            <a:endParaRPr sz="2800">
              <a:latin typeface="Arial"/>
              <a:cs typeface="Arial"/>
            </a:endParaRPr>
          </a:p>
          <a:p>
            <a:pPr marL="355600" marR="5080" indent="50165">
              <a:lnSpc>
                <a:spcPct val="100000"/>
              </a:lnSpc>
              <a:spcBef>
                <a:spcPts val="675"/>
              </a:spcBef>
              <a:tabLst>
                <a:tab pos="3123565" algn="l"/>
                <a:tab pos="5575300" algn="l"/>
              </a:tabLst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e.g </a:t>
            </a:r>
            <a:r>
              <a:rPr sz="2800" dirty="0">
                <a:latin typeface="Arial"/>
                <a:cs typeface="Arial"/>
              </a:rPr>
              <a:t>50% </a:t>
            </a:r>
            <a:r>
              <a:rPr sz="2800" spc="-5" dirty="0">
                <a:latin typeface="Arial"/>
                <a:cs typeface="Arial"/>
              </a:rPr>
              <a:t>of chinese , </a:t>
            </a:r>
            <a:r>
              <a:rPr sz="2800" dirty="0">
                <a:latin typeface="Arial"/>
                <a:cs typeface="Arial"/>
              </a:rPr>
              <a:t>vietnamase </a:t>
            </a:r>
            <a:r>
              <a:rPr sz="2800" spc="-5" dirty="0">
                <a:latin typeface="Arial"/>
                <a:cs typeface="Arial"/>
              </a:rPr>
              <a:t>&amp; </a:t>
            </a:r>
            <a:r>
              <a:rPr sz="2800" dirty="0">
                <a:latin typeface="Arial"/>
                <a:cs typeface="Arial"/>
              </a:rPr>
              <a:t>Japanese  </a:t>
            </a:r>
            <a:r>
              <a:rPr sz="2800" spc="-5" dirty="0">
                <a:latin typeface="Arial"/>
                <a:cs typeface="Arial"/>
              </a:rPr>
              <a:t>have lowered enzyme activity due </a:t>
            </a:r>
            <a:r>
              <a:rPr sz="2800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point  mutation of the enzyme. → </a:t>
            </a:r>
            <a:r>
              <a:rPr sz="2800" dirty="0">
                <a:latin typeface="Arial"/>
                <a:cs typeface="Arial"/>
              </a:rPr>
              <a:t>accumulation </a:t>
            </a:r>
            <a:r>
              <a:rPr sz="2800" spc="-10" dirty="0">
                <a:latin typeface="Arial"/>
                <a:cs typeface="Arial"/>
              </a:rPr>
              <a:t>of  </a:t>
            </a:r>
            <a:r>
              <a:rPr sz="2800" spc="-5" dirty="0">
                <a:latin typeface="Arial"/>
                <a:cs typeface="Arial"/>
              </a:rPr>
              <a:t>acetaldehyde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→	facial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flushing,	tachycardia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&amp;  hyperventilation.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5922" y="611250"/>
            <a:ext cx="27743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</a:rPr>
              <a:t>Clinical</a:t>
            </a:r>
            <a:r>
              <a:rPr sz="2800" spc="-55" dirty="0">
                <a:solidFill>
                  <a:srgbClr val="FF0000"/>
                </a:solidFill>
              </a:rPr>
              <a:t> </a:t>
            </a:r>
            <a:r>
              <a:rPr sz="2800" dirty="0">
                <a:solidFill>
                  <a:srgbClr val="FF0000"/>
                </a:solidFill>
              </a:rPr>
              <a:t>features</a:t>
            </a:r>
            <a:endParaRPr sz="28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42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095121"/>
            <a:ext cx="7623809" cy="5312993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-Hepatic steatosis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( 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reversible</a:t>
            </a:r>
            <a:r>
              <a:rPr sz="2400" b="1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dirty="0">
                <a:latin typeface="Arial"/>
                <a:cs typeface="Arial"/>
              </a:rPr>
              <a:t>↑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 smtClean="0">
                <a:latin typeface="Arial"/>
                <a:cs typeface="Arial"/>
              </a:rPr>
              <a:t>liver</a:t>
            </a:r>
            <a:r>
              <a:rPr lang="en-US" sz="2400" b="1" spc="-5" dirty="0" smtClean="0">
                <a:latin typeface="Arial"/>
                <a:cs typeface="Arial"/>
              </a:rPr>
              <a:t> size.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dirty="0">
                <a:latin typeface="Arial"/>
                <a:cs typeface="Arial"/>
              </a:rPr>
              <a:t>↑ </a:t>
            </a:r>
            <a:r>
              <a:rPr sz="2400" b="1" spc="-5" dirty="0">
                <a:latin typeface="Arial"/>
                <a:cs typeface="Arial"/>
              </a:rPr>
              <a:t>liver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 smtClean="0">
                <a:latin typeface="Arial"/>
                <a:cs typeface="Arial"/>
              </a:rPr>
              <a:t>enz</a:t>
            </a:r>
            <a:r>
              <a:rPr lang="en-US" sz="2400" b="1" spc="-5" dirty="0" smtClean="0">
                <a:latin typeface="Arial"/>
                <a:cs typeface="Arial"/>
              </a:rPr>
              <a:t>ymes</a:t>
            </a:r>
            <a:r>
              <a:rPr sz="2400" b="1" spc="-5" dirty="0" smtClean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400" b="1" spc="-5" dirty="0">
                <a:latin typeface="Arial"/>
                <a:cs typeface="Arial"/>
              </a:rPr>
              <a:t>Severe hepatic dysfunction </a:t>
            </a:r>
            <a:r>
              <a:rPr sz="2400" b="1" dirty="0">
                <a:latin typeface="Arial"/>
                <a:cs typeface="Arial"/>
              </a:rPr>
              <a:t>is </a:t>
            </a:r>
            <a:r>
              <a:rPr sz="2400" b="1" spc="-5" dirty="0">
                <a:latin typeface="Arial"/>
                <a:cs typeface="Arial"/>
              </a:rPr>
              <a:t>unusual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-Alcoholic</a:t>
            </a:r>
            <a:r>
              <a:rPr sz="2400" b="1" u="heavy" spc="-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hepatitis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dirty="0">
                <a:latin typeface="Arial"/>
                <a:cs typeface="Arial"/>
              </a:rPr>
              <a:t>. </a:t>
            </a:r>
            <a:r>
              <a:rPr sz="2400" b="1" spc="-5" dirty="0">
                <a:latin typeface="Arial"/>
                <a:cs typeface="Arial"/>
              </a:rPr>
              <a:t>15-20 </a:t>
            </a:r>
            <a:r>
              <a:rPr sz="2400" b="1" spc="-15" dirty="0">
                <a:latin typeface="Arial"/>
                <a:cs typeface="Arial"/>
              </a:rPr>
              <a:t>yr. </a:t>
            </a:r>
            <a:r>
              <a:rPr sz="2400" b="1" dirty="0">
                <a:latin typeface="Arial"/>
                <a:cs typeface="Arial"/>
              </a:rPr>
              <a:t>of </a:t>
            </a:r>
            <a:r>
              <a:rPr sz="2400" b="1" spc="-5" dirty="0">
                <a:latin typeface="Arial"/>
                <a:cs typeface="Arial"/>
              </a:rPr>
              <a:t>excessive</a:t>
            </a:r>
            <a:r>
              <a:rPr sz="2400" b="1" spc="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drinking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400" b="1" dirty="0">
                <a:latin typeface="Arial"/>
                <a:cs typeface="Arial"/>
              </a:rPr>
              <a:t>. </a:t>
            </a:r>
            <a:r>
              <a:rPr sz="2400" b="1" spc="-5" dirty="0">
                <a:latin typeface="Arial"/>
                <a:cs typeface="Arial"/>
              </a:rPr>
              <a:t>Non-specific symptoms, malaise, anorexia, </a:t>
            </a:r>
            <a:r>
              <a:rPr sz="2400" b="1" spc="5" dirty="0">
                <a:latin typeface="Arial"/>
                <a:cs typeface="Arial"/>
              </a:rPr>
              <a:t>wt. </a:t>
            </a:r>
            <a:r>
              <a:rPr sz="2400" b="1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dirty="0">
                <a:latin typeface="Arial"/>
                <a:cs typeface="Arial"/>
              </a:rPr>
              <a:t>↑ </a:t>
            </a:r>
            <a:r>
              <a:rPr sz="2400" b="1" spc="-5" dirty="0">
                <a:latin typeface="Arial"/>
                <a:cs typeface="Arial"/>
              </a:rPr>
              <a:t>liver </a:t>
            </a:r>
            <a:r>
              <a:rPr sz="2400" b="1" dirty="0">
                <a:latin typeface="Arial"/>
                <a:cs typeface="Arial"/>
              </a:rPr>
              <a:t>&amp;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spleen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dirty="0">
                <a:latin typeface="Arial"/>
                <a:cs typeface="Arial"/>
              </a:rPr>
              <a:t>↑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LFT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spc="-5" dirty="0">
                <a:latin typeface="Arial"/>
                <a:cs typeface="Arial"/>
              </a:rPr>
              <a:t>Each </a:t>
            </a:r>
            <a:r>
              <a:rPr sz="2400" b="1" dirty="0">
                <a:latin typeface="Arial"/>
                <a:cs typeface="Arial"/>
              </a:rPr>
              <a:t>bout of </a:t>
            </a:r>
            <a:r>
              <a:rPr sz="2400" b="1" spc="-5" dirty="0">
                <a:latin typeface="Arial"/>
                <a:cs typeface="Arial"/>
              </a:rPr>
              <a:t>hepatitis →10-20% risk of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death</a:t>
            </a:r>
            <a:endParaRPr sz="2400" dirty="0">
              <a:latin typeface="Arial"/>
              <a:cs typeface="Arial"/>
            </a:endParaRPr>
          </a:p>
          <a:p>
            <a:pPr marL="2597785">
              <a:lnSpc>
                <a:spcPct val="100000"/>
              </a:lnSpc>
              <a:spcBef>
                <a:spcPts val="285"/>
              </a:spcBef>
            </a:pPr>
            <a:r>
              <a:rPr sz="2400" b="1" dirty="0">
                <a:latin typeface="Arial"/>
                <a:cs typeface="Arial"/>
              </a:rPr>
              <a:t>→ </a:t>
            </a:r>
            <a:r>
              <a:rPr sz="2400" b="1" spc="-5" dirty="0">
                <a:latin typeface="Arial"/>
                <a:cs typeface="Arial"/>
              </a:rPr>
              <a:t>cirrhosis </a:t>
            </a:r>
            <a:r>
              <a:rPr sz="2400" b="1" dirty="0">
                <a:latin typeface="Arial"/>
                <a:cs typeface="Arial"/>
              </a:rPr>
              <a:t>in </a:t>
            </a:r>
            <a:r>
              <a:rPr sz="2400" b="1" spc="-5" dirty="0">
                <a:latin typeface="Arial"/>
                <a:cs typeface="Arial"/>
              </a:rPr>
              <a:t>1/3 </a:t>
            </a:r>
            <a:r>
              <a:rPr sz="2400" b="1" dirty="0">
                <a:latin typeface="Arial"/>
                <a:cs typeface="Arial"/>
              </a:rPr>
              <a:t>in few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yrs.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-Cirrhosis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spc="-5" dirty="0">
                <a:latin typeface="Arial"/>
                <a:cs typeface="Arial"/>
              </a:rPr>
              <a:t>Portal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hypertension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43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621358"/>
            <a:ext cx="6790690" cy="392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Causes of death in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alcoholic</a:t>
            </a:r>
            <a:r>
              <a:rPr sz="3200" b="1" spc="-1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liver  disease</a:t>
            </a:r>
            <a:endParaRPr sz="3200">
              <a:latin typeface="Arial"/>
              <a:cs typeface="Arial"/>
            </a:endParaRPr>
          </a:p>
          <a:p>
            <a:pPr marL="374015" indent="-361950">
              <a:lnSpc>
                <a:spcPct val="100000"/>
              </a:lnSpc>
              <a:spcBef>
                <a:spcPts val="770"/>
              </a:spcBef>
              <a:buSzPct val="96875"/>
              <a:buAutoNum type="arabicPlain"/>
              <a:tabLst>
                <a:tab pos="374650" algn="l"/>
              </a:tabLst>
            </a:pPr>
            <a:r>
              <a:rPr sz="3200" b="1" spc="-5" dirty="0">
                <a:latin typeface="Arial"/>
                <a:cs typeface="Arial"/>
              </a:rPr>
              <a:t>hepatic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failure</a:t>
            </a:r>
            <a:endParaRPr sz="3200">
              <a:latin typeface="Arial"/>
              <a:cs typeface="Arial"/>
            </a:endParaRPr>
          </a:p>
          <a:p>
            <a:pPr marL="12700" marR="2507615">
              <a:lnSpc>
                <a:spcPct val="120000"/>
              </a:lnSpc>
              <a:buSzPct val="96875"/>
              <a:buAutoNum type="arabicPlain"/>
              <a:tabLst>
                <a:tab pos="374650" algn="l"/>
              </a:tabLst>
            </a:pPr>
            <a:r>
              <a:rPr sz="3200" b="1" spc="-5" dirty="0">
                <a:latin typeface="Arial"/>
                <a:cs typeface="Arial"/>
              </a:rPr>
              <a:t>Massive </a:t>
            </a:r>
            <a:r>
              <a:rPr sz="3200" b="1" dirty="0">
                <a:latin typeface="Arial"/>
                <a:cs typeface="Arial"/>
              </a:rPr>
              <a:t>GI</a:t>
            </a:r>
            <a:r>
              <a:rPr sz="3200" b="1" spc="-8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bleeding  3-Infections</a:t>
            </a:r>
            <a:endParaRPr sz="3200">
              <a:latin typeface="Arial"/>
              <a:cs typeface="Arial"/>
            </a:endParaRPr>
          </a:p>
          <a:p>
            <a:pPr marL="12700" marR="2010410">
              <a:lnSpc>
                <a:spcPct val="120000"/>
              </a:lnSpc>
              <a:spcBef>
                <a:spcPts val="5"/>
              </a:spcBef>
            </a:pPr>
            <a:r>
              <a:rPr sz="3200" b="1" spc="-5" dirty="0">
                <a:latin typeface="Arial"/>
                <a:cs typeface="Arial"/>
              </a:rPr>
              <a:t>4-Hepatorenal</a:t>
            </a:r>
            <a:r>
              <a:rPr sz="3200" b="1" spc="-9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syndrome  5-HCC in </a:t>
            </a:r>
            <a:r>
              <a:rPr sz="3200" b="1" spc="-5" dirty="0">
                <a:latin typeface="Arial"/>
                <a:cs typeface="Arial"/>
              </a:rPr>
              <a:t>3-6%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10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cases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333" t="1088" r="13333" b="4051"/>
          <a:stretch/>
        </p:blipFill>
        <p:spPr>
          <a:xfrm>
            <a:off x="147777" y="152400"/>
            <a:ext cx="8843823" cy="66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28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6253" y="547242"/>
            <a:ext cx="2033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Cirrho</a:t>
            </a:r>
            <a:r>
              <a:rPr sz="3600" dirty="0">
                <a:solidFill>
                  <a:srgbClr val="FF0000"/>
                </a:solidFill>
              </a:rPr>
              <a:t>s</a:t>
            </a:r>
            <a:r>
              <a:rPr sz="3600" spc="-5" dirty="0">
                <a:solidFill>
                  <a:srgbClr val="FF0000"/>
                </a:solidFill>
              </a:rPr>
              <a:t>is</a:t>
            </a:r>
            <a:endParaRPr sz="36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45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21358"/>
            <a:ext cx="794385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3200" b="1" dirty="0">
                <a:latin typeface="Arial"/>
                <a:cs typeface="Arial"/>
              </a:rPr>
              <a:t>It is a diffuse </a:t>
            </a:r>
            <a:r>
              <a:rPr sz="3200" b="1" spc="-5" dirty="0">
                <a:latin typeface="Arial"/>
                <a:cs typeface="Arial"/>
              </a:rPr>
              <a:t>process characterized</a:t>
            </a:r>
            <a:r>
              <a:rPr sz="3200" b="1" spc="-1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by  </a:t>
            </a:r>
            <a:r>
              <a:rPr sz="3200" b="1" spc="-5" dirty="0">
                <a:latin typeface="Arial"/>
                <a:cs typeface="Arial"/>
              </a:rPr>
              <a:t>fibrosis </a:t>
            </a:r>
            <a:r>
              <a:rPr sz="3200" b="1" dirty="0">
                <a:latin typeface="Arial"/>
                <a:cs typeface="Arial"/>
              </a:rPr>
              <a:t>&amp; the </a:t>
            </a:r>
            <a:r>
              <a:rPr sz="3200" b="1" spc="-5" dirty="0">
                <a:latin typeface="Arial"/>
                <a:cs typeface="Arial"/>
              </a:rPr>
              <a:t>conversion </a:t>
            </a:r>
            <a:r>
              <a:rPr sz="3200" b="1" dirty="0">
                <a:latin typeface="Arial"/>
                <a:cs typeface="Arial"/>
              </a:rPr>
              <a:t>of </a:t>
            </a:r>
            <a:r>
              <a:rPr sz="3200" b="1" spc="-5" dirty="0">
                <a:latin typeface="Arial"/>
                <a:cs typeface="Arial"/>
              </a:rPr>
              <a:t>liver  parenchyma </a:t>
            </a:r>
            <a:r>
              <a:rPr sz="3200" b="1" dirty="0">
                <a:latin typeface="Arial"/>
                <a:cs typeface="Arial"/>
              </a:rPr>
              <a:t>into </a:t>
            </a:r>
            <a:r>
              <a:rPr sz="3200" b="1" spc="-5" dirty="0">
                <a:latin typeface="Arial"/>
                <a:cs typeface="Arial"/>
              </a:rPr>
              <a:t>nodules</a:t>
            </a:r>
            <a:r>
              <a:rPr sz="3200" b="1" spc="-10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81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47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524420"/>
            <a:ext cx="6284595" cy="178181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Types</a:t>
            </a:r>
            <a:r>
              <a:rPr sz="3200" b="1" u="heavy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ts val="4610"/>
              </a:lnSpc>
              <a:spcBef>
                <a:spcPts val="280"/>
              </a:spcBef>
              <a:tabLst>
                <a:tab pos="2785110" algn="l"/>
              </a:tabLst>
            </a:pPr>
            <a:r>
              <a:rPr sz="3200" spc="-5" dirty="0">
                <a:latin typeface="Arial"/>
                <a:cs typeface="Arial"/>
              </a:rPr>
              <a:t>Micronodules </a:t>
            </a:r>
            <a:r>
              <a:rPr sz="3200" dirty="0">
                <a:latin typeface="Arial"/>
                <a:cs typeface="Arial"/>
              </a:rPr>
              <a:t>&lt; </a:t>
            </a:r>
            <a:r>
              <a:rPr sz="3200" spc="-5" dirty="0">
                <a:latin typeface="Arial"/>
                <a:cs typeface="Arial"/>
              </a:rPr>
              <a:t>3mm </a:t>
            </a:r>
            <a:r>
              <a:rPr sz="3200" dirty="0">
                <a:latin typeface="Arial"/>
                <a:cs typeface="Arial"/>
              </a:rPr>
              <a:t>in </a:t>
            </a:r>
            <a:r>
              <a:rPr sz="3200" spc="-5" dirty="0">
                <a:latin typeface="Arial"/>
                <a:cs typeface="Arial"/>
              </a:rPr>
              <a:t>diameter  Macronodules	</a:t>
            </a:r>
            <a:r>
              <a:rPr sz="3200" dirty="0">
                <a:latin typeface="Arial"/>
                <a:cs typeface="Arial"/>
              </a:rPr>
              <a:t>&gt; 3 </a:t>
            </a:r>
            <a:r>
              <a:rPr sz="3200" spc="5" dirty="0">
                <a:latin typeface="Arial"/>
                <a:cs typeface="Arial"/>
              </a:rPr>
              <a:t>mm </a:t>
            </a:r>
            <a:r>
              <a:rPr sz="3200" dirty="0">
                <a:latin typeface="Arial"/>
                <a:cs typeface="Arial"/>
              </a:rPr>
              <a:t>in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diameter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6132" y="482930"/>
            <a:ext cx="54933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Micronodular</a:t>
            </a:r>
            <a:r>
              <a:rPr b="0" spc="-8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cirrhosis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48</a:t>
            </a:fld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2296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3169" y="421894"/>
            <a:ext cx="56813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Macronodular</a:t>
            </a:r>
            <a:r>
              <a:rPr b="0" spc="-7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cirrhosis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49</a:t>
            </a:fld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81000" y="1295400"/>
            <a:ext cx="8229600" cy="480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1600200"/>
            <a:ext cx="82296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4763" y="6290690"/>
            <a:ext cx="1504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latin typeface="Arial"/>
                <a:cs typeface="Arial"/>
              </a:rPr>
              <a:t>5</a:t>
            </a:fld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2517" y="482930"/>
            <a:ext cx="223266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Cirrhosis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50</a:t>
            </a:fld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2296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7864" y="570896"/>
            <a:ext cx="521335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u="sng" dirty="0"/>
              <a:t>Causes </a:t>
            </a:r>
            <a:r>
              <a:rPr u="sng" spc="-10" dirty="0"/>
              <a:t>of</a:t>
            </a:r>
            <a:r>
              <a:rPr u="sng" spc="-80" dirty="0"/>
              <a:t> </a:t>
            </a:r>
            <a:r>
              <a:rPr u="sng" dirty="0"/>
              <a:t>cirrhosis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51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35940" y="1564589"/>
            <a:ext cx="4452620" cy="3990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5425" indent="-213360">
              <a:lnSpc>
                <a:spcPct val="100000"/>
              </a:lnSpc>
              <a:spcBef>
                <a:spcPts val="105"/>
              </a:spcBef>
              <a:buSzPct val="95000"/>
              <a:buAutoNum type="arabicPeriod"/>
              <a:tabLst>
                <a:tab pos="226060" algn="l"/>
              </a:tabLst>
            </a:pPr>
            <a:r>
              <a:rPr sz="2000" b="1" dirty="0">
                <a:latin typeface="Arial"/>
                <a:cs typeface="Arial"/>
              </a:rPr>
              <a:t>Chronic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alcoholism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200000"/>
              </a:lnSpc>
              <a:spcBef>
                <a:spcPts val="5"/>
              </a:spcBef>
              <a:buSzPct val="95000"/>
              <a:buAutoNum type="arabicPeriod"/>
              <a:tabLst>
                <a:tab pos="226060" algn="l"/>
                <a:tab pos="3901440" algn="l"/>
              </a:tabLst>
            </a:pPr>
            <a:r>
              <a:rPr sz="2000" b="1" dirty="0">
                <a:latin typeface="Arial"/>
                <a:cs typeface="Arial"/>
              </a:rPr>
              <a:t>Chronic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v</a:t>
            </a:r>
            <a:r>
              <a:rPr sz="2000" b="1" dirty="0">
                <a:latin typeface="Arial"/>
                <a:cs typeface="Arial"/>
              </a:rPr>
              <a:t>iral</a:t>
            </a:r>
            <a:r>
              <a:rPr sz="2000" b="1" spc="-10" dirty="0">
                <a:latin typeface="Arial"/>
                <a:cs typeface="Arial"/>
              </a:rPr>
              <a:t> i</a:t>
            </a:r>
            <a:r>
              <a:rPr sz="2000" b="1" dirty="0">
                <a:latin typeface="Arial"/>
                <a:cs typeface="Arial"/>
              </a:rPr>
              <a:t>nfe</a:t>
            </a:r>
            <a:r>
              <a:rPr sz="2000" b="1" spc="5" dirty="0">
                <a:latin typeface="Arial"/>
                <a:cs typeface="Arial"/>
              </a:rPr>
              <a:t>c</a:t>
            </a:r>
            <a:r>
              <a:rPr sz="2000" b="1" dirty="0">
                <a:latin typeface="Arial"/>
                <a:cs typeface="Arial"/>
              </a:rPr>
              <a:t>tion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</a:t>
            </a:r>
            <a:r>
              <a:rPr sz="2000" b="1" spc="5" dirty="0">
                <a:latin typeface="Arial"/>
                <a:cs typeface="Arial"/>
              </a:rPr>
              <a:t>B</a:t>
            </a:r>
            <a:r>
              <a:rPr sz="2000" b="1" dirty="0">
                <a:latin typeface="Arial"/>
                <a:cs typeface="Arial"/>
              </a:rPr>
              <a:t>V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&amp;	HCV  3.Biliary disease  4.Hemochromatosis</a:t>
            </a:r>
            <a:endParaRPr sz="2000">
              <a:latin typeface="Arial"/>
              <a:cs typeface="Arial"/>
            </a:endParaRPr>
          </a:p>
          <a:p>
            <a:pPr marL="12700" marR="1552575">
              <a:lnSpc>
                <a:spcPts val="4800"/>
              </a:lnSpc>
              <a:spcBef>
                <a:spcPts val="560"/>
              </a:spcBef>
            </a:pPr>
            <a:r>
              <a:rPr sz="2000" b="1" dirty="0">
                <a:latin typeface="Arial"/>
                <a:cs typeface="Arial"/>
              </a:rPr>
              <a:t>5.Autoimmune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hepatitis  6.Wilson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disease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39"/>
              </a:spcBef>
            </a:pPr>
            <a:r>
              <a:rPr sz="2000" b="1" dirty="0">
                <a:latin typeface="Arial"/>
                <a:cs typeface="Arial"/>
              </a:rPr>
              <a:t>7.α-1- </a:t>
            </a:r>
            <a:r>
              <a:rPr sz="2000" b="1" spc="-5" dirty="0">
                <a:latin typeface="Arial"/>
                <a:cs typeface="Arial"/>
              </a:rPr>
              <a:t>antitrypsin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deficiency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52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511630"/>
            <a:ext cx="70205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just">
              <a:lnSpc>
                <a:spcPct val="100000"/>
              </a:lnSpc>
              <a:spcBef>
                <a:spcPts val="5"/>
              </a:spcBef>
              <a:tabLst>
                <a:tab pos="519430" algn="l"/>
              </a:tabLst>
            </a:pPr>
            <a:r>
              <a:rPr lang="en-US" sz="3600" dirty="0" smtClean="0">
                <a:latin typeface="Arial"/>
                <a:cs typeface="Arial"/>
              </a:rPr>
              <a:t>8-</a:t>
            </a:r>
            <a:r>
              <a:rPr sz="3600" dirty="0" smtClean="0">
                <a:latin typeface="Arial"/>
                <a:cs typeface="Arial"/>
              </a:rPr>
              <a:t>Cryptogenic </a:t>
            </a:r>
            <a:r>
              <a:rPr sz="3600" dirty="0">
                <a:latin typeface="Arial"/>
                <a:cs typeface="Arial"/>
              </a:rPr>
              <a:t>cirrhosis</a:t>
            </a:r>
            <a:r>
              <a:rPr sz="3600" spc="95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10%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53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577722"/>
            <a:ext cx="6816090" cy="3899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Arial"/>
                <a:cs typeface="Arial"/>
              </a:rPr>
              <a:t>Pathogenesis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7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cirrhosis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 marR="5080">
              <a:lnSpc>
                <a:spcPct val="120000"/>
              </a:lnSpc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-The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mechanism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 cirrhosis</a:t>
            </a:r>
            <a:r>
              <a:rPr sz="3200" u="heavy" spc="-1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involves: 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1-Hepatocellular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death</a:t>
            </a:r>
            <a:endParaRPr sz="3200">
              <a:latin typeface="Arial"/>
              <a:cs typeface="Arial"/>
            </a:endParaRPr>
          </a:p>
          <a:p>
            <a:pPr marL="374015" indent="-361950">
              <a:lnSpc>
                <a:spcPct val="100000"/>
              </a:lnSpc>
              <a:spcBef>
                <a:spcPts val="770"/>
              </a:spcBef>
              <a:buSzPct val="96875"/>
              <a:buAutoNum type="arabicPlain" startAt="2"/>
              <a:tabLst>
                <a:tab pos="374650" algn="l"/>
              </a:tabLst>
            </a:pPr>
            <a:r>
              <a:rPr sz="3200" spc="-5" dirty="0">
                <a:latin typeface="Arial"/>
                <a:cs typeface="Arial"/>
              </a:rPr>
              <a:t>Regeneration</a:t>
            </a:r>
            <a:endParaRPr sz="3200">
              <a:latin typeface="Arial"/>
              <a:cs typeface="Arial"/>
            </a:endParaRPr>
          </a:p>
          <a:p>
            <a:pPr marL="12700" marR="2894330">
              <a:lnSpc>
                <a:spcPts val="4610"/>
              </a:lnSpc>
              <a:spcBef>
                <a:spcPts val="280"/>
              </a:spcBef>
              <a:buSzPct val="96875"/>
              <a:buAutoNum type="arabicPlain" startAt="2"/>
              <a:tabLst>
                <a:tab pos="374650" algn="l"/>
              </a:tabLst>
            </a:pPr>
            <a:r>
              <a:rPr sz="3200" dirty="0">
                <a:latin typeface="Arial"/>
                <a:cs typeface="Arial"/>
              </a:rPr>
              <a:t>Progressive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fibrosis  </a:t>
            </a:r>
            <a:r>
              <a:rPr sz="3200" dirty="0">
                <a:latin typeface="Arial"/>
                <a:cs typeface="Arial"/>
              </a:rPr>
              <a:t>4-Vascular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changes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990600" y="685800"/>
            <a:ext cx="6858000" cy="2387600"/>
          </a:xfrm>
          <a:prstGeom prst="rect">
            <a:avLst/>
          </a:prstGeom>
        </p:spPr>
        <p:txBody>
          <a:bodyPr vert="horz" wrap="square" lIns="0" tIns="164211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-delicate </a:t>
            </a:r>
            <a:r>
              <a:rPr dirty="0"/>
              <a:t>framework of type IV </a:t>
            </a:r>
            <a:r>
              <a:rPr spc="-5" dirty="0"/>
              <a:t>collagen</a:t>
            </a:r>
            <a:r>
              <a:rPr spc="-145" dirty="0"/>
              <a:t> </a:t>
            </a:r>
            <a:r>
              <a:rPr dirty="0"/>
              <a:t>&amp;  </a:t>
            </a:r>
            <a:r>
              <a:rPr spc="-5" dirty="0"/>
              <a:t>other proteins lies </a:t>
            </a:r>
            <a:r>
              <a:rPr dirty="0"/>
              <a:t>in </a:t>
            </a:r>
            <a:r>
              <a:rPr spc="-5" dirty="0"/>
              <a:t>space </a:t>
            </a:r>
            <a:r>
              <a:rPr dirty="0"/>
              <a:t>of</a:t>
            </a:r>
            <a:r>
              <a:rPr spc="-75" dirty="0"/>
              <a:t> </a:t>
            </a:r>
            <a:r>
              <a:rPr dirty="0"/>
              <a:t>Disse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54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4058385"/>
            <a:ext cx="751395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-In cirrhosis types I &amp; </a:t>
            </a:r>
            <a:r>
              <a:rPr sz="3200" spc="-5" dirty="0">
                <a:latin typeface="Arial"/>
                <a:cs typeface="Arial"/>
              </a:rPr>
              <a:t>III collagen </a:t>
            </a:r>
            <a:r>
              <a:rPr sz="3200" dirty="0">
                <a:latin typeface="Arial"/>
                <a:cs typeface="Arial"/>
              </a:rPr>
              <a:t>&amp;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others  </a:t>
            </a:r>
            <a:r>
              <a:rPr sz="3200" dirty="0">
                <a:latin typeface="Arial"/>
                <a:cs typeface="Arial"/>
              </a:rPr>
              <a:t>are </a:t>
            </a:r>
            <a:r>
              <a:rPr sz="3200" spc="-5" dirty="0">
                <a:latin typeface="Arial"/>
                <a:cs typeface="Arial"/>
              </a:rPr>
              <a:t>deposited </a:t>
            </a:r>
            <a:r>
              <a:rPr sz="3200" dirty="0">
                <a:latin typeface="Arial"/>
                <a:cs typeface="Arial"/>
              </a:rPr>
              <a:t>in the space of</a:t>
            </a:r>
            <a:r>
              <a:rPr sz="3200" spc="-1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Disse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602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901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59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58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572590"/>
            <a:ext cx="7853680" cy="451421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144780" indent="-342900" algn="just">
              <a:lnSpc>
                <a:spcPts val="3460"/>
              </a:lnSpc>
              <a:spcBef>
                <a:spcPts val="535"/>
              </a:spcBef>
            </a:pPr>
            <a:r>
              <a:rPr sz="3200" dirty="0">
                <a:latin typeface="Arial"/>
                <a:cs typeface="Arial"/>
              </a:rPr>
              <a:t>The </a:t>
            </a:r>
            <a:r>
              <a:rPr sz="3200" spc="-5" dirty="0">
                <a:latin typeface="Arial"/>
                <a:cs typeface="Arial"/>
              </a:rPr>
              <a:t>major </a:t>
            </a:r>
            <a:r>
              <a:rPr sz="3200" dirty="0">
                <a:latin typeface="Arial"/>
                <a:cs typeface="Arial"/>
              </a:rPr>
              <a:t>source of </a:t>
            </a:r>
            <a:r>
              <a:rPr sz="3200" spc="-5" dirty="0">
                <a:latin typeface="Arial"/>
                <a:cs typeface="Arial"/>
              </a:rPr>
              <a:t>collagen </a:t>
            </a:r>
            <a:r>
              <a:rPr sz="3200" dirty="0">
                <a:latin typeface="Arial"/>
                <a:cs typeface="Arial"/>
              </a:rPr>
              <a:t>in cirrhosis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  the </a:t>
            </a:r>
            <a:r>
              <a:rPr sz="3200" u="sng" spc="-5" dirty="0">
                <a:latin typeface="Arial"/>
                <a:cs typeface="Arial"/>
              </a:rPr>
              <a:t>perisinusoidal stellate </a:t>
            </a:r>
            <a:r>
              <a:rPr sz="3200" u="sng" dirty="0">
                <a:latin typeface="Arial"/>
                <a:cs typeface="Arial"/>
              </a:rPr>
              <a:t>cells (Ito cells)  </a:t>
            </a:r>
            <a:r>
              <a:rPr sz="3200" dirty="0">
                <a:latin typeface="Arial"/>
                <a:cs typeface="Arial"/>
              </a:rPr>
              <a:t>which lie in space of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Disse</a:t>
            </a:r>
          </a:p>
          <a:p>
            <a:pPr marL="355600" marR="5080" indent="-342900" algn="just">
              <a:lnSpc>
                <a:spcPts val="3460"/>
              </a:lnSpc>
              <a:spcBef>
                <a:spcPts val="760"/>
              </a:spcBef>
            </a:pPr>
            <a:r>
              <a:rPr sz="3200" spc="-5" dirty="0">
                <a:latin typeface="Arial"/>
                <a:cs typeface="Arial"/>
              </a:rPr>
              <a:t>-Perisinusoidal stellate </a:t>
            </a:r>
            <a:r>
              <a:rPr sz="3200" dirty="0">
                <a:latin typeface="Arial"/>
                <a:cs typeface="Arial"/>
              </a:rPr>
              <a:t>cells act </a:t>
            </a:r>
            <a:r>
              <a:rPr sz="3200" spc="-5" dirty="0">
                <a:latin typeface="Arial"/>
                <a:cs typeface="Arial"/>
              </a:rPr>
              <a:t>normally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as  </a:t>
            </a:r>
            <a:r>
              <a:rPr sz="3200" u="sng" spc="-5" dirty="0">
                <a:latin typeface="Arial"/>
                <a:cs typeface="Arial"/>
              </a:rPr>
              <a:t>storage </a:t>
            </a:r>
            <a:r>
              <a:rPr sz="3200" u="sng" dirty="0">
                <a:latin typeface="Arial"/>
                <a:cs typeface="Arial"/>
              </a:rPr>
              <a:t>cells </a:t>
            </a:r>
            <a:r>
              <a:rPr sz="3200" u="sng" spc="-5" dirty="0">
                <a:latin typeface="Arial"/>
                <a:cs typeface="Arial"/>
              </a:rPr>
              <a:t>for </a:t>
            </a:r>
            <a:r>
              <a:rPr sz="3200" u="sng" dirty="0">
                <a:latin typeface="Arial"/>
                <a:cs typeface="Arial"/>
              </a:rPr>
              <a:t>vit A &amp;</a:t>
            </a:r>
            <a:r>
              <a:rPr sz="3200" u="sng" spc="-70" dirty="0">
                <a:latin typeface="Arial"/>
                <a:cs typeface="Arial"/>
              </a:rPr>
              <a:t> </a:t>
            </a:r>
            <a:r>
              <a:rPr sz="3200" u="sng" dirty="0">
                <a:latin typeface="Arial"/>
                <a:cs typeface="Arial"/>
              </a:rPr>
              <a:t>fat</a:t>
            </a:r>
          </a:p>
          <a:p>
            <a:pPr marL="12700" algn="just">
              <a:lnSpc>
                <a:spcPct val="100000"/>
              </a:lnSpc>
              <a:spcBef>
                <a:spcPts val="330"/>
              </a:spcBef>
            </a:pPr>
            <a:r>
              <a:rPr sz="3200" spc="-5" dirty="0">
                <a:latin typeface="Arial"/>
                <a:cs typeface="Arial"/>
              </a:rPr>
              <a:t>upon stimulation myofibroblast- </a:t>
            </a:r>
            <a:r>
              <a:rPr sz="3200" dirty="0">
                <a:latin typeface="Arial"/>
                <a:cs typeface="Arial"/>
              </a:rPr>
              <a:t>like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cells</a:t>
            </a:r>
          </a:p>
          <a:p>
            <a:pPr marL="2855595">
              <a:lnSpc>
                <a:spcPct val="100000"/>
              </a:lnSpc>
              <a:spcBef>
                <a:spcPts val="385"/>
              </a:spcBef>
            </a:pPr>
            <a:r>
              <a:rPr sz="3200" dirty="0">
                <a:latin typeface="Arial"/>
                <a:cs typeface="Arial"/>
              </a:rPr>
              <a:t>↓</a:t>
            </a:r>
          </a:p>
          <a:p>
            <a:pPr marL="2378075" marR="944880" indent="-536575">
              <a:lnSpc>
                <a:spcPts val="4230"/>
              </a:lnSpc>
              <a:spcBef>
                <a:spcPts val="200"/>
              </a:spcBef>
            </a:pPr>
            <a:r>
              <a:rPr sz="3200" u="sng" spc="-5" dirty="0">
                <a:latin typeface="Arial"/>
                <a:cs typeface="Arial"/>
              </a:rPr>
              <a:t>transforming </a:t>
            </a:r>
            <a:r>
              <a:rPr sz="3200" u="sng" dirty="0">
                <a:latin typeface="Arial"/>
                <a:cs typeface="Arial"/>
              </a:rPr>
              <a:t>growth factor</a:t>
            </a:r>
            <a:r>
              <a:rPr sz="3200" u="sng" spc="-120" dirty="0">
                <a:latin typeface="Arial"/>
                <a:cs typeface="Arial"/>
              </a:rPr>
              <a:t> </a:t>
            </a:r>
            <a:r>
              <a:rPr sz="3200" u="sng" dirty="0">
                <a:latin typeface="Arial"/>
                <a:cs typeface="Arial"/>
              </a:rPr>
              <a:t>β  </a:t>
            </a:r>
            <a:r>
              <a:rPr sz="3200" dirty="0">
                <a:latin typeface="Arial"/>
                <a:cs typeface="Arial"/>
              </a:rPr>
              <a:t>(TGF-β)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59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459740" y="1462240"/>
            <a:ext cx="5145405" cy="36112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-Clinical features of cirrhosis</a:t>
            </a:r>
            <a:r>
              <a:rPr sz="2800" b="1" u="heavy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latin typeface="Arial"/>
                <a:cs typeface="Arial"/>
              </a:rPr>
              <a:t>-Silent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Arial"/>
                <a:cs typeface="Arial"/>
              </a:rPr>
              <a:t>-Anorexia, </a:t>
            </a:r>
            <a:r>
              <a:rPr sz="2800" spc="-10" dirty="0">
                <a:latin typeface="Arial"/>
                <a:cs typeface="Arial"/>
              </a:rPr>
              <a:t>wt </a:t>
            </a:r>
            <a:r>
              <a:rPr sz="2800" dirty="0">
                <a:latin typeface="Arial"/>
                <a:cs typeface="Arial"/>
              </a:rPr>
              <a:t>loss,</a:t>
            </a:r>
            <a:r>
              <a:rPr sz="2800" spc="-5" dirty="0">
                <a:latin typeface="Arial"/>
                <a:cs typeface="Arial"/>
              </a:rPr>
              <a:t> weakness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latin typeface="Arial"/>
                <a:cs typeface="Arial"/>
              </a:rPr>
              <a:t>-Complications</a:t>
            </a:r>
            <a:r>
              <a:rPr sz="2800" b="1" spc="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12700" marR="615315">
              <a:lnSpc>
                <a:spcPts val="4029"/>
              </a:lnSpc>
              <a:spcBef>
                <a:spcPts val="250"/>
              </a:spcBef>
            </a:pPr>
            <a:r>
              <a:rPr sz="2800" spc="-5" dirty="0">
                <a:latin typeface="Arial"/>
                <a:cs typeface="Arial"/>
              </a:rPr>
              <a:t>1-Progressive hepatic failure  2-Portal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hypertension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800" dirty="0">
                <a:latin typeface="Arial"/>
                <a:cs typeface="Arial"/>
              </a:rPr>
              <a:t>3-Hepatocellular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carcinoma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163" y="6303390"/>
            <a:ext cx="99695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dirty="0"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190499"/>
            <a:ext cx="8534400" cy="6667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57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387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5154" y="210134"/>
            <a:ext cx="44005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Arial"/>
                <a:cs typeface="Arial"/>
              </a:rPr>
              <a:t>Portal</a:t>
            </a:r>
            <a:r>
              <a:rPr sz="4000" b="0" spc="-30" dirty="0">
                <a:latin typeface="Arial"/>
                <a:cs typeface="Arial"/>
              </a:rPr>
              <a:t> </a:t>
            </a:r>
            <a:r>
              <a:rPr sz="4000" b="0" spc="-5" dirty="0">
                <a:latin typeface="Arial"/>
                <a:cs typeface="Arial"/>
              </a:rPr>
              <a:t>hypertension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62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24406"/>
            <a:ext cx="7728584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66040" indent="-342900">
              <a:lnSpc>
                <a:spcPct val="100000"/>
              </a:lnSpc>
              <a:spcBef>
                <a:spcPts val="95"/>
              </a:spcBef>
              <a:buChar char="-"/>
              <a:tabLst>
                <a:tab pos="354965" algn="l"/>
                <a:tab pos="355600" algn="l"/>
                <a:tab pos="4805045" algn="l"/>
              </a:tabLst>
            </a:pPr>
            <a:r>
              <a:rPr sz="2800" spc="-5" dirty="0">
                <a:latin typeface="Arial"/>
                <a:cs typeface="Arial"/>
              </a:rPr>
              <a:t>↑ resistance to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portal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blood	flow </a:t>
            </a:r>
            <a:r>
              <a:rPr sz="2800" dirty="0">
                <a:latin typeface="Arial"/>
                <a:cs typeface="Arial"/>
              </a:rPr>
              <a:t>at the </a:t>
            </a:r>
            <a:r>
              <a:rPr sz="2800" spc="-5" dirty="0">
                <a:latin typeface="Arial"/>
                <a:cs typeface="Arial"/>
              </a:rPr>
              <a:t>level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  sinusoids </a:t>
            </a:r>
            <a:r>
              <a:rPr sz="2800" spc="-5" dirty="0">
                <a:latin typeface="Arial"/>
                <a:cs typeface="Arial"/>
              </a:rPr>
              <a:t>&amp; compression of </a:t>
            </a:r>
            <a:r>
              <a:rPr sz="2800" dirty="0">
                <a:latin typeface="Arial"/>
                <a:cs typeface="Arial"/>
              </a:rPr>
              <a:t>central </a:t>
            </a:r>
            <a:r>
              <a:rPr sz="2800" spc="-5" dirty="0">
                <a:latin typeface="Arial"/>
                <a:cs typeface="Arial"/>
              </a:rPr>
              <a:t>veins by  </a:t>
            </a:r>
            <a:r>
              <a:rPr sz="2800" dirty="0">
                <a:latin typeface="Arial"/>
                <a:cs typeface="Arial"/>
              </a:rPr>
              <a:t>perivenular fibrosis </a:t>
            </a:r>
            <a:r>
              <a:rPr sz="2800" spc="-5" dirty="0">
                <a:latin typeface="Arial"/>
                <a:cs typeface="Arial"/>
              </a:rPr>
              <a:t>&amp; parenchymal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 smtClean="0">
                <a:latin typeface="Arial"/>
                <a:cs typeface="Arial"/>
              </a:rPr>
              <a:t>nodules</a:t>
            </a:r>
            <a:r>
              <a:rPr lang="en-US" sz="2800" dirty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1397" y="547242"/>
            <a:ext cx="6605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heavy" dirty="0">
                <a:uFill>
                  <a:solidFill>
                    <a:srgbClr val="000000"/>
                  </a:solidFill>
                </a:uFill>
              </a:rPr>
              <a:t>Causes of portal</a:t>
            </a:r>
            <a:r>
              <a:rPr sz="3600" u="heavy" spc="-6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600" u="heavy" spc="-5" dirty="0">
                <a:uFill>
                  <a:solidFill>
                    <a:srgbClr val="000000"/>
                  </a:solidFill>
                </a:uFill>
              </a:rPr>
              <a:t>hypertension</a:t>
            </a:r>
            <a:endParaRPr sz="36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63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552397"/>
            <a:ext cx="7282815" cy="441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I.Prehepatic</a:t>
            </a:r>
            <a:endParaRPr sz="2400">
              <a:latin typeface="Arial"/>
              <a:cs typeface="Arial"/>
            </a:endParaRPr>
          </a:p>
          <a:p>
            <a:pPr marL="12700" marR="4751705">
              <a:lnSpc>
                <a:spcPct val="100000"/>
              </a:lnSpc>
              <a:spcBef>
                <a:spcPts val="15"/>
              </a:spcBef>
            </a:pPr>
            <a:r>
              <a:rPr sz="1800" spc="-5" dirty="0">
                <a:latin typeface="Arial"/>
                <a:cs typeface="Arial"/>
              </a:rPr>
              <a:t>1-Portal vein thrombosis  2-Massive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splenomegaly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II.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Post</a:t>
            </a:r>
            <a:r>
              <a:rPr sz="2400" b="1" u="heavy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hepatic</a:t>
            </a:r>
            <a:endParaRPr sz="2400">
              <a:latin typeface="Arial"/>
              <a:cs typeface="Arial"/>
            </a:endParaRPr>
          </a:p>
          <a:p>
            <a:pPr marL="12700" marR="4025265">
              <a:lnSpc>
                <a:spcPct val="100000"/>
              </a:lnSpc>
              <a:spcBef>
                <a:spcPts val="15"/>
              </a:spcBef>
            </a:pPr>
            <a:r>
              <a:rPr sz="1800" spc="-5" dirty="0">
                <a:latin typeface="Arial"/>
                <a:cs typeface="Arial"/>
              </a:rPr>
              <a:t>1-Severe </a:t>
            </a:r>
            <a:r>
              <a:rPr sz="1800" dirty="0">
                <a:latin typeface="Arial"/>
                <a:cs typeface="Arial"/>
              </a:rPr>
              <a:t>Rt.- </a:t>
            </a:r>
            <a:r>
              <a:rPr sz="1800" spc="-5" dirty="0">
                <a:latin typeface="Arial"/>
                <a:cs typeface="Arial"/>
              </a:rPr>
              <a:t>sided heart failure  2-Constrictive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pericarditis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3-Hepatic vein out flow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obstruction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III.</a:t>
            </a:r>
            <a:r>
              <a:rPr sz="2400" b="1" u="heavy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Hepatic</a:t>
            </a:r>
            <a:endParaRPr sz="2400">
              <a:latin typeface="Arial"/>
              <a:cs typeface="Arial"/>
            </a:endParaRPr>
          </a:p>
          <a:p>
            <a:pPr marL="215900" indent="-203835">
              <a:lnSpc>
                <a:spcPct val="100000"/>
              </a:lnSpc>
              <a:spcBef>
                <a:spcPts val="10"/>
              </a:spcBef>
              <a:buSzPct val="94444"/>
              <a:buAutoNum type="arabicPlain"/>
              <a:tabLst>
                <a:tab pos="216535" algn="l"/>
              </a:tabLst>
            </a:pPr>
            <a:r>
              <a:rPr sz="1800" spc="-5" dirty="0">
                <a:latin typeface="Arial"/>
                <a:cs typeface="Arial"/>
              </a:rPr>
              <a:t>Cirrhosis</a:t>
            </a:r>
            <a:endParaRPr sz="1800">
              <a:latin typeface="Arial"/>
              <a:cs typeface="Arial"/>
            </a:endParaRPr>
          </a:p>
          <a:p>
            <a:pPr marL="215900" indent="-203835">
              <a:lnSpc>
                <a:spcPct val="100000"/>
              </a:lnSpc>
              <a:buSzPct val="94444"/>
              <a:buAutoNum type="arabicPlain"/>
              <a:tabLst>
                <a:tab pos="216535" algn="l"/>
              </a:tabLst>
            </a:pPr>
            <a:r>
              <a:rPr sz="1800" spc="-5" dirty="0">
                <a:latin typeface="Arial"/>
                <a:cs typeface="Arial"/>
              </a:rPr>
              <a:t>Schistosomiasis</a:t>
            </a:r>
            <a:endParaRPr sz="1800">
              <a:latin typeface="Arial"/>
              <a:cs typeface="Arial"/>
            </a:endParaRPr>
          </a:p>
          <a:p>
            <a:pPr marL="215900" indent="-203835">
              <a:lnSpc>
                <a:spcPct val="100000"/>
              </a:lnSpc>
              <a:buSzPct val="94444"/>
              <a:buAutoNum type="arabicPlain"/>
              <a:tabLst>
                <a:tab pos="216535" algn="l"/>
              </a:tabLst>
            </a:pPr>
            <a:r>
              <a:rPr sz="1800" spc="-5" dirty="0">
                <a:latin typeface="Arial"/>
                <a:cs typeface="Arial"/>
              </a:rPr>
              <a:t>Massive </a:t>
            </a:r>
            <a:r>
              <a:rPr sz="1800" dirty="0">
                <a:latin typeface="Arial"/>
                <a:cs typeface="Arial"/>
              </a:rPr>
              <a:t>fatty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change</a:t>
            </a:r>
            <a:endParaRPr sz="1800">
              <a:latin typeface="Arial"/>
              <a:cs typeface="Arial"/>
            </a:endParaRPr>
          </a:p>
          <a:p>
            <a:pPr marL="215900" indent="-203835">
              <a:lnSpc>
                <a:spcPct val="100000"/>
              </a:lnSpc>
              <a:spcBef>
                <a:spcPts val="5"/>
              </a:spcBef>
              <a:buSzPct val="94444"/>
              <a:buAutoNum type="arabicPlain"/>
              <a:tabLst>
                <a:tab pos="216535" algn="l"/>
                <a:tab pos="2665095" algn="l"/>
              </a:tabLst>
            </a:pPr>
            <a:r>
              <a:rPr sz="1800" spc="-5" dirty="0">
                <a:latin typeface="Arial"/>
                <a:cs typeface="Arial"/>
              </a:rPr>
              <a:t>Diffuse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granulomatosis	</a:t>
            </a:r>
            <a:r>
              <a:rPr sz="1800" dirty="0">
                <a:latin typeface="Arial"/>
                <a:cs typeface="Arial"/>
              </a:rPr>
              <a:t>as </a:t>
            </a:r>
            <a:r>
              <a:rPr sz="1800" spc="-5" dirty="0">
                <a:latin typeface="Arial"/>
                <a:cs typeface="Arial"/>
              </a:rPr>
              <a:t>sarcoidosis,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TB</a:t>
            </a:r>
            <a:endParaRPr sz="1800">
              <a:latin typeface="Arial"/>
              <a:cs typeface="Arial"/>
            </a:endParaRPr>
          </a:p>
          <a:p>
            <a:pPr marL="215900" indent="-203835">
              <a:lnSpc>
                <a:spcPct val="100000"/>
              </a:lnSpc>
              <a:buSzPct val="94444"/>
              <a:buAutoNum type="arabicPlain"/>
              <a:tabLst>
                <a:tab pos="216535" algn="l"/>
              </a:tabLst>
            </a:pPr>
            <a:r>
              <a:rPr sz="1800" spc="-5" dirty="0">
                <a:latin typeface="Arial"/>
                <a:cs typeface="Arial"/>
              </a:rPr>
              <a:t>Disease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portal microcirculation as nodular regenerative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hyperplasia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89916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66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1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278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5514" y="272618"/>
            <a:ext cx="66592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1664" marR="5080" indent="-18796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Clinical </a:t>
            </a:r>
            <a:r>
              <a:rPr sz="3600" dirty="0">
                <a:solidFill>
                  <a:srgbClr val="FF0000"/>
                </a:solidFill>
              </a:rPr>
              <a:t>consequence of</a:t>
            </a:r>
            <a:r>
              <a:rPr sz="3600" spc="-45" dirty="0">
                <a:solidFill>
                  <a:srgbClr val="FF0000"/>
                </a:solidFill>
              </a:rPr>
              <a:t> </a:t>
            </a:r>
            <a:r>
              <a:rPr sz="3600" dirty="0">
                <a:solidFill>
                  <a:srgbClr val="FF0000"/>
                </a:solidFill>
              </a:rPr>
              <a:t>portal  hypertension</a:t>
            </a:r>
            <a:endParaRPr sz="36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67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59740" y="1767357"/>
            <a:ext cx="4433570" cy="207391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770"/>
              </a:spcBef>
              <a:buSzPct val="96428"/>
              <a:tabLst>
                <a:tab pos="330200" algn="l"/>
              </a:tabLst>
            </a:pPr>
            <a:r>
              <a:rPr lang="en-US" sz="2800" b="1" spc="-5" dirty="0" smtClean="0">
                <a:latin typeface="Arial"/>
                <a:cs typeface="Arial"/>
              </a:rPr>
              <a:t>1-</a:t>
            </a:r>
            <a:r>
              <a:rPr sz="2800" b="1" spc="-5" dirty="0" smtClean="0">
                <a:latin typeface="Arial"/>
                <a:cs typeface="Arial"/>
              </a:rPr>
              <a:t>Ascitis</a:t>
            </a:r>
            <a:endParaRPr sz="2800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675"/>
              </a:spcBef>
              <a:buSzPct val="96428"/>
              <a:tabLst>
                <a:tab pos="330200" algn="l"/>
              </a:tabLst>
            </a:pPr>
            <a:r>
              <a:rPr lang="en-US" sz="2800" b="1" spc="-5" dirty="0" smtClean="0">
                <a:latin typeface="Arial"/>
                <a:cs typeface="Arial"/>
              </a:rPr>
              <a:t>2-</a:t>
            </a:r>
            <a:r>
              <a:rPr sz="2800" b="1" spc="-5" dirty="0" smtClean="0">
                <a:latin typeface="Arial"/>
                <a:cs typeface="Arial"/>
              </a:rPr>
              <a:t>Portosystemic</a:t>
            </a:r>
            <a:r>
              <a:rPr sz="2800" b="1" spc="20" dirty="0" smtClean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shunts</a:t>
            </a:r>
            <a:endParaRPr sz="2800" dirty="0">
              <a:latin typeface="Arial"/>
              <a:cs typeface="Arial"/>
            </a:endParaRPr>
          </a:p>
          <a:p>
            <a:pPr marL="12700" marR="5080">
              <a:lnSpc>
                <a:spcPct val="120000"/>
              </a:lnSpc>
              <a:buSzPct val="96428"/>
              <a:tabLst>
                <a:tab pos="330200" algn="l"/>
              </a:tabLst>
            </a:pPr>
            <a:r>
              <a:rPr lang="en-US" sz="2800" b="1" spc="-5" dirty="0" smtClean="0">
                <a:latin typeface="Arial"/>
                <a:cs typeface="Arial"/>
              </a:rPr>
              <a:t>3-</a:t>
            </a:r>
            <a:r>
              <a:rPr sz="2800" b="1" spc="-5" dirty="0" smtClean="0">
                <a:latin typeface="Arial"/>
                <a:cs typeface="Arial"/>
              </a:rPr>
              <a:t>Hepatic </a:t>
            </a:r>
            <a:r>
              <a:rPr sz="2800" b="1" spc="-5" dirty="0">
                <a:latin typeface="Arial"/>
                <a:cs typeface="Arial"/>
              </a:rPr>
              <a:t>encephalopathy  4-Splenomegaly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218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8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991995"/>
            <a:ext cx="7856855" cy="351185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1391920" indent="-342900">
              <a:lnSpc>
                <a:spcPts val="2590"/>
              </a:lnSpc>
              <a:spcBef>
                <a:spcPts val="425"/>
              </a:spcBef>
            </a:pPr>
            <a:r>
              <a:rPr sz="2400" b="1" spc="-5" dirty="0">
                <a:latin typeface="Arial"/>
                <a:cs typeface="Arial"/>
              </a:rPr>
              <a:t>The </a:t>
            </a:r>
            <a:r>
              <a:rPr sz="2400" b="1" spc="-5" dirty="0" smtClean="0">
                <a:latin typeface="Arial"/>
                <a:cs typeface="Arial"/>
              </a:rPr>
              <a:t>parenchyma </a:t>
            </a:r>
            <a:r>
              <a:rPr sz="2400" b="1" spc="-5" dirty="0">
                <a:latin typeface="Arial"/>
                <a:cs typeface="Arial"/>
              </a:rPr>
              <a:t>is organized </a:t>
            </a:r>
            <a:r>
              <a:rPr sz="2400" b="1" dirty="0">
                <a:latin typeface="Arial"/>
                <a:cs typeface="Arial"/>
              </a:rPr>
              <a:t>into </a:t>
            </a:r>
            <a:r>
              <a:rPr sz="2400" b="1" spc="-5" dirty="0">
                <a:latin typeface="Arial"/>
                <a:cs typeface="Arial"/>
              </a:rPr>
              <a:t>plates </a:t>
            </a:r>
            <a:r>
              <a:rPr sz="2400" b="1" dirty="0">
                <a:latin typeface="Arial"/>
                <a:cs typeface="Arial"/>
              </a:rPr>
              <a:t>of  </a:t>
            </a:r>
            <a:r>
              <a:rPr sz="2400" b="1" spc="-5" dirty="0">
                <a:latin typeface="Arial"/>
                <a:cs typeface="Arial"/>
              </a:rPr>
              <a:t>hepatocytes</a:t>
            </a:r>
            <a:endParaRPr sz="2400" dirty="0">
              <a:latin typeface="Arial"/>
              <a:cs typeface="Arial"/>
            </a:endParaRPr>
          </a:p>
          <a:p>
            <a:pPr marL="355600" marR="658495" indent="-342900">
              <a:lnSpc>
                <a:spcPts val="2590"/>
              </a:lnSpc>
              <a:spcBef>
                <a:spcPts val="580"/>
              </a:spcBef>
            </a:pPr>
            <a:r>
              <a:rPr sz="2400" b="1" spc="-5" dirty="0">
                <a:latin typeface="Arial"/>
                <a:cs typeface="Arial"/>
              </a:rPr>
              <a:t>Hepatocytes are radially </a:t>
            </a:r>
            <a:r>
              <a:rPr sz="2400" b="1" dirty="0">
                <a:latin typeface="Arial"/>
                <a:cs typeface="Arial"/>
              </a:rPr>
              <a:t>oriented </a:t>
            </a:r>
            <a:r>
              <a:rPr sz="2400" b="1" spc="-5" dirty="0">
                <a:latin typeface="Arial"/>
                <a:cs typeface="Arial"/>
              </a:rPr>
              <a:t>around terminal  hepatic vein ( central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v.)</a:t>
            </a:r>
            <a:endParaRPr sz="2400" dirty="0">
              <a:latin typeface="Arial"/>
              <a:cs typeface="Arial"/>
            </a:endParaRPr>
          </a:p>
          <a:p>
            <a:pPr marL="94615" marR="867410" indent="-82550">
              <a:lnSpc>
                <a:spcPts val="3170"/>
              </a:lnSpc>
              <a:spcBef>
                <a:spcPts val="120"/>
              </a:spcBef>
            </a:pPr>
            <a:r>
              <a:rPr sz="2400" b="1" spc="-5" dirty="0">
                <a:latin typeface="Arial"/>
                <a:cs typeface="Arial"/>
              </a:rPr>
              <a:t>-Hepatocytes show </a:t>
            </a:r>
            <a:r>
              <a:rPr sz="2400" b="1" dirty="0">
                <a:latin typeface="Arial"/>
                <a:cs typeface="Arial"/>
              </a:rPr>
              <a:t>only </a:t>
            </a:r>
            <a:r>
              <a:rPr sz="2400" b="1" spc="-5" dirty="0">
                <a:latin typeface="Arial"/>
                <a:cs typeface="Arial"/>
              </a:rPr>
              <a:t>minimal </a:t>
            </a:r>
            <a:r>
              <a:rPr sz="2400" b="1" dirty="0">
                <a:latin typeface="Arial"/>
                <a:cs typeface="Arial"/>
              </a:rPr>
              <a:t>variation in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the  overall size </a:t>
            </a:r>
            <a:r>
              <a:rPr sz="2400" b="1" dirty="0">
                <a:latin typeface="Arial"/>
                <a:cs typeface="Arial"/>
              </a:rPr>
              <a:t>but </a:t>
            </a:r>
            <a:r>
              <a:rPr sz="2400" b="1" spc="-5" dirty="0">
                <a:latin typeface="Arial"/>
                <a:cs typeface="Arial"/>
              </a:rPr>
              <a:t>nuclei may vary </a:t>
            </a:r>
            <a:r>
              <a:rPr sz="2400" b="1" dirty="0">
                <a:latin typeface="Arial"/>
                <a:cs typeface="Arial"/>
              </a:rPr>
              <a:t>in </a:t>
            </a:r>
            <a:r>
              <a:rPr sz="2400" b="1" spc="-5" dirty="0">
                <a:latin typeface="Arial"/>
                <a:cs typeface="Arial"/>
              </a:rPr>
              <a:t>size</a:t>
            </a:r>
            <a:r>
              <a:rPr sz="2400" b="1" dirty="0">
                <a:latin typeface="Arial"/>
                <a:cs typeface="Arial"/>
              </a:rPr>
              <a:t> ,</a:t>
            </a:r>
            <a:endParaRPr sz="2400" dirty="0">
              <a:latin typeface="Arial"/>
              <a:cs typeface="Arial"/>
            </a:endParaRPr>
          </a:p>
          <a:p>
            <a:pPr marL="94615">
              <a:lnSpc>
                <a:spcPct val="100000"/>
              </a:lnSpc>
              <a:spcBef>
                <a:spcPts val="135"/>
              </a:spcBef>
              <a:tabLst>
                <a:tab pos="1381125" algn="l"/>
              </a:tabLst>
            </a:pPr>
            <a:r>
              <a:rPr sz="2400" b="1" spc="-5" dirty="0" smtClean="0">
                <a:latin typeface="Arial"/>
                <a:cs typeface="Arial"/>
              </a:rPr>
              <a:t>number</a:t>
            </a:r>
            <a:r>
              <a:rPr sz="2400" b="1" dirty="0" smtClean="0">
                <a:latin typeface="Arial"/>
                <a:cs typeface="Arial"/>
              </a:rPr>
              <a:t> </a:t>
            </a:r>
            <a:r>
              <a:rPr sz="2400" b="1" spc="5" dirty="0">
                <a:latin typeface="Arial"/>
                <a:cs typeface="Arial"/>
              </a:rPr>
              <a:t>with </a:t>
            </a:r>
            <a:r>
              <a:rPr sz="2400" b="1" spc="-5" dirty="0">
                <a:latin typeface="Arial"/>
                <a:cs typeface="Arial"/>
              </a:rPr>
              <a:t>advancing</a:t>
            </a:r>
            <a:r>
              <a:rPr sz="2400" b="1" spc="-130" dirty="0">
                <a:latin typeface="Arial"/>
                <a:cs typeface="Arial"/>
              </a:rPr>
              <a:t> </a:t>
            </a:r>
            <a:r>
              <a:rPr sz="2400" b="1" dirty="0" smtClean="0">
                <a:latin typeface="Arial"/>
                <a:cs typeface="Arial"/>
              </a:rPr>
              <a:t>age</a:t>
            </a:r>
            <a:r>
              <a:rPr lang="en-US" sz="2400" b="1" dirty="0" smtClean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-Vascular sinusoids present </a:t>
            </a:r>
            <a:r>
              <a:rPr sz="2400" b="1" dirty="0">
                <a:latin typeface="Arial"/>
                <a:cs typeface="Arial"/>
              </a:rPr>
              <a:t>bet. </a:t>
            </a:r>
            <a:r>
              <a:rPr sz="2400" b="1" spc="-5" dirty="0">
                <a:latin typeface="Arial"/>
                <a:cs typeface="Arial"/>
              </a:rPr>
              <a:t>cords </a:t>
            </a:r>
            <a:r>
              <a:rPr sz="2400" b="1" dirty="0">
                <a:latin typeface="Arial"/>
                <a:cs typeface="Arial"/>
              </a:rPr>
              <a:t>of </a:t>
            </a:r>
            <a:r>
              <a:rPr sz="2400" b="1" spc="-5" dirty="0">
                <a:latin typeface="Arial"/>
                <a:cs typeface="Arial"/>
              </a:rPr>
              <a:t>hepatocytes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85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09238" y="547242"/>
            <a:ext cx="1525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</a:t>
            </a:r>
            <a:r>
              <a:rPr sz="3600" dirty="0"/>
              <a:t>s</a:t>
            </a:r>
            <a:r>
              <a:rPr sz="3600" spc="-5" dirty="0"/>
              <a:t>citis</a:t>
            </a:r>
            <a:endParaRPr sz="36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71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1447800"/>
            <a:ext cx="8134984" cy="18030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-Collection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excess fluid </a:t>
            </a: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peritoneal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cavity</a:t>
            </a:r>
            <a:endParaRPr sz="2400" dirty="0">
              <a:latin typeface="Arial"/>
              <a:cs typeface="Arial"/>
            </a:endParaRPr>
          </a:p>
          <a:p>
            <a:pPr marL="393700" marR="143510" indent="-342900">
              <a:lnSpc>
                <a:spcPts val="2300"/>
              </a:lnSpc>
              <a:spcBef>
                <a:spcPts val="565"/>
              </a:spcBef>
            </a:pPr>
            <a:r>
              <a:rPr sz="2400" dirty="0">
                <a:latin typeface="Arial"/>
                <a:cs typeface="Arial"/>
              </a:rPr>
              <a:t>-It </a:t>
            </a:r>
            <a:r>
              <a:rPr sz="2400" spc="-5" dirty="0">
                <a:latin typeface="Arial"/>
                <a:cs typeface="Arial"/>
              </a:rPr>
              <a:t>becomes clinically detectable when </a:t>
            </a:r>
            <a:r>
              <a:rPr sz="2400" dirty="0">
                <a:latin typeface="Arial"/>
                <a:cs typeface="Arial"/>
              </a:rPr>
              <a:t>at </a:t>
            </a:r>
            <a:r>
              <a:rPr sz="2400" spc="-5" dirty="0">
                <a:latin typeface="Arial"/>
                <a:cs typeface="Arial"/>
              </a:rPr>
              <a:t>least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500 ml </a:t>
            </a:r>
            <a:r>
              <a:rPr sz="2400" spc="-5" dirty="0">
                <a:latin typeface="Arial"/>
                <a:cs typeface="Arial"/>
              </a:rPr>
              <a:t>have  accumulated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961" y="482930"/>
            <a:ext cx="36614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0000"/>
                </a:solidFill>
              </a:rPr>
              <a:t>Patho</a:t>
            </a:r>
            <a:r>
              <a:rPr spc="-20" dirty="0">
                <a:solidFill>
                  <a:srgbClr val="FF0000"/>
                </a:solidFill>
              </a:rPr>
              <a:t>g</a:t>
            </a:r>
            <a:r>
              <a:rPr dirty="0">
                <a:solidFill>
                  <a:srgbClr val="FF0000"/>
                </a:solidFill>
              </a:rPr>
              <a:t>enesis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72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23240" y="1143315"/>
            <a:ext cx="7809865" cy="456247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86715" indent="-361950">
              <a:lnSpc>
                <a:spcPct val="100000"/>
              </a:lnSpc>
              <a:spcBef>
                <a:spcPts val="480"/>
              </a:spcBef>
              <a:buSzPct val="96875"/>
              <a:buAutoNum type="arabicPlain"/>
              <a:tabLst>
                <a:tab pos="387350" algn="l"/>
                <a:tab pos="2483485" algn="l"/>
              </a:tabLst>
            </a:pPr>
            <a:r>
              <a:rPr sz="3200" spc="-5" dirty="0">
                <a:latin typeface="Arial"/>
                <a:cs typeface="Arial"/>
              </a:rPr>
              <a:t>Sinusoidal	</a:t>
            </a:r>
            <a:r>
              <a:rPr sz="3200" dirty="0">
                <a:latin typeface="Arial"/>
                <a:cs typeface="Arial"/>
              </a:rPr>
              <a:t>↑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Bp</a:t>
            </a:r>
          </a:p>
          <a:p>
            <a:pPr marL="386715" indent="-361950">
              <a:lnSpc>
                <a:spcPct val="100000"/>
              </a:lnSpc>
              <a:spcBef>
                <a:spcPts val="390"/>
              </a:spcBef>
              <a:buSzPct val="96875"/>
              <a:buAutoNum type="arabicPlain"/>
              <a:tabLst>
                <a:tab pos="387350" algn="l"/>
              </a:tabLst>
            </a:pPr>
            <a:r>
              <a:rPr sz="3200" spc="-5" dirty="0">
                <a:latin typeface="Arial"/>
                <a:cs typeface="Arial"/>
              </a:rPr>
              <a:t>Hypoalbuminemia</a:t>
            </a:r>
            <a:endParaRPr sz="3200" dirty="0">
              <a:latin typeface="Arial"/>
              <a:cs typeface="Arial"/>
            </a:endParaRPr>
          </a:p>
          <a:p>
            <a:pPr marL="368300" marR="1349375" indent="-342900">
              <a:lnSpc>
                <a:spcPts val="3460"/>
              </a:lnSpc>
              <a:spcBef>
                <a:spcPts val="815"/>
              </a:spcBef>
              <a:buSzPct val="96875"/>
              <a:buAutoNum type="arabicPlain"/>
              <a:tabLst>
                <a:tab pos="387350" algn="l"/>
              </a:tabLst>
            </a:pPr>
            <a:r>
              <a:rPr sz="3200" spc="-5" dirty="0">
                <a:latin typeface="Arial"/>
                <a:cs typeface="Arial"/>
              </a:rPr>
              <a:t>Leakage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hepatic </a:t>
            </a:r>
            <a:r>
              <a:rPr sz="3200" dirty="0">
                <a:latin typeface="Arial"/>
                <a:cs typeface="Arial"/>
              </a:rPr>
              <a:t>lymph </a:t>
            </a:r>
            <a:r>
              <a:rPr sz="3200" spc="-5" dirty="0">
                <a:latin typeface="Arial"/>
                <a:cs typeface="Arial"/>
              </a:rPr>
              <a:t>into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  </a:t>
            </a:r>
            <a:r>
              <a:rPr sz="3200" spc="-5" dirty="0">
                <a:latin typeface="Arial"/>
                <a:cs typeface="Arial"/>
              </a:rPr>
              <a:t>peritoneal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cavity</a:t>
            </a:r>
          </a:p>
          <a:p>
            <a:pPr marL="368300" marR="357505" indent="-6350">
              <a:lnSpc>
                <a:spcPts val="3460"/>
              </a:lnSpc>
              <a:spcBef>
                <a:spcPts val="760"/>
              </a:spcBef>
            </a:pPr>
            <a:r>
              <a:rPr sz="3200" spc="-5" dirty="0">
                <a:latin typeface="Arial"/>
                <a:cs typeface="Arial"/>
              </a:rPr>
              <a:t>Normal thoracic duct </a:t>
            </a:r>
            <a:r>
              <a:rPr sz="3200" dirty="0">
                <a:latin typeface="Arial"/>
                <a:cs typeface="Arial"/>
              </a:rPr>
              <a:t>lymph </a:t>
            </a:r>
            <a:r>
              <a:rPr sz="3200" spc="-5" dirty="0">
                <a:latin typeface="Arial"/>
                <a:cs typeface="Arial"/>
              </a:rPr>
              <a:t>flow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800-  1000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ml/d</a:t>
            </a:r>
            <a:endParaRPr sz="3200" dirty="0">
              <a:latin typeface="Arial"/>
              <a:cs typeface="Arial"/>
            </a:endParaRPr>
          </a:p>
          <a:p>
            <a:pPr marL="361950">
              <a:lnSpc>
                <a:spcPct val="100000"/>
              </a:lnSpc>
              <a:spcBef>
                <a:spcPts val="334"/>
              </a:spcBef>
            </a:pPr>
            <a:r>
              <a:rPr sz="3200" dirty="0">
                <a:latin typeface="Arial"/>
                <a:cs typeface="Arial"/>
              </a:rPr>
              <a:t>in cirrhosis is </a:t>
            </a:r>
            <a:r>
              <a:rPr sz="3200" spc="-5" dirty="0">
                <a:latin typeface="Arial"/>
                <a:cs typeface="Arial"/>
              </a:rPr>
              <a:t>20L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/d</a:t>
            </a:r>
          </a:p>
          <a:p>
            <a:pPr marL="368300" marR="17780" indent="-342900">
              <a:lnSpc>
                <a:spcPts val="3460"/>
              </a:lnSpc>
              <a:spcBef>
                <a:spcPts val="815"/>
              </a:spcBef>
              <a:buSzPct val="96875"/>
              <a:buAutoNum type="arabicPlain" startAt="4"/>
              <a:tabLst>
                <a:tab pos="387350" algn="l"/>
              </a:tabLst>
            </a:pPr>
            <a:r>
              <a:rPr sz="3200" spc="-5" dirty="0">
                <a:latin typeface="Arial"/>
                <a:cs typeface="Arial"/>
              </a:rPr>
              <a:t>Renal retention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5" dirty="0">
                <a:latin typeface="Arial"/>
                <a:cs typeface="Arial"/>
              </a:rPr>
              <a:t>Na</a:t>
            </a:r>
            <a:r>
              <a:rPr sz="3150" spc="7" baseline="25132" dirty="0">
                <a:latin typeface="Arial"/>
                <a:cs typeface="Arial"/>
              </a:rPr>
              <a:t>+ </a:t>
            </a:r>
            <a:r>
              <a:rPr sz="3200" dirty="0">
                <a:latin typeface="Arial"/>
                <a:cs typeface="Arial"/>
              </a:rPr>
              <a:t>&amp; </a:t>
            </a:r>
            <a:r>
              <a:rPr sz="3200" spc="-5" dirty="0">
                <a:latin typeface="Arial"/>
                <a:cs typeface="Arial"/>
              </a:rPr>
              <a:t>water due to 2ry  hyperaldosteronism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9961" y="611250"/>
            <a:ext cx="35426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</a:rPr>
              <a:t>Portosystemic</a:t>
            </a:r>
            <a:r>
              <a:rPr sz="2800" spc="-20" dirty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shunt</a:t>
            </a:r>
            <a:endParaRPr sz="28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73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25930"/>
            <a:ext cx="7796530" cy="42351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-Because of ↑portal </a:t>
            </a:r>
            <a:r>
              <a:rPr sz="2000" spc="-5" dirty="0">
                <a:latin typeface="Arial"/>
                <a:cs typeface="Arial"/>
              </a:rPr>
              <a:t>venous </a:t>
            </a:r>
            <a:r>
              <a:rPr sz="2000" dirty="0">
                <a:latin typeface="Arial"/>
                <a:cs typeface="Arial"/>
              </a:rPr>
              <a:t>pressure </a:t>
            </a:r>
            <a:r>
              <a:rPr sz="2000" spc="-5" dirty="0">
                <a:latin typeface="Arial"/>
                <a:cs typeface="Arial"/>
              </a:rPr>
              <a:t>bypasses develop wherever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systemic &amp; portal circulation share capillary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beds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-Sites:</a:t>
            </a:r>
            <a:endParaRPr sz="2000" dirty="0">
              <a:latin typeface="Arial"/>
              <a:cs typeface="Arial"/>
            </a:endParaRPr>
          </a:p>
          <a:p>
            <a:pPr marL="12066">
              <a:lnSpc>
                <a:spcPct val="100000"/>
              </a:lnSpc>
              <a:spcBef>
                <a:spcPts val="480"/>
              </a:spcBef>
              <a:buSzPct val="95000"/>
              <a:tabLst>
                <a:tab pos="240029" algn="l"/>
              </a:tabLst>
            </a:pPr>
            <a:r>
              <a:rPr lang="en-US" sz="2000" dirty="0" smtClean="0">
                <a:latin typeface="Arial"/>
                <a:cs typeface="Arial"/>
              </a:rPr>
              <a:t>1-</a:t>
            </a:r>
            <a:r>
              <a:rPr sz="2000" dirty="0" smtClean="0">
                <a:latin typeface="Arial"/>
                <a:cs typeface="Arial"/>
              </a:rPr>
              <a:t>Around </a:t>
            </a:r>
            <a:r>
              <a:rPr sz="2000" dirty="0">
                <a:latin typeface="Arial"/>
                <a:cs typeface="Arial"/>
              </a:rPr>
              <a:t>&amp; within the rectum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(Hemorrhoids)</a:t>
            </a:r>
          </a:p>
          <a:p>
            <a:pPr marL="12700" marR="3361054">
              <a:lnSpc>
                <a:spcPct val="120000"/>
              </a:lnSpc>
              <a:buSzPct val="95000"/>
              <a:tabLst>
                <a:tab pos="240029" algn="l"/>
              </a:tabLst>
            </a:pPr>
            <a:r>
              <a:rPr lang="en-US" sz="2000" dirty="0" smtClean="0">
                <a:latin typeface="Arial"/>
                <a:cs typeface="Arial"/>
              </a:rPr>
              <a:t>2-</a:t>
            </a:r>
            <a:r>
              <a:rPr sz="2000" dirty="0" smtClean="0">
                <a:latin typeface="Arial"/>
                <a:cs typeface="Arial"/>
              </a:rPr>
              <a:t>Gastroesophageal </a:t>
            </a:r>
            <a:r>
              <a:rPr sz="2000" dirty="0">
                <a:latin typeface="Arial"/>
                <a:cs typeface="Arial"/>
              </a:rPr>
              <a:t>junction (varicies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)  3-Retroperitoneum</a:t>
            </a: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Arial"/>
                <a:cs typeface="Arial"/>
              </a:rPr>
              <a:t>4-Falciform ligament of the liver (periumbilical &amp; abdominal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wall</a:t>
            </a:r>
          </a:p>
          <a:p>
            <a:pPr marL="355600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collaterals </a:t>
            </a:r>
            <a:r>
              <a:rPr sz="2000" dirty="0">
                <a:latin typeface="Arial"/>
                <a:cs typeface="Arial"/>
              </a:rPr>
              <a:t>) → caput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medusae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- Gastroesophageal varicies appear in 65% of pts. with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advanced</a:t>
            </a: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cirrhosis &amp; cause death in 50% of then due to </a:t>
            </a:r>
            <a:r>
              <a:rPr sz="2000" spc="5" dirty="0" smtClean="0">
                <a:latin typeface="Arial"/>
                <a:cs typeface="Arial"/>
              </a:rPr>
              <a:t>UG</a:t>
            </a:r>
            <a:r>
              <a:rPr lang="en-US" sz="2000" spc="5" dirty="0" smtClean="0">
                <a:latin typeface="Arial"/>
                <a:cs typeface="Arial"/>
              </a:rPr>
              <a:t>I</a:t>
            </a:r>
            <a:r>
              <a:rPr sz="2000" spc="-220" dirty="0" smtClean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bleeding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7554" y="482930"/>
            <a:ext cx="40932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caput</a:t>
            </a:r>
            <a:r>
              <a:rPr spc="-75" dirty="0"/>
              <a:t> </a:t>
            </a:r>
            <a:r>
              <a:rPr spc="-5" dirty="0"/>
              <a:t>medusae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74</a:t>
            </a:fld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4191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https://upload.wikimedia.org/wikipedia/commons/thumb/8/8f/Rondanini_Medusa_Glyptothek_Munich_252_n1.jpg/220px-Rondanini_Medusa_Glyptothek_Munich_252_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4099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8161" y="482930"/>
            <a:ext cx="50330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latin typeface="Arial"/>
                <a:cs typeface="Arial"/>
              </a:rPr>
              <a:t>Esophageal</a:t>
            </a:r>
            <a:r>
              <a:rPr b="0" spc="-5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varicies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75</a:t>
            </a:fld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57200" y="1600200"/>
            <a:ext cx="82296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2873" y="577722"/>
            <a:ext cx="27825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Splenomega</a:t>
            </a:r>
            <a:r>
              <a:rPr sz="3200" spc="-15" dirty="0"/>
              <a:t>l</a:t>
            </a:r>
            <a:r>
              <a:rPr sz="3200" dirty="0"/>
              <a:t>y</a:t>
            </a:r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76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524420"/>
            <a:ext cx="6724015" cy="226949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3200" dirty="0">
                <a:latin typeface="Arial"/>
                <a:cs typeface="Arial"/>
              </a:rPr>
              <a:t>-Usu. </a:t>
            </a:r>
            <a:r>
              <a:rPr sz="3200" spc="-5" dirty="0">
                <a:latin typeface="Arial"/>
                <a:cs typeface="Arial"/>
              </a:rPr>
              <a:t>500-1000 gms </a:t>
            </a:r>
            <a:r>
              <a:rPr sz="3200" dirty="0">
                <a:latin typeface="Arial"/>
                <a:cs typeface="Arial"/>
              </a:rPr>
              <a:t>(N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&lt;300gms)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</a:pPr>
            <a:r>
              <a:rPr sz="3200" dirty="0">
                <a:latin typeface="Arial"/>
                <a:cs typeface="Arial"/>
              </a:rPr>
              <a:t>-Not necessarily correlated with</a:t>
            </a:r>
            <a:r>
              <a:rPr sz="3200" spc="-1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other  features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portal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↑Bp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Arial"/>
                <a:cs typeface="Arial"/>
              </a:rPr>
              <a:t>-May </a:t>
            </a:r>
            <a:r>
              <a:rPr sz="3200" dirty="0">
                <a:latin typeface="Arial"/>
                <a:cs typeface="Arial"/>
              </a:rPr>
              <a:t>result in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hypersplenism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52400"/>
            <a:ext cx="7886700" cy="13255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5"/>
              </a:spcBef>
            </a:pPr>
            <a:r>
              <a:rPr dirty="0"/>
              <a:t>sple</a:t>
            </a:r>
            <a:r>
              <a:rPr spc="-15" dirty="0"/>
              <a:t>n</a:t>
            </a:r>
            <a:r>
              <a:rPr dirty="0"/>
              <a:t>ome</a:t>
            </a:r>
            <a:r>
              <a:rPr spc="-20" dirty="0"/>
              <a:t>g</a:t>
            </a:r>
            <a:r>
              <a:rPr dirty="0"/>
              <a:t>aly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77</a:t>
            </a:fld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1143000"/>
            <a:ext cx="9144000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82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941"/>
            <a:ext cx="9144000" cy="668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9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600200"/>
            <a:ext cx="8229600" cy="4524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6" y="131762"/>
            <a:ext cx="9144000" cy="676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195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3044" y="570896"/>
            <a:ext cx="614362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u="sng" dirty="0"/>
              <a:t>Hepatic</a:t>
            </a:r>
            <a:r>
              <a:rPr u="sng" spc="-100" dirty="0"/>
              <a:t> </a:t>
            </a:r>
            <a:r>
              <a:rPr u="sng" dirty="0"/>
              <a:t>encephalopthy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81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35940" y="2109343"/>
            <a:ext cx="7917180" cy="3967112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1061085" indent="-342900">
              <a:lnSpc>
                <a:spcPts val="3460"/>
              </a:lnSpc>
              <a:spcBef>
                <a:spcPts val="53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-It is a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complication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of acute &amp;</a:t>
            </a:r>
            <a:r>
              <a:rPr sz="28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chronic  hepatic</a:t>
            </a:r>
            <a:r>
              <a:rPr sz="2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228600" indent="-342900">
              <a:lnSpc>
                <a:spcPts val="3460"/>
              </a:lnSpc>
              <a:spcBef>
                <a:spcPts val="76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-Disturbance in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brain function ranging</a:t>
            </a:r>
            <a:r>
              <a:rPr sz="28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from  behavioural changes</a:t>
            </a:r>
            <a:r>
              <a:rPr sz="28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  <a:p>
            <a:pPr marL="355600" marR="5080" indent="-231775">
              <a:lnSpc>
                <a:spcPts val="3460"/>
              </a:lnSpc>
              <a:spcBef>
                <a:spcPts val="76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marked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confusion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sutpor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deep coma</a:t>
            </a:r>
            <a:r>
              <a:rPr sz="28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&amp; 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681990" indent="-342900">
              <a:lnSpc>
                <a:spcPts val="3460"/>
              </a:lnSpc>
              <a:spcBef>
                <a:spcPts val="76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-The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changes may progress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over hrs.</a:t>
            </a:r>
            <a:r>
              <a:rPr sz="2800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or 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82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40" y="1539062"/>
            <a:ext cx="7643495" cy="378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Neurological</a:t>
            </a:r>
            <a:r>
              <a:rPr sz="2800" b="1" u="heavy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signs: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Rigidity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latin typeface="Arial"/>
                <a:cs typeface="Arial"/>
              </a:rPr>
              <a:t>Hyper-reflexia</a:t>
            </a:r>
            <a:endParaRPr sz="2800">
              <a:latin typeface="Arial"/>
              <a:cs typeface="Arial"/>
            </a:endParaRPr>
          </a:p>
          <a:p>
            <a:pPr marL="12700" marR="4542155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Non – </a:t>
            </a:r>
            <a:r>
              <a:rPr sz="2800" dirty="0">
                <a:latin typeface="Arial"/>
                <a:cs typeface="Arial"/>
              </a:rPr>
              <a:t>specific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EEG  </a:t>
            </a:r>
            <a:r>
              <a:rPr sz="2800" spc="-5" dirty="0">
                <a:latin typeface="Arial"/>
                <a:cs typeface="Arial"/>
              </a:rPr>
              <a:t>Seizures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80000"/>
              </a:lnSpc>
              <a:spcBef>
                <a:spcPts val="675"/>
              </a:spcBef>
            </a:pPr>
            <a:r>
              <a:rPr sz="2800" dirty="0">
                <a:latin typeface="Arial"/>
                <a:cs typeface="Arial"/>
              </a:rPr>
              <a:t>Asterixis </a:t>
            </a:r>
            <a:r>
              <a:rPr sz="2800" spc="-5" dirty="0">
                <a:latin typeface="Arial"/>
                <a:cs typeface="Arial"/>
              </a:rPr>
              <a:t>( </a:t>
            </a:r>
            <a:r>
              <a:rPr sz="2800" dirty="0">
                <a:latin typeface="Arial"/>
                <a:cs typeface="Arial"/>
              </a:rPr>
              <a:t>non-rhythmic </a:t>
            </a:r>
            <a:r>
              <a:rPr sz="2800" spc="-5" dirty="0">
                <a:latin typeface="Arial"/>
                <a:cs typeface="Arial"/>
              </a:rPr>
              <a:t>rapid </a:t>
            </a:r>
            <a:r>
              <a:rPr sz="2800" dirty="0">
                <a:latin typeface="Arial"/>
                <a:cs typeface="Arial"/>
              </a:rPr>
              <a:t>extension flexision  </a:t>
            </a:r>
            <a:r>
              <a:rPr sz="2800" spc="-5" dirty="0">
                <a:latin typeface="Arial"/>
                <a:cs typeface="Arial"/>
              </a:rPr>
              <a:t>movements of head &amp; </a:t>
            </a:r>
            <a:r>
              <a:rPr sz="2800" dirty="0">
                <a:latin typeface="Arial"/>
                <a:cs typeface="Arial"/>
              </a:rPr>
              <a:t>extremities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-Brain </a:t>
            </a:r>
            <a:r>
              <a:rPr sz="2800" dirty="0">
                <a:latin typeface="Arial"/>
                <a:cs typeface="Arial"/>
              </a:rPr>
              <a:t>shows </a:t>
            </a:r>
            <a:r>
              <a:rPr sz="2800" spc="-5" dirty="0">
                <a:latin typeface="Arial"/>
                <a:cs typeface="Arial"/>
              </a:rPr>
              <a:t>edema &amp; </a:t>
            </a:r>
            <a:r>
              <a:rPr sz="2800" dirty="0">
                <a:latin typeface="Arial"/>
                <a:cs typeface="Arial"/>
              </a:rPr>
              <a:t>astrocytic</a:t>
            </a:r>
            <a:r>
              <a:rPr sz="2800" spc="-5" dirty="0">
                <a:latin typeface="Arial"/>
                <a:cs typeface="Arial"/>
              </a:rPr>
              <a:t> reaction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611250"/>
            <a:ext cx="23342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</a:rPr>
              <a:t>Pathogenesis</a:t>
            </a:r>
            <a:endParaRPr sz="28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83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25930"/>
            <a:ext cx="8049259" cy="3502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Arial"/>
                <a:cs typeface="Arial"/>
              </a:rPr>
              <a:t>-Physiologic </a:t>
            </a:r>
            <a:r>
              <a:rPr sz="2000" b="1" dirty="0">
                <a:latin typeface="Arial"/>
                <a:cs typeface="Arial"/>
              </a:rPr>
              <a:t>factors important in </a:t>
            </a:r>
            <a:r>
              <a:rPr sz="2000" b="1" spc="-5" dirty="0">
                <a:latin typeface="Arial"/>
                <a:cs typeface="Arial"/>
              </a:rPr>
              <a:t>development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hepatic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encephalopathy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:-</a:t>
            </a:r>
            <a:endParaRPr sz="2000">
              <a:latin typeface="Arial"/>
              <a:cs typeface="Arial"/>
            </a:endParaRPr>
          </a:p>
          <a:p>
            <a:pPr marL="239395" indent="-227329">
              <a:lnSpc>
                <a:spcPct val="100000"/>
              </a:lnSpc>
              <a:spcBef>
                <a:spcPts val="480"/>
              </a:spcBef>
              <a:buSzPct val="95000"/>
              <a:buAutoNum type="arabicPlain"/>
              <a:tabLst>
                <a:tab pos="240029" algn="l"/>
              </a:tabLst>
            </a:pPr>
            <a:r>
              <a:rPr sz="2000" b="1" spc="-5" dirty="0">
                <a:latin typeface="Arial"/>
                <a:cs typeface="Arial"/>
              </a:rPr>
              <a:t>Severe </a:t>
            </a:r>
            <a:r>
              <a:rPr sz="2000" b="1" dirty="0">
                <a:latin typeface="Arial"/>
                <a:cs typeface="Arial"/>
              </a:rPr>
              <a:t>loss of hepatocellular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function</a:t>
            </a:r>
            <a:endParaRPr sz="2000">
              <a:latin typeface="Arial"/>
              <a:cs typeface="Arial"/>
            </a:endParaRPr>
          </a:p>
          <a:p>
            <a:pPr marL="239395" indent="-227329">
              <a:lnSpc>
                <a:spcPct val="100000"/>
              </a:lnSpc>
              <a:spcBef>
                <a:spcPts val="480"/>
              </a:spcBef>
              <a:buSzPct val="95000"/>
              <a:buAutoNum type="arabicPlain"/>
              <a:tabLst>
                <a:tab pos="240029" algn="l"/>
              </a:tabLst>
            </a:pPr>
            <a:r>
              <a:rPr sz="2000" b="1" dirty="0">
                <a:latin typeface="Arial"/>
                <a:cs typeface="Arial"/>
              </a:rPr>
              <a:t>Shunting of blood around damaged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liver</a:t>
            </a:r>
            <a:endParaRPr sz="2000">
              <a:latin typeface="Arial"/>
              <a:cs typeface="Arial"/>
            </a:endParaRPr>
          </a:p>
          <a:p>
            <a:pPr marL="2106295">
              <a:lnSpc>
                <a:spcPct val="100000"/>
              </a:lnSpc>
              <a:spcBef>
                <a:spcPts val="480"/>
              </a:spcBef>
            </a:pPr>
            <a:r>
              <a:rPr sz="2000" b="1" dirty="0">
                <a:latin typeface="Arial"/>
                <a:cs typeface="Arial"/>
              </a:rPr>
              <a:t>↓↓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dirty="0">
                <a:latin typeface="Arial"/>
                <a:cs typeface="Arial"/>
              </a:rPr>
              <a:t>Exposure of Brain to toxic metabolic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products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↑ NH3 </a:t>
            </a:r>
            <a:r>
              <a:rPr sz="2000" b="1" spc="-5" dirty="0">
                <a:latin typeface="Arial"/>
                <a:cs typeface="Arial"/>
              </a:rPr>
              <a:t>level </a:t>
            </a:r>
            <a:r>
              <a:rPr sz="2000" b="1" dirty="0">
                <a:latin typeface="Arial"/>
                <a:cs typeface="Arial"/>
              </a:rPr>
              <a:t>in </a:t>
            </a:r>
            <a:r>
              <a:rPr sz="2000" b="1" spc="-5" dirty="0">
                <a:latin typeface="Arial"/>
                <a:cs typeface="Arial"/>
              </a:rPr>
              <a:t>blood </a:t>
            </a:r>
            <a:r>
              <a:rPr sz="2000" b="1" spc="5" dirty="0">
                <a:latin typeface="Arial"/>
                <a:cs typeface="Arial"/>
              </a:rPr>
              <a:t>→ </a:t>
            </a:r>
            <a:r>
              <a:rPr sz="2000" b="1" dirty="0">
                <a:latin typeface="Arial"/>
                <a:cs typeface="Arial"/>
              </a:rPr>
              <a:t>generalized brain </a:t>
            </a:r>
            <a:r>
              <a:rPr sz="2000" b="1" spc="-5" dirty="0">
                <a:latin typeface="Arial"/>
                <a:cs typeface="Arial"/>
              </a:rPr>
              <a:t>edema impaired</a:t>
            </a:r>
            <a:r>
              <a:rPr sz="2000" b="1" spc="-1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neuronal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function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dirty="0">
                <a:latin typeface="Arial"/>
                <a:cs typeface="Arial"/>
              </a:rPr>
              <a:t>alteration in central </a:t>
            </a:r>
            <a:r>
              <a:rPr sz="2000" b="1" spc="-5" dirty="0">
                <a:latin typeface="Arial"/>
                <a:cs typeface="Arial"/>
              </a:rPr>
              <a:t>nervous system </a:t>
            </a:r>
            <a:r>
              <a:rPr sz="2000" b="1" spc="5" dirty="0">
                <a:latin typeface="Arial"/>
                <a:cs typeface="Arial"/>
              </a:rPr>
              <a:t>AA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metabolism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16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88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</TotalTime>
  <Words>1326</Words>
  <Application>Microsoft Office PowerPoint</Application>
  <PresentationFormat>On-screen Show (4:3)</PresentationFormat>
  <Paragraphs>332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Calibri Light</vt:lpstr>
      <vt:lpstr>Times New Roman</vt:lpstr>
      <vt:lpstr>Office Theme</vt:lpstr>
      <vt:lpstr>Liver 1</vt:lpstr>
      <vt:lpstr>PowerPoint Presentation</vt:lpstr>
      <vt:lpstr>(2.5% of body wt)</vt:lpstr>
      <vt:lpstr>Normal Liver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Hepatic injury</vt:lpstr>
      <vt:lpstr>3-Steatosis ( fatty change) Microvesicular: ALD,Reye syndrome,acute  fatty change of pregnancy.  macrovesicular: DM,obese.</vt:lpstr>
      <vt:lpstr>fatty change</vt:lpstr>
      <vt:lpstr>PowerPoint Presentation</vt:lpstr>
      <vt:lpstr>PowerPoint Presentation</vt:lpstr>
      <vt:lpstr>4-Necrosis</vt:lpstr>
      <vt:lpstr>PowerPoint Presentation</vt:lpstr>
      <vt:lpstr>PowerPoint Presentation</vt:lpstr>
      <vt:lpstr>PowerPoint Presentation</vt:lpstr>
      <vt:lpstr>PowerPoint Presentation</vt:lpstr>
      <vt:lpstr>6-Fibrosis -portal or periportal fibrosis</vt:lpstr>
      <vt:lpstr>Hepatic Failure</vt:lpstr>
      <vt:lpstr>PowerPoint Presentation</vt:lpstr>
      <vt:lpstr>Consequences:</vt:lpstr>
      <vt:lpstr>PowerPoint Presentation</vt:lpstr>
      <vt:lpstr>PowerPoint Presentation</vt:lpstr>
      <vt:lpstr>PowerPoint Presentation</vt:lpstr>
      <vt:lpstr>Massive hepatic necrosis</vt:lpstr>
      <vt:lpstr>PowerPoint Presentation</vt:lpstr>
      <vt:lpstr>Alcoholic liver disease</vt:lpstr>
      <vt:lpstr>PowerPoint Presentation</vt:lpstr>
      <vt:lpstr>PowerPoint Presentation</vt:lpstr>
      <vt:lpstr>Hepatic steatosis</vt:lpstr>
      <vt:lpstr>Alcoholic hepatitis</vt:lpstr>
      <vt:lpstr>Mallory-hayline bodies</vt:lpstr>
      <vt:lpstr>PowerPoint Presentation</vt:lpstr>
      <vt:lpstr>PowerPoint Presentation</vt:lpstr>
      <vt:lpstr>PowerPoint Presentation</vt:lpstr>
      <vt:lpstr>PowerPoint Presentation</vt:lpstr>
      <vt:lpstr>Ethanol metabolism</vt:lpstr>
      <vt:lpstr>PowerPoint Presentation</vt:lpstr>
      <vt:lpstr>PowerPoint Presentation</vt:lpstr>
      <vt:lpstr>Clinical features</vt:lpstr>
      <vt:lpstr>PowerPoint Presentation</vt:lpstr>
      <vt:lpstr>PowerPoint Presentation</vt:lpstr>
      <vt:lpstr>Cirrhosis</vt:lpstr>
      <vt:lpstr>PowerPoint Presentation</vt:lpstr>
      <vt:lpstr>PowerPoint Presentation</vt:lpstr>
      <vt:lpstr>Micronodular cirrhosis</vt:lpstr>
      <vt:lpstr>Macronodular cirrhosis</vt:lpstr>
      <vt:lpstr>Cirrhosis</vt:lpstr>
      <vt:lpstr>Causes of cirrhosis</vt:lpstr>
      <vt:lpstr>PowerPoint Presentation</vt:lpstr>
      <vt:lpstr>PowerPoint Presentation</vt:lpstr>
      <vt:lpstr>-delicate framework of type IV collagen &amp;  other proteins lies in space of Disse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Portal hypertension</vt:lpstr>
      <vt:lpstr>Causes of portal hypertension</vt:lpstr>
      <vt:lpstr>PowerPoint Presentation</vt:lpstr>
      <vt:lpstr>PowerPoint Presentation</vt:lpstr>
      <vt:lpstr>PowerPoint Presentation</vt:lpstr>
      <vt:lpstr>Clinical consequence of portal  hypertension</vt:lpstr>
      <vt:lpstr>PowerPoint Presentation</vt:lpstr>
      <vt:lpstr>PowerPoint Presentation</vt:lpstr>
      <vt:lpstr>PowerPoint Presentation</vt:lpstr>
      <vt:lpstr>Ascitis</vt:lpstr>
      <vt:lpstr>Pathogenesis</vt:lpstr>
      <vt:lpstr>Portosystemic shunt</vt:lpstr>
      <vt:lpstr>caput medusae</vt:lpstr>
      <vt:lpstr>Esophageal varicies</vt:lpstr>
      <vt:lpstr>Splenomegaly</vt:lpstr>
      <vt:lpstr>splenomegaly</vt:lpstr>
      <vt:lpstr>PowerPoint Presentation</vt:lpstr>
      <vt:lpstr>PowerPoint Presentation</vt:lpstr>
      <vt:lpstr>PowerPoint Presentation</vt:lpstr>
      <vt:lpstr>Hepatic encephalopthy</vt:lpstr>
      <vt:lpstr>PowerPoint Presentation</vt:lpstr>
      <vt:lpstr>Pathogenesis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38</cp:revision>
  <dcterms:created xsi:type="dcterms:W3CDTF">2020-02-23T17:13:28Z</dcterms:created>
  <dcterms:modified xsi:type="dcterms:W3CDTF">2020-03-04T07:13:22Z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2018-04-29T00:00:00Z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2020-02-23T00:00:00Z</vt:filetime>
  </property>
</Properties>
</file>