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76" r:id="rId6"/>
    <p:sldId id="258" r:id="rId7"/>
    <p:sldId id="260" r:id="rId8"/>
    <p:sldId id="262" r:id="rId9"/>
    <p:sldId id="263" r:id="rId10"/>
    <p:sldId id="277" r:id="rId11"/>
    <p:sldId id="265" r:id="rId12"/>
    <p:sldId id="266" r:id="rId13"/>
    <p:sldId id="267" r:id="rId14"/>
    <p:sldId id="270" r:id="rId15"/>
    <p:sldId id="272" r:id="rId16"/>
    <p:sldId id="278" r:id="rId17"/>
    <p:sldId id="279" r:id="rId18"/>
    <p:sldId id="280" r:id="rId19"/>
    <p:sldId id="281" r:id="rId20"/>
    <p:sldId id="289" r:id="rId21"/>
    <p:sldId id="282" r:id="rId22"/>
    <p:sldId id="283" r:id="rId23"/>
    <p:sldId id="284" r:id="rId24"/>
    <p:sldId id="285" r:id="rId25"/>
    <p:sldId id="286" r:id="rId26"/>
    <p:sldId id="287" r:id="rId27"/>
    <p:sldId id="288" r:id="rId28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0E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slide" Target="slides/slide22.xml" /><Relationship Id="rId3" Type="http://schemas.openxmlformats.org/officeDocument/2006/relationships/customXml" Target="../customXml/item3.xml" /><Relationship Id="rId21" Type="http://schemas.openxmlformats.org/officeDocument/2006/relationships/slide" Target="slides/slide17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slide" Target="slides/slide21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29" Type="http://schemas.openxmlformats.org/officeDocument/2006/relationships/presProps" Target="presProps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slide" Target="slides/slide20.xml" /><Relationship Id="rId32" Type="http://schemas.openxmlformats.org/officeDocument/2006/relationships/tableStyles" Target="tableStyles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slide" Target="slides/slide19.xml" /><Relationship Id="rId28" Type="http://schemas.openxmlformats.org/officeDocument/2006/relationships/slide" Target="slides/slide24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31" Type="http://schemas.openxmlformats.org/officeDocument/2006/relationships/theme" Target="theme/theme1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slide" Target="slides/slide18.xml" /><Relationship Id="rId27" Type="http://schemas.openxmlformats.org/officeDocument/2006/relationships/slide" Target="slides/slide23.xml" /><Relationship Id="rId30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84F9362-2C9E-44C9-CE78-39BFEE9EB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7017C-B665-462D-A8BF-8D8F93B09C0A}" type="datetimeFigureOut">
              <a:rPr lang="en-US"/>
              <a:pPr>
                <a:defRPr/>
              </a:pPr>
              <a:t>5/16/2022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E98F73A-44E0-88CF-3D34-89F7BE781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063221B-F75F-7BAD-904C-56313FCBA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964145-59E2-4952-AF3A-84E51F5AAB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5852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9DA5EB9-FD1E-89D7-6239-DE55B0063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430FD-5AED-46A9-BDBE-23F2001C991D}" type="datetimeFigureOut">
              <a:rPr lang="en-US"/>
              <a:pPr>
                <a:defRPr/>
              </a:pPr>
              <a:t>5/16/2022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1F6269D-6C09-AA36-042F-9AC745DBD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DF0519E-634D-050E-E5B8-423E0B89B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48E6D6-A07E-48F3-B405-D24B662C1D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8706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43C756F-B380-F232-E57A-4FA64453F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0F474-55FA-4058-90AA-D10C43DF8145}" type="datetimeFigureOut">
              <a:rPr lang="en-US"/>
              <a:pPr>
                <a:defRPr/>
              </a:pPr>
              <a:t>5/16/2022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23CAB05-E5CF-4EB0-ABA3-E361B7451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AE1248C-7AA8-BB78-44E0-AE7C3E097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EAB20-0244-4150-B585-E0C67A6121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2096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9E1CF90-95B1-7EF5-D39C-9D1A0889A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E1B4C-FDB1-4918-B24C-51C66EEC8CD7}" type="datetimeFigureOut">
              <a:rPr lang="en-US"/>
              <a:pPr>
                <a:defRPr/>
              </a:pPr>
              <a:t>5/16/2022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895E677-6581-2E50-E034-4E681389B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C502B7F-D6DC-62F6-1546-5BF804B8F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82CD0-B4CA-4C76-8539-D08A6940BD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898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7D03E42-0D35-39A8-25CF-EA16FE0C5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9275D-F772-487B-8DC0-0746BE456A10}" type="datetimeFigureOut">
              <a:rPr lang="en-US"/>
              <a:pPr>
                <a:defRPr/>
              </a:pPr>
              <a:t>5/16/2022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6AAFC57-5230-3CBE-DBC3-B183B1601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045DDB7-E328-BF5B-5E5C-79E449B56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E8FED-F09C-4205-B112-C8F7FD14C4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4097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A2B595CE-3E9D-F6BE-B6EE-E1557680D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DF537-E927-4AA5-AB56-4BB8EBF229FB}" type="datetimeFigureOut">
              <a:rPr lang="en-US"/>
              <a:pPr>
                <a:defRPr/>
              </a:pPr>
              <a:t>5/16/2022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D81DF523-B44D-D6AA-43D9-5CDA7BCC2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D4DC43B8-25EB-8205-CEAD-42E18DB3E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AE8C20-4564-4C6E-8682-B5E9AF0FF4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3889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71799DDC-2C87-AFC8-527F-E423771BF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D2B3D-B540-4750-953D-FB3FFCA86FC2}" type="datetimeFigureOut">
              <a:rPr lang="en-US"/>
              <a:pPr>
                <a:defRPr/>
              </a:pPr>
              <a:t>5/16/2022</a:t>
            </a:fld>
            <a:endParaRPr lang="en-US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58616F27-12D7-04DA-EE70-23F592B23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DBA0A1F2-1913-418D-5E79-5E6968C04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EB147-6E8A-47EA-98AE-A1333320BE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1029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33B3B1F7-3650-6521-60DB-E7E28B073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304FF-A7C4-46B2-A4C0-33494FEC4748}" type="datetimeFigureOut">
              <a:rPr lang="en-US"/>
              <a:pPr>
                <a:defRPr/>
              </a:pPr>
              <a:t>5/16/2022</a:t>
            </a:fld>
            <a:endParaRPr lang="en-US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36611B15-DFD8-9D25-5592-C9F1B468D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8BD83ECB-B93A-890B-36B4-9AFC1BB38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BDF413-FC4E-40BB-8B65-7014FB5844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9856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7552ADC7-8D48-CA02-0079-9027EFEB4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DCFD9-EBA3-47A9-98D7-8B9D2864AD15}" type="datetimeFigureOut">
              <a:rPr lang="en-US"/>
              <a:pPr>
                <a:defRPr/>
              </a:pPr>
              <a:t>5/16/2022</a:t>
            </a:fld>
            <a:endParaRPr lang="en-US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1DF9F3D9-803E-14B3-AA9E-7A689D86C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35BF6E57-E1D3-AEB0-744C-E101F0FFC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CCAEF6-13D5-4999-8A9F-E6A78282AC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0836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B74DFA86-7C5A-00CF-C0D1-E351886CA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03B88-BBCC-43EF-A002-6A1A24AEA319}" type="datetimeFigureOut">
              <a:rPr lang="en-US"/>
              <a:pPr>
                <a:defRPr/>
              </a:pPr>
              <a:t>5/16/2022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8280C9E5-B7ED-D45F-A960-734B192B3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E18886D4-39C5-EFB6-C5A3-DC91CB7A9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018054-B9B6-4B6F-B11C-94E52C3BA3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9736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5122F0B2-7229-7A04-D214-EC9033A57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DE66D-5BF8-46B6-BC4C-3E48B8EB2A0F}" type="datetimeFigureOut">
              <a:rPr lang="en-US"/>
              <a:pPr>
                <a:defRPr/>
              </a:pPr>
              <a:t>5/16/2022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B0F08752-683A-D53B-DCEF-518F2784F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30B1642C-B2C5-A095-8323-899325AD8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7211BB-FDDA-4429-B04D-BCC75EA551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6237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e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>
            <a:extLst>
              <a:ext uri="{FF2B5EF4-FFF2-40B4-BE49-F238E27FC236}">
                <a16:creationId xmlns:a16="http://schemas.microsoft.com/office/drawing/2014/main" id="{8ED4A1C7-825C-8592-1169-BB2A6879573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نمط العنوان الرئيسي</a:t>
            </a:r>
            <a:endParaRPr lang="en-US" altLang="en-US"/>
          </a:p>
        </p:txBody>
      </p:sp>
      <p:sp>
        <p:nvSpPr>
          <p:cNvPr id="1027" name="عنصر نائب للنص 2">
            <a:extLst>
              <a:ext uri="{FF2B5EF4-FFF2-40B4-BE49-F238E27FC236}">
                <a16:creationId xmlns:a16="http://schemas.microsoft.com/office/drawing/2014/main" id="{EE66D516-B3A7-6D11-8010-30658594A1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أنماط النص الرئيسي</a:t>
            </a:r>
            <a:endParaRPr lang="en-US" altLang="en-US"/>
          </a:p>
          <a:p>
            <a:pPr lvl="1"/>
            <a:r>
              <a:rPr lang="ar-SA" altLang="en-US"/>
              <a:t>المستوى الثاني</a:t>
            </a:r>
            <a:endParaRPr lang="en-US" altLang="en-US"/>
          </a:p>
          <a:p>
            <a:pPr lvl="2"/>
            <a:r>
              <a:rPr lang="ar-SA" altLang="en-US"/>
              <a:t>المستوى الثالث</a:t>
            </a:r>
            <a:endParaRPr lang="en-US" altLang="en-US"/>
          </a:p>
          <a:p>
            <a:pPr lvl="3"/>
            <a:r>
              <a:rPr lang="ar-SA" altLang="en-US"/>
              <a:t>المستوى الرابع</a:t>
            </a:r>
            <a:endParaRPr lang="en-US" altLang="en-US"/>
          </a:p>
          <a:p>
            <a:pPr lvl="4"/>
            <a:r>
              <a:rPr lang="ar-SA" altLang="en-US"/>
              <a:t>المستوى الخامس</a:t>
            </a:r>
            <a:endParaRPr lang="en-US" alt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4FE87DB-EEC2-5690-10C7-B6E42DE8E4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886D34-3842-4EBA-A161-7EEA515B807E}" type="datetimeFigureOut">
              <a:rPr lang="en-US"/>
              <a:pPr>
                <a:defRPr/>
              </a:pPr>
              <a:t>5/16/2022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3AD18FE-E98E-1550-0038-CCCE9E3B3A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CD50753-4DE7-7202-24F1-74762DDBD0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rtl="0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33F0E16-02AA-4E5C-9D21-93A27B6A913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slideLayout" Target="../slideLayouts/slideLayout1.xml" /><Relationship Id="rId1" Type="http://schemas.openxmlformats.org/officeDocument/2006/relationships/themeOverride" Target="../theme/themeOverride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slideLayout" Target="../slideLayouts/slideLayout2.xml" /><Relationship Id="rId1" Type="http://schemas.openxmlformats.org/officeDocument/2006/relationships/themeOverride" Target="../theme/themeOverride8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slideLayout" Target="../slideLayouts/slideLayout2.xml" /><Relationship Id="rId1" Type="http://schemas.openxmlformats.org/officeDocument/2006/relationships/themeOverride" Target="../theme/themeOverride9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slideLayout" Target="../slideLayouts/slideLayout2.xml" /><Relationship Id="rId1" Type="http://schemas.openxmlformats.org/officeDocument/2006/relationships/themeOverride" Target="../theme/themeOverride10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slideLayout" Target="../slideLayouts/slideLayout2.xml" /><Relationship Id="rId1" Type="http://schemas.openxmlformats.org/officeDocument/2006/relationships/themeOverride" Target="../theme/themeOverride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slideLayout" Target="../slideLayouts/slideLayout2.xml" /><Relationship Id="rId1" Type="http://schemas.openxmlformats.org/officeDocument/2006/relationships/themeOverride" Target="../theme/themeOverride3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slideLayout" Target="../slideLayouts/slideLayout2.xml" /><Relationship Id="rId1" Type="http://schemas.openxmlformats.org/officeDocument/2006/relationships/themeOverride" Target="../theme/themeOverride4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slideLayout" Target="../slideLayouts/slideLayout2.xml" /><Relationship Id="rId1" Type="http://schemas.openxmlformats.org/officeDocument/2006/relationships/themeOverride" Target="../theme/themeOverride5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slideLayout" Target="../slideLayouts/slideLayout2.xml" /><Relationship Id="rId1" Type="http://schemas.openxmlformats.org/officeDocument/2006/relationships/themeOverride" Target="../theme/themeOverride6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slideLayout" Target="../slideLayouts/slideLayout2.xml" /><Relationship Id="rId1" Type="http://schemas.openxmlformats.org/officeDocument/2006/relationships/themeOverride" Target="../theme/themeOverride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F736C0F-0598-EE51-B1F5-B74843AF52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00200"/>
            <a:ext cx="9067800" cy="5029199"/>
          </a:xfrm>
        </p:spPr>
        <p:txBody>
          <a:bodyPr rtlCol="0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en-US" sz="3600" b="1" dirty="0">
                <a:ln w="50800"/>
                <a:solidFill>
                  <a:schemeClr val="accent3">
                    <a:lumMod val="75000"/>
                  </a:schemeClr>
                </a:solidFill>
                <a:cs typeface="+mj-cs"/>
              </a:rPr>
            </a:br>
            <a:endParaRPr lang="ar-SA" sz="3600" b="1" dirty="0">
              <a:ln w="50800"/>
              <a:solidFill>
                <a:schemeClr val="accent3">
                  <a:lumMod val="75000"/>
                </a:schemeClr>
              </a:solidFill>
              <a:cs typeface="+mj-cs"/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7D56260-3DB0-28D8-8779-DDEA1FF928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1752600"/>
            <a:ext cx="6400800" cy="2209799"/>
          </a:xfrm>
        </p:spPr>
        <p:txBody>
          <a:bodyPr rtlCol="0">
            <a:normAutofit lnSpcReduction="1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3000" b="1" dirty="0">
              <a:ln w="50800"/>
              <a:solidFill>
                <a:schemeClr val="accent2">
                  <a:lumMod val="75000"/>
                </a:schemeClr>
              </a:solidFill>
              <a:cs typeface="+mn-cs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200" b="1" dirty="0">
                <a:ln w="50800"/>
                <a:solidFill>
                  <a:srgbClr val="C00000"/>
                </a:solidFill>
                <a:cs typeface="+mj-cs"/>
              </a:rPr>
              <a:t>physiology Lec. 6</a:t>
            </a:r>
            <a:br>
              <a:rPr lang="en-US" sz="3200" b="1" dirty="0">
                <a:ln w="50800"/>
                <a:solidFill>
                  <a:srgbClr val="C00000"/>
                </a:solidFill>
                <a:cs typeface="+mj-cs"/>
              </a:rPr>
            </a:br>
            <a:r>
              <a:rPr lang="en-US" sz="3900" b="1" dirty="0">
                <a:ln w="50800"/>
                <a:solidFill>
                  <a:schemeClr val="accent3">
                    <a:lumMod val="75000"/>
                  </a:schemeClr>
                </a:solidFill>
                <a:cs typeface="+mj-cs"/>
              </a:rPr>
              <a:t>Renal concentration &amp; dilution of urine</a:t>
            </a:r>
            <a:endParaRPr lang="en-US" sz="3900" b="1" dirty="0">
              <a:ln w="50800"/>
              <a:solidFill>
                <a:schemeClr val="accent2">
                  <a:lumMod val="75000"/>
                </a:schemeClr>
              </a:solidFill>
              <a:cs typeface="+mn-cs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3000" b="1" dirty="0">
              <a:ln w="50800"/>
              <a:solidFill>
                <a:schemeClr val="accent2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8CFA61-A2EB-52FC-A6F2-856451D496AC}"/>
              </a:ext>
            </a:extLst>
          </p:cNvPr>
          <p:cNvSpPr txBox="1"/>
          <p:nvPr/>
        </p:nvSpPr>
        <p:spPr>
          <a:xfrm>
            <a:off x="1219200" y="3962399"/>
            <a:ext cx="678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800" b="1" i="1" dirty="0">
                <a:solidFill>
                  <a:srgbClr val="C00000"/>
                </a:solidFill>
              </a:rPr>
              <a:t>By</a:t>
            </a:r>
            <a:r>
              <a:rPr lang="en-US" dirty="0"/>
              <a:t> </a:t>
            </a:r>
          </a:p>
          <a:p>
            <a:pPr algn="ctr" rtl="0"/>
            <a:endParaRPr lang="en-US" sz="2400" b="1" dirty="0"/>
          </a:p>
          <a:p>
            <a:pPr algn="ctr" rtl="0"/>
            <a:r>
              <a:rPr lang="en-US" sz="2400" b="1" dirty="0"/>
              <a:t>Dr. Nour A. Mohammed</a:t>
            </a:r>
          </a:p>
          <a:p>
            <a:pPr algn="ctr" rtl="0"/>
            <a:r>
              <a:rPr lang="en-US" sz="3200" dirty="0"/>
              <a:t>MUTAH SCHOOL OF MEDICINE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l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47EAEDC-AA62-2D0B-57BC-761CC3A01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514350" indent="-514350" fontAlgn="auto">
              <a:spcAft>
                <a:spcPts val="0"/>
              </a:spcAft>
              <a:buClr>
                <a:srgbClr val="F60E93"/>
              </a:buClr>
              <a:buFont typeface="+mj-lt"/>
              <a:buAutoNum type="arabicPeriod"/>
              <a:defRPr/>
            </a:pPr>
            <a:r>
              <a:rPr lang="en-GB" sz="2900" b="1" dirty="0">
                <a:ln w="50800"/>
                <a:solidFill>
                  <a:schemeClr val="accent3">
                    <a:lumMod val="75000"/>
                  </a:schemeClr>
                </a:solidFill>
                <a:cs typeface="+mn-cs"/>
              </a:rPr>
              <a:t> The ADH blood level: This hormone renders the CDs (and the DCTs to little extent) highly water permeable</a:t>
            </a:r>
          </a:p>
          <a:p>
            <a:pPr marL="514350" indent="-514350" fontAlgn="auto">
              <a:spcAft>
                <a:spcPts val="0"/>
              </a:spcAft>
              <a:buClr>
                <a:srgbClr val="F60E93"/>
              </a:buClr>
              <a:buFont typeface="+mj-lt"/>
              <a:buAutoNum type="arabicPeriod"/>
              <a:defRPr/>
            </a:pPr>
            <a:endParaRPr lang="en-US" sz="2900" b="1" dirty="0">
              <a:ln w="50800"/>
              <a:solidFill>
                <a:schemeClr val="accent3">
                  <a:lumMod val="75000"/>
                </a:schemeClr>
              </a:solidFill>
              <a:cs typeface="+mn-cs"/>
            </a:endParaRPr>
          </a:p>
          <a:p>
            <a:pPr marL="514350" indent="-514350" fontAlgn="auto">
              <a:spcAft>
                <a:spcPts val="0"/>
              </a:spcAft>
              <a:buClr>
                <a:srgbClr val="F60E93"/>
              </a:buClr>
              <a:buFont typeface="+mj-lt"/>
              <a:buAutoNum type="arabicPeriod"/>
              <a:defRPr/>
            </a:pPr>
            <a:r>
              <a:rPr lang="en-GB" sz="2900" b="1" dirty="0">
                <a:ln w="50800"/>
                <a:solidFill>
                  <a:schemeClr val="accent3">
                    <a:lumMod val="75000"/>
                  </a:schemeClr>
                </a:solidFill>
                <a:cs typeface="+mn-cs"/>
              </a:rPr>
              <a:t> The hyper-osmolality of the medullary interstitium : This is developed by the renal counter current mechanism, and it is the force that cause passive water reabsorption from the CDs into the renal medulla.</a:t>
            </a:r>
            <a:endParaRPr lang="en-US" sz="2900" b="1" dirty="0">
              <a:ln w="50800"/>
              <a:solidFill>
                <a:schemeClr val="accent3">
                  <a:lumMod val="75000"/>
                </a:schemeClr>
              </a:solidFill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endParaRPr lang="ar-SA" b="1" dirty="0">
              <a:ln w="50800"/>
              <a:solidFill>
                <a:schemeClr val="accent3">
                  <a:lumMod val="75000"/>
                </a:schemeClr>
              </a:solidFill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FF4477F-6532-9C46-2727-7C9D6B9DF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 rtlCol="0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2900" b="1" dirty="0">
                <a:ln w="50800"/>
                <a:solidFill>
                  <a:schemeClr val="accent2">
                    <a:lumMod val="75000"/>
                  </a:schemeClr>
                </a:solidFill>
                <a:cs typeface="+mn-cs"/>
              </a:rPr>
              <a:t>At normal level of ADH </a:t>
            </a:r>
            <a:r>
              <a:rPr lang="en-GB" sz="2900" b="1" dirty="0">
                <a:ln w="50800"/>
                <a:solidFill>
                  <a:schemeClr val="accent3">
                    <a:lumMod val="75000"/>
                  </a:schemeClr>
                </a:solidFill>
                <a:cs typeface="+mn-cs"/>
              </a:rPr>
              <a:t>urine volume is about 1.5 litres daily with an osmolality about 400 mosmol/litre</a:t>
            </a:r>
            <a:endParaRPr lang="en-GB" sz="2900" b="1" dirty="0">
              <a:ln w="50800"/>
              <a:solidFill>
                <a:schemeClr val="accent2">
                  <a:lumMod val="75000"/>
                </a:schemeClr>
              </a:solidFill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GB" sz="2900" b="1" dirty="0">
                <a:ln w="50800"/>
                <a:solidFill>
                  <a:schemeClr val="accent2">
                    <a:lumMod val="75000"/>
                  </a:schemeClr>
                </a:solidFill>
                <a:cs typeface="+mn-cs"/>
              </a:rPr>
              <a:t>At high rate of ADH secretion </a:t>
            </a:r>
            <a:r>
              <a:rPr lang="en-GB" sz="2900" b="1" dirty="0">
                <a:ln w="50800"/>
                <a:solidFill>
                  <a:schemeClr val="accent3">
                    <a:lumMod val="75000"/>
                  </a:schemeClr>
                </a:solidFill>
                <a:cs typeface="+mn-cs"/>
              </a:rPr>
              <a:t>there is more water reabsorption and consequently, more urine concentration, this results in excretion of concentrated urine with high </a:t>
            </a:r>
            <a:r>
              <a:rPr lang="en-US" sz="2800" b="1" dirty="0">
                <a:ln w="50800"/>
                <a:solidFill>
                  <a:schemeClr val="accent3">
                    <a:lumMod val="75000"/>
                  </a:schemeClr>
                </a:solidFill>
              </a:rPr>
              <a:t>osmolarity</a:t>
            </a:r>
            <a:r>
              <a:rPr lang="en-GB" sz="2900" b="1" dirty="0">
                <a:ln w="50800"/>
                <a:solidFill>
                  <a:schemeClr val="accent3">
                    <a:lumMod val="75000"/>
                  </a:schemeClr>
                </a:solidFill>
                <a:cs typeface="+mn-cs"/>
              </a:rPr>
              <a:t>.</a:t>
            </a:r>
            <a:endParaRPr lang="ar-SA" sz="2900" b="1" dirty="0">
              <a:ln w="50800"/>
              <a:solidFill>
                <a:schemeClr val="accent3">
                  <a:lumMod val="75000"/>
                </a:schemeClr>
              </a:solidFill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r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E990E1C-AB3A-CE5F-B7C7-6E7FC306C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828800"/>
            <a:ext cx="8229600" cy="4525963"/>
          </a:xfrm>
        </p:spPr>
        <p:txBody>
          <a:bodyPr rtlCol="0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2900" b="1" dirty="0">
                <a:ln w="50800"/>
                <a:solidFill>
                  <a:schemeClr val="accent2">
                    <a:lumMod val="75000"/>
                  </a:schemeClr>
                </a:solidFill>
                <a:cs typeface="+mn-cs"/>
              </a:rPr>
              <a:t>At the low rate of ADH secretion  </a:t>
            </a:r>
            <a:r>
              <a:rPr lang="en-GB" sz="2900" b="1" dirty="0">
                <a:ln w="50800"/>
                <a:solidFill>
                  <a:schemeClr val="accent3">
                    <a:lumMod val="75000"/>
                  </a:schemeClr>
                </a:solidFill>
                <a:cs typeface="+mn-cs"/>
              </a:rPr>
              <a:t>the urine dilution occurs. 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2900" b="1" dirty="0">
                <a:ln w="50800"/>
                <a:solidFill>
                  <a:schemeClr val="accent3">
                    <a:lumMod val="75000"/>
                  </a:schemeClr>
                </a:solidFill>
                <a:cs typeface="+mn-cs"/>
              </a:rPr>
              <a:t>This decreases the water-permeable area in the CDs (thus the reabsorbed amount of water is decreased leading to excretion of a large volume of urine with a lower </a:t>
            </a:r>
            <a:r>
              <a:rPr lang="en-US" sz="2800" b="1" dirty="0">
                <a:ln w="50800"/>
                <a:solidFill>
                  <a:schemeClr val="accent3">
                    <a:lumMod val="75000"/>
                  </a:schemeClr>
                </a:solidFill>
              </a:rPr>
              <a:t>osmolarity</a:t>
            </a:r>
            <a:r>
              <a:rPr lang="en-GB" sz="2900" b="1" dirty="0">
                <a:ln w="50800"/>
                <a:solidFill>
                  <a:schemeClr val="accent3">
                    <a:lumMod val="75000"/>
                  </a:schemeClr>
                </a:solidFill>
                <a:cs typeface="+mn-cs"/>
              </a:rPr>
              <a:t> than normal).</a:t>
            </a:r>
            <a:endParaRPr lang="en-US" sz="2900" b="1" dirty="0">
              <a:ln w="50800"/>
              <a:solidFill>
                <a:schemeClr val="accent3">
                  <a:lumMod val="75000"/>
                </a:schemeClr>
              </a:solidFill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endParaRPr lang="ar-SA" b="1" dirty="0">
              <a:ln w="50800"/>
              <a:solidFill>
                <a:schemeClr val="accent3">
                  <a:lumMod val="75000"/>
                </a:schemeClr>
              </a:solidFill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E5409-2EE1-CA9E-F4BB-BA77B4E8A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677C6-E706-3487-3139-1F8B5B1BF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2800" b="0" i="0" u="none" strike="noStrike" baseline="0" dirty="0">
                <a:solidFill>
                  <a:srgbClr val="C00000"/>
                </a:solidFill>
                <a:latin typeface="Impact" panose="020B0806030902050204" pitchFamily="34" charset="0"/>
              </a:rPr>
              <a:t>                                   Counter current mechanisms 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It is the (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Calibri,Bold"/>
              </a:rPr>
              <a:t>Power of the kidney to concentrate urine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).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The aim of this mechanism is to </a:t>
            </a:r>
            <a:r>
              <a:rPr lang="en-US" sz="2000" b="1" i="0" u="none" strike="noStrike" baseline="0" dirty="0">
                <a:solidFill>
                  <a:srgbClr val="0070C0"/>
                </a:solidFill>
                <a:latin typeface="Calibri,Bold"/>
              </a:rPr>
              <a:t>create &amp; maintain hyperosmolarity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of renal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medullary interstitium → this increases the water reabsorption from CD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By this mechanism, there are </a:t>
            </a:r>
            <a:r>
              <a:rPr lang="en-US" sz="2000" b="1" i="0" u="none" strike="noStrike" baseline="0" dirty="0">
                <a:solidFill>
                  <a:srgbClr val="0070C0"/>
                </a:solidFill>
                <a:latin typeface="Calibri,Bold"/>
              </a:rPr>
              <a:t>4 folds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multiplication of tonicity across the renal medulla: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Ø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 superficial layers of renal medulla = 300 mosmol/L.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Ø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 deep layers of renal medulla = 1200 - 1400 mosmol/L.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Two 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Calibri,Bold"/>
              </a:rPr>
              <a:t>synergistic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mechanisms work together at the same time: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I) Countercurrent 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Calibri,Bold"/>
              </a:rPr>
              <a:t>multiplier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mechanism. (</a:t>
            </a:r>
            <a:r>
              <a:rPr lang="en-US" sz="2000" b="1" i="1" u="none" strike="noStrike" baseline="0" dirty="0">
                <a:solidFill>
                  <a:srgbClr val="00B150"/>
                </a:solidFill>
                <a:latin typeface="Calibri,BoldItalic"/>
              </a:rPr>
              <a:t>create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the hypertonicity).</a:t>
            </a:r>
          </a:p>
          <a:p>
            <a:pPr marL="0" indent="0" algn="l">
              <a:buNone/>
            </a:pPr>
            <a:endParaRPr lang="en-US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II) Countercurrent 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Calibri,Bold"/>
              </a:rPr>
              <a:t>exchanger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mechanism. (</a:t>
            </a:r>
            <a:r>
              <a:rPr lang="en-US" sz="2000" b="1" i="1" u="none" strike="noStrike" baseline="0" dirty="0">
                <a:solidFill>
                  <a:srgbClr val="00B150"/>
                </a:solidFill>
                <a:latin typeface="Calibri,BoldItalic"/>
              </a:rPr>
              <a:t>maintain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the hypertonicity).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38154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67E67-3BE8-D451-841A-BE886B4A2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363C9-4BD9-9712-CEAB-F3FB2C3A7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295400"/>
            <a:ext cx="9067800" cy="55626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i="0" u="none" strike="noStrike" baseline="0" dirty="0">
                <a:solidFill>
                  <a:srgbClr val="C00000"/>
                </a:solidFill>
                <a:latin typeface="Calibri,Bold"/>
              </a:rPr>
              <a:t>Countercurrent multiplier mechanism:</a:t>
            </a:r>
          </a:p>
          <a:p>
            <a:pPr algn="l"/>
            <a:r>
              <a:rPr lang="en-US" sz="2400" b="1" i="0" u="none" strike="noStrike" baseline="0" dirty="0">
                <a:latin typeface="Calibri,Bold"/>
              </a:rPr>
              <a:t>It is the function of: 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Loop of Henle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7030A1"/>
                </a:solidFill>
                <a:latin typeface="Calibri" panose="020F0502020204030204" pitchFamily="34" charset="0"/>
              </a:rPr>
              <a:t>Aim: </a:t>
            </a:r>
            <a:r>
              <a:rPr lang="en-US" sz="2400" b="1" i="0" u="none" strike="noStrike" baseline="0" dirty="0">
                <a:solidFill>
                  <a:srgbClr val="00B150"/>
                </a:solidFill>
                <a:latin typeface="Calibri,Bold"/>
              </a:rPr>
              <a:t>Creation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of hypertonicity in deep renal medullary interstitium.</a:t>
            </a:r>
          </a:p>
          <a:p>
            <a:pPr algn="l">
              <a:buFontTx/>
              <a:buChar char="-"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This leads to shift of water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,Bold"/>
              </a:rPr>
              <a:t>from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the CD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,Bold"/>
              </a:rPr>
              <a:t>to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the renal medullary interstitium and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,Bold"/>
              </a:rPr>
              <a:t>then to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the blood flow of vasa recta.</a:t>
            </a:r>
          </a:p>
          <a:p>
            <a:pPr algn="l">
              <a:buFontTx/>
              <a:buChar char="-"/>
            </a:pPr>
            <a:r>
              <a:rPr lang="en-US" sz="2400" b="1" i="0" u="none" strike="noStrike" baseline="0" dirty="0">
                <a:solidFill>
                  <a:srgbClr val="7030A1"/>
                </a:solidFill>
                <a:latin typeface="Calibri,Bold"/>
              </a:rPr>
              <a:t>Steps of countercurrent multiplier:</a:t>
            </a:r>
          </a:p>
          <a:p>
            <a:pPr marL="0" indent="0" algn="l">
              <a:buNone/>
            </a:pPr>
            <a:r>
              <a:rPr lang="en-US" sz="2400" b="1" i="0" u="none" strike="noStrike" baseline="0" dirty="0">
                <a:solidFill>
                  <a:srgbClr val="C00000"/>
                </a:solidFill>
                <a:latin typeface="Calibri,Bold"/>
              </a:rPr>
              <a:t>1. In thick ascending loop of Henle:</a:t>
            </a:r>
          </a:p>
          <a:p>
            <a:pPr marL="0" indent="0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Active transport of Na+ followed by cotransport of K+ &amp; Cl-  </a:t>
            </a: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It is called (1Na+, 1K+, 2Cl-) active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pump. .</a:t>
            </a:r>
            <a:endParaRPr lang="en-US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This shift of ions to renal medullary interstitium is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,Bold"/>
              </a:rPr>
              <a:t>not followed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by water reabsorption because thick ascending limb is impermeable to water.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404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8BC33-D807-2A6C-3F0C-45F6BA664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A437B-4579-082B-ED9A-B16E0BDC1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447800"/>
            <a:ext cx="8915400" cy="5257800"/>
          </a:xfrm>
        </p:spPr>
        <p:txBody>
          <a:bodyPr/>
          <a:lstStyle/>
          <a:p>
            <a:pPr marL="0" indent="0" algn="l">
              <a:buNone/>
            </a:pPr>
            <a:r>
              <a:rPr lang="nl-NL" sz="2400" b="1" i="0" u="none" strike="noStrike" baseline="0" dirty="0">
                <a:solidFill>
                  <a:srgbClr val="C00000"/>
                </a:solidFill>
                <a:latin typeface="Calibri,Bold"/>
              </a:rPr>
              <a:t>2. In descending loop of Henle: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The water of the tubular fluid is continuously moved to the interstitium (by osmosis).</a:t>
            </a:r>
          </a:p>
          <a:p>
            <a:pPr algn="l">
              <a:buFontTx/>
              <a:buChar char="-"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Na+ &amp; other ions remain inside lumen with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,Bold"/>
              </a:rPr>
              <a:t>progressive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increasing of their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concentration because the descending limb is permeable to water only.</a:t>
            </a:r>
          </a:p>
          <a:p>
            <a:pPr marL="0" indent="0" algn="l">
              <a:buNone/>
            </a:pPr>
            <a:r>
              <a:rPr lang="en-US" sz="2400" b="1" i="0" u="none" strike="noStrike" baseline="0" dirty="0">
                <a:solidFill>
                  <a:srgbClr val="C00000"/>
                </a:solidFill>
                <a:latin typeface="Calibri,Bold"/>
              </a:rPr>
              <a:t>3. In thin part of ascending loop of Henle:</a:t>
            </a:r>
          </a:p>
          <a:p>
            <a:pPr algn="l">
              <a:buFontTx/>
              <a:buChar char="-"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Some of NaCl diffuses passively out to the medullary interstitium.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This leads to: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a)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ñ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Osmolarity of medulla.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b)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ò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NaCl in the ascending limb.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04565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0E63C-800A-645A-E002-5340AE21A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5388C-75F1-7306-15BA-984A2D77B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5257800"/>
          </a:xfrm>
        </p:spPr>
        <p:txBody>
          <a:bodyPr/>
          <a:lstStyle/>
          <a:p>
            <a:pPr marL="0" indent="0" algn="l">
              <a:buNone/>
            </a:pPr>
            <a:r>
              <a:rPr lang="en-US" sz="2400" b="1" i="0" u="none" strike="noStrike" baseline="0" dirty="0">
                <a:solidFill>
                  <a:srgbClr val="C00000"/>
                </a:solidFill>
                <a:latin typeface="Calibri,Bold"/>
              </a:rPr>
              <a:t>4. Repetition:</a:t>
            </a:r>
          </a:p>
          <a:p>
            <a:pPr algn="l">
              <a:buFontTx/>
              <a:buChar char="-"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Repetition of the first step and so on.</a:t>
            </a:r>
          </a:p>
          <a:p>
            <a:pPr marL="0" indent="0" algn="l">
              <a:buNone/>
            </a:pPr>
            <a:r>
              <a:rPr lang="en-US" sz="2400" b="1" i="0" u="none" strike="noStrike" baseline="0" dirty="0">
                <a:solidFill>
                  <a:srgbClr val="7030A1"/>
                </a:solidFill>
                <a:latin typeface="Calibri,Bold"/>
              </a:rPr>
              <a:t>Unique characters of loop of Henle: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1) Two currents of fluids run in opposite direction: parallel and near to each other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(descending &amp; ascending limbs).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2) Difference in permeability of two limbs: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a)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,Bold"/>
              </a:rPr>
              <a:t>Ascending limb: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permeable to Na+ but impermeable to water.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b)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,Bold"/>
              </a:rPr>
              <a:t>Descending limb: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permeable to water but impermeable to Na+.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l">
              <a:buNone/>
            </a:pPr>
            <a:r>
              <a:rPr lang="en-US" sz="2400" b="0" i="0" u="none" strike="noStrike" baseline="0" dirty="0">
                <a:latin typeface="Calibri" panose="020F0502020204030204" pitchFamily="34" charset="0"/>
              </a:rPr>
              <a:t>3) Source of energy: derived from ATP (for sodium pump) in the thick ascending part of the loop of Henle.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1909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0AE21-6D5B-7AEB-8A5C-985F9771E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6747F01-0295-071D-1A63-332EDD2392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225296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C8D61-A7E5-0E19-1470-49C36ECFE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0822A-C7C8-297B-34F8-D51008F16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00200"/>
            <a:ext cx="8915400" cy="51054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i="0" u="none" strike="noStrike" baseline="0" dirty="0">
                <a:solidFill>
                  <a:srgbClr val="C00000"/>
                </a:solidFill>
                <a:latin typeface="Calibri,Bold"/>
              </a:rPr>
              <a:t>2) Countercurrent exchanger mechanism:</a:t>
            </a:r>
          </a:p>
          <a:p>
            <a:pPr algn="l"/>
            <a:r>
              <a:rPr lang="en-US" sz="2000" b="1" i="0" u="none" strike="noStrike" baseline="0" dirty="0">
                <a:latin typeface="Calibri,Bold"/>
              </a:rPr>
              <a:t>It is the function of </a:t>
            </a:r>
            <a:r>
              <a:rPr lang="en-US" sz="2000" b="0" i="0" u="none" strike="noStrike" baseline="0" dirty="0">
                <a:latin typeface="Calibri" panose="020F0502020204030204" pitchFamily="34" charset="0"/>
              </a:rPr>
              <a:t>Vasa recta .</a:t>
            </a:r>
          </a:p>
          <a:p>
            <a:pPr algn="l"/>
            <a:r>
              <a:rPr lang="en-US" sz="2000" b="0" i="0" u="none" strike="noStrike" baseline="0" dirty="0">
                <a:solidFill>
                  <a:srgbClr val="7030A1"/>
                </a:solidFill>
                <a:latin typeface="Calibri" panose="020F0502020204030204" pitchFamily="34" charset="0"/>
              </a:rPr>
              <a:t>Aim: </a:t>
            </a:r>
            <a:r>
              <a:rPr lang="en-US" sz="2000" b="1" i="0" u="none" strike="noStrike" baseline="0" dirty="0">
                <a:solidFill>
                  <a:srgbClr val="00B150"/>
                </a:solidFill>
                <a:latin typeface="Calibri,Bold"/>
              </a:rPr>
              <a:t>Maintenance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of hypertonicity of renal medullary interstitium by: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a) Removal of excess water from renal medullary interstitium.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b) Trapping of solutes (NaCl &amp; urea) in renal medullary interstitium.</a:t>
            </a:r>
          </a:p>
          <a:p>
            <a:pPr marL="0" indent="0" algn="l">
              <a:buNone/>
            </a:pPr>
            <a:r>
              <a:rPr lang="en-US" sz="2000" b="1" i="0" u="none" strike="noStrike" baseline="0" dirty="0">
                <a:solidFill>
                  <a:srgbClr val="7030A1"/>
                </a:solidFill>
                <a:latin typeface="Calibri,Bold"/>
              </a:rPr>
              <a:t>Steps of counter current exchanger:</a:t>
            </a:r>
          </a:p>
          <a:p>
            <a:pPr marL="0" indent="0" algn="l">
              <a:buNone/>
            </a:pPr>
            <a:r>
              <a:rPr lang="en-US" sz="2000" b="1" i="0" u="none" strike="noStrike" baseline="0" dirty="0">
                <a:solidFill>
                  <a:srgbClr val="C00000"/>
                </a:solidFill>
                <a:latin typeface="Calibri,Bold"/>
              </a:rPr>
              <a:t>1. In the descending limb of vasa recta: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Both 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Calibri,Bold"/>
              </a:rPr>
              <a:t>NaCl &amp; urea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diffuse from renal medulla to the blood.</a:t>
            </a:r>
          </a:p>
          <a:p>
            <a:pPr marL="0" indent="0" algn="l">
              <a:buNone/>
            </a:pPr>
            <a:r>
              <a:rPr lang="en-US" sz="2000" b="0" i="1" u="none" strike="noStrike" baseline="0" dirty="0">
                <a:solidFill>
                  <a:srgbClr val="000000"/>
                </a:solidFill>
                <a:latin typeface="Calibri,Italic"/>
              </a:rPr>
              <a:t>Due to their high concentration in renal medulla.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Calibri,Bold"/>
              </a:rPr>
              <a:t>Water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leaves the descending limb to the hypertonic medulla.</a:t>
            </a:r>
          </a:p>
          <a:p>
            <a:pPr marL="0" indent="0" algn="l">
              <a:buNone/>
            </a:pPr>
            <a:r>
              <a:rPr lang="en-US" sz="2000" b="0" i="1" u="none" strike="noStrike" baseline="0" dirty="0">
                <a:solidFill>
                  <a:srgbClr val="000000"/>
                </a:solidFill>
                <a:latin typeface="Calibri,Italic"/>
              </a:rPr>
              <a:t>Due to the hydrostatic pressure in the descending limb is more than osmotic pressure of plasma proteins.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171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6D375-287F-565A-B052-A72A57BE8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E49DE-ABC8-F585-349B-1ADEE2FD8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17638"/>
            <a:ext cx="8763000" cy="5364162"/>
          </a:xfrm>
        </p:spPr>
        <p:txBody>
          <a:bodyPr/>
          <a:lstStyle/>
          <a:p>
            <a:pPr marL="0" indent="0" algn="l">
              <a:buNone/>
            </a:pPr>
            <a:r>
              <a:rPr lang="en-US" sz="2400" b="1" i="0" u="none" strike="noStrike" baseline="0" dirty="0">
                <a:solidFill>
                  <a:srgbClr val="C00000"/>
                </a:solidFill>
                <a:latin typeface="Calibri,Bold"/>
              </a:rPr>
              <a:t>2. In the ascending limb of vasa recta: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Some of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,Bold"/>
              </a:rPr>
              <a:t>NaCl &amp; urea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diffuse out into the medullary interstitium</a:t>
            </a:r>
          </a:p>
          <a:p>
            <a:pPr marL="0" indent="0" algn="l">
              <a:buNone/>
            </a:pPr>
            <a:r>
              <a:rPr lang="en-US" sz="2400" b="0" i="1" u="none" strike="noStrike" baseline="0" dirty="0">
                <a:solidFill>
                  <a:srgbClr val="000000"/>
                </a:solidFill>
                <a:latin typeface="Calibri,Italic"/>
              </a:rPr>
              <a:t>- Due to their high concentration in the ascending limb of vasa recta.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,Bold"/>
              </a:rPr>
              <a:t>Water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is reabsorbed into the ascending limb.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400" b="0" i="1" u="none" strike="noStrike" baseline="0" dirty="0">
                <a:solidFill>
                  <a:srgbClr val="000000"/>
                </a:solidFill>
                <a:latin typeface="Calibri,Italic"/>
              </a:rPr>
              <a:t>Due to increased concentration of plasma proteins.</a:t>
            </a:r>
          </a:p>
          <a:p>
            <a:pPr algn="l"/>
            <a:r>
              <a:rPr lang="en-US" sz="2400" b="1" i="0" u="none" strike="noStrike" baseline="0" dirty="0">
                <a:solidFill>
                  <a:srgbClr val="000000"/>
                </a:solidFill>
                <a:latin typeface="Calibri,Bold"/>
              </a:rPr>
              <a:t>Reabsorbed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water represents the water that leaves the descending loop of Henle &amp; the collecting ducts.</a:t>
            </a:r>
          </a:p>
          <a:p>
            <a:pPr algn="l"/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So, water absorbed in the vasa recta &gt; water leaves the vasa recta.</a:t>
            </a:r>
          </a:p>
          <a:p>
            <a:pPr marL="0" indent="0" algn="l">
              <a:buNone/>
            </a:pPr>
            <a:r>
              <a:rPr lang="en-US" sz="2400" b="1" i="0" u="none" strike="noStrike" baseline="0" dirty="0">
                <a:solidFill>
                  <a:srgbClr val="7030A1"/>
                </a:solidFill>
                <a:latin typeface="Calibri,Bold"/>
              </a:rPr>
              <a:t>Unique characters of vasa recta: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1)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,Bold"/>
              </a:rPr>
              <a:t>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ame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,Bold"/>
              </a:rPr>
              <a:t>high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permeability in both limbs.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2)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,Bold"/>
              </a:rPr>
              <a:t>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luggish circulation to allow exchange.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3) Low pressure. (slow &amp; Low)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06519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21947-0C88-F84A-6D17-0BC26840B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6AF0B-0388-1B0E-9D44-546C21F12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r-EG" sz="3600" b="1" dirty="0">
                <a:ln w="50800"/>
                <a:solidFill>
                  <a:srgbClr val="C00000"/>
                </a:solidFill>
                <a:cs typeface="+mj-cs"/>
              </a:rPr>
              <a:t>             </a:t>
            </a:r>
            <a:r>
              <a:rPr lang="en-GB" sz="3600" b="1" dirty="0">
                <a:ln w="50800"/>
                <a:solidFill>
                  <a:srgbClr val="C00000"/>
                </a:solidFill>
                <a:cs typeface="+mj-cs"/>
              </a:rPr>
              <a:t>Renal handling of water</a:t>
            </a:r>
            <a:endParaRPr lang="ar-EG" sz="3600" b="1" dirty="0">
              <a:ln w="50800"/>
              <a:solidFill>
                <a:srgbClr val="C00000"/>
              </a:solidFill>
              <a:cs typeface="+mj-cs"/>
            </a:endParaRPr>
          </a:p>
          <a:p>
            <a:r>
              <a:rPr lang="en-GB" sz="3200" b="1" dirty="0">
                <a:ln w="50800"/>
                <a:solidFill>
                  <a:schemeClr val="accent3">
                    <a:lumMod val="75000"/>
                  </a:schemeClr>
                </a:solidFill>
                <a:cs typeface="+mn-cs"/>
              </a:rPr>
              <a:t>From 180 litres plasma filtered/day in both kidneys, only </a:t>
            </a:r>
            <a:r>
              <a:rPr lang="en-GB" sz="3200" b="1" dirty="0">
                <a:ln w="50800"/>
                <a:solidFill>
                  <a:srgbClr val="C00000"/>
                </a:solidFill>
                <a:cs typeface="+mn-cs"/>
              </a:rPr>
              <a:t>1.5</a:t>
            </a:r>
            <a:r>
              <a:rPr lang="en-GB" sz="3200" b="1" dirty="0">
                <a:ln w="50800"/>
                <a:solidFill>
                  <a:schemeClr val="accent3">
                    <a:lumMod val="75000"/>
                  </a:schemeClr>
                </a:solidFill>
                <a:cs typeface="+mn-cs"/>
              </a:rPr>
              <a:t> litres of urine are excreted which means that about </a:t>
            </a:r>
            <a:r>
              <a:rPr lang="en-GB" sz="3200" b="1" dirty="0">
                <a:ln w="50800"/>
                <a:solidFill>
                  <a:srgbClr val="C00000"/>
                </a:solidFill>
                <a:cs typeface="+mn-cs"/>
              </a:rPr>
              <a:t>99%</a:t>
            </a:r>
            <a:r>
              <a:rPr lang="en-GB" sz="3200" b="1" dirty="0">
                <a:ln w="50800"/>
                <a:solidFill>
                  <a:schemeClr val="accent3">
                    <a:lumMod val="75000"/>
                  </a:schemeClr>
                </a:solidFill>
                <a:cs typeface="+mn-cs"/>
              </a:rPr>
              <a:t> of water is </a:t>
            </a:r>
            <a:r>
              <a:rPr lang="en-GB" sz="3200" b="1" dirty="0">
                <a:ln w="50800"/>
                <a:solidFill>
                  <a:srgbClr val="C00000"/>
                </a:solidFill>
                <a:cs typeface="+mn-cs"/>
              </a:rPr>
              <a:t>reabsorbed</a:t>
            </a:r>
            <a:r>
              <a:rPr lang="en-GB" sz="3200" b="1" dirty="0">
                <a:ln w="50800"/>
                <a:solidFill>
                  <a:schemeClr val="accent3">
                    <a:lumMod val="75000"/>
                  </a:schemeClr>
                </a:solidFill>
                <a:cs typeface="+mn-cs"/>
              </a:rPr>
              <a:t>. </a:t>
            </a:r>
            <a:r>
              <a:rPr lang="en-GB" sz="3200" b="1" dirty="0">
                <a:ln w="50800"/>
                <a:solidFill>
                  <a:schemeClr val="accent2">
                    <a:lumMod val="75000"/>
                  </a:schemeClr>
                </a:solidFill>
                <a:cs typeface="+mn-cs"/>
              </a:rPr>
              <a:t>This occurs as follows:-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3684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01B4F-5332-F113-BF3A-029B4384E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533AF6-AD47-EBAF-AA58-578B6B13E9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417638"/>
            <a:ext cx="8610600" cy="5287962"/>
          </a:xfrm>
        </p:spPr>
      </p:pic>
    </p:spTree>
    <p:extLst>
      <p:ext uri="{BB962C8B-B14F-4D97-AF65-F5344CB8AC3E}">
        <p14:creationId xmlns:p14="http://schemas.microsoft.com/office/powerpoint/2010/main" val="5028404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CE131-357D-83E6-99FA-550A5C7EB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3B371-3C5A-115D-B94E-1B162378E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17638"/>
            <a:ext cx="8839200" cy="5440362"/>
          </a:xfrm>
        </p:spPr>
        <p:txBody>
          <a:bodyPr/>
          <a:lstStyle/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C00000"/>
                </a:solidFill>
                <a:latin typeface="Impact" panose="020B0806030902050204" pitchFamily="34" charset="0"/>
              </a:rPr>
              <a:t>Unique characters present in the medulla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1. Medullary interstitial fluid is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,Bold"/>
              </a:rPr>
              <a:t>hyperosmotic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algn="l"/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The hyper-osmolality of renal medulla is important to produce concentrated urine, because without this mechanism even large doses of ADH cannot produce such concentrated urine.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2. Many of fluids run in opposite directions, parallel to and near to reach other(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,Bold"/>
              </a:rPr>
              <a:t>countercurrents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).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3. Difference in permeability of both two limbs of the loop.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4. Source of energy mostly derived from ATP (for sodium pump).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00B150"/>
                </a:solidFill>
                <a:latin typeface="Wingdings" panose="05000000000000000000" pitchFamily="2" charset="2"/>
              </a:rPr>
              <a:t>Ø </a:t>
            </a:r>
            <a:r>
              <a:rPr lang="en-US" sz="2400" b="1" i="0" u="none" strike="noStrike" baseline="0" dirty="0">
                <a:solidFill>
                  <a:srgbClr val="00B150"/>
                </a:solidFill>
                <a:latin typeface="Calibri,Bold"/>
              </a:rPr>
              <a:t>N.B. Causes of hyperosmolarity of renal medullary interstitium: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1) Countercurrent mechanisms (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,Bold"/>
              </a:rPr>
              <a:t>60%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of hyperosmolarity).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2) Urea cycle (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,Bold"/>
              </a:rPr>
              <a:t>40%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of hyperosmolarity).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563821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018F5-210C-74EA-E7A5-938C5532E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A9B1B-4A59-A3D7-6DE1-5B6014968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524000"/>
            <a:ext cx="8839200" cy="5334000"/>
          </a:xfrm>
        </p:spPr>
        <p:txBody>
          <a:bodyPr/>
          <a:lstStyle/>
          <a:p>
            <a:pPr marL="0" indent="0">
              <a:buNone/>
            </a:pPr>
            <a:r>
              <a:rPr lang="en-US" sz="2000" b="0" i="0" u="none" strike="noStrike" baseline="0" dirty="0">
                <a:solidFill>
                  <a:srgbClr val="C00000"/>
                </a:solidFill>
                <a:latin typeface="Impact" panose="020B0806030902050204" pitchFamily="34" charset="0"/>
              </a:rPr>
              <a:t>Urea cycle (Re circulation of urea)</a:t>
            </a:r>
          </a:p>
          <a:p>
            <a:pPr marL="0" indent="0" algn="l">
              <a:buNone/>
            </a:pPr>
            <a:r>
              <a:rPr lang="en-US" sz="2000" b="1" i="0" u="none" strike="noStrike" baseline="0" dirty="0">
                <a:solidFill>
                  <a:srgbClr val="C00000"/>
                </a:solidFill>
                <a:latin typeface="Cambria,Bold"/>
              </a:rPr>
              <a:t>Definition: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imesNewRoman"/>
              </a:rPr>
              <a:t>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Passive diffusion of 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Calibri,Bold"/>
              </a:rPr>
              <a:t>urea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following 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Calibri,Bold"/>
              </a:rPr>
              <a:t>water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from the collecting ducts into the medullary interstitium due to its concentration gradient.</a:t>
            </a:r>
          </a:p>
          <a:p>
            <a:pPr marL="0" indent="0" algn="l">
              <a:buNone/>
            </a:pPr>
            <a:r>
              <a:rPr lang="en-US" sz="2000" b="1" i="0" u="none" strike="noStrike" baseline="0" dirty="0">
                <a:solidFill>
                  <a:srgbClr val="C00000"/>
                </a:solidFill>
                <a:latin typeface="Cambria,Bold"/>
              </a:rPr>
              <a:t>Steps: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1. Water reabsorption from the medullary CD by the high osmolarity of renal medulla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ñ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concentration of urea in CD.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2. Urea diffuses from </a:t>
            </a:r>
            <a:r>
              <a:rPr lang="en-US" sz="2000" b="0" i="0" u="none" strike="noStrike" baseline="0" dirty="0">
                <a:solidFill>
                  <a:srgbClr val="7030A1"/>
                </a:solidFill>
                <a:latin typeface="Calibri" panose="020F0502020204030204" pitchFamily="34" charset="0"/>
              </a:rPr>
              <a:t>CD to renal medullary interstitium.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(following water reabsorption helped by ADH).</a:t>
            </a:r>
          </a:p>
          <a:p>
            <a:pPr marL="0" indent="0" algn="l">
              <a:buNone/>
            </a:pPr>
            <a:r>
              <a:rPr lang="en-US" sz="2000" b="1" i="0" u="none" strike="noStrike" baseline="0" dirty="0">
                <a:solidFill>
                  <a:srgbClr val="7030A1"/>
                </a:solidFill>
                <a:latin typeface="Calibri,Bold"/>
              </a:rPr>
              <a:t>This increase the osmolarity in renal medulla</a:t>
            </a:r>
            <a:r>
              <a:rPr lang="en-US" sz="2000" b="0" i="0" u="none" strike="noStrike" baseline="0" dirty="0">
                <a:solidFill>
                  <a:srgbClr val="7030A1"/>
                </a:solidFill>
                <a:latin typeface="Calibri" panose="020F0502020204030204" pitchFamily="34" charset="0"/>
              </a:rPr>
              <a:t>.</a:t>
            </a:r>
          </a:p>
          <a:p>
            <a:pPr marL="0" indent="0" algn="l">
              <a:buNone/>
            </a:pPr>
            <a:r>
              <a:rPr lang="en-US" sz="2000" b="0" i="1" u="none" strike="noStrike" baseline="0" dirty="0">
                <a:solidFill>
                  <a:srgbClr val="000000"/>
                </a:solidFill>
                <a:latin typeface="Calibri,Italic"/>
              </a:rPr>
              <a:t>3.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Then, urea enters from renal medullary interstitium to the lumen of the</a:t>
            </a:r>
          </a:p>
          <a:p>
            <a:pPr marL="0" indent="0" algn="l">
              <a:buNone/>
            </a:pPr>
            <a:r>
              <a:rPr lang="en-US" sz="2000" b="0" i="1" u="none" strike="noStrike" baseline="0" dirty="0">
                <a:solidFill>
                  <a:srgbClr val="0070C0"/>
                </a:solidFill>
                <a:latin typeface="Calibri,Italic"/>
              </a:rPr>
              <a:t>descending and thin ascending parts of loop of Henle.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4. Then, urea is 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Calibri,Bold"/>
              </a:rPr>
              <a:t>trapped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inside the lumen of </a:t>
            </a:r>
            <a:r>
              <a:rPr lang="en-US" sz="2000" b="1" i="0" u="none" strike="noStrike" baseline="0" dirty="0">
                <a:solidFill>
                  <a:srgbClr val="7030A1"/>
                </a:solidFill>
                <a:latin typeface="Calibri,Bold"/>
              </a:rPr>
              <a:t>thick </a:t>
            </a:r>
            <a:r>
              <a:rPr lang="en-US" sz="2000" b="0" i="0" u="none" strike="noStrike" baseline="0" dirty="0">
                <a:solidFill>
                  <a:srgbClr val="7030A1"/>
                </a:solidFill>
                <a:latin typeface="Calibri" panose="020F0502020204030204" pitchFamily="34" charset="0"/>
              </a:rPr>
              <a:t>ascending limb.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This part is 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Calibri,Bold"/>
              </a:rPr>
              <a:t>impermeable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to H2O &amp; urea.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5. Urea </a:t>
            </a:r>
            <a:r>
              <a:rPr lang="en-US" sz="2000" b="1" i="0" u="none" strike="noStrike" baseline="0" dirty="0">
                <a:solidFill>
                  <a:srgbClr val="7030A1"/>
                </a:solidFill>
                <a:latin typeface="Calibri,Bold"/>
              </a:rPr>
              <a:t>re-circulation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again till it reaches the </a:t>
            </a:r>
            <a:r>
              <a:rPr lang="en-US" sz="2000" b="0" i="1" u="none" strike="noStrike" baseline="0" dirty="0">
                <a:solidFill>
                  <a:srgbClr val="0070C0"/>
                </a:solidFill>
                <a:latin typeface="Calibri,Italic"/>
              </a:rPr>
              <a:t>medullary collecting ducts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to start a new cycle and so on.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763694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F477B-7DD4-8299-6707-81D292D48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72B8E-71D7-9704-2D4C-BD9B9980F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876800"/>
          </a:xfrm>
        </p:spPr>
        <p:txBody>
          <a:bodyPr/>
          <a:lstStyle/>
          <a:p>
            <a:pPr marL="0" indent="0" algn="l">
              <a:buNone/>
            </a:pPr>
            <a:r>
              <a:rPr lang="en-US" sz="2400" b="1" i="0" u="none" strike="noStrike" baseline="0" dirty="0">
                <a:solidFill>
                  <a:srgbClr val="C00000"/>
                </a:solidFill>
                <a:latin typeface="Cambria,Bold"/>
              </a:rPr>
              <a:t>Importance: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1) It is responsible for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,Bold"/>
              </a:rPr>
              <a:t>40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% of hypertonicity of renal medulla </a:t>
            </a:r>
            <a:r>
              <a:rPr lang="en-US" sz="2400" b="0" i="1" u="none" strike="noStrike" baseline="0" dirty="0">
                <a:solidFill>
                  <a:srgbClr val="000000"/>
                </a:solidFill>
                <a:latin typeface="Calibri,Italic"/>
              </a:rPr>
              <a:t>(add 500 mosmol/liter to renal medulla).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2) It plays important role in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,Bold"/>
              </a:rPr>
              <a:t>urine concentration 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N.B. </a:t>
            </a:r>
            <a:r>
              <a:rPr lang="en-US" sz="2400" b="0" i="0" u="none" strike="noStrike" baseline="0" dirty="0">
                <a:solidFill>
                  <a:srgbClr val="0070C0"/>
                </a:solidFill>
                <a:latin typeface="Calibri" panose="020F0502020204030204" pitchFamily="34" charset="0"/>
              </a:rPr>
              <a:t>The only parts that are </a:t>
            </a:r>
            <a:r>
              <a:rPr lang="en-US" sz="2400" b="1" i="0" u="none" strike="noStrike" baseline="0" dirty="0">
                <a:solidFill>
                  <a:srgbClr val="0070C0"/>
                </a:solidFill>
                <a:latin typeface="Calibri,Bold"/>
              </a:rPr>
              <a:t>permeable </a:t>
            </a:r>
            <a:r>
              <a:rPr lang="en-US" sz="2400" b="0" i="0" u="none" strike="noStrike" baseline="0" dirty="0">
                <a:solidFill>
                  <a:srgbClr val="0070C0"/>
                </a:solidFill>
                <a:latin typeface="Calibri" panose="020F0502020204030204" pitchFamily="34" charset="0"/>
              </a:rPr>
              <a:t>to urea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are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,Bold"/>
              </a:rPr>
              <a:t>medullary collecting duct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</a:t>
            </a:r>
          </a:p>
          <a:p>
            <a:pPr marL="0" indent="0" algn="l">
              <a:buNone/>
            </a:pPr>
            <a:r>
              <a:rPr lang="en-US" sz="2400" b="1" i="0" u="none" strike="noStrike" baseline="0" dirty="0">
                <a:solidFill>
                  <a:srgbClr val="000000"/>
                </a:solidFill>
                <a:latin typeface="Calibri,Bold"/>
              </a:rPr>
              <a:t>descending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&amp;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,Bold"/>
              </a:rPr>
              <a:t>thin ascending limb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of Henle’s loop &amp; </a:t>
            </a:r>
            <a:r>
              <a:rPr lang="en-US" sz="2400" b="1" i="0" u="none" strike="noStrike" baseline="0" dirty="0">
                <a:solidFill>
                  <a:srgbClr val="7030A1"/>
                </a:solidFill>
                <a:latin typeface="Calibri,Bold"/>
              </a:rPr>
              <a:t>PCT </a:t>
            </a:r>
            <a:r>
              <a:rPr lang="en-US" sz="2400" b="0" i="0" u="none" strike="noStrike" baseline="0" dirty="0">
                <a:solidFill>
                  <a:srgbClr val="7030A1"/>
                </a:solidFill>
                <a:latin typeface="Calibri" panose="020F0502020204030204" pitchFamily="34" charset="0"/>
              </a:rPr>
              <a:t>(partial permeable)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But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,Bold"/>
              </a:rPr>
              <a:t>Thick ascending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part of loop of Henle,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,Bold"/>
              </a:rPr>
              <a:t>DCT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&amp;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,Bold"/>
              </a:rPr>
              <a:t>cortical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collecting tubules are all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Calibri,Bold"/>
              </a:rPr>
              <a:t>impermeable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,Bold"/>
              </a:rPr>
              <a:t>to urea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367157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8287B-5E90-C6F6-BDA1-63E2C500F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D76EB90-FAEF-2210-BD1C-4854576F2B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040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DDDA032-CC35-4510-2875-E2715113C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600200"/>
            <a:ext cx="9067800" cy="5257800"/>
          </a:xfrm>
        </p:spPr>
        <p:txBody>
          <a:bodyPr rtlCol="0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2900" b="1" dirty="0">
                <a:ln w="50800"/>
                <a:solidFill>
                  <a:schemeClr val="accent3">
                    <a:lumMod val="75000"/>
                  </a:schemeClr>
                </a:solidFill>
                <a:cs typeface="+mn-cs"/>
              </a:rPr>
              <a:t>About </a:t>
            </a:r>
            <a:r>
              <a:rPr lang="en-GB" sz="2900" b="1" dirty="0">
                <a:ln w="50800"/>
                <a:solidFill>
                  <a:srgbClr val="C00000"/>
                </a:solidFill>
                <a:cs typeface="+mn-cs"/>
              </a:rPr>
              <a:t>65- 70% </a:t>
            </a:r>
            <a:r>
              <a:rPr lang="en-GB" sz="2900" b="1" dirty="0">
                <a:ln w="50800"/>
                <a:solidFill>
                  <a:schemeClr val="accent3">
                    <a:lumMod val="75000"/>
                  </a:schemeClr>
                </a:solidFill>
                <a:cs typeface="+mn-cs"/>
              </a:rPr>
              <a:t>of water is reabsorbed in </a:t>
            </a:r>
            <a:r>
              <a:rPr lang="en-GB" sz="2900" b="1" dirty="0">
                <a:ln w="50800"/>
                <a:solidFill>
                  <a:srgbClr val="C00000"/>
                </a:solidFill>
                <a:cs typeface="+mn-cs"/>
              </a:rPr>
              <a:t>PCT</a:t>
            </a:r>
            <a:r>
              <a:rPr lang="en-GB" sz="2900" b="1" dirty="0">
                <a:ln w="50800"/>
                <a:solidFill>
                  <a:schemeClr val="accent3">
                    <a:lumMod val="75000"/>
                  </a:schemeClr>
                </a:solidFill>
                <a:cs typeface="+mn-cs"/>
              </a:rPr>
              <a:t> and this reabsorption </a:t>
            </a:r>
            <a:r>
              <a:rPr lang="en-GB" sz="2900" b="1" dirty="0">
                <a:ln w="50800"/>
                <a:solidFill>
                  <a:srgbClr val="C00000"/>
                </a:solidFill>
                <a:cs typeface="+mn-cs"/>
              </a:rPr>
              <a:t>is passive </a:t>
            </a:r>
            <a:r>
              <a:rPr lang="en-GB" sz="2900" b="1" dirty="0">
                <a:ln w="50800"/>
                <a:solidFill>
                  <a:schemeClr val="accent3">
                    <a:lumMod val="75000"/>
                  </a:schemeClr>
                </a:solidFill>
                <a:cs typeface="+mn-cs"/>
              </a:rPr>
              <a:t>i.e., secondary to active transport of other solutes (</a:t>
            </a:r>
            <a:r>
              <a:rPr lang="en-GB" sz="2900" b="1" dirty="0" err="1">
                <a:ln w="50800"/>
                <a:solidFill>
                  <a:schemeClr val="accent3">
                    <a:lumMod val="75000"/>
                  </a:schemeClr>
                </a:solidFill>
                <a:cs typeface="+mn-cs"/>
              </a:rPr>
              <a:t>NaCL</a:t>
            </a:r>
            <a:r>
              <a:rPr lang="en-GB" sz="2900" b="1" dirty="0">
                <a:ln w="50800"/>
                <a:solidFill>
                  <a:schemeClr val="accent3">
                    <a:lumMod val="75000"/>
                  </a:schemeClr>
                </a:solidFill>
                <a:cs typeface="+mn-cs"/>
              </a:rPr>
              <a:t> , glucose and amino acids) which create a high osmotic pressure in the renal interstitium.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2900" b="1" dirty="0">
                <a:ln w="50800"/>
                <a:solidFill>
                  <a:schemeClr val="accent3">
                    <a:lumMod val="75000"/>
                  </a:schemeClr>
                </a:solidFill>
                <a:cs typeface="+mn-cs"/>
              </a:rPr>
              <a:t>It is </a:t>
            </a:r>
            <a:r>
              <a:rPr lang="en-GB" sz="2900" b="1" dirty="0">
                <a:ln w="50800"/>
                <a:solidFill>
                  <a:srgbClr val="C00000"/>
                </a:solidFill>
                <a:cs typeface="+mn-cs"/>
              </a:rPr>
              <a:t>obligatory water reabsorption </a:t>
            </a:r>
            <a:r>
              <a:rPr lang="en-GB" sz="2900" b="1" dirty="0">
                <a:ln w="50800"/>
                <a:solidFill>
                  <a:schemeClr val="accent3">
                    <a:lumMod val="75000"/>
                  </a:schemeClr>
                </a:solidFill>
                <a:cs typeface="+mn-cs"/>
              </a:rPr>
              <a:t>because it is independent of ADH effect. 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2900" b="1" dirty="0">
                <a:ln w="50800"/>
                <a:solidFill>
                  <a:schemeClr val="accent3">
                    <a:lumMod val="75000"/>
                  </a:schemeClr>
                </a:solidFill>
                <a:cs typeface="+mn-cs"/>
              </a:rPr>
              <a:t>It is helped by water channels “</a:t>
            </a:r>
            <a:r>
              <a:rPr lang="en-GB" sz="2900" b="1" dirty="0">
                <a:ln w="50800"/>
                <a:solidFill>
                  <a:srgbClr val="C00000"/>
                </a:solidFill>
                <a:cs typeface="+mn-cs"/>
              </a:rPr>
              <a:t>aquaporin.1</a:t>
            </a:r>
            <a:r>
              <a:rPr lang="en-GB" sz="2900" b="1" dirty="0">
                <a:ln w="50800"/>
                <a:solidFill>
                  <a:schemeClr val="accent3">
                    <a:lumMod val="75000"/>
                  </a:schemeClr>
                </a:solidFill>
                <a:cs typeface="+mn-cs"/>
              </a:rPr>
              <a:t>” which are located in the luminal border of tubular epithelium of PCT. </a:t>
            </a:r>
            <a:endParaRPr lang="en-US" sz="2900" b="1" dirty="0">
              <a:ln w="50800"/>
              <a:solidFill>
                <a:schemeClr val="accent3">
                  <a:lumMod val="75000"/>
                </a:schemeClr>
              </a:solidFill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endParaRPr lang="ar-SA" b="1" dirty="0">
              <a:ln w="50800"/>
              <a:solidFill>
                <a:schemeClr val="accent3">
                  <a:lumMod val="75000"/>
                </a:schemeClr>
              </a:solidFill>
              <a:cs typeface="+mn-cs"/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A045A89-77CC-7F5B-B3DE-62A42F906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685800"/>
            <a:ext cx="5864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rtl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rtl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rtl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rtl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rtl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3600" b="1" dirty="0">
                <a:solidFill>
                  <a:srgbClr val="C00000"/>
                </a:solidFill>
              </a:rPr>
              <a:t>A-  Water reabsorption in PCT</a:t>
            </a:r>
            <a:endParaRPr lang="ar-SA" altLang="en-US" sz="3600" dirty="0">
              <a:solidFill>
                <a:srgbClr val="C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r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A3301F1-4967-52AD-7271-319AF2DAC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24000"/>
            <a:ext cx="8686800" cy="4525963"/>
          </a:xfrm>
        </p:spPr>
        <p:txBody>
          <a:bodyPr rtlCol="0">
            <a:normAutofit fontScale="92500" lnSpcReduction="1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b="1" dirty="0">
                <a:ln w="50800"/>
                <a:solidFill>
                  <a:srgbClr val="C00000"/>
                </a:solidFill>
                <a:cs typeface="+mn-cs"/>
              </a:rPr>
              <a:t>B. </a:t>
            </a:r>
            <a:r>
              <a:rPr lang="en-GB" sz="2800" b="1" dirty="0">
                <a:ln w="50800"/>
                <a:solidFill>
                  <a:srgbClr val="C00000"/>
                </a:solidFill>
                <a:cs typeface="+mn-cs"/>
              </a:rPr>
              <a:t>Water reabsorption in the loop of Henle( 15%)</a:t>
            </a:r>
          </a:p>
          <a:p>
            <a:pPr marL="0" indent="0" algn="l">
              <a:buNone/>
            </a:pPr>
            <a:r>
              <a:rPr lang="en-US" sz="2400" b="1" dirty="0">
                <a:solidFill>
                  <a:srgbClr val="0070C0"/>
                </a:solidFill>
                <a:latin typeface="Calibri,BoldItalic"/>
              </a:rPr>
              <a:t>A. </a:t>
            </a:r>
            <a:r>
              <a:rPr lang="en-US" sz="2400" b="1" u="none" strike="noStrike" baseline="0" dirty="0">
                <a:solidFill>
                  <a:srgbClr val="0070C0"/>
                </a:solidFill>
                <a:latin typeface="Calibri,BoldItalic"/>
              </a:rPr>
              <a:t>At thin descending part: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(not permeable to Na+ but permeable to H2O)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It is the only part in the nephron in which Na+ is not reabsorbed.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Descending part is freely permeable to H2O.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This result in that  the fluid reaching medulla is hypertonic.</a:t>
            </a:r>
          </a:p>
          <a:p>
            <a:pPr marL="0" indent="0" algn="l">
              <a:buNone/>
            </a:pPr>
            <a:r>
              <a:rPr lang="en-US" sz="2400" b="1" i="1" u="none" strike="noStrike" baseline="0" dirty="0">
                <a:solidFill>
                  <a:srgbClr val="0070C0"/>
                </a:solidFill>
                <a:latin typeface="Calibri,BoldItalic"/>
              </a:rPr>
              <a:t>B. </a:t>
            </a:r>
            <a:r>
              <a:rPr lang="en-US" sz="2400" b="1" u="none" strike="noStrike" baseline="0" dirty="0">
                <a:solidFill>
                  <a:srgbClr val="0070C0"/>
                </a:solidFill>
                <a:latin typeface="Calibri,BoldItalic"/>
              </a:rPr>
              <a:t>At thick ascending part: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(permeable to Na+ but not permeable to H2O)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Na+ is reabsorbed by active co-transport protein carrier.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It is called (1Na+, 1K+, 2Cl-) active pump.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Thick ascending part is poorly permeable to H2O.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This result in that  the fluid leaving this thick part is hypotonic.</a:t>
            </a:r>
            <a:endParaRPr lang="en-US" sz="2400" b="1" dirty="0">
              <a:ln w="50800"/>
              <a:solidFill>
                <a:srgbClr val="F60E93"/>
              </a:solidFill>
              <a:cs typeface="+mn-cs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b="1" dirty="0">
                <a:ln w="50800"/>
                <a:solidFill>
                  <a:schemeClr val="accent3">
                    <a:lumMod val="75000"/>
                  </a:schemeClr>
                </a:solidFill>
                <a:cs typeface="+mn-cs"/>
              </a:rPr>
              <a:t>    </a:t>
            </a:r>
            <a:endParaRPr lang="ar-SA" sz="2900" b="1" dirty="0">
              <a:ln w="50800"/>
              <a:solidFill>
                <a:schemeClr val="accent3">
                  <a:lumMod val="75000"/>
                </a:schemeClr>
              </a:solidFill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CB65F99-14B8-628F-2AF2-057D8CB5D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b="1" dirty="0">
                <a:ln w="50800"/>
                <a:solidFill>
                  <a:srgbClr val="C00000"/>
                </a:solidFill>
                <a:cs typeface="+mn-cs"/>
              </a:rPr>
              <a:t>C. Water reabsorption in the DCT and collecting tubules: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b="1" dirty="0">
              <a:ln w="50800"/>
              <a:solidFill>
                <a:srgbClr val="F60E93"/>
              </a:solidFill>
              <a:cs typeface="+mn-cs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3100" b="1" dirty="0">
                <a:ln w="50800"/>
                <a:solidFill>
                  <a:schemeClr val="accent3">
                    <a:lumMod val="75000"/>
                  </a:schemeClr>
                </a:solidFill>
                <a:cs typeface="+mn-cs"/>
              </a:rPr>
              <a:t>    </a:t>
            </a:r>
            <a:r>
              <a:rPr lang="en-GB" sz="3100" b="1" dirty="0">
                <a:ln w="50800"/>
                <a:solidFill>
                  <a:srgbClr val="C00000"/>
                </a:solidFill>
                <a:cs typeface="+mn-cs"/>
              </a:rPr>
              <a:t>1.</a:t>
            </a:r>
            <a:r>
              <a:rPr lang="en-GB" sz="3100" b="1" dirty="0">
                <a:ln w="50800"/>
                <a:solidFill>
                  <a:srgbClr val="F60E93"/>
                </a:solidFill>
                <a:cs typeface="+mn-cs"/>
              </a:rPr>
              <a:t> </a:t>
            </a:r>
            <a:r>
              <a:rPr lang="en-GB" sz="3100" b="1" dirty="0">
                <a:ln w="50800"/>
                <a:solidFill>
                  <a:schemeClr val="accent3">
                    <a:lumMod val="75000"/>
                  </a:schemeClr>
                </a:solidFill>
                <a:cs typeface="+mn-cs"/>
              </a:rPr>
              <a:t>In the </a:t>
            </a:r>
            <a:r>
              <a:rPr lang="en-GB" sz="3100" b="1" dirty="0">
                <a:ln w="50800"/>
                <a:solidFill>
                  <a:srgbClr val="C00000"/>
                </a:solidFill>
                <a:cs typeface="+mn-cs"/>
              </a:rPr>
              <a:t>first portion of DCT</a:t>
            </a:r>
            <a:r>
              <a:rPr lang="en-GB" sz="3100" b="1" dirty="0">
                <a:ln w="50800"/>
                <a:solidFill>
                  <a:schemeClr val="accent3">
                    <a:lumMod val="75000"/>
                  </a:schemeClr>
                </a:solidFill>
                <a:cs typeface="+mn-cs"/>
              </a:rPr>
              <a:t> a little amount  of filtered water is reabsorbed. This segment is considered as continuation of thick ascending limb of Henel’s loop i.e., </a:t>
            </a:r>
            <a:r>
              <a:rPr lang="en-GB" sz="3100" b="1" dirty="0">
                <a:ln w="50800"/>
                <a:solidFill>
                  <a:srgbClr val="C00000"/>
                </a:solidFill>
                <a:cs typeface="+mn-cs"/>
              </a:rPr>
              <a:t>relatively impermeable to water </a:t>
            </a:r>
            <a:r>
              <a:rPr lang="en-GB" sz="3100" b="1" dirty="0">
                <a:ln w="50800"/>
                <a:solidFill>
                  <a:schemeClr val="accent3">
                    <a:lumMod val="75000"/>
                  </a:schemeClr>
                </a:solidFill>
                <a:cs typeface="+mn-cs"/>
              </a:rPr>
              <a:t>and here there is continuation of removal of solutes.</a:t>
            </a:r>
            <a:endParaRPr lang="en-US" sz="3100" b="1" dirty="0">
              <a:ln w="50800"/>
              <a:solidFill>
                <a:schemeClr val="accent3">
                  <a:lumMod val="75000"/>
                </a:schemeClr>
              </a:solidFill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endParaRPr lang="ar-SA" b="1" dirty="0">
              <a:ln w="50800"/>
              <a:solidFill>
                <a:schemeClr val="accent3">
                  <a:lumMod val="75000"/>
                </a:schemeClr>
              </a:solidFill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6AB7F55-625F-5B74-CAF6-70C65035FC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514350" indent="-514350" fontAlgn="auto">
              <a:spcAft>
                <a:spcPts val="0"/>
              </a:spcAft>
              <a:buClr>
                <a:srgbClr val="F60E93"/>
              </a:buClr>
              <a:buFont typeface="+mj-lt"/>
              <a:buAutoNum type="arabicPeriod" startAt="2"/>
              <a:defRPr/>
            </a:pPr>
            <a:r>
              <a:rPr lang="en-GB" sz="2900" b="1" dirty="0">
                <a:ln w="50800"/>
                <a:solidFill>
                  <a:schemeClr val="accent3">
                    <a:lumMod val="75000"/>
                  </a:schemeClr>
                </a:solidFill>
                <a:cs typeface="+mn-cs"/>
              </a:rPr>
              <a:t> In late portion of DCT and collecting ducts: </a:t>
            </a:r>
          </a:p>
          <a:p>
            <a:pPr marL="0" indent="0" fontAlgn="auto">
              <a:spcAft>
                <a:spcPts val="0"/>
              </a:spcAft>
              <a:buClr>
                <a:srgbClr val="F60E93"/>
              </a:buClr>
              <a:buNone/>
              <a:defRPr/>
            </a:pPr>
            <a:r>
              <a:rPr lang="en-GB" sz="2900" b="1" dirty="0">
                <a:ln w="50800"/>
                <a:solidFill>
                  <a:schemeClr val="accent3">
                    <a:lumMod val="75000"/>
                  </a:schemeClr>
                </a:solidFill>
                <a:cs typeface="+mn-cs"/>
              </a:rPr>
              <a:t>In this part, about </a:t>
            </a:r>
            <a:r>
              <a:rPr lang="en-US" sz="2900" b="1" dirty="0">
                <a:ln w="50800"/>
                <a:solidFill>
                  <a:srgbClr val="C00000"/>
                </a:solidFill>
                <a:cs typeface="+mn-cs"/>
              </a:rPr>
              <a:t>(10- 14.2 %)</a:t>
            </a:r>
            <a:r>
              <a:rPr lang="en-GB" sz="2900" b="1" dirty="0">
                <a:ln w="50800"/>
                <a:solidFill>
                  <a:srgbClr val="C00000"/>
                </a:solidFill>
                <a:cs typeface="+mn-cs"/>
              </a:rPr>
              <a:t> </a:t>
            </a:r>
            <a:r>
              <a:rPr lang="en-GB" sz="2900" b="1" dirty="0">
                <a:ln w="50800"/>
                <a:solidFill>
                  <a:schemeClr val="accent3">
                    <a:lumMod val="75000"/>
                  </a:schemeClr>
                </a:solidFill>
                <a:cs typeface="+mn-cs"/>
              </a:rPr>
              <a:t>of water is reabsorbed by what is called </a:t>
            </a:r>
            <a:r>
              <a:rPr lang="en-GB" sz="2900" b="1" dirty="0">
                <a:ln w="50800"/>
                <a:solidFill>
                  <a:srgbClr val="C00000"/>
                </a:solidFill>
                <a:cs typeface="+mn-cs"/>
              </a:rPr>
              <a:t>‘facultative water reabsorption” </a:t>
            </a:r>
            <a:r>
              <a:rPr lang="en-GB" sz="2900" b="1" dirty="0">
                <a:ln w="50800"/>
                <a:solidFill>
                  <a:schemeClr val="accent3">
                    <a:lumMod val="75000"/>
                  </a:schemeClr>
                </a:solidFill>
                <a:cs typeface="+mn-cs"/>
              </a:rPr>
              <a:t>i.e., depends on circulating ADH.</a:t>
            </a:r>
          </a:p>
          <a:p>
            <a:pPr marL="514350" indent="-514350" fontAlgn="auto">
              <a:spcAft>
                <a:spcPts val="0"/>
              </a:spcAft>
              <a:buClr>
                <a:srgbClr val="F60E93"/>
              </a:buClr>
              <a:defRPr/>
            </a:pPr>
            <a:r>
              <a:rPr lang="en-GB" sz="2900" b="1" dirty="0">
                <a:ln w="50800"/>
                <a:solidFill>
                  <a:schemeClr val="accent3">
                    <a:lumMod val="75000"/>
                  </a:schemeClr>
                </a:solidFill>
                <a:cs typeface="+mn-cs"/>
              </a:rPr>
              <a:t>The hormone acts on water channels called “</a:t>
            </a:r>
            <a:r>
              <a:rPr lang="en-GB" sz="2900" b="1" dirty="0">
                <a:ln w="50800"/>
                <a:solidFill>
                  <a:srgbClr val="C00000"/>
                </a:solidFill>
                <a:cs typeface="+mn-cs"/>
              </a:rPr>
              <a:t>aquaporine –2</a:t>
            </a:r>
            <a:r>
              <a:rPr lang="en-GB" sz="2900" b="1" dirty="0">
                <a:ln w="50800"/>
                <a:solidFill>
                  <a:schemeClr val="accent3">
                    <a:lumMod val="75000"/>
                  </a:schemeClr>
                </a:solidFill>
                <a:cs typeface="+mn-cs"/>
              </a:rPr>
              <a:t>” located in the principal cells of the collecting tubules leading to increase luminal membrane permeability to water. </a:t>
            </a:r>
            <a:endParaRPr lang="en-US" sz="2900" b="1" dirty="0">
              <a:ln w="50800"/>
              <a:solidFill>
                <a:schemeClr val="accent3">
                  <a:lumMod val="75000"/>
                </a:schemeClr>
              </a:solidFill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endParaRPr lang="ar-SA" sz="2900" b="1" dirty="0">
              <a:ln w="50800"/>
              <a:solidFill>
                <a:schemeClr val="accent3">
                  <a:lumMod val="75000"/>
                </a:schemeClr>
              </a:solidFill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EE742-ABD6-7868-6C3D-E5EF06B4F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8E9B80B-F3B2-CEAB-B61C-2A9C326F7E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" y="1417638"/>
            <a:ext cx="9067800" cy="544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019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117564D-71CF-8153-FD1D-31771075D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 rtlCol="0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en-GB" b="1" dirty="0">
                <a:ln w="50800"/>
                <a:solidFill>
                  <a:schemeClr val="accent2">
                    <a:lumMod val="75000"/>
                  </a:schemeClr>
                </a:solidFill>
                <a:cs typeface="+mn-cs"/>
              </a:rPr>
              <a:t>Auto</a:t>
            </a:r>
            <a:r>
              <a:rPr lang="ar-EG" b="1" dirty="0">
                <a:ln w="50800"/>
                <a:solidFill>
                  <a:schemeClr val="accent2">
                    <a:lumMod val="75000"/>
                  </a:schemeClr>
                </a:solidFill>
                <a:cs typeface="+mn-cs"/>
              </a:rPr>
              <a:t>-</a:t>
            </a:r>
            <a:r>
              <a:rPr lang="en-GB" b="1" dirty="0">
                <a:ln w="50800"/>
                <a:solidFill>
                  <a:schemeClr val="accent2">
                    <a:lumMod val="75000"/>
                  </a:schemeClr>
                </a:solidFill>
                <a:cs typeface="+mn-cs"/>
              </a:rPr>
              <a:t>regulation of the water content in urine output</a:t>
            </a:r>
            <a:endParaRPr lang="en-US" b="1" dirty="0">
              <a:ln w="50800"/>
              <a:solidFill>
                <a:schemeClr val="accent2">
                  <a:lumMod val="75000"/>
                </a:schemeClr>
              </a:solidFill>
              <a:cs typeface="+mn-cs"/>
            </a:endParaRPr>
          </a:p>
          <a:p>
            <a:pPr lvl="1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GB" b="1" dirty="0">
                <a:ln w="50800"/>
                <a:solidFill>
                  <a:schemeClr val="accent3">
                    <a:lumMod val="75000"/>
                  </a:schemeClr>
                </a:solidFill>
              </a:rPr>
              <a:t>it is the ability of the kidney to excrete either concentrated or dilute urine</a:t>
            </a:r>
            <a:endParaRPr lang="en-US" b="1" dirty="0">
              <a:ln w="50800"/>
              <a:solidFill>
                <a:schemeClr val="accent3">
                  <a:lumMod val="75000"/>
                </a:schemeClr>
              </a:solidFill>
            </a:endParaRPr>
          </a:p>
          <a:p>
            <a:pPr lvl="1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GB" b="1" dirty="0">
                <a:ln w="50800"/>
                <a:solidFill>
                  <a:schemeClr val="accent3">
                    <a:lumMod val="75000"/>
                  </a:schemeClr>
                </a:solidFill>
              </a:rPr>
              <a:t>in cases of marked water diuresis urine volume may reach up to </a:t>
            </a:r>
            <a:r>
              <a:rPr lang="en-GB" b="1" dirty="0">
                <a:ln w="50800"/>
                <a:solidFill>
                  <a:srgbClr val="C00000"/>
                </a:solidFill>
              </a:rPr>
              <a:t>20L/day </a:t>
            </a:r>
            <a:r>
              <a:rPr lang="en-GB" b="1" dirty="0">
                <a:ln w="50800"/>
                <a:solidFill>
                  <a:schemeClr val="accent3">
                    <a:lumMod val="75000"/>
                  </a:schemeClr>
                </a:solidFill>
              </a:rPr>
              <a:t>with </a:t>
            </a:r>
            <a:r>
              <a:rPr lang="en-US" b="1" dirty="0">
                <a:ln w="50800"/>
                <a:solidFill>
                  <a:schemeClr val="accent3">
                    <a:lumMod val="75000"/>
                  </a:schemeClr>
                </a:solidFill>
              </a:rPr>
              <a:t>urine osmolarity</a:t>
            </a:r>
          </a:p>
          <a:p>
            <a:pPr marL="457200" lvl="1" indent="0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buNone/>
              <a:defRPr/>
            </a:pPr>
            <a:r>
              <a:rPr lang="en-US" b="1" dirty="0">
                <a:ln w="50800"/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b="1" dirty="0">
                <a:ln w="50800"/>
                <a:solidFill>
                  <a:srgbClr val="C00000"/>
                </a:solidFill>
              </a:rPr>
              <a:t>50</a:t>
            </a:r>
            <a:r>
              <a:rPr lang="en-US" b="1" dirty="0">
                <a:ln w="50800"/>
                <a:solidFill>
                  <a:schemeClr val="accent3">
                    <a:lumMod val="75000"/>
                  </a:schemeClr>
                </a:solidFill>
              </a:rPr>
              <a:t> mosmol / L</a:t>
            </a:r>
            <a:r>
              <a:rPr lang="en-GB" b="1" dirty="0">
                <a:ln w="50800"/>
                <a:solidFill>
                  <a:schemeClr val="accent3">
                    <a:lumMod val="75000"/>
                  </a:schemeClr>
                </a:solidFill>
              </a:rPr>
              <a:t> ,</a:t>
            </a:r>
            <a:r>
              <a:rPr lang="en-GB" b="1" dirty="0">
                <a:ln w="50800"/>
                <a:solidFill>
                  <a:srgbClr val="C00000"/>
                </a:solidFill>
              </a:rPr>
              <a:t>while</a:t>
            </a:r>
            <a:r>
              <a:rPr lang="en-GB" b="1" dirty="0">
                <a:ln w="50800"/>
                <a:solidFill>
                  <a:schemeClr val="accent3">
                    <a:lumMod val="75000"/>
                  </a:schemeClr>
                </a:solidFill>
              </a:rPr>
              <a:t> in water deficit urine volume may be reduced to </a:t>
            </a:r>
            <a:r>
              <a:rPr lang="en-GB" b="1" dirty="0">
                <a:ln w="50800"/>
                <a:solidFill>
                  <a:srgbClr val="C00000"/>
                </a:solidFill>
              </a:rPr>
              <a:t>500ml/day </a:t>
            </a:r>
            <a:r>
              <a:rPr lang="en-GB" b="1" dirty="0">
                <a:ln w="50800"/>
                <a:solidFill>
                  <a:schemeClr val="accent3">
                    <a:lumMod val="75000"/>
                  </a:schemeClr>
                </a:solidFill>
              </a:rPr>
              <a:t>with </a:t>
            </a:r>
            <a:r>
              <a:rPr lang="en-US" b="1" dirty="0">
                <a:ln w="50800"/>
                <a:solidFill>
                  <a:schemeClr val="accent3">
                    <a:lumMod val="75000"/>
                  </a:schemeClr>
                </a:solidFill>
              </a:rPr>
              <a:t>urine osmolarity</a:t>
            </a:r>
            <a:r>
              <a:rPr lang="en-GB" b="1" dirty="0">
                <a:ln w="50800"/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b="1" dirty="0">
                <a:ln w="50800"/>
                <a:solidFill>
                  <a:srgbClr val="C00000"/>
                </a:solidFill>
              </a:rPr>
              <a:t>1200 mosmol / L</a:t>
            </a:r>
            <a:r>
              <a:rPr lang="en-GB" b="1" dirty="0">
                <a:ln w="50800"/>
                <a:solidFill>
                  <a:srgbClr val="C00000"/>
                </a:solidFill>
              </a:rPr>
              <a:t> </a:t>
            </a:r>
            <a:endParaRPr lang="en-US" b="1" dirty="0">
              <a:ln w="50800"/>
              <a:solidFill>
                <a:srgbClr val="C0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ar-SA" b="1" dirty="0">
              <a:ln w="50800"/>
              <a:solidFill>
                <a:schemeClr val="accent3">
                  <a:lumMod val="75000"/>
                </a:schemeClr>
              </a:solidFill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EDF8EF0-1546-7FE6-F068-138F35471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 rtlCol="0">
            <a:normAutofit lnSpcReduction="1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GB" sz="2900" b="1" dirty="0">
                <a:ln w="50800"/>
                <a:solidFill>
                  <a:schemeClr val="accent3">
                    <a:lumMod val="75000"/>
                  </a:schemeClr>
                </a:solidFill>
                <a:cs typeface="+mn-cs"/>
              </a:rPr>
              <a:t>This function is determined by the amount of water reabsorption in the renal tubules. Since water reabsorption is </a:t>
            </a:r>
            <a:r>
              <a:rPr lang="en-GB" sz="2900" b="1" dirty="0">
                <a:ln w="50800"/>
                <a:solidFill>
                  <a:srgbClr val="C00000"/>
                </a:solidFill>
                <a:cs typeface="+mn-cs"/>
              </a:rPr>
              <a:t>obligatory in the PCTs </a:t>
            </a:r>
            <a:r>
              <a:rPr lang="en-GB" sz="2900" b="1" dirty="0">
                <a:ln w="50800"/>
                <a:solidFill>
                  <a:schemeClr val="accent3">
                    <a:lumMod val="75000"/>
                  </a:schemeClr>
                </a:solidFill>
                <a:cs typeface="+mn-cs"/>
              </a:rPr>
              <a:t>&amp; </a:t>
            </a:r>
            <a:r>
              <a:rPr lang="en-GB" sz="2900" b="1" dirty="0">
                <a:ln w="50800"/>
                <a:solidFill>
                  <a:srgbClr val="C00000"/>
                </a:solidFill>
                <a:cs typeface="+mn-cs"/>
              </a:rPr>
              <a:t>Loop of Henle</a:t>
            </a:r>
            <a:r>
              <a:rPr lang="en-GB" sz="2900" b="1" dirty="0">
                <a:ln w="50800"/>
                <a:solidFill>
                  <a:schemeClr val="accent3">
                    <a:lumMod val="75000"/>
                  </a:schemeClr>
                </a:solidFill>
                <a:cs typeface="+mn-cs"/>
              </a:rPr>
              <a:t>, final adjustment of the urine volume &amp; osmolality (concentration) depends only on the extent of </a:t>
            </a:r>
            <a:r>
              <a:rPr lang="en-GB" sz="2900" b="1" dirty="0">
                <a:ln w="50800"/>
                <a:solidFill>
                  <a:srgbClr val="C00000"/>
                </a:solidFill>
                <a:cs typeface="+mn-cs"/>
              </a:rPr>
              <a:t>facultative water reabsorption in the CDs</a:t>
            </a:r>
            <a:r>
              <a:rPr lang="en-GB" sz="2900" b="1" dirty="0">
                <a:ln w="50800"/>
                <a:solidFill>
                  <a:schemeClr val="accent3">
                    <a:lumMod val="75000"/>
                  </a:schemeClr>
                </a:solidFill>
                <a:cs typeface="+mn-cs"/>
              </a:rPr>
              <a:t>, which is determined by</a:t>
            </a:r>
            <a:endParaRPr lang="ar-EG" sz="2900" b="1" dirty="0">
              <a:ln w="50800"/>
              <a:solidFill>
                <a:schemeClr val="accent3">
                  <a:lumMod val="75000"/>
                </a:schemeClr>
              </a:solidFill>
              <a:cs typeface="+mn-cs"/>
            </a:endParaRPr>
          </a:p>
          <a:p>
            <a:pPr marL="0" indent="0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buNone/>
              <a:defRPr/>
            </a:pPr>
            <a:r>
              <a:rPr lang="en-GB" sz="2900" b="1" dirty="0">
                <a:ln w="50800"/>
                <a:solidFill>
                  <a:schemeClr val="accent3">
                    <a:lumMod val="75000"/>
                  </a:schemeClr>
                </a:solidFill>
                <a:cs typeface="+mn-cs"/>
              </a:rPr>
              <a:t> </a:t>
            </a:r>
            <a:r>
              <a:rPr lang="en-US" sz="2900" b="1" dirty="0">
                <a:ln w="50800"/>
                <a:solidFill>
                  <a:schemeClr val="accent3">
                    <a:lumMod val="75000"/>
                  </a:schemeClr>
                </a:solidFill>
                <a:cs typeface="+mn-cs"/>
              </a:rPr>
              <a:t>two</a:t>
            </a:r>
            <a:r>
              <a:rPr lang="en-GB" sz="2900" b="1" dirty="0">
                <a:ln w="50800"/>
                <a:solidFill>
                  <a:schemeClr val="accent3">
                    <a:lumMod val="75000"/>
                  </a:schemeClr>
                </a:solidFill>
                <a:cs typeface="+mn-cs"/>
              </a:rPr>
              <a:t> main factors:</a:t>
            </a:r>
          </a:p>
          <a:p>
            <a:pPr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GB" sz="2900" b="1" dirty="0">
                <a:ln w="50800"/>
                <a:solidFill>
                  <a:srgbClr val="C00000"/>
                </a:solidFill>
                <a:cs typeface="+mn-cs"/>
              </a:rPr>
              <a:t>ADH</a:t>
            </a:r>
          </a:p>
          <a:p>
            <a:pPr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GB" sz="2900" b="1" dirty="0">
                <a:ln w="50800"/>
                <a:solidFill>
                  <a:srgbClr val="C00000"/>
                </a:solidFill>
                <a:cs typeface="+mn-cs"/>
              </a:rPr>
              <a:t>hyper-</a:t>
            </a:r>
            <a:r>
              <a:rPr lang="en-US" sz="2800" b="1" dirty="0">
                <a:ln w="50800"/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900" b="1" dirty="0">
                <a:ln w="50800"/>
                <a:solidFill>
                  <a:srgbClr val="C00000"/>
                </a:solidFill>
                <a:cs typeface="+mn-cs"/>
              </a:rPr>
              <a:t>osmolarity</a:t>
            </a:r>
            <a:r>
              <a:rPr lang="en-GB" sz="2900" b="1" dirty="0">
                <a:ln w="50800"/>
                <a:solidFill>
                  <a:srgbClr val="C00000"/>
                </a:solidFill>
                <a:cs typeface="+mn-cs"/>
              </a:rPr>
              <a:t> of the medullary interstitium</a:t>
            </a:r>
            <a:endParaRPr lang="en-US" sz="2900" b="1" dirty="0">
              <a:ln w="50800"/>
              <a:solidFill>
                <a:srgbClr val="C00000"/>
              </a:solidFill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endParaRPr lang="ar-SA" b="1" dirty="0">
              <a:ln w="50800"/>
              <a:solidFill>
                <a:schemeClr val="accent3">
                  <a:lumMod val="75000"/>
                </a:schemeClr>
              </a:solidFill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d"/>
  </p:transition>
</p:sld>
</file>

<file path=ppt/theme/theme1.xml><?xml version="1.0" encoding="utf-8"?>
<a:theme xmlns:a="http://schemas.openxmlformats.org/drawingml/2006/main" name="سمة Office">
  <a:themeElements>
    <a:clrScheme name="حضري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حضري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10.xml><?xml version="1.0" encoding="utf-8"?>
<a:themeOverride xmlns:a="http://schemas.openxmlformats.org/drawingml/2006/main">
  <a:clrScheme name="حضري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2.xml><?xml version="1.0" encoding="utf-8"?>
<a:themeOverride xmlns:a="http://schemas.openxmlformats.org/drawingml/2006/main">
  <a:clrScheme name="حضري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3.xml><?xml version="1.0" encoding="utf-8"?>
<a:themeOverride xmlns:a="http://schemas.openxmlformats.org/drawingml/2006/main">
  <a:clrScheme name="حضري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4.xml><?xml version="1.0" encoding="utf-8"?>
<a:themeOverride xmlns:a="http://schemas.openxmlformats.org/drawingml/2006/main">
  <a:clrScheme name="حضري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5.xml><?xml version="1.0" encoding="utf-8"?>
<a:themeOverride xmlns:a="http://schemas.openxmlformats.org/drawingml/2006/main">
  <a:clrScheme name="حضري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6.xml><?xml version="1.0" encoding="utf-8"?>
<a:themeOverride xmlns:a="http://schemas.openxmlformats.org/drawingml/2006/main">
  <a:clrScheme name="حضري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7.xml><?xml version="1.0" encoding="utf-8"?>
<a:themeOverride xmlns:a="http://schemas.openxmlformats.org/drawingml/2006/main">
  <a:clrScheme name="حضري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8.xml><?xml version="1.0" encoding="utf-8"?>
<a:themeOverride xmlns:a="http://schemas.openxmlformats.org/drawingml/2006/main">
  <a:clrScheme name="حضري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9.xml><?xml version="1.0" encoding="utf-8"?>
<a:themeOverride xmlns:a="http://schemas.openxmlformats.org/drawingml/2006/main">
  <a:clrScheme name="حضري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3715E3F2C51640B4ECF0431D023F17" ma:contentTypeVersion="2" ma:contentTypeDescription="Create a new document." ma:contentTypeScope="" ma:versionID="8ff71a0f68f358fa63dc061683fe4d4f">
  <xsd:schema xmlns:xsd="http://www.w3.org/2001/XMLSchema" xmlns:xs="http://www.w3.org/2001/XMLSchema" xmlns:p="http://schemas.microsoft.com/office/2006/metadata/properties" xmlns:ns2="e0ad8373-bfde-47d8-b794-2f09d6972787" targetNamespace="http://schemas.microsoft.com/office/2006/metadata/properties" ma:root="true" ma:fieldsID="f0c5688218bff0f10fb04626d3881636" ns2:_="">
    <xsd:import namespace="e0ad8373-bfde-47d8-b794-2f09d69727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ad8373-bfde-47d8-b794-2f09d69727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DCDA66-8638-412A-AE6B-05B181AF9A4C}">
  <ds:schemaRefs>
    <ds:schemaRef ds:uri="http://schemas.microsoft.com/office/2006/metadata/properties"/>
    <ds:schemaRef ds:uri="http://www.w3.org/2000/xmlns/"/>
  </ds:schemaRefs>
</ds:datastoreItem>
</file>

<file path=customXml/itemProps2.xml><?xml version="1.0" encoding="utf-8"?>
<ds:datastoreItem xmlns:ds="http://schemas.openxmlformats.org/officeDocument/2006/customXml" ds:itemID="{D81D8C53-DED0-4897-8DE6-D204C26DB9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B69228-A82F-4D91-BC41-3A8E976D447F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e0ad8373-bfde-47d8-b794-2f09d697278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780</TotalTime>
  <Words>1727</Words>
  <Application>Microsoft Office PowerPoint</Application>
  <PresentationFormat>On-screen Show (4:3)</PresentationFormat>
  <Paragraphs>130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سمة Office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process of urine formation</dc:title>
  <dc:creator>Admin</dc:creator>
  <cp:lastModifiedBy>Sanabil Hassanat</cp:lastModifiedBy>
  <cp:revision>60</cp:revision>
  <dcterms:created xsi:type="dcterms:W3CDTF">2012-01-14T10:56:21Z</dcterms:created>
  <dcterms:modified xsi:type="dcterms:W3CDTF">2022-05-16T13:45:06Z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0x010100703715E3F2C51640B4ECF0431D023F17</vt:lpwstr>
  </property>
</Properties>
</file>