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528" autoAdjust="0"/>
  </p:normalViewPr>
  <p:slideViewPr>
    <p:cSldViewPr>
      <p:cViewPr varScale="1">
        <p:scale>
          <a:sx n="55" d="100"/>
          <a:sy n="55" d="100"/>
        </p:scale>
        <p:origin x="-17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545FD-5F95-418B-8383-79EF6056DA7F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60C26-FAD0-492D-897A-D9DC2FDE2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612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Cardiac symptoms include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tachyarrhythmias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torsades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pointes, tachycardia,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fi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brillation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resistant to standard treatment but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responsive to Mg!2 repletion. ECG changes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refl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ect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abnormal cardiac repolarization with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bifi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 T waves, U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waves, and prolongation of QT or QU interval. Neuromuscular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symptoms are similar to those of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hypocalcemia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include tremor, twitching, frank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tetany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positive Trousseau’s and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Chvostek’s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signs. CNS symptoms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include generalized, tonic-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clonic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or multifocal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motor seizures triggered by loud noises and can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lead to sudden death.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Nystagmus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Wernicke’s encephalopathy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also be present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60C26-FAD0-492D-897A-D9DC2FDE24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17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*which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magnesium is removed from the extracellular fluid space and deposited in bone following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parathyroidectomy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total thyroidectomy or any similar states of massive mineralization of the bones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60C26-FAD0-492D-897A-D9DC2FDE24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24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treatment of asymptomatic magnesium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ciency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controversial. Patients with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hypomagnesemia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associated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cardiac disease should receive magnesium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supplementation to avoid the risk of developing digoxin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cardiotoxicity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The underlying etiology of magnesium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losses should be evaluated and treated appropriately.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unknown reasons, patients receiving parenteral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nutrition have an increased demand for magnesium.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Therefore, magnesium supplementation should be increased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prevent further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ciencies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Symptomatic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magnesium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ciency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requires repletion to prevent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complications such as seizure disorder and ongoing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electrolyte imbalance. IV replacement is the route of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choice for patients with IV access.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60C26-FAD0-492D-897A-D9DC2FDE24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29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4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4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18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4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2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8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15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67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76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4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4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2B3E-ED7E-4720-B032-82625765453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9D03D-66D1-4B7E-8A4E-BBFB4CB02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18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20688"/>
            <a:ext cx="5842767" cy="550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904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presentation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848" y="1196752"/>
            <a:ext cx="8229600" cy="4525963"/>
          </a:xfrm>
        </p:spPr>
        <p:txBody>
          <a:bodyPr>
            <a:normAutofit/>
          </a:bodyPr>
          <a:lstStyle/>
          <a:p>
            <a:r>
              <a:rPr lang="en-US" sz="1600" dirty="0"/>
              <a:t>The prevalence of </a:t>
            </a:r>
            <a:r>
              <a:rPr lang="en-US" sz="1600" dirty="0" err="1" smtClean="0"/>
              <a:t>hypomagnesemiais</a:t>
            </a:r>
            <a:r>
              <a:rPr lang="en-US" sz="1600" dirty="0" smtClean="0"/>
              <a:t> </a:t>
            </a:r>
            <a:r>
              <a:rPr lang="en-US" sz="1600" dirty="0"/>
              <a:t>likely underestimated because of the lack of a</a:t>
            </a:r>
          </a:p>
          <a:p>
            <a:pPr marL="0" indent="0">
              <a:buNone/>
            </a:pPr>
            <a:r>
              <a:rPr lang="en-US" sz="1600" dirty="0"/>
              <a:t>good test to predict total body Mg!2 status. </a:t>
            </a: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179512" y="1997839"/>
            <a:ext cx="84249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Cardiac symptoms </a:t>
            </a:r>
            <a:r>
              <a:rPr lang="en-US" dirty="0"/>
              <a:t>include</a:t>
            </a:r>
          </a:p>
          <a:p>
            <a:r>
              <a:rPr lang="en-US" dirty="0" smtClean="0"/>
              <a:t>1- </a:t>
            </a:r>
            <a:r>
              <a:rPr lang="en-US" dirty="0" err="1" smtClean="0"/>
              <a:t>tachyarrhythmias</a:t>
            </a:r>
            <a:r>
              <a:rPr lang="en-US" dirty="0"/>
              <a:t>, </a:t>
            </a:r>
            <a:r>
              <a:rPr lang="en-US" dirty="0" err="1"/>
              <a:t>torsades</a:t>
            </a:r>
            <a:r>
              <a:rPr lang="en-US" dirty="0"/>
              <a:t> de pointes, </a:t>
            </a:r>
            <a:r>
              <a:rPr lang="en-US" dirty="0" smtClean="0"/>
              <a:t>tachycardia, and </a:t>
            </a:r>
            <a:r>
              <a:rPr lang="en-US" b="1" u="sng" dirty="0"/>
              <a:t>fi </a:t>
            </a:r>
            <a:r>
              <a:rPr lang="en-US" b="1" u="sng" dirty="0" err="1"/>
              <a:t>brillation</a:t>
            </a:r>
            <a:r>
              <a:rPr lang="en-US" b="1" u="sng" dirty="0"/>
              <a:t> resistant to standard treatment</a:t>
            </a:r>
            <a:r>
              <a:rPr lang="en-US" dirty="0"/>
              <a:t> </a:t>
            </a:r>
            <a:r>
              <a:rPr lang="en-US" dirty="0" err="1" smtClean="0"/>
              <a:t>butresponsive</a:t>
            </a:r>
            <a:r>
              <a:rPr lang="en-US" dirty="0" smtClean="0"/>
              <a:t> </a:t>
            </a:r>
            <a:r>
              <a:rPr lang="en-US" dirty="0"/>
              <a:t>to Mg!2 repletion. </a:t>
            </a:r>
            <a:endParaRPr lang="en-US" dirty="0" smtClean="0"/>
          </a:p>
          <a:p>
            <a:r>
              <a:rPr lang="en-US" dirty="0" smtClean="0"/>
              <a:t>2-</a:t>
            </a:r>
            <a:r>
              <a:rPr lang="en-US" b="1" dirty="0" smtClean="0"/>
              <a:t>ECG </a:t>
            </a:r>
            <a:r>
              <a:rPr lang="en-US" dirty="0"/>
              <a:t>changes </a:t>
            </a:r>
            <a:r>
              <a:rPr lang="en-US" dirty="0" err="1"/>
              <a:t>refl</a:t>
            </a:r>
            <a:r>
              <a:rPr lang="en-US" dirty="0"/>
              <a:t> </a:t>
            </a:r>
            <a:r>
              <a:rPr lang="en-US" dirty="0" err="1" smtClean="0"/>
              <a:t>ect</a:t>
            </a:r>
            <a:r>
              <a:rPr lang="en-US" dirty="0" smtClean="0"/>
              <a:t> abnormal </a:t>
            </a:r>
            <a:r>
              <a:rPr lang="en-US" dirty="0"/>
              <a:t>cardiac </a:t>
            </a:r>
            <a:r>
              <a:rPr lang="en-US" b="1" u="sng" dirty="0"/>
              <a:t>repolarization</a:t>
            </a:r>
            <a:r>
              <a:rPr lang="en-US" dirty="0"/>
              <a:t> with </a:t>
            </a:r>
            <a:r>
              <a:rPr lang="en-US" dirty="0" err="1"/>
              <a:t>bifi</a:t>
            </a:r>
            <a:r>
              <a:rPr lang="en-US" dirty="0"/>
              <a:t> d T waves, U</a:t>
            </a:r>
          </a:p>
          <a:p>
            <a:r>
              <a:rPr lang="en-US" dirty="0"/>
              <a:t>waves, and prolongation of QT or QU </a:t>
            </a:r>
            <a:r>
              <a:rPr lang="en-US" dirty="0" smtClean="0"/>
              <a:t>interval.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Neuromuscular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symptoms are similar to those of </a:t>
            </a:r>
            <a:r>
              <a:rPr lang="en-US" b="1" dirty="0" err="1">
                <a:solidFill>
                  <a:srgbClr val="00B050"/>
                </a:solidFill>
              </a:rPr>
              <a:t>hypocalcemia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 dirty="0" smtClean="0"/>
              <a:t>(tremor</a:t>
            </a:r>
            <a:r>
              <a:rPr lang="en-US" dirty="0"/>
              <a:t>, twitching, frank </a:t>
            </a:r>
            <a:r>
              <a:rPr lang="en-US" dirty="0" err="1"/>
              <a:t>tetany</a:t>
            </a:r>
            <a:r>
              <a:rPr lang="en-US" dirty="0"/>
              <a:t>, </a:t>
            </a:r>
            <a:r>
              <a:rPr lang="en-US" dirty="0" smtClean="0"/>
              <a:t>and positive </a:t>
            </a:r>
            <a:r>
              <a:rPr lang="en-US" dirty="0"/>
              <a:t>Trousseau’s and </a:t>
            </a:r>
            <a:r>
              <a:rPr lang="en-US" dirty="0" err="1"/>
              <a:t>Chvostek’s</a:t>
            </a:r>
            <a:r>
              <a:rPr lang="en-US" dirty="0"/>
              <a:t> signs</a:t>
            </a:r>
            <a:r>
              <a:rPr lang="en-US" dirty="0" smtClean="0"/>
              <a:t>.)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CNS symptoms</a:t>
            </a:r>
          </a:p>
          <a:p>
            <a:r>
              <a:rPr lang="en-US" dirty="0" smtClean="0"/>
              <a:t>1- generalized</a:t>
            </a:r>
            <a:r>
              <a:rPr lang="en-US" dirty="0"/>
              <a:t>, tonic-</a:t>
            </a:r>
            <a:r>
              <a:rPr lang="en-US" dirty="0" err="1"/>
              <a:t>clonic</a:t>
            </a:r>
            <a:r>
              <a:rPr lang="en-US" dirty="0"/>
              <a:t>, or </a:t>
            </a:r>
            <a:r>
              <a:rPr lang="en-US" b="1" dirty="0" smtClean="0">
                <a:solidFill>
                  <a:srgbClr val="00B050"/>
                </a:solidFill>
              </a:rPr>
              <a:t>multifocal motor </a:t>
            </a:r>
            <a:r>
              <a:rPr lang="en-US" b="1" dirty="0">
                <a:solidFill>
                  <a:srgbClr val="00B050"/>
                </a:solidFill>
              </a:rPr>
              <a:t>seizures triggered by loud noises </a:t>
            </a:r>
            <a:r>
              <a:rPr lang="en-US" dirty="0"/>
              <a:t>and </a:t>
            </a:r>
            <a:r>
              <a:rPr lang="en-US" dirty="0" smtClean="0"/>
              <a:t>can lead </a:t>
            </a:r>
            <a:r>
              <a:rPr lang="en-US" dirty="0"/>
              <a:t>to sudden death. </a:t>
            </a:r>
            <a:endParaRPr lang="en-US" dirty="0" smtClean="0"/>
          </a:p>
          <a:p>
            <a:r>
              <a:rPr lang="en-US" dirty="0" smtClean="0"/>
              <a:t>2-Nystagmus </a:t>
            </a:r>
            <a:r>
              <a:rPr lang="en-US" dirty="0"/>
              <a:t>and </a:t>
            </a:r>
            <a:r>
              <a:rPr lang="en-US" b="1" dirty="0">
                <a:solidFill>
                  <a:srgbClr val="00B050"/>
                </a:solidFill>
              </a:rPr>
              <a:t>Wernicke’s encephalopathy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41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43408"/>
            <a:ext cx="8229600" cy="1143000"/>
          </a:xfrm>
        </p:spPr>
        <p:txBody>
          <a:bodyPr/>
          <a:lstStyle/>
          <a:p>
            <a:r>
              <a:rPr lang="en-US" dirty="0" smtClean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92696"/>
            <a:ext cx="8435280" cy="55774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Renal </a:t>
            </a:r>
            <a:r>
              <a:rPr lang="en-US" sz="2000" b="1" dirty="0" smtClean="0">
                <a:solidFill>
                  <a:srgbClr val="FF0000"/>
                </a:solidFill>
              </a:rPr>
              <a:t>Mg+2 </a:t>
            </a:r>
            <a:r>
              <a:rPr lang="en-US" sz="2000" b="1" dirty="0">
                <a:solidFill>
                  <a:srgbClr val="FF0000"/>
                </a:solidFill>
              </a:rPr>
              <a:t>wasting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1- defective </a:t>
            </a:r>
            <a:r>
              <a:rPr lang="en-US" sz="2000" dirty="0"/>
              <a:t>sodium </a:t>
            </a:r>
            <a:r>
              <a:rPr lang="en-US" sz="2000" dirty="0" err="1" smtClean="0"/>
              <a:t>resorption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B050"/>
                </a:solidFill>
              </a:rPr>
              <a:t>diuretic </a:t>
            </a:r>
            <a:r>
              <a:rPr lang="en-US" sz="2000" dirty="0"/>
              <a:t>use),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2-use </a:t>
            </a:r>
            <a:r>
              <a:rPr lang="en-US" sz="2000" dirty="0"/>
              <a:t>of renal </a:t>
            </a:r>
            <a:r>
              <a:rPr lang="en-US" sz="2000" dirty="0">
                <a:solidFill>
                  <a:srgbClr val="00B050"/>
                </a:solidFill>
              </a:rPr>
              <a:t>toxins</a:t>
            </a:r>
            <a:r>
              <a:rPr lang="en-US" sz="2000" dirty="0"/>
              <a:t> (amphotericin </a:t>
            </a:r>
            <a:r>
              <a:rPr lang="en-US" sz="2000" dirty="0" err="1" smtClean="0"/>
              <a:t>B,cisplatin</a:t>
            </a:r>
            <a:r>
              <a:rPr lang="en-US" sz="2000" dirty="0"/>
              <a:t>, aminoglycosides, </a:t>
            </a:r>
            <a:r>
              <a:rPr lang="en-US" sz="2000" dirty="0" err="1"/>
              <a:t>pentamidine</a:t>
            </a:r>
            <a:r>
              <a:rPr lang="en-US" sz="2000" dirty="0"/>
              <a:t>, cyclosporine</a:t>
            </a:r>
          </a:p>
          <a:p>
            <a:pPr marL="0" indent="0">
              <a:buNone/>
            </a:pPr>
            <a:r>
              <a:rPr lang="en-US" sz="2000" dirty="0"/>
              <a:t>A</a:t>
            </a:r>
            <a:r>
              <a:rPr lang="en-US" sz="2000" dirty="0" smtClean="0"/>
              <a:t>).</a:t>
            </a:r>
          </a:p>
          <a:p>
            <a:pPr marL="0" indent="0">
              <a:buNone/>
            </a:pPr>
            <a:r>
              <a:rPr lang="en-US" sz="2000" dirty="0" smtClean="0"/>
              <a:t>3- </a:t>
            </a:r>
            <a:r>
              <a:rPr lang="en-US" sz="2000" dirty="0">
                <a:solidFill>
                  <a:srgbClr val="00B050"/>
                </a:solidFill>
              </a:rPr>
              <a:t>osmotic diuresis </a:t>
            </a:r>
            <a:r>
              <a:rPr lang="en-US" sz="2000" dirty="0"/>
              <a:t>(DM).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b="1" dirty="0" err="1">
                <a:solidFill>
                  <a:srgbClr val="FF0000"/>
                </a:solidFill>
              </a:rPr>
              <a:t>Extrarenal</a:t>
            </a:r>
            <a:r>
              <a:rPr lang="en-US" sz="2000" b="1" dirty="0">
                <a:solidFill>
                  <a:srgbClr val="FF0000"/>
                </a:solidFill>
              </a:rPr>
              <a:t> losses</a:t>
            </a:r>
          </a:p>
          <a:p>
            <a:pPr marL="0" indent="0">
              <a:buNone/>
            </a:pPr>
            <a:r>
              <a:rPr lang="en-US" sz="2000" dirty="0" smtClean="0"/>
              <a:t>1-</a:t>
            </a:r>
            <a:r>
              <a:rPr lang="en-US" sz="2000" dirty="0" smtClean="0">
                <a:solidFill>
                  <a:srgbClr val="00B0F0"/>
                </a:solidFill>
              </a:rPr>
              <a:t>nutrition </a:t>
            </a:r>
            <a:r>
              <a:rPr lang="en-US" sz="2000" dirty="0" err="1">
                <a:solidFill>
                  <a:srgbClr val="00B0F0"/>
                </a:solidFill>
              </a:rPr>
              <a:t>defi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r>
              <a:rPr lang="en-US" sz="2000" dirty="0" err="1">
                <a:solidFill>
                  <a:srgbClr val="00B0F0"/>
                </a:solidFill>
              </a:rPr>
              <a:t>ciency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r>
              <a:rPr lang="en-US" sz="2000" dirty="0"/>
              <a:t>(e.g., </a:t>
            </a:r>
            <a:r>
              <a:rPr lang="en-US" sz="2000" dirty="0" err="1" smtClean="0"/>
              <a:t>alcoholism,protein</a:t>
            </a:r>
            <a:r>
              <a:rPr lang="en-US" sz="2000" dirty="0" smtClean="0"/>
              <a:t>-calorie </a:t>
            </a:r>
            <a:r>
              <a:rPr lang="en-US" sz="2000" dirty="0"/>
              <a:t>malnutrition, parenteral nutrition</a:t>
            </a:r>
            <a:r>
              <a:rPr lang="en-US" sz="2000" dirty="0" smtClean="0"/>
              <a:t>).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2-</a:t>
            </a:r>
            <a:r>
              <a:rPr lang="en-US" sz="2000" dirty="0" smtClean="0">
                <a:solidFill>
                  <a:srgbClr val="00B0F0"/>
                </a:solidFill>
              </a:rPr>
              <a:t>decreased </a:t>
            </a:r>
            <a:r>
              <a:rPr lang="en-US" sz="2000" dirty="0">
                <a:solidFill>
                  <a:srgbClr val="00B0F0"/>
                </a:solidFill>
              </a:rPr>
              <a:t>absorption </a:t>
            </a:r>
            <a:r>
              <a:rPr lang="en-US" sz="2000" dirty="0"/>
              <a:t>(e.g., chronic </a:t>
            </a:r>
            <a:r>
              <a:rPr lang="en-US" sz="2000" dirty="0" smtClean="0"/>
              <a:t>diarrhea,</a:t>
            </a:r>
            <a:r>
              <a:rPr lang="fr-FR" sz="2000" dirty="0" smtClean="0"/>
              <a:t>intestinal </a:t>
            </a:r>
            <a:r>
              <a:rPr lang="fr-FR" sz="2000" dirty="0"/>
              <a:t>malabsorption syndromes</a:t>
            </a:r>
            <a:r>
              <a:rPr lang="fr-FR" sz="2000" dirty="0" smtClean="0"/>
              <a:t>).</a:t>
            </a:r>
          </a:p>
          <a:p>
            <a:pPr marL="0" indent="0">
              <a:buNone/>
            </a:pPr>
            <a:r>
              <a:rPr lang="fr-FR" sz="2000" dirty="0" smtClean="0"/>
              <a:t>3-</a:t>
            </a:r>
            <a:r>
              <a:rPr lang="fr-FR" sz="2000" dirty="0" smtClean="0">
                <a:solidFill>
                  <a:srgbClr val="00B0F0"/>
                </a:solidFill>
              </a:rPr>
              <a:t>cutaneous </a:t>
            </a:r>
            <a:r>
              <a:rPr lang="en-US" sz="2000" dirty="0" smtClean="0">
                <a:solidFill>
                  <a:srgbClr val="00B0F0"/>
                </a:solidFill>
              </a:rPr>
              <a:t>losses </a:t>
            </a:r>
            <a:r>
              <a:rPr lang="en-US" sz="2000" dirty="0"/>
              <a:t>(e.g., burn patients, marathon runners).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4-</a:t>
            </a:r>
            <a:r>
              <a:rPr lang="en-US" sz="2000" dirty="0"/>
              <a:t>Causes related to the </a:t>
            </a:r>
            <a:r>
              <a:rPr lang="en-US" sz="2000" dirty="0">
                <a:solidFill>
                  <a:srgbClr val="00B0F0"/>
                </a:solidFill>
              </a:rPr>
              <a:t>redistribution of magnesium </a:t>
            </a:r>
            <a:r>
              <a:rPr lang="en-US" sz="2000" dirty="0"/>
              <a:t>from extracellular to intracellular space include the following:</a:t>
            </a:r>
          </a:p>
          <a:p>
            <a:r>
              <a:rPr lang="en-US" sz="2000">
                <a:solidFill>
                  <a:srgbClr val="92D050"/>
                </a:solidFill>
              </a:rPr>
              <a:t>*</a:t>
            </a:r>
            <a:r>
              <a:rPr lang="en-US" sz="2000" smtClean="0">
                <a:solidFill>
                  <a:srgbClr val="92D050"/>
                </a:solidFill>
              </a:rPr>
              <a:t>Hungry </a:t>
            </a:r>
            <a:r>
              <a:rPr lang="en-US" sz="2000" dirty="0">
                <a:solidFill>
                  <a:srgbClr val="92D050"/>
                </a:solidFill>
              </a:rPr>
              <a:t>bone </a:t>
            </a:r>
            <a:r>
              <a:rPr lang="en-US" sz="2000" dirty="0" smtClean="0">
                <a:solidFill>
                  <a:srgbClr val="92D050"/>
                </a:solidFill>
              </a:rPr>
              <a:t>syndrome</a:t>
            </a:r>
            <a:r>
              <a:rPr lang="en-US" sz="2000" dirty="0" smtClean="0"/>
              <a:t>/ Treatment </a:t>
            </a:r>
            <a:r>
              <a:rPr lang="en-US" sz="2000" dirty="0"/>
              <a:t>of diabetic </a:t>
            </a:r>
            <a:r>
              <a:rPr lang="en-US" sz="2000" dirty="0" smtClean="0"/>
              <a:t>ketoacidosis /Alcohol </a:t>
            </a:r>
            <a:r>
              <a:rPr lang="en-US" sz="2000" dirty="0"/>
              <a:t>withdrawal </a:t>
            </a:r>
            <a:r>
              <a:rPr lang="en-US" sz="2000" dirty="0" smtClean="0"/>
              <a:t>syndromes/</a:t>
            </a:r>
            <a:r>
              <a:rPr lang="en-US" sz="2000" dirty="0" err="1" smtClean="0"/>
              <a:t>Refeeding</a:t>
            </a:r>
            <a:r>
              <a:rPr lang="en-US" sz="2000" dirty="0" smtClean="0"/>
              <a:t> </a:t>
            </a:r>
            <a:r>
              <a:rPr lang="en-US" sz="2000" dirty="0"/>
              <a:t>syndrome </a:t>
            </a:r>
            <a:r>
              <a:rPr lang="en-US" sz="2000" dirty="0" smtClean="0"/>
              <a:t>/Acute </a:t>
            </a:r>
            <a:r>
              <a:rPr lang="en-US" sz="2000" dirty="0"/>
              <a:t>pancreatitis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Familial </a:t>
            </a:r>
          </a:p>
          <a:p>
            <a:r>
              <a:rPr lang="en-US" sz="2000" dirty="0"/>
              <a:t>isolated familial </a:t>
            </a:r>
            <a:r>
              <a:rPr lang="en-US" sz="2000" dirty="0" err="1"/>
              <a:t>hypomagnesemia</a:t>
            </a:r>
            <a:r>
              <a:rPr lang="en-US" sz="2000" dirty="0"/>
              <a:t>, familial </a:t>
            </a:r>
            <a:r>
              <a:rPr lang="en-US" sz="2000" dirty="0" smtClean="0"/>
              <a:t>hypokalemia, and </a:t>
            </a:r>
            <a:r>
              <a:rPr lang="en-US" sz="2000" dirty="0"/>
              <a:t>familial </a:t>
            </a:r>
            <a:r>
              <a:rPr lang="en-US" sz="2000" dirty="0" err="1"/>
              <a:t>hypomagnesemia-hypercalciuria</a:t>
            </a: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824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1 -The </a:t>
            </a:r>
            <a:r>
              <a:rPr lang="en-US" sz="2000" dirty="0"/>
              <a:t>treatment of </a:t>
            </a:r>
            <a:r>
              <a:rPr lang="en-US" sz="2000" b="1" dirty="0" smtClean="0"/>
              <a:t>asymptomatic </a:t>
            </a:r>
            <a:r>
              <a:rPr lang="en-US" sz="2000" b="1" dirty="0"/>
              <a:t>magnesium </a:t>
            </a:r>
            <a:r>
              <a:rPr lang="en-US" sz="2000" b="1" dirty="0" err="1"/>
              <a:t>defi</a:t>
            </a:r>
            <a:r>
              <a:rPr lang="en-US" sz="2000" b="1" dirty="0"/>
              <a:t> </a:t>
            </a:r>
            <a:r>
              <a:rPr lang="en-US" sz="2000" b="1" dirty="0" err="1" smtClean="0"/>
              <a:t>ciency</a:t>
            </a:r>
            <a:r>
              <a:rPr lang="en-US" sz="2000" b="1" dirty="0" smtClean="0"/>
              <a:t> is controversial.</a:t>
            </a:r>
          </a:p>
          <a:p>
            <a:pPr marL="0" indent="0">
              <a:buNone/>
            </a:pPr>
            <a:r>
              <a:rPr lang="en-US" sz="2000" dirty="0" smtClean="0"/>
              <a:t>2- </a:t>
            </a:r>
            <a:r>
              <a:rPr lang="en-US" sz="2000" dirty="0"/>
              <a:t>Patients with </a:t>
            </a:r>
            <a:r>
              <a:rPr lang="en-US" sz="2000" dirty="0" err="1"/>
              <a:t>hypomagnesemia</a:t>
            </a:r>
            <a:r>
              <a:rPr lang="en-US" sz="2000" dirty="0"/>
              <a:t> and </a:t>
            </a:r>
            <a:r>
              <a:rPr lang="en-US" sz="2000" dirty="0" smtClean="0"/>
              <a:t>associated </a:t>
            </a:r>
            <a:r>
              <a:rPr lang="en-US" sz="2000" b="1" dirty="0" smtClean="0">
                <a:solidFill>
                  <a:srgbClr val="C00000"/>
                </a:solidFill>
              </a:rPr>
              <a:t>cardiac </a:t>
            </a:r>
            <a:r>
              <a:rPr lang="en-US" sz="2000" b="1" dirty="0">
                <a:solidFill>
                  <a:srgbClr val="C00000"/>
                </a:solidFill>
              </a:rPr>
              <a:t>disease </a:t>
            </a:r>
            <a:r>
              <a:rPr lang="en-US" sz="2000" dirty="0"/>
              <a:t>should receive </a:t>
            </a:r>
            <a:r>
              <a:rPr lang="en-US" sz="2000" dirty="0" smtClean="0">
                <a:solidFill>
                  <a:srgbClr val="C00000"/>
                </a:solidFill>
              </a:rPr>
              <a:t>magnesium supplementation </a:t>
            </a:r>
            <a:r>
              <a:rPr lang="en-US" sz="2000" dirty="0">
                <a:solidFill>
                  <a:srgbClr val="C00000"/>
                </a:solidFill>
              </a:rPr>
              <a:t>to avoid the risk of developing </a:t>
            </a:r>
            <a:r>
              <a:rPr lang="en-US" sz="2000" dirty="0" smtClean="0">
                <a:solidFill>
                  <a:srgbClr val="C00000"/>
                </a:solidFill>
              </a:rPr>
              <a:t>digoxin </a:t>
            </a:r>
            <a:r>
              <a:rPr lang="en-US" sz="2000" dirty="0" err="1" smtClean="0">
                <a:solidFill>
                  <a:srgbClr val="C00000"/>
                </a:solidFill>
              </a:rPr>
              <a:t>cardiotoxicity</a:t>
            </a:r>
            <a:r>
              <a:rPr lang="en-US" sz="2000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000" dirty="0" smtClean="0"/>
              <a:t>3-</a:t>
            </a:r>
            <a:r>
              <a:rPr lang="en-US" sz="2000" dirty="0"/>
              <a:t>The </a:t>
            </a:r>
            <a:r>
              <a:rPr lang="en-US" sz="2000" b="1" dirty="0"/>
              <a:t>underlying etiology </a:t>
            </a:r>
            <a:r>
              <a:rPr lang="en-US" sz="2000" dirty="0"/>
              <a:t>of </a:t>
            </a:r>
            <a:r>
              <a:rPr lang="en-US" sz="2000" dirty="0" smtClean="0"/>
              <a:t>magnesium losses </a:t>
            </a:r>
            <a:r>
              <a:rPr lang="en-US" sz="2000" dirty="0"/>
              <a:t>should be evaluated and treated appropriately</a:t>
            </a:r>
            <a:r>
              <a:rPr lang="en-US" sz="2000" dirty="0" smtClean="0"/>
              <a:t>. </a:t>
            </a:r>
          </a:p>
          <a:p>
            <a:pPr marL="0" indent="0">
              <a:buNone/>
            </a:pPr>
            <a:r>
              <a:rPr lang="en-US" sz="2000" dirty="0" smtClean="0"/>
              <a:t>4- </a:t>
            </a:r>
            <a:r>
              <a:rPr lang="en-US" sz="2000" dirty="0"/>
              <a:t>For unknown reasons, patients receiving </a:t>
            </a:r>
            <a:r>
              <a:rPr lang="en-US" sz="2000" b="1" dirty="0" smtClean="0">
                <a:solidFill>
                  <a:srgbClr val="C00000"/>
                </a:solidFill>
              </a:rPr>
              <a:t>parenteral nutrition </a:t>
            </a:r>
            <a:r>
              <a:rPr lang="en-US" sz="2000" dirty="0"/>
              <a:t>have an increased demand for </a:t>
            </a:r>
            <a:r>
              <a:rPr lang="en-US" sz="2000" dirty="0" smtClean="0"/>
              <a:t>magnesium. Therefore</a:t>
            </a:r>
            <a:r>
              <a:rPr lang="en-US" sz="2000" dirty="0"/>
              <a:t>, magnesium supplementation should be </a:t>
            </a:r>
            <a:r>
              <a:rPr lang="en-US" sz="2000" dirty="0" smtClean="0"/>
              <a:t>increased.</a:t>
            </a:r>
          </a:p>
          <a:p>
            <a:pPr marL="0" indent="0">
              <a:buNone/>
            </a:pPr>
            <a:r>
              <a:rPr lang="en-US" sz="2000" dirty="0" smtClean="0"/>
              <a:t>5-</a:t>
            </a:r>
            <a:r>
              <a:rPr lang="en-US" sz="2000" dirty="0"/>
              <a:t>. </a:t>
            </a:r>
            <a:r>
              <a:rPr lang="en-US" sz="2000" b="1" dirty="0" smtClean="0"/>
              <a:t>Symptomatic magnesium </a:t>
            </a:r>
            <a:r>
              <a:rPr lang="en-US" sz="2000" b="1" dirty="0" err="1"/>
              <a:t>defi</a:t>
            </a:r>
            <a:r>
              <a:rPr lang="en-US" sz="2000" b="1" dirty="0"/>
              <a:t> </a:t>
            </a:r>
            <a:r>
              <a:rPr lang="en-US" sz="2000" b="1" dirty="0" err="1"/>
              <a:t>ciency</a:t>
            </a:r>
            <a:r>
              <a:rPr lang="en-US" sz="2000" b="1" dirty="0"/>
              <a:t> </a:t>
            </a:r>
            <a:r>
              <a:rPr lang="en-US" sz="2000" dirty="0"/>
              <a:t>requires repletion to </a:t>
            </a:r>
            <a:r>
              <a:rPr lang="en-US" sz="2000" u="sng" dirty="0" smtClean="0"/>
              <a:t>prevent complications </a:t>
            </a:r>
            <a:r>
              <a:rPr lang="en-US" sz="2000" u="sng" dirty="0"/>
              <a:t>such as seizure disorder and </a:t>
            </a:r>
            <a:r>
              <a:rPr lang="en-US" sz="2000" u="sng" dirty="0" smtClean="0"/>
              <a:t>ongoing electrolyte imbalance</a:t>
            </a:r>
            <a:r>
              <a:rPr lang="en-US" sz="2000" b="1" u="sng" dirty="0" smtClean="0">
                <a:solidFill>
                  <a:srgbClr val="FFC000"/>
                </a:solidFill>
              </a:rPr>
              <a:t>(hypokalemia / </a:t>
            </a:r>
            <a:r>
              <a:rPr lang="en-US" sz="2000" b="1" u="sng" dirty="0" err="1" smtClean="0">
                <a:solidFill>
                  <a:srgbClr val="FFC000"/>
                </a:solidFill>
              </a:rPr>
              <a:t>hypocalcemia</a:t>
            </a:r>
            <a:r>
              <a:rPr lang="en-US" sz="2000" b="1" u="sng" dirty="0" smtClean="0">
                <a:solidFill>
                  <a:srgbClr val="FFC000"/>
                </a:solidFill>
              </a:rPr>
              <a:t>)</a:t>
            </a:r>
            <a:r>
              <a:rPr lang="en-US" sz="2000" b="1" dirty="0" smtClean="0">
                <a:solidFill>
                  <a:srgbClr val="FFC000"/>
                </a:solidFill>
              </a:rPr>
              <a:t>. </a:t>
            </a:r>
            <a:r>
              <a:rPr lang="en-US" sz="2000" dirty="0"/>
              <a:t>IV replacement is the route </a:t>
            </a:r>
            <a:r>
              <a:rPr lang="en-US" sz="2000" dirty="0" smtClean="0"/>
              <a:t>of choice </a:t>
            </a:r>
            <a:r>
              <a:rPr lang="en-US" sz="2000" dirty="0"/>
              <a:t>for patients with IV access.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05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531</Words>
  <Application>Microsoft Office PowerPoint</Application>
  <PresentationFormat>On-screen Show (4:3)</PresentationFormat>
  <Paragraphs>68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Clinical presentation </vt:lpstr>
      <vt:lpstr>etiology</vt:lpstr>
      <vt:lpstr>Treatment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Amjad</dc:creator>
  <cp:lastModifiedBy>Amjad</cp:lastModifiedBy>
  <cp:revision>7</cp:revision>
  <dcterms:created xsi:type="dcterms:W3CDTF">2018-11-15T00:57:51Z</dcterms:created>
  <dcterms:modified xsi:type="dcterms:W3CDTF">2018-11-15T02:20:27Z</dcterms:modified>
</cp:coreProperties>
</file>