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73" r:id="rId1"/>
  </p:sldMasterIdLst>
  <p:notesMasterIdLst>
    <p:notesMasterId r:id="rId6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95" r:id="rId9"/>
    <p:sldId id="264" r:id="rId10"/>
    <p:sldId id="265" r:id="rId11"/>
    <p:sldId id="266" r:id="rId12"/>
    <p:sldId id="297" r:id="rId13"/>
    <p:sldId id="298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461" r:id="rId23"/>
    <p:sldId id="462" r:id="rId24"/>
    <p:sldId id="275" r:id="rId25"/>
    <p:sldId id="276" r:id="rId26"/>
    <p:sldId id="277" r:id="rId27"/>
    <p:sldId id="278" r:id="rId28"/>
    <p:sldId id="459" r:id="rId29"/>
    <p:sldId id="279" r:id="rId30"/>
    <p:sldId id="280" r:id="rId31"/>
    <p:sldId id="281" r:id="rId32"/>
    <p:sldId id="282" r:id="rId33"/>
    <p:sldId id="283" r:id="rId34"/>
    <p:sldId id="460" r:id="rId35"/>
    <p:sldId id="284" r:id="rId36"/>
    <p:sldId id="285" r:id="rId37"/>
    <p:sldId id="296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9" r:id="rId46"/>
    <p:sldId id="293" r:id="rId47"/>
    <p:sldId id="351" r:id="rId48"/>
    <p:sldId id="352" r:id="rId49"/>
    <p:sldId id="335" r:id="rId50"/>
    <p:sldId id="458" r:id="rId51"/>
    <p:sldId id="403" r:id="rId52"/>
    <p:sldId id="463" r:id="rId53"/>
    <p:sldId id="380" r:id="rId54"/>
    <p:sldId id="413" r:id="rId55"/>
    <p:sldId id="381" r:id="rId56"/>
    <p:sldId id="414" r:id="rId57"/>
    <p:sldId id="382" r:id="rId58"/>
    <p:sldId id="415" r:id="rId59"/>
    <p:sldId id="294" r:id="rId60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openxmlformats.org/officeDocument/2006/relationships/viewProps" Target="viewProps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61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theme" Target="theme/theme1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AA530-FB5A-4B30-AEDC-CD6F9EA3CEBC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35E54-AEF9-4394-B1D3-F8657DC3A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85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35E54-AEF9-4394-B1D3-F8657DC3A60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96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35E54-AEF9-4394-B1D3-F8657DC3A60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5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2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92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3105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96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49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55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38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04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D477F-71BC-36C4-C095-FFD1D7367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63A13-20D8-5A4B-3943-1A70DD291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A442A-D2D7-BCB9-186B-2970432CD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AC6F4-3589-F77D-4A2A-B6D28510F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D7FE3-2A31-F401-9752-4E49AB80E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74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5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0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73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5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49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5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3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1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91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8.xml" /><Relationship Id="rId4" Type="http://schemas.openxmlformats.org/officeDocument/2006/relationships/image" Target="../media/image8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8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8.xml" /><Relationship Id="rId4" Type="http://schemas.openxmlformats.org/officeDocument/2006/relationships/image" Target="../media/image10.pn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8.xml" /><Relationship Id="rId4" Type="http://schemas.openxmlformats.org/officeDocument/2006/relationships/image" Target="../media/image11.png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8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8.xml" /><Relationship Id="rId4" Type="http://schemas.openxmlformats.org/officeDocument/2006/relationships/image" Target="../media/image14.png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8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8.xml" /><Relationship Id="rId4" Type="http://schemas.openxmlformats.org/officeDocument/2006/relationships/image" Target="../media/image16.png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8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7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8.xml" /><Relationship Id="rId5" Type="http://schemas.openxmlformats.org/officeDocument/2006/relationships/image" Target="../media/image18.png" /><Relationship Id="rId4" Type="http://schemas.openxmlformats.org/officeDocument/2006/relationships/image" Target="../media/image4.png" 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8.xml" /><Relationship Id="rId5" Type="http://schemas.openxmlformats.org/officeDocument/2006/relationships/image" Target="../media/image6.png" /><Relationship Id="rId4" Type="http://schemas.openxmlformats.org/officeDocument/2006/relationships/image" Target="../media/image5.png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204988"/>
            <a:ext cx="9067800" cy="16697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417195" defTabSz="914400"/>
            <a:r>
              <a:rPr lang="en-US" sz="5700" kern="1200" dirty="0">
                <a:solidFill>
                  <a:schemeClr val="tx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Diabetes</a:t>
            </a:r>
            <a:r>
              <a:rPr lang="en-US" sz="5700" kern="1200" spc="-25" dirty="0">
                <a:solidFill>
                  <a:schemeClr val="tx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sz="5700" kern="1200" spc="-5" dirty="0">
                <a:solidFill>
                  <a:schemeClr val="tx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</a:t>
            </a:r>
            <a:r>
              <a:rPr lang="en-US" sz="5700" kern="1200" spc="20" dirty="0">
                <a:solidFill>
                  <a:schemeClr val="tx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sz="5700" kern="1200" spc="-5" dirty="0">
                <a:solidFill>
                  <a:schemeClr val="tx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Pregnancy</a:t>
            </a:r>
            <a:endParaRPr lang="en-US" sz="5700" kern="1200" dirty="0">
              <a:solidFill>
                <a:schemeClr val="tx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4093" y="2139405"/>
            <a:ext cx="2456307" cy="2383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5080">
              <a:lnSpc>
                <a:spcPct val="90000"/>
              </a:lnSpc>
              <a:spcBef>
                <a:spcPts val="1000"/>
              </a:spcBef>
            </a:pPr>
            <a:r>
              <a:rPr lang="en-US" sz="2400" spc="-40" dirty="0"/>
              <a:t>Presented by:                                                        </a:t>
            </a:r>
          </a:p>
          <a:p>
            <a:pPr marR="5080">
              <a:lnSpc>
                <a:spcPct val="90000"/>
              </a:lnSpc>
              <a:spcBef>
                <a:spcPts val="1000"/>
              </a:spcBef>
            </a:pPr>
            <a:r>
              <a:rPr lang="en-US" sz="2400" spc="-40" dirty="0"/>
              <a:t>Loai Al - Hmouz</a:t>
            </a:r>
          </a:p>
          <a:p>
            <a:pPr marR="5080">
              <a:lnSpc>
                <a:spcPct val="90000"/>
              </a:lnSpc>
              <a:spcBef>
                <a:spcPts val="1000"/>
              </a:spcBef>
            </a:pPr>
            <a:r>
              <a:rPr lang="en-US" sz="2400" spc="-40" dirty="0"/>
              <a:t>Shorooq Omar</a:t>
            </a:r>
          </a:p>
          <a:p>
            <a:pPr marR="5080">
              <a:lnSpc>
                <a:spcPct val="90000"/>
              </a:lnSpc>
              <a:spcBef>
                <a:spcPts val="1000"/>
              </a:spcBef>
            </a:pPr>
            <a:r>
              <a:rPr lang="en-US" sz="2400" spc="-40" dirty="0"/>
              <a:t>Arwa Fraihat</a:t>
            </a:r>
          </a:p>
          <a:p>
            <a:pPr marR="5080">
              <a:lnSpc>
                <a:spcPct val="90000"/>
              </a:lnSpc>
              <a:spcBef>
                <a:spcPts val="1000"/>
              </a:spcBef>
            </a:pPr>
            <a:r>
              <a:rPr lang="en-US" sz="2400" spc="-40" dirty="0"/>
              <a:t>Motaz Hlalat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244DA3-9E8A-4BD0-C7B5-14BE663D718B}"/>
              </a:ext>
            </a:extLst>
          </p:cNvPr>
          <p:cNvSpPr txBox="1"/>
          <p:nvPr/>
        </p:nvSpPr>
        <p:spPr>
          <a:xfrm>
            <a:off x="304800" y="4996202"/>
            <a:ext cx="560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Supervised by : Dr. Ashwaq Tarawneh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669659"/>
            <a:ext cx="8686800" cy="71808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0" tIns="62865" rIns="0" bIns="0" rtlCol="0">
            <a:spAutoFit/>
          </a:bodyPr>
          <a:lstStyle/>
          <a:p>
            <a:pPr marL="3509645" marR="461009" indent="-3035300">
              <a:lnSpc>
                <a:spcPts val="5260"/>
              </a:lnSpc>
              <a:spcBef>
                <a:spcPts val="495"/>
              </a:spcBef>
            </a:pPr>
            <a:r>
              <a:rPr sz="4400" spc="-5" dirty="0"/>
              <a:t>Gestational</a:t>
            </a:r>
            <a:r>
              <a:rPr sz="4400" spc="15" dirty="0"/>
              <a:t> </a:t>
            </a:r>
            <a:r>
              <a:rPr sz="4400" dirty="0"/>
              <a:t>diabetes</a:t>
            </a:r>
            <a:r>
              <a:rPr sz="4400" spc="-10" dirty="0"/>
              <a:t> </a:t>
            </a:r>
            <a:r>
              <a:rPr sz="4400" spc="-5" dirty="0"/>
              <a:t>mellitus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333375" y="2362200"/>
            <a:ext cx="8582025" cy="757387"/>
          </a:xfrm>
          <a:prstGeom prst="rect">
            <a:avLst/>
          </a:prstGeom>
          <a:solidFill>
            <a:schemeClr val="bg1"/>
          </a:solidFill>
          <a:ln w="38100">
            <a:solidFill>
              <a:srgbClr val="A4002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431165" indent="-343535">
              <a:lnSpc>
                <a:spcPct val="100000"/>
              </a:lnSpc>
              <a:spcBef>
                <a:spcPts val="305"/>
              </a:spcBef>
              <a:buFont typeface="Arial MT"/>
              <a:buChar char="•"/>
              <a:tabLst>
                <a:tab pos="431165" algn="l"/>
                <a:tab pos="431800" algn="l"/>
              </a:tabLst>
            </a:pPr>
            <a:r>
              <a:rPr sz="2400" b="1" spc="-5" dirty="0">
                <a:latin typeface="Arial"/>
                <a:cs typeface="Arial"/>
              </a:rPr>
              <a:t>Defined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as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diabetes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diagnosed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during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pregnancy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that</a:t>
            </a:r>
            <a:endParaRPr sz="2400" dirty="0">
              <a:latin typeface="Arial"/>
              <a:cs typeface="Arial"/>
            </a:endParaRPr>
          </a:p>
          <a:p>
            <a:pPr marL="431165">
              <a:lnSpc>
                <a:spcPts val="2865"/>
              </a:lnSpc>
              <a:spcBef>
                <a:spcPts val="45"/>
              </a:spcBef>
            </a:pPr>
            <a:r>
              <a:rPr sz="2400" b="1" spc="-10" dirty="0">
                <a:latin typeface="Arial"/>
                <a:cs typeface="Arial"/>
              </a:rPr>
              <a:t>hyperglycemia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first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detected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during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pregnancy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381000"/>
            <a:ext cx="7191375" cy="73161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0" tIns="53975" rIns="0" bIns="0" rtlCol="0">
            <a:spAutoFit/>
          </a:bodyPr>
          <a:lstStyle/>
          <a:p>
            <a:pPr marL="371475">
              <a:lnSpc>
                <a:spcPct val="100000"/>
              </a:lnSpc>
              <a:spcBef>
                <a:spcPts val="425"/>
              </a:spcBef>
            </a:pPr>
            <a:r>
              <a:rPr sz="4400" spc="5" dirty="0"/>
              <a:t>GDM</a:t>
            </a:r>
            <a:r>
              <a:rPr sz="4400" spc="-114" dirty="0"/>
              <a:t> </a:t>
            </a:r>
            <a:r>
              <a:rPr sz="4400" dirty="0"/>
              <a:t>complications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268922" y="1752600"/>
            <a:ext cx="8606155" cy="431464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indent="-286385">
              <a:lnSpc>
                <a:spcPct val="100000"/>
              </a:lnSpc>
              <a:spcBef>
                <a:spcPts val="105"/>
              </a:spcBef>
              <a:buClr>
                <a:srgbClr val="A40020"/>
              </a:buClr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sz="2400" b="1" dirty="0">
                <a:latin typeface="Arial"/>
                <a:cs typeface="Arial"/>
              </a:rPr>
              <a:t>Maternal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hyperglycemia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independently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increased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15" dirty="0">
                <a:latin typeface="Arial"/>
                <a:cs typeface="Arial"/>
              </a:rPr>
              <a:t>the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risk</a:t>
            </a:r>
            <a:endParaRPr sz="2400" dirty="0">
              <a:latin typeface="Arial"/>
              <a:cs typeface="Arial"/>
            </a:endParaRPr>
          </a:p>
          <a:p>
            <a:pPr marL="298450">
              <a:lnSpc>
                <a:spcPts val="2865"/>
              </a:lnSpc>
              <a:spcBef>
                <a:spcPts val="50"/>
              </a:spcBef>
            </a:pPr>
            <a:r>
              <a:rPr sz="2400" b="1" spc="15" dirty="0">
                <a:latin typeface="Arial"/>
                <a:cs typeface="Arial"/>
              </a:rPr>
              <a:t>of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298450" indent="-286385">
              <a:lnSpc>
                <a:spcPts val="2145"/>
              </a:lnSpc>
              <a:buClr>
                <a:srgbClr val="A40020"/>
              </a:buClr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sz="1800" b="1" spc="-5" dirty="0">
                <a:latin typeface="Arial"/>
                <a:cs typeface="Arial"/>
              </a:rPr>
              <a:t>preterm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delivery</a:t>
            </a:r>
            <a:endParaRPr sz="1800" dirty="0">
              <a:latin typeface="Arial"/>
              <a:cs typeface="Arial"/>
            </a:endParaRPr>
          </a:p>
          <a:p>
            <a:pPr marL="298450" indent="-286385">
              <a:lnSpc>
                <a:spcPct val="100000"/>
              </a:lnSpc>
              <a:spcBef>
                <a:spcPts val="15"/>
              </a:spcBef>
              <a:buClr>
                <a:srgbClr val="A40020"/>
              </a:buClr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sz="1800" b="1" spc="-5" dirty="0">
                <a:latin typeface="Arial"/>
                <a:cs typeface="Arial"/>
              </a:rPr>
              <a:t>caesarean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delivery</a:t>
            </a:r>
            <a:endParaRPr sz="1800" dirty="0">
              <a:latin typeface="Arial"/>
              <a:cs typeface="Arial"/>
            </a:endParaRPr>
          </a:p>
          <a:p>
            <a:pPr marL="361950" indent="-349885">
              <a:lnSpc>
                <a:spcPct val="100000"/>
              </a:lnSpc>
              <a:spcBef>
                <a:spcPts val="20"/>
              </a:spcBef>
              <a:buClr>
                <a:srgbClr val="A40020"/>
              </a:buClr>
              <a:buFont typeface="Arial MT"/>
              <a:buChar char="•"/>
              <a:tabLst>
                <a:tab pos="361950" algn="l"/>
                <a:tab pos="362585" algn="l"/>
              </a:tabLst>
            </a:pPr>
            <a:r>
              <a:rPr sz="1800" b="1" spc="-5" dirty="0">
                <a:latin typeface="Arial"/>
                <a:cs typeface="Arial"/>
              </a:rPr>
              <a:t>infants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born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large </a:t>
            </a:r>
            <a:r>
              <a:rPr sz="1800" b="1" spc="5" dirty="0">
                <a:latin typeface="Arial"/>
                <a:cs typeface="Arial"/>
              </a:rPr>
              <a:t>for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gestational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age</a:t>
            </a:r>
            <a:endParaRPr sz="1800" dirty="0">
              <a:latin typeface="Arial"/>
              <a:cs typeface="Arial"/>
            </a:endParaRPr>
          </a:p>
          <a:p>
            <a:pPr marL="298450" indent="-286385">
              <a:lnSpc>
                <a:spcPts val="2130"/>
              </a:lnSpc>
              <a:spcBef>
                <a:spcPts val="15"/>
              </a:spcBef>
              <a:buClr>
                <a:srgbClr val="A40020"/>
              </a:buClr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sz="1800" b="1" spc="-5" dirty="0">
                <a:latin typeface="Arial"/>
                <a:cs typeface="Arial"/>
              </a:rPr>
              <a:t>admission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neonatal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intensive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care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unit</a:t>
            </a:r>
            <a:endParaRPr sz="1800" dirty="0">
              <a:latin typeface="Arial"/>
              <a:cs typeface="Arial"/>
            </a:endParaRPr>
          </a:p>
          <a:p>
            <a:pPr marL="298450" indent="-286385">
              <a:lnSpc>
                <a:spcPts val="2130"/>
              </a:lnSpc>
              <a:buClr>
                <a:srgbClr val="A40020"/>
              </a:buClr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sz="1800" b="1" spc="-5" dirty="0">
                <a:latin typeface="Arial"/>
                <a:cs typeface="Arial"/>
              </a:rPr>
              <a:t>neonatal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hypoglycemia</a:t>
            </a:r>
            <a:endParaRPr sz="1800" dirty="0">
              <a:latin typeface="Arial"/>
              <a:cs typeface="Arial"/>
            </a:endParaRPr>
          </a:p>
          <a:p>
            <a:pPr marL="298450" indent="-286385">
              <a:lnSpc>
                <a:spcPct val="100000"/>
              </a:lnSpc>
              <a:spcBef>
                <a:spcPts val="20"/>
              </a:spcBef>
              <a:buClr>
                <a:srgbClr val="A40020"/>
              </a:buClr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sz="1800" b="1" spc="-5" dirty="0">
                <a:latin typeface="Arial"/>
                <a:cs typeface="Arial"/>
              </a:rPr>
              <a:t>Hyperbilirubinemia</a:t>
            </a:r>
            <a:endParaRPr sz="1800" dirty="0">
              <a:latin typeface="Arial"/>
              <a:cs typeface="Arial"/>
            </a:endParaRPr>
          </a:p>
          <a:p>
            <a:pPr marL="298450" indent="-286385">
              <a:lnSpc>
                <a:spcPct val="100000"/>
              </a:lnSpc>
              <a:spcBef>
                <a:spcPts val="20"/>
              </a:spcBef>
              <a:buClr>
                <a:srgbClr val="A40020"/>
              </a:buClr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sz="1800" b="1" spc="-5" dirty="0">
                <a:latin typeface="Arial"/>
                <a:cs typeface="Arial"/>
              </a:rPr>
              <a:t>Infection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(vaginal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candidiasis,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UTI)</a:t>
            </a:r>
            <a:endParaRPr sz="1800" dirty="0">
              <a:latin typeface="Arial"/>
              <a:cs typeface="Arial"/>
            </a:endParaRPr>
          </a:p>
          <a:p>
            <a:pPr marL="298450" indent="-286385">
              <a:lnSpc>
                <a:spcPts val="2130"/>
              </a:lnSpc>
              <a:spcBef>
                <a:spcPts val="20"/>
              </a:spcBef>
              <a:buClr>
                <a:srgbClr val="A40020"/>
              </a:buClr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sz="1800" b="1" spc="-5" dirty="0">
                <a:latin typeface="Arial"/>
                <a:cs typeface="Arial"/>
              </a:rPr>
              <a:t>Ketoacidosis</a:t>
            </a:r>
            <a:endParaRPr sz="1800" dirty="0">
              <a:latin typeface="Arial"/>
              <a:cs typeface="Arial"/>
            </a:endParaRPr>
          </a:p>
          <a:p>
            <a:pPr marL="298450" indent="-286385">
              <a:lnSpc>
                <a:spcPts val="2130"/>
              </a:lnSpc>
              <a:buClr>
                <a:srgbClr val="A40020"/>
              </a:buClr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sz="1800" b="1" spc="-5" dirty="0">
                <a:latin typeface="Arial"/>
                <a:cs typeface="Arial"/>
              </a:rPr>
              <a:t>Deterioration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10" dirty="0">
                <a:latin typeface="Arial"/>
                <a:cs typeface="Arial"/>
              </a:rPr>
              <a:t>in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retinopathy</a:t>
            </a:r>
            <a:endParaRPr sz="1800" dirty="0">
              <a:latin typeface="Arial"/>
              <a:cs typeface="Arial"/>
            </a:endParaRPr>
          </a:p>
          <a:p>
            <a:pPr marL="298450" indent="-286385">
              <a:lnSpc>
                <a:spcPct val="100000"/>
              </a:lnSpc>
              <a:spcBef>
                <a:spcPts val="20"/>
              </a:spcBef>
              <a:buClr>
                <a:srgbClr val="A40020"/>
              </a:buClr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sz="1800" b="1" spc="-5" dirty="0">
                <a:latin typeface="Arial"/>
                <a:cs typeface="Arial"/>
              </a:rPr>
              <a:t>Miscarriage</a:t>
            </a:r>
            <a:endParaRPr sz="1800" dirty="0">
              <a:latin typeface="Arial"/>
              <a:cs typeface="Arial"/>
            </a:endParaRPr>
          </a:p>
          <a:p>
            <a:pPr marL="298450" indent="-286385">
              <a:lnSpc>
                <a:spcPct val="100000"/>
              </a:lnSpc>
              <a:spcBef>
                <a:spcPts val="20"/>
              </a:spcBef>
              <a:buClr>
                <a:srgbClr val="A40020"/>
              </a:buClr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sz="1800" b="1" spc="-5" dirty="0">
                <a:latin typeface="Arial"/>
                <a:cs typeface="Arial"/>
              </a:rPr>
              <a:t>Polyhydramnios</a:t>
            </a:r>
            <a:endParaRPr sz="1800" dirty="0">
              <a:latin typeface="Arial"/>
              <a:cs typeface="Arial"/>
            </a:endParaRPr>
          </a:p>
          <a:p>
            <a:pPr marL="298450" indent="-286385">
              <a:lnSpc>
                <a:spcPts val="2130"/>
              </a:lnSpc>
              <a:spcBef>
                <a:spcPts val="15"/>
              </a:spcBef>
              <a:buClr>
                <a:srgbClr val="A40020"/>
              </a:buClr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sz="1800" b="1" spc="-10" dirty="0">
                <a:latin typeface="Arial"/>
                <a:cs typeface="Arial"/>
              </a:rPr>
              <a:t>Preeclampsia</a:t>
            </a:r>
            <a:endParaRPr sz="1800" dirty="0">
              <a:latin typeface="Arial"/>
              <a:cs typeface="Arial"/>
            </a:endParaRPr>
          </a:p>
          <a:p>
            <a:pPr marL="298450" indent="-286385">
              <a:lnSpc>
                <a:spcPts val="2130"/>
              </a:lnSpc>
              <a:buClr>
                <a:srgbClr val="A40020"/>
              </a:buClr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sz="1800" b="1" spc="-5" dirty="0">
                <a:latin typeface="Arial"/>
                <a:cs typeface="Arial"/>
              </a:rPr>
              <a:t>Thrombo-embolic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and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cardiovascular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diseases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2255CADE-DCE0-447F-B290-2AE78E5E5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245587C-701C-48A1-9B6B-10C3DF81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99795" y="-2"/>
            <a:ext cx="60985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2E5CF545-7AAF-4A13-8871-089E929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58828F37-5D89-DAFD-13A0-E36D7F3147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77786" y="1358901"/>
            <a:ext cx="2780883" cy="273049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146050"/>
            <a:r>
              <a:rPr lang="en-US" sz="48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DKA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5B33D7-2D3C-77E1-35E9-1D5E33BF33D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640"/>
          <a:stretch/>
        </p:blipFill>
        <p:spPr>
          <a:xfrm>
            <a:off x="6644" y="10"/>
            <a:ext cx="56711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0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58828F37-5D89-DAFD-13A0-E36D7F3147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77786" y="1358901"/>
            <a:ext cx="2780883" cy="273049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146050"/>
            <a:r>
              <a:rPr lang="en-US" sz="48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DKA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5B33D7-2D3C-77E1-35E9-1D5E33BF33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640"/>
          <a:stretch/>
        </p:blipFill>
        <p:spPr>
          <a:xfrm>
            <a:off x="6645" y="10"/>
            <a:ext cx="5193150" cy="68579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51BB83-A052-D7A8-7392-FBA8EEC39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880" y="0"/>
            <a:ext cx="5699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5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295275"/>
            <a:ext cx="5191125" cy="73161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0" tIns="5397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425"/>
              </a:spcBef>
            </a:pPr>
            <a:r>
              <a:rPr sz="4400" dirty="0"/>
              <a:t>Pathogenesis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1450" y="1828800"/>
            <a:ext cx="8801100" cy="39973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8450" marR="309880" indent="-286385">
              <a:lnSpc>
                <a:spcPct val="100000"/>
              </a:lnSpc>
              <a:spcBef>
                <a:spcPts val="125"/>
              </a:spcBef>
              <a:buClr>
                <a:srgbClr val="A40020"/>
              </a:buClr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sz="2000" b="1" dirty="0">
                <a:latin typeface="Arial"/>
                <a:cs typeface="Arial"/>
              </a:rPr>
              <a:t>Pregnancy </a:t>
            </a:r>
            <a:r>
              <a:rPr sz="2000" b="1" spc="-10" dirty="0">
                <a:latin typeface="Arial"/>
                <a:cs typeface="Arial"/>
              </a:rPr>
              <a:t>is </a:t>
            </a:r>
            <a:r>
              <a:rPr sz="2000" b="1" dirty="0">
                <a:latin typeface="Arial"/>
                <a:cs typeface="Arial"/>
              </a:rPr>
              <a:t>characterized </a:t>
            </a:r>
            <a:r>
              <a:rPr sz="2000" b="1" spc="-5" dirty="0">
                <a:latin typeface="Arial"/>
                <a:cs typeface="Arial"/>
              </a:rPr>
              <a:t>by </a:t>
            </a:r>
            <a:r>
              <a:rPr sz="2000" b="1" dirty="0">
                <a:latin typeface="Arial"/>
                <a:cs typeface="Arial"/>
              </a:rPr>
              <a:t>insulin </a:t>
            </a:r>
            <a:r>
              <a:rPr sz="2000" b="1" spc="-5" dirty="0">
                <a:latin typeface="Arial"/>
                <a:cs typeface="Arial"/>
              </a:rPr>
              <a:t>resistance </a:t>
            </a:r>
            <a:r>
              <a:rPr sz="2000" b="1" spc="25" dirty="0">
                <a:latin typeface="Arial"/>
                <a:cs typeface="Arial"/>
              </a:rPr>
              <a:t>and </a:t>
            </a:r>
            <a:r>
              <a:rPr sz="2000" b="1" spc="3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hyperinsulinemia,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which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ensures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15" dirty="0">
                <a:latin typeface="Arial"/>
                <a:cs typeface="Arial"/>
              </a:rPr>
              <a:t>an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adequate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supply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of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glucose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20" dirty="0">
                <a:latin typeface="Arial"/>
                <a:cs typeface="Arial"/>
              </a:rPr>
              <a:t>for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the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fetus.</a:t>
            </a:r>
            <a:endParaRPr sz="2000" dirty="0">
              <a:latin typeface="Arial"/>
              <a:cs typeface="Arial"/>
            </a:endParaRPr>
          </a:p>
          <a:p>
            <a:pPr marL="298450" marR="5080" indent="-286385">
              <a:lnSpc>
                <a:spcPct val="100000"/>
              </a:lnSpc>
              <a:spcBef>
                <a:spcPts val="10"/>
              </a:spcBef>
              <a:buClr>
                <a:srgbClr val="A40020"/>
              </a:buClr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sz="2000" b="1" spc="10" dirty="0">
                <a:latin typeface="Arial"/>
                <a:cs typeface="Arial"/>
              </a:rPr>
              <a:t>The </a:t>
            </a:r>
            <a:r>
              <a:rPr sz="2000" b="1" dirty="0">
                <a:latin typeface="Arial"/>
                <a:cs typeface="Arial"/>
              </a:rPr>
              <a:t>resistance </a:t>
            </a:r>
            <a:r>
              <a:rPr sz="2000" b="1" spc="10" dirty="0">
                <a:latin typeface="Arial"/>
                <a:cs typeface="Arial"/>
              </a:rPr>
              <a:t>due to </a:t>
            </a:r>
            <a:r>
              <a:rPr sz="2000" b="1" spc="5" dirty="0">
                <a:latin typeface="Arial"/>
                <a:cs typeface="Arial"/>
              </a:rPr>
              <a:t>placental </a:t>
            </a:r>
            <a:r>
              <a:rPr sz="2000" b="1" spc="-5" dirty="0">
                <a:latin typeface="Arial"/>
                <a:cs typeface="Arial"/>
              </a:rPr>
              <a:t>secretion </a:t>
            </a:r>
            <a:r>
              <a:rPr sz="2000" b="1" spc="-10" dirty="0">
                <a:latin typeface="Arial"/>
                <a:cs typeface="Arial"/>
              </a:rPr>
              <a:t>of </a:t>
            </a:r>
            <a:r>
              <a:rPr sz="2000" b="1" spc="-5" dirty="0">
                <a:latin typeface="Arial"/>
                <a:cs typeface="Arial"/>
              </a:rPr>
              <a:t>diabetogenic </a:t>
            </a:r>
            <a:r>
              <a:rPr sz="2000" b="1" spc="5" dirty="0">
                <a:latin typeface="Arial"/>
                <a:cs typeface="Arial"/>
              </a:rPr>
              <a:t>hormones 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including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u="sng" spc="-10" dirty="0">
                <a:latin typeface="Arial"/>
                <a:cs typeface="Arial"/>
              </a:rPr>
              <a:t>growth</a:t>
            </a:r>
            <a:r>
              <a:rPr sz="2000" b="1" u="sng" spc="15" dirty="0">
                <a:latin typeface="Arial"/>
                <a:cs typeface="Arial"/>
              </a:rPr>
              <a:t> </a:t>
            </a:r>
            <a:r>
              <a:rPr sz="2000" b="1" u="sng" spc="-5" dirty="0">
                <a:latin typeface="Arial"/>
                <a:cs typeface="Arial"/>
              </a:rPr>
              <a:t>hormone</a:t>
            </a:r>
            <a:r>
              <a:rPr sz="2000" b="1" spc="-5" dirty="0">
                <a:latin typeface="Arial"/>
                <a:cs typeface="Arial"/>
              </a:rPr>
              <a:t>,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u="sng" spc="-5" dirty="0">
                <a:latin typeface="Arial"/>
                <a:cs typeface="Arial"/>
              </a:rPr>
              <a:t>corticotropin</a:t>
            </a:r>
            <a:r>
              <a:rPr sz="2000" b="1" u="sng" spc="15" dirty="0">
                <a:latin typeface="Arial"/>
                <a:cs typeface="Arial"/>
              </a:rPr>
              <a:t> </a:t>
            </a:r>
            <a:r>
              <a:rPr sz="2000" b="1" u="sng" spc="-10" dirty="0">
                <a:latin typeface="Arial"/>
                <a:cs typeface="Arial"/>
              </a:rPr>
              <a:t>releasing</a:t>
            </a:r>
            <a:r>
              <a:rPr sz="2000" b="1" u="sng" spc="20" dirty="0">
                <a:latin typeface="Arial"/>
                <a:cs typeface="Arial"/>
              </a:rPr>
              <a:t> </a:t>
            </a:r>
            <a:r>
              <a:rPr sz="2000" b="1" u="sng" spc="-5" dirty="0">
                <a:latin typeface="Arial"/>
                <a:cs typeface="Arial"/>
              </a:rPr>
              <a:t>hormone</a:t>
            </a:r>
            <a:r>
              <a:rPr sz="2000" b="1" spc="-5" dirty="0">
                <a:latin typeface="Arial"/>
                <a:cs typeface="Arial"/>
              </a:rPr>
              <a:t>,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u="sng" spc="-5" dirty="0">
                <a:latin typeface="Arial"/>
                <a:cs typeface="Arial"/>
              </a:rPr>
              <a:t>placental </a:t>
            </a:r>
            <a:r>
              <a:rPr sz="2000" b="1" u="sng" spc="-540" dirty="0">
                <a:latin typeface="Arial"/>
                <a:cs typeface="Arial"/>
              </a:rPr>
              <a:t> </a:t>
            </a:r>
            <a:r>
              <a:rPr sz="2000" b="1" u="sng" dirty="0">
                <a:latin typeface="Arial"/>
                <a:cs typeface="Arial"/>
              </a:rPr>
              <a:t>lactogen</a:t>
            </a:r>
            <a:r>
              <a:rPr sz="2000" b="1" dirty="0">
                <a:latin typeface="Arial"/>
                <a:cs typeface="Arial"/>
              </a:rPr>
              <a:t>, </a:t>
            </a:r>
            <a:r>
              <a:rPr sz="2000" b="1" spc="25" dirty="0">
                <a:latin typeface="Arial"/>
                <a:cs typeface="Arial"/>
              </a:rPr>
              <a:t>and </a:t>
            </a:r>
            <a:r>
              <a:rPr sz="2000" b="1" u="sng" dirty="0">
                <a:latin typeface="Arial"/>
                <a:cs typeface="Arial"/>
              </a:rPr>
              <a:t>progesterone</a:t>
            </a:r>
            <a:r>
              <a:rPr sz="2000" b="1" dirty="0">
                <a:latin typeface="Arial"/>
                <a:cs typeface="Arial"/>
              </a:rPr>
              <a:t>, </a:t>
            </a:r>
            <a:r>
              <a:rPr sz="2000" b="1" spc="15" dirty="0">
                <a:latin typeface="Arial"/>
                <a:cs typeface="Arial"/>
              </a:rPr>
              <a:t>as </a:t>
            </a:r>
            <a:r>
              <a:rPr sz="2000" b="1" dirty="0">
                <a:latin typeface="Arial"/>
                <a:cs typeface="Arial"/>
              </a:rPr>
              <a:t>well </a:t>
            </a:r>
            <a:r>
              <a:rPr sz="2000" b="1" spc="15" dirty="0">
                <a:latin typeface="Arial"/>
                <a:cs typeface="Arial"/>
              </a:rPr>
              <a:t>as </a:t>
            </a:r>
            <a:r>
              <a:rPr sz="2000" b="1" u="sng" spc="-5" dirty="0">
                <a:latin typeface="Arial"/>
                <a:cs typeface="Arial"/>
              </a:rPr>
              <a:t>increased </a:t>
            </a:r>
            <a:r>
              <a:rPr sz="2000" b="1" u="sng" spc="-10" dirty="0">
                <a:latin typeface="Arial"/>
                <a:cs typeface="Arial"/>
              </a:rPr>
              <a:t>maternal </a:t>
            </a:r>
            <a:r>
              <a:rPr sz="2000" b="1" u="sng" dirty="0">
                <a:latin typeface="Arial"/>
                <a:cs typeface="Arial"/>
              </a:rPr>
              <a:t>adipose </a:t>
            </a:r>
            <a:r>
              <a:rPr sz="2000" b="1" u="sng" spc="5" dirty="0">
                <a:latin typeface="Arial"/>
                <a:cs typeface="Arial"/>
              </a:rPr>
              <a:t> </a:t>
            </a:r>
            <a:r>
              <a:rPr sz="2000" b="1" u="sng" dirty="0">
                <a:latin typeface="Arial"/>
                <a:cs typeface="Arial"/>
              </a:rPr>
              <a:t>deposition</a:t>
            </a:r>
            <a:r>
              <a:rPr sz="2000" b="1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298450" indent="-286385">
              <a:lnSpc>
                <a:spcPct val="100000"/>
              </a:lnSpc>
              <a:spcBef>
                <a:spcPts val="15"/>
              </a:spcBef>
              <a:buClr>
                <a:srgbClr val="A40020"/>
              </a:buClr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sz="2000" b="1" spc="-5" dirty="0">
                <a:latin typeface="Arial"/>
                <a:cs typeface="Arial"/>
              </a:rPr>
              <a:t>These</a:t>
            </a:r>
            <a:r>
              <a:rPr sz="2000" b="1" spc="4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and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other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endocrinologic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and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metabolic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changes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ensure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that</a:t>
            </a:r>
            <a:endParaRPr sz="2000" dirty="0">
              <a:latin typeface="Arial"/>
              <a:cs typeface="Arial"/>
            </a:endParaRPr>
          </a:p>
          <a:p>
            <a:pPr marL="29845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the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fetus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25" dirty="0">
                <a:latin typeface="Arial"/>
                <a:cs typeface="Arial"/>
              </a:rPr>
              <a:t>has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15" dirty="0">
                <a:latin typeface="Arial"/>
                <a:cs typeface="Arial"/>
              </a:rPr>
              <a:t>a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good </a:t>
            </a:r>
            <a:r>
              <a:rPr sz="2000" b="1" spc="-5" dirty="0">
                <a:latin typeface="Arial"/>
                <a:cs typeface="Arial"/>
              </a:rPr>
              <a:t>supply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of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fuel and </a:t>
            </a:r>
            <a:r>
              <a:rPr sz="2000" b="1" spc="-5" dirty="0">
                <a:latin typeface="Arial"/>
                <a:cs typeface="Arial"/>
              </a:rPr>
              <a:t>nutrients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at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all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times.</a:t>
            </a:r>
            <a:endParaRPr sz="2000" dirty="0">
              <a:latin typeface="Arial"/>
              <a:cs typeface="Arial"/>
            </a:endParaRPr>
          </a:p>
          <a:p>
            <a:pPr marL="298450" marR="257810" indent="-286385">
              <a:lnSpc>
                <a:spcPct val="100000"/>
              </a:lnSpc>
              <a:spcBef>
                <a:spcPts val="5"/>
              </a:spcBef>
              <a:buClr>
                <a:srgbClr val="A40020"/>
              </a:buClr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sz="2000" b="1" dirty="0">
                <a:latin typeface="Arial"/>
                <a:cs typeface="Arial"/>
              </a:rPr>
              <a:t>Gestational </a:t>
            </a:r>
            <a:r>
              <a:rPr sz="2000" b="1" spc="5" dirty="0">
                <a:latin typeface="Arial"/>
                <a:cs typeface="Arial"/>
              </a:rPr>
              <a:t>diabetes occurs </a:t>
            </a:r>
            <a:r>
              <a:rPr sz="2000" b="1" spc="-10" dirty="0">
                <a:latin typeface="Arial"/>
                <a:cs typeface="Arial"/>
              </a:rPr>
              <a:t>in women </a:t>
            </a:r>
            <a:r>
              <a:rPr sz="2000" b="1" dirty="0">
                <a:latin typeface="Arial"/>
                <a:cs typeface="Arial"/>
              </a:rPr>
              <a:t>whose pancreatic function </a:t>
            </a:r>
            <a:r>
              <a:rPr sz="2000" b="1" spc="25" dirty="0">
                <a:latin typeface="Arial"/>
                <a:cs typeface="Arial"/>
              </a:rPr>
              <a:t>is </a:t>
            </a:r>
            <a:r>
              <a:rPr sz="2000" b="1" spc="-545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not </a:t>
            </a:r>
            <a:r>
              <a:rPr sz="2000" b="1" spc="-10" dirty="0">
                <a:latin typeface="Arial"/>
                <a:cs typeface="Arial"/>
              </a:rPr>
              <a:t>sufficient </a:t>
            </a:r>
            <a:r>
              <a:rPr sz="2000" b="1" spc="-25" dirty="0">
                <a:latin typeface="Arial"/>
                <a:cs typeface="Arial"/>
              </a:rPr>
              <a:t>to </a:t>
            </a:r>
            <a:r>
              <a:rPr sz="2000" b="1" spc="5" dirty="0">
                <a:latin typeface="Arial"/>
                <a:cs typeface="Arial"/>
              </a:rPr>
              <a:t>secrete </a:t>
            </a:r>
            <a:r>
              <a:rPr sz="2000" b="1" spc="-5" dirty="0">
                <a:latin typeface="Arial"/>
                <a:cs typeface="Arial"/>
              </a:rPr>
              <a:t>adequate </a:t>
            </a:r>
            <a:r>
              <a:rPr sz="2000" b="1" spc="5" dirty="0">
                <a:latin typeface="Arial"/>
                <a:cs typeface="Arial"/>
              </a:rPr>
              <a:t>amounts </a:t>
            </a:r>
            <a:r>
              <a:rPr sz="2000" b="1" spc="-10" dirty="0">
                <a:latin typeface="Arial"/>
                <a:cs typeface="Arial"/>
              </a:rPr>
              <a:t>of </a:t>
            </a:r>
            <a:r>
              <a:rPr sz="2000" b="1" dirty="0">
                <a:latin typeface="Arial"/>
                <a:cs typeface="Arial"/>
              </a:rPr>
              <a:t>additional insulin </a:t>
            </a:r>
            <a:r>
              <a:rPr sz="2000" b="1" spc="-25" dirty="0">
                <a:latin typeface="Arial"/>
                <a:cs typeface="Arial"/>
              </a:rPr>
              <a:t>to 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overcome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20" dirty="0">
                <a:latin typeface="Arial"/>
                <a:cs typeface="Arial"/>
              </a:rPr>
              <a:t>the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insulin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resistance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created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30" dirty="0">
                <a:latin typeface="Arial"/>
                <a:cs typeface="Arial"/>
              </a:rPr>
              <a:t>by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changes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25" dirty="0">
                <a:latin typeface="Arial"/>
                <a:cs typeface="Arial"/>
              </a:rPr>
              <a:t>in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diabetogenic </a:t>
            </a:r>
            <a:r>
              <a:rPr sz="2000" b="1" spc="-54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hormones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during </a:t>
            </a:r>
            <a:r>
              <a:rPr sz="2000" b="1" spc="-15" dirty="0">
                <a:latin typeface="Arial"/>
                <a:cs typeface="Arial"/>
              </a:rPr>
              <a:t>pregnancy.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028" y="417511"/>
            <a:ext cx="8683943" cy="138454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0" tIns="62865" rIns="0" bIns="0" rtlCol="0">
            <a:spAutoFit/>
          </a:bodyPr>
          <a:lstStyle/>
          <a:p>
            <a:pPr marL="2839720" marR="883285" indent="-1943735" algn="l">
              <a:lnSpc>
                <a:spcPts val="5260"/>
              </a:lnSpc>
              <a:spcBef>
                <a:spcPts val="495"/>
              </a:spcBef>
            </a:pPr>
            <a:r>
              <a:rPr dirty="0"/>
              <a:t>Metabolic</a:t>
            </a:r>
            <a:r>
              <a:rPr spc="-50" dirty="0"/>
              <a:t> </a:t>
            </a:r>
            <a:r>
              <a:rPr spc="5" dirty="0"/>
              <a:t>changes</a:t>
            </a:r>
            <a:r>
              <a:rPr spc="-40" dirty="0"/>
              <a:t> </a:t>
            </a:r>
            <a:r>
              <a:rPr spc="-5" dirty="0"/>
              <a:t>during </a:t>
            </a:r>
            <a:r>
              <a:rPr spc="-1205" dirty="0"/>
              <a:t> </a:t>
            </a:r>
            <a:r>
              <a:rPr dirty="0"/>
              <a:t>pregnancy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4800" y="2362200"/>
            <a:ext cx="7828915" cy="387350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98450" marR="300990" indent="-286385">
              <a:lnSpc>
                <a:spcPct val="102400"/>
              </a:lnSpc>
              <a:spcBef>
                <a:spcPts val="45"/>
              </a:spcBef>
              <a:buClr>
                <a:srgbClr val="A40020"/>
              </a:buClr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lang="en-US" sz="2750" b="1" spc="25" dirty="0">
                <a:latin typeface="Arial"/>
                <a:cs typeface="Arial"/>
              </a:rPr>
              <a:t>T</a:t>
            </a:r>
            <a:r>
              <a:rPr sz="2750" b="1" spc="25" dirty="0">
                <a:latin typeface="Arial"/>
                <a:cs typeface="Arial"/>
              </a:rPr>
              <a:t>here</a:t>
            </a:r>
            <a:r>
              <a:rPr sz="2750" b="1" spc="15" dirty="0">
                <a:latin typeface="Arial"/>
                <a:cs typeface="Arial"/>
              </a:rPr>
              <a:t> </a:t>
            </a:r>
            <a:r>
              <a:rPr sz="2750" b="1" spc="-5" dirty="0">
                <a:latin typeface="Arial"/>
                <a:cs typeface="Arial"/>
              </a:rPr>
              <a:t>is</a:t>
            </a:r>
            <a:r>
              <a:rPr sz="2750" b="1" spc="20" dirty="0">
                <a:latin typeface="Arial"/>
                <a:cs typeface="Arial"/>
              </a:rPr>
              <a:t> </a:t>
            </a:r>
            <a:r>
              <a:rPr sz="2750" b="1" spc="10" dirty="0">
                <a:latin typeface="Arial"/>
                <a:cs typeface="Arial"/>
              </a:rPr>
              <a:t>a</a:t>
            </a:r>
            <a:r>
              <a:rPr sz="2750" b="1" spc="85" dirty="0">
                <a:latin typeface="Arial"/>
                <a:cs typeface="Arial"/>
              </a:rPr>
              <a:t> </a:t>
            </a:r>
            <a:r>
              <a:rPr sz="2750" b="1" spc="15" dirty="0">
                <a:latin typeface="Arial"/>
                <a:cs typeface="Arial"/>
              </a:rPr>
              <a:t>significant</a:t>
            </a:r>
            <a:r>
              <a:rPr sz="2750" b="1" spc="35" dirty="0">
                <a:latin typeface="Arial"/>
                <a:cs typeface="Arial"/>
              </a:rPr>
              <a:t> 30%</a:t>
            </a:r>
            <a:r>
              <a:rPr sz="2750" b="1" spc="-10" dirty="0">
                <a:latin typeface="Arial"/>
                <a:cs typeface="Arial"/>
              </a:rPr>
              <a:t> </a:t>
            </a:r>
            <a:r>
              <a:rPr sz="2750" b="1" spc="20" dirty="0">
                <a:latin typeface="Arial"/>
                <a:cs typeface="Arial"/>
              </a:rPr>
              <a:t>increase </a:t>
            </a:r>
            <a:r>
              <a:rPr sz="2750" b="1" spc="35" dirty="0">
                <a:latin typeface="Arial"/>
                <a:cs typeface="Arial"/>
              </a:rPr>
              <a:t>in</a:t>
            </a:r>
            <a:r>
              <a:rPr sz="2750" b="1" spc="15" dirty="0">
                <a:latin typeface="Arial"/>
                <a:cs typeface="Arial"/>
              </a:rPr>
              <a:t> </a:t>
            </a:r>
            <a:r>
              <a:rPr sz="2750" b="1" spc="20" dirty="0">
                <a:latin typeface="Arial"/>
                <a:cs typeface="Arial"/>
              </a:rPr>
              <a:t>basal </a:t>
            </a:r>
            <a:r>
              <a:rPr sz="2750" b="1" spc="-750" dirty="0">
                <a:latin typeface="Arial"/>
                <a:cs typeface="Arial"/>
              </a:rPr>
              <a:t> </a:t>
            </a:r>
            <a:r>
              <a:rPr sz="2750" b="1" spc="20" dirty="0">
                <a:latin typeface="Arial"/>
                <a:cs typeface="Arial"/>
              </a:rPr>
              <a:t>hepatic</a:t>
            </a:r>
            <a:r>
              <a:rPr sz="2750" b="1" spc="10" dirty="0">
                <a:latin typeface="Arial"/>
                <a:cs typeface="Arial"/>
              </a:rPr>
              <a:t> </a:t>
            </a:r>
            <a:r>
              <a:rPr sz="2750" b="1" spc="30" dirty="0">
                <a:latin typeface="Arial"/>
                <a:cs typeface="Arial"/>
              </a:rPr>
              <a:t>glucose</a:t>
            </a:r>
            <a:r>
              <a:rPr sz="2750" b="1" spc="10" dirty="0">
                <a:latin typeface="Arial"/>
                <a:cs typeface="Arial"/>
              </a:rPr>
              <a:t> </a:t>
            </a:r>
            <a:r>
              <a:rPr sz="2750" b="1" spc="20" dirty="0">
                <a:latin typeface="Arial"/>
                <a:cs typeface="Arial"/>
              </a:rPr>
              <a:t>production</a:t>
            </a:r>
            <a:r>
              <a:rPr sz="2750" b="1" spc="80" dirty="0">
                <a:latin typeface="Arial"/>
                <a:cs typeface="Arial"/>
              </a:rPr>
              <a:t> </a:t>
            </a:r>
            <a:r>
              <a:rPr sz="2750" b="1" spc="-10" dirty="0">
                <a:latin typeface="Arial"/>
                <a:cs typeface="Arial"/>
              </a:rPr>
              <a:t>by</a:t>
            </a:r>
            <a:r>
              <a:rPr sz="2750" b="1" spc="80" dirty="0">
                <a:latin typeface="Arial"/>
                <a:cs typeface="Arial"/>
              </a:rPr>
              <a:t> </a:t>
            </a:r>
            <a:r>
              <a:rPr sz="2750" b="1" spc="10" dirty="0">
                <a:latin typeface="Arial"/>
                <a:cs typeface="Arial"/>
              </a:rPr>
              <a:t>the </a:t>
            </a:r>
            <a:r>
              <a:rPr sz="2750" b="1" spc="15" dirty="0">
                <a:latin typeface="Arial"/>
                <a:cs typeface="Arial"/>
              </a:rPr>
              <a:t>third </a:t>
            </a:r>
            <a:r>
              <a:rPr sz="2750" b="1" spc="20" dirty="0">
                <a:latin typeface="Arial"/>
                <a:cs typeface="Arial"/>
              </a:rPr>
              <a:t> </a:t>
            </a:r>
            <a:r>
              <a:rPr sz="2750" b="1" spc="25" dirty="0">
                <a:latin typeface="Arial"/>
                <a:cs typeface="Arial"/>
              </a:rPr>
              <a:t>trimester</a:t>
            </a:r>
            <a:r>
              <a:rPr sz="2750" b="1" spc="-50" dirty="0">
                <a:latin typeface="Arial"/>
                <a:cs typeface="Arial"/>
              </a:rPr>
              <a:t> </a:t>
            </a:r>
            <a:r>
              <a:rPr sz="2750" b="1" spc="25" dirty="0">
                <a:latin typeface="Arial"/>
                <a:cs typeface="Arial"/>
              </a:rPr>
              <a:t>of</a:t>
            </a:r>
            <a:r>
              <a:rPr sz="2750" b="1" spc="30" dirty="0">
                <a:latin typeface="Arial"/>
                <a:cs typeface="Arial"/>
              </a:rPr>
              <a:t> </a:t>
            </a:r>
            <a:r>
              <a:rPr sz="2750" b="1" dirty="0">
                <a:latin typeface="Arial"/>
                <a:cs typeface="Arial"/>
              </a:rPr>
              <a:t>pregnancy.</a:t>
            </a:r>
            <a:endParaRPr sz="2750" dirty="0">
              <a:latin typeface="Arial"/>
              <a:cs typeface="Arial"/>
            </a:endParaRPr>
          </a:p>
          <a:p>
            <a:pPr marL="298450" marR="5080" indent="-286385">
              <a:lnSpc>
                <a:spcPts val="3379"/>
              </a:lnSpc>
              <a:spcBef>
                <a:spcPts val="125"/>
              </a:spcBef>
              <a:buClr>
                <a:srgbClr val="A40020"/>
              </a:buClr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sz="2750" b="1" spc="35" dirty="0">
                <a:latin typeface="Arial"/>
                <a:cs typeface="Arial"/>
              </a:rPr>
              <a:t>50%</a:t>
            </a:r>
            <a:r>
              <a:rPr sz="2750" b="1" spc="-20" dirty="0">
                <a:latin typeface="Arial"/>
                <a:cs typeface="Arial"/>
              </a:rPr>
              <a:t> </a:t>
            </a:r>
            <a:r>
              <a:rPr sz="2750" b="1" spc="35" dirty="0">
                <a:latin typeface="Arial"/>
                <a:cs typeface="Arial"/>
              </a:rPr>
              <a:t>to</a:t>
            </a:r>
            <a:r>
              <a:rPr sz="2750" b="1" spc="5" dirty="0">
                <a:latin typeface="Arial"/>
                <a:cs typeface="Arial"/>
              </a:rPr>
              <a:t> </a:t>
            </a:r>
            <a:r>
              <a:rPr sz="2750" b="1" spc="35" dirty="0">
                <a:latin typeface="Arial"/>
                <a:cs typeface="Arial"/>
              </a:rPr>
              <a:t>60%</a:t>
            </a:r>
            <a:r>
              <a:rPr sz="2750" b="1" spc="-20" dirty="0">
                <a:latin typeface="Arial"/>
                <a:cs typeface="Arial"/>
              </a:rPr>
              <a:t> </a:t>
            </a:r>
            <a:r>
              <a:rPr sz="2750" b="1" spc="30" dirty="0">
                <a:latin typeface="Arial"/>
                <a:cs typeface="Arial"/>
              </a:rPr>
              <a:t>decrease</a:t>
            </a:r>
            <a:r>
              <a:rPr sz="2750" b="1" spc="5" dirty="0">
                <a:latin typeface="Arial"/>
                <a:cs typeface="Arial"/>
              </a:rPr>
              <a:t> </a:t>
            </a:r>
            <a:r>
              <a:rPr sz="2750" b="1" dirty="0">
                <a:latin typeface="Arial"/>
                <a:cs typeface="Arial"/>
              </a:rPr>
              <a:t>in</a:t>
            </a:r>
            <a:r>
              <a:rPr sz="2750" b="1" spc="5" dirty="0">
                <a:latin typeface="Arial"/>
                <a:cs typeface="Arial"/>
              </a:rPr>
              <a:t> </a:t>
            </a:r>
            <a:r>
              <a:rPr sz="2750" b="1" spc="20" dirty="0">
                <a:latin typeface="Arial"/>
                <a:cs typeface="Arial"/>
              </a:rPr>
              <a:t>insulin</a:t>
            </a:r>
            <a:r>
              <a:rPr sz="2750" b="1" dirty="0">
                <a:latin typeface="Arial"/>
                <a:cs typeface="Arial"/>
              </a:rPr>
              <a:t> </a:t>
            </a:r>
            <a:r>
              <a:rPr sz="2750" b="1" spc="20" dirty="0">
                <a:latin typeface="Arial"/>
                <a:cs typeface="Arial"/>
              </a:rPr>
              <a:t>sensitivity</a:t>
            </a:r>
            <a:r>
              <a:rPr sz="2750" b="1" spc="5" dirty="0">
                <a:latin typeface="Arial"/>
                <a:cs typeface="Arial"/>
              </a:rPr>
              <a:t> </a:t>
            </a:r>
            <a:r>
              <a:rPr sz="2750" b="1" spc="35" dirty="0">
                <a:latin typeface="Arial"/>
                <a:cs typeface="Arial"/>
              </a:rPr>
              <a:t>in </a:t>
            </a:r>
            <a:r>
              <a:rPr sz="2750" b="1" spc="-750" dirty="0">
                <a:latin typeface="Arial"/>
                <a:cs typeface="Arial"/>
              </a:rPr>
              <a:t> </a:t>
            </a:r>
            <a:r>
              <a:rPr sz="2750" b="1" spc="20" dirty="0">
                <a:latin typeface="Arial"/>
                <a:cs typeface="Arial"/>
              </a:rPr>
              <a:t>late</a:t>
            </a:r>
            <a:r>
              <a:rPr sz="2750" b="1" spc="5" dirty="0">
                <a:latin typeface="Arial"/>
                <a:cs typeface="Arial"/>
              </a:rPr>
              <a:t> </a:t>
            </a:r>
            <a:r>
              <a:rPr sz="2750" b="1" spc="20" dirty="0">
                <a:latin typeface="Arial"/>
                <a:cs typeface="Arial"/>
              </a:rPr>
              <a:t>gestation.</a:t>
            </a:r>
            <a:endParaRPr sz="2750" dirty="0">
              <a:latin typeface="Arial"/>
              <a:cs typeface="Arial"/>
            </a:endParaRPr>
          </a:p>
          <a:p>
            <a:pPr marL="298450" indent="-286385">
              <a:lnSpc>
                <a:spcPts val="3180"/>
              </a:lnSpc>
              <a:buClr>
                <a:srgbClr val="A40020"/>
              </a:buClr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sz="2750" b="1" spc="20" dirty="0">
                <a:latin typeface="Arial"/>
                <a:cs typeface="Arial"/>
              </a:rPr>
              <a:t>Normal</a:t>
            </a:r>
            <a:r>
              <a:rPr sz="2750" b="1" spc="30" dirty="0">
                <a:latin typeface="Arial"/>
                <a:cs typeface="Arial"/>
              </a:rPr>
              <a:t> </a:t>
            </a:r>
            <a:r>
              <a:rPr sz="2750" b="1" spc="20" dirty="0">
                <a:latin typeface="Arial"/>
                <a:cs typeface="Arial"/>
              </a:rPr>
              <a:t>pregnancy</a:t>
            </a:r>
            <a:r>
              <a:rPr sz="2750" b="1" spc="85" dirty="0">
                <a:latin typeface="Arial"/>
                <a:cs typeface="Arial"/>
              </a:rPr>
              <a:t> </a:t>
            </a:r>
            <a:r>
              <a:rPr sz="2750" b="1" spc="-5" dirty="0">
                <a:latin typeface="Arial"/>
                <a:cs typeface="Arial"/>
              </a:rPr>
              <a:t>is</a:t>
            </a:r>
            <a:r>
              <a:rPr sz="2750" b="1" spc="5" dirty="0">
                <a:latin typeface="Arial"/>
                <a:cs typeface="Arial"/>
              </a:rPr>
              <a:t> </a:t>
            </a:r>
            <a:r>
              <a:rPr sz="2750" b="1" spc="20" dirty="0">
                <a:latin typeface="Arial"/>
                <a:cs typeface="Arial"/>
              </a:rPr>
              <a:t>characterized</a:t>
            </a:r>
            <a:r>
              <a:rPr sz="2750" b="1" spc="80" dirty="0">
                <a:latin typeface="Arial"/>
                <a:cs typeface="Arial"/>
              </a:rPr>
              <a:t> </a:t>
            </a:r>
            <a:r>
              <a:rPr sz="2750" b="1" spc="5" dirty="0">
                <a:latin typeface="Arial"/>
                <a:cs typeface="Arial"/>
              </a:rPr>
              <a:t>by:</a:t>
            </a:r>
            <a:endParaRPr sz="2750" dirty="0">
              <a:latin typeface="Arial"/>
              <a:cs typeface="Arial"/>
            </a:endParaRPr>
          </a:p>
          <a:p>
            <a:pPr marL="12065">
              <a:lnSpc>
                <a:spcPct val="100000"/>
              </a:lnSpc>
              <a:spcBef>
                <a:spcPts val="80"/>
              </a:spcBef>
              <a:buClr>
                <a:srgbClr val="A40020"/>
              </a:buClr>
              <a:tabLst>
                <a:tab pos="298450" algn="l"/>
                <a:tab pos="299085" algn="l"/>
              </a:tabLst>
            </a:pPr>
            <a:r>
              <a:rPr lang="en-US" sz="2750" b="1" spc="20" dirty="0">
                <a:latin typeface="Arial"/>
                <a:cs typeface="Arial"/>
              </a:rPr>
              <a:t>        </a:t>
            </a:r>
            <a:r>
              <a:rPr sz="2750" b="1" i="1" u="sng" spc="20" dirty="0">
                <a:latin typeface="Arial"/>
                <a:cs typeface="Arial"/>
              </a:rPr>
              <a:t>Mild</a:t>
            </a:r>
            <a:r>
              <a:rPr sz="2750" b="1" i="1" u="sng" spc="5" dirty="0">
                <a:latin typeface="Arial"/>
                <a:cs typeface="Arial"/>
              </a:rPr>
              <a:t> </a:t>
            </a:r>
            <a:r>
              <a:rPr sz="2750" b="1" i="1" u="sng" spc="20" dirty="0">
                <a:latin typeface="Arial"/>
                <a:cs typeface="Arial"/>
              </a:rPr>
              <a:t>fasting</a:t>
            </a:r>
            <a:r>
              <a:rPr sz="2750" b="1" i="1" u="sng" spc="10" dirty="0">
                <a:latin typeface="Arial"/>
                <a:cs typeface="Arial"/>
              </a:rPr>
              <a:t> </a:t>
            </a:r>
            <a:r>
              <a:rPr sz="2750" b="1" i="1" u="sng" spc="25" dirty="0">
                <a:latin typeface="Arial"/>
                <a:cs typeface="Arial"/>
              </a:rPr>
              <a:t>hypoglycemia</a:t>
            </a:r>
            <a:endParaRPr sz="2750" i="1" u="sng" dirty="0">
              <a:latin typeface="Arial"/>
              <a:cs typeface="Arial"/>
            </a:endParaRPr>
          </a:p>
          <a:p>
            <a:pPr marL="12065">
              <a:lnSpc>
                <a:spcPct val="100000"/>
              </a:lnSpc>
              <a:spcBef>
                <a:spcPts val="80"/>
              </a:spcBef>
              <a:buClr>
                <a:srgbClr val="A40020"/>
              </a:buClr>
              <a:tabLst>
                <a:tab pos="298450" algn="l"/>
                <a:tab pos="299085" algn="l"/>
              </a:tabLst>
            </a:pPr>
            <a:r>
              <a:rPr lang="en-US" sz="2750" b="1" i="1" spc="20" dirty="0">
                <a:latin typeface="Arial"/>
                <a:cs typeface="Arial"/>
              </a:rPr>
              <a:t>        </a:t>
            </a:r>
            <a:r>
              <a:rPr sz="2750" b="1" i="1" u="sng" spc="20" dirty="0">
                <a:latin typeface="Arial"/>
                <a:cs typeface="Arial"/>
              </a:rPr>
              <a:t>Postprandial</a:t>
            </a:r>
            <a:r>
              <a:rPr sz="2750" b="1" i="1" u="sng" spc="15" dirty="0">
                <a:latin typeface="Arial"/>
                <a:cs typeface="Arial"/>
              </a:rPr>
              <a:t> </a:t>
            </a:r>
            <a:r>
              <a:rPr sz="2750" b="1" i="1" u="sng" spc="25" dirty="0">
                <a:latin typeface="Arial"/>
                <a:cs typeface="Arial"/>
              </a:rPr>
              <a:t>hyperglycemia</a:t>
            </a:r>
            <a:endParaRPr sz="2750" i="1" u="sng" dirty="0">
              <a:latin typeface="Arial"/>
              <a:cs typeface="Arial"/>
            </a:endParaRPr>
          </a:p>
          <a:p>
            <a:pPr marL="12065">
              <a:lnSpc>
                <a:spcPct val="100000"/>
              </a:lnSpc>
              <a:spcBef>
                <a:spcPts val="80"/>
              </a:spcBef>
              <a:buClr>
                <a:srgbClr val="A40020"/>
              </a:buClr>
              <a:tabLst>
                <a:tab pos="298450" algn="l"/>
                <a:tab pos="299085" algn="l"/>
              </a:tabLst>
            </a:pPr>
            <a:r>
              <a:rPr lang="en-US" sz="2750" b="1" i="1" spc="25" dirty="0">
                <a:latin typeface="Arial"/>
                <a:cs typeface="Arial"/>
              </a:rPr>
              <a:t>        </a:t>
            </a:r>
            <a:r>
              <a:rPr sz="2750" b="1" i="1" u="sng" spc="25" dirty="0">
                <a:latin typeface="Arial"/>
                <a:cs typeface="Arial"/>
              </a:rPr>
              <a:t>Hyperinsulinemia</a:t>
            </a:r>
            <a:endParaRPr sz="2750" i="1" u="sng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08332" y="1143000"/>
            <a:ext cx="8477885" cy="37657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065" marR="68580" algn="ctr">
              <a:lnSpc>
                <a:spcPct val="100000"/>
              </a:lnSpc>
              <a:spcBef>
                <a:spcPts val="125"/>
              </a:spcBef>
            </a:pPr>
            <a:r>
              <a:rPr lang="en-US" sz="2000" b="1" spc="10" dirty="0">
                <a:latin typeface="Arial"/>
                <a:cs typeface="Arial"/>
              </a:rPr>
              <a:t>W</a:t>
            </a:r>
            <a:r>
              <a:rPr sz="2000" b="1" spc="10" dirty="0">
                <a:latin typeface="Arial"/>
                <a:cs typeface="Arial"/>
              </a:rPr>
              <a:t>omen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with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GDM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had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Elevated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Fasting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plasma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glucose,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and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elevated </a:t>
            </a:r>
            <a:r>
              <a:rPr sz="2000" b="1" spc="-54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post-prandial</a:t>
            </a:r>
            <a:r>
              <a:rPr sz="2000" b="1" dirty="0">
                <a:latin typeface="Arial"/>
                <a:cs typeface="Arial"/>
              </a:rPr>
              <a:t> glucose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levels.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50" dirty="0">
              <a:latin typeface="Arial"/>
              <a:cs typeface="Arial"/>
            </a:endParaRPr>
          </a:p>
          <a:p>
            <a:pPr marL="620395" marR="5080" indent="-595630">
              <a:lnSpc>
                <a:spcPct val="100000"/>
              </a:lnSpc>
            </a:pPr>
            <a:r>
              <a:rPr sz="2000" b="1" spc="5" dirty="0">
                <a:latin typeface="Arial"/>
                <a:cs typeface="Arial"/>
              </a:rPr>
              <a:t>There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is</a:t>
            </a:r>
            <a:r>
              <a:rPr sz="2000" b="1" spc="4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an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increase</a:t>
            </a:r>
            <a:r>
              <a:rPr sz="2000" b="1" spc="4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in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basal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endogenous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glucose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production,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similar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to</a:t>
            </a:r>
            <a:r>
              <a:rPr sz="2000" b="1" dirty="0">
                <a:latin typeface="Arial"/>
                <a:cs typeface="Arial"/>
              </a:rPr>
              <a:t> that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observed </a:t>
            </a:r>
            <a:r>
              <a:rPr sz="2000" b="1" spc="-10" dirty="0">
                <a:latin typeface="Arial"/>
                <a:cs typeface="Arial"/>
              </a:rPr>
              <a:t>in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subjects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with </a:t>
            </a:r>
            <a:r>
              <a:rPr sz="2000" b="1" spc="-10" dirty="0">
                <a:latin typeface="Arial"/>
                <a:cs typeface="Arial"/>
              </a:rPr>
              <a:t>normal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glucose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tolerance.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 dirty="0">
              <a:latin typeface="Arial"/>
              <a:cs typeface="Arial"/>
            </a:endParaRPr>
          </a:p>
          <a:p>
            <a:pPr marL="110489" marR="173355" algn="ctr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the </a:t>
            </a:r>
            <a:r>
              <a:rPr sz="2000" b="1" spc="-5" dirty="0">
                <a:latin typeface="Arial"/>
                <a:cs typeface="Arial"/>
              </a:rPr>
              <a:t>ability </a:t>
            </a:r>
            <a:r>
              <a:rPr sz="2000" b="1" spc="-10" dirty="0">
                <a:latin typeface="Arial"/>
                <a:cs typeface="Arial"/>
              </a:rPr>
              <a:t>of </a:t>
            </a:r>
            <a:r>
              <a:rPr sz="2000" b="1" dirty="0">
                <a:latin typeface="Arial"/>
                <a:cs typeface="Arial"/>
              </a:rPr>
              <a:t>insulin </a:t>
            </a:r>
            <a:r>
              <a:rPr sz="2000" b="1" spc="10" dirty="0">
                <a:latin typeface="Arial"/>
                <a:cs typeface="Arial"/>
              </a:rPr>
              <a:t>to </a:t>
            </a:r>
            <a:r>
              <a:rPr sz="2000" b="1" dirty="0">
                <a:latin typeface="Arial"/>
                <a:cs typeface="Arial"/>
              </a:rPr>
              <a:t>suppress endogenous glucose </a:t>
            </a:r>
            <a:r>
              <a:rPr sz="2000" b="1" spc="-5" dirty="0">
                <a:latin typeface="Arial"/>
                <a:cs typeface="Arial"/>
              </a:rPr>
              <a:t>production </a:t>
            </a:r>
            <a:r>
              <a:rPr sz="2000" b="1" spc="-10" dirty="0">
                <a:latin typeface="Arial"/>
                <a:cs typeface="Arial"/>
              </a:rPr>
              <a:t>is </a:t>
            </a:r>
            <a:r>
              <a:rPr sz="2000" b="1" spc="-545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decreased </a:t>
            </a:r>
            <a:r>
              <a:rPr sz="2000" b="1" spc="25" dirty="0">
                <a:latin typeface="Arial"/>
                <a:cs typeface="Arial"/>
              </a:rPr>
              <a:t>in </a:t>
            </a:r>
            <a:r>
              <a:rPr sz="2000" b="1" spc="10" dirty="0">
                <a:latin typeface="Arial"/>
                <a:cs typeface="Arial"/>
              </a:rPr>
              <a:t>women </a:t>
            </a:r>
            <a:r>
              <a:rPr sz="2000" b="1" spc="-20" dirty="0">
                <a:latin typeface="Arial"/>
                <a:cs typeface="Arial"/>
              </a:rPr>
              <a:t>with </a:t>
            </a:r>
            <a:r>
              <a:rPr sz="2000" b="1" spc="5" dirty="0">
                <a:latin typeface="Arial"/>
                <a:cs typeface="Arial"/>
              </a:rPr>
              <a:t>GDM </a:t>
            </a:r>
            <a:r>
              <a:rPr sz="2000" b="1" dirty="0">
                <a:latin typeface="Arial"/>
                <a:cs typeface="Arial"/>
              </a:rPr>
              <a:t>compared with </a:t>
            </a:r>
            <a:r>
              <a:rPr sz="2000" b="1" spc="15" dirty="0">
                <a:latin typeface="Arial"/>
                <a:cs typeface="Arial"/>
              </a:rPr>
              <a:t>a </a:t>
            </a:r>
            <a:r>
              <a:rPr sz="2000" b="1" spc="-5" dirty="0">
                <a:latin typeface="Arial"/>
                <a:cs typeface="Arial"/>
              </a:rPr>
              <a:t>matched </a:t>
            </a:r>
            <a:r>
              <a:rPr sz="2000" b="1" dirty="0">
                <a:latin typeface="Arial"/>
                <a:cs typeface="Arial"/>
              </a:rPr>
              <a:t>control 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group</a:t>
            </a:r>
            <a:r>
              <a:rPr sz="2000" b="1" dirty="0">
                <a:latin typeface="Arial"/>
                <a:cs typeface="Arial"/>
              </a:rPr>
              <a:t> (approximately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15" dirty="0">
                <a:latin typeface="Arial"/>
                <a:cs typeface="Arial"/>
              </a:rPr>
              <a:t>80%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versus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95%).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 dirty="0">
              <a:latin typeface="Arial"/>
              <a:cs typeface="Arial"/>
            </a:endParaRPr>
          </a:p>
          <a:p>
            <a:pPr marL="325120" marR="392430" algn="ctr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Impairment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of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insulin </a:t>
            </a:r>
            <a:r>
              <a:rPr sz="2000" b="1" spc="-5" dirty="0">
                <a:latin typeface="Arial"/>
                <a:cs typeface="Arial"/>
              </a:rPr>
              <a:t>secretion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30" dirty="0">
                <a:latin typeface="Arial"/>
                <a:cs typeface="Arial"/>
              </a:rPr>
              <a:t>by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beta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cells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of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20" dirty="0">
                <a:latin typeface="Arial"/>
                <a:cs typeface="Arial"/>
              </a:rPr>
              <a:t>the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pancreas </a:t>
            </a:r>
            <a:r>
              <a:rPr sz="2000" b="1" spc="-54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Increased </a:t>
            </a:r>
            <a:r>
              <a:rPr sz="2000" b="1" spc="-10" dirty="0">
                <a:latin typeface="Arial"/>
                <a:cs typeface="Arial"/>
              </a:rPr>
              <a:t>insulin</a:t>
            </a:r>
            <a:r>
              <a:rPr sz="2000" b="1" dirty="0">
                <a:latin typeface="Arial"/>
                <a:cs typeface="Arial"/>
              </a:rPr>
              <a:t> resistance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600762"/>
            <a:ext cx="8686800" cy="6653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0" tIns="62865" rIns="0" bIns="0" rtlCol="0">
            <a:spAutoFit/>
          </a:bodyPr>
          <a:lstStyle/>
          <a:p>
            <a:pPr marL="3212465" marR="975360" indent="-2223770">
              <a:lnSpc>
                <a:spcPts val="5260"/>
              </a:lnSpc>
              <a:spcBef>
                <a:spcPts val="495"/>
              </a:spcBef>
            </a:pPr>
            <a:r>
              <a:rPr sz="2800" dirty="0"/>
              <a:t>Screening</a:t>
            </a:r>
            <a:r>
              <a:rPr sz="2800" spc="-45" dirty="0"/>
              <a:t> </a:t>
            </a:r>
            <a:r>
              <a:rPr sz="2800" spc="15" dirty="0"/>
              <a:t>for</a:t>
            </a:r>
            <a:r>
              <a:rPr sz="2800" spc="-40" dirty="0"/>
              <a:t> </a:t>
            </a:r>
            <a:r>
              <a:rPr sz="2800" spc="-5" dirty="0"/>
              <a:t>gestational </a:t>
            </a:r>
            <a:r>
              <a:rPr sz="2800" spc="-1205" dirty="0"/>
              <a:t> </a:t>
            </a:r>
            <a:r>
              <a:rPr sz="2800" spc="5" dirty="0"/>
              <a:t>diabetes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304800" y="2362200"/>
            <a:ext cx="7624445" cy="33877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98450" indent="-286385">
              <a:lnSpc>
                <a:spcPct val="100000"/>
              </a:lnSpc>
              <a:spcBef>
                <a:spcPts val="130"/>
              </a:spcBef>
              <a:buChar char="•"/>
              <a:tabLst>
                <a:tab pos="298450" algn="l"/>
                <a:tab pos="299085" algn="l"/>
              </a:tabLst>
            </a:pPr>
            <a:r>
              <a:rPr sz="2000" dirty="0">
                <a:latin typeface="Arial MT"/>
                <a:cs typeface="Arial MT"/>
              </a:rPr>
              <a:t>Patients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10" dirty="0">
                <a:latin typeface="Arial MT"/>
                <a:cs typeface="Arial MT"/>
              </a:rPr>
              <a:t>at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spc="10" dirty="0">
                <a:latin typeface="Arial MT"/>
                <a:cs typeface="Arial MT"/>
              </a:rPr>
              <a:t>high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risk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spc="10" dirty="0">
                <a:latin typeface="Arial MT"/>
                <a:cs typeface="Arial MT"/>
              </a:rPr>
              <a:t>of</a:t>
            </a:r>
            <a:r>
              <a:rPr sz="2000" spc="-80" dirty="0">
                <a:latin typeface="Arial MT"/>
                <a:cs typeface="Arial MT"/>
              </a:rPr>
              <a:t> </a:t>
            </a:r>
            <a:r>
              <a:rPr sz="2000" spc="5" dirty="0">
                <a:latin typeface="Arial MT"/>
                <a:cs typeface="Arial MT"/>
              </a:rPr>
              <a:t>developing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5" dirty="0">
                <a:latin typeface="Arial MT"/>
                <a:cs typeface="Arial MT"/>
              </a:rPr>
              <a:t>GDM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spc="5" dirty="0">
                <a:latin typeface="Arial MT"/>
                <a:cs typeface="Arial MT"/>
              </a:rPr>
              <a:t>:</a:t>
            </a:r>
            <a:endParaRPr sz="2000" dirty="0">
              <a:latin typeface="Arial MT"/>
              <a:cs typeface="Arial MT"/>
            </a:endParaRPr>
          </a:p>
          <a:p>
            <a:pPr marL="298450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298450" algn="l"/>
                <a:tab pos="299085" algn="l"/>
              </a:tabLst>
            </a:pPr>
            <a:r>
              <a:rPr sz="2000" spc="15" dirty="0">
                <a:latin typeface="Arial MT"/>
                <a:cs typeface="Arial MT"/>
              </a:rPr>
              <a:t>A</a:t>
            </a:r>
            <a:r>
              <a:rPr sz="2000" spc="-1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family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history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30" dirty="0">
                <a:latin typeface="Arial MT"/>
                <a:cs typeface="Arial MT"/>
              </a:rPr>
              <a:t>of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diabetes, especially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spc="10" dirty="0">
                <a:latin typeface="Arial MT"/>
                <a:cs typeface="Arial MT"/>
              </a:rPr>
              <a:t>in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5" dirty="0">
                <a:latin typeface="Arial MT"/>
                <a:cs typeface="Arial MT"/>
              </a:rPr>
              <a:t>first </a:t>
            </a:r>
            <a:r>
              <a:rPr sz="2000" spc="-5" dirty="0">
                <a:latin typeface="Arial MT"/>
                <a:cs typeface="Arial MT"/>
              </a:rPr>
              <a:t>degree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relatives</a:t>
            </a:r>
          </a:p>
          <a:p>
            <a:pPr marL="298450" indent="-286385">
              <a:lnSpc>
                <a:spcPct val="100000"/>
              </a:lnSpc>
              <a:buChar char="•"/>
              <a:tabLst>
                <a:tab pos="298450" algn="l"/>
                <a:tab pos="299085" algn="l"/>
              </a:tabLst>
            </a:pPr>
            <a:r>
              <a:rPr sz="2000" dirty="0">
                <a:latin typeface="Arial MT"/>
                <a:cs typeface="Arial MT"/>
              </a:rPr>
              <a:t>BMI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&gt;30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spc="5" dirty="0">
                <a:latin typeface="Arial MT"/>
                <a:cs typeface="Arial MT"/>
              </a:rPr>
              <a:t>kg/m</a:t>
            </a:r>
            <a:r>
              <a:rPr sz="2000" spc="-85" dirty="0">
                <a:latin typeface="Arial MT"/>
                <a:cs typeface="Arial MT"/>
              </a:rPr>
              <a:t> </a:t>
            </a:r>
            <a:r>
              <a:rPr sz="2000" spc="15" dirty="0">
                <a:latin typeface="Arial MT"/>
                <a:cs typeface="Arial MT"/>
              </a:rPr>
              <a:t>2</a:t>
            </a:r>
            <a:endParaRPr sz="2000" dirty="0">
              <a:latin typeface="Arial MT"/>
              <a:cs typeface="Arial MT"/>
            </a:endParaRPr>
          </a:p>
          <a:p>
            <a:pPr marL="298450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298450" algn="l"/>
                <a:tab pos="299085" algn="l"/>
              </a:tabLst>
            </a:pPr>
            <a:r>
              <a:rPr sz="2000" spc="15" dirty="0">
                <a:latin typeface="Arial MT"/>
                <a:cs typeface="Arial MT"/>
              </a:rPr>
              <a:t>Age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&gt;25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years</a:t>
            </a:r>
          </a:p>
          <a:p>
            <a:pPr marL="298450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298450" algn="l"/>
                <a:tab pos="299085" algn="l"/>
              </a:tabLst>
            </a:pPr>
            <a:r>
              <a:rPr sz="2000" spc="5" dirty="0">
                <a:latin typeface="Arial MT"/>
                <a:cs typeface="Arial MT"/>
              </a:rPr>
              <a:t>Previous</a:t>
            </a:r>
            <a:r>
              <a:rPr sz="2000" spc="-80" dirty="0">
                <a:latin typeface="Arial MT"/>
                <a:cs typeface="Arial MT"/>
              </a:rPr>
              <a:t> </a:t>
            </a:r>
            <a:r>
              <a:rPr sz="2000" spc="5" dirty="0">
                <a:latin typeface="Arial MT"/>
                <a:cs typeface="Arial MT"/>
              </a:rPr>
              <a:t>delivery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30" dirty="0">
                <a:latin typeface="Arial MT"/>
                <a:cs typeface="Arial MT"/>
              </a:rPr>
              <a:t>of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spc="15" dirty="0">
                <a:latin typeface="Arial MT"/>
                <a:cs typeface="Arial MT"/>
              </a:rPr>
              <a:t>a</a:t>
            </a:r>
            <a:r>
              <a:rPr sz="2000" spc="-5" dirty="0">
                <a:latin typeface="Arial MT"/>
                <a:cs typeface="Arial MT"/>
              </a:rPr>
              <a:t> macrosomic </a:t>
            </a:r>
            <a:r>
              <a:rPr sz="2000" spc="10" dirty="0">
                <a:latin typeface="Arial MT"/>
                <a:cs typeface="Arial MT"/>
              </a:rPr>
              <a:t>baby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spc="10" dirty="0">
                <a:latin typeface="Arial MT"/>
                <a:cs typeface="Arial MT"/>
              </a:rPr>
              <a:t>(4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kg)</a:t>
            </a:r>
            <a:endParaRPr sz="2000" dirty="0">
              <a:latin typeface="Arial MT"/>
              <a:cs typeface="Arial MT"/>
            </a:endParaRPr>
          </a:p>
          <a:p>
            <a:pPr marL="298450" indent="-286385">
              <a:lnSpc>
                <a:spcPct val="100000"/>
              </a:lnSpc>
              <a:buChar char="•"/>
              <a:tabLst>
                <a:tab pos="298450" algn="l"/>
                <a:tab pos="299085" algn="l"/>
              </a:tabLst>
            </a:pPr>
            <a:r>
              <a:rPr sz="2000" spc="-5" dirty="0">
                <a:latin typeface="Arial MT"/>
                <a:cs typeface="Arial MT"/>
              </a:rPr>
              <a:t>Personal</a:t>
            </a:r>
            <a:r>
              <a:rPr sz="2000" spc="4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history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30" dirty="0">
                <a:latin typeface="Arial MT"/>
                <a:cs typeface="Arial MT"/>
              </a:rPr>
              <a:t>of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5" dirty="0">
                <a:latin typeface="Arial MT"/>
                <a:cs typeface="Arial MT"/>
              </a:rPr>
              <a:t>impaired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glucose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tolerance</a:t>
            </a:r>
          </a:p>
          <a:p>
            <a:pPr marL="298450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298450" algn="l"/>
                <a:tab pos="299085" algn="l"/>
              </a:tabLst>
            </a:pPr>
            <a:r>
              <a:rPr sz="2000" spc="5" dirty="0">
                <a:latin typeface="Arial MT"/>
                <a:cs typeface="Arial MT"/>
              </a:rPr>
              <a:t>Previous</a:t>
            </a:r>
            <a:r>
              <a:rPr sz="2000" spc="-8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unexplained</a:t>
            </a:r>
            <a:r>
              <a:rPr sz="2000" spc="4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perinatal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loss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spc="10" dirty="0">
                <a:latin typeface="Arial MT"/>
                <a:cs typeface="Arial MT"/>
              </a:rPr>
              <a:t>or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birth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10" dirty="0">
                <a:latin typeface="Arial MT"/>
                <a:cs typeface="Arial MT"/>
              </a:rPr>
              <a:t>of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15" dirty="0">
                <a:latin typeface="Arial MT"/>
                <a:cs typeface="Arial MT"/>
              </a:rPr>
              <a:t>a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malformed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infant</a:t>
            </a:r>
          </a:p>
          <a:p>
            <a:pPr marL="298450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298450" algn="l"/>
                <a:tab pos="299085" algn="l"/>
              </a:tabLst>
            </a:pPr>
            <a:r>
              <a:rPr sz="2000" spc="-5" dirty="0">
                <a:latin typeface="Arial MT"/>
                <a:cs typeface="Arial MT"/>
              </a:rPr>
              <a:t>Glycosuria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10" dirty="0">
                <a:latin typeface="Arial MT"/>
                <a:cs typeface="Arial MT"/>
              </a:rPr>
              <a:t>at</a:t>
            </a:r>
            <a:r>
              <a:rPr sz="2000" spc="-5" dirty="0">
                <a:latin typeface="Arial MT"/>
                <a:cs typeface="Arial MT"/>
              </a:rPr>
              <a:t> the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5" dirty="0">
                <a:latin typeface="Arial MT"/>
                <a:cs typeface="Arial MT"/>
              </a:rPr>
              <a:t>first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spc="5" dirty="0">
                <a:latin typeface="Arial MT"/>
                <a:cs typeface="Arial MT"/>
              </a:rPr>
              <a:t>prenatal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5" dirty="0">
                <a:latin typeface="Arial MT"/>
                <a:cs typeface="Arial MT"/>
              </a:rPr>
              <a:t>visit</a:t>
            </a:r>
            <a:endParaRPr sz="2000" dirty="0">
              <a:latin typeface="Arial MT"/>
              <a:cs typeface="Arial MT"/>
            </a:endParaRPr>
          </a:p>
          <a:p>
            <a:pPr marL="298450" indent="-286385">
              <a:lnSpc>
                <a:spcPct val="100000"/>
              </a:lnSpc>
              <a:buChar char="•"/>
              <a:tabLst>
                <a:tab pos="298450" algn="l"/>
                <a:tab pos="299085" algn="l"/>
              </a:tabLst>
            </a:pPr>
            <a:r>
              <a:rPr sz="2000" spc="-5" dirty="0">
                <a:latin typeface="Arial MT"/>
                <a:cs typeface="Arial MT"/>
              </a:rPr>
              <a:t>Polycystic </a:t>
            </a:r>
            <a:r>
              <a:rPr sz="2000" dirty="0">
                <a:latin typeface="Arial MT"/>
                <a:cs typeface="Arial MT"/>
              </a:rPr>
              <a:t>ovary</a:t>
            </a:r>
            <a:r>
              <a:rPr sz="2000" spc="-5" dirty="0">
                <a:latin typeface="Arial MT"/>
                <a:cs typeface="Arial MT"/>
              </a:rPr>
              <a:t> syndrome</a:t>
            </a:r>
            <a:endParaRPr sz="2000" dirty="0">
              <a:latin typeface="Arial MT"/>
              <a:cs typeface="Arial MT"/>
            </a:endParaRPr>
          </a:p>
          <a:p>
            <a:pPr marL="298450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298450" algn="l"/>
                <a:tab pos="299085" algn="l"/>
              </a:tabLst>
            </a:pPr>
            <a:r>
              <a:rPr sz="2000" spc="5" dirty="0">
                <a:latin typeface="Arial MT"/>
                <a:cs typeface="Arial MT"/>
              </a:rPr>
              <a:t>Current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use</a:t>
            </a:r>
            <a:r>
              <a:rPr sz="2000" spc="40" dirty="0">
                <a:latin typeface="Arial MT"/>
                <a:cs typeface="Arial MT"/>
              </a:rPr>
              <a:t> </a:t>
            </a:r>
            <a:r>
              <a:rPr sz="2000" spc="-30" dirty="0">
                <a:latin typeface="Arial MT"/>
                <a:cs typeface="Arial MT"/>
              </a:rPr>
              <a:t>of</a:t>
            </a:r>
            <a:r>
              <a:rPr sz="2000" spc="-5" dirty="0">
                <a:latin typeface="Arial MT"/>
                <a:cs typeface="Arial MT"/>
              </a:rPr>
              <a:t> glucocorticoids</a:t>
            </a:r>
            <a:endParaRPr sz="2000" dirty="0">
              <a:latin typeface="Arial MT"/>
              <a:cs typeface="Arial MT"/>
            </a:endParaRPr>
          </a:p>
          <a:p>
            <a:pPr marL="298450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298450" algn="l"/>
                <a:tab pos="299085" algn="l"/>
              </a:tabLst>
            </a:pPr>
            <a:r>
              <a:rPr sz="2000" spc="-5" dirty="0">
                <a:latin typeface="Arial MT"/>
                <a:cs typeface="Arial MT"/>
              </a:rPr>
              <a:t>Essential</a:t>
            </a:r>
            <a:r>
              <a:rPr sz="2000" spc="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hypertension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10" dirty="0">
                <a:latin typeface="Arial MT"/>
                <a:cs typeface="Arial MT"/>
              </a:rPr>
              <a:t>or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pregnancy-related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hypertension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600762"/>
            <a:ext cx="8686800" cy="6653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0" tIns="62865" rIns="0" bIns="0" rtlCol="0">
            <a:spAutoFit/>
          </a:bodyPr>
          <a:lstStyle/>
          <a:p>
            <a:pPr marL="3212465" marR="975360" indent="-2223770">
              <a:lnSpc>
                <a:spcPts val="5260"/>
              </a:lnSpc>
              <a:spcBef>
                <a:spcPts val="495"/>
              </a:spcBef>
            </a:pPr>
            <a:r>
              <a:rPr sz="2800" dirty="0"/>
              <a:t>Screening</a:t>
            </a:r>
            <a:r>
              <a:rPr sz="2800" spc="-45" dirty="0"/>
              <a:t> </a:t>
            </a:r>
            <a:r>
              <a:rPr sz="2800" spc="15" dirty="0"/>
              <a:t>for</a:t>
            </a:r>
            <a:r>
              <a:rPr sz="2800" spc="-40" dirty="0"/>
              <a:t> </a:t>
            </a:r>
            <a:r>
              <a:rPr sz="2800" spc="-5" dirty="0"/>
              <a:t>gestational </a:t>
            </a:r>
            <a:r>
              <a:rPr sz="2800" spc="-1205" dirty="0"/>
              <a:t> </a:t>
            </a:r>
            <a:r>
              <a:rPr sz="2800" spc="5" dirty="0"/>
              <a:t>diabetes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307657" y="2575877"/>
            <a:ext cx="8509000" cy="2503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4110" algn="l"/>
              </a:tabLst>
            </a:pPr>
            <a:r>
              <a:rPr sz="1800" dirty="0">
                <a:latin typeface="Arial MT"/>
                <a:cs typeface="Arial MT"/>
              </a:rPr>
              <a:t>ACOG</a:t>
            </a:r>
            <a:r>
              <a:rPr sz="1800" spc="5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recommended	for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diagnosis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spc="20" dirty="0">
                <a:latin typeface="Arial MT"/>
                <a:cs typeface="Arial MT"/>
              </a:rPr>
              <a:t>of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GDM:</a:t>
            </a:r>
          </a:p>
          <a:p>
            <a:pPr marL="12700" marR="5080">
              <a:lnSpc>
                <a:spcPct val="100800"/>
              </a:lnSpc>
            </a:pPr>
            <a:r>
              <a:rPr sz="1800" dirty="0">
                <a:latin typeface="Arial MT"/>
                <a:cs typeface="Arial MT"/>
              </a:rPr>
              <a:t>Universal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screening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for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low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risk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pregnant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at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24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10" dirty="0">
                <a:latin typeface="Arial MT"/>
                <a:cs typeface="Arial MT"/>
              </a:rPr>
              <a:t>to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28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weeks,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15" dirty="0">
                <a:latin typeface="Arial MT"/>
                <a:cs typeface="Arial MT"/>
              </a:rPr>
              <a:t>via</a:t>
            </a:r>
            <a:r>
              <a:rPr sz="1800" dirty="0">
                <a:latin typeface="Arial MT"/>
                <a:cs typeface="Arial MT"/>
              </a:rPr>
              <a:t> a two-step regimen,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which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consisting of:</a:t>
            </a:r>
            <a:endParaRPr sz="1800" dirty="0">
              <a:latin typeface="Arial MT"/>
              <a:cs typeface="Arial MT"/>
            </a:endParaRPr>
          </a:p>
          <a:p>
            <a:pPr marL="26670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latin typeface="Arial MT"/>
                <a:cs typeface="Arial MT"/>
              </a:rPr>
              <a:t>-</a:t>
            </a:r>
            <a:r>
              <a:rPr sz="1800" spc="-1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1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50-g,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1-hour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glucose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challenge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test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(GCT)</a:t>
            </a:r>
            <a:endParaRPr sz="1800" dirty="0">
              <a:latin typeface="Arial MT"/>
              <a:cs typeface="Arial MT"/>
            </a:endParaRPr>
          </a:p>
          <a:p>
            <a:pPr marL="12700" marR="513080" indent="190500">
              <a:lnSpc>
                <a:spcPts val="2100"/>
              </a:lnSpc>
              <a:spcBef>
                <a:spcPts val="140"/>
              </a:spcBef>
            </a:pPr>
            <a:r>
              <a:rPr sz="1800" dirty="0">
                <a:latin typeface="Arial MT"/>
                <a:cs typeface="Arial MT"/>
              </a:rPr>
              <a:t>- </a:t>
            </a:r>
            <a:r>
              <a:rPr sz="1800" spc="-5" dirty="0">
                <a:latin typeface="Arial MT"/>
                <a:cs typeface="Arial MT"/>
              </a:rPr>
              <a:t>For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GCT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results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exceeding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selected</a:t>
            </a:r>
            <a:r>
              <a:rPr sz="1800" dirty="0">
                <a:latin typeface="Arial MT"/>
                <a:cs typeface="Arial MT"/>
              </a:rPr>
              <a:t> threshold,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 </a:t>
            </a:r>
            <a:r>
              <a:rPr sz="1800" spc="-10" dirty="0">
                <a:latin typeface="Arial MT"/>
                <a:cs typeface="Arial MT"/>
              </a:rPr>
              <a:t>100-g,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3-hour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OGTT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is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performed.</a:t>
            </a:r>
            <a:endParaRPr sz="1800" dirty="0">
              <a:latin typeface="Arial MT"/>
              <a:cs typeface="Arial MT"/>
            </a:endParaRPr>
          </a:p>
          <a:p>
            <a:pPr marL="12700" marR="294005">
              <a:lnSpc>
                <a:spcPts val="2180"/>
              </a:lnSpc>
              <a:spcBef>
                <a:spcPts val="15"/>
              </a:spcBef>
            </a:pPr>
            <a:r>
              <a:rPr sz="1800" dirty="0">
                <a:latin typeface="Arial MT"/>
                <a:cs typeface="Arial MT"/>
              </a:rPr>
              <a:t>Early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pregnancy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screening </a:t>
            </a:r>
            <a:r>
              <a:rPr sz="1800" spc="-15" dirty="0">
                <a:latin typeface="Arial MT"/>
                <a:cs typeface="Arial MT"/>
              </a:rPr>
              <a:t>of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women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20" dirty="0">
                <a:latin typeface="Arial MT"/>
                <a:cs typeface="Arial MT"/>
              </a:rPr>
              <a:t>at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high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risk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for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pre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gestational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diabetes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and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GDM,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20" dirty="0">
                <a:latin typeface="Arial MT"/>
                <a:cs typeface="Arial MT"/>
              </a:rPr>
              <a:t>or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20" dirty="0">
                <a:latin typeface="Arial MT"/>
                <a:cs typeface="Arial MT"/>
              </a:rPr>
              <a:t>in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areas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20" dirty="0">
                <a:latin typeface="Arial MT"/>
                <a:cs typeface="Arial MT"/>
              </a:rPr>
              <a:t>in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which the prevalence </a:t>
            </a:r>
            <a:r>
              <a:rPr sz="1800" spc="-15" dirty="0">
                <a:latin typeface="Arial MT"/>
                <a:cs typeface="Arial MT"/>
              </a:rPr>
              <a:t>of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insulin </a:t>
            </a:r>
            <a:r>
              <a:rPr sz="1800" spc="-5" dirty="0">
                <a:latin typeface="Arial MT"/>
                <a:cs typeface="Arial MT"/>
              </a:rPr>
              <a:t>resistance </a:t>
            </a:r>
            <a:r>
              <a:rPr sz="1800" spc="-15" dirty="0">
                <a:latin typeface="Arial MT"/>
                <a:cs typeface="Arial MT"/>
              </a:rPr>
              <a:t>is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5%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20" dirty="0">
                <a:latin typeface="Arial MT"/>
                <a:cs typeface="Arial MT"/>
              </a:rPr>
              <a:t>or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higher.</a:t>
            </a:r>
            <a:endParaRPr sz="1800" dirty="0">
              <a:latin typeface="Arial MT"/>
              <a:cs typeface="Arial MT"/>
            </a:endParaRPr>
          </a:p>
          <a:p>
            <a:pPr marL="12700">
              <a:lnSpc>
                <a:spcPts val="2100"/>
              </a:lnSpc>
            </a:pPr>
            <a:r>
              <a:rPr sz="1800" dirty="0">
                <a:latin typeface="Arial MT"/>
                <a:cs typeface="Arial MT"/>
              </a:rPr>
              <a:t>(a</a:t>
            </a:r>
            <a:r>
              <a:rPr sz="1800" spc="-5" dirty="0">
                <a:latin typeface="Arial MT"/>
                <a:cs typeface="Arial MT"/>
              </a:rPr>
              <a:t> 1-step</a:t>
            </a:r>
            <a:r>
              <a:rPr sz="1800" dirty="0">
                <a:latin typeface="Arial MT"/>
                <a:cs typeface="Arial MT"/>
              </a:rPr>
              <a:t> approach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can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be</a:t>
            </a:r>
            <a:r>
              <a:rPr sz="1800" dirty="0">
                <a:latin typeface="Arial MT"/>
                <a:cs typeface="Arial MT"/>
              </a:rPr>
              <a:t> used </a:t>
            </a:r>
            <a:r>
              <a:rPr sz="1800" spc="-15" dirty="0">
                <a:latin typeface="Arial MT"/>
                <a:cs typeface="Arial MT"/>
              </a:rPr>
              <a:t>by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proceeding directly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10" dirty="0">
                <a:latin typeface="Arial MT"/>
                <a:cs typeface="Arial MT"/>
              </a:rPr>
              <a:t>to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</a:t>
            </a:r>
            <a:r>
              <a:rPr sz="1800" dirty="0">
                <a:latin typeface="Arial MT"/>
                <a:cs typeface="Arial MT"/>
              </a:rPr>
              <a:t> 100-g,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3-hour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OGTT)</a:t>
            </a:r>
            <a:endParaRPr sz="1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74344" y="831468"/>
            <a:ext cx="8171180" cy="4725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  <a:spcBef>
                <a:spcPts val="130"/>
              </a:spcBef>
            </a:pPr>
            <a:r>
              <a:rPr sz="4400" b="1" spc="15" dirty="0">
                <a:latin typeface="Arial"/>
                <a:cs typeface="Arial"/>
              </a:rPr>
              <a:t>The </a:t>
            </a:r>
            <a:r>
              <a:rPr sz="4400" b="1" dirty="0">
                <a:latin typeface="Arial"/>
                <a:cs typeface="Arial"/>
              </a:rPr>
              <a:t>Hyperglycemia </a:t>
            </a:r>
            <a:r>
              <a:rPr sz="4400" b="1" spc="-5" dirty="0">
                <a:latin typeface="Arial"/>
                <a:cs typeface="Arial"/>
              </a:rPr>
              <a:t>and </a:t>
            </a:r>
            <a:r>
              <a:rPr sz="4400" b="1" dirty="0">
                <a:latin typeface="Arial"/>
                <a:cs typeface="Arial"/>
              </a:rPr>
              <a:t> Adverse </a:t>
            </a:r>
            <a:r>
              <a:rPr sz="4400" b="1" spc="5" dirty="0">
                <a:latin typeface="Arial"/>
                <a:cs typeface="Arial"/>
              </a:rPr>
              <a:t>Pregnancy </a:t>
            </a:r>
            <a:r>
              <a:rPr sz="4400" b="1" spc="-5" dirty="0">
                <a:latin typeface="Arial"/>
                <a:cs typeface="Arial"/>
              </a:rPr>
              <a:t>Outcome </a:t>
            </a:r>
            <a:r>
              <a:rPr sz="4400" b="1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(HAPO)</a:t>
            </a:r>
            <a:r>
              <a:rPr sz="4400" b="1" dirty="0">
                <a:latin typeface="Arial"/>
                <a:cs typeface="Arial"/>
              </a:rPr>
              <a:t> </a:t>
            </a:r>
            <a:r>
              <a:rPr sz="4400" b="1" spc="5" dirty="0">
                <a:latin typeface="Arial"/>
                <a:cs typeface="Arial"/>
              </a:rPr>
              <a:t>study</a:t>
            </a:r>
            <a:r>
              <a:rPr sz="4400" b="1" spc="-35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recruited</a:t>
            </a:r>
            <a:r>
              <a:rPr sz="4400" b="1" spc="-20" dirty="0">
                <a:latin typeface="Arial"/>
                <a:cs typeface="Arial"/>
              </a:rPr>
              <a:t> </a:t>
            </a:r>
            <a:r>
              <a:rPr sz="4400" b="1" spc="15" dirty="0">
                <a:latin typeface="Arial"/>
                <a:cs typeface="Arial"/>
              </a:rPr>
              <a:t>a</a:t>
            </a:r>
            <a:r>
              <a:rPr sz="4400" b="1" spc="-15" dirty="0">
                <a:latin typeface="Arial"/>
                <a:cs typeface="Arial"/>
              </a:rPr>
              <a:t> </a:t>
            </a:r>
            <a:r>
              <a:rPr sz="4400" b="1" spc="10" dirty="0">
                <a:latin typeface="Arial"/>
                <a:cs typeface="Arial"/>
              </a:rPr>
              <a:t>large </a:t>
            </a:r>
            <a:r>
              <a:rPr sz="4400" b="1" spc="-1205" dirty="0">
                <a:latin typeface="Arial"/>
                <a:cs typeface="Arial"/>
              </a:rPr>
              <a:t> </a:t>
            </a:r>
            <a:r>
              <a:rPr sz="4400" b="1" dirty="0">
                <a:latin typeface="Arial"/>
                <a:cs typeface="Arial"/>
              </a:rPr>
              <a:t>multinational cohort </a:t>
            </a:r>
            <a:r>
              <a:rPr sz="4400" b="1" spc="15" dirty="0">
                <a:latin typeface="Arial"/>
                <a:cs typeface="Arial"/>
              </a:rPr>
              <a:t>and </a:t>
            </a:r>
            <a:r>
              <a:rPr sz="4400" b="1" spc="20" dirty="0">
                <a:latin typeface="Arial"/>
                <a:cs typeface="Arial"/>
              </a:rPr>
              <a:t> </a:t>
            </a:r>
            <a:r>
              <a:rPr sz="4400" b="1" dirty="0">
                <a:latin typeface="Arial"/>
                <a:cs typeface="Arial"/>
              </a:rPr>
              <a:t>clarified </a:t>
            </a:r>
            <a:r>
              <a:rPr sz="4400" b="1" spc="-5" dirty="0">
                <a:latin typeface="Arial"/>
                <a:cs typeface="Arial"/>
              </a:rPr>
              <a:t>the risks </a:t>
            </a:r>
            <a:r>
              <a:rPr sz="4400" b="1" spc="15" dirty="0">
                <a:latin typeface="Arial"/>
                <a:cs typeface="Arial"/>
              </a:rPr>
              <a:t>of </a:t>
            </a:r>
            <a:r>
              <a:rPr sz="4400" b="1" dirty="0">
                <a:latin typeface="Arial"/>
                <a:cs typeface="Arial"/>
              </a:rPr>
              <a:t>adverse </a:t>
            </a:r>
            <a:r>
              <a:rPr sz="4400" b="1" spc="5" dirty="0">
                <a:latin typeface="Arial"/>
                <a:cs typeface="Arial"/>
              </a:rPr>
              <a:t> outcomes </a:t>
            </a:r>
            <a:r>
              <a:rPr sz="4400" b="1" spc="-5" dirty="0">
                <a:latin typeface="Arial"/>
                <a:cs typeface="Arial"/>
              </a:rPr>
              <a:t>associated </a:t>
            </a:r>
            <a:r>
              <a:rPr sz="4400" b="1" spc="15" dirty="0">
                <a:latin typeface="Arial"/>
                <a:cs typeface="Arial"/>
              </a:rPr>
              <a:t>with </a:t>
            </a:r>
            <a:r>
              <a:rPr sz="4400" b="1" spc="20" dirty="0">
                <a:latin typeface="Arial"/>
                <a:cs typeface="Arial"/>
              </a:rPr>
              <a:t> </a:t>
            </a:r>
            <a:r>
              <a:rPr sz="4400" b="1" spc="5" dirty="0">
                <a:latin typeface="Arial"/>
                <a:cs typeface="Arial"/>
              </a:rPr>
              <a:t>hyperglycemia</a:t>
            </a:r>
            <a:endParaRPr sz="4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0300" y="415244"/>
            <a:ext cx="4343400" cy="73161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0" tIns="53975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425"/>
              </a:spcBef>
            </a:pPr>
            <a:r>
              <a:rPr sz="4400" spc="-5" dirty="0"/>
              <a:t>Introduction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495300" y="1857375"/>
            <a:ext cx="8153400" cy="3143250"/>
          </a:xfrm>
          <a:prstGeom prst="rect">
            <a:avLst/>
          </a:prstGeom>
          <a:solidFill>
            <a:schemeClr val="bg1"/>
          </a:solidFill>
          <a:ln w="38100">
            <a:solidFill>
              <a:srgbClr val="A4002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382270" marR="695960" indent="-286385">
              <a:lnSpc>
                <a:spcPct val="100899"/>
              </a:lnSpc>
              <a:spcBef>
                <a:spcPts val="300"/>
              </a:spcBef>
              <a:buChar char="•"/>
              <a:tabLst>
                <a:tab pos="382270" algn="l"/>
                <a:tab pos="382905" algn="l"/>
              </a:tabLst>
            </a:pPr>
            <a:r>
              <a:rPr sz="1800" spc="-5" dirty="0">
                <a:latin typeface="Arial MT"/>
                <a:cs typeface="Arial MT"/>
              </a:rPr>
              <a:t>Diabetes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and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obesity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lang="en-US" sz="1800" spc="-15" dirty="0">
                <a:latin typeface="Arial MT"/>
                <a:cs typeface="Arial MT"/>
              </a:rPr>
              <a:t>are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sharply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increas</a:t>
            </a:r>
            <a:r>
              <a:rPr lang="en-US" sz="1800" spc="-10" dirty="0">
                <a:latin typeface="Arial MT"/>
                <a:cs typeface="Arial MT"/>
              </a:rPr>
              <a:t>ing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due </a:t>
            </a:r>
            <a:r>
              <a:rPr sz="1800" spc="-30" dirty="0">
                <a:latin typeface="Arial MT"/>
                <a:cs typeface="Arial MT"/>
              </a:rPr>
              <a:t>to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dietary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practices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and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reduced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physical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activity.</a:t>
            </a:r>
            <a:endParaRPr sz="1800" dirty="0">
              <a:latin typeface="Arial MT"/>
              <a:cs typeface="Arial MT"/>
            </a:endParaRPr>
          </a:p>
          <a:p>
            <a:pPr marL="414020" marR="3006090" indent="-318135">
              <a:lnSpc>
                <a:spcPct val="100800"/>
              </a:lnSpc>
              <a:spcBef>
                <a:spcPts val="5"/>
              </a:spcBef>
              <a:buChar char="•"/>
              <a:tabLst>
                <a:tab pos="382270" algn="l"/>
                <a:tab pos="382905" algn="l"/>
              </a:tabLst>
            </a:pPr>
            <a:r>
              <a:rPr sz="1800" spc="-5" dirty="0">
                <a:latin typeface="Arial MT"/>
                <a:cs typeface="Arial MT"/>
              </a:rPr>
              <a:t>specific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risks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of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diabetes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in</a:t>
            </a:r>
            <a:r>
              <a:rPr sz="1800" spc="-5" dirty="0">
                <a:latin typeface="Arial MT"/>
                <a:cs typeface="Arial MT"/>
              </a:rPr>
              <a:t> pregnancy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lang="en-US" sz="1800" spc="-10" dirty="0">
                <a:latin typeface="Arial MT"/>
                <a:cs typeface="Arial MT"/>
              </a:rPr>
              <a:t>include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spontaneous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abortion</a:t>
            </a:r>
            <a:endParaRPr sz="1800" dirty="0">
              <a:latin typeface="Arial MT"/>
              <a:cs typeface="Arial MT"/>
            </a:endParaRPr>
          </a:p>
          <a:p>
            <a:pPr marL="414020" marR="6198235">
              <a:lnSpc>
                <a:spcPct val="99700"/>
              </a:lnSpc>
              <a:spcBef>
                <a:spcPts val="20"/>
              </a:spcBef>
            </a:pPr>
            <a:r>
              <a:rPr sz="1800" spc="-5" dirty="0">
                <a:latin typeface="Arial MT"/>
                <a:cs typeface="Arial MT"/>
              </a:rPr>
              <a:t>fetal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anomalies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preeclampsia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fetal demise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macrosomia</a:t>
            </a:r>
            <a:endParaRPr sz="1800" dirty="0">
              <a:latin typeface="Arial MT"/>
              <a:cs typeface="Arial MT"/>
            </a:endParaRPr>
          </a:p>
          <a:p>
            <a:pPr marL="414020" marR="5394325">
              <a:lnSpc>
                <a:spcPct val="100800"/>
              </a:lnSpc>
            </a:pPr>
            <a:r>
              <a:rPr sz="1800" spc="-5" dirty="0">
                <a:latin typeface="Arial MT"/>
                <a:cs typeface="Arial MT"/>
              </a:rPr>
              <a:t>neonatal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hypoglycemia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hyperbilirubinemia,</a:t>
            </a:r>
            <a:endParaRPr sz="1800" dirty="0">
              <a:latin typeface="Arial MT"/>
              <a:cs typeface="Arial MT"/>
            </a:endParaRPr>
          </a:p>
          <a:p>
            <a:pPr marL="96520">
              <a:lnSpc>
                <a:spcPts val="2100"/>
              </a:lnSpc>
            </a:pPr>
            <a:r>
              <a:rPr sz="1800" spc="5" dirty="0">
                <a:latin typeface="Arial MT"/>
                <a:cs typeface="Arial MT"/>
              </a:rPr>
              <a:t>and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neonatal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respiratory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distress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syndrome.</a:t>
            </a:r>
            <a:endParaRPr sz="1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533400"/>
            <a:ext cx="8686800" cy="8001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0" tIns="50165" rIns="0" bIns="0" rtlCol="0">
            <a:spAutoFit/>
          </a:bodyPr>
          <a:lstStyle/>
          <a:p>
            <a:pPr marL="445134">
              <a:lnSpc>
                <a:spcPct val="100000"/>
              </a:lnSpc>
              <a:spcBef>
                <a:spcPts val="395"/>
              </a:spcBef>
            </a:pPr>
            <a:r>
              <a:rPr sz="4400" dirty="0"/>
              <a:t>Glucose</a:t>
            </a:r>
            <a:r>
              <a:rPr sz="4400" spc="-35" dirty="0"/>
              <a:t> </a:t>
            </a:r>
            <a:r>
              <a:rPr sz="4400" dirty="0"/>
              <a:t>challenge</a:t>
            </a:r>
            <a:r>
              <a:rPr sz="4400" spc="-25" dirty="0"/>
              <a:t> </a:t>
            </a:r>
            <a:r>
              <a:rPr sz="4400" dirty="0"/>
              <a:t>test</a:t>
            </a:r>
            <a:r>
              <a:rPr sz="4400" spc="-15" dirty="0"/>
              <a:t> </a:t>
            </a:r>
            <a:r>
              <a:rPr sz="4400" spc="-5" dirty="0"/>
              <a:t>(GCT)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265889" y="2057400"/>
            <a:ext cx="8537575" cy="332041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749300">
              <a:lnSpc>
                <a:spcPct val="101699"/>
              </a:lnSpc>
              <a:spcBef>
                <a:spcPts val="50"/>
              </a:spcBef>
            </a:pP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50-g,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1-hour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65" dirty="0">
                <a:latin typeface="Arial"/>
                <a:cs typeface="Arial"/>
              </a:rPr>
              <a:t>GCT,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which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may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be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administered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in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the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fasting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or</a:t>
            </a:r>
            <a:r>
              <a:rPr sz="2400" b="1" spc="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non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fasting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state.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840"/>
              </a:lnSpc>
            </a:pPr>
            <a:r>
              <a:rPr sz="2400" b="1" spc="-5" dirty="0">
                <a:latin typeface="Arial"/>
                <a:cs typeface="Arial"/>
              </a:rPr>
              <a:t>(Sensitivity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35" dirty="0">
                <a:latin typeface="Arial"/>
                <a:cs typeface="Arial"/>
              </a:rPr>
              <a:t>is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improved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if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the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test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is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performed</a:t>
            </a:r>
            <a:r>
              <a:rPr sz="2400" b="1" spc="35" dirty="0">
                <a:latin typeface="Arial"/>
                <a:cs typeface="Arial"/>
              </a:rPr>
              <a:t> </a:t>
            </a:r>
            <a:r>
              <a:rPr sz="2400" b="1" spc="-35" dirty="0">
                <a:latin typeface="Arial"/>
                <a:cs typeface="Arial"/>
              </a:rPr>
              <a:t>in</a:t>
            </a:r>
            <a:r>
              <a:rPr sz="2400" b="1" spc="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the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865"/>
              </a:lnSpc>
            </a:pPr>
            <a:r>
              <a:rPr sz="2400" b="1" spc="-10" dirty="0">
                <a:latin typeface="Arial"/>
                <a:cs typeface="Arial"/>
              </a:rPr>
              <a:t>fasting</a:t>
            </a:r>
            <a:r>
              <a:rPr sz="2400" b="1" dirty="0">
                <a:latin typeface="Arial"/>
                <a:cs typeface="Arial"/>
              </a:rPr>
              <a:t> state)</a:t>
            </a:r>
            <a:endParaRPr sz="2400" dirty="0">
              <a:latin typeface="Arial"/>
              <a:cs typeface="Arial"/>
            </a:endParaRPr>
          </a:p>
          <a:p>
            <a:pPr marL="85725">
              <a:lnSpc>
                <a:spcPts val="2865"/>
              </a:lnSpc>
              <a:spcBef>
                <a:spcPts val="55"/>
              </a:spcBef>
            </a:pP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threshold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value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of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≥135</a:t>
            </a:r>
            <a:r>
              <a:rPr sz="2400" b="1" spc="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-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140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mg/dL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can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15" dirty="0">
                <a:latin typeface="Arial"/>
                <a:cs typeface="Arial"/>
              </a:rPr>
              <a:t>be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used.</a:t>
            </a:r>
            <a:endParaRPr sz="2400" dirty="0">
              <a:latin typeface="Arial"/>
              <a:cs typeface="Arial"/>
            </a:endParaRPr>
          </a:p>
          <a:p>
            <a:pPr marL="12700" marR="5080">
              <a:lnSpc>
                <a:spcPts val="2930"/>
              </a:lnSpc>
              <a:spcBef>
                <a:spcPts val="40"/>
              </a:spcBef>
            </a:pPr>
            <a:r>
              <a:rPr sz="2400" b="1" spc="-5" dirty="0">
                <a:latin typeface="Arial"/>
                <a:cs typeface="Arial"/>
              </a:rPr>
              <a:t>For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GCT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results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exceeding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the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selected</a:t>
            </a:r>
            <a:r>
              <a:rPr sz="2400" b="1" spc="4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threshold,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spc="10" dirty="0">
                <a:latin typeface="Arial"/>
                <a:cs typeface="Arial"/>
              </a:rPr>
              <a:t>100-g, </a:t>
            </a:r>
            <a:r>
              <a:rPr sz="2400" b="1" spc="-6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3-hour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OGTT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is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performed.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735"/>
              </a:lnSpc>
            </a:pPr>
            <a:r>
              <a:rPr sz="2400" b="1" dirty="0">
                <a:latin typeface="Arial"/>
                <a:cs typeface="Arial"/>
              </a:rPr>
              <a:t>If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initial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screening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spc="-35" dirty="0">
                <a:latin typeface="Arial"/>
                <a:cs typeface="Arial"/>
              </a:rPr>
              <a:t>is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negative,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repeat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testing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is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performed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870"/>
              </a:lnSpc>
            </a:pPr>
            <a:r>
              <a:rPr sz="2400" b="1" spc="5" dirty="0">
                <a:latin typeface="Arial"/>
                <a:cs typeface="Arial"/>
              </a:rPr>
              <a:t>at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24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10" dirty="0">
                <a:latin typeface="Arial"/>
                <a:cs typeface="Arial"/>
              </a:rPr>
              <a:t>to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10" dirty="0">
                <a:latin typeface="Arial"/>
                <a:cs typeface="Arial"/>
              </a:rPr>
              <a:t>28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weeks.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594158"/>
            <a:ext cx="8686800" cy="67858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0" tIns="62865" rIns="0" bIns="0" rtlCol="0">
            <a:spAutoFit/>
          </a:bodyPr>
          <a:lstStyle/>
          <a:p>
            <a:pPr marL="2809875" marR="102870" indent="-2693035">
              <a:lnSpc>
                <a:spcPts val="5260"/>
              </a:lnSpc>
              <a:spcBef>
                <a:spcPts val="495"/>
              </a:spcBef>
            </a:pPr>
            <a:r>
              <a:rPr sz="3200" spc="15" dirty="0"/>
              <a:t>3</a:t>
            </a:r>
            <a:r>
              <a:rPr sz="3200" spc="-15" dirty="0"/>
              <a:t> </a:t>
            </a:r>
            <a:r>
              <a:rPr sz="3200" spc="-5" dirty="0"/>
              <a:t>hours</a:t>
            </a:r>
            <a:r>
              <a:rPr sz="3200" spc="-10" dirty="0"/>
              <a:t> </a:t>
            </a:r>
            <a:r>
              <a:rPr sz="3200" spc="15" dirty="0"/>
              <a:t>Oral</a:t>
            </a:r>
            <a:r>
              <a:rPr sz="3200" spc="-55" dirty="0"/>
              <a:t> </a:t>
            </a:r>
            <a:r>
              <a:rPr sz="3200" dirty="0"/>
              <a:t>Glucose</a:t>
            </a:r>
            <a:r>
              <a:rPr sz="3200" spc="-10" dirty="0"/>
              <a:t> </a:t>
            </a:r>
            <a:r>
              <a:rPr sz="3200" dirty="0"/>
              <a:t>Tolerance </a:t>
            </a:r>
            <a:r>
              <a:rPr sz="3200" spc="-1210" dirty="0"/>
              <a:t> </a:t>
            </a:r>
            <a:r>
              <a:rPr sz="3200" dirty="0"/>
              <a:t>Test(OGTT)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425226"/>
              </p:ext>
            </p:extLst>
          </p:nvPr>
        </p:nvGraphicFramePr>
        <p:xfrm>
          <a:off x="1306830" y="2209800"/>
          <a:ext cx="6530339" cy="20330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7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1769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Assessment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for</a:t>
                      </a:r>
                      <a:r>
                        <a:rPr sz="1400" b="1" spc="-6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GDM</a:t>
                      </a:r>
                      <a:endParaRPr sz="1400">
                        <a:latin typeface="Corbel"/>
                        <a:cs typeface="Corbe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456565">
                        <a:lnSpc>
                          <a:spcPct val="102899"/>
                        </a:lnSpc>
                        <a:spcBef>
                          <a:spcPts val="120"/>
                        </a:spcBef>
                      </a:pP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P</a:t>
                      </a:r>
                      <a:r>
                        <a:rPr sz="1400" b="1" spc="1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la</a:t>
                      </a:r>
                      <a:r>
                        <a:rPr sz="1400" b="1" spc="-8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s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m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a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400" b="1" spc="-6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G</a:t>
                      </a:r>
                      <a:r>
                        <a:rPr sz="1400" b="1" spc="1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l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u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c</a:t>
                      </a:r>
                      <a:r>
                        <a:rPr sz="1400" b="1" spc="3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o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se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L</a:t>
                      </a:r>
                      <a:r>
                        <a:rPr sz="1400" b="1" spc="-5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e</a:t>
                      </a:r>
                      <a:r>
                        <a:rPr sz="1400" b="1" spc="5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v</a:t>
                      </a:r>
                      <a:r>
                        <a:rPr sz="1400" b="1" spc="-5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e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l</a:t>
                      </a:r>
                      <a:r>
                        <a:rPr sz="1400" b="1" spc="2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400" b="1" spc="-6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a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ft</a:t>
                      </a:r>
                      <a:r>
                        <a:rPr sz="1400" b="1" spc="2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e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r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a</a:t>
                      </a:r>
                      <a:r>
                        <a:rPr sz="1400" b="1" spc="2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1</a:t>
                      </a:r>
                      <a:r>
                        <a:rPr sz="1400" b="1" spc="1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0</a:t>
                      </a:r>
                      <a:r>
                        <a:rPr sz="1400" b="1" spc="-8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0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-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g</a:t>
                      </a:r>
                      <a:r>
                        <a:rPr sz="1400" b="1" spc="-1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400" b="1" spc="1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G</a:t>
                      </a:r>
                      <a:r>
                        <a:rPr sz="1400" b="1" spc="1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l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uc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o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se</a:t>
                      </a:r>
                      <a:r>
                        <a:rPr sz="1400" b="1" spc="-5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L</a:t>
                      </a:r>
                      <a:r>
                        <a:rPr sz="1400" b="1" spc="3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o</a:t>
                      </a:r>
                      <a:r>
                        <a:rPr sz="1400" b="1" spc="-6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a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d</a:t>
                      </a:r>
                      <a:r>
                        <a:rPr sz="1400" b="1" spc="3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400" b="1" spc="-9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m</a:t>
                      </a:r>
                      <a:r>
                        <a:rPr sz="1400" b="1" spc="4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g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/</a:t>
                      </a:r>
                      <a:r>
                        <a:rPr sz="1400" b="1" spc="2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d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L 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(mmol/L)</a:t>
                      </a:r>
                      <a:endParaRPr sz="1400">
                        <a:latin typeface="Corbel"/>
                        <a:cs typeface="Corbel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dirty="0">
                          <a:latin typeface="Corbel"/>
                          <a:cs typeface="Corbel"/>
                        </a:rPr>
                        <a:t>Fasting</a:t>
                      </a:r>
                      <a:endParaRPr sz="1400">
                        <a:latin typeface="Corbel"/>
                        <a:cs typeface="Corbel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E2F8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spc="10" dirty="0">
                          <a:latin typeface="Corbel"/>
                          <a:cs typeface="Corbel"/>
                        </a:rPr>
                        <a:t>95</a:t>
                      </a:r>
                      <a:r>
                        <a:rPr sz="1400" spc="-2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400" dirty="0">
                          <a:latin typeface="Corbel"/>
                          <a:cs typeface="Corbel"/>
                        </a:rPr>
                        <a:t>(5.3)</a:t>
                      </a:r>
                      <a:endParaRPr sz="1400">
                        <a:latin typeface="Corbel"/>
                        <a:cs typeface="Corbel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E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939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spc="10" dirty="0">
                          <a:latin typeface="Corbel"/>
                          <a:cs typeface="Corbel"/>
                        </a:rPr>
                        <a:t>1</a:t>
                      </a:r>
                      <a:r>
                        <a:rPr sz="1400" spc="-5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400" spc="5" dirty="0">
                          <a:latin typeface="Corbel"/>
                          <a:cs typeface="Corbel"/>
                        </a:rPr>
                        <a:t>hr</a:t>
                      </a:r>
                      <a:endParaRPr sz="1400">
                        <a:latin typeface="Corbel"/>
                        <a:cs typeface="Corbe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dirty="0">
                          <a:latin typeface="Corbel"/>
                          <a:cs typeface="Corbel"/>
                        </a:rPr>
                        <a:t>180</a:t>
                      </a:r>
                      <a:r>
                        <a:rPr sz="1400" spc="-7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400" spc="10" dirty="0">
                          <a:latin typeface="Corbel"/>
                          <a:cs typeface="Corbel"/>
                        </a:rPr>
                        <a:t>(10.0)</a:t>
                      </a:r>
                      <a:endParaRPr sz="1400">
                        <a:latin typeface="Corbel"/>
                        <a:cs typeface="Corbe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939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10" dirty="0">
                          <a:latin typeface="Corbel"/>
                          <a:cs typeface="Corbel"/>
                        </a:rPr>
                        <a:t>2</a:t>
                      </a:r>
                      <a:r>
                        <a:rPr sz="1400" spc="-7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400" dirty="0">
                          <a:latin typeface="Corbel"/>
                          <a:cs typeface="Corbel"/>
                        </a:rPr>
                        <a:t>hr</a:t>
                      </a:r>
                      <a:endParaRPr sz="1400">
                        <a:latin typeface="Corbel"/>
                        <a:cs typeface="Corbel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E2F8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5" dirty="0">
                          <a:latin typeface="Corbel"/>
                          <a:cs typeface="Corbel"/>
                        </a:rPr>
                        <a:t>155</a:t>
                      </a:r>
                      <a:r>
                        <a:rPr sz="1400" spc="-2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400" dirty="0">
                          <a:latin typeface="Corbel"/>
                          <a:cs typeface="Corbel"/>
                        </a:rPr>
                        <a:t>(8.6)</a:t>
                      </a:r>
                      <a:endParaRPr sz="1400">
                        <a:latin typeface="Corbel"/>
                        <a:cs typeface="Corbel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E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067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10" dirty="0">
                          <a:latin typeface="Corbel"/>
                          <a:cs typeface="Corbel"/>
                        </a:rPr>
                        <a:t>3</a:t>
                      </a:r>
                      <a:r>
                        <a:rPr sz="1400" spc="-6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400" dirty="0">
                          <a:latin typeface="Corbel"/>
                          <a:cs typeface="Corbel"/>
                        </a:rPr>
                        <a:t>hr</a:t>
                      </a:r>
                      <a:endParaRPr sz="1400">
                        <a:latin typeface="Corbel"/>
                        <a:cs typeface="Corbel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dirty="0">
                          <a:latin typeface="Corbel"/>
                          <a:cs typeface="Corbel"/>
                        </a:rPr>
                        <a:t>140</a:t>
                      </a:r>
                      <a:r>
                        <a:rPr sz="1400" spc="-6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400" spc="10" dirty="0">
                          <a:latin typeface="Corbel"/>
                          <a:cs typeface="Corbel"/>
                        </a:rPr>
                        <a:t>(7.8)</a:t>
                      </a:r>
                      <a:endParaRPr sz="1400" dirty="0">
                        <a:latin typeface="Corbel"/>
                        <a:cs typeface="Corbel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76225" y="4524375"/>
            <a:ext cx="8686800" cy="1762125"/>
          </a:xfrm>
          <a:prstGeom prst="rect">
            <a:avLst/>
          </a:prstGeom>
          <a:solidFill>
            <a:schemeClr val="bg1"/>
          </a:solidFill>
          <a:ln w="38100">
            <a:solidFill>
              <a:srgbClr val="A4002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370"/>
              </a:spcBef>
            </a:pPr>
            <a:r>
              <a:rPr sz="1800" spc="-60" dirty="0">
                <a:latin typeface="Arial MT"/>
                <a:cs typeface="Arial MT"/>
              </a:rPr>
              <a:t>Test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prerequisites:</a:t>
            </a:r>
            <a:endParaRPr sz="1800">
              <a:latin typeface="Arial MT"/>
              <a:cs typeface="Arial MT"/>
            </a:endParaRPr>
          </a:p>
          <a:p>
            <a:pPr marL="88900" marR="3117850">
              <a:lnSpc>
                <a:spcPct val="100800"/>
              </a:lnSpc>
            </a:pPr>
            <a:r>
              <a:rPr sz="1800" spc="-25" dirty="0">
                <a:latin typeface="Arial MT"/>
                <a:cs typeface="Arial MT"/>
              </a:rPr>
              <a:t>1-hr,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50-g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glucose</a:t>
            </a:r>
            <a:r>
              <a:rPr sz="1800" dirty="0">
                <a:latin typeface="Arial MT"/>
                <a:cs typeface="Arial MT"/>
              </a:rPr>
              <a:t> challenge</a:t>
            </a:r>
            <a:r>
              <a:rPr sz="1800" spc="-5" dirty="0">
                <a:latin typeface="Arial MT"/>
                <a:cs typeface="Arial MT"/>
              </a:rPr>
              <a:t> result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≥135 </a:t>
            </a:r>
            <a:r>
              <a:rPr sz="1800" spc="-15" dirty="0">
                <a:latin typeface="Arial MT"/>
                <a:cs typeface="Arial MT"/>
              </a:rPr>
              <a:t>or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140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mg/dL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Overnight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fast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of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8-12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hr</a:t>
            </a:r>
            <a:endParaRPr sz="1800">
              <a:latin typeface="Arial MT"/>
              <a:cs typeface="Arial MT"/>
            </a:endParaRPr>
          </a:p>
          <a:p>
            <a:pPr marL="88900" marR="1904364">
              <a:lnSpc>
                <a:spcPct val="100800"/>
              </a:lnSpc>
            </a:pPr>
            <a:r>
              <a:rPr sz="1800" spc="-5" dirty="0">
                <a:latin typeface="Arial MT"/>
                <a:cs typeface="Arial MT"/>
              </a:rPr>
              <a:t>Carbohydrate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loading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for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3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days,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including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≥150 g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of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carbohydrate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Seated,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not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smoking </a:t>
            </a:r>
            <a:r>
              <a:rPr sz="1800" spc="5" dirty="0">
                <a:latin typeface="Arial MT"/>
                <a:cs typeface="Arial MT"/>
              </a:rPr>
              <a:t>during</a:t>
            </a:r>
            <a:r>
              <a:rPr sz="1800" spc="-5" dirty="0">
                <a:latin typeface="Arial MT"/>
                <a:cs typeface="Arial MT"/>
              </a:rPr>
              <a:t> the test</a:t>
            </a:r>
            <a:endParaRPr sz="1800">
              <a:latin typeface="Arial MT"/>
              <a:cs typeface="Arial MT"/>
            </a:endParaRPr>
          </a:p>
          <a:p>
            <a:pPr marL="88900">
              <a:lnSpc>
                <a:spcPts val="2100"/>
              </a:lnSpc>
            </a:pPr>
            <a:r>
              <a:rPr sz="1800" spc="-30" dirty="0">
                <a:latin typeface="Arial MT"/>
                <a:cs typeface="Arial MT"/>
              </a:rPr>
              <a:t>Two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or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more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values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must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be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met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or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exceeded</a:t>
            </a:r>
            <a:r>
              <a:rPr sz="1800" spc="-5" dirty="0">
                <a:latin typeface="Arial MT"/>
                <a:cs typeface="Arial MT"/>
              </a:rPr>
              <a:t> for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 </a:t>
            </a:r>
            <a:r>
              <a:rPr sz="1800" spc="-10" dirty="0">
                <a:latin typeface="Arial MT"/>
                <a:cs typeface="Arial MT"/>
              </a:rPr>
              <a:t>diagnosis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of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GDM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7155C6E-91BF-431D-9052-685726DFE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9B92EA-70A3-4CD0-A35F-D144D7F0F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table with information on it&#10;&#10;Description automatically generated">
            <a:extLst>
              <a:ext uri="{FF2B5EF4-FFF2-40B4-BE49-F238E27FC236}">
                <a16:creationId xmlns:a16="http://schemas.microsoft.com/office/drawing/2014/main" id="{C84967B4-A9EB-0E84-5434-3097852E4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912817"/>
            <a:ext cx="8178799" cy="503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74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7155C6E-91BF-431D-9052-685726DFE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3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9B92EA-70A3-4CD0-A35F-D144D7F0F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D62F80-FA44-45A0-6254-BB9D0E4D93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1455864"/>
            <a:ext cx="8178799" cy="394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479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09F0470-FF39-4045-95A3-BA429726B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5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ject 2"/>
          <p:cNvPicPr/>
          <p:nvPr/>
        </p:nvPicPr>
        <p:blipFill>
          <a:blip r:embed="rId2" cstate="print"/>
          <a:srcRect t="2452" r="-5" b="21867"/>
          <a:stretch/>
        </p:blipFill>
        <p:spPr>
          <a:xfrm>
            <a:off x="482600" y="643467"/>
            <a:ext cx="8178799" cy="55710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35DF8F1-0CB0-4FA3-B6B9-8DCD92791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247749"/>
            <a:ext cx="8686800" cy="137140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0" tIns="62865" rIns="0" bIns="0" rtlCol="0">
            <a:spAutoFit/>
          </a:bodyPr>
          <a:lstStyle/>
          <a:p>
            <a:pPr marL="1798320" marR="553085" indent="-1228725">
              <a:lnSpc>
                <a:spcPts val="5260"/>
              </a:lnSpc>
              <a:spcBef>
                <a:spcPts val="495"/>
              </a:spcBef>
            </a:pPr>
            <a:r>
              <a:rPr dirty="0"/>
              <a:t>Management</a:t>
            </a:r>
            <a:r>
              <a:rPr spc="-40" dirty="0"/>
              <a:t> </a:t>
            </a:r>
            <a:r>
              <a:rPr spc="10" dirty="0"/>
              <a:t>of</a:t>
            </a:r>
            <a:r>
              <a:rPr spc="-35" dirty="0"/>
              <a:t> </a:t>
            </a:r>
            <a:r>
              <a:rPr dirty="0"/>
              <a:t>pregnancies</a:t>
            </a:r>
            <a:br>
              <a:rPr lang="en-US" dirty="0"/>
            </a:br>
            <a:r>
              <a:rPr lang="en-US" dirty="0"/>
              <a:t>complicated</a:t>
            </a:r>
            <a:r>
              <a:rPr lang="en-US" spc="-20" dirty="0"/>
              <a:t> </a:t>
            </a:r>
            <a:r>
              <a:rPr lang="en-US" spc="15" dirty="0"/>
              <a:t>by</a:t>
            </a:r>
            <a:r>
              <a:rPr lang="en-US" spc="-25" dirty="0"/>
              <a:t> </a:t>
            </a:r>
            <a:r>
              <a:rPr lang="en-US" spc="-5" dirty="0"/>
              <a:t>DM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28600" y="2514600"/>
            <a:ext cx="8686800" cy="2590800"/>
          </a:xfrm>
          <a:prstGeom prst="rect">
            <a:avLst/>
          </a:prstGeom>
          <a:solidFill>
            <a:schemeClr val="bg1"/>
          </a:solidFill>
          <a:ln w="38100">
            <a:solidFill>
              <a:srgbClr val="A4002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377825" indent="-286385">
              <a:lnSpc>
                <a:spcPct val="100000"/>
              </a:lnSpc>
              <a:spcBef>
                <a:spcPts val="330"/>
              </a:spcBef>
              <a:buChar char="•"/>
              <a:tabLst>
                <a:tab pos="377190" algn="l"/>
                <a:tab pos="377825" algn="l"/>
              </a:tabLst>
            </a:pPr>
            <a:r>
              <a:rPr sz="1800" spc="-5" dirty="0">
                <a:latin typeface="Arial MT"/>
                <a:cs typeface="Arial MT"/>
              </a:rPr>
              <a:t>Periconceptional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counselling</a:t>
            </a:r>
            <a:endParaRPr sz="1800" dirty="0">
              <a:latin typeface="Arial MT"/>
              <a:cs typeface="Arial MT"/>
            </a:endParaRPr>
          </a:p>
          <a:p>
            <a:pPr marL="377825" indent="-286385">
              <a:lnSpc>
                <a:spcPct val="100000"/>
              </a:lnSpc>
              <a:spcBef>
                <a:spcPts val="20"/>
              </a:spcBef>
              <a:buChar char="•"/>
              <a:tabLst>
                <a:tab pos="377190" algn="l"/>
                <a:tab pos="377825" algn="l"/>
              </a:tabLst>
            </a:pPr>
            <a:r>
              <a:rPr sz="1800" spc="-5" dirty="0">
                <a:latin typeface="Arial MT"/>
                <a:cs typeface="Arial MT"/>
              </a:rPr>
              <a:t>Achieve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normoglycemia</a:t>
            </a:r>
            <a:endParaRPr sz="1800" dirty="0">
              <a:latin typeface="Arial MT"/>
              <a:cs typeface="Arial MT"/>
            </a:endParaRPr>
          </a:p>
          <a:p>
            <a:pPr marL="377825" indent="-286385">
              <a:lnSpc>
                <a:spcPct val="100000"/>
              </a:lnSpc>
              <a:spcBef>
                <a:spcPts val="20"/>
              </a:spcBef>
              <a:buChar char="•"/>
              <a:tabLst>
                <a:tab pos="377190" algn="l"/>
                <a:tab pos="377825" algn="l"/>
              </a:tabLst>
            </a:pPr>
            <a:r>
              <a:rPr sz="1800" spc="-5" dirty="0">
                <a:latin typeface="Arial MT"/>
                <a:cs typeface="Arial MT"/>
              </a:rPr>
              <a:t>Prevent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ketosis</a:t>
            </a:r>
          </a:p>
          <a:p>
            <a:pPr marL="377825" indent="-286385">
              <a:lnSpc>
                <a:spcPct val="100000"/>
              </a:lnSpc>
              <a:spcBef>
                <a:spcPts val="15"/>
              </a:spcBef>
              <a:buChar char="•"/>
              <a:tabLst>
                <a:tab pos="377190" algn="l"/>
                <a:tab pos="377825" algn="l"/>
              </a:tabLst>
            </a:pPr>
            <a:r>
              <a:rPr sz="1800" spc="-5" dirty="0">
                <a:latin typeface="Arial MT"/>
                <a:cs typeface="Arial MT"/>
              </a:rPr>
              <a:t>Provide adequate </a:t>
            </a:r>
            <a:r>
              <a:rPr sz="1800" spc="-15" dirty="0">
                <a:latin typeface="Arial MT"/>
                <a:cs typeface="Arial MT"/>
              </a:rPr>
              <a:t>weight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gain</a:t>
            </a:r>
            <a:endParaRPr sz="1800" dirty="0">
              <a:latin typeface="Arial MT"/>
              <a:cs typeface="Arial MT"/>
            </a:endParaRPr>
          </a:p>
          <a:p>
            <a:pPr marL="377825" indent="-286385">
              <a:lnSpc>
                <a:spcPts val="2130"/>
              </a:lnSpc>
              <a:spcBef>
                <a:spcPts val="20"/>
              </a:spcBef>
              <a:buChar char="•"/>
              <a:tabLst>
                <a:tab pos="377190" algn="l"/>
                <a:tab pos="377825" algn="l"/>
              </a:tabLst>
            </a:pPr>
            <a:r>
              <a:rPr sz="1800" spc="-5" dirty="0">
                <a:latin typeface="Arial MT"/>
                <a:cs typeface="Arial MT"/>
              </a:rPr>
              <a:t>Contribute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10" dirty="0">
                <a:latin typeface="Arial MT"/>
                <a:cs typeface="Arial MT"/>
              </a:rPr>
              <a:t>to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fetal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well-being</a:t>
            </a:r>
            <a:endParaRPr sz="1800" dirty="0">
              <a:latin typeface="Arial MT"/>
              <a:cs typeface="Arial MT"/>
            </a:endParaRPr>
          </a:p>
          <a:p>
            <a:pPr marL="377825" indent="-286385">
              <a:lnSpc>
                <a:spcPts val="2130"/>
              </a:lnSpc>
              <a:buChar char="•"/>
              <a:tabLst>
                <a:tab pos="377190" algn="l"/>
                <a:tab pos="377825" algn="l"/>
              </a:tabLst>
            </a:pPr>
            <a:r>
              <a:rPr sz="1800" spc="-5" dirty="0">
                <a:latin typeface="Arial MT"/>
                <a:cs typeface="Arial MT"/>
              </a:rPr>
              <a:t>Prevention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20" dirty="0">
                <a:latin typeface="Arial MT"/>
                <a:cs typeface="Arial MT"/>
              </a:rPr>
              <a:t>of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obstetric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complications.</a:t>
            </a:r>
          </a:p>
          <a:p>
            <a:pPr marL="377825" indent="-286385">
              <a:lnSpc>
                <a:spcPct val="100000"/>
              </a:lnSpc>
              <a:spcBef>
                <a:spcPts val="15"/>
              </a:spcBef>
              <a:buChar char="•"/>
              <a:tabLst>
                <a:tab pos="377190" algn="l"/>
                <a:tab pos="377825" algn="l"/>
              </a:tabLst>
            </a:pPr>
            <a:r>
              <a:rPr sz="1800" spc="-10" dirty="0">
                <a:latin typeface="Arial MT"/>
                <a:cs typeface="Arial MT"/>
              </a:rPr>
              <a:t>Timing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delivery.</a:t>
            </a:r>
            <a:endParaRPr sz="1800" dirty="0">
              <a:latin typeface="Arial MT"/>
              <a:cs typeface="Arial MT"/>
            </a:endParaRPr>
          </a:p>
          <a:p>
            <a:pPr marL="377825" indent="-286385">
              <a:lnSpc>
                <a:spcPct val="100000"/>
              </a:lnSpc>
              <a:spcBef>
                <a:spcPts val="20"/>
              </a:spcBef>
              <a:buChar char="•"/>
              <a:tabLst>
                <a:tab pos="377190" algn="l"/>
                <a:tab pos="377825" algn="l"/>
              </a:tabLst>
            </a:pPr>
            <a:r>
              <a:rPr sz="1800" spc="-5" dirty="0">
                <a:latin typeface="Arial MT"/>
                <a:cs typeface="Arial MT"/>
              </a:rPr>
              <a:t>Select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mode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of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delivery.</a:t>
            </a:r>
            <a:endParaRPr sz="1800" dirty="0">
              <a:latin typeface="Arial MT"/>
              <a:cs typeface="Arial MT"/>
            </a:endParaRPr>
          </a:p>
          <a:p>
            <a:pPr marL="377825" indent="-286385">
              <a:lnSpc>
                <a:spcPct val="100000"/>
              </a:lnSpc>
              <a:spcBef>
                <a:spcPts val="20"/>
              </a:spcBef>
              <a:buChar char="•"/>
              <a:tabLst>
                <a:tab pos="377190" algn="l"/>
                <a:tab pos="377825" algn="l"/>
              </a:tabLst>
            </a:pPr>
            <a:r>
              <a:rPr sz="1800" dirty="0">
                <a:latin typeface="Arial MT"/>
                <a:cs typeface="Arial MT"/>
              </a:rPr>
              <a:t>Intensive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neonatal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care.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012" y="1000915"/>
            <a:ext cx="8686800" cy="6653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0" tIns="62865" rIns="0" bIns="0" rtlCol="0">
            <a:spAutoFit/>
          </a:bodyPr>
          <a:lstStyle/>
          <a:p>
            <a:pPr marL="2917190" marR="319405" indent="-2581275">
              <a:lnSpc>
                <a:spcPts val="5260"/>
              </a:lnSpc>
              <a:spcBef>
                <a:spcPts val="495"/>
              </a:spcBef>
            </a:pPr>
            <a:r>
              <a:rPr sz="2800" spc="5" dirty="0"/>
              <a:t>Glycemic </a:t>
            </a:r>
            <a:r>
              <a:rPr sz="2800" spc="-5" dirty="0"/>
              <a:t>Management </a:t>
            </a:r>
            <a:r>
              <a:rPr sz="2800" dirty="0"/>
              <a:t>During</a:t>
            </a:r>
            <a:r>
              <a:rPr lang="en-US" sz="2800" dirty="0"/>
              <a:t> </a:t>
            </a:r>
            <a:r>
              <a:rPr sz="2800" spc="5" dirty="0"/>
              <a:t>Pregnancy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304800" y="2377307"/>
            <a:ext cx="36715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Glycemic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spc="-30" dirty="0">
                <a:latin typeface="Arial MT"/>
                <a:cs typeface="Arial MT"/>
              </a:rPr>
              <a:t>Targets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during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pregnancy:</a:t>
            </a:r>
            <a:endParaRPr sz="1800" dirty="0">
              <a:latin typeface="Arial MT"/>
              <a:cs typeface="Arial MT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29590" y="2778251"/>
          <a:ext cx="8335645" cy="36055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35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1446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Target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glucose</a:t>
                      </a:r>
                      <a:r>
                        <a:rPr sz="1800" b="1" spc="3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values</a:t>
                      </a:r>
                      <a:endParaRPr sz="1800">
                        <a:latin typeface="Corbel"/>
                        <a:cs typeface="Corbe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FA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3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b="1" dirty="0">
                          <a:latin typeface="Corbel"/>
                          <a:cs typeface="Corbel"/>
                        </a:rPr>
                        <a:t>Fasting</a:t>
                      </a:r>
                      <a:r>
                        <a:rPr sz="1800" b="1" spc="-3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800" b="1" spc="-15" dirty="0">
                          <a:latin typeface="Corbel"/>
                          <a:cs typeface="Corbel"/>
                        </a:rPr>
                        <a:t>PG</a:t>
                      </a:r>
                      <a:r>
                        <a:rPr sz="1800" b="1" spc="-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800" b="1" dirty="0">
                          <a:latin typeface="Corbel"/>
                          <a:cs typeface="Corbel"/>
                        </a:rPr>
                        <a:t>≤95</a:t>
                      </a:r>
                      <a:r>
                        <a:rPr sz="1800" b="1" spc="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800" b="1" spc="-5" dirty="0">
                          <a:latin typeface="Corbel"/>
                          <a:cs typeface="Corbel"/>
                        </a:rPr>
                        <a:t>mg/dL</a:t>
                      </a:r>
                      <a:r>
                        <a:rPr sz="1800" b="1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800" b="1" spc="-5" dirty="0">
                          <a:latin typeface="Corbel"/>
                          <a:cs typeface="Corbel"/>
                        </a:rPr>
                        <a:t>(5.3</a:t>
                      </a:r>
                      <a:r>
                        <a:rPr sz="1800" b="1" spc="-6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800" b="1" spc="-5" dirty="0">
                          <a:latin typeface="Corbel"/>
                          <a:cs typeface="Corbel"/>
                        </a:rPr>
                        <a:t>mmol/L)</a:t>
                      </a:r>
                      <a:endParaRPr sz="1800" dirty="0">
                        <a:latin typeface="Corbel"/>
                        <a:cs typeface="Corbe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445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Corbel"/>
                          <a:cs typeface="Corbel"/>
                        </a:rPr>
                        <a:t>1h</a:t>
                      </a:r>
                      <a:r>
                        <a:rPr sz="1800" b="1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800" b="1" dirty="0">
                          <a:latin typeface="Corbel"/>
                          <a:cs typeface="Corbel"/>
                        </a:rPr>
                        <a:t>postprandial</a:t>
                      </a:r>
                      <a:r>
                        <a:rPr sz="1800" b="1" spc="-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800" b="1" spc="-15" dirty="0">
                          <a:latin typeface="Corbel"/>
                          <a:cs typeface="Corbel"/>
                        </a:rPr>
                        <a:t>PG</a:t>
                      </a:r>
                      <a:r>
                        <a:rPr sz="1800" b="1" spc="6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800" b="1" spc="-5" dirty="0">
                          <a:latin typeface="Corbel"/>
                          <a:cs typeface="Corbel"/>
                        </a:rPr>
                        <a:t>≤140</a:t>
                      </a:r>
                      <a:r>
                        <a:rPr sz="1800" b="1" spc="-3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800" b="1" spc="-5" dirty="0">
                          <a:latin typeface="Corbel"/>
                          <a:cs typeface="Corbel"/>
                        </a:rPr>
                        <a:t>mg/dL</a:t>
                      </a:r>
                      <a:r>
                        <a:rPr sz="1800" b="1" spc="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800" b="1" spc="-5" dirty="0">
                          <a:latin typeface="Corbel"/>
                          <a:cs typeface="Corbel"/>
                        </a:rPr>
                        <a:t>(7.8</a:t>
                      </a:r>
                      <a:r>
                        <a:rPr sz="1800" b="1" spc="-2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800" b="1" spc="-5" dirty="0">
                          <a:latin typeface="Corbel"/>
                          <a:cs typeface="Corbel"/>
                        </a:rPr>
                        <a:t>mmol/L)</a:t>
                      </a:r>
                      <a:endParaRPr sz="1800">
                        <a:latin typeface="Corbel"/>
                        <a:cs typeface="Corbe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1357"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dirty="0">
                          <a:latin typeface="Corbel"/>
                          <a:cs typeface="Corbel"/>
                        </a:rPr>
                        <a:t>2h</a:t>
                      </a:r>
                      <a:r>
                        <a:rPr sz="1800" b="1" spc="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800" b="1" spc="-5" dirty="0">
                          <a:latin typeface="Corbel"/>
                          <a:cs typeface="Corbel"/>
                        </a:rPr>
                        <a:t>postprandial</a:t>
                      </a:r>
                      <a:r>
                        <a:rPr sz="1800" b="1" spc="36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800" b="1" spc="20" dirty="0">
                          <a:latin typeface="Corbel"/>
                          <a:cs typeface="Corbel"/>
                        </a:rPr>
                        <a:t>PG</a:t>
                      </a:r>
                      <a:r>
                        <a:rPr sz="1800" b="1" spc="-1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800" b="1" spc="-10" dirty="0">
                          <a:latin typeface="Corbel"/>
                          <a:cs typeface="Corbel"/>
                        </a:rPr>
                        <a:t>≤120</a:t>
                      </a:r>
                      <a:r>
                        <a:rPr sz="1800" b="1" spc="-3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800" b="1" spc="-5" dirty="0">
                          <a:latin typeface="Corbel"/>
                          <a:cs typeface="Corbel"/>
                        </a:rPr>
                        <a:t>mg/dL</a:t>
                      </a:r>
                      <a:r>
                        <a:rPr sz="1800" b="1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800" b="1" spc="-15" dirty="0">
                          <a:latin typeface="Corbel"/>
                          <a:cs typeface="Corbel"/>
                        </a:rPr>
                        <a:t>(6.7</a:t>
                      </a:r>
                      <a:r>
                        <a:rPr sz="1800" b="1" spc="1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800" b="1" spc="-5" dirty="0">
                          <a:latin typeface="Corbel"/>
                          <a:cs typeface="Corbel"/>
                        </a:rPr>
                        <a:t>mmol/L)</a:t>
                      </a:r>
                      <a:endParaRPr sz="1800" dirty="0">
                        <a:latin typeface="Corbel"/>
                        <a:cs typeface="Corbe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910446"/>
            <a:ext cx="8686800" cy="6653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0" tIns="62865" rIns="0" bIns="0" rtlCol="0">
            <a:spAutoFit/>
          </a:bodyPr>
          <a:lstStyle/>
          <a:p>
            <a:pPr marL="2917190" marR="319405" indent="-2581275">
              <a:lnSpc>
                <a:spcPts val="5260"/>
              </a:lnSpc>
              <a:spcBef>
                <a:spcPts val="495"/>
              </a:spcBef>
            </a:pPr>
            <a:r>
              <a:rPr sz="2800" spc="5" dirty="0"/>
              <a:t>Glycemic </a:t>
            </a:r>
            <a:r>
              <a:rPr sz="2800" spc="-5" dirty="0"/>
              <a:t>Management </a:t>
            </a:r>
            <a:r>
              <a:rPr sz="2800" dirty="0"/>
              <a:t>During </a:t>
            </a:r>
            <a:r>
              <a:rPr sz="2800" spc="-1210" dirty="0"/>
              <a:t> </a:t>
            </a:r>
            <a:r>
              <a:rPr sz="2800" spc="5" dirty="0"/>
              <a:t>Pregnancy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466117" y="2667609"/>
            <a:ext cx="8420100" cy="1933575"/>
          </a:xfrm>
          <a:prstGeom prst="rect">
            <a:avLst/>
          </a:prstGeom>
          <a:solidFill>
            <a:schemeClr val="bg1"/>
          </a:solidFill>
          <a:ln w="38100">
            <a:solidFill>
              <a:srgbClr val="A4002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438784" marR="424180" indent="-343535">
              <a:lnSpc>
                <a:spcPct val="100000"/>
              </a:lnSpc>
              <a:spcBef>
                <a:spcPts val="325"/>
              </a:spcBef>
              <a:buFont typeface="Arial MT"/>
              <a:buChar char="•"/>
              <a:tabLst>
                <a:tab pos="438784" algn="l"/>
                <a:tab pos="439420" algn="l"/>
              </a:tabLst>
            </a:pPr>
            <a:r>
              <a:rPr sz="2000" b="1" dirty="0">
                <a:latin typeface="Arial"/>
                <a:cs typeface="Arial"/>
              </a:rPr>
              <a:t>Measurements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of</a:t>
            </a:r>
            <a:r>
              <a:rPr sz="2000" b="1" spc="4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glycohemoglobin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have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proved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to </a:t>
            </a:r>
            <a:r>
              <a:rPr sz="2000" b="1" spc="-5" dirty="0">
                <a:latin typeface="Arial"/>
                <a:cs typeface="Arial"/>
              </a:rPr>
              <a:t>be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15" dirty="0">
                <a:latin typeface="Arial"/>
                <a:cs typeface="Arial"/>
              </a:rPr>
              <a:t>a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useful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index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of</a:t>
            </a:r>
            <a:r>
              <a:rPr sz="2000" b="1" spc="4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glycemic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control over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spc="15" dirty="0">
                <a:latin typeface="Arial"/>
                <a:cs typeface="Arial"/>
              </a:rPr>
              <a:t>4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to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15" dirty="0">
                <a:latin typeface="Arial"/>
                <a:cs typeface="Arial"/>
              </a:rPr>
              <a:t>6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weeks.</a:t>
            </a:r>
            <a:endParaRPr sz="2000" dirty="0">
              <a:latin typeface="Arial"/>
              <a:cs typeface="Arial"/>
            </a:endParaRPr>
          </a:p>
          <a:p>
            <a:pPr marL="438784" marR="401320" indent="-343535"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 MT"/>
              <a:buChar char="•"/>
              <a:tabLst>
                <a:tab pos="508634" algn="l"/>
                <a:tab pos="509270" algn="l"/>
              </a:tabLst>
            </a:pPr>
            <a:r>
              <a:rPr dirty="0"/>
              <a:t>	</a:t>
            </a:r>
            <a:r>
              <a:rPr sz="2000" b="1" spc="-5" dirty="0">
                <a:latin typeface="Arial"/>
                <a:cs typeface="Arial"/>
              </a:rPr>
              <a:t>providing </a:t>
            </a:r>
            <a:r>
              <a:rPr sz="2000" b="1" spc="15" dirty="0">
                <a:latin typeface="Arial"/>
                <a:cs typeface="Arial"/>
              </a:rPr>
              <a:t>a </a:t>
            </a:r>
            <a:r>
              <a:rPr sz="2000" b="1" dirty="0">
                <a:latin typeface="Arial"/>
                <a:cs typeface="Arial"/>
              </a:rPr>
              <a:t>numeric index </a:t>
            </a:r>
            <a:r>
              <a:rPr sz="2000" b="1" spc="-10" dirty="0">
                <a:latin typeface="Arial"/>
                <a:cs typeface="Arial"/>
              </a:rPr>
              <a:t>of </a:t>
            </a:r>
            <a:r>
              <a:rPr sz="2000" b="1" dirty="0">
                <a:latin typeface="Arial"/>
                <a:cs typeface="Arial"/>
              </a:rPr>
              <a:t>the </a:t>
            </a:r>
            <a:r>
              <a:rPr sz="2000" b="1" spc="-10" dirty="0">
                <a:latin typeface="Arial"/>
                <a:cs typeface="Arial"/>
              </a:rPr>
              <a:t>patient’s overall </a:t>
            </a:r>
            <a:r>
              <a:rPr sz="2000" b="1" dirty="0">
                <a:latin typeface="Arial"/>
                <a:cs typeface="Arial"/>
              </a:rPr>
              <a:t>compliance 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and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15" dirty="0">
                <a:latin typeface="Arial"/>
                <a:cs typeface="Arial"/>
              </a:rPr>
              <a:t>an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indication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of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her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average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plasma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glucose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level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over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past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15" dirty="0">
                <a:latin typeface="Arial"/>
                <a:cs typeface="Arial"/>
              </a:rPr>
              <a:t>30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to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15" dirty="0">
                <a:latin typeface="Arial"/>
                <a:cs typeface="Arial"/>
              </a:rPr>
              <a:t>60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days.</a:t>
            </a:r>
            <a:endParaRPr sz="2000" dirty="0">
              <a:latin typeface="Arial"/>
              <a:cs typeface="Arial"/>
            </a:endParaRPr>
          </a:p>
          <a:p>
            <a:pPr marL="438784" indent="-344170">
              <a:lnSpc>
                <a:spcPct val="100000"/>
              </a:lnSpc>
              <a:spcBef>
                <a:spcPts val="10"/>
              </a:spcBef>
              <a:buFont typeface="Arial MT"/>
              <a:buChar char="•"/>
              <a:tabLst>
                <a:tab pos="438784" algn="l"/>
                <a:tab pos="439420" algn="l"/>
              </a:tabLst>
            </a:pPr>
            <a:r>
              <a:rPr sz="2000" b="1" spc="-5" dirty="0">
                <a:latin typeface="Arial"/>
                <a:cs typeface="Arial"/>
              </a:rPr>
              <a:t>Hb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A1C,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should </a:t>
            </a:r>
            <a:r>
              <a:rPr sz="2000" b="1" spc="-5" dirty="0">
                <a:latin typeface="Arial"/>
                <a:cs typeface="Arial"/>
              </a:rPr>
              <a:t>be</a:t>
            </a:r>
            <a:r>
              <a:rPr sz="2000" b="1" spc="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less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than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6.0%.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RECOMMENDED MANAGEMENT  OF GDM AT DIAGNOSIS(NICE)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40803"/>
            <a:ext cx="8606074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05EB9B-7CCA-7BA3-BEBF-FB9AF0372AB8}"/>
              </a:ext>
            </a:extLst>
          </p:cNvPr>
          <p:cNvSpPr txBox="1"/>
          <p:nvPr/>
        </p:nvSpPr>
        <p:spPr>
          <a:xfrm>
            <a:off x="-39655" y="3656095"/>
            <a:ext cx="2268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&lt;126 mg/dl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7FF959-6A2D-09E0-8E0F-44A5B9044E33}"/>
              </a:ext>
            </a:extLst>
          </p:cNvPr>
          <p:cNvSpPr txBox="1"/>
          <p:nvPr/>
        </p:nvSpPr>
        <p:spPr>
          <a:xfrm>
            <a:off x="143724" y="41148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106-125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7C64B5-9F0C-3DAB-2337-C4EF15BB8CDF}"/>
              </a:ext>
            </a:extLst>
          </p:cNvPr>
          <p:cNvSpPr txBox="1"/>
          <p:nvPr/>
        </p:nvSpPr>
        <p:spPr>
          <a:xfrm>
            <a:off x="342432" y="49530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effectLst/>
                <a:latin typeface="Google Sans"/>
              </a:rPr>
              <a:t>≥</a:t>
            </a:r>
            <a:r>
              <a:rPr lang="en-US" sz="1600" dirty="0"/>
              <a:t>126</a:t>
            </a:r>
          </a:p>
        </p:txBody>
      </p:sp>
    </p:spTree>
    <p:extLst>
      <p:ext uri="{BB962C8B-B14F-4D97-AF65-F5344CB8AC3E}">
        <p14:creationId xmlns:p14="http://schemas.microsoft.com/office/powerpoint/2010/main" val="2313144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241177"/>
            <a:ext cx="8686800" cy="138454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0" tIns="62865" rIns="0" bIns="0" rtlCol="0">
            <a:spAutoFit/>
          </a:bodyPr>
          <a:lstStyle/>
          <a:p>
            <a:pPr marL="1783080" marR="1547495" indent="-219710">
              <a:lnSpc>
                <a:spcPts val="5260"/>
              </a:lnSpc>
              <a:spcBef>
                <a:spcPts val="495"/>
              </a:spcBef>
            </a:pPr>
            <a:r>
              <a:rPr sz="3200" dirty="0"/>
              <a:t>Principles</a:t>
            </a:r>
            <a:r>
              <a:rPr sz="3200" spc="-35" dirty="0"/>
              <a:t> </a:t>
            </a:r>
            <a:r>
              <a:rPr sz="3200" spc="10" dirty="0"/>
              <a:t>of</a:t>
            </a:r>
            <a:r>
              <a:rPr sz="3200" spc="-25" dirty="0"/>
              <a:t> </a:t>
            </a:r>
            <a:r>
              <a:rPr sz="3200" spc="-5" dirty="0"/>
              <a:t>Medical </a:t>
            </a:r>
            <a:r>
              <a:rPr sz="3200" spc="-1205" dirty="0"/>
              <a:t> </a:t>
            </a:r>
            <a:r>
              <a:rPr sz="3200" spc="-5" dirty="0"/>
              <a:t>Nutritional</a:t>
            </a:r>
            <a:r>
              <a:rPr sz="3200" dirty="0"/>
              <a:t> </a:t>
            </a:r>
            <a:r>
              <a:rPr sz="3200" spc="-5" dirty="0"/>
              <a:t>Therapy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197796" y="3276600"/>
            <a:ext cx="8686800" cy="2028825"/>
          </a:xfrm>
          <a:prstGeom prst="rect">
            <a:avLst/>
          </a:prstGeom>
          <a:solidFill>
            <a:schemeClr val="bg1"/>
          </a:solidFill>
          <a:ln w="38100">
            <a:solidFill>
              <a:srgbClr val="A4002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377825" marR="718820" indent="-286385">
              <a:lnSpc>
                <a:spcPct val="100899"/>
              </a:lnSpc>
              <a:spcBef>
                <a:spcPts val="300"/>
              </a:spcBef>
              <a:buChar char="•"/>
              <a:tabLst>
                <a:tab pos="377190" algn="l"/>
                <a:tab pos="377825" algn="l"/>
              </a:tabLst>
            </a:pPr>
            <a:r>
              <a:rPr sz="1800" spc="-5" dirty="0">
                <a:latin typeface="Arial MT"/>
                <a:cs typeface="Arial MT"/>
              </a:rPr>
              <a:t>avoid </a:t>
            </a:r>
            <a:r>
              <a:rPr sz="1800" dirty="0">
                <a:latin typeface="Arial MT"/>
                <a:cs typeface="Arial MT"/>
              </a:rPr>
              <a:t>single,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large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meals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containing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foods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with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 </a:t>
            </a:r>
            <a:r>
              <a:rPr sz="1800" spc="-5" dirty="0">
                <a:latin typeface="Arial MT"/>
                <a:cs typeface="Arial MT"/>
              </a:rPr>
              <a:t>high </a:t>
            </a:r>
            <a:r>
              <a:rPr sz="1800" dirty="0">
                <a:latin typeface="Arial MT"/>
                <a:cs typeface="Arial MT"/>
              </a:rPr>
              <a:t>percentage </a:t>
            </a:r>
            <a:r>
              <a:rPr sz="1800" spc="-15" dirty="0">
                <a:latin typeface="Arial MT"/>
                <a:cs typeface="Arial MT"/>
              </a:rPr>
              <a:t>of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simple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carbohydrates.</a:t>
            </a:r>
            <a:endParaRPr sz="1800" dirty="0">
              <a:latin typeface="Arial MT"/>
              <a:cs typeface="Arial MT"/>
            </a:endParaRPr>
          </a:p>
          <a:p>
            <a:pPr marL="377825" indent="-286385">
              <a:lnSpc>
                <a:spcPct val="100000"/>
              </a:lnSpc>
              <a:spcBef>
                <a:spcPts val="20"/>
              </a:spcBef>
              <a:buChar char="•"/>
              <a:tabLst>
                <a:tab pos="377190" algn="l"/>
                <a:tab pos="377825" algn="l"/>
              </a:tabLst>
            </a:pPr>
            <a:r>
              <a:rPr sz="1800" spc="-10" dirty="0">
                <a:latin typeface="Arial MT"/>
                <a:cs typeface="Arial MT"/>
              </a:rPr>
              <a:t>Three</a:t>
            </a:r>
            <a:r>
              <a:rPr sz="1800" spc="-5" dirty="0">
                <a:latin typeface="Arial MT"/>
                <a:cs typeface="Arial MT"/>
              </a:rPr>
              <a:t> major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meals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and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lang="en-US" sz="1800" spc="-5" dirty="0">
                <a:latin typeface="Arial MT"/>
                <a:cs typeface="Arial MT"/>
              </a:rPr>
              <a:t>(</a:t>
            </a:r>
            <a:r>
              <a:rPr lang="en-US" sz="1800" spc="5" dirty="0">
                <a:latin typeface="Arial MT"/>
                <a:cs typeface="Arial MT"/>
              </a:rPr>
              <a:t>2-3)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snacks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are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preferred.</a:t>
            </a:r>
          </a:p>
          <a:p>
            <a:pPr marL="377825" marR="683895" indent="-286385">
              <a:lnSpc>
                <a:spcPct val="100800"/>
              </a:lnSpc>
              <a:buChar char="•"/>
              <a:tabLst>
                <a:tab pos="377190" algn="l"/>
                <a:tab pos="377825" algn="l"/>
              </a:tabLst>
            </a:pPr>
            <a:r>
              <a:rPr sz="1800" dirty="0">
                <a:latin typeface="Arial MT"/>
                <a:cs typeface="Arial MT"/>
              </a:rPr>
              <a:t>A </a:t>
            </a:r>
            <a:r>
              <a:rPr sz="1800" spc="-5" dirty="0">
                <a:latin typeface="Arial MT"/>
                <a:cs typeface="Arial MT"/>
              </a:rPr>
              <a:t>bedtime </a:t>
            </a:r>
            <a:r>
              <a:rPr sz="1800" dirty="0">
                <a:latin typeface="Arial MT"/>
                <a:cs typeface="Arial MT"/>
              </a:rPr>
              <a:t>snack </a:t>
            </a:r>
            <a:r>
              <a:rPr sz="1800" spc="-10" dirty="0">
                <a:latin typeface="Arial MT"/>
                <a:cs typeface="Arial MT"/>
              </a:rPr>
              <a:t>may </a:t>
            </a:r>
            <a:r>
              <a:rPr sz="1800" spc="-15" dirty="0">
                <a:latin typeface="Arial MT"/>
                <a:cs typeface="Arial MT"/>
              </a:rPr>
              <a:t>be </a:t>
            </a:r>
            <a:r>
              <a:rPr sz="1800" dirty="0">
                <a:latin typeface="Arial MT"/>
                <a:cs typeface="Arial MT"/>
              </a:rPr>
              <a:t>needed </a:t>
            </a:r>
            <a:r>
              <a:rPr sz="1800" spc="-30" dirty="0">
                <a:latin typeface="Arial MT"/>
                <a:cs typeface="Arial MT"/>
              </a:rPr>
              <a:t>to </a:t>
            </a:r>
            <a:r>
              <a:rPr sz="1800" spc="5" dirty="0">
                <a:latin typeface="Arial MT"/>
                <a:cs typeface="Arial MT"/>
              </a:rPr>
              <a:t>prevent </a:t>
            </a:r>
            <a:r>
              <a:rPr sz="1800" spc="-5" dirty="0">
                <a:latin typeface="Arial MT"/>
                <a:cs typeface="Arial MT"/>
              </a:rPr>
              <a:t>accelerated (starvation) </a:t>
            </a:r>
            <a:r>
              <a:rPr sz="1800" dirty="0">
                <a:latin typeface="Arial MT"/>
                <a:cs typeface="Arial MT"/>
              </a:rPr>
              <a:t>ketosis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overnight.</a:t>
            </a:r>
          </a:p>
          <a:p>
            <a:pPr marL="377825" indent="-286385">
              <a:lnSpc>
                <a:spcPts val="2100"/>
              </a:lnSpc>
              <a:buChar char="•"/>
              <a:tabLst>
                <a:tab pos="377190" algn="l"/>
                <a:tab pos="377825" algn="l"/>
              </a:tabLst>
            </a:pPr>
            <a:r>
              <a:rPr sz="1800" spc="-5" dirty="0">
                <a:latin typeface="Arial MT"/>
                <a:cs typeface="Arial MT"/>
              </a:rPr>
              <a:t>Carbohydrates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should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account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for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no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more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than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50%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20" dirty="0">
                <a:latin typeface="Arial MT"/>
                <a:cs typeface="Arial MT"/>
              </a:rPr>
              <a:t>of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 </a:t>
            </a:r>
            <a:r>
              <a:rPr sz="1800" dirty="0">
                <a:latin typeface="Arial MT"/>
                <a:cs typeface="Arial MT"/>
              </a:rPr>
              <a:t>diet,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with</a:t>
            </a:r>
            <a:r>
              <a:rPr sz="1800" spc="-5" dirty="0">
                <a:latin typeface="Arial MT"/>
                <a:cs typeface="Arial MT"/>
              </a:rPr>
              <a:t> protein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and</a:t>
            </a:r>
            <a:endParaRPr sz="1800" dirty="0">
              <a:latin typeface="Arial MT"/>
              <a:cs typeface="Arial MT"/>
            </a:endParaRPr>
          </a:p>
          <a:p>
            <a:pPr marL="377825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latin typeface="Arial MT"/>
                <a:cs typeface="Arial MT"/>
              </a:rPr>
              <a:t>fats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equally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accounting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for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 </a:t>
            </a:r>
            <a:r>
              <a:rPr sz="1800" spc="-10" dirty="0">
                <a:latin typeface="Arial MT"/>
                <a:cs typeface="Arial MT"/>
              </a:rPr>
              <a:t>remainder.</a:t>
            </a:r>
            <a:endParaRPr sz="1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082" y="381000"/>
            <a:ext cx="8686800" cy="7620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0" tIns="31115" rIns="0" bIns="0" rtlCol="0">
            <a:spAutoFit/>
          </a:bodyPr>
          <a:lstStyle/>
          <a:p>
            <a:pPr marL="881380">
              <a:lnSpc>
                <a:spcPct val="100000"/>
              </a:lnSpc>
              <a:spcBef>
                <a:spcPts val="245"/>
              </a:spcBef>
            </a:pPr>
            <a:r>
              <a:rPr sz="4400" dirty="0"/>
              <a:t>Preconception</a:t>
            </a:r>
            <a:r>
              <a:rPr sz="4400" spc="-75" dirty="0"/>
              <a:t> </a:t>
            </a:r>
            <a:r>
              <a:rPr sz="4400" spc="5" dirty="0"/>
              <a:t>Counseling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600075" y="2057400"/>
            <a:ext cx="8044815" cy="1555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57200" marR="247015" indent="-457834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457200" algn="l"/>
                <a:tab pos="457834" algn="l"/>
                <a:tab pos="1839595" algn="l"/>
              </a:tabLst>
            </a:pPr>
            <a:r>
              <a:rPr sz="2000" b="1" dirty="0">
                <a:latin typeface="Arial"/>
                <a:cs typeface="Arial"/>
              </a:rPr>
              <a:t>Preconception </a:t>
            </a:r>
            <a:r>
              <a:rPr sz="2000" b="1" spc="-5" dirty="0">
                <a:latin typeface="Arial"/>
                <a:cs typeface="Arial"/>
              </a:rPr>
              <a:t>counseling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should </a:t>
            </a:r>
            <a:r>
              <a:rPr sz="2000" b="1" spc="-5" dirty="0">
                <a:latin typeface="Arial"/>
                <a:cs typeface="Arial"/>
              </a:rPr>
              <a:t>address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25" dirty="0">
                <a:latin typeface="Arial"/>
                <a:cs typeface="Arial"/>
              </a:rPr>
              <a:t>the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importance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of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achieving	glucose </a:t>
            </a:r>
            <a:r>
              <a:rPr sz="2000" b="1" spc="-5" dirty="0">
                <a:latin typeface="Arial"/>
                <a:cs typeface="Arial"/>
              </a:rPr>
              <a:t>levels </a:t>
            </a:r>
            <a:r>
              <a:rPr sz="2000" b="1" spc="-25" dirty="0">
                <a:latin typeface="Arial"/>
                <a:cs typeface="Arial"/>
              </a:rPr>
              <a:t>as </a:t>
            </a:r>
            <a:r>
              <a:rPr sz="2000" b="1" spc="-5" dirty="0">
                <a:latin typeface="Arial"/>
                <a:cs typeface="Arial"/>
              </a:rPr>
              <a:t>close </a:t>
            </a:r>
            <a:r>
              <a:rPr sz="2000" b="1" spc="10" dirty="0">
                <a:latin typeface="Arial"/>
                <a:cs typeface="Arial"/>
              </a:rPr>
              <a:t>to </a:t>
            </a:r>
            <a:r>
              <a:rPr sz="2000" b="1" spc="-10" dirty="0">
                <a:latin typeface="Arial"/>
                <a:cs typeface="Arial"/>
              </a:rPr>
              <a:t>normal </a:t>
            </a:r>
            <a:r>
              <a:rPr sz="2000" b="1" spc="15" dirty="0">
                <a:latin typeface="Arial"/>
                <a:cs typeface="Arial"/>
              </a:rPr>
              <a:t>as </a:t>
            </a:r>
            <a:r>
              <a:rPr sz="2000" b="1" spc="-10" dirty="0">
                <a:latin typeface="Arial"/>
                <a:cs typeface="Arial"/>
              </a:rPr>
              <a:t>is </a:t>
            </a:r>
            <a:r>
              <a:rPr sz="2000" b="1" spc="5" dirty="0">
                <a:latin typeface="Arial"/>
                <a:cs typeface="Arial"/>
              </a:rPr>
              <a:t>safely 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possible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 dirty="0">
              <a:latin typeface="Arial"/>
              <a:cs typeface="Arial"/>
            </a:endParaRPr>
          </a:p>
          <a:p>
            <a:pPr marL="69850">
              <a:lnSpc>
                <a:spcPct val="100000"/>
              </a:lnSpc>
              <a:tabLst>
                <a:tab pos="1354455" algn="l"/>
              </a:tabLst>
            </a:pPr>
            <a:r>
              <a:rPr sz="2000" b="1" spc="-5" dirty="0">
                <a:latin typeface="Arial"/>
                <a:cs typeface="Arial"/>
              </a:rPr>
              <a:t>***ideally	</a:t>
            </a:r>
            <a:r>
              <a:rPr sz="2000" b="1" dirty="0">
                <a:latin typeface="Arial"/>
                <a:cs typeface="Arial"/>
              </a:rPr>
              <a:t>A1C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15" dirty="0">
                <a:latin typeface="Arial"/>
                <a:cs typeface="Arial"/>
              </a:rPr>
              <a:t>=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6.5%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(48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mmol/mol),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to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reduce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complications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0075" y="3962400"/>
            <a:ext cx="8315325" cy="1323975"/>
          </a:xfrm>
          <a:prstGeom prst="rect">
            <a:avLst/>
          </a:prstGeom>
          <a:solidFill>
            <a:schemeClr val="bg1"/>
          </a:solidFill>
          <a:ln w="38100">
            <a:solidFill>
              <a:srgbClr val="A4002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86995" marR="148590">
              <a:lnSpc>
                <a:spcPct val="100000"/>
              </a:lnSpc>
              <a:spcBef>
                <a:spcPts val="330"/>
              </a:spcBef>
              <a:tabLst>
                <a:tab pos="3982085" algn="l"/>
              </a:tabLst>
            </a:pPr>
            <a:r>
              <a:rPr sz="2000" b="1" spc="5" dirty="0">
                <a:latin typeface="Arial"/>
                <a:cs typeface="Arial"/>
              </a:rPr>
              <a:t>Family </a:t>
            </a:r>
            <a:r>
              <a:rPr sz="2000" b="1" dirty="0">
                <a:latin typeface="Arial"/>
                <a:cs typeface="Arial"/>
              </a:rPr>
              <a:t>planning </a:t>
            </a:r>
            <a:r>
              <a:rPr sz="2000" b="1" spc="-5" dirty="0">
                <a:latin typeface="Arial"/>
                <a:cs typeface="Arial"/>
              </a:rPr>
              <a:t>should be discussed, </a:t>
            </a:r>
            <a:r>
              <a:rPr sz="2000" b="1" dirty="0">
                <a:latin typeface="Arial"/>
                <a:cs typeface="Arial"/>
              </a:rPr>
              <a:t>and </a:t>
            </a:r>
            <a:r>
              <a:rPr sz="2000" b="1" spc="-5" dirty="0">
                <a:latin typeface="Arial"/>
                <a:cs typeface="Arial"/>
              </a:rPr>
              <a:t>effective contraception </a:t>
            </a:r>
            <a:r>
              <a:rPr sz="2000" b="1" dirty="0">
                <a:latin typeface="Arial"/>
                <a:cs typeface="Arial"/>
              </a:rPr>
              <a:t> (with consideration </a:t>
            </a:r>
            <a:r>
              <a:rPr sz="2000" b="1" spc="-10" dirty="0">
                <a:latin typeface="Arial"/>
                <a:cs typeface="Arial"/>
              </a:rPr>
              <a:t>of </a:t>
            </a:r>
            <a:r>
              <a:rPr sz="2000" b="1" spc="5" dirty="0">
                <a:latin typeface="Arial"/>
                <a:cs typeface="Arial"/>
              </a:rPr>
              <a:t>long-acting, </a:t>
            </a:r>
            <a:r>
              <a:rPr sz="2000" b="1" dirty="0">
                <a:latin typeface="Arial"/>
                <a:cs typeface="Arial"/>
              </a:rPr>
              <a:t>reversible contraception) 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should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be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prescribed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and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used	until </a:t>
            </a:r>
            <a:r>
              <a:rPr sz="2000" b="1" spc="15" dirty="0">
                <a:latin typeface="Arial"/>
                <a:cs typeface="Arial"/>
              </a:rPr>
              <a:t>a </a:t>
            </a:r>
            <a:r>
              <a:rPr sz="2000" b="1" spc="-15" dirty="0">
                <a:latin typeface="Arial"/>
                <a:cs typeface="Arial"/>
              </a:rPr>
              <a:t>woman’s </a:t>
            </a:r>
            <a:r>
              <a:rPr sz="2000" b="1" spc="-10" dirty="0">
                <a:latin typeface="Arial"/>
                <a:cs typeface="Arial"/>
              </a:rPr>
              <a:t>treatment regimen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and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A1C </a:t>
            </a:r>
            <a:r>
              <a:rPr sz="2000" b="1" spc="-5" dirty="0">
                <a:latin typeface="Arial"/>
                <a:cs typeface="Arial"/>
              </a:rPr>
              <a:t>are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optimized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for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pregnancy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4074" y="457200"/>
            <a:ext cx="8015852" cy="114710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0" tIns="3873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305"/>
              </a:spcBef>
            </a:pPr>
            <a:r>
              <a:rPr spc="20" dirty="0"/>
              <a:t>Principles</a:t>
            </a:r>
            <a:r>
              <a:rPr spc="15" dirty="0"/>
              <a:t> </a:t>
            </a:r>
            <a:r>
              <a:rPr spc="25" dirty="0"/>
              <a:t>of</a:t>
            </a:r>
            <a:r>
              <a:rPr spc="30" dirty="0"/>
              <a:t> </a:t>
            </a:r>
            <a:r>
              <a:rPr spc="15" dirty="0"/>
              <a:t>Medical</a:t>
            </a:r>
            <a:r>
              <a:rPr spc="35" dirty="0"/>
              <a:t> </a:t>
            </a:r>
            <a:r>
              <a:rPr spc="20" dirty="0"/>
              <a:t>Nutritional</a:t>
            </a:r>
            <a:r>
              <a:rPr spc="-40" dirty="0"/>
              <a:t> </a:t>
            </a:r>
            <a:r>
              <a:rPr spc="30" dirty="0"/>
              <a:t>Therapy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4911" y="2057400"/>
            <a:ext cx="6633845" cy="11258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905" algn="ctr">
              <a:lnSpc>
                <a:spcPct val="100400"/>
              </a:lnSpc>
              <a:spcBef>
                <a:spcPts val="90"/>
              </a:spcBef>
            </a:pPr>
            <a:r>
              <a:rPr sz="2400" b="1" spc="-5" dirty="0">
                <a:latin typeface="Arial"/>
                <a:cs typeface="Arial"/>
              </a:rPr>
              <a:t>Recommended </a:t>
            </a:r>
            <a:r>
              <a:rPr sz="2400" b="1" dirty="0">
                <a:latin typeface="Arial"/>
                <a:cs typeface="Arial"/>
              </a:rPr>
              <a:t>total </a:t>
            </a:r>
            <a:r>
              <a:rPr sz="2400" b="1" spc="-15" dirty="0">
                <a:latin typeface="Arial"/>
                <a:cs typeface="Arial"/>
              </a:rPr>
              <a:t>weight </a:t>
            </a:r>
            <a:r>
              <a:rPr sz="2400" b="1" spc="-10" dirty="0">
                <a:latin typeface="Arial"/>
                <a:cs typeface="Arial"/>
              </a:rPr>
              <a:t>gain </a:t>
            </a:r>
            <a:r>
              <a:rPr sz="2400" b="1" spc="15" dirty="0">
                <a:latin typeface="Arial"/>
                <a:cs typeface="Arial"/>
              </a:rPr>
              <a:t>and </a:t>
            </a:r>
            <a:r>
              <a:rPr sz="2400" b="1" spc="-10" dirty="0">
                <a:latin typeface="Arial"/>
                <a:cs typeface="Arial"/>
              </a:rPr>
              <a:t>caloric 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intake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15" dirty="0">
                <a:latin typeface="Arial"/>
                <a:cs typeface="Arial"/>
              </a:rPr>
              <a:t>for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singleton</a:t>
            </a:r>
            <a:r>
              <a:rPr sz="2400" b="1" spc="3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Pregnancies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according</a:t>
            </a:r>
            <a:r>
              <a:rPr sz="2400" b="1" spc="35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to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pre-pregnancy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BMI</a:t>
            </a:r>
            <a:endParaRPr sz="24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986966"/>
              </p:ext>
            </p:extLst>
          </p:nvPr>
        </p:nvGraphicFramePr>
        <p:xfrm>
          <a:off x="1037978" y="3810000"/>
          <a:ext cx="7367270" cy="21109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1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1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983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Pre-Pregnancy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BMI</a:t>
                      </a:r>
                      <a:endParaRPr sz="1400">
                        <a:latin typeface="Corbel"/>
                        <a:cs typeface="Corbel"/>
                      </a:endParaRPr>
                    </a:p>
                  </a:txBody>
                  <a:tcPr marL="0" marR="0" marT="34290" marB="0">
                    <a:lnT w="12700">
                      <a:solidFill>
                        <a:srgbClr val="333399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035685" marR="276860" indent="-474980">
                        <a:lnSpc>
                          <a:spcPct val="102899"/>
                        </a:lnSpc>
                        <a:spcBef>
                          <a:spcPts val="145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R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e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c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o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m</a:t>
                      </a:r>
                      <a:r>
                        <a:rPr sz="1400" spc="-6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m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e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n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d</a:t>
                      </a:r>
                      <a:r>
                        <a:rPr sz="1400" spc="3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e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d</a:t>
                      </a:r>
                      <a:r>
                        <a:rPr sz="1400" spc="-7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400" spc="4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r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a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n</a:t>
                      </a:r>
                      <a:r>
                        <a:rPr sz="1400" spc="-9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g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e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o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f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400" spc="2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t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o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t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a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l  weight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gain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(Kg)</a:t>
                      </a:r>
                      <a:endParaRPr sz="1400">
                        <a:latin typeface="Corbel"/>
                        <a:cs typeface="Corbel"/>
                      </a:endParaRPr>
                    </a:p>
                  </a:txBody>
                  <a:tcPr marL="0" marR="0" marT="18415" marB="0">
                    <a:lnT w="12700">
                      <a:solidFill>
                        <a:srgbClr val="333399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43890" marR="391160" indent="-360045">
                        <a:lnSpc>
                          <a:spcPct val="102899"/>
                        </a:lnSpc>
                        <a:spcBef>
                          <a:spcPts val="145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R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e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c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o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m</a:t>
                      </a:r>
                      <a:r>
                        <a:rPr sz="1400" spc="-6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m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e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n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d</a:t>
                      </a:r>
                      <a:r>
                        <a:rPr sz="1400" spc="3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e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d</a:t>
                      </a:r>
                      <a:r>
                        <a:rPr sz="1400" spc="-7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c</a:t>
                      </a:r>
                      <a:r>
                        <a:rPr sz="1400" spc="4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a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l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o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r</a:t>
                      </a:r>
                      <a:r>
                        <a:rPr sz="1400" spc="4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i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c  requirement</a:t>
                      </a:r>
                      <a:endParaRPr sz="1400">
                        <a:latin typeface="Corbel"/>
                        <a:cs typeface="Corbel"/>
                      </a:endParaRPr>
                    </a:p>
                  </a:txBody>
                  <a:tcPr marL="0" marR="0" marT="18415" marB="0">
                    <a:lnT w="12700">
                      <a:solidFill>
                        <a:srgbClr val="333399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491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500" spc="-1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BMI</a:t>
                      </a:r>
                      <a:r>
                        <a:rPr sz="1500" spc="-3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5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&lt;18.5</a:t>
                      </a:r>
                      <a:endParaRPr sz="1500">
                        <a:latin typeface="Corbel"/>
                        <a:cs typeface="Corbel"/>
                      </a:endParaRPr>
                    </a:p>
                  </a:txBody>
                  <a:tcPr marL="0" marR="0" marT="5397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929640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500" spc="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12.5</a:t>
                      </a:r>
                      <a:r>
                        <a:rPr sz="1500" spc="-5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5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–</a:t>
                      </a:r>
                      <a:r>
                        <a:rPr sz="1500" spc="-2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500" spc="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18.0</a:t>
                      </a:r>
                      <a:endParaRPr sz="1500" dirty="0">
                        <a:latin typeface="Corbel"/>
                        <a:cs typeface="Corbel"/>
                      </a:endParaRPr>
                    </a:p>
                  </a:txBody>
                  <a:tcPr marL="0" marR="0" marT="5397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479425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400" spc="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u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p</a:t>
                      </a:r>
                      <a:r>
                        <a:rPr sz="1400" spc="-6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400" spc="2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t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o</a:t>
                      </a:r>
                      <a:r>
                        <a:rPr sz="1400" spc="-7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4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0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k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c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a</a:t>
                      </a:r>
                      <a:r>
                        <a:rPr sz="1400" spc="4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l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/k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g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/d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a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y</a:t>
                      </a:r>
                      <a:endParaRPr sz="1400">
                        <a:latin typeface="Corbel"/>
                        <a:cs typeface="Corbel"/>
                      </a:endParaRPr>
                    </a:p>
                  </a:txBody>
                  <a:tcPr marL="0" marR="0" marT="57150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396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500" spc="-1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BMI</a:t>
                      </a:r>
                      <a:r>
                        <a:rPr sz="1500" spc="-1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500" spc="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18.5</a:t>
                      </a:r>
                      <a:r>
                        <a:rPr sz="1500" spc="-2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5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-</a:t>
                      </a:r>
                      <a:r>
                        <a:rPr sz="1500" spc="-1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5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24.9</a:t>
                      </a:r>
                      <a:endParaRPr sz="1500">
                        <a:latin typeface="Corbel"/>
                        <a:cs typeface="Corbel"/>
                      </a:endParaRPr>
                    </a:p>
                  </a:txBody>
                  <a:tcPr marL="0" marR="0" marT="4699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935990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500" spc="-1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11.5</a:t>
                      </a:r>
                      <a:r>
                        <a:rPr sz="1500" spc="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5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–</a:t>
                      </a:r>
                      <a:r>
                        <a:rPr sz="1500" spc="-2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5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16.0</a:t>
                      </a:r>
                      <a:endParaRPr sz="1500">
                        <a:latin typeface="Corbel"/>
                        <a:cs typeface="Corbel"/>
                      </a:endParaRPr>
                    </a:p>
                  </a:txBody>
                  <a:tcPr marL="0" marR="0" marT="4699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58166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400" spc="2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30</a:t>
                      </a:r>
                      <a:r>
                        <a:rPr sz="1400" spc="-7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kcal/kg/day</a:t>
                      </a:r>
                      <a:endParaRPr sz="1400">
                        <a:latin typeface="Corbel"/>
                        <a:cs typeface="Corbel"/>
                      </a:endParaRPr>
                    </a:p>
                  </a:txBody>
                  <a:tcPr marL="0" marR="0" marT="50165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554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500" spc="-1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BMI</a:t>
                      </a:r>
                      <a:r>
                        <a:rPr sz="1500" spc="-1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500" spc="-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25.0</a:t>
                      </a:r>
                      <a:r>
                        <a:rPr sz="1500" spc="-2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5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-</a:t>
                      </a:r>
                      <a:r>
                        <a:rPr sz="1500" spc="-1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500" spc="-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29.9</a:t>
                      </a:r>
                      <a:endParaRPr sz="1500">
                        <a:latin typeface="Corbel"/>
                        <a:cs typeface="Corbel"/>
                      </a:endParaRPr>
                    </a:p>
                  </a:txBody>
                  <a:tcPr marL="0" marR="0" marT="4699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993140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5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7.0</a:t>
                      </a:r>
                      <a:r>
                        <a:rPr sz="1500" spc="-3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5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–</a:t>
                      </a:r>
                      <a:r>
                        <a:rPr sz="1500" spc="-2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500" spc="-1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11.5</a:t>
                      </a:r>
                      <a:endParaRPr sz="1500">
                        <a:latin typeface="Corbel"/>
                        <a:cs typeface="Corbel"/>
                      </a:endParaRPr>
                    </a:p>
                  </a:txBody>
                  <a:tcPr marL="0" marR="0" marT="4699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543560" algn="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400" spc="-5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2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2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-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400" spc="-5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2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5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400" spc="-1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k</a:t>
                      </a:r>
                      <a:r>
                        <a:rPr sz="1400" spc="4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c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a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l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/k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g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/d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a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y</a:t>
                      </a:r>
                      <a:endParaRPr sz="1400">
                        <a:latin typeface="Corbel"/>
                        <a:cs typeface="Corbel"/>
                      </a:endParaRPr>
                    </a:p>
                  </a:txBody>
                  <a:tcPr marL="0" marR="0" marT="50165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530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00" spc="-1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BMI</a:t>
                      </a:r>
                      <a:r>
                        <a:rPr sz="1500" spc="-1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≥</a:t>
                      </a:r>
                      <a:r>
                        <a:rPr sz="1500" spc="-1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30</a:t>
                      </a:r>
                      <a:endParaRPr sz="1500">
                        <a:latin typeface="Corbel"/>
                        <a:cs typeface="Corbel"/>
                      </a:endParaRPr>
                    </a:p>
                  </a:txBody>
                  <a:tcPr marL="0" marR="0" marB="0"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1015365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5.0</a:t>
                      </a:r>
                      <a:r>
                        <a:rPr sz="1500" spc="-2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5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–</a:t>
                      </a:r>
                      <a:r>
                        <a:rPr sz="1500" spc="-2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5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9.0</a:t>
                      </a:r>
                      <a:endParaRPr sz="1500">
                        <a:latin typeface="Corbel"/>
                        <a:cs typeface="Corbel"/>
                      </a:endParaRPr>
                    </a:p>
                  </a:txBody>
                  <a:tcPr marL="0" marR="0" marB="0"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502284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12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–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14 </a:t>
                      </a:r>
                      <a:r>
                        <a:rPr sz="1500" spc="-1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kcal/kg/day</a:t>
                      </a:r>
                      <a:endParaRPr sz="1500" dirty="0">
                        <a:latin typeface="Corbel"/>
                        <a:cs typeface="Corbel"/>
                      </a:endParaRPr>
                    </a:p>
                  </a:txBody>
                  <a:tcPr marL="0" marR="0" marB="0"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7775" y="333375"/>
            <a:ext cx="7267575" cy="7620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0" tIns="31750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250"/>
              </a:spcBef>
            </a:pPr>
            <a:r>
              <a:rPr sz="4400" dirty="0"/>
              <a:t>Insulin</a:t>
            </a:r>
            <a:r>
              <a:rPr sz="4400" spc="-25" dirty="0"/>
              <a:t> </a:t>
            </a:r>
            <a:r>
              <a:rPr sz="4400" spc="-5" dirty="0"/>
              <a:t>therapy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077912" y="1905000"/>
            <a:ext cx="6988175" cy="396684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5600" marR="232410" indent="-343535" algn="just">
              <a:lnSpc>
                <a:spcPct val="80300"/>
              </a:lnSpc>
              <a:spcBef>
                <a:spcPts val="670"/>
              </a:spcBef>
              <a:buClr>
                <a:srgbClr val="CC0000"/>
              </a:buClr>
              <a:buFont typeface="Arial MT"/>
              <a:buChar char="•"/>
              <a:tabLst>
                <a:tab pos="356235" algn="l"/>
              </a:tabLst>
            </a:pPr>
            <a:r>
              <a:rPr sz="2300" b="1" dirty="0">
                <a:latin typeface="Arial"/>
                <a:cs typeface="Arial"/>
              </a:rPr>
              <a:t>recommended </a:t>
            </a:r>
            <a:r>
              <a:rPr sz="2300" b="1" spc="-10" dirty="0">
                <a:latin typeface="Arial"/>
                <a:cs typeface="Arial"/>
              </a:rPr>
              <a:t>when medical </a:t>
            </a:r>
            <a:r>
              <a:rPr sz="2300" b="1" spc="-5" dirty="0">
                <a:latin typeface="Arial"/>
                <a:cs typeface="Arial"/>
              </a:rPr>
              <a:t>nutrition </a:t>
            </a:r>
            <a:r>
              <a:rPr sz="2300" b="1" spc="-10" dirty="0">
                <a:latin typeface="Arial"/>
                <a:cs typeface="Arial"/>
              </a:rPr>
              <a:t>therapy </a:t>
            </a:r>
            <a:r>
              <a:rPr sz="2300" b="1" spc="-625" dirty="0">
                <a:latin typeface="Arial"/>
                <a:cs typeface="Arial"/>
              </a:rPr>
              <a:t> </a:t>
            </a:r>
            <a:r>
              <a:rPr sz="2300" b="1" spc="-5" dirty="0">
                <a:latin typeface="Arial"/>
                <a:cs typeface="Arial"/>
              </a:rPr>
              <a:t>fails </a:t>
            </a:r>
            <a:r>
              <a:rPr sz="2300" b="1" dirty="0">
                <a:latin typeface="Arial"/>
                <a:cs typeface="Arial"/>
              </a:rPr>
              <a:t>to </a:t>
            </a:r>
            <a:r>
              <a:rPr sz="2300" b="1" spc="-5" dirty="0">
                <a:latin typeface="Arial"/>
                <a:cs typeface="Arial"/>
              </a:rPr>
              <a:t>maintain self-monitored </a:t>
            </a:r>
            <a:r>
              <a:rPr sz="2300" b="1" dirty="0">
                <a:latin typeface="Arial"/>
                <a:cs typeface="Arial"/>
              </a:rPr>
              <a:t>glucose at the </a:t>
            </a:r>
            <a:r>
              <a:rPr sz="2300" b="1" spc="-625" dirty="0">
                <a:latin typeface="Arial"/>
                <a:cs typeface="Arial"/>
              </a:rPr>
              <a:t> </a:t>
            </a:r>
            <a:r>
              <a:rPr sz="2300" b="1" spc="-5" dirty="0">
                <a:latin typeface="Arial"/>
                <a:cs typeface="Arial"/>
              </a:rPr>
              <a:t>acceptable</a:t>
            </a:r>
            <a:r>
              <a:rPr sz="2300" b="1" spc="10" dirty="0">
                <a:latin typeface="Arial"/>
                <a:cs typeface="Arial"/>
              </a:rPr>
              <a:t> </a:t>
            </a:r>
            <a:r>
              <a:rPr sz="2300" b="1" spc="-5" dirty="0">
                <a:latin typeface="Arial"/>
                <a:cs typeface="Arial"/>
              </a:rPr>
              <a:t>levels.</a:t>
            </a:r>
            <a:endParaRPr sz="2300" dirty="0">
              <a:latin typeface="Arial"/>
              <a:cs typeface="Arial"/>
            </a:endParaRPr>
          </a:p>
          <a:p>
            <a:pPr marL="355600" marR="461009" indent="-343535">
              <a:lnSpc>
                <a:spcPct val="79800"/>
              </a:lnSpc>
              <a:spcBef>
                <a:spcPts val="580"/>
              </a:spcBef>
              <a:buClr>
                <a:srgbClr val="CC0000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300" b="1" spc="5" dirty="0">
                <a:latin typeface="Arial"/>
                <a:cs typeface="Arial"/>
              </a:rPr>
              <a:t>Any </a:t>
            </a:r>
            <a:r>
              <a:rPr sz="2300" b="1" dirty="0">
                <a:latin typeface="Arial"/>
                <a:cs typeface="Arial"/>
              </a:rPr>
              <a:t>insulin </a:t>
            </a:r>
            <a:r>
              <a:rPr sz="2300" b="1" spc="5" dirty="0">
                <a:latin typeface="Arial"/>
                <a:cs typeface="Arial"/>
              </a:rPr>
              <a:t>regimen </a:t>
            </a:r>
            <a:r>
              <a:rPr sz="2300" b="1" dirty="0">
                <a:latin typeface="Arial"/>
                <a:cs typeface="Arial"/>
              </a:rPr>
              <a:t>for pregnant women </a:t>
            </a:r>
            <a:r>
              <a:rPr sz="2300" b="1" spc="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requires </a:t>
            </a:r>
            <a:r>
              <a:rPr sz="2300" b="1" spc="-5" dirty="0">
                <a:latin typeface="Arial"/>
                <a:cs typeface="Arial"/>
              </a:rPr>
              <a:t>combinations </a:t>
            </a:r>
            <a:r>
              <a:rPr sz="2300" b="1" spc="-15" dirty="0">
                <a:latin typeface="Arial"/>
                <a:cs typeface="Arial"/>
              </a:rPr>
              <a:t>and </a:t>
            </a:r>
            <a:r>
              <a:rPr sz="2300" b="1" spc="-5" dirty="0">
                <a:latin typeface="Arial"/>
                <a:cs typeface="Arial"/>
              </a:rPr>
              <a:t>timing </a:t>
            </a:r>
            <a:r>
              <a:rPr sz="2300" b="1" spc="10" dirty="0">
                <a:latin typeface="Arial"/>
                <a:cs typeface="Arial"/>
              </a:rPr>
              <a:t>of </a:t>
            </a:r>
            <a:r>
              <a:rPr sz="2300" b="1" dirty="0">
                <a:latin typeface="Arial"/>
                <a:cs typeface="Arial"/>
              </a:rPr>
              <a:t>insulin </a:t>
            </a:r>
            <a:r>
              <a:rPr sz="2300" b="1" spc="5" dirty="0">
                <a:latin typeface="Arial"/>
                <a:cs typeface="Arial"/>
              </a:rPr>
              <a:t> </a:t>
            </a:r>
            <a:r>
              <a:rPr sz="2300" b="1" spc="-5" dirty="0">
                <a:latin typeface="Arial"/>
                <a:cs typeface="Arial"/>
              </a:rPr>
              <a:t>injections</a:t>
            </a:r>
            <a:r>
              <a:rPr sz="2300" b="1" spc="-60" dirty="0">
                <a:latin typeface="Arial"/>
                <a:cs typeface="Arial"/>
              </a:rPr>
              <a:t> </a:t>
            </a:r>
            <a:r>
              <a:rPr sz="2300" b="1" spc="-5" dirty="0">
                <a:latin typeface="Arial"/>
                <a:cs typeface="Arial"/>
              </a:rPr>
              <a:t>different</a:t>
            </a:r>
            <a:r>
              <a:rPr sz="2300" b="1" spc="10" dirty="0">
                <a:latin typeface="Arial"/>
                <a:cs typeface="Arial"/>
              </a:rPr>
              <a:t> from</a:t>
            </a:r>
            <a:r>
              <a:rPr sz="2300" b="1" spc="-10" dirty="0">
                <a:latin typeface="Arial"/>
                <a:cs typeface="Arial"/>
              </a:rPr>
              <a:t> those</a:t>
            </a:r>
            <a:r>
              <a:rPr sz="2300" b="1" spc="2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that</a:t>
            </a:r>
            <a:r>
              <a:rPr sz="2300" b="1" spc="-65" dirty="0">
                <a:latin typeface="Arial"/>
                <a:cs typeface="Arial"/>
              </a:rPr>
              <a:t> </a:t>
            </a:r>
            <a:r>
              <a:rPr sz="2300" b="1" spc="5" dirty="0">
                <a:latin typeface="Arial"/>
                <a:cs typeface="Arial"/>
              </a:rPr>
              <a:t>would</a:t>
            </a:r>
            <a:r>
              <a:rPr sz="2300" b="1" spc="-40" dirty="0">
                <a:latin typeface="Arial"/>
                <a:cs typeface="Arial"/>
              </a:rPr>
              <a:t> </a:t>
            </a:r>
            <a:r>
              <a:rPr sz="2300" b="1" spc="15" dirty="0">
                <a:latin typeface="Arial"/>
                <a:cs typeface="Arial"/>
              </a:rPr>
              <a:t>be </a:t>
            </a:r>
            <a:r>
              <a:rPr sz="2300" b="1" spc="-625" dirty="0">
                <a:latin typeface="Arial"/>
                <a:cs typeface="Arial"/>
              </a:rPr>
              <a:t> </a:t>
            </a:r>
            <a:r>
              <a:rPr sz="2300" b="1" spc="-5" dirty="0">
                <a:latin typeface="Arial"/>
                <a:cs typeface="Arial"/>
              </a:rPr>
              <a:t>effective</a:t>
            </a:r>
            <a:r>
              <a:rPr sz="2300" b="1" spc="10" dirty="0">
                <a:latin typeface="Arial"/>
                <a:cs typeface="Arial"/>
              </a:rPr>
              <a:t> </a:t>
            </a:r>
            <a:r>
              <a:rPr sz="2300" b="1" spc="-15" dirty="0">
                <a:latin typeface="Arial"/>
                <a:cs typeface="Arial"/>
              </a:rPr>
              <a:t>in</a:t>
            </a:r>
            <a:r>
              <a:rPr sz="2300" b="1" spc="-40" dirty="0">
                <a:latin typeface="Arial"/>
                <a:cs typeface="Arial"/>
              </a:rPr>
              <a:t> </a:t>
            </a:r>
            <a:r>
              <a:rPr sz="2300" b="1" spc="5" dirty="0">
                <a:latin typeface="Arial"/>
                <a:cs typeface="Arial"/>
              </a:rPr>
              <a:t>the</a:t>
            </a:r>
            <a:r>
              <a:rPr sz="2300" b="1" spc="20" dirty="0">
                <a:latin typeface="Arial"/>
                <a:cs typeface="Arial"/>
              </a:rPr>
              <a:t> </a:t>
            </a:r>
            <a:r>
              <a:rPr sz="2300" b="1" spc="-10" dirty="0">
                <a:latin typeface="Arial"/>
                <a:cs typeface="Arial"/>
              </a:rPr>
              <a:t>non</a:t>
            </a:r>
            <a:r>
              <a:rPr sz="2300" b="1" spc="-3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pregnant</a:t>
            </a:r>
            <a:r>
              <a:rPr sz="2300" b="1" spc="-65" dirty="0">
                <a:latin typeface="Arial"/>
                <a:cs typeface="Arial"/>
              </a:rPr>
              <a:t> </a:t>
            </a:r>
            <a:r>
              <a:rPr sz="2300" b="1" spc="5" dirty="0">
                <a:latin typeface="Arial"/>
                <a:cs typeface="Arial"/>
              </a:rPr>
              <a:t>state.</a:t>
            </a:r>
            <a:endParaRPr sz="2300" dirty="0">
              <a:latin typeface="Arial"/>
              <a:cs typeface="Arial"/>
            </a:endParaRPr>
          </a:p>
          <a:p>
            <a:pPr marL="355600" marR="5080" indent="-343535">
              <a:lnSpc>
                <a:spcPct val="80300"/>
              </a:lnSpc>
              <a:spcBef>
                <a:spcPts val="560"/>
              </a:spcBef>
              <a:buClr>
                <a:srgbClr val="CC0000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300" b="1" spc="-10" dirty="0">
                <a:latin typeface="Arial"/>
                <a:cs typeface="Arial"/>
              </a:rPr>
              <a:t>The </a:t>
            </a:r>
            <a:r>
              <a:rPr sz="2300" b="1" spc="-5" dirty="0">
                <a:latin typeface="Arial"/>
                <a:cs typeface="Arial"/>
              </a:rPr>
              <a:t>regimens </a:t>
            </a:r>
            <a:r>
              <a:rPr sz="2300" b="1" dirty="0">
                <a:latin typeface="Arial"/>
                <a:cs typeface="Arial"/>
              </a:rPr>
              <a:t>must </a:t>
            </a:r>
            <a:r>
              <a:rPr sz="2300" b="1" spc="15" dirty="0">
                <a:latin typeface="Arial"/>
                <a:cs typeface="Arial"/>
              </a:rPr>
              <a:t>be </a:t>
            </a:r>
            <a:r>
              <a:rPr sz="2300" b="1" dirty="0">
                <a:latin typeface="Arial"/>
                <a:cs typeface="Arial"/>
              </a:rPr>
              <a:t>modified continually as </a:t>
            </a:r>
            <a:r>
              <a:rPr sz="2300" b="1" spc="5" dirty="0">
                <a:latin typeface="Arial"/>
                <a:cs typeface="Arial"/>
              </a:rPr>
              <a:t> the </a:t>
            </a:r>
            <a:r>
              <a:rPr sz="2300" b="1" spc="-5" dirty="0">
                <a:latin typeface="Arial"/>
                <a:cs typeface="Arial"/>
              </a:rPr>
              <a:t>patient </a:t>
            </a:r>
            <a:r>
              <a:rPr sz="2300" b="1" dirty="0">
                <a:latin typeface="Arial"/>
                <a:cs typeface="Arial"/>
              </a:rPr>
              <a:t>progresses </a:t>
            </a:r>
            <a:r>
              <a:rPr sz="2300" b="1" spc="-10" dirty="0">
                <a:latin typeface="Arial"/>
                <a:cs typeface="Arial"/>
              </a:rPr>
              <a:t>from </a:t>
            </a:r>
            <a:r>
              <a:rPr sz="2300" b="1" spc="5" dirty="0">
                <a:latin typeface="Arial"/>
                <a:cs typeface="Arial"/>
              </a:rPr>
              <a:t>the </a:t>
            </a:r>
            <a:r>
              <a:rPr sz="2300" b="1" spc="-10" dirty="0">
                <a:latin typeface="Arial"/>
                <a:cs typeface="Arial"/>
              </a:rPr>
              <a:t>first </a:t>
            </a:r>
            <a:r>
              <a:rPr sz="2300" b="1" dirty="0">
                <a:latin typeface="Arial"/>
                <a:cs typeface="Arial"/>
              </a:rPr>
              <a:t>to </a:t>
            </a:r>
            <a:r>
              <a:rPr sz="2300" b="1" spc="5" dirty="0">
                <a:latin typeface="Arial"/>
                <a:cs typeface="Arial"/>
              </a:rPr>
              <a:t>the </a:t>
            </a:r>
            <a:r>
              <a:rPr sz="2300" b="1" spc="-5" dirty="0">
                <a:latin typeface="Arial"/>
                <a:cs typeface="Arial"/>
              </a:rPr>
              <a:t>third </a:t>
            </a:r>
            <a:r>
              <a:rPr sz="2300" b="1" spc="-630" dirty="0">
                <a:latin typeface="Arial"/>
                <a:cs typeface="Arial"/>
              </a:rPr>
              <a:t> </a:t>
            </a:r>
            <a:r>
              <a:rPr sz="2300" b="1" spc="-5" dirty="0">
                <a:latin typeface="Arial"/>
                <a:cs typeface="Arial"/>
              </a:rPr>
              <a:t>trimester</a:t>
            </a:r>
            <a:r>
              <a:rPr sz="2300" b="1" spc="20" dirty="0">
                <a:latin typeface="Arial"/>
                <a:cs typeface="Arial"/>
              </a:rPr>
              <a:t> </a:t>
            </a:r>
            <a:r>
              <a:rPr sz="2300" b="1" spc="-15" dirty="0">
                <a:latin typeface="Arial"/>
                <a:cs typeface="Arial"/>
              </a:rPr>
              <a:t>and</a:t>
            </a:r>
            <a:r>
              <a:rPr sz="2300" b="1" spc="35" dirty="0">
                <a:latin typeface="Arial"/>
                <a:cs typeface="Arial"/>
              </a:rPr>
              <a:t> </a:t>
            </a:r>
            <a:r>
              <a:rPr sz="2300" b="1" spc="5" dirty="0">
                <a:latin typeface="Arial"/>
                <a:cs typeface="Arial"/>
              </a:rPr>
              <a:t>as</a:t>
            </a:r>
            <a:r>
              <a:rPr sz="2300" b="1" spc="-6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insulin</a:t>
            </a:r>
            <a:r>
              <a:rPr sz="2300" b="1" spc="-40" dirty="0">
                <a:latin typeface="Arial"/>
                <a:cs typeface="Arial"/>
              </a:rPr>
              <a:t> </a:t>
            </a:r>
            <a:r>
              <a:rPr sz="2300" b="1" spc="-5" dirty="0">
                <a:latin typeface="Arial"/>
                <a:cs typeface="Arial"/>
              </a:rPr>
              <a:t>resistance</a:t>
            </a:r>
            <a:r>
              <a:rPr sz="2300" b="1" spc="15" dirty="0">
                <a:latin typeface="Arial"/>
                <a:cs typeface="Arial"/>
              </a:rPr>
              <a:t> </a:t>
            </a:r>
            <a:r>
              <a:rPr sz="2300" b="1" spc="-10" dirty="0">
                <a:latin typeface="Arial"/>
                <a:cs typeface="Arial"/>
              </a:rPr>
              <a:t>rises.</a:t>
            </a:r>
            <a:endParaRPr sz="2300" dirty="0">
              <a:latin typeface="Arial"/>
              <a:cs typeface="Arial"/>
            </a:endParaRPr>
          </a:p>
          <a:p>
            <a:pPr marL="355600" marR="233045" indent="-343535">
              <a:lnSpc>
                <a:spcPct val="80300"/>
              </a:lnSpc>
              <a:spcBef>
                <a:spcPts val="565"/>
              </a:spcBef>
              <a:buClr>
                <a:srgbClr val="CC0000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300" b="1" spc="-10" dirty="0">
                <a:latin typeface="Arial"/>
                <a:cs typeface="Arial"/>
              </a:rPr>
              <a:t>The</a:t>
            </a:r>
            <a:r>
              <a:rPr sz="2300" b="1" spc="10" dirty="0">
                <a:latin typeface="Arial"/>
                <a:cs typeface="Arial"/>
              </a:rPr>
              <a:t> </a:t>
            </a:r>
            <a:r>
              <a:rPr sz="2300" b="1" spc="-5" dirty="0">
                <a:latin typeface="Arial"/>
                <a:cs typeface="Arial"/>
              </a:rPr>
              <a:t>regimen</a:t>
            </a:r>
            <a:r>
              <a:rPr sz="2300" b="1" spc="30" dirty="0">
                <a:latin typeface="Arial"/>
                <a:cs typeface="Arial"/>
              </a:rPr>
              <a:t> </a:t>
            </a:r>
            <a:r>
              <a:rPr sz="2300" b="1" spc="-10" dirty="0">
                <a:latin typeface="Arial"/>
                <a:cs typeface="Arial"/>
              </a:rPr>
              <a:t>should</a:t>
            </a:r>
            <a:r>
              <a:rPr sz="2300" b="1" spc="-35" dirty="0">
                <a:latin typeface="Arial"/>
                <a:cs typeface="Arial"/>
              </a:rPr>
              <a:t> </a:t>
            </a:r>
            <a:r>
              <a:rPr sz="2300" b="1" spc="5" dirty="0">
                <a:latin typeface="Arial"/>
                <a:cs typeface="Arial"/>
              </a:rPr>
              <a:t>always</a:t>
            </a:r>
            <a:r>
              <a:rPr sz="2300" b="1" spc="-60" dirty="0">
                <a:latin typeface="Arial"/>
                <a:cs typeface="Arial"/>
              </a:rPr>
              <a:t> </a:t>
            </a:r>
            <a:r>
              <a:rPr sz="2300" b="1" spc="15" dirty="0">
                <a:latin typeface="Arial"/>
                <a:cs typeface="Arial"/>
              </a:rPr>
              <a:t>be</a:t>
            </a:r>
            <a:r>
              <a:rPr sz="2300" b="1" spc="-55" dirty="0">
                <a:latin typeface="Arial"/>
                <a:cs typeface="Arial"/>
              </a:rPr>
              <a:t> </a:t>
            </a:r>
            <a:r>
              <a:rPr sz="2300" b="1" spc="-5" dirty="0">
                <a:latin typeface="Arial"/>
                <a:cs typeface="Arial"/>
              </a:rPr>
              <a:t>matched</a:t>
            </a:r>
            <a:r>
              <a:rPr sz="2300" b="1" spc="3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to</a:t>
            </a:r>
            <a:r>
              <a:rPr sz="2300" b="1" spc="-45" dirty="0">
                <a:latin typeface="Arial"/>
                <a:cs typeface="Arial"/>
              </a:rPr>
              <a:t> </a:t>
            </a:r>
            <a:r>
              <a:rPr sz="2300" b="1" spc="5" dirty="0">
                <a:latin typeface="Arial"/>
                <a:cs typeface="Arial"/>
              </a:rPr>
              <a:t>the </a:t>
            </a:r>
            <a:r>
              <a:rPr sz="2300" b="1" spc="-62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patient’s </a:t>
            </a:r>
            <a:r>
              <a:rPr sz="2300" b="1" spc="-5" dirty="0">
                <a:latin typeface="Arial"/>
                <a:cs typeface="Arial"/>
              </a:rPr>
              <a:t>unique </a:t>
            </a:r>
            <a:r>
              <a:rPr sz="2300" b="1" spc="-10" dirty="0">
                <a:latin typeface="Arial"/>
                <a:cs typeface="Arial"/>
              </a:rPr>
              <a:t>physiology, </a:t>
            </a:r>
            <a:r>
              <a:rPr sz="2300" b="1" spc="5" dirty="0">
                <a:latin typeface="Arial"/>
                <a:cs typeface="Arial"/>
              </a:rPr>
              <a:t>work, </a:t>
            </a:r>
            <a:r>
              <a:rPr sz="2300" b="1" spc="-5" dirty="0">
                <a:latin typeface="Arial"/>
                <a:cs typeface="Arial"/>
              </a:rPr>
              <a:t>rest, </a:t>
            </a:r>
            <a:r>
              <a:rPr sz="2300" b="1" spc="5" dirty="0">
                <a:latin typeface="Arial"/>
                <a:cs typeface="Arial"/>
              </a:rPr>
              <a:t>and </a:t>
            </a:r>
            <a:r>
              <a:rPr sz="2300" b="1" spc="10" dirty="0">
                <a:latin typeface="Arial"/>
                <a:cs typeface="Arial"/>
              </a:rPr>
              <a:t> food</a:t>
            </a:r>
            <a:r>
              <a:rPr sz="2300" b="1" spc="-45" dirty="0">
                <a:latin typeface="Arial"/>
                <a:cs typeface="Arial"/>
              </a:rPr>
              <a:t> </a:t>
            </a:r>
            <a:r>
              <a:rPr sz="2300" b="1" spc="-5" dirty="0">
                <a:latin typeface="Arial"/>
                <a:cs typeface="Arial"/>
              </a:rPr>
              <a:t>intake</a:t>
            </a:r>
            <a:r>
              <a:rPr sz="2300" b="1" spc="15" dirty="0">
                <a:latin typeface="Arial"/>
                <a:cs typeface="Arial"/>
              </a:rPr>
              <a:t> </a:t>
            </a:r>
            <a:r>
              <a:rPr sz="2300" b="1" spc="-10" dirty="0">
                <a:latin typeface="Arial"/>
                <a:cs typeface="Arial"/>
              </a:rPr>
              <a:t>schedule.</a:t>
            </a:r>
            <a:endParaRPr sz="23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0625" y="381000"/>
            <a:ext cx="7419975" cy="8001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0" tIns="50165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395"/>
              </a:spcBef>
            </a:pPr>
            <a:r>
              <a:rPr sz="4400" dirty="0"/>
              <a:t>Insulin</a:t>
            </a:r>
            <a:r>
              <a:rPr sz="4400" spc="-25" dirty="0"/>
              <a:t> </a:t>
            </a:r>
            <a:r>
              <a:rPr sz="4400" spc="-5" dirty="0"/>
              <a:t>therapy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85800" y="1905000"/>
            <a:ext cx="7218680" cy="41319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31800" marR="93980" indent="-343535">
              <a:lnSpc>
                <a:spcPct val="100899"/>
              </a:lnSpc>
              <a:spcBef>
                <a:spcPts val="110"/>
              </a:spcBef>
              <a:buClr>
                <a:srgbClr val="CC0000"/>
              </a:buClr>
              <a:buFont typeface="Arial MT"/>
              <a:buChar char="•"/>
              <a:tabLst>
                <a:tab pos="431800" algn="l"/>
                <a:tab pos="432434" algn="l"/>
              </a:tabLst>
            </a:pPr>
            <a:r>
              <a:rPr sz="1550" b="1" spc="10" dirty="0">
                <a:latin typeface="Arial"/>
                <a:cs typeface="Arial"/>
              </a:rPr>
              <a:t>In</a:t>
            </a:r>
            <a:r>
              <a:rPr sz="1550" b="1" spc="25" dirty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the</a:t>
            </a:r>
            <a:r>
              <a:rPr sz="1550" b="1" spc="35" dirty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1</a:t>
            </a:r>
            <a:r>
              <a:rPr sz="1575" b="1" spc="22" baseline="23809" dirty="0">
                <a:latin typeface="Arial"/>
                <a:cs typeface="Arial"/>
              </a:rPr>
              <a:t>st</a:t>
            </a:r>
            <a:r>
              <a:rPr sz="1575" b="1" spc="450" baseline="23809" dirty="0">
                <a:latin typeface="Arial"/>
                <a:cs typeface="Arial"/>
              </a:rPr>
              <a:t> </a:t>
            </a:r>
            <a:r>
              <a:rPr sz="1550" b="1" spc="20" dirty="0">
                <a:latin typeface="Arial"/>
                <a:cs typeface="Arial"/>
              </a:rPr>
              <a:t>trimester</a:t>
            </a:r>
            <a:r>
              <a:rPr sz="1550" b="1" spc="80" dirty="0">
                <a:latin typeface="Arial"/>
                <a:cs typeface="Arial"/>
              </a:rPr>
              <a:t> </a:t>
            </a:r>
            <a:r>
              <a:rPr sz="1550" b="1" spc="10" dirty="0">
                <a:latin typeface="Arial"/>
                <a:cs typeface="Arial"/>
              </a:rPr>
              <a:t>from</a:t>
            </a:r>
            <a:r>
              <a:rPr sz="1550" b="1" spc="35" dirty="0">
                <a:latin typeface="Arial"/>
                <a:cs typeface="Arial"/>
              </a:rPr>
              <a:t> </a:t>
            </a:r>
            <a:r>
              <a:rPr sz="1550" b="1" spc="30" dirty="0">
                <a:latin typeface="Arial"/>
                <a:cs typeface="Arial"/>
              </a:rPr>
              <a:t>6-10</a:t>
            </a:r>
            <a:r>
              <a:rPr sz="1550" b="1" spc="40" dirty="0">
                <a:latin typeface="Arial"/>
                <a:cs typeface="Arial"/>
              </a:rPr>
              <a:t> </a:t>
            </a:r>
            <a:r>
              <a:rPr sz="1550" b="1" spc="20" dirty="0">
                <a:latin typeface="Arial"/>
                <a:cs typeface="Arial"/>
              </a:rPr>
              <a:t>weeks,</a:t>
            </a:r>
            <a:r>
              <a:rPr sz="1550" b="1" spc="25" dirty="0">
                <a:latin typeface="Arial"/>
                <a:cs typeface="Arial"/>
              </a:rPr>
              <a:t> </a:t>
            </a:r>
            <a:r>
              <a:rPr sz="1550" b="1" spc="20" dirty="0">
                <a:latin typeface="Arial"/>
                <a:cs typeface="Arial"/>
              </a:rPr>
              <a:t>progressively</a:t>
            </a:r>
            <a:r>
              <a:rPr sz="1550" b="1" spc="-30" dirty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reduce</a:t>
            </a:r>
            <a:r>
              <a:rPr sz="1550" b="1" spc="35" dirty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the</a:t>
            </a:r>
            <a:r>
              <a:rPr sz="1550" b="1" spc="40" dirty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insulin </a:t>
            </a:r>
            <a:r>
              <a:rPr sz="1550" b="1" spc="-420" dirty="0">
                <a:latin typeface="Arial"/>
                <a:cs typeface="Arial"/>
              </a:rPr>
              <a:t> </a:t>
            </a:r>
            <a:r>
              <a:rPr sz="1550" b="1" spc="20" dirty="0">
                <a:latin typeface="Arial"/>
                <a:cs typeface="Arial"/>
              </a:rPr>
              <a:t>dose</a:t>
            </a:r>
            <a:r>
              <a:rPr sz="1550" b="1" spc="30" dirty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by</a:t>
            </a:r>
            <a:r>
              <a:rPr sz="1550" b="1" spc="35" dirty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a</a:t>
            </a:r>
            <a:r>
              <a:rPr sz="1550" b="1" spc="-35" dirty="0">
                <a:latin typeface="Arial"/>
                <a:cs typeface="Arial"/>
              </a:rPr>
              <a:t> </a:t>
            </a:r>
            <a:r>
              <a:rPr sz="1550" b="1" spc="30" dirty="0">
                <a:latin typeface="Arial"/>
                <a:cs typeface="Arial"/>
              </a:rPr>
              <a:t>total</a:t>
            </a:r>
            <a:r>
              <a:rPr sz="1550" b="1" spc="25" dirty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of </a:t>
            </a:r>
            <a:r>
              <a:rPr sz="1550" b="1" spc="5" dirty="0">
                <a:latin typeface="Arial"/>
                <a:cs typeface="Arial"/>
              </a:rPr>
              <a:t>10%</a:t>
            </a:r>
            <a:r>
              <a:rPr sz="1550" b="1" spc="35" dirty="0">
                <a:latin typeface="Arial"/>
                <a:cs typeface="Arial"/>
              </a:rPr>
              <a:t> </a:t>
            </a:r>
            <a:r>
              <a:rPr sz="1550" b="1" spc="45" dirty="0">
                <a:latin typeface="Arial"/>
                <a:cs typeface="Arial"/>
              </a:rPr>
              <a:t>to</a:t>
            </a:r>
            <a:r>
              <a:rPr sz="1550" b="1" spc="20" dirty="0">
                <a:latin typeface="Arial"/>
                <a:cs typeface="Arial"/>
              </a:rPr>
              <a:t> </a:t>
            </a:r>
            <a:r>
              <a:rPr sz="1550" b="1" spc="5" dirty="0">
                <a:latin typeface="Arial"/>
                <a:cs typeface="Arial"/>
              </a:rPr>
              <a:t>25%</a:t>
            </a:r>
            <a:r>
              <a:rPr sz="1550" b="1" spc="35" dirty="0">
                <a:latin typeface="Arial"/>
                <a:cs typeface="Arial"/>
              </a:rPr>
              <a:t> </a:t>
            </a:r>
            <a:r>
              <a:rPr sz="1550" b="1" spc="10" dirty="0">
                <a:latin typeface="Arial"/>
                <a:cs typeface="Arial"/>
              </a:rPr>
              <a:t>to</a:t>
            </a:r>
            <a:r>
              <a:rPr sz="1550" b="1" spc="25" dirty="0">
                <a:latin typeface="Arial"/>
                <a:cs typeface="Arial"/>
              </a:rPr>
              <a:t> </a:t>
            </a:r>
            <a:r>
              <a:rPr sz="1550" b="1" spc="20" dirty="0">
                <a:latin typeface="Arial"/>
                <a:cs typeface="Arial"/>
              </a:rPr>
              <a:t>avoid</a:t>
            </a:r>
            <a:r>
              <a:rPr sz="1550" b="1" spc="25" dirty="0">
                <a:latin typeface="Arial"/>
                <a:cs typeface="Arial"/>
              </a:rPr>
              <a:t> </a:t>
            </a:r>
            <a:r>
              <a:rPr sz="1550" b="1" spc="20" dirty="0">
                <a:latin typeface="Arial"/>
                <a:cs typeface="Arial"/>
              </a:rPr>
              <a:t>hypoglycemia.</a:t>
            </a:r>
            <a:endParaRPr sz="15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CC0000"/>
              </a:buClr>
              <a:buFont typeface="Arial MT"/>
              <a:buChar char="•"/>
            </a:pPr>
            <a:endParaRPr sz="2400" dirty="0">
              <a:latin typeface="Arial"/>
              <a:cs typeface="Arial"/>
            </a:endParaRPr>
          </a:p>
          <a:p>
            <a:pPr marL="431800" marR="294640" indent="-343535">
              <a:lnSpc>
                <a:spcPct val="101000"/>
              </a:lnSpc>
              <a:buClr>
                <a:srgbClr val="CC0000"/>
              </a:buClr>
              <a:buFont typeface="Arial MT"/>
              <a:buChar char="•"/>
              <a:tabLst>
                <a:tab pos="431800" algn="l"/>
                <a:tab pos="432434" algn="l"/>
              </a:tabLst>
            </a:pPr>
            <a:r>
              <a:rPr sz="1550" b="1" spc="15" dirty="0">
                <a:latin typeface="Arial"/>
                <a:cs typeface="Arial"/>
              </a:rPr>
              <a:t>Insulin</a:t>
            </a:r>
            <a:r>
              <a:rPr sz="1550" b="1" spc="30" dirty="0">
                <a:latin typeface="Arial"/>
                <a:cs typeface="Arial"/>
              </a:rPr>
              <a:t> </a:t>
            </a:r>
            <a:r>
              <a:rPr sz="1550" b="1" spc="20" dirty="0">
                <a:latin typeface="Arial"/>
                <a:cs typeface="Arial"/>
              </a:rPr>
              <a:t>requirements</a:t>
            </a:r>
            <a:r>
              <a:rPr sz="1550" b="1" spc="40" dirty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normally</a:t>
            </a:r>
            <a:r>
              <a:rPr sz="1550" b="1" spc="40" dirty="0">
                <a:latin typeface="Arial"/>
                <a:cs typeface="Arial"/>
              </a:rPr>
              <a:t> </a:t>
            </a:r>
            <a:r>
              <a:rPr sz="1550" b="1" spc="25" dirty="0">
                <a:latin typeface="Arial"/>
                <a:cs typeface="Arial"/>
              </a:rPr>
              <a:t>peak</a:t>
            </a:r>
            <a:r>
              <a:rPr sz="1550" b="1" spc="40" dirty="0">
                <a:latin typeface="Arial"/>
                <a:cs typeface="Arial"/>
              </a:rPr>
              <a:t> </a:t>
            </a:r>
            <a:r>
              <a:rPr sz="1550" b="1" spc="-20" dirty="0">
                <a:latin typeface="Arial"/>
                <a:cs typeface="Arial"/>
              </a:rPr>
              <a:t>at</a:t>
            </a:r>
            <a:r>
              <a:rPr sz="1550" b="1" spc="90" dirty="0">
                <a:latin typeface="Arial"/>
                <a:cs typeface="Arial"/>
              </a:rPr>
              <a:t> </a:t>
            </a:r>
            <a:r>
              <a:rPr sz="1550" b="1" spc="-15" dirty="0">
                <a:latin typeface="Arial"/>
                <a:cs typeface="Arial"/>
              </a:rPr>
              <a:t>36</a:t>
            </a:r>
            <a:r>
              <a:rPr sz="1550" b="1" spc="40" dirty="0">
                <a:latin typeface="Arial"/>
                <a:cs typeface="Arial"/>
              </a:rPr>
              <a:t> </a:t>
            </a:r>
            <a:r>
              <a:rPr sz="1550" b="1" spc="20" dirty="0">
                <a:latin typeface="Arial"/>
                <a:cs typeface="Arial"/>
              </a:rPr>
              <a:t>weeks</a:t>
            </a:r>
            <a:r>
              <a:rPr sz="1550" b="1" spc="40" dirty="0">
                <a:latin typeface="Arial"/>
                <a:cs typeface="Arial"/>
              </a:rPr>
              <a:t> </a:t>
            </a:r>
            <a:r>
              <a:rPr sz="1550" b="1" spc="20" dirty="0">
                <a:latin typeface="Arial"/>
                <a:cs typeface="Arial"/>
              </a:rPr>
              <a:t>gestation</a:t>
            </a:r>
            <a:r>
              <a:rPr sz="1550" b="1" spc="30" dirty="0">
                <a:latin typeface="Arial"/>
                <a:cs typeface="Arial"/>
              </a:rPr>
              <a:t> </a:t>
            </a:r>
            <a:r>
              <a:rPr sz="1550" b="1" spc="20" dirty="0">
                <a:latin typeface="Arial"/>
                <a:cs typeface="Arial"/>
              </a:rPr>
              <a:t>and</a:t>
            </a:r>
            <a:r>
              <a:rPr sz="1550" b="1" spc="30" dirty="0">
                <a:latin typeface="Arial"/>
                <a:cs typeface="Arial"/>
              </a:rPr>
              <a:t> </a:t>
            </a:r>
            <a:r>
              <a:rPr sz="1550" b="1" spc="10" dirty="0">
                <a:latin typeface="Arial"/>
                <a:cs typeface="Arial"/>
              </a:rPr>
              <a:t>drop </a:t>
            </a:r>
            <a:r>
              <a:rPr sz="1550" b="1" spc="-415" dirty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significantly</a:t>
            </a:r>
            <a:r>
              <a:rPr sz="1550" b="1" spc="30" dirty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thereafter.</a:t>
            </a:r>
            <a:endParaRPr sz="15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CC0000"/>
              </a:buClr>
              <a:buFont typeface="Arial MT"/>
              <a:buChar char="•"/>
            </a:pPr>
            <a:endParaRPr sz="2400" dirty="0">
              <a:latin typeface="Arial"/>
              <a:cs typeface="Arial"/>
            </a:endParaRPr>
          </a:p>
          <a:p>
            <a:pPr marL="431800" marR="610235" indent="-343535">
              <a:lnSpc>
                <a:spcPct val="101000"/>
              </a:lnSpc>
              <a:buClr>
                <a:srgbClr val="CC0000"/>
              </a:buClr>
              <a:buFont typeface="Arial MT"/>
              <a:buChar char="•"/>
              <a:tabLst>
                <a:tab pos="431800" algn="l"/>
                <a:tab pos="432434" algn="l"/>
              </a:tabLst>
            </a:pPr>
            <a:r>
              <a:rPr sz="1550" b="1" spc="15" dirty="0">
                <a:latin typeface="Arial"/>
                <a:cs typeface="Arial"/>
              </a:rPr>
              <a:t>A</a:t>
            </a:r>
            <a:r>
              <a:rPr sz="1550" b="1" dirty="0">
                <a:latin typeface="Arial"/>
                <a:cs typeface="Arial"/>
              </a:rPr>
              <a:t> </a:t>
            </a:r>
            <a:r>
              <a:rPr sz="1550" b="1" spc="20" dirty="0">
                <a:latin typeface="Arial"/>
                <a:cs typeface="Arial"/>
              </a:rPr>
              <a:t>combination</a:t>
            </a:r>
            <a:r>
              <a:rPr sz="1550" b="1" spc="30" dirty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of</a:t>
            </a:r>
            <a:r>
              <a:rPr sz="1550" b="1" spc="20" dirty="0">
                <a:latin typeface="Arial"/>
                <a:cs typeface="Arial"/>
              </a:rPr>
              <a:t> </a:t>
            </a:r>
            <a:r>
              <a:rPr sz="1550" b="1" spc="30" dirty="0">
                <a:latin typeface="Arial"/>
                <a:cs typeface="Arial"/>
              </a:rPr>
              <a:t>short-</a:t>
            </a:r>
            <a:r>
              <a:rPr sz="1550" b="1" spc="35" dirty="0">
                <a:latin typeface="Arial"/>
                <a:cs typeface="Arial"/>
              </a:rPr>
              <a:t> </a:t>
            </a:r>
            <a:r>
              <a:rPr sz="1550" b="1" spc="25" dirty="0">
                <a:latin typeface="Arial"/>
                <a:cs typeface="Arial"/>
              </a:rPr>
              <a:t>and</a:t>
            </a:r>
            <a:r>
              <a:rPr sz="1550" b="1" spc="35" dirty="0">
                <a:latin typeface="Arial"/>
                <a:cs typeface="Arial"/>
              </a:rPr>
              <a:t> </a:t>
            </a:r>
            <a:r>
              <a:rPr sz="1550" b="1" spc="20" dirty="0">
                <a:latin typeface="Arial"/>
                <a:cs typeface="Arial"/>
              </a:rPr>
              <a:t>intermediate-acting</a:t>
            </a:r>
            <a:r>
              <a:rPr sz="1550" b="1" spc="30" dirty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insulins</a:t>
            </a:r>
            <a:r>
              <a:rPr sz="1550" b="1" spc="40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can</a:t>
            </a:r>
            <a:r>
              <a:rPr sz="1550" b="1" spc="30" dirty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be </a:t>
            </a:r>
            <a:r>
              <a:rPr sz="1550" b="1" spc="-415" dirty="0">
                <a:latin typeface="Arial"/>
                <a:cs typeface="Arial"/>
              </a:rPr>
              <a:t> </a:t>
            </a:r>
            <a:r>
              <a:rPr sz="1550" b="1" spc="25" dirty="0">
                <a:latin typeface="Arial"/>
                <a:cs typeface="Arial"/>
              </a:rPr>
              <a:t>employed </a:t>
            </a:r>
            <a:r>
              <a:rPr sz="1550" b="1" spc="10" dirty="0">
                <a:latin typeface="Arial"/>
                <a:cs typeface="Arial"/>
              </a:rPr>
              <a:t>to</a:t>
            </a:r>
            <a:r>
              <a:rPr sz="1550" b="1" spc="30" dirty="0">
                <a:latin typeface="Arial"/>
                <a:cs typeface="Arial"/>
              </a:rPr>
              <a:t> </a:t>
            </a:r>
            <a:r>
              <a:rPr sz="1550" b="1" spc="20" dirty="0">
                <a:latin typeface="Arial"/>
                <a:cs typeface="Arial"/>
              </a:rPr>
              <a:t>maintain</a:t>
            </a:r>
            <a:r>
              <a:rPr sz="1550" b="1" spc="25" dirty="0">
                <a:latin typeface="Arial"/>
                <a:cs typeface="Arial"/>
              </a:rPr>
              <a:t> </a:t>
            </a:r>
            <a:r>
              <a:rPr sz="1550" b="1" spc="10" dirty="0">
                <a:latin typeface="Arial"/>
                <a:cs typeface="Arial"/>
              </a:rPr>
              <a:t>glucose</a:t>
            </a:r>
            <a:r>
              <a:rPr sz="1550" b="1" spc="40" dirty="0">
                <a:latin typeface="Arial"/>
                <a:cs typeface="Arial"/>
              </a:rPr>
              <a:t> </a:t>
            </a:r>
            <a:r>
              <a:rPr sz="1550" b="1" spc="20" dirty="0">
                <a:latin typeface="Arial"/>
                <a:cs typeface="Arial"/>
              </a:rPr>
              <a:t>levels</a:t>
            </a:r>
            <a:r>
              <a:rPr sz="1550" b="1" spc="-35" dirty="0">
                <a:latin typeface="Arial"/>
                <a:cs typeface="Arial"/>
              </a:rPr>
              <a:t> </a:t>
            </a:r>
            <a:r>
              <a:rPr sz="1550" b="1" spc="10" dirty="0">
                <a:latin typeface="Arial"/>
                <a:cs typeface="Arial"/>
              </a:rPr>
              <a:t>in</a:t>
            </a:r>
            <a:r>
              <a:rPr sz="1550" b="1" spc="30" dirty="0">
                <a:latin typeface="Arial"/>
                <a:cs typeface="Arial"/>
              </a:rPr>
              <a:t> </a:t>
            </a:r>
            <a:r>
              <a:rPr sz="1550" b="1" spc="25" dirty="0">
                <a:latin typeface="Arial"/>
                <a:cs typeface="Arial"/>
              </a:rPr>
              <a:t>an acceptable</a:t>
            </a:r>
            <a:r>
              <a:rPr sz="1550" b="1" spc="-30" dirty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range.</a:t>
            </a:r>
            <a:endParaRPr sz="15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CC0000"/>
              </a:buClr>
              <a:buFont typeface="Arial MT"/>
              <a:buChar char="•"/>
            </a:pPr>
            <a:endParaRPr sz="2400" dirty="0">
              <a:latin typeface="Arial"/>
              <a:cs typeface="Arial"/>
            </a:endParaRPr>
          </a:p>
          <a:p>
            <a:pPr marL="431800" marR="563880" indent="-343535">
              <a:lnSpc>
                <a:spcPct val="100899"/>
              </a:lnSpc>
              <a:buClr>
                <a:srgbClr val="CC0000"/>
              </a:buClr>
              <a:buFont typeface="Arial MT"/>
              <a:buChar char="•"/>
              <a:tabLst>
                <a:tab pos="431800" algn="l"/>
                <a:tab pos="432434" algn="l"/>
              </a:tabLst>
            </a:pPr>
            <a:r>
              <a:rPr sz="1550" b="1" spc="15" dirty="0">
                <a:latin typeface="Arial"/>
                <a:cs typeface="Arial"/>
              </a:rPr>
              <a:t>Approximately</a:t>
            </a:r>
            <a:r>
              <a:rPr sz="1550" b="1" spc="40" dirty="0">
                <a:latin typeface="Arial"/>
                <a:cs typeface="Arial"/>
              </a:rPr>
              <a:t> </a:t>
            </a:r>
            <a:r>
              <a:rPr sz="1550" b="1" spc="30" dirty="0">
                <a:latin typeface="Arial"/>
                <a:cs typeface="Arial"/>
              </a:rPr>
              <a:t>two</a:t>
            </a:r>
            <a:r>
              <a:rPr sz="1550" b="1" spc="35" dirty="0">
                <a:latin typeface="Arial"/>
                <a:cs typeface="Arial"/>
              </a:rPr>
              <a:t> </a:t>
            </a:r>
            <a:r>
              <a:rPr sz="1550" b="1" spc="20" dirty="0">
                <a:latin typeface="Arial"/>
                <a:cs typeface="Arial"/>
              </a:rPr>
              <a:t>thirds</a:t>
            </a:r>
            <a:r>
              <a:rPr sz="1550" b="1" spc="-30" dirty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of</a:t>
            </a:r>
            <a:r>
              <a:rPr sz="1550" b="1" spc="95" dirty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the</a:t>
            </a:r>
            <a:r>
              <a:rPr sz="1550" b="1" spc="45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daily</a:t>
            </a:r>
            <a:r>
              <a:rPr sz="1550" b="1" spc="40" dirty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insulin</a:t>
            </a:r>
            <a:r>
              <a:rPr sz="1550" b="1" spc="35" dirty="0">
                <a:latin typeface="Arial"/>
                <a:cs typeface="Arial"/>
              </a:rPr>
              <a:t> </a:t>
            </a:r>
            <a:r>
              <a:rPr sz="1550" b="1" spc="20" dirty="0">
                <a:latin typeface="Arial"/>
                <a:cs typeface="Arial"/>
              </a:rPr>
              <a:t>dose</a:t>
            </a:r>
            <a:r>
              <a:rPr sz="1550" b="1" spc="45" dirty="0">
                <a:latin typeface="Arial"/>
                <a:cs typeface="Arial"/>
              </a:rPr>
              <a:t> </a:t>
            </a:r>
            <a:r>
              <a:rPr sz="1550" b="1" spc="10" dirty="0">
                <a:latin typeface="Arial"/>
                <a:cs typeface="Arial"/>
              </a:rPr>
              <a:t>is</a:t>
            </a:r>
            <a:r>
              <a:rPr sz="1550" b="1" spc="40" dirty="0">
                <a:latin typeface="Arial"/>
                <a:cs typeface="Arial"/>
              </a:rPr>
              <a:t> </a:t>
            </a:r>
            <a:r>
              <a:rPr sz="1550" b="1" spc="5" dirty="0">
                <a:latin typeface="Arial"/>
                <a:cs typeface="Arial"/>
              </a:rPr>
              <a:t>given</a:t>
            </a:r>
            <a:r>
              <a:rPr sz="1550" b="1" spc="35" dirty="0">
                <a:latin typeface="Arial"/>
                <a:cs typeface="Arial"/>
              </a:rPr>
              <a:t> </a:t>
            </a:r>
            <a:r>
              <a:rPr sz="1550" b="1" spc="10" dirty="0">
                <a:latin typeface="Arial"/>
                <a:cs typeface="Arial"/>
              </a:rPr>
              <a:t>in</a:t>
            </a:r>
            <a:r>
              <a:rPr sz="1550" b="1" spc="30" dirty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the </a:t>
            </a:r>
            <a:r>
              <a:rPr sz="1550" b="1" spc="-415" dirty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morning</a:t>
            </a:r>
            <a:r>
              <a:rPr sz="1550" b="1" spc="25" dirty="0">
                <a:latin typeface="Arial"/>
                <a:cs typeface="Arial"/>
              </a:rPr>
              <a:t> </a:t>
            </a:r>
            <a:r>
              <a:rPr sz="1550" b="1" spc="20" dirty="0">
                <a:latin typeface="Arial"/>
                <a:cs typeface="Arial"/>
              </a:rPr>
              <a:t>and</a:t>
            </a:r>
            <a:r>
              <a:rPr sz="1550" b="1" spc="25" dirty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one</a:t>
            </a:r>
            <a:r>
              <a:rPr sz="1550" b="1" spc="35" dirty="0">
                <a:latin typeface="Arial"/>
                <a:cs typeface="Arial"/>
              </a:rPr>
              <a:t> </a:t>
            </a:r>
            <a:r>
              <a:rPr sz="1550" b="1" spc="25" dirty="0">
                <a:latin typeface="Arial"/>
                <a:cs typeface="Arial"/>
              </a:rPr>
              <a:t>third</a:t>
            </a:r>
            <a:r>
              <a:rPr sz="1550" b="1" spc="30" dirty="0">
                <a:latin typeface="Arial"/>
                <a:cs typeface="Arial"/>
              </a:rPr>
              <a:t> </a:t>
            </a:r>
            <a:r>
              <a:rPr sz="1550" b="1" spc="10" dirty="0">
                <a:latin typeface="Arial"/>
                <a:cs typeface="Arial"/>
              </a:rPr>
              <a:t>in</a:t>
            </a:r>
            <a:r>
              <a:rPr sz="1550" b="1" spc="25" dirty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the</a:t>
            </a:r>
            <a:r>
              <a:rPr sz="1550" b="1" spc="35" dirty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afternoon</a:t>
            </a:r>
            <a:r>
              <a:rPr sz="1550" b="1" spc="30" dirty="0">
                <a:latin typeface="Arial"/>
                <a:cs typeface="Arial"/>
              </a:rPr>
              <a:t> </a:t>
            </a:r>
            <a:r>
              <a:rPr sz="1550" b="1" spc="20" dirty="0">
                <a:latin typeface="Arial"/>
                <a:cs typeface="Arial"/>
              </a:rPr>
              <a:t>and</a:t>
            </a:r>
            <a:r>
              <a:rPr sz="1550" b="1" spc="25" dirty="0">
                <a:latin typeface="Arial"/>
                <a:cs typeface="Arial"/>
              </a:rPr>
              <a:t> </a:t>
            </a:r>
            <a:r>
              <a:rPr sz="1550" b="1" spc="20" dirty="0">
                <a:latin typeface="Arial"/>
                <a:cs typeface="Arial"/>
              </a:rPr>
              <a:t>at</a:t>
            </a:r>
            <a:r>
              <a:rPr sz="1550" b="1" spc="15" dirty="0">
                <a:latin typeface="Arial"/>
                <a:cs typeface="Arial"/>
              </a:rPr>
              <a:t> </a:t>
            </a:r>
            <a:r>
              <a:rPr sz="1550" b="1" spc="20" dirty="0">
                <a:latin typeface="Arial"/>
                <a:cs typeface="Arial"/>
              </a:rPr>
              <a:t>bedtime.</a:t>
            </a:r>
            <a:endParaRPr sz="15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CC0000"/>
              </a:buClr>
              <a:buFont typeface="Arial MT"/>
              <a:buChar char="•"/>
            </a:pPr>
            <a:endParaRPr sz="2350" dirty="0">
              <a:latin typeface="Arial"/>
              <a:cs typeface="Arial"/>
            </a:endParaRPr>
          </a:p>
          <a:p>
            <a:pPr marL="431800" marR="426084" indent="-343535">
              <a:lnSpc>
                <a:spcPct val="103000"/>
              </a:lnSpc>
              <a:spcBef>
                <a:spcPts val="5"/>
              </a:spcBef>
              <a:buClr>
                <a:srgbClr val="CC0000"/>
              </a:buClr>
              <a:buFont typeface="Arial MT"/>
              <a:buChar char="•"/>
              <a:tabLst>
                <a:tab pos="431800" algn="l"/>
                <a:tab pos="432434" algn="l"/>
              </a:tabLst>
            </a:pPr>
            <a:r>
              <a:rPr sz="1550" b="1" spc="15" dirty="0">
                <a:latin typeface="Arial"/>
                <a:cs typeface="Arial"/>
              </a:rPr>
              <a:t>A</a:t>
            </a:r>
            <a:r>
              <a:rPr sz="1550" b="1" dirty="0">
                <a:latin typeface="Arial"/>
                <a:cs typeface="Arial"/>
              </a:rPr>
              <a:t> </a:t>
            </a:r>
            <a:r>
              <a:rPr sz="1550" b="1" spc="20" dirty="0">
                <a:latin typeface="Arial"/>
                <a:cs typeface="Arial"/>
              </a:rPr>
              <a:t>typical</a:t>
            </a:r>
            <a:r>
              <a:rPr sz="1550" b="1" spc="30" dirty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total</a:t>
            </a:r>
            <a:r>
              <a:rPr sz="1550" b="1" spc="30" dirty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insulin</a:t>
            </a:r>
            <a:r>
              <a:rPr sz="1550" b="1" spc="30" dirty="0">
                <a:latin typeface="Arial"/>
                <a:cs typeface="Arial"/>
              </a:rPr>
              <a:t> </a:t>
            </a:r>
            <a:r>
              <a:rPr sz="1550" b="1" spc="20" dirty="0">
                <a:latin typeface="Arial"/>
                <a:cs typeface="Arial"/>
              </a:rPr>
              <a:t>dose</a:t>
            </a:r>
            <a:r>
              <a:rPr sz="1550" b="1" spc="40" dirty="0">
                <a:latin typeface="Arial"/>
                <a:cs typeface="Arial"/>
              </a:rPr>
              <a:t> </a:t>
            </a:r>
            <a:r>
              <a:rPr sz="1550" b="1" spc="10" dirty="0">
                <a:latin typeface="Arial"/>
                <a:cs typeface="Arial"/>
              </a:rPr>
              <a:t>is</a:t>
            </a:r>
            <a:r>
              <a:rPr sz="1550" b="1" spc="40" dirty="0">
                <a:latin typeface="Arial"/>
                <a:cs typeface="Arial"/>
              </a:rPr>
              <a:t> </a:t>
            </a:r>
            <a:r>
              <a:rPr sz="1550" b="1" spc="-5" dirty="0">
                <a:latin typeface="Arial"/>
                <a:cs typeface="Arial"/>
              </a:rPr>
              <a:t>0.6</a:t>
            </a:r>
            <a:r>
              <a:rPr sz="1550" b="1" spc="10" dirty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U/kg</a:t>
            </a:r>
            <a:r>
              <a:rPr sz="1550" b="1" spc="30" dirty="0">
                <a:latin typeface="Arial"/>
                <a:cs typeface="Arial"/>
              </a:rPr>
              <a:t> </a:t>
            </a:r>
            <a:r>
              <a:rPr sz="1550" b="1" spc="10" dirty="0">
                <a:latin typeface="Arial"/>
                <a:cs typeface="Arial"/>
              </a:rPr>
              <a:t>in</a:t>
            </a:r>
            <a:r>
              <a:rPr sz="1550" b="1" spc="30" dirty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the</a:t>
            </a:r>
            <a:r>
              <a:rPr sz="1550" b="1" spc="40" dirty="0">
                <a:latin typeface="Arial"/>
                <a:cs typeface="Arial"/>
              </a:rPr>
              <a:t> </a:t>
            </a:r>
            <a:r>
              <a:rPr sz="1550" b="1" spc="25" dirty="0">
                <a:latin typeface="Arial"/>
                <a:cs typeface="Arial"/>
              </a:rPr>
              <a:t>1</a:t>
            </a:r>
            <a:r>
              <a:rPr sz="1575" b="1" spc="37" baseline="23809" dirty="0">
                <a:latin typeface="Arial"/>
                <a:cs typeface="Arial"/>
              </a:rPr>
              <a:t>st</a:t>
            </a:r>
            <a:r>
              <a:rPr sz="1575" b="1" spc="434" baseline="23809" dirty="0">
                <a:latin typeface="Arial"/>
                <a:cs typeface="Arial"/>
              </a:rPr>
              <a:t> </a:t>
            </a:r>
            <a:r>
              <a:rPr sz="1550" b="1" spc="20" dirty="0">
                <a:latin typeface="Arial"/>
                <a:cs typeface="Arial"/>
              </a:rPr>
              <a:t>trimester,</a:t>
            </a:r>
            <a:r>
              <a:rPr sz="1550" b="1" spc="30" dirty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but</a:t>
            </a:r>
            <a:r>
              <a:rPr sz="1550" b="1" spc="20" dirty="0">
                <a:latin typeface="Arial"/>
                <a:cs typeface="Arial"/>
              </a:rPr>
              <a:t> </a:t>
            </a:r>
            <a:r>
              <a:rPr sz="1550" b="1" spc="10" dirty="0">
                <a:latin typeface="Arial"/>
                <a:cs typeface="Arial"/>
              </a:rPr>
              <a:t>this </a:t>
            </a:r>
            <a:r>
              <a:rPr sz="1550" b="1" spc="-420" dirty="0">
                <a:latin typeface="Arial"/>
                <a:cs typeface="Arial"/>
              </a:rPr>
              <a:t> </a:t>
            </a:r>
            <a:r>
              <a:rPr sz="1550" b="1" spc="25" dirty="0">
                <a:latin typeface="Arial"/>
                <a:cs typeface="Arial"/>
              </a:rPr>
              <a:t>must</a:t>
            </a:r>
            <a:r>
              <a:rPr sz="1550" b="1" spc="15" dirty="0">
                <a:latin typeface="Arial"/>
                <a:cs typeface="Arial"/>
              </a:rPr>
              <a:t> be</a:t>
            </a:r>
            <a:r>
              <a:rPr sz="1550" b="1" spc="40" dirty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increased</a:t>
            </a:r>
            <a:r>
              <a:rPr sz="1550" b="1" spc="30" dirty="0">
                <a:latin typeface="Arial"/>
                <a:cs typeface="Arial"/>
              </a:rPr>
              <a:t> weekly</a:t>
            </a:r>
            <a:r>
              <a:rPr sz="1550" b="1" spc="-35" dirty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or</a:t>
            </a:r>
            <a:r>
              <a:rPr sz="1550" b="1" spc="75" dirty="0">
                <a:latin typeface="Arial"/>
                <a:cs typeface="Arial"/>
              </a:rPr>
              <a:t> </a:t>
            </a:r>
            <a:r>
              <a:rPr sz="1550" b="1" spc="20" dirty="0">
                <a:latin typeface="Arial"/>
                <a:cs typeface="Arial"/>
              </a:rPr>
              <a:t>every</a:t>
            </a:r>
            <a:r>
              <a:rPr sz="1550" b="1" spc="-30" dirty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other</a:t>
            </a:r>
            <a:r>
              <a:rPr sz="1550" b="1" spc="75" dirty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week</a:t>
            </a:r>
            <a:r>
              <a:rPr sz="1550" b="1" spc="40" dirty="0">
                <a:latin typeface="Arial"/>
                <a:cs typeface="Arial"/>
              </a:rPr>
              <a:t> </a:t>
            </a:r>
            <a:r>
              <a:rPr sz="1550" b="1" spc="25" dirty="0">
                <a:latin typeface="Arial"/>
                <a:cs typeface="Arial"/>
              </a:rPr>
              <a:t>with</a:t>
            </a:r>
            <a:r>
              <a:rPr sz="1550" b="1" spc="30" dirty="0">
                <a:latin typeface="Arial"/>
                <a:cs typeface="Arial"/>
              </a:rPr>
              <a:t> </a:t>
            </a:r>
            <a:r>
              <a:rPr sz="1550" b="1" spc="20" dirty="0">
                <a:latin typeface="Arial"/>
                <a:cs typeface="Arial"/>
              </a:rPr>
              <a:t>pregnancy </a:t>
            </a:r>
            <a:r>
              <a:rPr sz="1550" b="1" spc="25" dirty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duration</a:t>
            </a:r>
            <a:r>
              <a:rPr sz="1550" b="1" spc="20" dirty="0">
                <a:latin typeface="Arial"/>
                <a:cs typeface="Arial"/>
              </a:rPr>
              <a:t> </a:t>
            </a:r>
            <a:r>
              <a:rPr sz="1550" b="1" spc="30" dirty="0">
                <a:latin typeface="Arial"/>
                <a:cs typeface="Arial"/>
              </a:rPr>
              <a:t>from</a:t>
            </a:r>
            <a:r>
              <a:rPr sz="1550" b="1" spc="40" dirty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the</a:t>
            </a:r>
            <a:r>
              <a:rPr sz="1550" b="1" spc="40" dirty="0">
                <a:latin typeface="Arial"/>
                <a:cs typeface="Arial"/>
              </a:rPr>
              <a:t> </a:t>
            </a:r>
            <a:r>
              <a:rPr sz="1550" b="1" spc="25" dirty="0">
                <a:latin typeface="Arial"/>
                <a:cs typeface="Arial"/>
              </a:rPr>
              <a:t>2</a:t>
            </a:r>
            <a:r>
              <a:rPr sz="1575" b="1" spc="37" baseline="23809" dirty="0">
                <a:latin typeface="Arial"/>
                <a:cs typeface="Arial"/>
              </a:rPr>
              <a:t>nd</a:t>
            </a:r>
            <a:r>
              <a:rPr sz="1575" b="1" spc="412" baseline="23809" dirty="0">
                <a:latin typeface="Arial"/>
                <a:cs typeface="Arial"/>
              </a:rPr>
              <a:t> </a:t>
            </a:r>
            <a:r>
              <a:rPr sz="1550" b="1" spc="20" dirty="0">
                <a:latin typeface="Arial"/>
                <a:cs typeface="Arial"/>
              </a:rPr>
              <a:t>trimester</a:t>
            </a:r>
            <a:r>
              <a:rPr sz="1550" b="1" spc="80" dirty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onward.</a:t>
            </a:r>
            <a:endParaRPr sz="15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7275" y="304800"/>
            <a:ext cx="7458075" cy="6381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0" tIns="0" rIns="0" bIns="0" rtlCol="0">
            <a:spAutoFit/>
          </a:bodyPr>
          <a:lstStyle/>
          <a:p>
            <a:pPr marL="93980">
              <a:lnSpc>
                <a:spcPts val="5025"/>
              </a:lnSpc>
            </a:pPr>
            <a:r>
              <a:rPr sz="4400" spc="-5" dirty="0"/>
              <a:t>Insulin</a:t>
            </a:r>
            <a:r>
              <a:rPr sz="4400" spc="5" dirty="0"/>
              <a:t> </a:t>
            </a:r>
            <a:r>
              <a:rPr sz="4400" spc="-5" dirty="0"/>
              <a:t>therapy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100455" y="2448877"/>
            <a:ext cx="6656705" cy="208026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93700" marR="17780" indent="-343535">
              <a:lnSpc>
                <a:spcPct val="101699"/>
              </a:lnSpc>
              <a:spcBef>
                <a:spcPts val="50"/>
              </a:spcBef>
            </a:pPr>
            <a:r>
              <a:rPr sz="2400" b="1" spc="-10" dirty="0">
                <a:latin typeface="Arial"/>
                <a:cs typeface="Arial"/>
              </a:rPr>
              <a:t>The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total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first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dose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of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insulin</a:t>
            </a:r>
            <a:r>
              <a:rPr sz="2400" b="1" spc="35" dirty="0">
                <a:latin typeface="Arial"/>
                <a:cs typeface="Arial"/>
              </a:rPr>
              <a:t> </a:t>
            </a:r>
            <a:r>
              <a:rPr sz="2400" b="1" spc="-30" dirty="0">
                <a:latin typeface="Arial"/>
                <a:cs typeface="Arial"/>
              </a:rPr>
              <a:t>is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calculated 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according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to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the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patient’s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weight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as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follow:</a:t>
            </a:r>
            <a:endParaRPr sz="2400" dirty="0">
              <a:latin typeface="Arial"/>
              <a:cs typeface="Arial"/>
            </a:endParaRPr>
          </a:p>
          <a:p>
            <a:pPr marL="393700" indent="-343535">
              <a:lnSpc>
                <a:spcPct val="100000"/>
              </a:lnSpc>
              <a:spcBef>
                <a:spcPts val="575"/>
              </a:spcBef>
              <a:buClr>
                <a:srgbClr val="CC0000"/>
              </a:buClr>
              <a:buFont typeface="Arial MT"/>
              <a:buChar char="•"/>
              <a:tabLst>
                <a:tab pos="393700" algn="l"/>
                <a:tab pos="394335" algn="l"/>
                <a:tab pos="1809114" algn="l"/>
                <a:tab pos="4297045" algn="l"/>
              </a:tabLst>
            </a:pPr>
            <a:r>
              <a:rPr sz="2400" b="1" dirty="0">
                <a:latin typeface="Arial"/>
                <a:cs typeface="Arial"/>
              </a:rPr>
              <a:t>In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the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20" dirty="0">
                <a:latin typeface="Arial"/>
                <a:cs typeface="Arial"/>
              </a:rPr>
              <a:t>1</a:t>
            </a:r>
            <a:r>
              <a:rPr sz="2325" b="1" spc="30" baseline="26881" dirty="0">
                <a:latin typeface="Arial"/>
                <a:cs typeface="Arial"/>
              </a:rPr>
              <a:t>st	</a:t>
            </a:r>
            <a:r>
              <a:rPr sz="2400" b="1" dirty="0">
                <a:latin typeface="Arial"/>
                <a:cs typeface="Arial"/>
              </a:rPr>
              <a:t>trimester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..........	</a:t>
            </a:r>
            <a:r>
              <a:rPr sz="2400" b="1" spc="-10" dirty="0">
                <a:latin typeface="Arial"/>
                <a:cs typeface="Arial"/>
              </a:rPr>
              <a:t>weight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x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0.6</a:t>
            </a:r>
            <a:endParaRPr sz="2400" dirty="0">
              <a:latin typeface="Arial"/>
              <a:cs typeface="Arial"/>
            </a:endParaRPr>
          </a:p>
          <a:p>
            <a:pPr marL="393700" indent="-343535">
              <a:lnSpc>
                <a:spcPct val="100000"/>
              </a:lnSpc>
              <a:spcBef>
                <a:spcPts val="575"/>
              </a:spcBef>
              <a:buClr>
                <a:srgbClr val="CC0000"/>
              </a:buClr>
              <a:buFont typeface="Arial MT"/>
              <a:buChar char="•"/>
              <a:tabLst>
                <a:tab pos="393700" algn="l"/>
                <a:tab pos="394335" algn="l"/>
                <a:tab pos="1875789" algn="l"/>
                <a:tab pos="4030345" algn="l"/>
              </a:tabLst>
            </a:pPr>
            <a:r>
              <a:rPr sz="2400" b="1" dirty="0">
                <a:latin typeface="Arial"/>
                <a:cs typeface="Arial"/>
              </a:rPr>
              <a:t>In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the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20" dirty="0">
                <a:latin typeface="Arial"/>
                <a:cs typeface="Arial"/>
              </a:rPr>
              <a:t>2</a:t>
            </a:r>
            <a:r>
              <a:rPr sz="2325" b="1" spc="30" baseline="26881" dirty="0">
                <a:latin typeface="Arial"/>
                <a:cs typeface="Arial"/>
              </a:rPr>
              <a:t>nd	</a:t>
            </a:r>
            <a:r>
              <a:rPr sz="2400" b="1" spc="-5" dirty="0">
                <a:latin typeface="Arial"/>
                <a:cs typeface="Arial"/>
              </a:rPr>
              <a:t>trimester........	</a:t>
            </a:r>
            <a:r>
              <a:rPr sz="2400" b="1" spc="-10" dirty="0">
                <a:latin typeface="Arial"/>
                <a:cs typeface="Arial"/>
              </a:rPr>
              <a:t>weight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x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0.7</a:t>
            </a:r>
            <a:endParaRPr sz="2400" dirty="0">
              <a:latin typeface="Arial"/>
              <a:cs typeface="Arial"/>
            </a:endParaRPr>
          </a:p>
          <a:p>
            <a:pPr marL="393700" indent="-343535">
              <a:lnSpc>
                <a:spcPct val="100000"/>
              </a:lnSpc>
              <a:spcBef>
                <a:spcPts val="575"/>
              </a:spcBef>
              <a:buClr>
                <a:srgbClr val="CC0000"/>
              </a:buClr>
              <a:buFont typeface="Arial MT"/>
              <a:buChar char="•"/>
              <a:tabLst>
                <a:tab pos="393700" algn="l"/>
                <a:tab pos="394335" algn="l"/>
              </a:tabLst>
            </a:pPr>
            <a:r>
              <a:rPr sz="2400" b="1" dirty="0">
                <a:latin typeface="Arial"/>
                <a:cs typeface="Arial"/>
              </a:rPr>
              <a:t>In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the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10" dirty="0">
                <a:latin typeface="Arial"/>
                <a:cs typeface="Arial"/>
              </a:rPr>
              <a:t>3</a:t>
            </a:r>
            <a:r>
              <a:rPr sz="2325" b="1" spc="15" baseline="26881" dirty="0">
                <a:latin typeface="Arial"/>
                <a:cs typeface="Arial"/>
              </a:rPr>
              <a:t>rd</a:t>
            </a:r>
            <a:r>
              <a:rPr sz="2325" b="1" spc="405" baseline="2688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trimester...........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weight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x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0.8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7155C6E-91BF-431D-9052-685726DFE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F3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9B92EA-70A3-4CD0-A35F-D144D7F0F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EF55DC-50C6-7EC7-EE89-6845A61B16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2007934"/>
            <a:ext cx="8178799" cy="28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3501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0125" y="609600"/>
            <a:ext cx="7419975" cy="58102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0" tIns="29845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235"/>
              </a:spcBef>
            </a:pPr>
            <a:r>
              <a:rPr sz="3200" spc="15" dirty="0"/>
              <a:t>Use</a:t>
            </a:r>
            <a:r>
              <a:rPr sz="3200" spc="-70" dirty="0"/>
              <a:t> </a:t>
            </a:r>
            <a:r>
              <a:rPr sz="3200" dirty="0"/>
              <a:t>of</a:t>
            </a:r>
            <a:r>
              <a:rPr sz="3200" spc="-20" dirty="0"/>
              <a:t> </a:t>
            </a:r>
            <a:r>
              <a:rPr sz="3200" spc="5" dirty="0"/>
              <a:t>Oral</a:t>
            </a:r>
            <a:r>
              <a:rPr sz="3200" spc="-60" dirty="0"/>
              <a:t> </a:t>
            </a:r>
            <a:r>
              <a:rPr sz="3200" spc="-5" dirty="0"/>
              <a:t>Hypoglycemic</a:t>
            </a:r>
            <a:r>
              <a:rPr sz="3200" spc="5" dirty="0"/>
              <a:t> </a:t>
            </a:r>
            <a:r>
              <a:rPr sz="3200" dirty="0"/>
              <a:t>Agents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177607" y="2064956"/>
            <a:ext cx="6844665" cy="3330142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65"/>
              </a:spcBef>
              <a:buClr>
                <a:srgbClr val="CC0000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b="1" spc="-5" dirty="0">
                <a:latin typeface="Arial"/>
                <a:cs typeface="Arial"/>
              </a:rPr>
              <a:t>Glyburide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  <a:p>
            <a:pPr marL="216535" marR="5080" lvl="1" indent="-216535">
              <a:lnSpc>
                <a:spcPct val="100899"/>
              </a:lnSpc>
              <a:spcBef>
                <a:spcPts val="450"/>
              </a:spcBef>
              <a:buChar char="-"/>
              <a:tabLst>
                <a:tab pos="216535" algn="l"/>
              </a:tabLst>
            </a:pPr>
            <a:r>
              <a:rPr sz="1800" b="1" spc="-10" dirty="0">
                <a:latin typeface="Arial"/>
                <a:cs typeface="Arial"/>
              </a:rPr>
              <a:t>maternal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use </a:t>
            </a:r>
            <a:r>
              <a:rPr sz="1800" b="1" spc="-25" dirty="0">
                <a:latin typeface="Arial"/>
                <a:cs typeface="Arial"/>
              </a:rPr>
              <a:t>of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glyburide</a:t>
            </a:r>
            <a:r>
              <a:rPr sz="1800" b="1" spc="-5" dirty="0">
                <a:latin typeface="Arial"/>
                <a:cs typeface="Arial"/>
              </a:rPr>
              <a:t> was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not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associated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10" dirty="0">
                <a:latin typeface="Arial"/>
                <a:cs typeface="Arial"/>
              </a:rPr>
              <a:t>with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an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excess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risk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10" dirty="0">
                <a:latin typeface="Arial"/>
                <a:cs typeface="Arial"/>
              </a:rPr>
              <a:t>of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neonatal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hypoglycemia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30" dirty="0">
                <a:latin typeface="Arial"/>
                <a:cs typeface="Arial"/>
              </a:rPr>
              <a:t>or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congenital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anomalies.</a:t>
            </a:r>
            <a:endParaRPr sz="1800" dirty="0">
              <a:latin typeface="Arial"/>
              <a:cs typeface="Arial"/>
            </a:endParaRPr>
          </a:p>
          <a:p>
            <a:pPr marL="215900" lvl="1" indent="-140335">
              <a:lnSpc>
                <a:spcPct val="100000"/>
              </a:lnSpc>
              <a:spcBef>
                <a:spcPts val="390"/>
              </a:spcBef>
              <a:buChar char="-"/>
              <a:tabLst>
                <a:tab pos="216535" algn="l"/>
              </a:tabLst>
            </a:pPr>
            <a:r>
              <a:rPr sz="1800" b="1" spc="-5" dirty="0">
                <a:latin typeface="Arial"/>
                <a:cs typeface="Arial"/>
              </a:rPr>
              <a:t>minimal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transport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across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human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placenta.</a:t>
            </a:r>
            <a:endParaRPr sz="1800" dirty="0">
              <a:latin typeface="Arial"/>
              <a:cs typeface="Arial"/>
            </a:endParaRPr>
          </a:p>
          <a:p>
            <a:pPr marL="215900" lvl="1" indent="-140335">
              <a:lnSpc>
                <a:spcPct val="100000"/>
              </a:lnSpc>
              <a:spcBef>
                <a:spcPts val="470"/>
              </a:spcBef>
              <a:buChar char="-"/>
              <a:tabLst>
                <a:tab pos="216535" algn="l"/>
              </a:tabLst>
            </a:pPr>
            <a:r>
              <a:rPr sz="1800" b="1" dirty="0">
                <a:latin typeface="Arial"/>
                <a:cs typeface="Arial"/>
              </a:rPr>
              <a:t>glyburide</a:t>
            </a:r>
            <a:r>
              <a:rPr sz="1800" b="1" spc="-5" dirty="0">
                <a:latin typeface="Arial"/>
                <a:cs typeface="Arial"/>
              </a:rPr>
              <a:t> should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10" dirty="0">
                <a:latin typeface="Arial"/>
                <a:cs typeface="Arial"/>
              </a:rPr>
              <a:t>be</a:t>
            </a:r>
            <a:r>
              <a:rPr sz="1800" b="1" spc="-5" dirty="0">
                <a:latin typeface="Arial"/>
                <a:cs typeface="Arial"/>
              </a:rPr>
              <a:t> taken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at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least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20" dirty="0">
                <a:latin typeface="Arial"/>
                <a:cs typeface="Arial"/>
              </a:rPr>
              <a:t>30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minutes</a:t>
            </a:r>
            <a:r>
              <a:rPr sz="1800" b="1" spc="-5" dirty="0">
                <a:latin typeface="Arial"/>
                <a:cs typeface="Arial"/>
              </a:rPr>
              <a:t> before</a:t>
            </a:r>
            <a:r>
              <a:rPr sz="1800" b="1" dirty="0">
                <a:latin typeface="Arial"/>
                <a:cs typeface="Arial"/>
              </a:rPr>
              <a:t> a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meal.</a:t>
            </a:r>
            <a:endParaRPr sz="18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Arial"/>
              <a:buChar char="-"/>
            </a:pPr>
            <a:endParaRPr sz="26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lr>
                <a:srgbClr val="CC0000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b="1" spc="-5" dirty="0">
                <a:latin typeface="Arial"/>
                <a:cs typeface="Arial"/>
              </a:rPr>
              <a:t>Metformin </a:t>
            </a:r>
            <a:r>
              <a:rPr sz="1800" b="1" dirty="0"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  <a:p>
            <a:pPr marL="215900" lvl="1" indent="-140335">
              <a:lnSpc>
                <a:spcPct val="100000"/>
              </a:lnSpc>
              <a:spcBef>
                <a:spcPts val="395"/>
              </a:spcBef>
              <a:buChar char="-"/>
              <a:tabLst>
                <a:tab pos="216535" algn="l"/>
              </a:tabLst>
            </a:pPr>
            <a:r>
              <a:rPr sz="1800" b="1" dirty="0">
                <a:latin typeface="Arial"/>
                <a:cs typeface="Arial"/>
              </a:rPr>
              <a:t>equivalent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insulin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spc="-30" dirty="0">
                <a:latin typeface="Arial"/>
                <a:cs typeface="Arial"/>
              </a:rPr>
              <a:t>in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effectiveness.</a:t>
            </a:r>
            <a:endParaRPr sz="1800" dirty="0">
              <a:latin typeface="Arial"/>
              <a:cs typeface="Arial"/>
            </a:endParaRPr>
          </a:p>
          <a:p>
            <a:pPr marL="215900" lvl="1" indent="-140335">
              <a:lnSpc>
                <a:spcPct val="100000"/>
              </a:lnSpc>
              <a:spcBef>
                <a:spcPts val="470"/>
              </a:spcBef>
              <a:buChar char="-"/>
              <a:tabLst>
                <a:tab pos="216535" algn="l"/>
              </a:tabLst>
            </a:pPr>
            <a:r>
              <a:rPr sz="1800" b="1" spc="-5" dirty="0">
                <a:latin typeface="Arial"/>
                <a:cs typeface="Arial"/>
              </a:rPr>
              <a:t>Recommended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dosing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begins </a:t>
            </a:r>
            <a:r>
              <a:rPr sz="1800" b="1" spc="-10" dirty="0">
                <a:latin typeface="Arial"/>
                <a:cs typeface="Arial"/>
              </a:rPr>
              <a:t>with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500</a:t>
            </a:r>
            <a:r>
              <a:rPr sz="1800" b="1" spc="-10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mg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twice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daily.</a:t>
            </a:r>
            <a:endParaRPr sz="1800" dirty="0">
              <a:latin typeface="Arial"/>
              <a:cs typeface="Arial"/>
            </a:endParaRPr>
          </a:p>
          <a:p>
            <a:pPr marL="215900" lvl="1" indent="-140335">
              <a:lnSpc>
                <a:spcPct val="100000"/>
              </a:lnSpc>
              <a:spcBef>
                <a:spcPts val="470"/>
              </a:spcBef>
              <a:buChar char="-"/>
              <a:tabLst>
                <a:tab pos="216535" algn="l"/>
              </a:tabLst>
            </a:pPr>
            <a:r>
              <a:rPr sz="1800" b="1" spc="-10" dirty="0">
                <a:latin typeface="Arial"/>
                <a:cs typeface="Arial"/>
              </a:rPr>
              <a:t>crosses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the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placenta.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334FE0-37CD-7490-7FB5-C36ADBE3A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" y="5388657"/>
            <a:ext cx="6315075" cy="139372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5850" y="628650"/>
            <a:ext cx="7400925" cy="58102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3200" spc="15" dirty="0"/>
              <a:t>Use</a:t>
            </a:r>
            <a:r>
              <a:rPr sz="3200" spc="-70" dirty="0"/>
              <a:t> </a:t>
            </a:r>
            <a:r>
              <a:rPr sz="3200" dirty="0"/>
              <a:t>of</a:t>
            </a:r>
            <a:r>
              <a:rPr sz="3200" spc="-30" dirty="0"/>
              <a:t> </a:t>
            </a:r>
            <a:r>
              <a:rPr sz="3200" spc="5" dirty="0"/>
              <a:t>Oral</a:t>
            </a:r>
            <a:r>
              <a:rPr sz="3200" spc="-65" dirty="0"/>
              <a:t> </a:t>
            </a:r>
            <a:r>
              <a:rPr sz="3200" spc="-5" dirty="0"/>
              <a:t>Hypoglycemic </a:t>
            </a:r>
            <a:r>
              <a:rPr sz="3200" spc="5" dirty="0"/>
              <a:t>Agents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1164907" y="1986724"/>
            <a:ext cx="6936740" cy="301053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45"/>
              </a:spcBef>
              <a:buClr>
                <a:srgbClr val="252573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b="1" dirty="0">
                <a:latin typeface="Arial"/>
                <a:cs typeface="Arial"/>
              </a:rPr>
              <a:t>α-Glucosidase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Inhibitors:</a:t>
            </a:r>
            <a:endParaRPr sz="2000">
              <a:latin typeface="Arial"/>
              <a:cs typeface="Arial"/>
            </a:endParaRPr>
          </a:p>
          <a:p>
            <a:pPr marL="12700" marR="66675" lvl="1" indent="69850">
              <a:lnSpc>
                <a:spcPct val="100000"/>
              </a:lnSpc>
              <a:spcBef>
                <a:spcPts val="450"/>
              </a:spcBef>
              <a:buChar char="-"/>
              <a:tabLst>
                <a:tab pos="236854" algn="l"/>
              </a:tabLst>
            </a:pPr>
            <a:r>
              <a:rPr sz="2000" b="1" spc="-5" dirty="0">
                <a:latin typeface="Arial"/>
                <a:cs typeface="Arial"/>
              </a:rPr>
              <a:t>inhibit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pancreatic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amylase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20" dirty="0">
                <a:latin typeface="Arial"/>
                <a:cs typeface="Arial"/>
              </a:rPr>
              <a:t>and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α-glucosidase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enzymes </a:t>
            </a:r>
            <a:r>
              <a:rPr sz="2000" b="1" spc="-54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in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small </a:t>
            </a:r>
            <a:r>
              <a:rPr sz="2000" b="1" spc="-5" dirty="0">
                <a:latin typeface="Arial"/>
                <a:cs typeface="Arial"/>
              </a:rPr>
              <a:t>intestine.</a:t>
            </a:r>
            <a:endParaRPr sz="2000">
              <a:latin typeface="Arial"/>
              <a:cs typeface="Arial"/>
            </a:endParaRPr>
          </a:p>
          <a:p>
            <a:pPr marL="12700" marR="462915" lvl="1" indent="69850">
              <a:lnSpc>
                <a:spcPct val="100000"/>
              </a:lnSpc>
              <a:spcBef>
                <a:spcPts val="535"/>
              </a:spcBef>
              <a:buChar char="-"/>
              <a:tabLst>
                <a:tab pos="236854" algn="l"/>
              </a:tabLst>
            </a:pPr>
            <a:r>
              <a:rPr sz="2000" b="1" dirty="0">
                <a:latin typeface="Arial"/>
                <a:cs typeface="Arial"/>
              </a:rPr>
              <a:t>delaying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cleavage</a:t>
            </a:r>
            <a:r>
              <a:rPr sz="2000" b="1" spc="4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of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complex</a:t>
            </a:r>
            <a:r>
              <a:rPr sz="2000" b="1" spc="3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sugars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to 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monosaccharides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and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reducing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increase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of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blood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glucose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levels</a:t>
            </a:r>
            <a:r>
              <a:rPr sz="2000" b="1" spc="4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after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15" dirty="0">
                <a:latin typeface="Arial"/>
                <a:cs typeface="Arial"/>
              </a:rPr>
              <a:t>a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meal.</a:t>
            </a:r>
            <a:endParaRPr sz="2000">
              <a:latin typeface="Arial"/>
              <a:cs typeface="Arial"/>
            </a:endParaRPr>
          </a:p>
          <a:p>
            <a:pPr marL="12700" marR="5080" lvl="1" indent="69850">
              <a:lnSpc>
                <a:spcPct val="100000"/>
              </a:lnSpc>
              <a:spcBef>
                <a:spcPts val="459"/>
              </a:spcBef>
              <a:buChar char="-"/>
              <a:tabLst>
                <a:tab pos="236854" algn="l"/>
              </a:tabLst>
            </a:pPr>
            <a:r>
              <a:rPr sz="2000" b="1" dirty="0">
                <a:latin typeface="Arial"/>
                <a:cs typeface="Arial"/>
              </a:rPr>
              <a:t>Acarbose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is</a:t>
            </a:r>
            <a:r>
              <a:rPr sz="2000" b="1" spc="3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given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before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meals,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initially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25" dirty="0">
                <a:latin typeface="Arial"/>
                <a:cs typeface="Arial"/>
              </a:rPr>
              <a:t>in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spc="15" dirty="0">
                <a:latin typeface="Arial"/>
                <a:cs typeface="Arial"/>
              </a:rPr>
              <a:t>an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oral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dose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o</a:t>
            </a:r>
            <a:r>
              <a:rPr sz="2000" b="1" spc="5" dirty="0">
                <a:latin typeface="Arial"/>
                <a:cs typeface="Arial"/>
              </a:rPr>
              <a:t>f</a:t>
            </a:r>
            <a:r>
              <a:rPr sz="2000" b="1" spc="40" dirty="0">
                <a:latin typeface="Arial"/>
                <a:cs typeface="Arial"/>
              </a:rPr>
              <a:t> </a:t>
            </a:r>
            <a:r>
              <a:rPr sz="2000" b="1" spc="-65" dirty="0">
                <a:latin typeface="Arial"/>
                <a:cs typeface="Arial"/>
              </a:rPr>
              <a:t>2</a:t>
            </a:r>
            <a:r>
              <a:rPr sz="2000" b="1" spc="15" dirty="0">
                <a:latin typeface="Arial"/>
                <a:cs typeface="Arial"/>
              </a:rPr>
              <a:t>5</a:t>
            </a:r>
            <a:r>
              <a:rPr sz="2000" b="1" spc="-140" dirty="0">
                <a:latin typeface="Arial"/>
                <a:cs typeface="Arial"/>
              </a:rPr>
              <a:t> </a:t>
            </a:r>
            <a:r>
              <a:rPr sz="2000" b="1" spc="20" dirty="0">
                <a:latin typeface="Arial"/>
                <a:cs typeface="Arial"/>
              </a:rPr>
              <a:t>mg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t</a:t>
            </a:r>
            <a:r>
              <a:rPr sz="2000" b="1" spc="45" dirty="0">
                <a:latin typeface="Arial"/>
                <a:cs typeface="Arial"/>
              </a:rPr>
              <a:t>h</a:t>
            </a:r>
            <a:r>
              <a:rPr sz="2000" b="1" spc="-30" dirty="0">
                <a:latin typeface="Arial"/>
                <a:cs typeface="Arial"/>
              </a:rPr>
              <a:t>r</a:t>
            </a:r>
            <a:r>
              <a:rPr sz="2000" b="1" spc="15" dirty="0">
                <a:latin typeface="Arial"/>
                <a:cs typeface="Arial"/>
              </a:rPr>
              <a:t>ee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t</a:t>
            </a:r>
            <a:r>
              <a:rPr sz="2000" b="1" spc="-35" dirty="0">
                <a:latin typeface="Arial"/>
                <a:cs typeface="Arial"/>
              </a:rPr>
              <a:t>i</a:t>
            </a:r>
            <a:r>
              <a:rPr sz="2000" b="1" spc="15" dirty="0">
                <a:latin typeface="Arial"/>
                <a:cs typeface="Arial"/>
              </a:rPr>
              <a:t>mes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d</a:t>
            </a:r>
            <a:r>
              <a:rPr sz="2000" b="1" spc="15" dirty="0">
                <a:latin typeface="Arial"/>
                <a:cs typeface="Arial"/>
              </a:rPr>
              <a:t>a</a:t>
            </a:r>
            <a:r>
              <a:rPr sz="2000" b="1" spc="-40" dirty="0">
                <a:latin typeface="Arial"/>
                <a:cs typeface="Arial"/>
              </a:rPr>
              <a:t>i</a:t>
            </a:r>
            <a:r>
              <a:rPr sz="2000" b="1" spc="35" dirty="0">
                <a:latin typeface="Arial"/>
                <a:cs typeface="Arial"/>
              </a:rPr>
              <a:t>l</a:t>
            </a:r>
            <a:r>
              <a:rPr sz="2000" b="1" spc="15" dirty="0">
                <a:latin typeface="Arial"/>
                <a:cs typeface="Arial"/>
              </a:rPr>
              <a:t>y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u</a:t>
            </a:r>
            <a:r>
              <a:rPr sz="2000" b="1" spc="15" dirty="0">
                <a:latin typeface="Arial"/>
                <a:cs typeface="Arial"/>
              </a:rPr>
              <a:t>p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to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spc="15" dirty="0">
                <a:latin typeface="Arial"/>
                <a:cs typeface="Arial"/>
              </a:rPr>
              <a:t>a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15" dirty="0">
                <a:latin typeface="Arial"/>
                <a:cs typeface="Arial"/>
              </a:rPr>
              <a:t>max</a:t>
            </a:r>
            <a:r>
              <a:rPr sz="2000" b="1" spc="-40" dirty="0">
                <a:latin typeface="Arial"/>
                <a:cs typeface="Arial"/>
              </a:rPr>
              <a:t>i</a:t>
            </a:r>
            <a:r>
              <a:rPr sz="2000" b="1" spc="20" dirty="0">
                <a:latin typeface="Arial"/>
                <a:cs typeface="Arial"/>
              </a:rPr>
              <a:t>m</a:t>
            </a:r>
            <a:r>
              <a:rPr sz="2000" b="1" spc="-25" dirty="0">
                <a:latin typeface="Arial"/>
                <a:cs typeface="Arial"/>
              </a:rPr>
              <a:t>u</a:t>
            </a:r>
            <a:r>
              <a:rPr sz="2000" b="1" spc="20" dirty="0">
                <a:latin typeface="Arial"/>
                <a:cs typeface="Arial"/>
              </a:rPr>
              <a:t>m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o</a:t>
            </a:r>
            <a:r>
              <a:rPr sz="2000" b="1" spc="5" dirty="0">
                <a:latin typeface="Arial"/>
                <a:cs typeface="Arial"/>
              </a:rPr>
              <a:t>f</a:t>
            </a:r>
            <a:r>
              <a:rPr sz="2000" b="1" spc="40" dirty="0">
                <a:latin typeface="Arial"/>
                <a:cs typeface="Arial"/>
              </a:rPr>
              <a:t> </a:t>
            </a:r>
            <a:r>
              <a:rPr sz="2000" b="1" spc="-65" dirty="0">
                <a:latin typeface="Arial"/>
                <a:cs typeface="Arial"/>
              </a:rPr>
              <a:t>1</a:t>
            </a:r>
            <a:r>
              <a:rPr sz="2000" b="1" spc="15" dirty="0">
                <a:latin typeface="Arial"/>
                <a:cs typeface="Arial"/>
              </a:rPr>
              <a:t>00</a:t>
            </a:r>
            <a:r>
              <a:rPr sz="2000" b="1" spc="-120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mg  </a:t>
            </a:r>
            <a:r>
              <a:rPr sz="2000" b="1" spc="-5" dirty="0">
                <a:latin typeface="Arial"/>
                <a:cs typeface="Arial"/>
              </a:rPr>
              <a:t>three</a:t>
            </a:r>
            <a:r>
              <a:rPr sz="2000" b="1" spc="3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times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daily.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object 2">
            <a:extLst>
              <a:ext uri="{FF2B5EF4-FFF2-40B4-BE49-F238E27FC236}">
                <a16:creationId xmlns:a16="http://schemas.microsoft.com/office/drawing/2014/main" id="{FAD1F9CE-9598-57FD-3551-9A3E1FD103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0600" y="660326"/>
            <a:ext cx="7400925" cy="52322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lang="en-US" sz="3200" spc="15" dirty="0"/>
              <a:t>Corticosteroids in GDM </a:t>
            </a:r>
            <a:endParaRPr sz="32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61744DD-7886-ECEC-6D09-32D607216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203305"/>
            <a:ext cx="7400925" cy="558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772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1075" y="600075"/>
            <a:ext cx="7391400" cy="58102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0" tIns="3302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60"/>
              </a:spcBef>
            </a:pPr>
            <a:r>
              <a:rPr sz="3200" dirty="0"/>
              <a:t>Fetal</a:t>
            </a:r>
            <a:r>
              <a:rPr sz="3200" spc="-65" dirty="0"/>
              <a:t> </a:t>
            </a:r>
            <a:r>
              <a:rPr sz="3200" spc="-5" dirty="0"/>
              <a:t>complication</a:t>
            </a:r>
            <a:r>
              <a:rPr sz="3200" spc="-15" dirty="0"/>
              <a:t> </a:t>
            </a:r>
            <a:r>
              <a:rPr sz="3200" dirty="0"/>
              <a:t>with</a:t>
            </a:r>
            <a:r>
              <a:rPr sz="3200" spc="-20" dirty="0"/>
              <a:t> </a:t>
            </a:r>
            <a:r>
              <a:rPr sz="3200" spc="-5" dirty="0"/>
              <a:t>diabetes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196657" y="1951970"/>
            <a:ext cx="6218555" cy="357623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11150" indent="-299085">
              <a:lnSpc>
                <a:spcPct val="100000"/>
              </a:lnSpc>
              <a:spcBef>
                <a:spcPts val="855"/>
              </a:spcBef>
              <a:buClr>
                <a:srgbClr val="CC0000"/>
              </a:buClr>
              <a:buSzPct val="96363"/>
              <a:buAutoNum type="arabicPeriod"/>
              <a:tabLst>
                <a:tab pos="311785" algn="l"/>
              </a:tabLst>
            </a:pPr>
            <a:r>
              <a:rPr sz="2750" b="1" spc="20" dirty="0">
                <a:latin typeface="Arial"/>
                <a:cs typeface="Arial"/>
              </a:rPr>
              <a:t>Miscarriage</a:t>
            </a:r>
            <a:r>
              <a:rPr sz="2750" b="1" spc="-10" dirty="0">
                <a:latin typeface="Arial"/>
                <a:cs typeface="Arial"/>
              </a:rPr>
              <a:t> </a:t>
            </a:r>
            <a:r>
              <a:rPr sz="2750" b="1" spc="5" dirty="0">
                <a:latin typeface="Arial"/>
                <a:cs typeface="Arial"/>
              </a:rPr>
              <a:t>.</a:t>
            </a:r>
            <a:endParaRPr sz="2750" dirty="0">
              <a:latin typeface="Arial"/>
              <a:cs typeface="Arial"/>
            </a:endParaRPr>
          </a:p>
          <a:p>
            <a:pPr marL="12700" marR="5080">
              <a:lnSpc>
                <a:spcPct val="102400"/>
              </a:lnSpc>
              <a:spcBef>
                <a:spcPts val="675"/>
              </a:spcBef>
              <a:buClr>
                <a:srgbClr val="CC0000"/>
              </a:buClr>
              <a:buSzPct val="96363"/>
              <a:buAutoNum type="arabicPeriod"/>
              <a:tabLst>
                <a:tab pos="311785" algn="l"/>
              </a:tabLst>
            </a:pPr>
            <a:r>
              <a:rPr sz="2750" b="1" spc="25" dirty="0">
                <a:latin typeface="Arial"/>
                <a:cs typeface="Arial"/>
              </a:rPr>
              <a:t>Increased</a:t>
            </a:r>
            <a:r>
              <a:rPr sz="2750" b="1" spc="-5" dirty="0">
                <a:latin typeface="Arial"/>
                <a:cs typeface="Arial"/>
              </a:rPr>
              <a:t> </a:t>
            </a:r>
            <a:r>
              <a:rPr sz="2750" b="1" spc="25" dirty="0">
                <a:latin typeface="Arial"/>
                <a:cs typeface="Arial"/>
              </a:rPr>
              <a:t>congenital</a:t>
            </a:r>
            <a:r>
              <a:rPr sz="2750" b="1" spc="-45" dirty="0">
                <a:latin typeface="Arial"/>
                <a:cs typeface="Arial"/>
              </a:rPr>
              <a:t> </a:t>
            </a:r>
            <a:r>
              <a:rPr sz="2750" b="1" spc="25" dirty="0">
                <a:latin typeface="Arial"/>
                <a:cs typeface="Arial"/>
              </a:rPr>
              <a:t>malformation </a:t>
            </a:r>
            <a:r>
              <a:rPr sz="2750" b="1" spc="-750" dirty="0">
                <a:latin typeface="Arial"/>
                <a:cs typeface="Arial"/>
              </a:rPr>
              <a:t> </a:t>
            </a:r>
            <a:r>
              <a:rPr sz="2750" b="1" spc="25" dirty="0">
                <a:latin typeface="Arial"/>
                <a:cs typeface="Arial"/>
              </a:rPr>
              <a:t>(cardiac</a:t>
            </a:r>
            <a:r>
              <a:rPr sz="2750" b="1" spc="10" dirty="0">
                <a:latin typeface="Arial"/>
                <a:cs typeface="Arial"/>
              </a:rPr>
              <a:t> </a:t>
            </a:r>
            <a:r>
              <a:rPr sz="2750" b="1" spc="30" dirty="0">
                <a:latin typeface="Arial"/>
                <a:cs typeface="Arial"/>
              </a:rPr>
              <a:t>and</a:t>
            </a:r>
            <a:r>
              <a:rPr sz="2750" b="1" spc="15" dirty="0">
                <a:latin typeface="Arial"/>
                <a:cs typeface="Arial"/>
              </a:rPr>
              <a:t> </a:t>
            </a:r>
            <a:r>
              <a:rPr sz="2750" b="1" spc="25" dirty="0">
                <a:latin typeface="Arial"/>
                <a:cs typeface="Arial"/>
              </a:rPr>
              <a:t>NTD)</a:t>
            </a:r>
            <a:endParaRPr sz="2750" dirty="0">
              <a:latin typeface="Arial"/>
              <a:cs typeface="Arial"/>
            </a:endParaRPr>
          </a:p>
          <a:p>
            <a:pPr marL="12700" marR="2696210">
              <a:lnSpc>
                <a:spcPts val="4060"/>
              </a:lnSpc>
              <a:spcBef>
                <a:spcPts val="185"/>
              </a:spcBef>
              <a:buClr>
                <a:srgbClr val="CC0000"/>
              </a:buClr>
              <a:buSzPct val="96363"/>
              <a:buAutoNum type="arabicPeriod"/>
              <a:tabLst>
                <a:tab pos="311785" algn="l"/>
              </a:tabLst>
            </a:pPr>
            <a:r>
              <a:rPr sz="2750" b="1" spc="20" dirty="0">
                <a:latin typeface="Arial"/>
                <a:cs typeface="Arial"/>
              </a:rPr>
              <a:t>Preterm</a:t>
            </a:r>
            <a:r>
              <a:rPr sz="2750" b="1" spc="45" dirty="0">
                <a:latin typeface="Arial"/>
                <a:cs typeface="Arial"/>
              </a:rPr>
              <a:t> </a:t>
            </a:r>
            <a:r>
              <a:rPr sz="2750" b="1" spc="20" dirty="0">
                <a:latin typeface="Arial"/>
                <a:cs typeface="Arial"/>
              </a:rPr>
              <a:t>delivery. </a:t>
            </a:r>
            <a:r>
              <a:rPr sz="2750" b="1" spc="25" dirty="0">
                <a:latin typeface="Arial"/>
                <a:cs typeface="Arial"/>
              </a:rPr>
              <a:t> </a:t>
            </a:r>
            <a:r>
              <a:rPr sz="2750" b="1" spc="15" dirty="0">
                <a:solidFill>
                  <a:srgbClr val="C00000"/>
                </a:solidFill>
                <a:latin typeface="Arial"/>
                <a:cs typeface="Arial"/>
              </a:rPr>
              <a:t>4.</a:t>
            </a:r>
            <a:r>
              <a:rPr sz="2750" b="1" spc="15" dirty="0">
                <a:latin typeface="Arial"/>
                <a:cs typeface="Arial"/>
              </a:rPr>
              <a:t>Intra</a:t>
            </a:r>
            <a:r>
              <a:rPr sz="2750" b="1" dirty="0">
                <a:latin typeface="Arial"/>
                <a:cs typeface="Arial"/>
              </a:rPr>
              <a:t> </a:t>
            </a:r>
            <a:r>
              <a:rPr sz="2750" b="1" spc="20" dirty="0">
                <a:latin typeface="Arial"/>
                <a:cs typeface="Arial"/>
              </a:rPr>
              <a:t>uterine</a:t>
            </a:r>
            <a:r>
              <a:rPr sz="2750" b="1" dirty="0">
                <a:latin typeface="Arial"/>
                <a:cs typeface="Arial"/>
              </a:rPr>
              <a:t> </a:t>
            </a:r>
            <a:r>
              <a:rPr sz="2750" b="1" spc="25" dirty="0">
                <a:latin typeface="Arial"/>
                <a:cs typeface="Arial"/>
              </a:rPr>
              <a:t>death. </a:t>
            </a:r>
            <a:r>
              <a:rPr sz="2750" b="1" spc="-750" dirty="0">
                <a:latin typeface="Arial"/>
                <a:cs typeface="Arial"/>
              </a:rPr>
              <a:t> </a:t>
            </a:r>
            <a:r>
              <a:rPr sz="2750" b="1" spc="25" dirty="0">
                <a:solidFill>
                  <a:srgbClr val="C00000"/>
                </a:solidFill>
                <a:latin typeface="Arial"/>
                <a:cs typeface="Arial"/>
              </a:rPr>
              <a:t>5.</a:t>
            </a:r>
            <a:r>
              <a:rPr sz="2750" b="1" spc="25" dirty="0">
                <a:latin typeface="Arial"/>
                <a:cs typeface="Arial"/>
              </a:rPr>
              <a:t>Macrosomia.</a:t>
            </a:r>
            <a:endParaRPr sz="27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750" b="1" spc="20" dirty="0">
                <a:solidFill>
                  <a:srgbClr val="C00000"/>
                </a:solidFill>
                <a:latin typeface="Arial"/>
                <a:cs typeface="Arial"/>
              </a:rPr>
              <a:t>6.</a:t>
            </a:r>
            <a:r>
              <a:rPr sz="2750" b="1" spc="20" dirty="0">
                <a:latin typeface="Arial"/>
                <a:cs typeface="Arial"/>
              </a:rPr>
              <a:t>Shoulder</a:t>
            </a:r>
            <a:r>
              <a:rPr sz="2750" b="1" spc="-15" dirty="0">
                <a:latin typeface="Arial"/>
                <a:cs typeface="Arial"/>
              </a:rPr>
              <a:t> </a:t>
            </a:r>
            <a:r>
              <a:rPr sz="2750" b="1" spc="25" dirty="0">
                <a:latin typeface="Arial"/>
                <a:cs typeface="Arial"/>
              </a:rPr>
              <a:t>dystocia</a:t>
            </a:r>
            <a:endParaRPr sz="27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9700" y="381000"/>
            <a:ext cx="7229475" cy="52257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0" tIns="212725" rIns="0" bIns="0" rtlCol="0">
            <a:spAutoFit/>
          </a:bodyPr>
          <a:lstStyle/>
          <a:p>
            <a:pPr marL="12065" algn="ctr">
              <a:lnSpc>
                <a:spcPct val="100000"/>
              </a:lnSpc>
              <a:spcBef>
                <a:spcPts val="1675"/>
              </a:spcBef>
            </a:pPr>
            <a:r>
              <a:rPr sz="2000" b="1" dirty="0">
                <a:latin typeface="Arial"/>
                <a:cs typeface="Arial"/>
              </a:rPr>
              <a:t>Fetal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complication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with </a:t>
            </a:r>
            <a:r>
              <a:rPr sz="2000" b="1" spc="-5" dirty="0">
                <a:latin typeface="Arial"/>
                <a:cs typeface="Arial"/>
              </a:rPr>
              <a:t>diabetes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3050" y="1362075"/>
            <a:ext cx="6762750" cy="44958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</p:spPr>
        <p:txBody>
          <a:bodyPr vert="horz" wrap="square" lIns="0" tIns="82550" rIns="0" bIns="0" rtlCol="0">
            <a:spAutoFit/>
          </a:bodyPr>
          <a:lstStyle/>
          <a:p>
            <a:pPr marL="10795" algn="ctr">
              <a:lnSpc>
                <a:spcPct val="100000"/>
              </a:lnSpc>
              <a:spcBef>
                <a:spcPts val="650"/>
              </a:spcBef>
            </a:pPr>
            <a:r>
              <a:rPr sz="2400" b="1" spc="-5" dirty="0">
                <a:latin typeface="Arial"/>
                <a:cs typeface="Arial"/>
              </a:rPr>
              <a:t>Maternal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hyperglycemia</a:t>
            </a:r>
            <a:endParaRPr sz="24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575"/>
              </a:spcBef>
            </a:pPr>
            <a:r>
              <a:rPr sz="2400" b="1" dirty="0">
                <a:latin typeface="Arial"/>
                <a:cs typeface="Arial"/>
              </a:rPr>
              <a:t>|</a:t>
            </a:r>
            <a:endParaRPr sz="2400" dirty="0">
              <a:latin typeface="Arial"/>
              <a:cs typeface="Arial"/>
            </a:endParaRPr>
          </a:p>
          <a:p>
            <a:pPr marL="10795" algn="ctr">
              <a:lnSpc>
                <a:spcPct val="100000"/>
              </a:lnSpc>
              <a:spcBef>
                <a:spcPts val="575"/>
              </a:spcBef>
            </a:pPr>
            <a:r>
              <a:rPr sz="2400" b="1" dirty="0">
                <a:latin typeface="Arial"/>
                <a:cs typeface="Arial"/>
              </a:rPr>
              <a:t>Fetal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hyperglycemia</a:t>
            </a:r>
            <a:endParaRPr sz="24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575"/>
              </a:spcBef>
            </a:pPr>
            <a:r>
              <a:rPr sz="2400" b="1" dirty="0">
                <a:latin typeface="Arial"/>
                <a:cs typeface="Arial"/>
              </a:rPr>
              <a:t>|</a:t>
            </a:r>
            <a:endParaRPr sz="2400" dirty="0">
              <a:latin typeface="Arial"/>
              <a:cs typeface="Arial"/>
            </a:endParaRPr>
          </a:p>
          <a:p>
            <a:pPr marL="8890" algn="ctr">
              <a:lnSpc>
                <a:spcPct val="100000"/>
              </a:lnSpc>
              <a:spcBef>
                <a:spcPts val="575"/>
              </a:spcBef>
            </a:pPr>
            <a:r>
              <a:rPr sz="2400" b="1" dirty="0">
                <a:latin typeface="Arial"/>
                <a:cs typeface="Arial"/>
              </a:rPr>
              <a:t>Fetal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pancreatic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beta-cell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hyperplasia</a:t>
            </a:r>
            <a:endParaRPr sz="24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650"/>
              </a:spcBef>
            </a:pPr>
            <a:r>
              <a:rPr sz="2400" b="1" dirty="0">
                <a:latin typeface="Arial"/>
                <a:cs typeface="Arial"/>
              </a:rPr>
              <a:t>|</a:t>
            </a:r>
            <a:endParaRPr sz="2400" dirty="0">
              <a:latin typeface="Arial"/>
              <a:cs typeface="Arial"/>
            </a:endParaRPr>
          </a:p>
          <a:p>
            <a:pPr marL="8255" algn="ctr">
              <a:lnSpc>
                <a:spcPct val="100000"/>
              </a:lnSpc>
              <a:spcBef>
                <a:spcPts val="575"/>
              </a:spcBef>
            </a:pPr>
            <a:r>
              <a:rPr sz="2400" b="1" spc="-5" dirty="0">
                <a:latin typeface="Arial"/>
                <a:cs typeface="Arial"/>
              </a:rPr>
              <a:t>Fetal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hyperinsulinemia</a:t>
            </a:r>
            <a:endParaRPr sz="24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575"/>
              </a:spcBef>
            </a:pPr>
            <a:r>
              <a:rPr sz="2400" b="1" dirty="0">
                <a:latin typeface="Arial"/>
                <a:cs typeface="Arial"/>
              </a:rPr>
              <a:t>|</a:t>
            </a:r>
            <a:endParaRPr sz="2400" dirty="0">
              <a:latin typeface="Arial"/>
              <a:cs typeface="Arial"/>
            </a:endParaRPr>
          </a:p>
          <a:p>
            <a:pPr marL="8255" algn="ctr">
              <a:lnSpc>
                <a:spcPct val="100000"/>
              </a:lnSpc>
              <a:spcBef>
                <a:spcPts val="575"/>
              </a:spcBef>
            </a:pPr>
            <a:r>
              <a:rPr sz="2400" b="1" spc="-5" dirty="0">
                <a:latin typeface="Arial"/>
                <a:cs typeface="Arial"/>
              </a:rPr>
              <a:t>Macrosomia,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organomegaly,</a:t>
            </a:r>
            <a:endParaRPr sz="2400" dirty="0">
              <a:latin typeface="Arial"/>
              <a:cs typeface="Arial"/>
            </a:endParaRPr>
          </a:p>
          <a:p>
            <a:pPr marL="13970" algn="ctr">
              <a:lnSpc>
                <a:spcPct val="100000"/>
              </a:lnSpc>
              <a:spcBef>
                <a:spcPts val="575"/>
              </a:spcBef>
            </a:pPr>
            <a:r>
              <a:rPr sz="2400" b="1" dirty="0">
                <a:latin typeface="Arial"/>
                <a:cs typeface="Arial"/>
              </a:rPr>
              <a:t>polycythemia,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hypoglycemia,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20" dirty="0">
                <a:latin typeface="Arial"/>
                <a:cs typeface="Arial"/>
              </a:rPr>
              <a:t>RDS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7657" y="1204213"/>
            <a:ext cx="8486775" cy="399904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b="1" spc="-5" dirty="0">
                <a:latin typeface="Arial"/>
                <a:cs typeface="Arial"/>
              </a:rPr>
              <a:t>Switch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to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insulin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spc="5" dirty="0">
                <a:latin typeface="Arial"/>
                <a:cs typeface="Arial"/>
              </a:rPr>
              <a:t>if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5" dirty="0">
                <a:latin typeface="Arial"/>
                <a:cs typeface="Arial"/>
              </a:rPr>
              <a:t>on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oral</a:t>
            </a:r>
            <a:r>
              <a:rPr sz="3200" b="1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agents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 dirty="0">
              <a:latin typeface="Arial"/>
              <a:cs typeface="Arial"/>
            </a:endParaRPr>
          </a:p>
          <a:p>
            <a:pPr marL="12700" marR="5080">
              <a:lnSpc>
                <a:spcPts val="3829"/>
              </a:lnSpc>
            </a:pPr>
            <a:r>
              <a:rPr sz="3200" b="1" dirty="0">
                <a:latin typeface="Arial"/>
                <a:cs typeface="Arial"/>
              </a:rPr>
              <a:t>Folic</a:t>
            </a:r>
            <a:r>
              <a:rPr sz="3200" b="1" spc="-65" dirty="0">
                <a:latin typeface="Arial"/>
                <a:cs typeface="Arial"/>
              </a:rPr>
              <a:t> </a:t>
            </a:r>
            <a:r>
              <a:rPr sz="3200" b="1" spc="15" dirty="0">
                <a:latin typeface="Arial"/>
                <a:cs typeface="Arial"/>
              </a:rPr>
              <a:t>Acid</a:t>
            </a:r>
            <a:r>
              <a:rPr sz="3200" b="1" spc="-85" dirty="0">
                <a:latin typeface="Arial"/>
                <a:cs typeface="Arial"/>
              </a:rPr>
              <a:t> </a:t>
            </a:r>
            <a:r>
              <a:rPr sz="3200" b="1" spc="15" dirty="0">
                <a:latin typeface="Arial"/>
                <a:cs typeface="Arial"/>
              </a:rPr>
              <a:t>5</a:t>
            </a:r>
            <a:r>
              <a:rPr sz="3200" b="1" dirty="0">
                <a:latin typeface="Arial"/>
                <a:cs typeface="Arial"/>
              </a:rPr>
              <a:t> </a:t>
            </a:r>
            <a:r>
              <a:rPr sz="3200" b="1" spc="5" dirty="0">
                <a:latin typeface="Arial"/>
                <a:cs typeface="Arial"/>
              </a:rPr>
              <a:t>mg/d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(3</a:t>
            </a:r>
            <a:r>
              <a:rPr sz="3200" b="1" spc="-6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months</a:t>
            </a:r>
            <a:r>
              <a:rPr sz="3200" b="1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pre-conception </a:t>
            </a:r>
            <a:r>
              <a:rPr sz="3200" b="1" spc="-87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to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15" dirty="0">
                <a:latin typeface="Arial"/>
                <a:cs typeface="Arial"/>
              </a:rPr>
              <a:t>12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weeks</a:t>
            </a:r>
            <a:r>
              <a:rPr sz="3200" b="1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post-conception)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150" dirty="0">
              <a:latin typeface="Arial"/>
              <a:cs typeface="Arial"/>
            </a:endParaRPr>
          </a:p>
          <a:p>
            <a:pPr marL="12700" marR="1670050">
              <a:lnSpc>
                <a:spcPct val="101699"/>
              </a:lnSpc>
            </a:pPr>
            <a:r>
              <a:rPr sz="3200" b="1" spc="-5" dirty="0">
                <a:latin typeface="Arial"/>
                <a:cs typeface="Arial"/>
              </a:rPr>
              <a:t>Discontinue</a:t>
            </a:r>
            <a:r>
              <a:rPr sz="3200" b="1" spc="1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potential</a:t>
            </a:r>
            <a:r>
              <a:rPr sz="3200" b="1" spc="2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embryopathy </a:t>
            </a:r>
            <a:r>
              <a:rPr sz="3200" b="1" spc="-87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medicine </a:t>
            </a:r>
            <a:r>
              <a:rPr sz="3200" b="1" spc="-5" dirty="0">
                <a:latin typeface="Arial"/>
                <a:cs typeface="Arial"/>
              </a:rPr>
              <a:t>like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ts val="3829"/>
              </a:lnSpc>
            </a:pPr>
            <a:r>
              <a:rPr sz="3200" b="1" spc="-5" dirty="0">
                <a:latin typeface="Arial"/>
                <a:cs typeface="Arial"/>
              </a:rPr>
              <a:t>Ace-inhibitors/ARBs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457200"/>
            <a:ext cx="8991600" cy="148906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0" tIns="252730" rIns="0" bIns="0" rtlCol="0">
            <a:spAutoFit/>
          </a:bodyPr>
          <a:lstStyle/>
          <a:p>
            <a:pPr marL="93345" marR="1853564">
              <a:lnSpc>
                <a:spcPts val="3229"/>
              </a:lnSpc>
              <a:spcBef>
                <a:spcPts val="1990"/>
              </a:spcBef>
              <a:tabLst>
                <a:tab pos="2286635" algn="l"/>
              </a:tabLst>
            </a:pPr>
            <a:r>
              <a:rPr lang="en-US" sz="3200" dirty="0"/>
              <a:t>          </a:t>
            </a:r>
            <a:r>
              <a:rPr sz="3200" dirty="0"/>
              <a:t>Fetal</a:t>
            </a:r>
            <a:r>
              <a:rPr sz="3200" spc="-25" dirty="0"/>
              <a:t> </a:t>
            </a:r>
            <a:r>
              <a:rPr sz="3200" dirty="0"/>
              <a:t>Surveillance</a:t>
            </a:r>
            <a:r>
              <a:rPr sz="3200" spc="-35" dirty="0"/>
              <a:t> </a:t>
            </a:r>
            <a:r>
              <a:rPr sz="3200" dirty="0"/>
              <a:t>in</a:t>
            </a:r>
            <a:r>
              <a:rPr sz="3200" spc="-25" dirty="0"/>
              <a:t> </a:t>
            </a:r>
            <a:r>
              <a:rPr lang="en-US" sz="3200" spc="-25" dirty="0"/>
              <a:t>                                                                            </a:t>
            </a:r>
            <a:br>
              <a:rPr lang="en-US" sz="3200" spc="-25" dirty="0"/>
            </a:br>
            <a:r>
              <a:rPr lang="en-US" sz="3200" spc="-25" dirty="0"/>
              <a:t>          </a:t>
            </a:r>
            <a:r>
              <a:rPr sz="3200" dirty="0"/>
              <a:t>Pregnancies </a:t>
            </a:r>
            <a:r>
              <a:rPr sz="3200" spc="-735" dirty="0"/>
              <a:t> </a:t>
            </a:r>
            <a:r>
              <a:rPr lang="en-US" sz="3200" spc="-735" dirty="0"/>
              <a:t> </a:t>
            </a:r>
            <a:br>
              <a:rPr lang="en-US" sz="3200" spc="-735" dirty="0"/>
            </a:br>
            <a:r>
              <a:rPr lang="en-US" sz="3200" spc="-735" dirty="0"/>
              <a:t>                                                                  </a:t>
            </a:r>
            <a:r>
              <a:rPr sz="3200" dirty="0"/>
              <a:t>complicated</a:t>
            </a:r>
            <a:r>
              <a:rPr lang="en-US" sz="3200" dirty="0"/>
              <a:t> </a:t>
            </a:r>
            <a:r>
              <a:rPr sz="3200" dirty="0"/>
              <a:t>by</a:t>
            </a:r>
            <a:r>
              <a:rPr sz="3200" spc="-10" dirty="0"/>
              <a:t> </a:t>
            </a:r>
            <a:r>
              <a:rPr sz="3200" dirty="0"/>
              <a:t>diabetes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400" y="2590800"/>
            <a:ext cx="7522209" cy="1936114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0014" indent="-107950">
              <a:lnSpc>
                <a:spcPct val="100000"/>
              </a:lnSpc>
              <a:spcBef>
                <a:spcPts val="690"/>
              </a:spcBef>
              <a:buClr>
                <a:srgbClr val="CC0000"/>
              </a:buClr>
              <a:buSzPct val="95833"/>
              <a:buFont typeface="Arial MT"/>
              <a:buChar char="•"/>
              <a:tabLst>
                <a:tab pos="120650" algn="l"/>
              </a:tabLst>
            </a:pPr>
            <a:r>
              <a:rPr sz="2400" b="1" spc="-5" dirty="0">
                <a:latin typeface="Arial"/>
                <a:cs typeface="Arial"/>
              </a:rPr>
              <a:t>The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goals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are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10" dirty="0">
                <a:latin typeface="Arial"/>
                <a:cs typeface="Arial"/>
              </a:rPr>
              <a:t>to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accomplish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the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following:</a:t>
            </a:r>
            <a:endParaRPr sz="24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25"/>
              </a:spcBef>
              <a:buClr>
                <a:srgbClr val="CC0000"/>
              </a:buClr>
              <a:buFont typeface="Wingdings"/>
              <a:buChar char=""/>
              <a:tabLst>
                <a:tab pos="756920" algn="l"/>
              </a:tabLst>
            </a:pPr>
            <a:r>
              <a:rPr sz="2000" b="1" spc="-5" dirty="0">
                <a:latin typeface="Arial"/>
                <a:cs typeface="Arial"/>
              </a:rPr>
              <a:t>Verify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fetal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viability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in</a:t>
            </a:r>
            <a:r>
              <a:rPr sz="2000" b="1" dirty="0">
                <a:latin typeface="Arial"/>
                <a:cs typeface="Arial"/>
              </a:rPr>
              <a:t> the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first</a:t>
            </a:r>
            <a:r>
              <a:rPr sz="2000" b="1" spc="4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trimester</a:t>
            </a:r>
            <a:endParaRPr sz="20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55"/>
              </a:spcBef>
              <a:buClr>
                <a:srgbClr val="CC0000"/>
              </a:buClr>
              <a:buFont typeface="Wingdings"/>
              <a:buChar char=""/>
              <a:tabLst>
                <a:tab pos="756920" algn="l"/>
              </a:tabLst>
            </a:pPr>
            <a:r>
              <a:rPr sz="2000" b="1" spc="-5" dirty="0">
                <a:latin typeface="Arial"/>
                <a:cs typeface="Arial"/>
              </a:rPr>
              <a:t>Validate</a:t>
            </a:r>
            <a:r>
              <a:rPr sz="2000" b="1" spc="4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fetal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structural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integrity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in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15" dirty="0">
                <a:latin typeface="Arial"/>
                <a:cs typeface="Arial"/>
              </a:rPr>
              <a:t>second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trimester</a:t>
            </a:r>
            <a:endParaRPr sz="20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30"/>
              </a:spcBef>
              <a:buClr>
                <a:srgbClr val="CC0000"/>
              </a:buClr>
              <a:buFont typeface="Wingdings"/>
              <a:buChar char=""/>
              <a:tabLst>
                <a:tab pos="756920" algn="l"/>
              </a:tabLst>
            </a:pPr>
            <a:r>
              <a:rPr sz="2000" b="1" spc="-5" dirty="0">
                <a:latin typeface="Arial"/>
                <a:cs typeface="Arial"/>
              </a:rPr>
              <a:t>Monitor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fetal</a:t>
            </a:r>
            <a:r>
              <a:rPr sz="2000" b="1" spc="5" dirty="0">
                <a:latin typeface="Arial"/>
                <a:cs typeface="Arial"/>
              </a:rPr>
              <a:t> growth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during </a:t>
            </a:r>
            <a:r>
              <a:rPr sz="2000" b="1" spc="-15" dirty="0">
                <a:latin typeface="Arial"/>
                <a:cs typeface="Arial"/>
              </a:rPr>
              <a:t>most</a:t>
            </a:r>
            <a:r>
              <a:rPr sz="2000" b="1" spc="4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of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third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trimester</a:t>
            </a:r>
            <a:endParaRPr sz="20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55"/>
              </a:spcBef>
              <a:buClr>
                <a:srgbClr val="CC0000"/>
              </a:buClr>
              <a:buFont typeface="Wingdings"/>
              <a:buChar char=""/>
              <a:tabLst>
                <a:tab pos="756920" algn="l"/>
              </a:tabLst>
            </a:pPr>
            <a:r>
              <a:rPr sz="2000" b="1" spc="5" dirty="0">
                <a:latin typeface="Arial"/>
                <a:cs typeface="Arial"/>
              </a:rPr>
              <a:t>Ensure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fetal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well-being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in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late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third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trimester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7155C6E-91BF-431D-9052-685726DFE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9B92EA-70A3-4CD0-A35F-D144D7F0F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09649"/>
              </p:ext>
            </p:extLst>
          </p:nvPr>
        </p:nvGraphicFramePr>
        <p:xfrm>
          <a:off x="482600" y="856913"/>
          <a:ext cx="8178800" cy="5144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3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5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3347">
                <a:tc>
                  <a:txBody>
                    <a:bodyPr/>
                    <a:lstStyle/>
                    <a:p>
                      <a:pPr marL="69215" marR="342900">
                        <a:lnSpc>
                          <a:spcPct val="102800"/>
                        </a:lnSpc>
                        <a:spcBef>
                          <a:spcPts val="195"/>
                        </a:spcBef>
                      </a:pPr>
                      <a:r>
                        <a:rPr lang="en-US" sz="1700" b="1" spc="-10">
                          <a:solidFill>
                            <a:srgbClr val="D8D8D8"/>
                          </a:solidFill>
                          <a:latin typeface="Arial"/>
                          <a:cs typeface="Arial"/>
                        </a:rPr>
                        <a:t>Weeks </a:t>
                      </a:r>
                      <a:r>
                        <a:rPr lang="en-US" sz="1700" b="1" spc="-15">
                          <a:solidFill>
                            <a:srgbClr val="D8D8D8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lang="en-US" sz="1700" b="1" spc="-375">
                          <a:solidFill>
                            <a:srgbClr val="D8D8D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700" b="1" spc="15">
                          <a:solidFill>
                            <a:srgbClr val="D8D8D8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lang="en-US" sz="1700" b="1" spc="-40">
                          <a:solidFill>
                            <a:srgbClr val="D8D8D8"/>
                          </a:solidFill>
                          <a:latin typeface="Arial"/>
                          <a:cs typeface="Arial"/>
                        </a:rPr>
                        <a:t>es</a:t>
                      </a:r>
                      <a:r>
                        <a:rPr lang="en-US" sz="1700" b="1" spc="-25">
                          <a:solidFill>
                            <a:srgbClr val="D8D8D8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700" b="1" spc="30">
                          <a:solidFill>
                            <a:srgbClr val="D8D8D8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1700" b="1" spc="-25">
                          <a:solidFill>
                            <a:srgbClr val="D8D8D8"/>
                          </a:solidFill>
                          <a:latin typeface="Arial"/>
                          <a:cs typeface="Arial"/>
                        </a:rPr>
                        <a:t>ti</a:t>
                      </a:r>
                      <a:r>
                        <a:rPr lang="en-US" sz="1700" b="1" spc="-45">
                          <a:solidFill>
                            <a:srgbClr val="D8D8D8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lang="en-US" sz="1700" b="1">
                          <a:solidFill>
                            <a:srgbClr val="D8D8D8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lang="en-US" sz="1700">
                        <a:solidFill>
                          <a:srgbClr val="D8D8D8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919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en-US" sz="1700" b="1" spc="-20" dirty="0">
                          <a:solidFill>
                            <a:srgbClr val="D8D8D8"/>
                          </a:solidFill>
                          <a:latin typeface="Arial"/>
                          <a:cs typeface="Arial"/>
                        </a:rPr>
                        <a:t>Test</a:t>
                      </a:r>
                      <a:endParaRPr lang="en-US" sz="1700" dirty="0">
                        <a:solidFill>
                          <a:srgbClr val="D8D8D8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592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347">
                <a:tc>
                  <a:txBody>
                    <a:bodyPr/>
                    <a:lstStyle/>
                    <a:p>
                      <a:pPr marL="69215" marR="123825">
                        <a:lnSpc>
                          <a:spcPct val="102899"/>
                        </a:lnSpc>
                        <a:spcBef>
                          <a:spcPts val="195"/>
                        </a:spcBef>
                      </a:pPr>
                      <a:r>
                        <a:rPr lang="en-US" sz="1700" spc="20">
                          <a:latin typeface="Arial MT"/>
                          <a:cs typeface="Arial MT"/>
                        </a:rPr>
                        <a:t>P</a:t>
                      </a:r>
                      <a:r>
                        <a:rPr lang="en-US" sz="1700" spc="-30">
                          <a:latin typeface="Arial MT"/>
                          <a:cs typeface="Arial MT"/>
                        </a:rPr>
                        <a:t>r</a:t>
                      </a:r>
                      <a:r>
                        <a:rPr lang="en-US" sz="1700" spc="-45">
                          <a:latin typeface="Arial MT"/>
                          <a:cs typeface="Arial MT"/>
                        </a:rPr>
                        <a:t>e</a:t>
                      </a:r>
                      <a:r>
                        <a:rPr lang="en-US" sz="1700" spc="-40">
                          <a:latin typeface="Arial MT"/>
                          <a:cs typeface="Arial MT"/>
                        </a:rPr>
                        <a:t>c</a:t>
                      </a:r>
                      <a:r>
                        <a:rPr lang="en-US" sz="1700" spc="30">
                          <a:latin typeface="Arial MT"/>
                          <a:cs typeface="Arial MT"/>
                        </a:rPr>
                        <a:t>o</a:t>
                      </a:r>
                      <a:r>
                        <a:rPr lang="en-US" sz="1700" spc="-45">
                          <a:latin typeface="Arial MT"/>
                          <a:cs typeface="Arial MT"/>
                        </a:rPr>
                        <a:t>n</a:t>
                      </a:r>
                      <a:r>
                        <a:rPr lang="en-US" sz="1700" spc="-40">
                          <a:latin typeface="Arial MT"/>
                          <a:cs typeface="Arial MT"/>
                        </a:rPr>
                        <a:t>c</a:t>
                      </a:r>
                      <a:r>
                        <a:rPr lang="en-US" sz="1700" spc="30">
                          <a:latin typeface="Arial MT"/>
                          <a:cs typeface="Arial MT"/>
                        </a:rPr>
                        <a:t>e</a:t>
                      </a:r>
                      <a:r>
                        <a:rPr lang="en-US" sz="1700" spc="-45">
                          <a:latin typeface="Arial MT"/>
                          <a:cs typeface="Arial MT"/>
                        </a:rPr>
                        <a:t>p</a:t>
                      </a:r>
                      <a:r>
                        <a:rPr lang="en-US" sz="1700" spc="-25">
                          <a:latin typeface="Arial MT"/>
                          <a:cs typeface="Arial MT"/>
                        </a:rPr>
                        <a:t>t</a:t>
                      </a:r>
                      <a:r>
                        <a:rPr lang="en-US" sz="1700" spc="-20">
                          <a:latin typeface="Arial MT"/>
                          <a:cs typeface="Arial MT"/>
                        </a:rPr>
                        <a:t>i</a:t>
                      </a:r>
                      <a:r>
                        <a:rPr lang="en-US" sz="1700">
                          <a:latin typeface="Arial MT"/>
                          <a:cs typeface="Arial MT"/>
                        </a:rPr>
                        <a:t>o  </a:t>
                      </a:r>
                      <a:r>
                        <a:rPr lang="en-US" sz="1700" spc="15">
                          <a:latin typeface="Arial MT"/>
                          <a:cs typeface="Arial MT"/>
                        </a:rPr>
                        <a:t>n</a:t>
                      </a:r>
                      <a:endParaRPr lang="en-US" sz="1700">
                        <a:latin typeface="Arial MT"/>
                        <a:cs typeface="Arial MT"/>
                      </a:endParaRPr>
                    </a:p>
                  </a:txBody>
                  <a:tcPr marL="0" marR="0" marT="2919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en-US" sz="1700" spc="-5">
                          <a:latin typeface="Arial MT"/>
                          <a:cs typeface="Arial MT"/>
                        </a:rPr>
                        <a:t>Maternal</a:t>
                      </a:r>
                      <a:r>
                        <a:rPr lang="en-US" sz="17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 spc="-5">
                          <a:latin typeface="Arial MT"/>
                          <a:cs typeface="Arial MT"/>
                        </a:rPr>
                        <a:t>glycemic</a:t>
                      </a:r>
                      <a:r>
                        <a:rPr lang="en-US" sz="17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>
                          <a:latin typeface="Arial MT"/>
                          <a:cs typeface="Arial MT"/>
                        </a:rPr>
                        <a:t>control</a:t>
                      </a:r>
                    </a:p>
                  </a:txBody>
                  <a:tcPr marL="0" marR="0" marT="3667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033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en-US" sz="1700" spc="-20">
                          <a:latin typeface="Arial MT"/>
                          <a:cs typeface="Arial MT"/>
                        </a:rPr>
                        <a:t>8-10</a:t>
                      </a:r>
                      <a:endParaRPr lang="en-US" sz="1700">
                        <a:latin typeface="Arial MT"/>
                        <a:cs typeface="Arial MT"/>
                      </a:endParaRPr>
                    </a:p>
                  </a:txBody>
                  <a:tcPr marL="0" marR="0" marT="374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en-US" sz="1700" spc="-5">
                          <a:latin typeface="Arial MT"/>
                          <a:cs typeface="Arial MT"/>
                        </a:rPr>
                        <a:t>Sonographic</a:t>
                      </a:r>
                      <a:r>
                        <a:rPr lang="en-US" sz="17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 spc="-5">
                          <a:latin typeface="Arial MT"/>
                          <a:cs typeface="Arial MT"/>
                        </a:rPr>
                        <a:t>crown-rump</a:t>
                      </a:r>
                      <a:r>
                        <a:rPr lang="en-US" sz="17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 spc="-10">
                          <a:latin typeface="Arial MT"/>
                          <a:cs typeface="Arial MT"/>
                        </a:rPr>
                        <a:t>measurement</a:t>
                      </a:r>
                      <a:r>
                        <a:rPr lang="en-US" sz="17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 spc="5">
                          <a:latin typeface="Arial MT"/>
                          <a:cs typeface="Arial MT"/>
                        </a:rPr>
                        <a:t>,</a:t>
                      </a:r>
                      <a:r>
                        <a:rPr lang="en-US" sz="17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 spc="-5">
                          <a:latin typeface="Arial MT"/>
                          <a:cs typeface="Arial MT"/>
                        </a:rPr>
                        <a:t>fetal</a:t>
                      </a:r>
                      <a:r>
                        <a:rPr lang="en-US" sz="17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>
                          <a:latin typeface="Arial MT"/>
                          <a:cs typeface="Arial MT"/>
                        </a:rPr>
                        <a:t>viability</a:t>
                      </a:r>
                    </a:p>
                  </a:txBody>
                  <a:tcPr marL="0" marR="0" marT="374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780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700" spc="-20">
                          <a:latin typeface="Arial MT"/>
                          <a:cs typeface="Arial MT"/>
                        </a:rPr>
                        <a:t>18-20</a:t>
                      </a:r>
                      <a:endParaRPr lang="en-US" sz="1700">
                        <a:latin typeface="Arial MT"/>
                        <a:cs typeface="Arial MT"/>
                      </a:endParaRPr>
                    </a:p>
                  </a:txBody>
                  <a:tcPr marL="0" marR="0" marT="38172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700" spc="-5">
                          <a:latin typeface="Arial MT"/>
                          <a:cs typeface="Arial MT"/>
                        </a:rPr>
                        <a:t>High-resolution</a:t>
                      </a:r>
                      <a:r>
                        <a:rPr lang="en-US" sz="17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 spc="-5">
                          <a:latin typeface="Arial MT"/>
                          <a:cs typeface="Arial MT"/>
                        </a:rPr>
                        <a:t>sonography</a:t>
                      </a:r>
                      <a:r>
                        <a:rPr lang="en-US" sz="17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 spc="-5">
                          <a:latin typeface="Arial MT"/>
                          <a:cs typeface="Arial MT"/>
                        </a:rPr>
                        <a:t>to</a:t>
                      </a:r>
                      <a:r>
                        <a:rPr lang="en-US" sz="17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 spc="-10">
                          <a:latin typeface="Arial MT"/>
                          <a:cs typeface="Arial MT"/>
                        </a:rPr>
                        <a:t>detect</a:t>
                      </a:r>
                      <a:r>
                        <a:rPr lang="en-US" sz="1700" spc="40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 spc="-10">
                          <a:latin typeface="Arial MT"/>
                          <a:cs typeface="Arial MT"/>
                        </a:rPr>
                        <a:t>congenital</a:t>
                      </a:r>
                      <a:r>
                        <a:rPr lang="en-US" sz="170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 spc="-10">
                          <a:latin typeface="Arial MT"/>
                          <a:cs typeface="Arial MT"/>
                        </a:rPr>
                        <a:t>anomalies</a:t>
                      </a:r>
                      <a:endParaRPr lang="en-US" sz="1700">
                        <a:latin typeface="Arial MT"/>
                        <a:cs typeface="Arial MT"/>
                      </a:endParaRPr>
                    </a:p>
                  </a:txBody>
                  <a:tcPr marL="0" marR="0" marT="38172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528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lang="en-US" sz="1700" spc="-20">
                          <a:latin typeface="Arial MT"/>
                          <a:cs typeface="Arial MT"/>
                        </a:rPr>
                        <a:t>20-22</a:t>
                      </a:r>
                      <a:endParaRPr lang="en-US" sz="1700">
                        <a:latin typeface="Arial MT"/>
                        <a:cs typeface="Arial MT"/>
                      </a:endParaRPr>
                    </a:p>
                  </a:txBody>
                  <a:tcPr marL="0" marR="0" marT="3892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lang="en-US" sz="1700" spc="-5">
                          <a:latin typeface="Arial MT"/>
                          <a:cs typeface="Arial MT"/>
                        </a:rPr>
                        <a:t>Fetal</a:t>
                      </a:r>
                      <a:r>
                        <a:rPr lang="en-US" sz="170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 spc="-10">
                          <a:latin typeface="Arial MT"/>
                          <a:cs typeface="Arial MT"/>
                        </a:rPr>
                        <a:t>cardiac</a:t>
                      </a:r>
                      <a:r>
                        <a:rPr lang="en-US" sz="17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 spc="-5">
                          <a:latin typeface="Arial MT"/>
                          <a:cs typeface="Arial MT"/>
                        </a:rPr>
                        <a:t>echography</a:t>
                      </a:r>
                      <a:endParaRPr lang="en-US" sz="1700">
                        <a:latin typeface="Arial MT"/>
                        <a:cs typeface="Arial MT"/>
                      </a:endParaRPr>
                    </a:p>
                  </a:txBody>
                  <a:tcPr marL="0" marR="0" marT="3892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341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US" sz="1700" spc="-30">
                          <a:latin typeface="Arial MT"/>
                          <a:cs typeface="Arial MT"/>
                        </a:rPr>
                        <a:t>28</a:t>
                      </a:r>
                      <a:endParaRPr lang="en-US" sz="1700">
                        <a:latin typeface="Arial MT"/>
                        <a:cs typeface="Arial MT"/>
                      </a:endParaRPr>
                    </a:p>
                  </a:txBody>
                  <a:tcPr marL="0" marR="0" marT="38922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652780">
                        <a:lnSpc>
                          <a:spcPct val="102800"/>
                        </a:lnSpc>
                        <a:spcBef>
                          <a:spcPts val="215"/>
                        </a:spcBef>
                      </a:pPr>
                      <a:r>
                        <a:rPr lang="en-US" sz="1700" spc="-5">
                          <a:latin typeface="Arial MT"/>
                          <a:cs typeface="Arial MT"/>
                        </a:rPr>
                        <a:t>Baseline</a:t>
                      </a:r>
                      <a:r>
                        <a:rPr lang="en-US" sz="17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 spc="-5">
                          <a:latin typeface="Arial MT"/>
                          <a:cs typeface="Arial MT"/>
                        </a:rPr>
                        <a:t>sonographic</a:t>
                      </a:r>
                      <a:r>
                        <a:rPr lang="en-US" sz="1700">
                          <a:latin typeface="Arial MT"/>
                          <a:cs typeface="Arial MT"/>
                        </a:rPr>
                        <a:t> growth</a:t>
                      </a:r>
                      <a:r>
                        <a:rPr lang="en-US" sz="17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 spc="-5">
                          <a:latin typeface="Arial MT"/>
                          <a:cs typeface="Arial MT"/>
                        </a:rPr>
                        <a:t>assessment</a:t>
                      </a:r>
                      <a:r>
                        <a:rPr lang="en-US" sz="170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 spc="-15">
                          <a:latin typeface="Arial MT"/>
                          <a:cs typeface="Arial MT"/>
                        </a:rPr>
                        <a:t>of</a:t>
                      </a:r>
                      <a:r>
                        <a:rPr lang="en-US" sz="17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 spc="10">
                          <a:latin typeface="Arial MT"/>
                          <a:cs typeface="Arial MT"/>
                        </a:rPr>
                        <a:t>the</a:t>
                      </a:r>
                      <a:r>
                        <a:rPr lang="en-US" sz="17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 spc="5">
                          <a:latin typeface="Arial MT"/>
                          <a:cs typeface="Arial MT"/>
                        </a:rPr>
                        <a:t>fetus;</a:t>
                      </a:r>
                      <a:r>
                        <a:rPr lang="en-US" sz="17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>
                          <a:latin typeface="Arial MT"/>
                          <a:cs typeface="Arial MT"/>
                        </a:rPr>
                        <a:t>daily</a:t>
                      </a:r>
                      <a:r>
                        <a:rPr lang="en-US" sz="17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 spc="-5">
                          <a:latin typeface="Arial MT"/>
                          <a:cs typeface="Arial MT"/>
                        </a:rPr>
                        <a:t>fetal</a:t>
                      </a:r>
                      <a:r>
                        <a:rPr lang="en-US" sz="170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 spc="-10">
                          <a:latin typeface="Arial MT"/>
                          <a:cs typeface="Arial MT"/>
                        </a:rPr>
                        <a:t>movement </a:t>
                      </a:r>
                      <a:r>
                        <a:rPr lang="en-US" sz="1700" spc="-375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 spc="-5">
                          <a:latin typeface="Arial MT"/>
                          <a:cs typeface="Arial MT"/>
                        </a:rPr>
                        <a:t>counting</a:t>
                      </a:r>
                      <a:endParaRPr lang="en-US" sz="1700">
                        <a:latin typeface="Arial MT"/>
                        <a:cs typeface="Arial MT"/>
                      </a:endParaRPr>
                    </a:p>
                  </a:txBody>
                  <a:tcPr marL="0" marR="0" marT="321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027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700" spc="-30">
                          <a:latin typeface="Arial MT"/>
                          <a:cs typeface="Arial MT"/>
                        </a:rPr>
                        <a:t>32</a:t>
                      </a:r>
                      <a:endParaRPr lang="en-US" sz="1700">
                        <a:latin typeface="Arial MT"/>
                        <a:cs typeface="Arial MT"/>
                      </a:endParaRPr>
                    </a:p>
                  </a:txBody>
                  <a:tcPr marL="0" marR="0" marT="40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700">
                          <a:latin typeface="Arial MT"/>
                          <a:cs typeface="Arial MT"/>
                        </a:rPr>
                        <a:t>Repeat</a:t>
                      </a:r>
                      <a:r>
                        <a:rPr lang="en-US" sz="17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 spc="-5">
                          <a:latin typeface="Arial MT"/>
                          <a:cs typeface="Arial MT"/>
                        </a:rPr>
                        <a:t>sonography</a:t>
                      </a:r>
                      <a:r>
                        <a:rPr lang="en-US" sz="17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 spc="-15">
                          <a:latin typeface="Arial MT"/>
                          <a:cs typeface="Arial MT"/>
                        </a:rPr>
                        <a:t>for</a:t>
                      </a:r>
                      <a:r>
                        <a:rPr lang="en-US" sz="17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>
                          <a:latin typeface="Arial MT"/>
                          <a:cs typeface="Arial MT"/>
                        </a:rPr>
                        <a:t>fetal</a:t>
                      </a:r>
                      <a:r>
                        <a:rPr lang="en-US" sz="170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 spc="-10">
                          <a:latin typeface="Arial MT"/>
                          <a:cs typeface="Arial MT"/>
                        </a:rPr>
                        <a:t>growth</a:t>
                      </a:r>
                      <a:endParaRPr lang="en-US" sz="1700">
                        <a:latin typeface="Arial MT"/>
                        <a:cs typeface="Arial MT"/>
                      </a:endParaRPr>
                    </a:p>
                  </a:txBody>
                  <a:tcPr marL="0" marR="0" marT="40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027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700" spc="-30">
                          <a:latin typeface="Arial MT"/>
                          <a:cs typeface="Arial MT"/>
                        </a:rPr>
                        <a:t>34</a:t>
                      </a:r>
                      <a:endParaRPr lang="en-US" sz="1700">
                        <a:latin typeface="Arial MT"/>
                        <a:cs typeface="Arial MT"/>
                      </a:endParaRPr>
                    </a:p>
                  </a:txBody>
                  <a:tcPr marL="0" marR="0" marT="40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700" spc="5">
                          <a:latin typeface="Arial MT"/>
                          <a:cs typeface="Arial MT"/>
                        </a:rPr>
                        <a:t>weekly</a:t>
                      </a:r>
                      <a:r>
                        <a:rPr lang="en-US" sz="17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 spc="-5">
                          <a:latin typeface="Arial MT"/>
                          <a:cs typeface="Arial MT"/>
                        </a:rPr>
                        <a:t>biophysical</a:t>
                      </a:r>
                      <a:r>
                        <a:rPr lang="en-US" sz="17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 spc="-5">
                          <a:latin typeface="Arial MT"/>
                          <a:cs typeface="Arial MT"/>
                        </a:rPr>
                        <a:t>profile</a:t>
                      </a:r>
                      <a:endParaRPr lang="en-US" sz="1700">
                        <a:latin typeface="Arial MT"/>
                        <a:cs typeface="Arial MT"/>
                      </a:endParaRPr>
                    </a:p>
                  </a:txBody>
                  <a:tcPr marL="0" marR="0" marT="40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7838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700" spc="-30">
                          <a:latin typeface="Arial MT"/>
                          <a:cs typeface="Arial MT"/>
                        </a:rPr>
                        <a:t>36</a:t>
                      </a:r>
                      <a:endParaRPr lang="en-US" sz="1700">
                        <a:latin typeface="Arial MT"/>
                        <a:cs typeface="Arial MT"/>
                      </a:endParaRPr>
                    </a:p>
                  </a:txBody>
                  <a:tcPr marL="0" marR="0" marT="4116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566420">
                        <a:lnSpc>
                          <a:spcPct val="102800"/>
                        </a:lnSpc>
                        <a:spcBef>
                          <a:spcPts val="225"/>
                        </a:spcBef>
                      </a:pPr>
                      <a:r>
                        <a:rPr lang="en-US" sz="1700">
                          <a:latin typeface="Arial MT"/>
                          <a:cs typeface="Arial MT"/>
                        </a:rPr>
                        <a:t>Estimation</a:t>
                      </a:r>
                      <a:r>
                        <a:rPr lang="en-US" sz="17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 spc="25">
                          <a:latin typeface="Arial MT"/>
                          <a:cs typeface="Arial MT"/>
                        </a:rPr>
                        <a:t>of</a:t>
                      </a:r>
                      <a:r>
                        <a:rPr lang="en-US" sz="17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 spc="-5">
                          <a:latin typeface="Arial MT"/>
                          <a:cs typeface="Arial MT"/>
                        </a:rPr>
                        <a:t>fetal</a:t>
                      </a:r>
                      <a:r>
                        <a:rPr lang="en-US" sz="17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>
                          <a:latin typeface="Arial MT"/>
                          <a:cs typeface="Arial MT"/>
                        </a:rPr>
                        <a:t>weight,</a:t>
                      </a:r>
                      <a:r>
                        <a:rPr lang="en-US" sz="17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>
                          <a:latin typeface="Arial MT"/>
                          <a:cs typeface="Arial MT"/>
                        </a:rPr>
                        <a:t>head</a:t>
                      </a:r>
                      <a:r>
                        <a:rPr lang="en-US" sz="17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 spc="10">
                          <a:latin typeface="Arial MT"/>
                          <a:cs typeface="Arial MT"/>
                        </a:rPr>
                        <a:t>and</a:t>
                      </a:r>
                      <a:r>
                        <a:rPr lang="en-US" sz="17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>
                          <a:latin typeface="Arial MT"/>
                          <a:cs typeface="Arial MT"/>
                        </a:rPr>
                        <a:t>abdominal</a:t>
                      </a:r>
                      <a:r>
                        <a:rPr lang="en-US" sz="17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>
                          <a:latin typeface="Arial MT"/>
                          <a:cs typeface="Arial MT"/>
                        </a:rPr>
                        <a:t>circumference</a:t>
                      </a:r>
                      <a:r>
                        <a:rPr lang="en-US" sz="17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>
                          <a:latin typeface="Arial MT"/>
                          <a:cs typeface="Arial MT"/>
                        </a:rPr>
                        <a:t>percentiles</a:t>
                      </a:r>
                      <a:r>
                        <a:rPr lang="en-US" sz="17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 spc="25">
                          <a:latin typeface="Arial MT"/>
                          <a:cs typeface="Arial MT"/>
                        </a:rPr>
                        <a:t>by </a:t>
                      </a:r>
                      <a:r>
                        <a:rPr lang="en-US" sz="1700" spc="-375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 spc="-5">
                          <a:latin typeface="Arial MT"/>
                          <a:cs typeface="Arial MT"/>
                        </a:rPr>
                        <a:t>sonography</a:t>
                      </a:r>
                      <a:endParaRPr lang="en-US" sz="1700">
                        <a:latin typeface="Arial MT"/>
                        <a:cs typeface="Arial MT"/>
                      </a:endParaRPr>
                    </a:p>
                  </a:txBody>
                  <a:tcPr marL="0" marR="0" marT="33682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37640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US" sz="1700" spc="-20">
                          <a:latin typeface="Arial MT"/>
                          <a:cs typeface="Arial MT"/>
                        </a:rPr>
                        <a:t>37-38</a:t>
                      </a:r>
                      <a:endParaRPr lang="en-US" sz="1700">
                        <a:latin typeface="Arial MT"/>
                        <a:cs typeface="Arial MT"/>
                      </a:endParaRPr>
                    </a:p>
                  </a:txBody>
                  <a:tcPr marL="0" marR="0" marT="4191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365760">
                        <a:lnSpc>
                          <a:spcPct val="102800"/>
                        </a:lnSpc>
                        <a:spcBef>
                          <a:spcPts val="229"/>
                        </a:spcBef>
                      </a:pPr>
                      <a:r>
                        <a:rPr lang="en-US" sz="1700">
                          <a:latin typeface="Arial MT"/>
                          <a:cs typeface="Arial MT"/>
                        </a:rPr>
                        <a:t>delivery </a:t>
                      </a:r>
                      <a:r>
                        <a:rPr lang="en-US" sz="1700" spc="10">
                          <a:latin typeface="Arial MT"/>
                          <a:cs typeface="Arial MT"/>
                        </a:rPr>
                        <a:t>for </a:t>
                      </a:r>
                      <a:r>
                        <a:rPr lang="en-US" sz="1700">
                          <a:latin typeface="Arial MT"/>
                          <a:cs typeface="Arial MT"/>
                        </a:rPr>
                        <a:t>patients </a:t>
                      </a:r>
                      <a:r>
                        <a:rPr lang="en-US" sz="1700" spc="-15">
                          <a:latin typeface="Arial MT"/>
                          <a:cs typeface="Arial MT"/>
                        </a:rPr>
                        <a:t>with </a:t>
                      </a:r>
                      <a:r>
                        <a:rPr lang="en-US" sz="1700" spc="-5">
                          <a:latin typeface="Arial MT"/>
                          <a:cs typeface="Arial MT"/>
                        </a:rPr>
                        <a:t>poor </a:t>
                      </a:r>
                      <a:r>
                        <a:rPr lang="en-US" sz="1700">
                          <a:latin typeface="Arial MT"/>
                          <a:cs typeface="Arial MT"/>
                        </a:rPr>
                        <a:t>glucose </a:t>
                      </a:r>
                      <a:r>
                        <a:rPr lang="en-US" sz="1700" spc="-5">
                          <a:latin typeface="Arial MT"/>
                          <a:cs typeface="Arial MT"/>
                        </a:rPr>
                        <a:t>monitoring compliance, </a:t>
                      </a:r>
                      <a:r>
                        <a:rPr lang="en-US" sz="1700">
                          <a:latin typeface="Arial MT"/>
                          <a:cs typeface="Arial MT"/>
                        </a:rPr>
                        <a:t>persistently </a:t>
                      </a:r>
                      <a:r>
                        <a:rPr lang="en-US" sz="1700" spc="-5">
                          <a:latin typeface="Arial MT"/>
                          <a:cs typeface="Arial MT"/>
                        </a:rPr>
                        <a:t>poor </a:t>
                      </a:r>
                      <a:r>
                        <a:rPr lang="en-US" sz="1700" spc="-375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 spc="-5">
                          <a:latin typeface="Arial MT"/>
                          <a:cs typeface="Arial MT"/>
                        </a:rPr>
                        <a:t>glycemic</a:t>
                      </a:r>
                      <a:r>
                        <a:rPr lang="en-US" sz="17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>
                          <a:latin typeface="Arial MT"/>
                          <a:cs typeface="Arial MT"/>
                        </a:rPr>
                        <a:t>control,</a:t>
                      </a:r>
                      <a:r>
                        <a:rPr lang="en-US" sz="17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 spc="-15">
                          <a:latin typeface="Arial MT"/>
                          <a:cs typeface="Arial MT"/>
                        </a:rPr>
                        <a:t>or</a:t>
                      </a:r>
                      <a:r>
                        <a:rPr lang="en-US" sz="1700" spc="40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 spc="-10">
                          <a:latin typeface="Arial MT"/>
                          <a:cs typeface="Arial MT"/>
                        </a:rPr>
                        <a:t>suspicious</a:t>
                      </a:r>
                      <a:r>
                        <a:rPr lang="en-US" sz="17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>
                          <a:latin typeface="Arial MT"/>
                          <a:cs typeface="Arial MT"/>
                        </a:rPr>
                        <a:t>findings</a:t>
                      </a:r>
                      <a:r>
                        <a:rPr lang="en-US" sz="17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 spc="-10">
                          <a:latin typeface="Arial MT"/>
                          <a:cs typeface="Arial MT"/>
                        </a:rPr>
                        <a:t>on</a:t>
                      </a:r>
                      <a:r>
                        <a:rPr lang="en-US" sz="17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 spc="-5">
                          <a:latin typeface="Arial MT"/>
                          <a:cs typeface="Arial MT"/>
                        </a:rPr>
                        <a:t>fetal</a:t>
                      </a:r>
                      <a:r>
                        <a:rPr lang="en-US" sz="17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 spc="-5">
                          <a:latin typeface="Arial MT"/>
                          <a:cs typeface="Arial MT"/>
                        </a:rPr>
                        <a:t>biophysical</a:t>
                      </a:r>
                      <a:r>
                        <a:rPr lang="en-US" sz="170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 spc="-5">
                          <a:latin typeface="Arial MT"/>
                          <a:cs typeface="Arial MT"/>
                        </a:rPr>
                        <a:t>testing</a:t>
                      </a:r>
                      <a:endParaRPr lang="en-US" sz="1700">
                        <a:latin typeface="Arial MT"/>
                        <a:cs typeface="Arial MT"/>
                      </a:endParaRPr>
                    </a:p>
                  </a:txBody>
                  <a:tcPr marL="0" marR="0" marT="34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7272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lang="en-US" sz="1700" spc="-20">
                          <a:latin typeface="Arial MT"/>
                          <a:cs typeface="Arial MT"/>
                        </a:rPr>
                        <a:t>39-40</a:t>
                      </a:r>
                      <a:endParaRPr lang="en-US" sz="1700">
                        <a:latin typeface="Arial MT"/>
                        <a:cs typeface="Arial MT"/>
                      </a:endParaRPr>
                    </a:p>
                  </a:txBody>
                  <a:tcPr marL="0" marR="0" marT="426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lang="en-US" sz="1700">
                          <a:latin typeface="Arial MT"/>
                          <a:cs typeface="Arial MT"/>
                        </a:rPr>
                        <a:t>Delivery</a:t>
                      </a:r>
                      <a:r>
                        <a:rPr lang="en-US" sz="17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 spc="-15">
                          <a:latin typeface="Arial MT"/>
                          <a:cs typeface="Arial MT"/>
                        </a:rPr>
                        <a:t>for</a:t>
                      </a:r>
                      <a:r>
                        <a:rPr lang="en-US" sz="17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>
                          <a:latin typeface="Arial MT"/>
                          <a:cs typeface="Arial MT"/>
                        </a:rPr>
                        <a:t>patients</a:t>
                      </a:r>
                      <a:r>
                        <a:rPr lang="en-US" sz="17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>
                          <a:latin typeface="Arial MT"/>
                          <a:cs typeface="Arial MT"/>
                        </a:rPr>
                        <a:t>in</a:t>
                      </a:r>
                      <a:r>
                        <a:rPr lang="en-US" sz="17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>
                          <a:latin typeface="Arial MT"/>
                          <a:cs typeface="Arial MT"/>
                        </a:rPr>
                        <a:t>good</a:t>
                      </a:r>
                      <a:r>
                        <a:rPr lang="en-US" sz="17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 spc="-5">
                          <a:latin typeface="Arial MT"/>
                          <a:cs typeface="Arial MT"/>
                        </a:rPr>
                        <a:t>glycemic</a:t>
                      </a:r>
                      <a:r>
                        <a:rPr lang="en-US" sz="17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US" sz="1700" spc="-10">
                          <a:latin typeface="Arial MT"/>
                          <a:cs typeface="Arial MT"/>
                        </a:rPr>
                        <a:t>control</a:t>
                      </a:r>
                      <a:endParaRPr lang="en-US" sz="1700">
                        <a:latin typeface="Arial MT"/>
                        <a:cs typeface="Arial MT"/>
                      </a:endParaRPr>
                    </a:p>
                  </a:txBody>
                  <a:tcPr marL="0" marR="0" marT="426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950" y="447675"/>
            <a:ext cx="8067675" cy="40005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0" tIns="4318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40"/>
              </a:spcBef>
            </a:pPr>
            <a:r>
              <a:rPr sz="2000" spc="-5" dirty="0"/>
              <a:t>Timing</a:t>
            </a:r>
            <a:r>
              <a:rPr sz="2000" spc="-15" dirty="0"/>
              <a:t> </a:t>
            </a:r>
            <a:r>
              <a:rPr sz="2000" dirty="0"/>
              <a:t>and</a:t>
            </a:r>
            <a:r>
              <a:rPr sz="2000" spc="-10" dirty="0"/>
              <a:t> </a:t>
            </a:r>
            <a:r>
              <a:rPr sz="2000" spc="-15" dirty="0"/>
              <a:t>Route</a:t>
            </a:r>
            <a:r>
              <a:rPr sz="2000" spc="20" dirty="0"/>
              <a:t> </a:t>
            </a:r>
            <a:r>
              <a:rPr sz="2000" spc="-10" dirty="0"/>
              <a:t>of</a:t>
            </a:r>
            <a:r>
              <a:rPr sz="2000" spc="-45" dirty="0"/>
              <a:t> </a:t>
            </a:r>
            <a:r>
              <a:rPr sz="2000" dirty="0"/>
              <a:t>Delivery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2875" y="1828800"/>
            <a:ext cx="8662670" cy="4284186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55600" marR="22225" indent="-343535" algn="just">
              <a:lnSpc>
                <a:spcPct val="100899"/>
              </a:lnSpc>
              <a:spcBef>
                <a:spcPts val="80"/>
              </a:spcBef>
              <a:buClr>
                <a:srgbClr val="CC0000"/>
              </a:buClr>
              <a:buFont typeface="Arial MT"/>
              <a:buChar char="•"/>
              <a:tabLst>
                <a:tab pos="356235" algn="l"/>
              </a:tabLst>
            </a:pPr>
            <a:r>
              <a:rPr sz="1800" b="1" spc="-10" dirty="0">
                <a:latin typeface="Arial"/>
                <a:cs typeface="Arial"/>
              </a:rPr>
              <a:t>Because </a:t>
            </a:r>
            <a:r>
              <a:rPr sz="1800" b="1" spc="10" dirty="0">
                <a:latin typeface="Arial"/>
                <a:cs typeface="Arial"/>
              </a:rPr>
              <a:t>of </a:t>
            </a:r>
            <a:r>
              <a:rPr sz="1800" b="1" spc="-20" dirty="0">
                <a:latin typeface="Arial"/>
                <a:cs typeface="Arial"/>
              </a:rPr>
              <a:t>the </a:t>
            </a:r>
            <a:r>
              <a:rPr sz="1800" b="1" dirty="0">
                <a:latin typeface="Arial"/>
                <a:cs typeface="Arial"/>
              </a:rPr>
              <a:t>apparent </a:t>
            </a:r>
            <a:r>
              <a:rPr sz="1800" b="1" spc="-5" dirty="0">
                <a:latin typeface="Arial"/>
                <a:cs typeface="Arial"/>
              </a:rPr>
              <a:t>delay </a:t>
            </a:r>
            <a:r>
              <a:rPr sz="1800" b="1" spc="10" dirty="0">
                <a:latin typeface="Arial"/>
                <a:cs typeface="Arial"/>
              </a:rPr>
              <a:t>in </a:t>
            </a:r>
            <a:r>
              <a:rPr sz="1800" b="1" dirty="0">
                <a:latin typeface="Arial"/>
                <a:cs typeface="Arial"/>
              </a:rPr>
              <a:t>fetal </a:t>
            </a:r>
            <a:r>
              <a:rPr sz="1800" b="1" spc="-5" dirty="0">
                <a:latin typeface="Arial"/>
                <a:cs typeface="Arial"/>
              </a:rPr>
              <a:t>lung </a:t>
            </a:r>
            <a:r>
              <a:rPr sz="1800" b="1" spc="-10" dirty="0">
                <a:latin typeface="Arial"/>
                <a:cs typeface="Arial"/>
              </a:rPr>
              <a:t>maturity </a:t>
            </a:r>
            <a:r>
              <a:rPr sz="1800" b="1" spc="10" dirty="0">
                <a:latin typeface="Arial"/>
                <a:cs typeface="Arial"/>
              </a:rPr>
              <a:t>in </a:t>
            </a:r>
            <a:r>
              <a:rPr sz="1800" b="1" spc="-10" dirty="0">
                <a:latin typeface="Arial"/>
                <a:cs typeface="Arial"/>
              </a:rPr>
              <a:t>diabetic </a:t>
            </a:r>
            <a:r>
              <a:rPr sz="1800" b="1" dirty="0">
                <a:latin typeface="Arial"/>
                <a:cs typeface="Arial"/>
              </a:rPr>
              <a:t>pregnancies, </a:t>
            </a:r>
            <a:r>
              <a:rPr sz="1800" b="1" spc="-49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delivery </a:t>
            </a:r>
            <a:r>
              <a:rPr sz="1800" b="1" spc="-5" dirty="0">
                <a:latin typeface="Arial"/>
                <a:cs typeface="Arial"/>
              </a:rPr>
              <a:t>before </a:t>
            </a:r>
            <a:r>
              <a:rPr sz="1800" b="1" spc="20" dirty="0">
                <a:latin typeface="Arial"/>
                <a:cs typeface="Arial"/>
              </a:rPr>
              <a:t>39 </a:t>
            </a:r>
            <a:r>
              <a:rPr sz="1800" b="1" spc="-15" dirty="0">
                <a:latin typeface="Arial"/>
                <a:cs typeface="Arial"/>
              </a:rPr>
              <a:t>weeks </a:t>
            </a:r>
            <a:r>
              <a:rPr sz="1800" b="1" spc="-5" dirty="0">
                <a:latin typeface="Arial"/>
                <a:cs typeface="Arial"/>
              </a:rPr>
              <a:t>should </a:t>
            </a:r>
            <a:r>
              <a:rPr sz="1800" b="1" spc="-30" dirty="0">
                <a:latin typeface="Arial"/>
                <a:cs typeface="Arial"/>
              </a:rPr>
              <a:t>be </a:t>
            </a:r>
            <a:r>
              <a:rPr sz="1800" b="1" spc="-5" dirty="0">
                <a:latin typeface="Arial"/>
                <a:cs typeface="Arial"/>
              </a:rPr>
              <a:t>performed only </a:t>
            </a:r>
            <a:r>
              <a:rPr sz="1800" b="1" spc="-20" dirty="0">
                <a:latin typeface="Arial"/>
                <a:cs typeface="Arial"/>
              </a:rPr>
              <a:t>for </a:t>
            </a:r>
            <a:r>
              <a:rPr sz="1800" b="1" spc="-5" dirty="0">
                <a:latin typeface="Arial"/>
                <a:cs typeface="Arial"/>
              </a:rPr>
              <a:t>compelling </a:t>
            </a:r>
            <a:r>
              <a:rPr sz="1800" b="1" spc="-10" dirty="0">
                <a:latin typeface="Arial"/>
                <a:cs typeface="Arial"/>
              </a:rPr>
              <a:t>maternal 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10" dirty="0">
                <a:latin typeface="Arial"/>
                <a:cs typeface="Arial"/>
              </a:rPr>
              <a:t>or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fetal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reasons.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CC0000"/>
              </a:buClr>
              <a:buFont typeface="Arial MT"/>
              <a:buChar char="•"/>
            </a:pPr>
            <a:endParaRPr sz="2600" dirty="0">
              <a:latin typeface="Arial"/>
              <a:cs typeface="Arial"/>
            </a:endParaRPr>
          </a:p>
          <a:p>
            <a:pPr marL="355600" marR="5080" indent="-343535">
              <a:lnSpc>
                <a:spcPct val="100800"/>
              </a:lnSpc>
              <a:spcBef>
                <a:spcPts val="5"/>
              </a:spcBef>
              <a:buClr>
                <a:srgbClr val="CC0000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b="1" spc="-15" dirty="0">
                <a:latin typeface="Arial"/>
                <a:cs typeface="Arial"/>
              </a:rPr>
              <a:t>For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women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who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remain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euglycemic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with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diet,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discuss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induction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10" dirty="0">
                <a:latin typeface="Arial"/>
                <a:cs typeface="Arial"/>
              </a:rPr>
              <a:t>of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labor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at 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40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weeks, and recommend </a:t>
            </a:r>
            <a:r>
              <a:rPr sz="1800" b="1" dirty="0">
                <a:latin typeface="Arial"/>
                <a:cs typeface="Arial"/>
              </a:rPr>
              <a:t>elective </a:t>
            </a:r>
            <a:r>
              <a:rPr sz="1800" b="1" spc="-5" dirty="0">
                <a:latin typeface="Arial"/>
                <a:cs typeface="Arial"/>
              </a:rPr>
              <a:t>induction </a:t>
            </a:r>
            <a:r>
              <a:rPr sz="1800" b="1" spc="-15" dirty="0">
                <a:latin typeface="Arial"/>
                <a:cs typeface="Arial"/>
              </a:rPr>
              <a:t>when </a:t>
            </a:r>
            <a:r>
              <a:rPr sz="1800" b="1" spc="-5" dirty="0">
                <a:latin typeface="Arial"/>
                <a:cs typeface="Arial"/>
              </a:rPr>
              <a:t>she </a:t>
            </a:r>
            <a:r>
              <a:rPr sz="1800" b="1" spc="-10" dirty="0">
                <a:latin typeface="Arial"/>
                <a:cs typeface="Arial"/>
              </a:rPr>
              <a:t>reaches </a:t>
            </a:r>
            <a:r>
              <a:rPr sz="1800" b="1" spc="-15" dirty="0">
                <a:latin typeface="Arial"/>
                <a:cs typeface="Arial"/>
              </a:rPr>
              <a:t>41 </a:t>
            </a:r>
            <a:r>
              <a:rPr sz="1800" b="1" dirty="0">
                <a:latin typeface="Arial"/>
                <a:cs typeface="Arial"/>
              </a:rPr>
              <a:t>weeks </a:t>
            </a:r>
            <a:r>
              <a:rPr sz="1800" b="1" spc="-30" dirty="0">
                <a:latin typeface="Arial"/>
                <a:cs typeface="Arial"/>
              </a:rPr>
              <a:t>of </a:t>
            </a:r>
            <a:r>
              <a:rPr sz="1800" b="1" spc="-4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gestation.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CC0000"/>
              </a:buClr>
              <a:buFont typeface="Arial MT"/>
              <a:buChar char="•"/>
            </a:pPr>
            <a:endParaRPr sz="2600" dirty="0">
              <a:latin typeface="Arial"/>
              <a:cs typeface="Arial"/>
            </a:endParaRPr>
          </a:p>
          <a:p>
            <a:pPr marL="355600" marR="516890" indent="-343535">
              <a:lnSpc>
                <a:spcPct val="100800"/>
              </a:lnSpc>
              <a:buClr>
                <a:srgbClr val="CC0000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b="1" dirty="0">
                <a:latin typeface="Arial"/>
                <a:cs typeface="Arial"/>
              </a:rPr>
              <a:t>When </a:t>
            </a:r>
            <a:r>
              <a:rPr sz="1800" b="1" spc="-10" dirty="0">
                <a:latin typeface="Arial"/>
                <a:cs typeface="Arial"/>
              </a:rPr>
              <a:t>glucose </a:t>
            </a:r>
            <a:r>
              <a:rPr sz="1800" b="1" spc="5" dirty="0">
                <a:latin typeface="Arial"/>
                <a:cs typeface="Arial"/>
              </a:rPr>
              <a:t>levels </a:t>
            </a:r>
            <a:r>
              <a:rPr sz="1800" b="1" spc="-20" dirty="0">
                <a:latin typeface="Arial"/>
                <a:cs typeface="Arial"/>
              </a:rPr>
              <a:t>are </a:t>
            </a:r>
            <a:r>
              <a:rPr sz="1800" b="1" spc="-5" dirty="0">
                <a:latin typeface="Arial"/>
                <a:cs typeface="Arial"/>
              </a:rPr>
              <a:t>medically </a:t>
            </a:r>
            <a:r>
              <a:rPr sz="1800" b="1" dirty="0">
                <a:latin typeface="Arial"/>
                <a:cs typeface="Arial"/>
              </a:rPr>
              <a:t>managed </a:t>
            </a:r>
            <a:r>
              <a:rPr sz="1800" b="1" spc="10" dirty="0">
                <a:latin typeface="Arial"/>
                <a:cs typeface="Arial"/>
              </a:rPr>
              <a:t>with </a:t>
            </a:r>
            <a:r>
              <a:rPr sz="1800" b="1" dirty="0">
                <a:latin typeface="Arial"/>
                <a:cs typeface="Arial"/>
              </a:rPr>
              <a:t>insulin </a:t>
            </a:r>
            <a:r>
              <a:rPr sz="1800" b="1" spc="10" dirty="0">
                <a:latin typeface="Arial"/>
                <a:cs typeface="Arial"/>
              </a:rPr>
              <a:t>or </a:t>
            </a:r>
            <a:r>
              <a:rPr sz="1800" b="1" spc="-10" dirty="0">
                <a:latin typeface="Arial"/>
                <a:cs typeface="Arial"/>
              </a:rPr>
              <a:t>oral </a:t>
            </a:r>
            <a:r>
              <a:rPr sz="1800" b="1" dirty="0">
                <a:latin typeface="Arial"/>
                <a:cs typeface="Arial"/>
              </a:rPr>
              <a:t>agents, </a:t>
            </a:r>
            <a:r>
              <a:rPr sz="1800" b="1" spc="-49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undergo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induction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10" dirty="0">
                <a:latin typeface="Arial"/>
                <a:cs typeface="Arial"/>
              </a:rPr>
              <a:t>of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labor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at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39</a:t>
            </a:r>
            <a:r>
              <a:rPr sz="1800" b="1" spc="-5" dirty="0">
                <a:latin typeface="Arial"/>
                <a:cs typeface="Arial"/>
              </a:rPr>
              <a:t> weeks.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CC0000"/>
              </a:buClr>
              <a:buFont typeface="Arial MT"/>
              <a:buChar char="•"/>
            </a:pPr>
            <a:endParaRPr sz="2600" dirty="0">
              <a:latin typeface="Arial"/>
              <a:cs typeface="Arial"/>
            </a:endParaRPr>
          </a:p>
          <a:p>
            <a:pPr marL="355600" marR="13970" indent="-343535">
              <a:lnSpc>
                <a:spcPct val="99100"/>
              </a:lnSpc>
              <a:buClr>
                <a:srgbClr val="CC0000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b="1" spc="10" dirty="0">
                <a:latin typeface="Arial"/>
                <a:cs typeface="Arial"/>
              </a:rPr>
              <a:t>If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concomitant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medical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condition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15" dirty="0">
                <a:latin typeface="Arial"/>
                <a:cs typeface="Arial"/>
              </a:rPr>
              <a:t>(eg,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hypertension)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is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present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or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glycemic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control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10" dirty="0">
                <a:latin typeface="Arial"/>
                <a:cs typeface="Arial"/>
              </a:rPr>
              <a:t>is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suboptimal,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induction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spc="-30" dirty="0">
                <a:latin typeface="Arial"/>
                <a:cs typeface="Arial"/>
              </a:rPr>
              <a:t>of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labor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20" dirty="0">
                <a:latin typeface="Arial"/>
                <a:cs typeface="Arial"/>
              </a:rPr>
              <a:t>at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37-38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Arial"/>
                <a:cs typeface="Arial"/>
              </a:rPr>
              <a:t>weeks </a:t>
            </a:r>
            <a:r>
              <a:rPr sz="1800" b="1" spc="-25" dirty="0">
                <a:latin typeface="Arial"/>
                <a:cs typeface="Arial"/>
              </a:rPr>
              <a:t>of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gestation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after 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confirmation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10" dirty="0">
                <a:latin typeface="Arial"/>
                <a:cs typeface="Arial"/>
              </a:rPr>
              <a:t>of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fetal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lung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maturity.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8277225" cy="524503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0" tIns="3175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50"/>
              </a:spcBef>
            </a:pPr>
            <a:r>
              <a:rPr sz="3200" dirty="0"/>
              <a:t>Intrapartum</a:t>
            </a:r>
            <a:r>
              <a:rPr sz="3200" spc="-35" dirty="0"/>
              <a:t> </a:t>
            </a:r>
            <a:r>
              <a:rPr sz="3200" dirty="0"/>
              <a:t>Glycemic</a:t>
            </a:r>
            <a:r>
              <a:rPr sz="3200" spc="-80" dirty="0"/>
              <a:t> </a:t>
            </a:r>
            <a:r>
              <a:rPr sz="3200" spc="-5" dirty="0"/>
              <a:t>Management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62317" y="2438400"/>
            <a:ext cx="7619365" cy="283908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99415" indent="-386715">
              <a:lnSpc>
                <a:spcPct val="100000"/>
              </a:lnSpc>
              <a:spcBef>
                <a:spcPts val="620"/>
              </a:spcBef>
              <a:buClr>
                <a:srgbClr val="CC0000"/>
              </a:buClr>
              <a:buAutoNum type="arabicPeriod"/>
              <a:tabLst>
                <a:tab pos="398780" algn="l"/>
                <a:tab pos="399415" algn="l"/>
              </a:tabLst>
            </a:pPr>
            <a:r>
              <a:rPr sz="2000" b="1" dirty="0">
                <a:latin typeface="Arial"/>
                <a:cs typeface="Arial"/>
              </a:rPr>
              <a:t>Withhold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35" dirty="0">
                <a:latin typeface="Arial"/>
                <a:cs typeface="Arial"/>
              </a:rPr>
              <a:t>AM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insulin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injection.</a:t>
            </a:r>
            <a:endParaRPr sz="2000" dirty="0">
              <a:latin typeface="Arial"/>
              <a:cs typeface="Arial"/>
            </a:endParaRPr>
          </a:p>
          <a:p>
            <a:pPr marL="399415" indent="-386715">
              <a:lnSpc>
                <a:spcPct val="100000"/>
              </a:lnSpc>
              <a:spcBef>
                <a:spcPts val="525"/>
              </a:spcBef>
              <a:buClr>
                <a:srgbClr val="CC0000"/>
              </a:buClr>
              <a:buAutoNum type="arabicPeriod"/>
              <a:tabLst>
                <a:tab pos="398780" algn="l"/>
                <a:tab pos="399415" algn="l"/>
              </a:tabLst>
            </a:pPr>
            <a:r>
              <a:rPr sz="2000" b="1" dirty="0">
                <a:latin typeface="Arial"/>
                <a:cs typeface="Arial"/>
              </a:rPr>
              <a:t>Begin and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continue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glucose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infusion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15" dirty="0">
                <a:latin typeface="Arial"/>
                <a:cs typeface="Arial"/>
              </a:rPr>
              <a:t>(5%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dextrose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25" dirty="0">
                <a:latin typeface="Arial"/>
                <a:cs typeface="Arial"/>
              </a:rPr>
              <a:t>in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water)</a:t>
            </a:r>
            <a:endParaRPr sz="2000" dirty="0">
              <a:latin typeface="Arial"/>
              <a:cs typeface="Arial"/>
            </a:endParaRPr>
          </a:p>
          <a:p>
            <a:pPr marL="398780">
              <a:lnSpc>
                <a:spcPct val="100000"/>
              </a:lnSpc>
              <a:spcBef>
                <a:spcPts val="5"/>
              </a:spcBef>
            </a:pPr>
            <a:r>
              <a:rPr sz="2000" b="1" spc="10" dirty="0">
                <a:latin typeface="Arial"/>
                <a:cs typeface="Arial"/>
              </a:rPr>
              <a:t>at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15" dirty="0">
                <a:latin typeface="Arial"/>
                <a:cs typeface="Arial"/>
              </a:rPr>
              <a:t>100</a:t>
            </a:r>
            <a:r>
              <a:rPr sz="2000" b="1" spc="-200" dirty="0">
                <a:latin typeface="Arial"/>
                <a:cs typeface="Arial"/>
              </a:rPr>
              <a:t> </a:t>
            </a:r>
            <a:r>
              <a:rPr sz="2000" b="1" spc="20" dirty="0">
                <a:latin typeface="Arial"/>
                <a:cs typeface="Arial"/>
              </a:rPr>
              <a:t>m</a:t>
            </a:r>
            <a:r>
              <a:rPr sz="2000" b="1" spc="-25" dirty="0">
                <a:latin typeface="Arial"/>
                <a:cs typeface="Arial"/>
              </a:rPr>
              <a:t>L</a:t>
            </a:r>
            <a:r>
              <a:rPr sz="2000" b="1" spc="-35" dirty="0">
                <a:latin typeface="Arial"/>
                <a:cs typeface="Arial"/>
              </a:rPr>
              <a:t>/</a:t>
            </a:r>
            <a:r>
              <a:rPr sz="2000" b="1" spc="50" dirty="0">
                <a:latin typeface="Arial"/>
                <a:cs typeface="Arial"/>
              </a:rPr>
              <a:t>h</a:t>
            </a:r>
            <a:r>
              <a:rPr sz="2000" b="1" spc="10" dirty="0">
                <a:latin typeface="Arial"/>
                <a:cs typeface="Arial"/>
              </a:rPr>
              <a:t>r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t</a:t>
            </a:r>
            <a:r>
              <a:rPr sz="2000" b="1" spc="50" dirty="0">
                <a:latin typeface="Arial"/>
                <a:cs typeface="Arial"/>
              </a:rPr>
              <a:t>h</a:t>
            </a:r>
            <a:r>
              <a:rPr sz="2000" b="1" spc="-30" dirty="0">
                <a:latin typeface="Arial"/>
                <a:cs typeface="Arial"/>
              </a:rPr>
              <a:t>r</a:t>
            </a:r>
            <a:r>
              <a:rPr sz="2000" b="1" spc="-25" dirty="0">
                <a:latin typeface="Arial"/>
                <a:cs typeface="Arial"/>
              </a:rPr>
              <a:t>o</a:t>
            </a:r>
            <a:r>
              <a:rPr sz="2000" b="1" spc="50" dirty="0">
                <a:latin typeface="Arial"/>
                <a:cs typeface="Arial"/>
              </a:rPr>
              <a:t>u</a:t>
            </a:r>
            <a:r>
              <a:rPr sz="2000" b="1" spc="-25" dirty="0">
                <a:latin typeface="Arial"/>
                <a:cs typeface="Arial"/>
              </a:rPr>
              <a:t>gh</a:t>
            </a:r>
            <a:r>
              <a:rPr sz="2000" b="1" spc="50" dirty="0">
                <a:latin typeface="Arial"/>
                <a:cs typeface="Arial"/>
              </a:rPr>
              <a:t>o</a:t>
            </a:r>
            <a:r>
              <a:rPr sz="2000" b="1" spc="-25" dirty="0">
                <a:latin typeface="Arial"/>
                <a:cs typeface="Arial"/>
              </a:rPr>
              <a:t>u</a:t>
            </a:r>
            <a:r>
              <a:rPr sz="2000" b="1" spc="5" dirty="0">
                <a:latin typeface="Arial"/>
                <a:cs typeface="Arial"/>
              </a:rPr>
              <a:t>t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35" dirty="0">
                <a:latin typeface="Arial"/>
                <a:cs typeface="Arial"/>
              </a:rPr>
              <a:t>l</a:t>
            </a:r>
            <a:r>
              <a:rPr sz="2000" b="1" spc="15" dirty="0">
                <a:latin typeface="Arial"/>
                <a:cs typeface="Arial"/>
              </a:rPr>
              <a:t>a</a:t>
            </a:r>
            <a:r>
              <a:rPr sz="2000" b="1" spc="50" dirty="0">
                <a:latin typeface="Arial"/>
                <a:cs typeface="Arial"/>
              </a:rPr>
              <a:t>b</a:t>
            </a:r>
            <a:r>
              <a:rPr sz="2000" b="1" spc="-25" dirty="0">
                <a:latin typeface="Arial"/>
                <a:cs typeface="Arial"/>
              </a:rPr>
              <a:t>o</a:t>
            </a:r>
            <a:r>
              <a:rPr sz="2000" b="1" spc="-30" dirty="0">
                <a:latin typeface="Arial"/>
                <a:cs typeface="Arial"/>
              </a:rPr>
              <a:t>r</a:t>
            </a:r>
            <a:r>
              <a:rPr sz="2000" b="1" spc="5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399415" indent="-386715">
              <a:lnSpc>
                <a:spcPct val="100000"/>
              </a:lnSpc>
              <a:spcBef>
                <a:spcPts val="455"/>
              </a:spcBef>
              <a:buClr>
                <a:srgbClr val="CC0000"/>
              </a:buClr>
              <a:buAutoNum type="arabicPeriod" startAt="3"/>
              <a:tabLst>
                <a:tab pos="398780" algn="l"/>
                <a:tab pos="399415" algn="l"/>
              </a:tabLst>
            </a:pPr>
            <a:r>
              <a:rPr sz="2000" b="1" spc="5" dirty="0">
                <a:latin typeface="Arial"/>
                <a:cs typeface="Arial"/>
              </a:rPr>
              <a:t>Begin</a:t>
            </a:r>
            <a:r>
              <a:rPr sz="2000" b="1" spc="-5" dirty="0">
                <a:latin typeface="Arial"/>
                <a:cs typeface="Arial"/>
              </a:rPr>
              <a:t> infusion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of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regular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insulin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at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0.5</a:t>
            </a:r>
            <a:r>
              <a:rPr sz="2000" b="1" spc="-1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U/hr.</a:t>
            </a:r>
            <a:endParaRPr sz="2000" dirty="0">
              <a:latin typeface="Arial"/>
              <a:cs typeface="Arial"/>
            </a:endParaRPr>
          </a:p>
          <a:p>
            <a:pPr marL="399415" indent="-386715">
              <a:lnSpc>
                <a:spcPct val="100000"/>
              </a:lnSpc>
              <a:spcBef>
                <a:spcPts val="530"/>
              </a:spcBef>
              <a:buClr>
                <a:srgbClr val="CC0000"/>
              </a:buClr>
              <a:buAutoNum type="arabicPeriod" startAt="3"/>
              <a:tabLst>
                <a:tab pos="398780" algn="l"/>
                <a:tab pos="399415" algn="l"/>
              </a:tabLst>
            </a:pPr>
            <a:r>
              <a:rPr sz="2000" b="1" spc="5" dirty="0">
                <a:latin typeface="Arial"/>
                <a:cs typeface="Arial"/>
              </a:rPr>
              <a:t>Begin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oxytocin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15" dirty="0">
                <a:latin typeface="Arial"/>
                <a:cs typeface="Arial"/>
              </a:rPr>
              <a:t>as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needed.</a:t>
            </a:r>
            <a:endParaRPr sz="2000" dirty="0">
              <a:latin typeface="Arial"/>
              <a:cs typeface="Arial"/>
            </a:endParaRPr>
          </a:p>
          <a:p>
            <a:pPr marL="399415" indent="-386715">
              <a:lnSpc>
                <a:spcPct val="100000"/>
              </a:lnSpc>
              <a:spcBef>
                <a:spcPts val="450"/>
              </a:spcBef>
              <a:buClr>
                <a:srgbClr val="CC0000"/>
              </a:buClr>
              <a:buAutoNum type="arabicPeriod" startAt="3"/>
              <a:tabLst>
                <a:tab pos="398780" algn="l"/>
                <a:tab pos="399415" algn="l"/>
              </a:tabLst>
            </a:pPr>
            <a:r>
              <a:rPr sz="2000" b="1" spc="-10" dirty="0">
                <a:latin typeface="Arial"/>
                <a:cs typeface="Arial"/>
              </a:rPr>
              <a:t>Monitor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maternal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glucose</a:t>
            </a:r>
            <a:r>
              <a:rPr sz="2000" b="1" spc="3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levels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hourly.</a:t>
            </a:r>
            <a:endParaRPr sz="2000" dirty="0">
              <a:latin typeface="Arial"/>
              <a:cs typeface="Arial"/>
            </a:endParaRPr>
          </a:p>
          <a:p>
            <a:pPr marL="399415" indent="-386715">
              <a:lnSpc>
                <a:spcPct val="100000"/>
              </a:lnSpc>
              <a:spcBef>
                <a:spcPts val="455"/>
              </a:spcBef>
              <a:buClr>
                <a:srgbClr val="CC0000"/>
              </a:buClr>
              <a:buAutoNum type="arabicPeriod" startAt="3"/>
              <a:tabLst>
                <a:tab pos="398780" algn="l"/>
                <a:tab pos="399415" algn="l"/>
              </a:tabLst>
            </a:pPr>
            <a:r>
              <a:rPr sz="2000" b="1" spc="-5" dirty="0">
                <a:latin typeface="Arial"/>
                <a:cs typeface="Arial"/>
              </a:rPr>
              <a:t>Adjust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insulin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infusion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according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to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blood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glucose</a:t>
            </a:r>
            <a:endParaRPr sz="2000" dirty="0">
              <a:latin typeface="Arial"/>
              <a:cs typeface="Arial"/>
            </a:endParaRPr>
          </a:p>
          <a:p>
            <a:pPr marL="39878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latin typeface="Arial"/>
                <a:cs typeface="Arial"/>
              </a:rPr>
              <a:t>readings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2060" y="228600"/>
            <a:ext cx="7353300" cy="128240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ts val="4855"/>
              </a:lnSpc>
            </a:pPr>
            <a:r>
              <a:rPr lang="en-US" sz="4400" b="1" dirty="0">
                <a:latin typeface="Arial"/>
                <a:cs typeface="Arial"/>
              </a:rPr>
              <a:t>  </a:t>
            </a:r>
            <a:r>
              <a:rPr sz="4400" b="1" dirty="0">
                <a:latin typeface="Arial"/>
                <a:cs typeface="Arial"/>
              </a:rPr>
              <a:t>Intrapartum</a:t>
            </a:r>
            <a:r>
              <a:rPr sz="4400" b="1" spc="-114" dirty="0">
                <a:latin typeface="Arial"/>
                <a:cs typeface="Arial"/>
              </a:rPr>
              <a:t> </a:t>
            </a:r>
            <a:r>
              <a:rPr sz="4400" b="1" spc="5" dirty="0">
                <a:latin typeface="Arial"/>
                <a:cs typeface="Arial"/>
              </a:rPr>
              <a:t>Glycemic</a:t>
            </a:r>
            <a:endParaRPr sz="4400" dirty="0">
              <a:latin typeface="Arial"/>
              <a:cs typeface="Arial"/>
            </a:endParaRPr>
          </a:p>
          <a:p>
            <a:pPr marL="92075">
              <a:lnSpc>
                <a:spcPts val="5120"/>
              </a:lnSpc>
            </a:pPr>
            <a:r>
              <a:rPr lang="en-US" sz="4400" b="1" dirty="0">
                <a:latin typeface="Arial"/>
                <a:cs typeface="Arial"/>
              </a:rPr>
              <a:t>          </a:t>
            </a:r>
            <a:r>
              <a:rPr sz="4400" b="1" dirty="0">
                <a:latin typeface="Arial"/>
                <a:cs typeface="Arial"/>
              </a:rPr>
              <a:t>Management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2060" y="1916780"/>
            <a:ext cx="7101205" cy="309880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90"/>
              </a:spcBef>
              <a:buClr>
                <a:srgbClr val="CC0000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b="1" spc="5" dirty="0">
                <a:latin typeface="Arial"/>
                <a:cs typeface="Arial"/>
              </a:rPr>
              <a:t>When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cesarean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delivery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30" dirty="0">
                <a:latin typeface="Arial"/>
                <a:cs typeface="Arial"/>
              </a:rPr>
              <a:t>is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planned:</a:t>
            </a:r>
            <a:endParaRPr sz="2400" dirty="0">
              <a:latin typeface="Arial"/>
              <a:cs typeface="Arial"/>
            </a:endParaRPr>
          </a:p>
          <a:p>
            <a:pPr marL="742315" marR="5080" lvl="1" indent="-386715">
              <a:lnSpc>
                <a:spcPct val="100000"/>
              </a:lnSpc>
              <a:spcBef>
                <a:spcPts val="525"/>
              </a:spcBef>
              <a:buClr>
                <a:srgbClr val="CC0000"/>
              </a:buClr>
              <a:buFont typeface="Arial"/>
              <a:buAutoNum type="arabicPeriod"/>
              <a:tabLst>
                <a:tab pos="812165" algn="l"/>
                <a:tab pos="812800" algn="l"/>
              </a:tabLst>
            </a:pPr>
            <a:r>
              <a:rPr dirty="0"/>
              <a:t>	</a:t>
            </a:r>
            <a:r>
              <a:rPr sz="2000" b="1" spc="10" dirty="0">
                <a:latin typeface="Arial"/>
                <a:cs typeface="Arial"/>
              </a:rPr>
              <a:t>The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procedure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should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be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performed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early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in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day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to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avoid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prolonged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periods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of</a:t>
            </a:r>
            <a:r>
              <a:rPr sz="2000" b="1" spc="4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fasting.</a:t>
            </a:r>
            <a:endParaRPr sz="2000" dirty="0">
              <a:latin typeface="Arial"/>
              <a:cs typeface="Arial"/>
            </a:endParaRPr>
          </a:p>
          <a:p>
            <a:pPr marL="742315" marR="511809" lvl="1" indent="-386715">
              <a:lnSpc>
                <a:spcPct val="100000"/>
              </a:lnSpc>
              <a:spcBef>
                <a:spcPts val="455"/>
              </a:spcBef>
              <a:buClr>
                <a:srgbClr val="CC0000"/>
              </a:buClr>
              <a:buAutoNum type="arabicPeriod"/>
              <a:tabLst>
                <a:tab pos="741680" algn="l"/>
                <a:tab pos="742315" algn="l"/>
              </a:tabLst>
            </a:pPr>
            <a:r>
              <a:rPr sz="2000" b="1" spc="-5" dirty="0">
                <a:latin typeface="Arial"/>
                <a:cs typeface="Arial"/>
              </a:rPr>
              <a:t>No morning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insulin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spc="30" dirty="0">
                <a:latin typeface="Arial"/>
                <a:cs typeface="Arial"/>
              </a:rPr>
              <a:t>or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oral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hypoglycemic</a:t>
            </a:r>
            <a:r>
              <a:rPr sz="2000" b="1" spc="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agents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should </a:t>
            </a:r>
            <a:r>
              <a:rPr sz="2000" b="1" spc="-5" dirty="0">
                <a:latin typeface="Arial"/>
                <a:cs typeface="Arial"/>
              </a:rPr>
              <a:t>be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taken.</a:t>
            </a:r>
            <a:endParaRPr sz="2000" dirty="0">
              <a:latin typeface="Arial"/>
              <a:cs typeface="Arial"/>
            </a:endParaRPr>
          </a:p>
          <a:p>
            <a:pPr marL="742315" marR="38100" lvl="1" indent="-386715">
              <a:lnSpc>
                <a:spcPct val="100000"/>
              </a:lnSpc>
              <a:spcBef>
                <a:spcPts val="530"/>
              </a:spcBef>
              <a:buClr>
                <a:srgbClr val="CC0000"/>
              </a:buClr>
              <a:buAutoNum type="arabicPeriod"/>
              <a:tabLst>
                <a:tab pos="741680" algn="l"/>
                <a:tab pos="742315" algn="l"/>
              </a:tabLst>
            </a:pPr>
            <a:r>
              <a:rPr sz="2000" b="1" spc="5" dirty="0">
                <a:latin typeface="Arial"/>
                <a:cs typeface="Arial"/>
              </a:rPr>
              <a:t>Begin </a:t>
            </a:r>
            <a:r>
              <a:rPr sz="2000" b="1" dirty="0">
                <a:latin typeface="Arial"/>
                <a:cs typeface="Arial"/>
              </a:rPr>
              <a:t>and </a:t>
            </a:r>
            <a:r>
              <a:rPr sz="2000" b="1" spc="5" dirty="0">
                <a:latin typeface="Arial"/>
                <a:cs typeface="Arial"/>
              </a:rPr>
              <a:t>continue </a:t>
            </a:r>
            <a:r>
              <a:rPr sz="2000" b="1" dirty="0">
                <a:latin typeface="Arial"/>
                <a:cs typeface="Arial"/>
              </a:rPr>
              <a:t>glucose, </a:t>
            </a:r>
            <a:r>
              <a:rPr sz="2000" b="1" spc="5" dirty="0">
                <a:latin typeface="Arial"/>
                <a:cs typeface="Arial"/>
              </a:rPr>
              <a:t>with </a:t>
            </a:r>
            <a:r>
              <a:rPr sz="2000" b="1" spc="-5" dirty="0">
                <a:latin typeface="Arial"/>
                <a:cs typeface="Arial"/>
              </a:rPr>
              <a:t>short-acting 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insulin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given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spc="30" dirty="0">
                <a:latin typeface="Arial"/>
                <a:cs typeface="Arial"/>
              </a:rPr>
              <a:t>on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spc="15" dirty="0">
                <a:latin typeface="Arial"/>
                <a:cs typeface="Arial"/>
              </a:rPr>
              <a:t>a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sliding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scale</a:t>
            </a:r>
            <a:r>
              <a:rPr sz="2000" b="1" spc="35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as</a:t>
            </a:r>
            <a:r>
              <a:rPr sz="2000" b="1" spc="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needed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every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15" dirty="0">
                <a:latin typeface="Arial"/>
                <a:cs typeface="Arial"/>
              </a:rPr>
              <a:t>1</a:t>
            </a:r>
            <a:r>
              <a:rPr sz="2000" b="1" spc="35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to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spc="15" dirty="0">
                <a:latin typeface="Arial"/>
                <a:cs typeface="Arial"/>
              </a:rPr>
              <a:t>4 </a:t>
            </a:r>
            <a:r>
              <a:rPr sz="2000" b="1" spc="10" dirty="0">
                <a:latin typeface="Arial"/>
                <a:cs typeface="Arial"/>
              </a:rPr>
              <a:t>hours to </a:t>
            </a:r>
            <a:r>
              <a:rPr sz="2000" b="1" spc="-5" dirty="0">
                <a:latin typeface="Arial"/>
                <a:cs typeface="Arial"/>
              </a:rPr>
              <a:t>maintain </a:t>
            </a:r>
            <a:r>
              <a:rPr sz="2000" b="1" dirty="0">
                <a:latin typeface="Arial"/>
                <a:cs typeface="Arial"/>
              </a:rPr>
              <a:t>the maternal plasma glucose 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35" dirty="0">
                <a:latin typeface="Arial"/>
                <a:cs typeface="Arial"/>
              </a:rPr>
              <a:t>l</a:t>
            </a:r>
            <a:r>
              <a:rPr sz="2000" b="1" spc="10" dirty="0">
                <a:latin typeface="Arial"/>
                <a:cs typeface="Arial"/>
              </a:rPr>
              <a:t>evel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35" dirty="0">
                <a:latin typeface="Arial"/>
                <a:cs typeface="Arial"/>
              </a:rPr>
              <a:t>i</a:t>
            </a:r>
            <a:r>
              <a:rPr sz="2000" b="1" spc="15" dirty="0">
                <a:latin typeface="Arial"/>
                <a:cs typeface="Arial"/>
              </a:rPr>
              <a:t>n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65" dirty="0">
                <a:latin typeface="Arial"/>
                <a:cs typeface="Arial"/>
              </a:rPr>
              <a:t>t</a:t>
            </a:r>
            <a:r>
              <a:rPr sz="2000" b="1" spc="45" dirty="0">
                <a:latin typeface="Arial"/>
                <a:cs typeface="Arial"/>
              </a:rPr>
              <a:t>h</a:t>
            </a:r>
            <a:r>
              <a:rPr sz="2000" b="1" spc="15" dirty="0">
                <a:latin typeface="Arial"/>
                <a:cs typeface="Arial"/>
              </a:rPr>
              <a:t>e</a:t>
            </a:r>
            <a:r>
              <a:rPr sz="2000" b="1" spc="-30" dirty="0">
                <a:latin typeface="Arial"/>
                <a:cs typeface="Arial"/>
              </a:rPr>
              <a:t> r</a:t>
            </a:r>
            <a:r>
              <a:rPr sz="2000" b="1" spc="15" dirty="0">
                <a:latin typeface="Arial"/>
                <a:cs typeface="Arial"/>
              </a:rPr>
              <a:t>a</a:t>
            </a:r>
            <a:r>
              <a:rPr sz="2000" b="1" spc="-25" dirty="0">
                <a:latin typeface="Arial"/>
                <a:cs typeface="Arial"/>
              </a:rPr>
              <a:t>n</a:t>
            </a:r>
            <a:r>
              <a:rPr sz="2000" b="1" spc="45" dirty="0">
                <a:latin typeface="Arial"/>
                <a:cs typeface="Arial"/>
              </a:rPr>
              <a:t>g</a:t>
            </a:r>
            <a:r>
              <a:rPr sz="2000" b="1" spc="15" dirty="0">
                <a:latin typeface="Arial"/>
                <a:cs typeface="Arial"/>
              </a:rPr>
              <a:t>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o</a:t>
            </a:r>
            <a:r>
              <a:rPr sz="2000" b="1" spc="10" dirty="0">
                <a:latin typeface="Arial"/>
                <a:cs typeface="Arial"/>
              </a:rPr>
              <a:t>f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15" dirty="0">
                <a:latin typeface="Arial"/>
                <a:cs typeface="Arial"/>
              </a:rPr>
              <a:t>80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to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15" dirty="0">
                <a:latin typeface="Arial"/>
                <a:cs typeface="Arial"/>
              </a:rPr>
              <a:t>160</a:t>
            </a:r>
            <a:r>
              <a:rPr sz="2000" b="1" spc="-250" dirty="0">
                <a:latin typeface="Arial"/>
                <a:cs typeface="Arial"/>
              </a:rPr>
              <a:t> </a:t>
            </a:r>
            <a:r>
              <a:rPr sz="2000" b="1" spc="25" dirty="0">
                <a:latin typeface="Arial"/>
                <a:cs typeface="Arial"/>
              </a:rPr>
              <a:t>m</a:t>
            </a:r>
            <a:r>
              <a:rPr sz="2000" b="1" spc="-30" dirty="0">
                <a:latin typeface="Arial"/>
                <a:cs typeface="Arial"/>
              </a:rPr>
              <a:t>g</a:t>
            </a:r>
            <a:r>
              <a:rPr sz="2000" b="1" spc="-35" dirty="0">
                <a:latin typeface="Arial"/>
                <a:cs typeface="Arial"/>
              </a:rPr>
              <a:t>/</a:t>
            </a:r>
            <a:r>
              <a:rPr sz="2000" b="1" spc="45" dirty="0">
                <a:latin typeface="Arial"/>
                <a:cs typeface="Arial"/>
              </a:rPr>
              <a:t>d</a:t>
            </a:r>
            <a:r>
              <a:rPr sz="2000" b="1" spc="-25" dirty="0">
                <a:latin typeface="Arial"/>
                <a:cs typeface="Arial"/>
              </a:rPr>
              <a:t>L</a:t>
            </a:r>
            <a:r>
              <a:rPr sz="2000" b="1" spc="5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155C6E-91BF-431D-9052-685726DFE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B4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9B92EA-70A3-4CD0-A35F-D144D7F0F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9FEE11-722F-863F-96AD-253EF9432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760666"/>
            <a:ext cx="8178799" cy="53366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D0C39B-9C63-B516-44EB-C4634A15039E}"/>
              </a:ext>
            </a:extLst>
          </p:cNvPr>
          <p:cNvSpPr txBox="1"/>
          <p:nvPr/>
        </p:nvSpPr>
        <p:spPr>
          <a:xfrm>
            <a:off x="1712038" y="1477936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&lt;54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122996-0CD2-9B46-E71E-7CF461B9466F}"/>
              </a:ext>
            </a:extLst>
          </p:cNvPr>
          <p:cNvSpPr txBox="1"/>
          <p:nvPr/>
        </p:nvSpPr>
        <p:spPr>
          <a:xfrm>
            <a:off x="1676400" y="184897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55-70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46552F-E0F9-37AA-109F-4E91F6F8CA14}"/>
              </a:ext>
            </a:extLst>
          </p:cNvPr>
          <p:cNvSpPr txBox="1"/>
          <p:nvPr/>
        </p:nvSpPr>
        <p:spPr>
          <a:xfrm>
            <a:off x="1653766" y="217394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72-124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5DBE27-F9F4-3177-4B4F-A9824A18CDCA}"/>
              </a:ext>
            </a:extLst>
          </p:cNvPr>
          <p:cNvSpPr txBox="1"/>
          <p:nvPr/>
        </p:nvSpPr>
        <p:spPr>
          <a:xfrm>
            <a:off x="1586421" y="241397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126-142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9914D3-9260-C488-7398-E401ECCF581E}"/>
              </a:ext>
            </a:extLst>
          </p:cNvPr>
          <p:cNvSpPr txBox="1"/>
          <p:nvPr/>
        </p:nvSpPr>
        <p:spPr>
          <a:xfrm>
            <a:off x="1586421" y="2639212"/>
            <a:ext cx="1918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144-160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98A0BE-198A-188F-E149-78B904A2AA9E}"/>
              </a:ext>
            </a:extLst>
          </p:cNvPr>
          <p:cNvSpPr txBox="1"/>
          <p:nvPr/>
        </p:nvSpPr>
        <p:spPr>
          <a:xfrm>
            <a:off x="1586421" y="2854857"/>
            <a:ext cx="1089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162-196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368C75-6C24-F16B-EAAD-5F57F2F10F26}"/>
              </a:ext>
            </a:extLst>
          </p:cNvPr>
          <p:cNvSpPr txBox="1"/>
          <p:nvPr/>
        </p:nvSpPr>
        <p:spPr>
          <a:xfrm>
            <a:off x="1551558" y="3068006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198-288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FCC7EB-0F90-68F7-C257-60C6149BC3FE}"/>
              </a:ext>
            </a:extLst>
          </p:cNvPr>
          <p:cNvSpPr txBox="1"/>
          <p:nvPr/>
        </p:nvSpPr>
        <p:spPr>
          <a:xfrm>
            <a:off x="1653766" y="3258372"/>
            <a:ext cx="1089434" cy="37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&gt;</a:t>
            </a:r>
            <a:r>
              <a:rPr lang="en-US" sz="1600" dirty="0"/>
              <a:t>288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443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9150" y="152400"/>
            <a:ext cx="7496175" cy="13335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0" tIns="31623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2490"/>
              </a:spcBef>
            </a:pPr>
            <a:r>
              <a:rPr sz="4400" spc="5" dirty="0"/>
              <a:t>Postpartum</a:t>
            </a:r>
            <a:r>
              <a:rPr sz="4400" spc="-105" dirty="0"/>
              <a:t> </a:t>
            </a:r>
            <a:r>
              <a:rPr sz="4400" spc="5" dirty="0"/>
              <a:t>Management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08025" y="2094928"/>
            <a:ext cx="7675880" cy="3308213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55600" marR="5080" indent="-343535">
              <a:lnSpc>
                <a:spcPct val="100800"/>
              </a:lnSpc>
              <a:spcBef>
                <a:spcPts val="85"/>
              </a:spcBef>
              <a:buClr>
                <a:srgbClr val="CC0000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b="1" spc="-5" dirty="0">
                <a:latin typeface="Arial"/>
                <a:cs typeface="Arial"/>
              </a:rPr>
              <a:t>Women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10" dirty="0">
                <a:latin typeface="Arial"/>
                <a:cs typeface="Arial"/>
              </a:rPr>
              <a:t>with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pregestational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diabetes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should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10" dirty="0">
                <a:latin typeface="Arial"/>
                <a:cs typeface="Arial"/>
              </a:rPr>
              <a:t>be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carefully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monitored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postpartum </a:t>
            </a:r>
            <a:r>
              <a:rPr sz="1800" b="1" spc="-15" dirty="0">
                <a:latin typeface="Arial"/>
                <a:cs typeface="Arial"/>
              </a:rPr>
              <a:t>as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they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have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high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risk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10" dirty="0">
                <a:latin typeface="Arial"/>
                <a:cs typeface="Arial"/>
              </a:rPr>
              <a:t>of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hypoglycemia,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and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should 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10" dirty="0">
                <a:latin typeface="Arial"/>
                <a:cs typeface="Arial"/>
              </a:rPr>
              <a:t>be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returned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their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pre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pregnancy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doses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of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insulin.</a:t>
            </a:r>
            <a:endParaRPr sz="1800" dirty="0">
              <a:latin typeface="Arial"/>
              <a:cs typeface="Arial"/>
            </a:endParaRPr>
          </a:p>
          <a:p>
            <a:pPr marL="355600" marR="382905" indent="-343535">
              <a:lnSpc>
                <a:spcPct val="100800"/>
              </a:lnSpc>
              <a:spcBef>
                <a:spcPts val="375"/>
              </a:spcBef>
              <a:buClr>
                <a:srgbClr val="CC0000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b="1" dirty="0">
                <a:latin typeface="Arial"/>
                <a:cs typeface="Arial"/>
              </a:rPr>
              <a:t>All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women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should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10" dirty="0">
                <a:latin typeface="Arial"/>
                <a:cs typeface="Arial"/>
              </a:rPr>
              <a:t>be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encouraged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breast-feed,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since</a:t>
            </a:r>
            <a:r>
              <a:rPr sz="1800" b="1" spc="-10" dirty="0">
                <a:latin typeface="Arial"/>
                <a:cs typeface="Arial"/>
              </a:rPr>
              <a:t> this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may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reduce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offspring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obesity,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especially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in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the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setting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of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maternal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obesity.</a:t>
            </a:r>
            <a:endParaRPr sz="18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470"/>
              </a:spcBef>
              <a:buClr>
                <a:srgbClr val="CC0000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b="1" spc="-10" dirty="0">
                <a:latin typeface="Arial"/>
                <a:cs typeface="Arial"/>
              </a:rPr>
              <a:t>Oral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hypoglycemic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agents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may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10" dirty="0">
                <a:latin typeface="Arial"/>
                <a:cs typeface="Arial"/>
              </a:rPr>
              <a:t>be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used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during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breast-feeding.</a:t>
            </a:r>
            <a:endParaRPr sz="1800" dirty="0">
              <a:latin typeface="Arial"/>
              <a:cs typeface="Arial"/>
            </a:endParaRPr>
          </a:p>
          <a:p>
            <a:pPr marL="355600" marR="44450" indent="-343535">
              <a:lnSpc>
                <a:spcPct val="100800"/>
              </a:lnSpc>
              <a:spcBef>
                <a:spcPts val="380"/>
              </a:spcBef>
              <a:buClr>
                <a:srgbClr val="CC0000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b="1" spc="-5" dirty="0">
                <a:latin typeface="Arial"/>
                <a:cs typeface="Arial"/>
              </a:rPr>
              <a:t>Women </a:t>
            </a:r>
            <a:r>
              <a:rPr sz="1800" b="1" dirty="0">
                <a:latin typeface="Arial"/>
                <a:cs typeface="Arial"/>
              </a:rPr>
              <a:t>should </a:t>
            </a:r>
            <a:r>
              <a:rPr sz="1800" b="1" spc="-25" dirty="0">
                <a:latin typeface="Arial"/>
                <a:cs typeface="Arial"/>
              </a:rPr>
              <a:t>be </a:t>
            </a:r>
            <a:r>
              <a:rPr sz="1800" b="1" dirty="0">
                <a:latin typeface="Arial"/>
                <a:cs typeface="Arial"/>
              </a:rPr>
              <a:t>screened </a:t>
            </a:r>
            <a:r>
              <a:rPr sz="1800" b="1" spc="10" dirty="0">
                <a:latin typeface="Arial"/>
                <a:cs typeface="Arial"/>
              </a:rPr>
              <a:t>with </a:t>
            </a:r>
            <a:r>
              <a:rPr sz="1800" b="1" spc="-5" dirty="0">
                <a:latin typeface="Arial"/>
                <a:cs typeface="Arial"/>
              </a:rPr>
              <a:t>OGTT </a:t>
            </a:r>
            <a:r>
              <a:rPr sz="1800" b="1" spc="5" dirty="0">
                <a:latin typeface="Arial"/>
                <a:cs typeface="Arial"/>
              </a:rPr>
              <a:t>between </a:t>
            </a:r>
            <a:r>
              <a:rPr sz="1800" b="1" dirty="0">
                <a:latin typeface="Arial"/>
                <a:cs typeface="Arial"/>
              </a:rPr>
              <a:t>6 </a:t>
            </a:r>
            <a:r>
              <a:rPr sz="1800" b="1" spc="-10" dirty="0">
                <a:latin typeface="Arial"/>
                <a:cs typeface="Arial"/>
              </a:rPr>
              <a:t>weeks-6 months </a:t>
            </a:r>
            <a:r>
              <a:rPr sz="1800" b="1" spc="-4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postpartum to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detect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prediabetes </a:t>
            </a:r>
            <a:r>
              <a:rPr sz="1800" b="1" spc="-5" dirty="0">
                <a:latin typeface="Arial"/>
                <a:cs typeface="Arial"/>
              </a:rPr>
              <a:t>and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diabetes.</a:t>
            </a:r>
            <a:endParaRPr sz="1800" dirty="0">
              <a:latin typeface="Arial"/>
              <a:cs typeface="Arial"/>
            </a:endParaRPr>
          </a:p>
          <a:p>
            <a:pPr marL="355600" marR="672465" indent="-343535">
              <a:lnSpc>
                <a:spcPts val="2100"/>
              </a:lnSpc>
              <a:spcBef>
                <a:spcPts val="590"/>
              </a:spcBef>
              <a:buClr>
                <a:srgbClr val="CC0000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b="1" dirty="0">
                <a:latin typeface="Arial"/>
                <a:cs typeface="Arial"/>
              </a:rPr>
              <a:t>Discuss </a:t>
            </a:r>
            <a:r>
              <a:rPr sz="1800" b="1" spc="-5" dirty="0">
                <a:latin typeface="Arial"/>
                <a:cs typeface="Arial"/>
              </a:rPr>
              <a:t>increased </a:t>
            </a:r>
            <a:r>
              <a:rPr sz="1800" b="1" dirty="0">
                <a:latin typeface="Arial"/>
                <a:cs typeface="Arial"/>
              </a:rPr>
              <a:t>long-term </a:t>
            </a:r>
            <a:r>
              <a:rPr sz="1800" b="1" spc="-10" dirty="0">
                <a:latin typeface="Arial"/>
                <a:cs typeface="Arial"/>
              </a:rPr>
              <a:t>risk </a:t>
            </a:r>
            <a:r>
              <a:rPr sz="1800" b="1" spc="10" dirty="0">
                <a:latin typeface="Arial"/>
                <a:cs typeface="Arial"/>
              </a:rPr>
              <a:t>of </a:t>
            </a:r>
            <a:r>
              <a:rPr sz="1800" b="1" spc="-5" dirty="0">
                <a:latin typeface="Arial"/>
                <a:cs typeface="Arial"/>
              </a:rPr>
              <a:t>diabetes </a:t>
            </a:r>
            <a:r>
              <a:rPr sz="1800" b="1" dirty="0">
                <a:latin typeface="Arial"/>
                <a:cs typeface="Arial"/>
              </a:rPr>
              <a:t>– </a:t>
            </a:r>
            <a:r>
              <a:rPr sz="1800" b="1" spc="-5" dirty="0">
                <a:latin typeface="Arial"/>
                <a:cs typeface="Arial"/>
              </a:rPr>
              <a:t>Importance </a:t>
            </a:r>
            <a:r>
              <a:rPr sz="1800" b="1" spc="10" dirty="0">
                <a:latin typeface="Arial"/>
                <a:cs typeface="Arial"/>
              </a:rPr>
              <a:t>of </a:t>
            </a:r>
            <a:r>
              <a:rPr sz="1800" b="1" spc="-4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returning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pre-pregnancy</a:t>
            </a:r>
            <a:r>
              <a:rPr sz="1800" b="1" spc="-5" dirty="0">
                <a:latin typeface="Arial"/>
                <a:cs typeface="Arial"/>
              </a:rPr>
              <a:t> weight.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POSTPARTUM CARE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For pregestational DM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Some suggest changing insulin regimens to the pre-pregnancy dosing, others suggest halving of insulin doses, and this should be carefully planned by the diabetic team.</a:t>
            </a:r>
          </a:p>
          <a:p>
            <a:r>
              <a:rPr lang="en-US" dirty="0"/>
              <a:t> Careful capillary blood glucose monitoring is recommended to aid insulin dose adjustment for the first 2–3 days following delivery, aiming for values of 5–9 </a:t>
            </a:r>
            <a:r>
              <a:rPr lang="en-US" dirty="0" err="1"/>
              <a:t>mmol</a:t>
            </a:r>
            <a:r>
              <a:rPr lang="en-US" dirty="0"/>
              <a:t>/L. </a:t>
            </a:r>
          </a:p>
          <a:p>
            <a:r>
              <a:rPr lang="en-US" dirty="0"/>
              <a:t>Women who have undergone </a:t>
            </a:r>
            <a:r>
              <a:rPr lang="en-US" b="1" u="sng" dirty="0"/>
              <a:t>caesarean section </a:t>
            </a:r>
            <a:r>
              <a:rPr lang="en-US" dirty="0"/>
              <a:t>will require continuation of the sliding scale until normal eating has been resumed. </a:t>
            </a:r>
          </a:p>
          <a:p>
            <a:r>
              <a:rPr lang="en-US" dirty="0"/>
              <a:t>Women with </a:t>
            </a:r>
            <a:r>
              <a:rPr lang="en-US" b="1" u="sng" dirty="0"/>
              <a:t>type 2 diabetes </a:t>
            </a:r>
            <a:r>
              <a:rPr lang="en-US" dirty="0"/>
              <a:t>can change from insulin back to their oral </a:t>
            </a:r>
            <a:r>
              <a:rPr lang="en-US" dirty="0" err="1"/>
              <a:t>hypoglycaemic</a:t>
            </a:r>
            <a:r>
              <a:rPr lang="en-US" dirty="0"/>
              <a:t> agents. </a:t>
            </a:r>
          </a:p>
        </p:txBody>
      </p:sp>
    </p:spTree>
    <p:extLst>
      <p:ext uri="{BB962C8B-B14F-4D97-AF65-F5344CB8AC3E}">
        <p14:creationId xmlns:p14="http://schemas.microsoft.com/office/powerpoint/2010/main" val="25446311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Breastfeeding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Glycemic control is better in women who exclusively breastfeed than in those who bottle feed .</a:t>
            </a:r>
          </a:p>
          <a:p>
            <a:r>
              <a:rPr lang="en-US" dirty="0"/>
              <a:t>so overall breastfeeding should be supported. </a:t>
            </a:r>
          </a:p>
          <a:p>
            <a:r>
              <a:rPr lang="en-US" dirty="0"/>
              <a:t>Small cohort studies have demonstrated that breastfeeding increases the frequency of hypoglycemia in type 1 diabetics .</a:t>
            </a:r>
          </a:p>
          <a:p>
            <a:r>
              <a:rPr lang="en-US" dirty="0"/>
              <a:t>Thus, women should be advised to have a snack before or during breastfeeding and be advised of this risk.</a:t>
            </a:r>
          </a:p>
          <a:p>
            <a:r>
              <a:rPr lang="en-US" b="1" dirty="0"/>
              <a:t>NICE currently recommends </a:t>
            </a:r>
            <a:r>
              <a:rPr lang="en-US" dirty="0"/>
              <a:t>that women with pre-existing type 2 diabetes can safely take metformin and glibenclamide while breastfeeding.</a:t>
            </a:r>
          </a:p>
        </p:txBody>
      </p:sp>
    </p:spTree>
    <p:extLst>
      <p:ext uri="{BB962C8B-B14F-4D97-AF65-F5344CB8AC3E}">
        <p14:creationId xmlns:p14="http://schemas.microsoft.com/office/powerpoint/2010/main" val="34814086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KEY POINTS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791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Women with diabetes have poorer pregnancy outcomes than women without diabetes. </a:t>
            </a:r>
          </a:p>
          <a:p>
            <a:r>
              <a:rPr lang="en-US" dirty="0"/>
              <a:t>Good glycemic control pre-conception and in the first 8 weeks reduces the risk of congenital abnormalities. </a:t>
            </a:r>
          </a:p>
          <a:p>
            <a:r>
              <a:rPr lang="en-US" dirty="0"/>
              <a:t>Pregnant women with diabetes should be managed in a joint obstetric/diabetic clinic involving the input of obstetricians, diabetologists, dieticians, specialist nurses and midwives. </a:t>
            </a:r>
          </a:p>
          <a:p>
            <a:r>
              <a:rPr lang="en-US" dirty="0"/>
              <a:t>Insulin requirements usually increase during pregnancy. </a:t>
            </a:r>
          </a:p>
        </p:txBody>
      </p:sp>
    </p:spTree>
    <p:extLst>
      <p:ext uri="{BB962C8B-B14F-4D97-AF65-F5344CB8AC3E}">
        <p14:creationId xmlns:p14="http://schemas.microsoft.com/office/powerpoint/2010/main" val="4036989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50"/>
              </a:spcBef>
            </a:pPr>
            <a:r>
              <a:rPr spc="25" dirty="0"/>
              <a:t>Achieving</a:t>
            </a:r>
            <a:r>
              <a:rPr spc="5" dirty="0"/>
              <a:t> </a:t>
            </a:r>
            <a:r>
              <a:rPr spc="10" dirty="0"/>
              <a:t>a</a:t>
            </a:r>
            <a:r>
              <a:rPr spc="15" dirty="0"/>
              <a:t> </a:t>
            </a:r>
            <a:r>
              <a:rPr spc="20" dirty="0"/>
              <a:t>healthy</a:t>
            </a:r>
            <a:r>
              <a:rPr spc="85" dirty="0"/>
              <a:t> </a:t>
            </a:r>
            <a:r>
              <a:rPr spc="10" dirty="0"/>
              <a:t>weight</a:t>
            </a:r>
            <a:r>
              <a:rPr spc="25" dirty="0"/>
              <a:t> </a:t>
            </a:r>
            <a:r>
              <a:rPr spc="35" dirty="0"/>
              <a:t>is</a:t>
            </a:r>
            <a:r>
              <a:rPr spc="15" dirty="0"/>
              <a:t> </a:t>
            </a:r>
            <a:r>
              <a:rPr spc="25" dirty="0"/>
              <a:t>essential</a:t>
            </a:r>
            <a:r>
              <a:rPr spc="-40" dirty="0"/>
              <a:t> </a:t>
            </a:r>
            <a:r>
              <a:rPr spc="5" dirty="0"/>
              <a:t>(</a:t>
            </a:r>
            <a:r>
              <a:rPr spc="25" dirty="0"/>
              <a:t> </a:t>
            </a:r>
            <a:r>
              <a:rPr spc="20" dirty="0"/>
              <a:t>obesity </a:t>
            </a:r>
            <a:r>
              <a:rPr spc="-750" dirty="0"/>
              <a:t> </a:t>
            </a:r>
            <a:r>
              <a:rPr spc="25" dirty="0"/>
              <a:t>associated</a:t>
            </a:r>
            <a:r>
              <a:rPr spc="5" dirty="0"/>
              <a:t> </a:t>
            </a:r>
            <a:r>
              <a:rPr spc="20" dirty="0"/>
              <a:t>with</a:t>
            </a:r>
            <a:r>
              <a:rPr spc="5" dirty="0"/>
              <a:t> </a:t>
            </a:r>
            <a:r>
              <a:rPr spc="25" dirty="0"/>
              <a:t>adverse</a:t>
            </a:r>
            <a:r>
              <a:rPr spc="10" dirty="0"/>
              <a:t> </a:t>
            </a:r>
            <a:r>
              <a:rPr spc="25" dirty="0"/>
              <a:t>pregnancy</a:t>
            </a:r>
            <a:r>
              <a:rPr spc="5" dirty="0"/>
              <a:t> </a:t>
            </a:r>
            <a:r>
              <a:rPr spc="30" dirty="0"/>
              <a:t>outcomes)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4800" y="2819400"/>
            <a:ext cx="8181975" cy="300545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70"/>
              </a:spcBef>
            </a:pPr>
            <a:r>
              <a:rPr sz="2750" b="1" spc="20" dirty="0">
                <a:latin typeface="Arial"/>
                <a:cs typeface="Arial"/>
              </a:rPr>
              <a:t>Assess</a:t>
            </a:r>
            <a:r>
              <a:rPr sz="2750" b="1" spc="85" dirty="0">
                <a:latin typeface="Arial"/>
                <a:cs typeface="Arial"/>
              </a:rPr>
              <a:t> </a:t>
            </a:r>
            <a:r>
              <a:rPr sz="2750" b="1" spc="10" dirty="0">
                <a:latin typeface="Arial"/>
                <a:cs typeface="Arial"/>
              </a:rPr>
              <a:t>for</a:t>
            </a:r>
            <a:r>
              <a:rPr sz="2750" b="1" spc="30" dirty="0">
                <a:latin typeface="Arial"/>
                <a:cs typeface="Arial"/>
              </a:rPr>
              <a:t> </a:t>
            </a:r>
            <a:r>
              <a:rPr sz="2750" b="1" spc="5" dirty="0">
                <a:latin typeface="Arial"/>
                <a:cs typeface="Arial"/>
              </a:rPr>
              <a:t>and</a:t>
            </a:r>
            <a:r>
              <a:rPr sz="2750" b="1" spc="80" dirty="0">
                <a:latin typeface="Arial"/>
                <a:cs typeface="Arial"/>
              </a:rPr>
              <a:t> </a:t>
            </a:r>
            <a:r>
              <a:rPr sz="2750" b="1" spc="20" dirty="0">
                <a:latin typeface="Arial"/>
                <a:cs typeface="Arial"/>
              </a:rPr>
              <a:t>manage</a:t>
            </a:r>
            <a:r>
              <a:rPr sz="2750" b="1" spc="10" dirty="0">
                <a:latin typeface="Arial"/>
                <a:cs typeface="Arial"/>
              </a:rPr>
              <a:t> </a:t>
            </a:r>
            <a:r>
              <a:rPr sz="2750" b="1" spc="30" dirty="0">
                <a:latin typeface="Arial"/>
                <a:cs typeface="Arial"/>
              </a:rPr>
              <a:t>any</a:t>
            </a:r>
            <a:r>
              <a:rPr sz="2750" b="1" spc="10" dirty="0">
                <a:latin typeface="Arial"/>
                <a:cs typeface="Arial"/>
              </a:rPr>
              <a:t> </a:t>
            </a:r>
            <a:r>
              <a:rPr sz="2750" b="1" spc="25" dirty="0">
                <a:latin typeface="Arial"/>
                <a:cs typeface="Arial"/>
              </a:rPr>
              <a:t>complications</a:t>
            </a:r>
            <a:r>
              <a:rPr sz="2750" b="1" spc="15" dirty="0">
                <a:latin typeface="Arial"/>
                <a:cs typeface="Arial"/>
              </a:rPr>
              <a:t> </a:t>
            </a:r>
            <a:r>
              <a:rPr sz="2750" b="1" spc="10" dirty="0">
                <a:latin typeface="Arial"/>
                <a:cs typeface="Arial"/>
              </a:rPr>
              <a:t>: </a:t>
            </a:r>
            <a:r>
              <a:rPr sz="2750" b="1" spc="15" dirty="0">
                <a:latin typeface="Arial"/>
                <a:cs typeface="Arial"/>
              </a:rPr>
              <a:t> </a:t>
            </a:r>
            <a:r>
              <a:rPr sz="2750" b="1" spc="25" dirty="0">
                <a:latin typeface="Arial"/>
                <a:cs typeface="Arial"/>
              </a:rPr>
              <a:t>Retinopathy: </a:t>
            </a:r>
            <a:r>
              <a:rPr sz="2750" b="1" spc="35" dirty="0">
                <a:latin typeface="Arial"/>
                <a:cs typeface="Arial"/>
              </a:rPr>
              <a:t>Need </a:t>
            </a:r>
            <a:r>
              <a:rPr sz="2750" b="1" spc="25" dirty="0">
                <a:latin typeface="Arial"/>
                <a:cs typeface="Arial"/>
              </a:rPr>
              <a:t>ophthalmological </a:t>
            </a:r>
            <a:r>
              <a:rPr sz="2750" b="1" spc="20" dirty="0">
                <a:latin typeface="Arial"/>
                <a:cs typeface="Arial"/>
              </a:rPr>
              <a:t>evaluation </a:t>
            </a:r>
            <a:r>
              <a:rPr sz="2750" b="1" spc="25" dirty="0">
                <a:latin typeface="Arial"/>
                <a:cs typeface="Arial"/>
              </a:rPr>
              <a:t> Nephropathy: Assess </a:t>
            </a:r>
            <a:r>
              <a:rPr sz="2750" b="1" spc="20" dirty="0">
                <a:latin typeface="Arial"/>
                <a:cs typeface="Arial"/>
              </a:rPr>
              <a:t>creatinine </a:t>
            </a:r>
            <a:r>
              <a:rPr sz="2750" b="1" spc="15" dirty="0">
                <a:latin typeface="Arial"/>
                <a:cs typeface="Arial"/>
              </a:rPr>
              <a:t>+ </a:t>
            </a:r>
            <a:r>
              <a:rPr sz="2750" b="1" spc="25" dirty="0">
                <a:latin typeface="Arial"/>
                <a:cs typeface="Arial"/>
              </a:rPr>
              <a:t>urine </a:t>
            </a:r>
            <a:r>
              <a:rPr sz="2750" b="1" spc="30" dirty="0">
                <a:latin typeface="Arial"/>
                <a:cs typeface="Arial"/>
              </a:rPr>
              <a:t> </a:t>
            </a:r>
            <a:r>
              <a:rPr sz="2750" b="1" spc="20" dirty="0">
                <a:latin typeface="Arial"/>
                <a:cs typeface="Arial"/>
              </a:rPr>
              <a:t>microalbumin</a:t>
            </a:r>
            <a:r>
              <a:rPr sz="2750" b="1" spc="10" dirty="0">
                <a:latin typeface="Arial"/>
                <a:cs typeface="Arial"/>
              </a:rPr>
              <a:t> </a:t>
            </a:r>
            <a:r>
              <a:rPr sz="2750" b="1" spc="5" dirty="0">
                <a:latin typeface="Arial"/>
                <a:cs typeface="Arial"/>
              </a:rPr>
              <a:t>/</a:t>
            </a:r>
            <a:r>
              <a:rPr sz="2750" b="1" spc="35" dirty="0">
                <a:latin typeface="Arial"/>
                <a:cs typeface="Arial"/>
              </a:rPr>
              <a:t> </a:t>
            </a:r>
            <a:r>
              <a:rPr sz="2750" b="1" spc="20" dirty="0">
                <a:latin typeface="Arial"/>
                <a:cs typeface="Arial"/>
              </a:rPr>
              <a:t>creatinine</a:t>
            </a:r>
            <a:r>
              <a:rPr sz="2750" b="1" spc="15" dirty="0">
                <a:latin typeface="Arial"/>
                <a:cs typeface="Arial"/>
              </a:rPr>
              <a:t> ratio</a:t>
            </a:r>
            <a:r>
              <a:rPr sz="2750" b="1" spc="10" dirty="0">
                <a:latin typeface="Arial"/>
                <a:cs typeface="Arial"/>
              </a:rPr>
              <a:t> </a:t>
            </a:r>
            <a:r>
              <a:rPr sz="2750" b="1" spc="30" dirty="0">
                <a:latin typeface="Arial"/>
                <a:cs typeface="Arial"/>
              </a:rPr>
              <a:t>(ACR)</a:t>
            </a:r>
            <a:endParaRPr sz="2750" dirty="0">
              <a:latin typeface="Arial"/>
              <a:cs typeface="Arial"/>
            </a:endParaRPr>
          </a:p>
          <a:p>
            <a:pPr marL="12700" marR="309245" indent="98425">
              <a:lnSpc>
                <a:spcPct val="101299"/>
              </a:lnSpc>
              <a:spcBef>
                <a:spcPts val="35"/>
              </a:spcBef>
            </a:pPr>
            <a:r>
              <a:rPr sz="2750" b="1" spc="35" dirty="0">
                <a:latin typeface="Arial"/>
                <a:cs typeface="Arial"/>
              </a:rPr>
              <a:t>(Women </a:t>
            </a:r>
            <a:r>
              <a:rPr sz="2750" b="1" spc="25" dirty="0">
                <a:latin typeface="Arial"/>
                <a:cs typeface="Arial"/>
              </a:rPr>
              <a:t>with </a:t>
            </a:r>
            <a:r>
              <a:rPr sz="2750" b="1" spc="20" dirty="0">
                <a:latin typeface="Arial"/>
                <a:cs typeface="Arial"/>
              </a:rPr>
              <a:t>microalbuminuria </a:t>
            </a:r>
            <a:r>
              <a:rPr sz="2750" b="1" spc="25" dirty="0">
                <a:latin typeface="Arial"/>
                <a:cs typeface="Arial"/>
              </a:rPr>
              <a:t>or </a:t>
            </a:r>
            <a:r>
              <a:rPr sz="2750" b="1" spc="20" dirty="0">
                <a:latin typeface="Arial"/>
                <a:cs typeface="Arial"/>
              </a:rPr>
              <a:t>overt </a:t>
            </a:r>
            <a:r>
              <a:rPr sz="2750" b="1" spc="25" dirty="0">
                <a:latin typeface="Arial"/>
                <a:cs typeface="Arial"/>
              </a:rPr>
              <a:t> nephropathy </a:t>
            </a:r>
            <a:r>
              <a:rPr sz="2750" b="1" spc="10" dirty="0">
                <a:latin typeface="Arial"/>
                <a:cs typeface="Arial"/>
              </a:rPr>
              <a:t>are </a:t>
            </a:r>
            <a:r>
              <a:rPr sz="2750" b="1" spc="25" dirty="0">
                <a:latin typeface="Arial"/>
                <a:cs typeface="Arial"/>
              </a:rPr>
              <a:t>at </a:t>
            </a:r>
            <a:r>
              <a:rPr sz="2750" b="1" spc="15" dirty="0">
                <a:latin typeface="Arial"/>
                <a:cs typeface="Arial"/>
              </a:rPr>
              <a:t>↑ </a:t>
            </a:r>
            <a:r>
              <a:rPr sz="2750" b="1" spc="20" dirty="0">
                <a:latin typeface="Arial"/>
                <a:cs typeface="Arial"/>
              </a:rPr>
              <a:t>risk </a:t>
            </a:r>
            <a:r>
              <a:rPr sz="2750" b="1" spc="10" dirty="0">
                <a:latin typeface="Arial"/>
                <a:cs typeface="Arial"/>
              </a:rPr>
              <a:t>for </a:t>
            </a:r>
            <a:r>
              <a:rPr sz="2750" b="1" spc="25" dirty="0">
                <a:latin typeface="Arial"/>
                <a:cs typeface="Arial"/>
              </a:rPr>
              <a:t>hypertension </a:t>
            </a:r>
            <a:r>
              <a:rPr sz="2750" b="1" spc="30" dirty="0">
                <a:latin typeface="Arial"/>
                <a:cs typeface="Arial"/>
              </a:rPr>
              <a:t>and </a:t>
            </a:r>
            <a:r>
              <a:rPr sz="2750" b="1" spc="-750" dirty="0">
                <a:latin typeface="Arial"/>
                <a:cs typeface="Arial"/>
              </a:rPr>
              <a:t> </a:t>
            </a:r>
            <a:r>
              <a:rPr sz="2750" b="1" spc="20" dirty="0">
                <a:latin typeface="Arial"/>
                <a:cs typeface="Arial"/>
              </a:rPr>
              <a:t>preeclampsia)</a:t>
            </a:r>
            <a:endParaRPr sz="27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Fasting blood glucose should be less than 5.3 </a:t>
            </a:r>
            <a:r>
              <a:rPr lang="en-US" dirty="0" err="1"/>
              <a:t>mmol</a:t>
            </a:r>
            <a:r>
              <a:rPr lang="en-US" dirty="0"/>
              <a:t>/L. </a:t>
            </a:r>
          </a:p>
          <a:p>
            <a:r>
              <a:rPr lang="en-US" dirty="0"/>
              <a:t>Postprandial levels at one hour should be less than 7.8 </a:t>
            </a:r>
            <a:r>
              <a:rPr lang="en-US" dirty="0" err="1"/>
              <a:t>mmol</a:t>
            </a:r>
            <a:r>
              <a:rPr lang="en-US" dirty="0"/>
              <a:t>/L. . </a:t>
            </a:r>
          </a:p>
          <a:p>
            <a:r>
              <a:rPr lang="en-US" dirty="0"/>
              <a:t>Tight glycemic control results in a higher incidence of hypoglycemia, hence education of the woman and her family about these risks is paramount. </a:t>
            </a:r>
          </a:p>
          <a:p>
            <a:r>
              <a:rPr lang="en-US" dirty="0"/>
              <a:t>Diabetic ketoacidosis is associated with poor maternal and fetal outcome. </a:t>
            </a:r>
          </a:p>
          <a:p>
            <a:r>
              <a:rPr lang="en-US" dirty="0"/>
              <a:t>Women with diabetes should be offered 4 weekly ultrasound monitoring of fetal growth and wellbeing, although there is no good evidence that these monitoring strategies reduce the risks of stillbirth and macrosomia.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3051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Women with pre-existing diabetes and no complications should be offered delivery after between 37+0 and 38+6 weeks. </a:t>
            </a:r>
          </a:p>
          <a:p>
            <a:r>
              <a:rPr lang="en-US" dirty="0"/>
              <a:t>Women with </a:t>
            </a:r>
            <a:r>
              <a:rPr lang="en-US" dirty="0" err="1"/>
              <a:t>macrosomia</a:t>
            </a:r>
            <a:r>
              <a:rPr lang="en-US" dirty="0"/>
              <a:t> should have the risks and benefits of different modes of delivery discussed with them. </a:t>
            </a:r>
          </a:p>
          <a:p>
            <a:r>
              <a:rPr lang="en-US" dirty="0"/>
              <a:t>Maternal blood glucose should be kept between 4 and 7 </a:t>
            </a:r>
            <a:r>
              <a:rPr lang="en-US" dirty="0" err="1"/>
              <a:t>mmol</a:t>
            </a:r>
            <a:r>
              <a:rPr lang="en-US" dirty="0"/>
              <a:t>/L during </a:t>
            </a:r>
            <a:r>
              <a:rPr lang="en-US" dirty="0" err="1"/>
              <a:t>labour</a:t>
            </a:r>
            <a:r>
              <a:rPr lang="en-US" dirty="0"/>
              <a:t> and delivery to reduce the risks of neonatal </a:t>
            </a:r>
            <a:r>
              <a:rPr lang="en-US" dirty="0" err="1"/>
              <a:t>hypoglycaemia</a:t>
            </a:r>
            <a:r>
              <a:rPr lang="en-US" dirty="0"/>
              <a:t>. This may require an insulin/ dextrose infusion. </a:t>
            </a:r>
          </a:p>
          <a:p>
            <a:r>
              <a:rPr lang="en-US" dirty="0"/>
              <a:t>Insulin requirements fall rapidly postnatally. </a:t>
            </a:r>
          </a:p>
          <a:p>
            <a:r>
              <a:rPr lang="en-US" dirty="0"/>
              <a:t>Breastfeeding is associated with better </a:t>
            </a:r>
            <a:r>
              <a:rPr lang="en-US" dirty="0" err="1"/>
              <a:t>glycaemic</a:t>
            </a:r>
            <a:r>
              <a:rPr lang="en-US" dirty="0"/>
              <a:t> control and a risk of </a:t>
            </a:r>
            <a:r>
              <a:rPr lang="en-US" dirty="0" err="1"/>
              <a:t>hypoglycaemia</a:t>
            </a:r>
            <a:r>
              <a:rPr lang="en-US" dirty="0"/>
              <a:t>. </a:t>
            </a:r>
          </a:p>
          <a:p>
            <a:r>
              <a:rPr lang="en-US" dirty="0"/>
              <a:t>All women should receive postnatal advice regarding contraception and planning of their next pregnancy.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6055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9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5139">
            <a:extLst>
              <a:ext uri="{FF2B5EF4-FFF2-40B4-BE49-F238E27FC236}">
                <a16:creationId xmlns:a16="http://schemas.microsoft.com/office/drawing/2014/main" id="{E2758CE0-F916-4DCE-88D1-71430BE4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5141" name="Rectangle 5140">
            <a:extLst>
              <a:ext uri="{FF2B5EF4-FFF2-40B4-BE49-F238E27FC236}">
                <a16:creationId xmlns:a16="http://schemas.microsoft.com/office/drawing/2014/main" id="{31CA2540-FD07-4286-91E4-8D0DE4E50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330" y="3886200"/>
            <a:ext cx="7613598" cy="14955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Table 25.4 </a:t>
            </a:r>
            <a:r>
              <a:rPr lang="en-US" sz="3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Recommended postnatal testing and actions in women </a:t>
            </a:r>
            <a:br>
              <a:rPr lang="en-US" sz="3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 women with GDM</a:t>
            </a:r>
          </a:p>
        </p:txBody>
      </p:sp>
      <p:pic>
        <p:nvPicPr>
          <p:cNvPr id="5142" name="Picture 5141">
            <a:extLst>
              <a:ext uri="{FF2B5EF4-FFF2-40B4-BE49-F238E27FC236}">
                <a16:creationId xmlns:a16="http://schemas.microsoft.com/office/drawing/2014/main" id="{214924F5-CDC2-4DFA-82F3-4843ADD67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5" t="89389" r="26987" b="24"/>
          <a:stretch/>
        </p:blipFill>
        <p:spPr>
          <a:xfrm>
            <a:off x="7196667" y="-1"/>
            <a:ext cx="1947333" cy="872709"/>
          </a:xfrm>
          <a:prstGeom prst="rect">
            <a:avLst/>
          </a:prstGeom>
        </p:spPr>
      </p:pic>
      <p:pic>
        <p:nvPicPr>
          <p:cNvPr id="5143" name="Picture 5142">
            <a:extLst>
              <a:ext uri="{FF2B5EF4-FFF2-40B4-BE49-F238E27FC236}">
                <a16:creationId xmlns:a16="http://schemas.microsoft.com/office/drawing/2014/main" id="{AED59812-6820-446C-B994-0D059C97D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3751"/>
          <a:stretch/>
        </p:blipFill>
        <p:spPr>
          <a:xfrm>
            <a:off x="113193" y="5564567"/>
            <a:ext cx="1006159" cy="1293433"/>
          </a:xfrm>
          <a:custGeom>
            <a:avLst/>
            <a:gdLst>
              <a:gd name="connsiteX0" fmla="*/ 0 w 1341545"/>
              <a:gd name="connsiteY0" fmla="*/ 0 h 1293433"/>
              <a:gd name="connsiteX1" fmla="*/ 1341545 w 1341545"/>
              <a:gd name="connsiteY1" fmla="*/ 0 h 1293433"/>
              <a:gd name="connsiteX2" fmla="*/ 1341545 w 1341545"/>
              <a:gd name="connsiteY2" fmla="*/ 1293433 h 1293433"/>
              <a:gd name="connsiteX3" fmla="*/ 150847 w 1341545"/>
              <a:gd name="connsiteY3" fmla="*/ 1293433 h 1293433"/>
              <a:gd name="connsiteX4" fmla="*/ 66240 w 1341545"/>
              <a:gd name="connsiteY4" fmla="*/ 1183451 h 1293433"/>
              <a:gd name="connsiteX5" fmla="*/ 0 w 1341545"/>
              <a:gd name="connsiteY5" fmla="*/ 1061841 h 129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545" h="1293433">
                <a:moveTo>
                  <a:pt x="0" y="0"/>
                </a:moveTo>
                <a:lnTo>
                  <a:pt x="1341545" y="0"/>
                </a:lnTo>
                <a:lnTo>
                  <a:pt x="1341545" y="1293433"/>
                </a:lnTo>
                <a:lnTo>
                  <a:pt x="150847" y="1293433"/>
                </a:lnTo>
                <a:lnTo>
                  <a:pt x="66240" y="1183451"/>
                </a:lnTo>
                <a:lnTo>
                  <a:pt x="0" y="1061841"/>
                </a:lnTo>
                <a:close/>
              </a:path>
            </a:pathLst>
          </a:custGeom>
        </p:spPr>
      </p:pic>
      <p:pic>
        <p:nvPicPr>
          <p:cNvPr id="5122" name="Picture 2" descr="A screenshot of a computer screen&#10;&#10;Description automatically generated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330" y="951459"/>
            <a:ext cx="7773339" cy="252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4" name="Picture 5143">
            <a:extLst>
              <a:ext uri="{FF2B5EF4-FFF2-40B4-BE49-F238E27FC236}">
                <a16:creationId xmlns:a16="http://schemas.microsoft.com/office/drawing/2014/main" id="{E844ED7C-1917-40D8-8B42-1B1C27BC5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8252"/>
          <a:stretch/>
        </p:blipFill>
        <p:spPr>
          <a:xfrm>
            <a:off x="5689995" y="3142319"/>
            <a:ext cx="3454005" cy="371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238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4873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KEY POINTS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867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GDM is impaired carbohydrate tolerance that first develops during pregnancy. </a:t>
            </a:r>
          </a:p>
          <a:p>
            <a:r>
              <a:rPr lang="en-US" dirty="0"/>
              <a:t>GDM is associated with increased risks of </a:t>
            </a:r>
            <a:r>
              <a:rPr lang="en-US" dirty="0" err="1"/>
              <a:t>macrosomia</a:t>
            </a:r>
            <a:r>
              <a:rPr lang="en-US" dirty="0"/>
              <a:t> and its associated complications, neonatal </a:t>
            </a:r>
            <a:r>
              <a:rPr lang="en-US" dirty="0" err="1"/>
              <a:t>hypoglycaemia</a:t>
            </a:r>
            <a:r>
              <a:rPr lang="en-US" dirty="0"/>
              <a:t> and late pregnancy loss. </a:t>
            </a:r>
          </a:p>
          <a:p>
            <a:r>
              <a:rPr lang="en-US" dirty="0"/>
              <a:t>There are many well-defined risk factors, the main ones being ethnic origin, obesity and GDM in a previous pregnancy. </a:t>
            </a:r>
          </a:p>
          <a:p>
            <a:r>
              <a:rPr lang="en-US" dirty="0"/>
              <a:t>There is current debate regarding screening and diagnostic testing for GDM. NICE guidelines recommend that women at risk should be tested using the 2-hour 75 g OGTT at 24–28 weeks’ gestation. </a:t>
            </a:r>
          </a:p>
        </p:txBody>
      </p:sp>
    </p:spTree>
    <p:extLst>
      <p:ext uri="{BB962C8B-B14F-4D97-AF65-F5344CB8AC3E}">
        <p14:creationId xmlns:p14="http://schemas.microsoft.com/office/powerpoint/2010/main" val="8427088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00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Women who have had GDM in a previous pregnancy should be offered early self-monitoring of blood glucose or an OGTT as soon as possible after booking and repeat at 24-28 weeks if normal. </a:t>
            </a:r>
          </a:p>
          <a:p>
            <a:r>
              <a:rPr lang="en-US" dirty="0"/>
              <a:t>Diagnose GDM using a 75g 2 hour OGTT. Diagnosis should be made if the fasting plasma glucose is 5.6mmmol/l or more, or the 2 hour level is 7.8mmol/l or more. </a:t>
            </a:r>
          </a:p>
          <a:p>
            <a:r>
              <a:rPr lang="en-US" dirty="0"/>
              <a:t>Treating GDM reduces the incidence of complications.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5060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77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Diet and lifestyle modifications should be offered to all women. Additional treatment with oral </a:t>
            </a:r>
            <a:r>
              <a:rPr lang="en-US" dirty="0" err="1"/>
              <a:t>hypoglycaemic</a:t>
            </a:r>
            <a:r>
              <a:rPr lang="en-US" dirty="0"/>
              <a:t> agents and/or insulin may also be needed. </a:t>
            </a:r>
          </a:p>
          <a:p>
            <a:r>
              <a:rPr lang="en-US" dirty="0"/>
              <a:t>Pregnant women with GDM should be managed in a joint obstetric/diabetic clinic involving the input of obstetricians, </a:t>
            </a:r>
            <a:r>
              <a:rPr lang="en-US" dirty="0" err="1"/>
              <a:t>diabetologists</a:t>
            </a:r>
            <a:r>
              <a:rPr lang="en-US" dirty="0"/>
              <a:t>, dieticians, specialist nurses and midwives. Review should be offered within 1 week of diagnosis. </a:t>
            </a:r>
          </a:p>
          <a:p>
            <a:r>
              <a:rPr lang="en-US" dirty="0"/>
              <a:t>Women should be taught how to self monitor plasma glucose </a:t>
            </a:r>
          </a:p>
          <a:p>
            <a:r>
              <a:rPr lang="en-US" dirty="0"/>
              <a:t>The target for fasting plasma glucose is less than 5.3mmol/l. </a:t>
            </a:r>
          </a:p>
          <a:p>
            <a:r>
              <a:rPr lang="en-US" dirty="0"/>
              <a:t>Postprandial levels should be less than 7.8 </a:t>
            </a:r>
            <a:r>
              <a:rPr lang="en-US" dirty="0" err="1"/>
              <a:t>mmol</a:t>
            </a:r>
            <a:r>
              <a:rPr lang="en-US" dirty="0"/>
              <a:t>/L.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8666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15400" cy="6553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Women on insulin or glibenclamide should be advised to maintain plasma glucose above 4mmol/l. </a:t>
            </a:r>
          </a:p>
          <a:p>
            <a:r>
              <a:rPr lang="en-US" dirty="0"/>
              <a:t>Women with GDM should be offered monitoring of fetal growth and wellbeing. </a:t>
            </a:r>
          </a:p>
          <a:p>
            <a:r>
              <a:rPr lang="en-US" dirty="0"/>
              <a:t>Women with uncomplicated GDM should be offered elective delivery by 40+6 weeks gestation.. Care should be </a:t>
            </a:r>
            <a:r>
              <a:rPr lang="en-US" dirty="0" err="1"/>
              <a:t>individualised</a:t>
            </a:r>
            <a:r>
              <a:rPr lang="en-US" dirty="0"/>
              <a:t>, and will depend on </a:t>
            </a:r>
            <a:r>
              <a:rPr lang="en-US" dirty="0" err="1"/>
              <a:t>glycaemic</a:t>
            </a:r>
            <a:r>
              <a:rPr lang="en-US" dirty="0"/>
              <a:t> control and development of </a:t>
            </a:r>
            <a:r>
              <a:rPr lang="en-US" dirty="0" err="1"/>
              <a:t>macrosomia</a:t>
            </a:r>
            <a:r>
              <a:rPr lang="en-US" dirty="0"/>
              <a:t>. </a:t>
            </a:r>
          </a:p>
          <a:p>
            <a:r>
              <a:rPr lang="en-US" dirty="0"/>
              <a:t>Women with </a:t>
            </a:r>
            <a:r>
              <a:rPr lang="en-US" dirty="0" err="1"/>
              <a:t>macrosomia</a:t>
            </a:r>
            <a:r>
              <a:rPr lang="en-US" dirty="0"/>
              <a:t> should have the risks and benefits of different modes of delivery discussed with them.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4393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76200"/>
            <a:ext cx="8763000" cy="6629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Maternal blood glucose should be monitored hourly during </a:t>
            </a:r>
            <a:r>
              <a:rPr lang="en-US" dirty="0" err="1"/>
              <a:t>labour</a:t>
            </a:r>
            <a:r>
              <a:rPr lang="en-US" dirty="0"/>
              <a:t> and be kept between 4 and 7 </a:t>
            </a:r>
            <a:r>
              <a:rPr lang="en-US" dirty="0" err="1"/>
              <a:t>mmol</a:t>
            </a:r>
            <a:r>
              <a:rPr lang="en-US" dirty="0"/>
              <a:t>/L during </a:t>
            </a:r>
            <a:r>
              <a:rPr lang="en-US" dirty="0" err="1"/>
              <a:t>labour</a:t>
            </a:r>
            <a:r>
              <a:rPr lang="en-US" dirty="0"/>
              <a:t> and delivery. Women who are diet controlled are unlikely to need any specific treatment during </a:t>
            </a:r>
            <a:r>
              <a:rPr lang="en-US" dirty="0" err="1"/>
              <a:t>labour</a:t>
            </a:r>
            <a:r>
              <a:rPr lang="en-US" dirty="0"/>
              <a:t>. </a:t>
            </a:r>
          </a:p>
          <a:p>
            <a:r>
              <a:rPr lang="en-US" dirty="0"/>
              <a:t>Women GDM are unlikely to require insulin </a:t>
            </a:r>
            <a:r>
              <a:rPr lang="en-US" dirty="0" err="1"/>
              <a:t>postnatally</a:t>
            </a:r>
            <a:r>
              <a:rPr lang="en-US" dirty="0"/>
              <a:t> so should stop all </a:t>
            </a:r>
            <a:r>
              <a:rPr lang="en-US" dirty="0" err="1"/>
              <a:t>hypoglycaemic</a:t>
            </a:r>
            <a:r>
              <a:rPr lang="en-US" dirty="0"/>
              <a:t> agents immediately after birth.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1015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9067800" cy="6705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Women should undergo early postnatal glucose monitoring to ensure that their blood glucose is in the normal range. </a:t>
            </a:r>
          </a:p>
          <a:p>
            <a:r>
              <a:rPr lang="en-US" dirty="0"/>
              <a:t>Women who have had GDM are at high risk of developing type 2 diabetes in the future. This risk can probably be reduced by lifestyle modifications. </a:t>
            </a:r>
          </a:p>
          <a:p>
            <a:r>
              <a:rPr lang="en-US" dirty="0"/>
              <a:t>Women should be screened for diabetes at the 6-week postnatal check with a fasting plasma glucose and annually thereafter. </a:t>
            </a:r>
          </a:p>
          <a:p>
            <a:r>
              <a:rPr lang="en-US" dirty="0"/>
              <a:t>All women should receive postnatal advice regarding contraception and planning their next pregnancy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9274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3250" y="3190875"/>
            <a:ext cx="3390900" cy="73289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0" tIns="55244" rIns="0" bIns="0" rtlCol="0">
            <a:spAutoFit/>
          </a:bodyPr>
          <a:lstStyle/>
          <a:p>
            <a:pPr marL="629285">
              <a:lnSpc>
                <a:spcPct val="100000"/>
              </a:lnSpc>
              <a:spcBef>
                <a:spcPts val="434"/>
              </a:spcBef>
            </a:pPr>
            <a:r>
              <a:rPr sz="4400" b="1" spc="15" dirty="0">
                <a:latin typeface="Arial"/>
                <a:cs typeface="Arial"/>
              </a:rPr>
              <a:t>The</a:t>
            </a:r>
            <a:r>
              <a:rPr sz="4400" b="1" spc="-114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end</a:t>
            </a:r>
            <a:endParaRPr sz="4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504" y="762000"/>
            <a:ext cx="8539264" cy="137011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0" tIns="61594" rIns="0" bIns="0" rtlCol="0">
            <a:spAutoFit/>
          </a:bodyPr>
          <a:lstStyle/>
          <a:p>
            <a:pPr marL="3306445" marR="927735" indent="-2364105" algn="l">
              <a:lnSpc>
                <a:spcPts val="5260"/>
              </a:lnSpc>
              <a:spcBef>
                <a:spcPts val="484"/>
              </a:spcBef>
            </a:pPr>
            <a:r>
              <a:rPr lang="en-US" dirty="0"/>
              <a:t>Classification of diabetes</a:t>
            </a:r>
            <a:br>
              <a:rPr lang="en-US" dirty="0"/>
            </a:br>
            <a:r>
              <a:rPr lang="en-US" dirty="0"/>
              <a:t>mellitus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23736" y="3429000"/>
            <a:ext cx="8686800" cy="1562100"/>
          </a:xfrm>
          <a:prstGeom prst="rect">
            <a:avLst/>
          </a:prstGeom>
          <a:solidFill>
            <a:schemeClr val="bg1"/>
          </a:solidFill>
          <a:ln w="38100">
            <a:solidFill>
              <a:srgbClr val="A40020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91440" marR="828040">
              <a:lnSpc>
                <a:spcPct val="101800"/>
              </a:lnSpc>
              <a:spcBef>
                <a:spcPts val="175"/>
              </a:spcBef>
            </a:pPr>
            <a:r>
              <a:rPr sz="3200" b="1" spc="-5" dirty="0">
                <a:latin typeface="Arial"/>
                <a:cs typeface="Arial"/>
              </a:rPr>
              <a:t>Pregestational</a:t>
            </a:r>
            <a:r>
              <a:rPr sz="3200" b="1" spc="-6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Diabetes Mellitus</a:t>
            </a:r>
            <a:r>
              <a:rPr sz="3200" b="1" spc="-65" dirty="0">
                <a:latin typeface="Arial"/>
                <a:cs typeface="Arial"/>
              </a:rPr>
              <a:t> </a:t>
            </a:r>
            <a:endParaRPr lang="en-US" sz="3200" b="1" spc="-65" dirty="0">
              <a:latin typeface="Arial"/>
              <a:cs typeface="Arial"/>
            </a:endParaRPr>
          </a:p>
          <a:p>
            <a:pPr marL="91440" marR="828040">
              <a:lnSpc>
                <a:spcPct val="101800"/>
              </a:lnSpc>
              <a:spcBef>
                <a:spcPts val="175"/>
              </a:spcBef>
            </a:pPr>
            <a:r>
              <a:rPr sz="3200" b="1" spc="10" dirty="0">
                <a:latin typeface="Arial"/>
                <a:cs typeface="Arial"/>
              </a:rPr>
              <a:t>(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5" dirty="0">
                <a:latin typeface="Arial"/>
                <a:cs typeface="Arial"/>
              </a:rPr>
              <a:t>type</a:t>
            </a:r>
            <a:r>
              <a:rPr sz="3200" b="1" spc="-65" dirty="0">
                <a:latin typeface="Arial"/>
                <a:cs typeface="Arial"/>
              </a:rPr>
              <a:t> </a:t>
            </a:r>
            <a:r>
              <a:rPr sz="3200" b="1" spc="15" dirty="0">
                <a:latin typeface="Arial"/>
                <a:cs typeface="Arial"/>
              </a:rPr>
              <a:t>1 </a:t>
            </a:r>
            <a:r>
              <a:rPr sz="3200" b="1" spc="-869" dirty="0">
                <a:latin typeface="Arial"/>
                <a:cs typeface="Arial"/>
              </a:rPr>
              <a:t> </a:t>
            </a:r>
            <a:r>
              <a:rPr sz="3200" b="1" spc="10" dirty="0">
                <a:latin typeface="Arial"/>
                <a:cs typeface="Arial"/>
              </a:rPr>
              <a:t>and</a:t>
            </a:r>
            <a:r>
              <a:rPr sz="3200" b="1" spc="-20" dirty="0">
                <a:latin typeface="Arial"/>
                <a:cs typeface="Arial"/>
              </a:rPr>
              <a:t> 2).</a:t>
            </a:r>
            <a:endParaRPr sz="3200" dirty="0">
              <a:latin typeface="Arial"/>
              <a:cs typeface="Arial"/>
            </a:endParaRPr>
          </a:p>
          <a:p>
            <a:pPr marL="91440">
              <a:lnSpc>
                <a:spcPts val="3829"/>
              </a:lnSpc>
            </a:pPr>
            <a:r>
              <a:rPr sz="3200" b="1" spc="-5" dirty="0">
                <a:latin typeface="Arial"/>
                <a:cs typeface="Arial"/>
              </a:rPr>
              <a:t>Gestational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diabetes</a:t>
            </a:r>
            <a:r>
              <a:rPr sz="3200" b="1" spc="-65" dirty="0">
                <a:latin typeface="Arial"/>
                <a:cs typeface="Arial"/>
              </a:rPr>
              <a:t> </a:t>
            </a:r>
            <a:r>
              <a:rPr sz="3200" b="1" spc="5" dirty="0">
                <a:latin typeface="Arial"/>
                <a:cs typeface="Arial"/>
              </a:rPr>
              <a:t>mellitus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457200"/>
            <a:ext cx="5600700" cy="73225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0" tIns="54610" rIns="0" bIns="0" rtlCol="0">
            <a:spAutoFit/>
          </a:bodyPr>
          <a:lstStyle/>
          <a:p>
            <a:pPr marL="159385" algn="ctr">
              <a:lnSpc>
                <a:spcPct val="100000"/>
              </a:lnSpc>
              <a:spcBef>
                <a:spcPts val="430"/>
              </a:spcBef>
            </a:pPr>
            <a:r>
              <a:rPr sz="4400" spc="-5" dirty="0"/>
              <a:t>Type</a:t>
            </a:r>
            <a:r>
              <a:rPr sz="4400" spc="-60" dirty="0"/>
              <a:t> </a:t>
            </a:r>
            <a:r>
              <a:rPr sz="4400" spc="15" dirty="0"/>
              <a:t>1</a:t>
            </a:r>
            <a:r>
              <a:rPr sz="4400" spc="-55" dirty="0"/>
              <a:t> </a:t>
            </a:r>
            <a:r>
              <a:rPr sz="4400" dirty="0"/>
              <a:t>Diabetes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304800" y="1981200"/>
            <a:ext cx="8315959" cy="360045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98450" marR="638810" indent="-286385">
              <a:lnSpc>
                <a:spcPct val="100800"/>
              </a:lnSpc>
              <a:spcBef>
                <a:spcPts val="85"/>
              </a:spcBef>
              <a:buClr>
                <a:srgbClr val="A40020"/>
              </a:buClr>
              <a:buSzPct val="77777"/>
              <a:buFont typeface="Arial MT"/>
              <a:buChar char="•"/>
              <a:tabLst>
                <a:tab pos="347345" algn="l"/>
                <a:tab pos="347980" algn="l"/>
              </a:tabLst>
            </a:pPr>
            <a:r>
              <a:rPr dirty="0"/>
              <a:t>	</a:t>
            </a:r>
            <a:r>
              <a:rPr sz="1800" b="1" spc="-35" dirty="0">
                <a:latin typeface="Arial"/>
                <a:cs typeface="Arial"/>
              </a:rPr>
              <a:t>Type</a:t>
            </a:r>
            <a:r>
              <a:rPr sz="1800" b="1" dirty="0">
                <a:latin typeface="Arial"/>
                <a:cs typeface="Arial"/>
              </a:rPr>
              <a:t> 1 </a:t>
            </a:r>
            <a:r>
              <a:rPr sz="1800" b="1" spc="-5" dirty="0">
                <a:latin typeface="Arial"/>
                <a:cs typeface="Arial"/>
              </a:rPr>
              <a:t>diabetes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have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20" dirty="0">
                <a:latin typeface="Arial"/>
                <a:cs typeface="Arial"/>
              </a:rPr>
              <a:t>an</a:t>
            </a:r>
            <a:r>
              <a:rPr sz="1800" b="1" spc="50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increased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risk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of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hypoglycemia </a:t>
            </a:r>
            <a:r>
              <a:rPr sz="1800" b="1" spc="-30" dirty="0">
                <a:latin typeface="Arial"/>
                <a:cs typeface="Arial"/>
              </a:rPr>
              <a:t>in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the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first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trimester</a:t>
            </a:r>
            <a:endParaRPr sz="1800" dirty="0">
              <a:latin typeface="Arial"/>
              <a:cs typeface="Arial"/>
            </a:endParaRPr>
          </a:p>
          <a:p>
            <a:pPr marL="298450" marR="560705" indent="-286385">
              <a:lnSpc>
                <a:spcPct val="100800"/>
              </a:lnSpc>
              <a:buClr>
                <a:srgbClr val="A40020"/>
              </a:buClr>
              <a:buFont typeface="Arial MT"/>
              <a:buChar char="•"/>
              <a:tabLst>
                <a:tab pos="361950" algn="l"/>
                <a:tab pos="362585" algn="l"/>
              </a:tabLst>
            </a:pPr>
            <a:r>
              <a:rPr dirty="0"/>
              <a:t>	</a:t>
            </a:r>
            <a:r>
              <a:rPr sz="1800" b="1" spc="-10" dirty="0">
                <a:latin typeface="Arial"/>
                <a:cs typeface="Arial"/>
              </a:rPr>
              <a:t>The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situation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rapidly </a:t>
            </a:r>
            <a:r>
              <a:rPr sz="1800" b="1" dirty="0">
                <a:latin typeface="Arial"/>
                <a:cs typeface="Arial"/>
              </a:rPr>
              <a:t>reverses </a:t>
            </a:r>
            <a:r>
              <a:rPr sz="1800" b="1" spc="-25" dirty="0">
                <a:latin typeface="Arial"/>
                <a:cs typeface="Arial"/>
              </a:rPr>
              <a:t>by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approximately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16weeks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as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insulin 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resistance</a:t>
            </a:r>
            <a:r>
              <a:rPr sz="1800" b="1" dirty="0">
                <a:latin typeface="Arial"/>
                <a:cs typeface="Arial"/>
              </a:rPr>
              <a:t> increases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exponentially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during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the </a:t>
            </a:r>
            <a:r>
              <a:rPr sz="1800" b="1" spc="-10" dirty="0">
                <a:latin typeface="Arial"/>
                <a:cs typeface="Arial"/>
              </a:rPr>
              <a:t>second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and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early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third </a:t>
            </a:r>
            <a:r>
              <a:rPr sz="1800" b="1" spc="-4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trimesters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2–3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times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the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pre-prandial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requirement</a:t>
            </a:r>
            <a:endParaRPr sz="1800" dirty="0">
              <a:latin typeface="Arial"/>
              <a:cs typeface="Arial"/>
            </a:endParaRPr>
          </a:p>
          <a:p>
            <a:pPr marL="298450" marR="5080" indent="-286385">
              <a:lnSpc>
                <a:spcPts val="2180"/>
              </a:lnSpc>
              <a:buClr>
                <a:srgbClr val="A40020"/>
              </a:buClr>
              <a:buFont typeface="Arial MT"/>
              <a:buChar char="•"/>
              <a:tabLst>
                <a:tab pos="361950" algn="l"/>
                <a:tab pos="362585" algn="l"/>
              </a:tabLst>
            </a:pPr>
            <a:r>
              <a:rPr dirty="0"/>
              <a:t>	</a:t>
            </a:r>
            <a:r>
              <a:rPr sz="1800" b="1" spc="-5" dirty="0">
                <a:latin typeface="Arial"/>
                <a:cs typeface="Arial"/>
              </a:rPr>
              <a:t>Pregnancy </a:t>
            </a:r>
            <a:r>
              <a:rPr sz="1800" b="1" spc="10" dirty="0">
                <a:latin typeface="Arial"/>
                <a:cs typeface="Arial"/>
              </a:rPr>
              <a:t>is </a:t>
            </a:r>
            <a:r>
              <a:rPr sz="1800" b="1" dirty="0">
                <a:latin typeface="Arial"/>
                <a:cs typeface="Arial"/>
              </a:rPr>
              <a:t>a ketogenic </a:t>
            </a:r>
            <a:r>
              <a:rPr sz="1800" b="1" spc="-15" dirty="0">
                <a:latin typeface="Arial"/>
                <a:cs typeface="Arial"/>
              </a:rPr>
              <a:t>state </a:t>
            </a:r>
            <a:r>
              <a:rPr sz="1800" b="1" spc="-5" dirty="0">
                <a:latin typeface="Arial"/>
                <a:cs typeface="Arial"/>
              </a:rPr>
              <a:t>and women </a:t>
            </a:r>
            <a:r>
              <a:rPr sz="1800" b="1" spc="5" dirty="0">
                <a:latin typeface="Arial"/>
                <a:cs typeface="Arial"/>
              </a:rPr>
              <a:t>are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20" dirty="0">
                <a:latin typeface="Arial"/>
                <a:cs typeface="Arial"/>
              </a:rPr>
              <a:t>at </a:t>
            </a:r>
            <a:r>
              <a:rPr sz="1800" b="1" spc="5" dirty="0">
                <a:latin typeface="Arial"/>
                <a:cs typeface="Arial"/>
              </a:rPr>
              <a:t>risk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for </a:t>
            </a:r>
            <a:r>
              <a:rPr sz="1800" b="1" spc="-5" dirty="0">
                <a:latin typeface="Arial"/>
                <a:cs typeface="Arial"/>
              </a:rPr>
              <a:t>diabetic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ketoacidosis </a:t>
            </a:r>
            <a:r>
              <a:rPr sz="1800" b="1" dirty="0">
                <a:latin typeface="Arial"/>
                <a:cs typeface="Arial"/>
              </a:rPr>
              <a:t>(DKA) </a:t>
            </a:r>
            <a:r>
              <a:rPr sz="1800" b="1" spc="-15" dirty="0">
                <a:latin typeface="Arial"/>
                <a:cs typeface="Arial"/>
              </a:rPr>
              <a:t>at </a:t>
            </a:r>
            <a:r>
              <a:rPr sz="1800" b="1" spc="-10" dirty="0">
                <a:latin typeface="Arial"/>
                <a:cs typeface="Arial"/>
              </a:rPr>
              <a:t>lower </a:t>
            </a:r>
            <a:r>
              <a:rPr sz="1800" b="1" dirty="0">
                <a:latin typeface="Arial"/>
                <a:cs typeface="Arial"/>
              </a:rPr>
              <a:t>blood </a:t>
            </a:r>
            <a:r>
              <a:rPr sz="1800" b="1" spc="-10" dirty="0">
                <a:latin typeface="Arial"/>
                <a:cs typeface="Arial"/>
              </a:rPr>
              <a:t>glucose </a:t>
            </a:r>
            <a:r>
              <a:rPr sz="1800" b="1" spc="5" dirty="0">
                <a:latin typeface="Arial"/>
                <a:cs typeface="Arial"/>
              </a:rPr>
              <a:t>levels </a:t>
            </a:r>
            <a:r>
              <a:rPr sz="1800" b="1" spc="-5" dirty="0">
                <a:latin typeface="Arial"/>
                <a:cs typeface="Arial"/>
              </a:rPr>
              <a:t>than </a:t>
            </a:r>
            <a:r>
              <a:rPr sz="1800" b="1" spc="10" dirty="0">
                <a:latin typeface="Arial"/>
                <a:cs typeface="Arial"/>
              </a:rPr>
              <a:t>in </a:t>
            </a:r>
            <a:r>
              <a:rPr sz="1800" b="1" spc="5" dirty="0">
                <a:latin typeface="Arial"/>
                <a:cs typeface="Arial"/>
              </a:rPr>
              <a:t>the </a:t>
            </a:r>
            <a:r>
              <a:rPr sz="1800" b="1" spc="-10" dirty="0">
                <a:latin typeface="Arial"/>
                <a:cs typeface="Arial"/>
              </a:rPr>
              <a:t>nonpregnant </a:t>
            </a:r>
            <a:r>
              <a:rPr sz="1800" b="1" spc="-4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state</a:t>
            </a:r>
            <a:endParaRPr sz="1800" dirty="0">
              <a:latin typeface="Arial"/>
              <a:cs typeface="Arial"/>
            </a:endParaRPr>
          </a:p>
          <a:p>
            <a:pPr marL="298450" indent="-286385">
              <a:lnSpc>
                <a:spcPts val="2095"/>
              </a:lnSpc>
              <a:buClr>
                <a:srgbClr val="A40020"/>
              </a:buClr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sz="1800" b="1" spc="-5" dirty="0">
                <a:latin typeface="Arial"/>
                <a:cs typeface="Arial"/>
              </a:rPr>
              <a:t>Women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with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type</a:t>
            </a:r>
            <a:r>
              <a:rPr sz="1800" b="1" dirty="0">
                <a:latin typeface="Arial"/>
                <a:cs typeface="Arial"/>
              </a:rPr>
              <a:t> 1</a:t>
            </a:r>
            <a:r>
              <a:rPr sz="1800" b="1" spc="-5" dirty="0">
                <a:latin typeface="Arial"/>
                <a:cs typeface="Arial"/>
              </a:rPr>
              <a:t> diabetes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should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10" dirty="0">
                <a:latin typeface="Arial"/>
                <a:cs typeface="Arial"/>
              </a:rPr>
              <a:t>be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prescribed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ketone strips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and</a:t>
            </a:r>
            <a:endParaRPr sz="1800" dirty="0">
              <a:latin typeface="Arial"/>
              <a:cs typeface="Arial"/>
            </a:endParaRPr>
          </a:p>
          <a:p>
            <a:pPr marL="298450">
              <a:lnSpc>
                <a:spcPts val="2130"/>
              </a:lnSpc>
              <a:spcBef>
                <a:spcPts val="15"/>
              </a:spcBef>
            </a:pPr>
            <a:r>
              <a:rPr sz="1800" b="1" spc="-10" dirty="0">
                <a:latin typeface="Arial"/>
                <a:cs typeface="Arial"/>
              </a:rPr>
              <a:t>receive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education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10" dirty="0">
                <a:latin typeface="Arial"/>
                <a:cs typeface="Arial"/>
              </a:rPr>
              <a:t>on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diabetic </a:t>
            </a:r>
            <a:r>
              <a:rPr sz="1800" b="1" spc="-5" dirty="0">
                <a:latin typeface="Arial"/>
                <a:cs typeface="Arial"/>
              </a:rPr>
              <a:t>ketoacidosis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prevention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and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detection</a:t>
            </a:r>
            <a:endParaRPr sz="1800" dirty="0">
              <a:latin typeface="Arial"/>
              <a:cs typeface="Arial"/>
            </a:endParaRPr>
          </a:p>
          <a:p>
            <a:pPr marL="298450" marR="116839" indent="-286385">
              <a:lnSpc>
                <a:spcPts val="2180"/>
              </a:lnSpc>
              <a:spcBef>
                <a:spcPts val="30"/>
              </a:spcBef>
              <a:buClr>
                <a:srgbClr val="A40020"/>
              </a:buClr>
              <a:buFont typeface="Arial MT"/>
              <a:buChar char="•"/>
              <a:tabLst>
                <a:tab pos="361950" algn="l"/>
                <a:tab pos="362585" algn="l"/>
              </a:tabLst>
            </a:pPr>
            <a:r>
              <a:rPr dirty="0"/>
              <a:t>	</a:t>
            </a:r>
            <a:r>
              <a:rPr sz="1800" b="1" spc="-5" dirty="0">
                <a:latin typeface="Arial"/>
                <a:cs typeface="Arial"/>
              </a:rPr>
              <a:t>Retinopathy </a:t>
            </a:r>
            <a:r>
              <a:rPr sz="1800" b="1" spc="10" dirty="0">
                <a:latin typeface="Arial"/>
                <a:cs typeface="Arial"/>
              </a:rPr>
              <a:t>is </a:t>
            </a:r>
            <a:r>
              <a:rPr sz="1800" b="1" dirty="0">
                <a:latin typeface="Arial"/>
                <a:cs typeface="Arial"/>
              </a:rPr>
              <a:t>a special concern </a:t>
            </a:r>
            <a:r>
              <a:rPr sz="1800" b="1" spc="10" dirty="0">
                <a:latin typeface="Arial"/>
                <a:cs typeface="Arial"/>
              </a:rPr>
              <a:t>in </a:t>
            </a:r>
            <a:r>
              <a:rPr sz="1800" b="1" spc="-15" dirty="0">
                <a:latin typeface="Arial"/>
                <a:cs typeface="Arial"/>
              </a:rPr>
              <a:t>pregnancy. </a:t>
            </a:r>
            <a:r>
              <a:rPr sz="1800" b="1" spc="-5" dirty="0">
                <a:latin typeface="Arial"/>
                <a:cs typeface="Arial"/>
              </a:rPr>
              <a:t>Rapid </a:t>
            </a:r>
            <a:r>
              <a:rPr sz="1800" b="1" dirty="0">
                <a:latin typeface="Arial"/>
                <a:cs typeface="Arial"/>
              </a:rPr>
              <a:t>implementation </a:t>
            </a:r>
            <a:r>
              <a:rPr sz="1800" b="1" spc="10" dirty="0">
                <a:latin typeface="Arial"/>
                <a:cs typeface="Arial"/>
              </a:rPr>
              <a:t>of </a:t>
            </a:r>
            <a:r>
              <a:rPr sz="1800" b="1" spc="-49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euglycemia </a:t>
            </a:r>
            <a:r>
              <a:rPr sz="1800" b="1" spc="10" dirty="0">
                <a:latin typeface="Arial"/>
                <a:cs typeface="Arial"/>
              </a:rPr>
              <a:t>in </a:t>
            </a:r>
            <a:r>
              <a:rPr sz="1800" b="1" spc="5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setting </a:t>
            </a:r>
            <a:r>
              <a:rPr sz="1800" b="1" spc="10" dirty="0">
                <a:latin typeface="Arial"/>
                <a:cs typeface="Arial"/>
              </a:rPr>
              <a:t>of </a:t>
            </a:r>
            <a:r>
              <a:rPr sz="1800" b="1" spc="-5" dirty="0">
                <a:latin typeface="Arial"/>
                <a:cs typeface="Arial"/>
              </a:rPr>
              <a:t>retinopathy </a:t>
            </a:r>
            <a:r>
              <a:rPr sz="1800" b="1" spc="10" dirty="0">
                <a:latin typeface="Arial"/>
                <a:cs typeface="Arial"/>
              </a:rPr>
              <a:t>is </a:t>
            </a:r>
            <a:r>
              <a:rPr sz="1800" b="1" spc="-10" dirty="0">
                <a:latin typeface="Arial"/>
                <a:cs typeface="Arial"/>
              </a:rPr>
              <a:t>associated </a:t>
            </a:r>
            <a:r>
              <a:rPr sz="1800" b="1" spc="10" dirty="0">
                <a:latin typeface="Arial"/>
                <a:cs typeface="Arial"/>
              </a:rPr>
              <a:t>with </a:t>
            </a:r>
            <a:r>
              <a:rPr sz="1800" b="1" spc="-10" dirty="0">
                <a:latin typeface="Arial"/>
                <a:cs typeface="Arial"/>
              </a:rPr>
              <a:t>worsening </a:t>
            </a:r>
            <a:r>
              <a:rPr sz="1800" b="1" spc="-30" dirty="0">
                <a:latin typeface="Arial"/>
                <a:cs typeface="Arial"/>
              </a:rPr>
              <a:t>of 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retinopathy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68FBBF1E-1555-488E-8C0C-058E5710B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3966F8-4E34-4797-9621-E8C53362E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903F35F-971C-455E-A8E1-D6B34D9EC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9523"/>
            <a:ext cx="7543800" cy="6867522"/>
          </a:xfrm>
          <a:custGeom>
            <a:avLst/>
            <a:gdLst>
              <a:gd name="connsiteX0" fmla="*/ 1263465 w 10058400"/>
              <a:gd name="connsiteY0" fmla="*/ 0 h 6867522"/>
              <a:gd name="connsiteX1" fmla="*/ 8794935 w 10058400"/>
              <a:gd name="connsiteY1" fmla="*/ 0 h 6867522"/>
              <a:gd name="connsiteX2" fmla="*/ 8909975 w 10058400"/>
              <a:gd name="connsiteY2" fmla="*/ 132807 h 6867522"/>
              <a:gd name="connsiteX3" fmla="*/ 10058400 w 10058400"/>
              <a:gd name="connsiteY3" fmla="*/ 3331845 h 6867522"/>
              <a:gd name="connsiteX4" fmla="*/ 8751905 w 10058400"/>
              <a:gd name="connsiteY4" fmla="*/ 6713366 h 6867522"/>
              <a:gd name="connsiteX5" fmla="*/ 8604930 w 10058400"/>
              <a:gd name="connsiteY5" fmla="*/ 6867522 h 6867522"/>
              <a:gd name="connsiteX6" fmla="*/ 1453470 w 10058400"/>
              <a:gd name="connsiteY6" fmla="*/ 6867522 h 6867522"/>
              <a:gd name="connsiteX7" fmla="*/ 1306495 w 10058400"/>
              <a:gd name="connsiteY7" fmla="*/ 6713366 h 6867522"/>
              <a:gd name="connsiteX8" fmla="*/ 0 w 10058400"/>
              <a:gd name="connsiteY8" fmla="*/ 3331845 h 6867522"/>
              <a:gd name="connsiteX9" fmla="*/ 1148425 w 10058400"/>
              <a:gd name="connsiteY9" fmla="*/ 132807 h 6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A62AE0B-31FB-41D5-A233-3C6DCDF2E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0F0EDD-0C18-4DC7-A0B1-4EF2CE9EF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1253067"/>
            <a:ext cx="0" cy="421075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ketone test strips and a test strip&#10;&#10;Description automatically generated">
            <a:extLst>
              <a:ext uri="{FF2B5EF4-FFF2-40B4-BE49-F238E27FC236}">
                <a16:creationId xmlns:a16="http://schemas.microsoft.com/office/drawing/2014/main" id="{5CFC9BA0-CFD3-1768-E6AE-F20EC4B42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929" y="2152341"/>
            <a:ext cx="2659420" cy="2543793"/>
          </a:xfrm>
          <a:prstGeom prst="rect">
            <a:avLst/>
          </a:prstGeom>
        </p:spPr>
      </p:pic>
      <p:pic>
        <p:nvPicPr>
          <p:cNvPr id="5" name="Picture 4" descr="A test strip with a pen&#10;&#10;Description automatically generated">
            <a:extLst>
              <a:ext uri="{FF2B5EF4-FFF2-40B4-BE49-F238E27FC236}">
                <a16:creationId xmlns:a16="http://schemas.microsoft.com/office/drawing/2014/main" id="{B3680DCC-7008-BCA7-0404-6DA200F08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649" y="2681872"/>
            <a:ext cx="2659421" cy="149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07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457200"/>
            <a:ext cx="4705350" cy="8001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0" tIns="48895" rIns="0" bIns="0" rtlCol="0">
            <a:spAutoFit/>
          </a:bodyPr>
          <a:lstStyle/>
          <a:p>
            <a:pPr marL="306070">
              <a:lnSpc>
                <a:spcPct val="100000"/>
              </a:lnSpc>
              <a:spcBef>
                <a:spcPts val="385"/>
              </a:spcBef>
            </a:pPr>
            <a:r>
              <a:rPr sz="4400" spc="-5" dirty="0"/>
              <a:t>Type</a:t>
            </a:r>
            <a:r>
              <a:rPr sz="4400" spc="-60" dirty="0"/>
              <a:t> </a:t>
            </a:r>
            <a:r>
              <a:rPr sz="4400" spc="15" dirty="0"/>
              <a:t>2</a:t>
            </a:r>
            <a:r>
              <a:rPr sz="4400" spc="-55" dirty="0"/>
              <a:t> </a:t>
            </a:r>
            <a:r>
              <a:rPr sz="4400" dirty="0"/>
              <a:t>Diabetes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304800" y="2209800"/>
            <a:ext cx="8279130" cy="2257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6385" algn="just">
              <a:lnSpc>
                <a:spcPct val="100000"/>
              </a:lnSpc>
              <a:spcBef>
                <a:spcPts val="100"/>
              </a:spcBef>
              <a:buClr>
                <a:srgbClr val="A40020"/>
              </a:buClr>
              <a:buFont typeface="Arial MT"/>
              <a:buChar char="•"/>
              <a:tabLst>
                <a:tab pos="299085" algn="l"/>
              </a:tabLst>
            </a:pPr>
            <a:r>
              <a:rPr sz="2400" b="1" spc="-60" dirty="0">
                <a:latin typeface="Arial"/>
                <a:cs typeface="Arial"/>
              </a:rPr>
              <a:t>Type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2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diabetes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is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often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associated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with</a:t>
            </a:r>
            <a:r>
              <a:rPr sz="2400" b="1" spc="64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obesity</a:t>
            </a:r>
            <a:endParaRPr sz="2400" dirty="0">
              <a:latin typeface="Arial"/>
              <a:cs typeface="Arial"/>
            </a:endParaRPr>
          </a:p>
          <a:p>
            <a:pPr marL="298450" marR="135890" indent="-286385" algn="just">
              <a:lnSpc>
                <a:spcPts val="2860"/>
              </a:lnSpc>
              <a:spcBef>
                <a:spcPts val="160"/>
              </a:spcBef>
              <a:buClr>
                <a:srgbClr val="A40020"/>
              </a:buClr>
              <a:buFont typeface="Arial MT"/>
              <a:buChar char="•"/>
              <a:tabLst>
                <a:tab pos="382905" algn="l"/>
              </a:tabLst>
            </a:pPr>
            <a:r>
              <a:rPr dirty="0"/>
              <a:t>	</a:t>
            </a:r>
            <a:r>
              <a:rPr sz="2400" b="1" dirty="0">
                <a:latin typeface="Arial"/>
                <a:cs typeface="Arial"/>
              </a:rPr>
              <a:t>Glycemic control is often </a:t>
            </a:r>
            <a:r>
              <a:rPr sz="2400" b="1" spc="-5" dirty="0">
                <a:latin typeface="Arial"/>
                <a:cs typeface="Arial"/>
              </a:rPr>
              <a:t>easier </a:t>
            </a:r>
            <a:r>
              <a:rPr sz="2400" b="1" spc="10" dirty="0">
                <a:latin typeface="Arial"/>
                <a:cs typeface="Arial"/>
              </a:rPr>
              <a:t>to </a:t>
            </a:r>
            <a:r>
              <a:rPr sz="2400" b="1" spc="-5" dirty="0">
                <a:latin typeface="Arial"/>
                <a:cs typeface="Arial"/>
              </a:rPr>
              <a:t>achieve </a:t>
            </a:r>
            <a:r>
              <a:rPr sz="2400" b="1" dirty="0">
                <a:latin typeface="Arial"/>
                <a:cs typeface="Arial"/>
              </a:rPr>
              <a:t>in women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with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type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2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diabetes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than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in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those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with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type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1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diabetes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but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can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require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much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higher</a:t>
            </a:r>
            <a:r>
              <a:rPr sz="2400" b="1" spc="3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doses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of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insulin</a:t>
            </a:r>
            <a:endParaRPr sz="2400" dirty="0">
              <a:latin typeface="Arial"/>
              <a:cs typeface="Arial"/>
            </a:endParaRPr>
          </a:p>
          <a:p>
            <a:pPr marL="298450" marR="5080" indent="-286385" algn="just">
              <a:lnSpc>
                <a:spcPts val="2860"/>
              </a:lnSpc>
              <a:spcBef>
                <a:spcPts val="60"/>
              </a:spcBef>
              <a:buClr>
                <a:srgbClr val="A40020"/>
              </a:buClr>
              <a:buFont typeface="Arial MT"/>
              <a:buChar char="•"/>
              <a:tabLst>
                <a:tab pos="382905" algn="l"/>
              </a:tabLst>
            </a:pPr>
            <a:r>
              <a:rPr dirty="0"/>
              <a:t>	</a:t>
            </a:r>
            <a:r>
              <a:rPr sz="2400" b="1" dirty="0">
                <a:latin typeface="Arial"/>
                <a:cs typeface="Arial"/>
              </a:rPr>
              <a:t>Diabetes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</a:t>
            </a:r>
            <a:r>
              <a:rPr sz="2400" b="1" spc="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pregnancy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is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associated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with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an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increased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risk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of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preeclampsia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381</TotalTime>
  <Words>3326</Words>
  <Application>Microsoft Office PowerPoint</Application>
  <PresentationFormat>On-screen Show (4:3)</PresentationFormat>
  <Paragraphs>344</Paragraphs>
  <Slides>59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Droplet</vt:lpstr>
      <vt:lpstr>Diabetes in Pregnancy</vt:lpstr>
      <vt:lpstr>Introduction</vt:lpstr>
      <vt:lpstr>Preconception Counseling</vt:lpstr>
      <vt:lpstr>PowerPoint Presentation</vt:lpstr>
      <vt:lpstr>Achieving a healthy weight is essential ( obesity  associated with adverse pregnancy outcomes)</vt:lpstr>
      <vt:lpstr>Classification of diabetes mellitus</vt:lpstr>
      <vt:lpstr>Type 1 Diabetes</vt:lpstr>
      <vt:lpstr>PowerPoint Presentation</vt:lpstr>
      <vt:lpstr>Type 2 Diabetes</vt:lpstr>
      <vt:lpstr>Gestational diabetes mellitus</vt:lpstr>
      <vt:lpstr>GDM complications</vt:lpstr>
      <vt:lpstr>DKA</vt:lpstr>
      <vt:lpstr>DKA</vt:lpstr>
      <vt:lpstr>Pathogenesis</vt:lpstr>
      <vt:lpstr>Metabolic changes during  pregnancy</vt:lpstr>
      <vt:lpstr>PowerPoint Presentation</vt:lpstr>
      <vt:lpstr>Screening for gestational  diabetes</vt:lpstr>
      <vt:lpstr>Screening for gestational  diabetes</vt:lpstr>
      <vt:lpstr>PowerPoint Presentation</vt:lpstr>
      <vt:lpstr>Glucose challenge test (GCT)</vt:lpstr>
      <vt:lpstr>3 hours Oral Glucose Tolerance  Test(OGTT)</vt:lpstr>
      <vt:lpstr>PowerPoint Presentation</vt:lpstr>
      <vt:lpstr>PowerPoint Presentation</vt:lpstr>
      <vt:lpstr>PowerPoint Presentation</vt:lpstr>
      <vt:lpstr>Management of pregnancies complicated by DM</vt:lpstr>
      <vt:lpstr>Glycemic Management During Pregnancy</vt:lpstr>
      <vt:lpstr>Glycemic Management During  Pregnancy</vt:lpstr>
      <vt:lpstr>RECOMMENDED MANAGEMENT  OF GDM AT DIAGNOSIS(NICE)</vt:lpstr>
      <vt:lpstr>Principles of Medical  Nutritional Therapy</vt:lpstr>
      <vt:lpstr>Principles of Medical Nutritional Therapy</vt:lpstr>
      <vt:lpstr>Insulin therapy</vt:lpstr>
      <vt:lpstr>Insulin therapy</vt:lpstr>
      <vt:lpstr>Insulin therapy</vt:lpstr>
      <vt:lpstr>PowerPoint Presentation</vt:lpstr>
      <vt:lpstr>Use of Oral Hypoglycemic Agents</vt:lpstr>
      <vt:lpstr>Use of Oral Hypoglycemic Agents</vt:lpstr>
      <vt:lpstr>Corticosteroids in GDM </vt:lpstr>
      <vt:lpstr>Fetal complication with diabetes</vt:lpstr>
      <vt:lpstr>PowerPoint Presentation</vt:lpstr>
      <vt:lpstr>          Fetal Surveillance in                                                                                        Pregnancies                                                                      complicated by diabetes</vt:lpstr>
      <vt:lpstr>PowerPoint Presentation</vt:lpstr>
      <vt:lpstr>Timing and Route of Delivery</vt:lpstr>
      <vt:lpstr>Intrapartum Glycemic Management</vt:lpstr>
      <vt:lpstr>PowerPoint Presentation</vt:lpstr>
      <vt:lpstr>PowerPoint Presentation</vt:lpstr>
      <vt:lpstr>Postpartum Management</vt:lpstr>
      <vt:lpstr>POSTPARTUM CARE For pregestational DM </vt:lpstr>
      <vt:lpstr>Breastfeeding </vt:lpstr>
      <vt:lpstr>KEY POINTS </vt:lpstr>
      <vt:lpstr>PowerPoint Presentation</vt:lpstr>
      <vt:lpstr>PowerPoint Presentation</vt:lpstr>
      <vt:lpstr>Table 25.4 Recommended postnatal testing and actions in women  in women with GDM</vt:lpstr>
      <vt:lpstr>KEY POINTS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in Pregnancy</dc:title>
  <cp:lastModifiedBy>mutaz helalat</cp:lastModifiedBy>
  <cp:revision>10</cp:revision>
  <dcterms:created xsi:type="dcterms:W3CDTF">2024-10-06T21:30:39Z</dcterms:created>
  <dcterms:modified xsi:type="dcterms:W3CDTF">2024-10-24T08:07:00Z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2024-10-06T00:00:00Z</vt:filetime>
  </property>
  <property fmtid="{D5CDD505-2E9C-101B-9397-08002B2CF9AE}" pid="3" name="LastSaved">
    <vt:filetime>2024-10-06T00:00:00Z</vt:filetime>
  </property>
</Properties>
</file>