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54EB4-F96B-4B56-B81C-A1C087312DA2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3B7D7-BDB8-47AF-9984-D4AD2F56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7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5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 the inferior surface of the frontal lobe, the olfactory bulb and tract overlie a sulcus called the olfactory sulcus. Medial to the olfactory sulcus is the gyrus rectus, and lateral to the sulcus are a number of orbital </a:t>
            </a:r>
            <a:r>
              <a:rPr lang="en-US" dirty="0" err="1"/>
              <a:t>gyri</a:t>
            </a:r>
            <a:r>
              <a:rPr lang="en-US" dirty="0"/>
              <a:t>.</a:t>
            </a:r>
          </a:p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Between the collateral sulcus and the </a:t>
            </a:r>
            <a:r>
              <a:rPr lang="en-US" dirty="0" err="1"/>
              <a:t>calcarine</a:t>
            </a:r>
            <a:r>
              <a:rPr lang="en-US" dirty="0"/>
              <a:t> sulcus is the lingual gyrus, Anterior to the lingual gyrus is the </a:t>
            </a:r>
            <a:r>
              <a:rPr lang="en-US" dirty="0" err="1"/>
              <a:t>parahippocampal</a:t>
            </a:r>
            <a:r>
              <a:rPr lang="en-US" dirty="0"/>
              <a:t> gyrus; the latter terminates in front as the </a:t>
            </a:r>
            <a:r>
              <a:rPr lang="en-US" dirty="0" err="1"/>
              <a:t>hooklike</a:t>
            </a:r>
            <a:r>
              <a:rPr lang="en-US" dirty="0"/>
              <a:t> </a:t>
            </a:r>
            <a:r>
              <a:rPr lang="en-US" dirty="0" err="1"/>
              <a:t>uncus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E02A-0EB3-4B1D-8057-675E50EBB467}" type="slidenum">
              <a:rPr lang="ar-EG" smtClean="0"/>
              <a:pPr/>
              <a:t>12</a:t>
            </a:fld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Olfactory area, (area 28, 34),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uncus and anterior part of Para hippocampal gyrus. </a:t>
            </a:r>
          </a:p>
          <a:p>
            <a:pPr algn="l" rtl="0"/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8B26-38E2-4BD2-87FF-3CA516E1611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165E-4242-4259-BA42-834E2317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8B26-38E2-4BD2-87FF-3CA516E1611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165E-4242-4259-BA42-834E2317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8B26-38E2-4BD2-87FF-3CA516E1611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165E-4242-4259-BA42-834E2317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2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8B26-38E2-4BD2-87FF-3CA516E1611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165E-4242-4259-BA42-834E2317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0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8B26-38E2-4BD2-87FF-3CA516E1611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165E-4242-4259-BA42-834E2317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3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8B26-38E2-4BD2-87FF-3CA516E1611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165E-4242-4259-BA42-834E2317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8B26-38E2-4BD2-87FF-3CA516E1611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165E-4242-4259-BA42-834E2317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8B26-38E2-4BD2-87FF-3CA516E1611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165E-4242-4259-BA42-834E2317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8B26-38E2-4BD2-87FF-3CA516E1611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165E-4242-4259-BA42-834E2317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5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8B26-38E2-4BD2-87FF-3CA516E1611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165E-4242-4259-BA42-834E2317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0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8B26-38E2-4BD2-87FF-3CA516E1611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165E-4242-4259-BA42-834E2317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1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8B26-38E2-4BD2-87FF-3CA516E1611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165E-4242-4259-BA42-834E2317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="" xmlns:a16="http://schemas.microsoft.com/office/drawing/2014/main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7384"/>
            <a:ext cx="7665064" cy="328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284984"/>
            <a:ext cx="8136904" cy="3312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ا</a:t>
            </a:r>
            <a:r>
              <a:rPr kumimoji="0" lang="ar-EG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لأستاذ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الدكتور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/ يوسف </a:t>
            </a:r>
            <a:r>
              <a:rPr kumimoji="0" lang="ar-EG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حسي</a:t>
            </a:r>
            <a:r>
              <a:rPr lang="ar-JO" sz="4000" b="1" noProof="0" dirty="0" smtClean="0">
                <a:solidFill>
                  <a:srgbClr val="FF0000"/>
                </a:solidFill>
                <a:latin typeface="Arial Black" pitchFamily="34" charset="0"/>
                <a:cs typeface="+mj-cs"/>
              </a:rPr>
              <a:t>ن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أستاذ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التشريح وعلم الأجنة</a:t>
            </a:r>
            <a:r>
              <a:rPr kumimoji="0" lang="ar-E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 </a:t>
            </a:r>
            <a:endParaRPr kumimoji="0" lang="ar-EG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كلية الطب – </a:t>
            </a:r>
            <a:r>
              <a:rPr kumimoji="0" lang="ar-EG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جامعة</a:t>
            </a:r>
            <a:r>
              <a:rPr kumimoji="0" lang="ar-EG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الزقازيق- </a:t>
            </a:r>
            <a:r>
              <a:rPr kumimoji="0" lang="ar-EG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مصر</a:t>
            </a:r>
            <a:endParaRPr kumimoji="0" lang="ar-JO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JO" sz="4000" b="1" dirty="0" smtClean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الطب-جامعة مؤتة-الأردن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دكتوراة</a:t>
            </a:r>
            <a:r>
              <a:rPr kumimoji="0" lang="ar-E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من جامعة كولونيا المانيا</a:t>
            </a: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="" xmlns:a16="http://schemas.microsoft.com/office/drawing/2014/main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37073"/>
            <a:ext cx="13182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bic Typesetting" pitchFamily="66" charset="-78"/>
                <a:cs typeface="+mj-cs"/>
              </a:rPr>
              <a:t>أهلا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abic Typesetting" pitchFamily="66" charset="-78"/>
              <a:cs typeface="+mj-cs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="" xmlns:a16="http://schemas.microsoft.com/office/drawing/2014/main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9778"/>
            <a:ext cx="20886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bic Typesetting" pitchFamily="66" charset="-78"/>
                <a:cs typeface="+mj-cs"/>
              </a:rPr>
              <a:t>وسهلا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abic Typesetting" pitchFamily="66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286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7344" t="8485" r="50172" b="39344"/>
          <a:stretch>
            <a:fillRect/>
          </a:stretch>
        </p:blipFill>
        <p:spPr bwMode="auto">
          <a:xfrm flipH="1">
            <a:off x="5273824" y="486998"/>
            <a:ext cx="3042592" cy="37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2"/>
          <p:cNvSpPr>
            <a:spLocks/>
          </p:cNvSpPr>
          <p:nvPr/>
        </p:nvSpPr>
        <p:spPr bwMode="auto">
          <a:xfrm flipH="1">
            <a:off x="2699792" y="-27384"/>
            <a:ext cx="2987824" cy="648072"/>
          </a:xfrm>
          <a:prstGeom prst="callout2">
            <a:avLst>
              <a:gd name="adj1" fmla="val 45717"/>
              <a:gd name="adj2" fmla="val 19570"/>
              <a:gd name="adj3" fmla="val 50521"/>
              <a:gd name="adj4" fmla="val -2432"/>
              <a:gd name="adj5" fmla="val 228079"/>
              <a:gd name="adj6" fmla="val -40668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gyrus rectus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utoShape 32"/>
          <p:cNvSpPr>
            <a:spLocks/>
          </p:cNvSpPr>
          <p:nvPr/>
        </p:nvSpPr>
        <p:spPr bwMode="auto">
          <a:xfrm>
            <a:off x="2735288" y="980728"/>
            <a:ext cx="2987824" cy="648072"/>
          </a:xfrm>
          <a:prstGeom prst="callout2">
            <a:avLst>
              <a:gd name="adj1" fmla="val 3957"/>
              <a:gd name="adj2" fmla="val 121162"/>
              <a:gd name="adj3" fmla="val 46548"/>
              <a:gd name="adj4" fmla="val 84316"/>
              <a:gd name="adj5" fmla="val 90880"/>
              <a:gd name="adj6" fmla="val 125459"/>
            </a:avLst>
          </a:prstGeom>
          <a:noFill/>
          <a:ln w="28575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olfactory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bulb,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tract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32"/>
          <p:cNvSpPr>
            <a:spLocks/>
          </p:cNvSpPr>
          <p:nvPr/>
        </p:nvSpPr>
        <p:spPr bwMode="auto">
          <a:xfrm>
            <a:off x="7703840" y="764704"/>
            <a:ext cx="1429274" cy="576064"/>
          </a:xfrm>
          <a:prstGeom prst="callout2">
            <a:avLst>
              <a:gd name="adj1" fmla="val 28686"/>
              <a:gd name="adj2" fmla="val 15437"/>
              <a:gd name="adj3" fmla="val 57088"/>
              <a:gd name="adj4" fmla="val -21642"/>
              <a:gd name="adj5" fmla="val 93162"/>
              <a:gd name="adj6" fmla="val -22886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H- shaped orbital sulcus</a:t>
            </a:r>
          </a:p>
        </p:txBody>
      </p:sp>
      <p:sp>
        <p:nvSpPr>
          <p:cNvPr id="7" name="AutoShape 32"/>
          <p:cNvSpPr>
            <a:spLocks/>
          </p:cNvSpPr>
          <p:nvPr/>
        </p:nvSpPr>
        <p:spPr bwMode="auto">
          <a:xfrm>
            <a:off x="6993663" y="-99392"/>
            <a:ext cx="1934314" cy="648072"/>
          </a:xfrm>
          <a:prstGeom prst="callout2">
            <a:avLst>
              <a:gd name="adj1" fmla="val 57961"/>
              <a:gd name="adj2" fmla="val 27835"/>
              <a:gd name="adj3" fmla="val 68848"/>
              <a:gd name="adj4" fmla="val 11696"/>
              <a:gd name="adj5" fmla="val 206191"/>
              <a:gd name="adj6" fmla="val -859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 rtl="0">
              <a:defRPr/>
            </a:pPr>
            <a:r>
              <a:rPr lang="en-US" sz="2400" b="1" dirty="0">
                <a:solidFill>
                  <a:srgbClr val="D60093"/>
                </a:solidFill>
              </a:rPr>
              <a:t>Olfactory Sulcus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08" y="1977221"/>
            <a:ext cx="5074800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0">
              <a:lnSpc>
                <a:spcPct val="125000"/>
              </a:lnSpc>
              <a:buFont typeface="Wingdings" pitchFamily="2" charset="2"/>
              <a:buChar char="q"/>
              <a:tabLst>
                <a:tab pos="413385" algn="l"/>
                <a:tab pos="129540" algn="l"/>
                <a:tab pos="413385" algn="l"/>
                <a:tab pos="6057900" algn="r"/>
              </a:tabLst>
            </a:pPr>
            <a:r>
              <a:rPr lang="en-US" sz="2400" b="1" dirty="0" smtClean="0">
                <a:solidFill>
                  <a:srgbClr val="D60093"/>
                </a:solidFill>
                <a:ea typeface="Times New Roman" panose="02020603050405020304" pitchFamily="18" charset="0"/>
                <a:cs typeface="Arial" pitchFamily="34" charset="0"/>
              </a:rPr>
              <a:t>On </a:t>
            </a:r>
            <a:r>
              <a:rPr lang="en-US" sz="2400" b="1" dirty="0">
                <a:solidFill>
                  <a:srgbClr val="D60093"/>
                </a:solidFill>
                <a:ea typeface="Times New Roman" panose="02020603050405020304" pitchFamily="18" charset="0"/>
                <a:cs typeface="Arial" pitchFamily="34" charset="0"/>
              </a:rPr>
              <a:t>the orbital surface:</a:t>
            </a:r>
          </a:p>
          <a:p>
            <a:pPr algn="l" rtl="0">
              <a:lnSpc>
                <a:spcPct val="125000"/>
              </a:lnSpc>
              <a:tabLst>
                <a:tab pos="413385" algn="l"/>
                <a:tab pos="129540" algn="l"/>
                <a:tab pos="413385" algn="l"/>
                <a:tab pos="6057900" algn="r"/>
              </a:tabLst>
            </a:pPr>
            <a:r>
              <a:rPr lang="en-US" sz="2400" b="1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- Olfactory </a:t>
            </a:r>
            <a:r>
              <a:rPr lang="en-US" sz="2400" b="1" dirty="0">
                <a:solidFill>
                  <a:srgbClr val="0000FF"/>
                </a:solidFill>
                <a:ea typeface="Times New Roman" panose="02020603050405020304" pitchFamily="18" charset="0"/>
              </a:rPr>
              <a:t>sulcus;</a:t>
            </a:r>
            <a:r>
              <a:rPr lang="en-US" sz="2400" dirty="0">
                <a:ea typeface="Times New Roman" panose="02020603050405020304" pitchFamily="18" charset="0"/>
              </a:rPr>
              <a:t> on the orbital surface close and parallel to the medial orbital border. It contains olfactory bulb and tract.</a:t>
            </a:r>
          </a:p>
          <a:p>
            <a:pPr marL="342900" indent="-342900" algn="l" rtl="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413385" algn="l"/>
                <a:tab pos="129540" algn="l"/>
                <a:tab pos="413385" algn="l"/>
                <a:tab pos="6057900" algn="r"/>
              </a:tabLst>
            </a:pPr>
            <a:r>
              <a:rPr lang="en-US" sz="2400" b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Gyrus</a:t>
            </a:r>
            <a:r>
              <a:rPr lang="en-US" sz="24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rectus</a:t>
            </a:r>
            <a:r>
              <a:rPr lang="en-US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between medial orbital border and olfactory sulcus.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06" y="5517232"/>
            <a:ext cx="8981490" cy="928588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0">
              <a:lnSpc>
                <a:spcPct val="125000"/>
              </a:lnSpc>
              <a:tabLst>
                <a:tab pos="413385" algn="l"/>
                <a:tab pos="129540" algn="l"/>
                <a:tab pos="413385" algn="l"/>
                <a:tab pos="6057900" algn="r"/>
              </a:tabLst>
            </a:pPr>
            <a:r>
              <a:rPr lang="en-US" sz="2200" b="1" dirty="0" smtClean="0">
                <a:solidFill>
                  <a:srgbClr val="0000FF"/>
                </a:solidFill>
                <a:latin typeface="Arial Black" pitchFamily="34" charset="0"/>
                <a:ea typeface="Times New Roman" panose="02020603050405020304" pitchFamily="18" charset="0"/>
              </a:rPr>
              <a:t>- </a:t>
            </a:r>
            <a:r>
              <a:rPr lang="en-US" sz="2200" b="1" dirty="0">
                <a:solidFill>
                  <a:srgbClr val="0000FF"/>
                </a:solidFill>
                <a:ea typeface="Times New Roman" panose="02020603050405020304" pitchFamily="18" charset="0"/>
              </a:rPr>
              <a:t>Orbital sulcus:</a:t>
            </a:r>
            <a:r>
              <a:rPr lang="en-US" sz="22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</a:rPr>
              <a:t>is H shaped sulcus lateral to the olfactory sulcus.</a:t>
            </a:r>
          </a:p>
          <a:p>
            <a:pPr lvl="0" algn="justLow" rtl="0">
              <a:lnSpc>
                <a:spcPct val="122000"/>
              </a:lnSpc>
              <a:tabLst>
                <a:tab pos="478790" algn="l"/>
                <a:tab pos="262255" algn="l"/>
                <a:tab pos="478790" algn="l"/>
                <a:tab pos="6057900" algn="r"/>
              </a:tabLst>
              <a:defRPr/>
            </a:pPr>
            <a:r>
              <a:rPr lang="en-US" sz="2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2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Anterior, posterior, lateral and medial orbital </a:t>
            </a:r>
            <a:r>
              <a:rPr lang="en-US" sz="2200" b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gyri</a:t>
            </a:r>
            <a:r>
              <a:rPr lang="en-US" sz="2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on the orbital surface.</a:t>
            </a: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>
            <a:off x="7847856" y="1772816"/>
            <a:ext cx="1656184" cy="532959"/>
          </a:xfrm>
          <a:prstGeom prst="callout2">
            <a:avLst>
              <a:gd name="adj1" fmla="val 52866"/>
              <a:gd name="adj2" fmla="val 22013"/>
              <a:gd name="adj3" fmla="val -1309"/>
              <a:gd name="adj4" fmla="val 21586"/>
              <a:gd name="adj5" fmla="val -71142"/>
              <a:gd name="adj6" fmla="val -27925"/>
            </a:avLst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orbital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gyri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3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8" grpId="0" animBg="1"/>
      <p:bldP spid="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7344" t="8485" r="50172" b="39344"/>
          <a:stretch>
            <a:fillRect/>
          </a:stretch>
        </p:blipFill>
        <p:spPr bwMode="auto">
          <a:xfrm flipH="1">
            <a:off x="4572000" y="1412777"/>
            <a:ext cx="3051005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2"/>
          <p:cNvSpPr>
            <a:spLocks/>
          </p:cNvSpPr>
          <p:nvPr/>
        </p:nvSpPr>
        <p:spPr bwMode="auto">
          <a:xfrm>
            <a:off x="7380312" y="3744852"/>
            <a:ext cx="1907704" cy="538711"/>
          </a:xfrm>
          <a:prstGeom prst="callout2">
            <a:avLst>
              <a:gd name="adj1" fmla="val 52805"/>
              <a:gd name="adj2" fmla="val 29021"/>
              <a:gd name="adj3" fmla="val 103423"/>
              <a:gd name="adj4" fmla="val 16327"/>
              <a:gd name="adj5" fmla="val 57713"/>
              <a:gd name="adj6" fmla="val -12254"/>
            </a:avLst>
          </a:prstGeom>
          <a:noFill/>
          <a:ln w="28575">
            <a:solidFill>
              <a:srgbClr val="FF33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Occipitotemporal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sulcus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utoShape 32"/>
          <p:cNvSpPr>
            <a:spLocks/>
          </p:cNvSpPr>
          <p:nvPr/>
        </p:nvSpPr>
        <p:spPr bwMode="auto">
          <a:xfrm>
            <a:off x="6972086" y="908720"/>
            <a:ext cx="2220962" cy="484840"/>
          </a:xfrm>
          <a:prstGeom prst="callout2">
            <a:avLst>
              <a:gd name="adj1" fmla="val 62357"/>
              <a:gd name="adj2" fmla="val 21389"/>
              <a:gd name="adj3" fmla="val 180281"/>
              <a:gd name="adj4" fmla="val 20081"/>
              <a:gd name="adj5" fmla="val 314347"/>
              <a:gd name="adj6" fmla="val -8349"/>
            </a:avLst>
          </a:prstGeom>
          <a:noFill/>
          <a:ln w="28575">
            <a:solidFill>
              <a:srgbClr val="FF33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Stem of lateral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sulcus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32">
            <a:extLst>
              <a:ext uri="{FF2B5EF4-FFF2-40B4-BE49-F238E27FC236}">
                <a16:creationId xmlns:a16="http://schemas.microsoft.com/office/drawing/2014/main" xmlns="" id="{1CF956B5-054A-4109-9220-54CF2501583F}"/>
              </a:ext>
            </a:extLst>
          </p:cNvPr>
          <p:cNvSpPr>
            <a:spLocks/>
          </p:cNvSpPr>
          <p:nvPr/>
        </p:nvSpPr>
        <p:spPr bwMode="auto">
          <a:xfrm>
            <a:off x="7247993" y="2182378"/>
            <a:ext cx="2301629" cy="538711"/>
          </a:xfrm>
          <a:prstGeom prst="callout2">
            <a:avLst>
              <a:gd name="adj1" fmla="val 37684"/>
              <a:gd name="adj2" fmla="val 19286"/>
              <a:gd name="adj3" fmla="val 39668"/>
              <a:gd name="adj4" fmla="val 9155"/>
              <a:gd name="adj5" fmla="val 162733"/>
              <a:gd name="adj6" fmla="val -22119"/>
            </a:avLst>
          </a:prstGeom>
          <a:noFill/>
          <a:ln w="28575">
            <a:solidFill>
              <a:srgbClr val="FF33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Rhinal sulcus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utoShape 32">
            <a:extLst>
              <a:ext uri="{FF2B5EF4-FFF2-40B4-BE49-F238E27FC236}">
                <a16:creationId xmlns:a16="http://schemas.microsoft.com/office/drawing/2014/main" xmlns="" id="{85D93D00-64F2-4506-9B30-F4972B173F4D}"/>
              </a:ext>
            </a:extLst>
          </p:cNvPr>
          <p:cNvSpPr>
            <a:spLocks/>
          </p:cNvSpPr>
          <p:nvPr/>
        </p:nvSpPr>
        <p:spPr bwMode="auto">
          <a:xfrm>
            <a:off x="6043052" y="5257020"/>
            <a:ext cx="1579954" cy="538711"/>
          </a:xfrm>
          <a:prstGeom prst="callout2">
            <a:avLst>
              <a:gd name="adj1" fmla="val 7651"/>
              <a:gd name="adj2" fmla="val 35540"/>
              <a:gd name="adj3" fmla="val -40570"/>
              <a:gd name="adj4" fmla="val 34903"/>
              <a:gd name="adj5" fmla="val -161009"/>
              <a:gd name="adj6" fmla="val 29016"/>
            </a:avLst>
          </a:prstGeom>
          <a:noFill/>
          <a:ln w="28575">
            <a:solidFill>
              <a:srgbClr val="FF33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Collateral sulcus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32">
            <a:extLst>
              <a:ext uri="{FF2B5EF4-FFF2-40B4-BE49-F238E27FC236}">
                <a16:creationId xmlns:a16="http://schemas.microsoft.com/office/drawing/2014/main" xmlns="" id="{ABDC37B4-4AA3-47E3-B28A-8BB2A3BF8441}"/>
              </a:ext>
            </a:extLst>
          </p:cNvPr>
          <p:cNvSpPr>
            <a:spLocks/>
          </p:cNvSpPr>
          <p:nvPr/>
        </p:nvSpPr>
        <p:spPr bwMode="auto">
          <a:xfrm>
            <a:off x="6907170" y="4657708"/>
            <a:ext cx="2057317" cy="538711"/>
          </a:xfrm>
          <a:prstGeom prst="callout2">
            <a:avLst>
              <a:gd name="adj1" fmla="val 37348"/>
              <a:gd name="adj2" fmla="val 33068"/>
              <a:gd name="adj3" fmla="val -13140"/>
              <a:gd name="adj4" fmla="val 29923"/>
              <a:gd name="adj5" fmla="val -91827"/>
              <a:gd name="adj6" fmla="val -2992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Occipitotemporal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gyrus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32">
            <a:extLst>
              <a:ext uri="{FF2B5EF4-FFF2-40B4-BE49-F238E27FC236}">
                <a16:creationId xmlns:a16="http://schemas.microsoft.com/office/drawing/2014/main" xmlns="" id="{B80BE6ED-80AB-4FE8-AEBD-960E00EC08D0}"/>
              </a:ext>
            </a:extLst>
          </p:cNvPr>
          <p:cNvSpPr>
            <a:spLocks/>
          </p:cNvSpPr>
          <p:nvPr/>
        </p:nvSpPr>
        <p:spPr bwMode="auto">
          <a:xfrm>
            <a:off x="7380312" y="2789954"/>
            <a:ext cx="1907704" cy="484840"/>
          </a:xfrm>
          <a:prstGeom prst="callout2">
            <a:avLst>
              <a:gd name="adj1" fmla="val 122599"/>
              <a:gd name="adj2" fmla="val 24809"/>
              <a:gd name="adj3" fmla="val 170430"/>
              <a:gd name="adj4" fmla="val 24124"/>
              <a:gd name="adj5" fmla="val 172087"/>
              <a:gd name="adj6" fmla="val -6279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ateral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Occipitotemporal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gyrus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2B1A11-16F1-4E8C-A2DE-7BA57106A83E}"/>
              </a:ext>
            </a:extLst>
          </p:cNvPr>
          <p:cNvSpPr/>
          <p:nvPr/>
        </p:nvSpPr>
        <p:spPr>
          <a:xfrm>
            <a:off x="35496" y="342948"/>
            <a:ext cx="4608512" cy="6254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rtl="0">
              <a:lnSpc>
                <a:spcPct val="125000"/>
              </a:lnSpc>
              <a:buFont typeface="Wingdings" pitchFamily="2" charset="2"/>
              <a:buChar char="q"/>
              <a:tabLst>
                <a:tab pos="413385" algn="l"/>
                <a:tab pos="129540" algn="l"/>
                <a:tab pos="413385" algn="l"/>
                <a:tab pos="6057900" algn="r"/>
              </a:tabLst>
            </a:pPr>
            <a:r>
              <a:rPr lang="en-US" sz="2300" b="1" dirty="0" smtClean="0">
                <a:solidFill>
                  <a:srgbClr val="D60093"/>
                </a:solidFill>
                <a:ea typeface="Times New Roman" panose="02020603050405020304" pitchFamily="18" charset="0"/>
              </a:rPr>
              <a:t>On </a:t>
            </a:r>
            <a:r>
              <a:rPr lang="en-US" sz="2300" b="1" dirty="0">
                <a:solidFill>
                  <a:srgbClr val="D60093"/>
                </a:solidFill>
                <a:ea typeface="Times New Roman" panose="02020603050405020304" pitchFamily="18" charset="0"/>
              </a:rPr>
              <a:t>the tentorial surface:</a:t>
            </a:r>
            <a:endParaRPr lang="en-US" sz="2300" dirty="0">
              <a:solidFill>
                <a:srgbClr val="D60093"/>
              </a:solidFill>
              <a:ea typeface="Times New Roman" panose="02020603050405020304" pitchFamily="18" charset="0"/>
            </a:endParaRPr>
          </a:p>
          <a:p>
            <a:pPr lvl="0" algn="l" rtl="0">
              <a:lnSpc>
                <a:spcPct val="125000"/>
              </a:lnSpc>
              <a:tabLst>
                <a:tab pos="266065" algn="l"/>
                <a:tab pos="266065" algn="l"/>
                <a:tab pos="6057900" algn="r"/>
              </a:tabLst>
            </a:pPr>
            <a:r>
              <a:rPr lang="en-US" sz="2300" b="1" dirty="0">
                <a:solidFill>
                  <a:srgbClr val="0000FF"/>
                </a:solidFill>
                <a:ea typeface="Times New Roman" panose="02020603050405020304" pitchFamily="18" charset="0"/>
              </a:rPr>
              <a:t>1- Stem of the lateral sulcus</a:t>
            </a:r>
            <a:r>
              <a:rPr lang="en-US" sz="23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ea typeface="Times New Roman" panose="02020603050405020304" pitchFamily="18" charset="0"/>
              </a:rPr>
              <a:t>between the frontal and </a:t>
            </a:r>
            <a:r>
              <a:rPr lang="en-US" sz="23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temporal </a:t>
            </a:r>
            <a:r>
              <a:rPr lang="en-US" sz="2300" dirty="0">
                <a:solidFill>
                  <a:prstClr val="black"/>
                </a:solidFill>
                <a:ea typeface="Times New Roman" panose="02020603050405020304" pitchFamily="18" charset="0"/>
              </a:rPr>
              <a:t>lobes. </a:t>
            </a:r>
          </a:p>
          <a:p>
            <a:pPr lvl="0" algn="l" rtl="0">
              <a:lnSpc>
                <a:spcPct val="125000"/>
              </a:lnSpc>
              <a:tabLst>
                <a:tab pos="266065" algn="l"/>
                <a:tab pos="266065" algn="l"/>
                <a:tab pos="6057900" algn="r"/>
              </a:tabLst>
            </a:pPr>
            <a:r>
              <a:rPr lang="en-US" sz="2300" b="1" dirty="0">
                <a:solidFill>
                  <a:srgbClr val="0000FF"/>
                </a:solidFill>
                <a:ea typeface="Times New Roman" panose="02020603050405020304" pitchFamily="18" charset="0"/>
              </a:rPr>
              <a:t>2- </a:t>
            </a:r>
            <a:r>
              <a:rPr lang="en-US" sz="2300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Occipito</a:t>
            </a:r>
            <a:r>
              <a:rPr lang="en-US" sz="2300" b="1" dirty="0">
                <a:solidFill>
                  <a:srgbClr val="0000FF"/>
                </a:solidFill>
                <a:ea typeface="Times New Roman" panose="02020603050405020304" pitchFamily="18" charset="0"/>
              </a:rPr>
              <a:t>-temporal sulcus</a:t>
            </a:r>
            <a:r>
              <a:rPr lang="en-US" sz="2300" dirty="0">
                <a:solidFill>
                  <a:srgbClr val="0000FF"/>
                </a:solidFill>
                <a:ea typeface="Times New Roman" panose="02020603050405020304" pitchFamily="18" charset="0"/>
              </a:rPr>
              <a:t>: </a:t>
            </a:r>
            <a:r>
              <a:rPr lang="en-US" sz="2300" dirty="0">
                <a:solidFill>
                  <a:prstClr val="black"/>
                </a:solidFill>
                <a:ea typeface="Times New Roman" panose="02020603050405020304" pitchFamily="18" charset="0"/>
              </a:rPr>
              <a:t>from occipital pole to temporal pole. </a:t>
            </a:r>
          </a:p>
          <a:p>
            <a:pPr lvl="0" algn="l" rtl="0">
              <a:lnSpc>
                <a:spcPct val="125000"/>
              </a:lnSpc>
              <a:tabLst>
                <a:tab pos="478790" algn="l"/>
                <a:tab pos="262255" algn="l"/>
                <a:tab pos="478790" algn="l"/>
                <a:tab pos="6057900" algn="r"/>
              </a:tabLst>
            </a:pPr>
            <a:r>
              <a:rPr lang="en-US" sz="2300" b="1" dirty="0">
                <a:solidFill>
                  <a:srgbClr val="0000FF"/>
                </a:solidFill>
                <a:ea typeface="Times New Roman" panose="02020603050405020304" pitchFamily="18" charset="0"/>
              </a:rPr>
              <a:t>3- Rhinal </a:t>
            </a:r>
            <a:r>
              <a:rPr lang="en-US" sz="2300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suIcus</a:t>
            </a:r>
            <a:r>
              <a:rPr lang="en-US" sz="2300" dirty="0">
                <a:solidFill>
                  <a:srgbClr val="0000FF"/>
                </a:solidFill>
                <a:ea typeface="Times New Roman" panose="02020603050405020304" pitchFamily="18" charset="0"/>
              </a:rPr>
              <a:t>: </a:t>
            </a:r>
            <a:r>
              <a:rPr lang="en-US" sz="2300" dirty="0">
                <a:solidFill>
                  <a:prstClr val="black"/>
                </a:solidFill>
                <a:ea typeface="Times New Roman" panose="02020603050405020304" pitchFamily="18" charset="0"/>
              </a:rPr>
              <a:t>extends from the temporal pole. </a:t>
            </a:r>
          </a:p>
          <a:p>
            <a:pPr lvl="0" algn="l" rtl="0">
              <a:lnSpc>
                <a:spcPct val="125000"/>
              </a:lnSpc>
              <a:tabLst>
                <a:tab pos="266065" algn="l"/>
                <a:tab pos="266065" algn="l"/>
                <a:tab pos="6057900" algn="r"/>
              </a:tabLst>
            </a:pPr>
            <a:r>
              <a:rPr lang="en-US" sz="2300" b="1" dirty="0">
                <a:solidFill>
                  <a:srgbClr val="0000FF"/>
                </a:solidFill>
                <a:ea typeface="Times New Roman" panose="02020603050405020304" pitchFamily="18" charset="0"/>
              </a:rPr>
              <a:t>4- Collateral sulcus</a:t>
            </a:r>
            <a:r>
              <a:rPr lang="en-US" sz="2300" dirty="0">
                <a:solidFill>
                  <a:srgbClr val="0000FF"/>
                </a:solidFill>
                <a:ea typeface="Times New Roman" panose="02020603050405020304" pitchFamily="18" charset="0"/>
              </a:rPr>
              <a:t>: </a:t>
            </a:r>
            <a:r>
              <a:rPr lang="en-US" sz="2300" dirty="0">
                <a:solidFill>
                  <a:prstClr val="black"/>
                </a:solidFill>
                <a:ea typeface="Times New Roman" panose="02020603050405020304" pitchFamily="18" charset="0"/>
              </a:rPr>
              <a:t>begins close to the posterior end of the rhinal sulcus to the occipital pole.</a:t>
            </a:r>
          </a:p>
          <a:p>
            <a:pPr lvl="0" algn="l" rtl="0">
              <a:lnSpc>
                <a:spcPct val="122000"/>
              </a:lnSpc>
              <a:tabLst>
                <a:tab pos="478790" algn="l"/>
                <a:tab pos="262255" algn="l"/>
                <a:tab pos="478790" algn="l"/>
                <a:tab pos="6057900" algn="r"/>
              </a:tabLst>
              <a:defRPr/>
            </a:pPr>
            <a:r>
              <a:rPr lang="en-US" sz="23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3- Medial and Lateral occipitotemporal gyrus</a:t>
            </a:r>
            <a:r>
              <a:rPr lang="en-US" sz="23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3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medial and lateral to occipitotemporal sulcus.</a:t>
            </a:r>
          </a:p>
        </p:txBody>
      </p:sp>
    </p:spTree>
    <p:extLst>
      <p:ext uri="{BB962C8B-B14F-4D97-AF65-F5344CB8AC3E}">
        <p14:creationId xmlns:p14="http://schemas.microsoft.com/office/powerpoint/2010/main" val="251305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  <p:bldP spid="1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7344" t="8485" r="50172" b="39344"/>
          <a:stretch>
            <a:fillRect/>
          </a:stretch>
        </p:blipFill>
        <p:spPr bwMode="auto">
          <a:xfrm flipH="1">
            <a:off x="4067944" y="1218305"/>
            <a:ext cx="3854869" cy="4730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" name="AutoShape 32"/>
          <p:cNvSpPr>
            <a:spLocks/>
          </p:cNvSpPr>
          <p:nvPr/>
        </p:nvSpPr>
        <p:spPr bwMode="auto">
          <a:xfrm>
            <a:off x="5796136" y="188640"/>
            <a:ext cx="2987824" cy="648072"/>
          </a:xfrm>
          <a:prstGeom prst="callout2">
            <a:avLst>
              <a:gd name="adj1" fmla="val 64530"/>
              <a:gd name="adj2" fmla="val 30282"/>
              <a:gd name="adj3" fmla="val 161533"/>
              <a:gd name="adj4" fmla="val 30793"/>
              <a:gd name="adj5" fmla="val 473214"/>
              <a:gd name="adj6" fmla="val 32782"/>
            </a:avLst>
          </a:prstGeom>
          <a:noFill/>
          <a:ln w="28575">
            <a:solidFill>
              <a:srgbClr val="99FF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400" dirty="0" err="1"/>
              <a:t>R</a:t>
            </a:r>
            <a:r>
              <a:rPr lang="en-US" sz="2400" dirty="0" err="1" smtClean="0"/>
              <a:t>hinal</a:t>
            </a:r>
            <a:r>
              <a:rPr lang="en-US" sz="2400" dirty="0" smtClean="0"/>
              <a:t> </a:t>
            </a:r>
            <a:r>
              <a:rPr lang="en-US" sz="2400" dirty="0"/>
              <a:t>sulcus 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4" name="AutoShape 32"/>
          <p:cNvSpPr>
            <a:spLocks/>
          </p:cNvSpPr>
          <p:nvPr/>
        </p:nvSpPr>
        <p:spPr bwMode="auto">
          <a:xfrm>
            <a:off x="7452320" y="3400097"/>
            <a:ext cx="1978443" cy="532959"/>
          </a:xfrm>
          <a:prstGeom prst="callout2">
            <a:avLst>
              <a:gd name="adj1" fmla="val 84320"/>
              <a:gd name="adj2" fmla="val 33302"/>
              <a:gd name="adj3" fmla="val 121650"/>
              <a:gd name="adj4" fmla="val 8381"/>
              <a:gd name="adj5" fmla="val 242235"/>
              <a:gd name="adj6" fmla="val -38979"/>
            </a:avLst>
          </a:prstGeom>
          <a:noFill/>
          <a:ln w="28575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ollateral </a:t>
            </a:r>
          </a:p>
          <a:p>
            <a:pPr algn="ctr"/>
            <a:r>
              <a:rPr lang="en-US" sz="2400" b="1" dirty="0" smtClean="0"/>
              <a:t>sulcus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AutoShape 32"/>
          <p:cNvSpPr>
            <a:spLocks/>
          </p:cNvSpPr>
          <p:nvPr/>
        </p:nvSpPr>
        <p:spPr bwMode="auto">
          <a:xfrm>
            <a:off x="4572000" y="332656"/>
            <a:ext cx="2500330" cy="532959"/>
          </a:xfrm>
          <a:prstGeom prst="callout2">
            <a:avLst>
              <a:gd name="adj1" fmla="val 71057"/>
              <a:gd name="adj2" fmla="val 59354"/>
              <a:gd name="adj3" fmla="val 176277"/>
              <a:gd name="adj4" fmla="val 53453"/>
              <a:gd name="adj5" fmla="val 547904"/>
              <a:gd name="adj6" fmla="val 78758"/>
            </a:avLst>
          </a:prstGeom>
          <a:noFill/>
          <a:ln w="28575">
            <a:solidFill>
              <a:srgbClr val="FF33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D60093"/>
                </a:solidFill>
              </a:rPr>
              <a:t>U</a:t>
            </a:r>
            <a:r>
              <a:rPr lang="en-US" sz="2400" b="1" dirty="0" err="1" smtClean="0">
                <a:solidFill>
                  <a:srgbClr val="D60093"/>
                </a:solidFill>
              </a:rPr>
              <a:t>ncus</a:t>
            </a:r>
            <a:r>
              <a:rPr lang="en-US" sz="2400" b="1" dirty="0" smtClean="0">
                <a:solidFill>
                  <a:srgbClr val="D60093"/>
                </a:solidFill>
              </a:rPr>
              <a:t> </a:t>
            </a:r>
            <a:endParaRPr lang="en-US" sz="2400" b="1" dirty="0">
              <a:solidFill>
                <a:srgbClr val="D60093"/>
              </a:solidFill>
            </a:endParaRPr>
          </a:p>
        </p:txBody>
      </p:sp>
      <p:sp>
        <p:nvSpPr>
          <p:cNvPr id="6" name="AutoShape 32"/>
          <p:cNvSpPr>
            <a:spLocks/>
          </p:cNvSpPr>
          <p:nvPr/>
        </p:nvSpPr>
        <p:spPr bwMode="auto">
          <a:xfrm>
            <a:off x="6300192" y="1052736"/>
            <a:ext cx="3240360" cy="504056"/>
          </a:xfrm>
          <a:prstGeom prst="callout2">
            <a:avLst>
              <a:gd name="adj1" fmla="val 530244"/>
              <a:gd name="adj2" fmla="val 10127"/>
              <a:gd name="adj3" fmla="val 169817"/>
              <a:gd name="adj4" fmla="val 49542"/>
              <a:gd name="adj5" fmla="val 705166"/>
              <a:gd name="adj6" fmla="val 6048"/>
            </a:avLst>
          </a:prstGeom>
          <a:noFill/>
          <a:ln w="28575">
            <a:solidFill>
              <a:srgbClr val="FF3399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P</a:t>
            </a:r>
            <a:r>
              <a:rPr lang="en-US" sz="2400" b="1" dirty="0" err="1" smtClean="0">
                <a:solidFill>
                  <a:srgbClr val="0000FF"/>
                </a:solidFill>
              </a:rPr>
              <a:t>arahippocampal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gyrus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AutoShape 32"/>
          <p:cNvSpPr>
            <a:spLocks/>
          </p:cNvSpPr>
          <p:nvPr/>
        </p:nvSpPr>
        <p:spPr bwMode="auto">
          <a:xfrm flipH="1">
            <a:off x="4788024" y="5946527"/>
            <a:ext cx="2500330" cy="532959"/>
          </a:xfrm>
          <a:prstGeom prst="callout2">
            <a:avLst>
              <a:gd name="adj1" fmla="val 24269"/>
              <a:gd name="adj2" fmla="val 56075"/>
              <a:gd name="adj3" fmla="val -9887"/>
              <a:gd name="adj4" fmla="val 57143"/>
              <a:gd name="adj5" fmla="val -203062"/>
              <a:gd name="adj6" fmla="val 46305"/>
            </a:avLst>
          </a:prstGeom>
          <a:noFill/>
          <a:ln w="28575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</a:rPr>
              <a:t>alcarine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sulcus </a:t>
            </a:r>
          </a:p>
        </p:txBody>
      </p:sp>
      <p:sp>
        <p:nvSpPr>
          <p:cNvPr id="8" name="AutoShape 32"/>
          <p:cNvSpPr>
            <a:spLocks/>
          </p:cNvSpPr>
          <p:nvPr/>
        </p:nvSpPr>
        <p:spPr bwMode="auto">
          <a:xfrm>
            <a:off x="6490187" y="5567687"/>
            <a:ext cx="2500330" cy="532959"/>
          </a:xfrm>
          <a:prstGeom prst="callout2">
            <a:avLst>
              <a:gd name="adj1" fmla="val 18354"/>
              <a:gd name="adj2" fmla="val 66353"/>
              <a:gd name="adj3" fmla="val -66191"/>
              <a:gd name="adj4" fmla="val 65319"/>
              <a:gd name="adj5" fmla="val -140645"/>
              <a:gd name="adj6" fmla="val -3991"/>
            </a:avLst>
          </a:prstGeom>
          <a:noFill/>
          <a:ln w="28575">
            <a:solidFill>
              <a:srgbClr val="FF33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</a:rPr>
              <a:t>ingual </a:t>
            </a:r>
            <a:r>
              <a:rPr lang="en-US" sz="2400" b="1" dirty="0">
                <a:solidFill>
                  <a:srgbClr val="FF0000"/>
                </a:solidFill>
              </a:rPr>
              <a:t>gyrus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" y="188640"/>
            <a:ext cx="3999364" cy="325743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 rtl="0">
              <a:lnSpc>
                <a:spcPct val="125000"/>
              </a:lnSpc>
              <a:tabLst>
                <a:tab pos="413385" algn="l"/>
                <a:tab pos="129540" algn="l"/>
                <a:tab pos="413385" algn="l"/>
                <a:tab pos="6057900" algn="r"/>
              </a:tabLst>
              <a:defRPr/>
            </a:pPr>
            <a:r>
              <a:rPr lang="en-US" sz="2400" b="1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the </a:t>
            </a:r>
            <a:r>
              <a:rPr lang="en-US" sz="2400" b="1" dirty="0" err="1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tentorial</a:t>
            </a:r>
            <a:r>
              <a:rPr lang="en-US" sz="2400" b="1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surface:</a:t>
            </a:r>
            <a:endParaRPr lang="en-US" sz="2400" dirty="0">
              <a:solidFill>
                <a:srgbClr val="D6009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rtl="0">
              <a:lnSpc>
                <a:spcPct val="122000"/>
              </a:lnSpc>
              <a:tabLst>
                <a:tab pos="266065" algn="l"/>
                <a:tab pos="266065" algn="l"/>
                <a:tab pos="6057900" algn="r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Lingual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collateral sulcus and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calcarine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sulcus.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rtl="0">
              <a:lnSpc>
                <a:spcPct val="122000"/>
              </a:lnSpc>
              <a:tabLst>
                <a:tab pos="266065" algn="l"/>
                <a:tab pos="266065" algn="l"/>
                <a:tab pos="6057900" algn="r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hippocampal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gyrus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to the lingual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(Limbic system).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2B1A11-16F1-4E8C-A2DE-7BA57106A83E}"/>
              </a:ext>
            </a:extLst>
          </p:cNvPr>
          <p:cNvSpPr/>
          <p:nvPr/>
        </p:nvSpPr>
        <p:spPr>
          <a:xfrm>
            <a:off x="68580" y="3717032"/>
            <a:ext cx="4038288" cy="279576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 rtl="0">
              <a:lnSpc>
                <a:spcPct val="122000"/>
              </a:lnSpc>
              <a:tabLst>
                <a:tab pos="478790" algn="l"/>
                <a:tab pos="262255" algn="l"/>
                <a:tab pos="478790" algn="l"/>
                <a:tab pos="6057900" algn="r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Uncus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to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hippocampal gyrus,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hook-shaped convolution close to the temporal pole medial to the rhinal sulcus.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l" rtl="0">
              <a:lnSpc>
                <a:spcPct val="122000"/>
              </a:lnSpc>
              <a:tabLst>
                <a:tab pos="478790" algn="l"/>
                <a:tab pos="262255" algn="l"/>
                <a:tab pos="478790" algn="l"/>
                <a:tab pos="6057900" algn="r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Center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olfactory</a:t>
            </a:r>
          </a:p>
        </p:txBody>
      </p:sp>
    </p:spTree>
    <p:extLst>
      <p:ext uri="{BB962C8B-B14F-4D97-AF65-F5344CB8AC3E}">
        <p14:creationId xmlns:p14="http://schemas.microsoft.com/office/powerpoint/2010/main" val="16371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3-11b_CerebralCortx_3"/>
          <p:cNvPicPr>
            <a:picLocks noChangeAspect="1" noChangeArrowheads="1"/>
          </p:cNvPicPr>
          <p:nvPr/>
        </p:nvPicPr>
        <p:blipFill>
          <a:blip r:embed="rId3" cstate="print"/>
          <a:srcRect l="18189" t="23856" r="14647" b="16013"/>
          <a:stretch>
            <a:fillRect/>
          </a:stretch>
        </p:blipFill>
        <p:spPr bwMode="auto">
          <a:xfrm>
            <a:off x="899592" y="1124744"/>
            <a:ext cx="6732240" cy="4763931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40730" y="161764"/>
            <a:ext cx="4536504" cy="1143000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Olfactory area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836712"/>
            <a:ext cx="3096344" cy="70788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(area 34, 28) </a:t>
            </a:r>
            <a:endParaRPr kumimoji="0" lang="ar-SA" sz="36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283968" y="1340768"/>
            <a:ext cx="3312368" cy="3816424"/>
          </a:xfrm>
          <a:prstGeom prst="line">
            <a:avLst/>
          </a:prstGeom>
          <a:noFill/>
          <a:ln w="28575">
            <a:solidFill>
              <a:srgbClr val="99FF66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067944" y="1412776"/>
            <a:ext cx="2592288" cy="3384376"/>
          </a:xfrm>
          <a:prstGeom prst="line">
            <a:avLst/>
          </a:prstGeom>
          <a:noFill/>
          <a:ln w="28575">
            <a:solidFill>
              <a:srgbClr val="99FF66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32"/>
          <p:cNvSpPr>
            <a:spLocks/>
          </p:cNvSpPr>
          <p:nvPr/>
        </p:nvSpPr>
        <p:spPr bwMode="auto">
          <a:xfrm>
            <a:off x="0" y="5589240"/>
            <a:ext cx="2500330" cy="532959"/>
          </a:xfrm>
          <a:prstGeom prst="callout2">
            <a:avLst>
              <a:gd name="adj1" fmla="val 68346"/>
              <a:gd name="adj2" fmla="val 71628"/>
              <a:gd name="adj3" fmla="val -20340"/>
              <a:gd name="adj4" fmla="val 72065"/>
              <a:gd name="adj5" fmla="val -138476"/>
              <a:gd name="adj6" fmla="val 163503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uncus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AutoShape 32"/>
          <p:cNvSpPr>
            <a:spLocks/>
          </p:cNvSpPr>
          <p:nvPr/>
        </p:nvSpPr>
        <p:spPr bwMode="auto">
          <a:xfrm>
            <a:off x="3851920" y="5805264"/>
            <a:ext cx="3240360" cy="504056"/>
          </a:xfrm>
          <a:prstGeom prst="callout2">
            <a:avLst>
              <a:gd name="adj1" fmla="val 27930"/>
              <a:gd name="adj2" fmla="val 43601"/>
              <a:gd name="adj3" fmla="val 15306"/>
              <a:gd name="adj4" fmla="val 36114"/>
              <a:gd name="adj5" fmla="val -115133"/>
              <a:gd name="adj6" fmla="val 14335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part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parahippocampal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gyrus</a:t>
            </a:r>
          </a:p>
        </p:txBody>
      </p:sp>
    </p:spTree>
    <p:extLst>
      <p:ext uri="{BB962C8B-B14F-4D97-AF65-F5344CB8AC3E}">
        <p14:creationId xmlns:p14="http://schemas.microsoft.com/office/powerpoint/2010/main" val="10739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880" y="2018110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80" y="2018110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2605" y="2103835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605" y="2103835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330" y="2189560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330" y="2189560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9" y="1971675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9" y="1971675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6" y="1628775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6" y="1628775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1" y="1971675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1971675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xmlns="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5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514350" rt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5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003179" y="3090718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algn="l" defTabSz="514350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algn="l" defTabSz="514350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463826" y="3941717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algn="l" defTabSz="514350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algn="l" defTabSz="514350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98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620688"/>
            <a:ext cx="7272808" cy="568863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013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913968"/>
            <a:ext cx="56886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Sulci &amp; Gyri of the medial surface</a:t>
            </a:r>
          </a:p>
        </p:txBody>
      </p:sp>
    </p:spTree>
    <p:extLst>
      <p:ext uri="{BB962C8B-B14F-4D97-AF65-F5344CB8AC3E}">
        <p14:creationId xmlns:p14="http://schemas.microsoft.com/office/powerpoint/2010/main" val="4285272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2500" t="13750" r="23750" b="28750"/>
          <a:stretch>
            <a:fillRect/>
          </a:stretch>
        </p:blipFill>
        <p:spPr bwMode="auto">
          <a:xfrm>
            <a:off x="1500166" y="184097"/>
            <a:ext cx="5643602" cy="38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2317531" y="510265"/>
            <a:ext cx="2680138" cy="1728952"/>
          </a:xfrm>
          <a:custGeom>
            <a:avLst/>
            <a:gdLst>
              <a:gd name="connsiteX0" fmla="*/ 882869 w 2680138"/>
              <a:gd name="connsiteY0" fmla="*/ 1702676 h 1728952"/>
              <a:gd name="connsiteX1" fmla="*/ 583324 w 2680138"/>
              <a:gd name="connsiteY1" fmla="*/ 1718442 h 1728952"/>
              <a:gd name="connsiteX2" fmla="*/ 268014 w 2680138"/>
              <a:gd name="connsiteY2" fmla="*/ 1702676 h 1728952"/>
              <a:gd name="connsiteX3" fmla="*/ 78828 w 2680138"/>
              <a:gd name="connsiteY3" fmla="*/ 1560786 h 1728952"/>
              <a:gd name="connsiteX4" fmla="*/ 0 w 2680138"/>
              <a:gd name="connsiteY4" fmla="*/ 1292773 h 1728952"/>
              <a:gd name="connsiteX5" fmla="*/ 78828 w 2680138"/>
              <a:gd name="connsiteY5" fmla="*/ 930166 h 1728952"/>
              <a:gd name="connsiteX6" fmla="*/ 362607 w 2680138"/>
              <a:gd name="connsiteY6" fmla="*/ 756745 h 1728952"/>
              <a:gd name="connsiteX7" fmla="*/ 693683 w 2680138"/>
              <a:gd name="connsiteY7" fmla="*/ 630621 h 1728952"/>
              <a:gd name="connsiteX8" fmla="*/ 1355835 w 2680138"/>
              <a:gd name="connsiteY8" fmla="*/ 551793 h 1728952"/>
              <a:gd name="connsiteX9" fmla="*/ 1781503 w 2680138"/>
              <a:gd name="connsiteY9" fmla="*/ 567559 h 1728952"/>
              <a:gd name="connsiteX10" fmla="*/ 2191407 w 2680138"/>
              <a:gd name="connsiteY10" fmla="*/ 599090 h 1728952"/>
              <a:gd name="connsiteX11" fmla="*/ 2522483 w 2680138"/>
              <a:gd name="connsiteY11" fmla="*/ 504497 h 1728952"/>
              <a:gd name="connsiteX12" fmla="*/ 2680138 w 2680138"/>
              <a:gd name="connsiteY12" fmla="*/ 0 h 17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0138" h="1728952">
                <a:moveTo>
                  <a:pt x="882869" y="1702676"/>
                </a:moveTo>
                <a:cubicBezTo>
                  <a:pt x="784334" y="1710559"/>
                  <a:pt x="685800" y="1718442"/>
                  <a:pt x="583324" y="1718442"/>
                </a:cubicBezTo>
                <a:cubicBezTo>
                  <a:pt x="480848" y="1718442"/>
                  <a:pt x="352097" y="1728952"/>
                  <a:pt x="268014" y="1702676"/>
                </a:cubicBezTo>
                <a:cubicBezTo>
                  <a:pt x="183931" y="1676400"/>
                  <a:pt x="123497" y="1629103"/>
                  <a:pt x="78828" y="1560786"/>
                </a:cubicBezTo>
                <a:cubicBezTo>
                  <a:pt x="34159" y="1492469"/>
                  <a:pt x="0" y="1397876"/>
                  <a:pt x="0" y="1292773"/>
                </a:cubicBezTo>
                <a:cubicBezTo>
                  <a:pt x="0" y="1187670"/>
                  <a:pt x="18394" y="1019504"/>
                  <a:pt x="78828" y="930166"/>
                </a:cubicBezTo>
                <a:cubicBezTo>
                  <a:pt x="139262" y="840828"/>
                  <a:pt x="260131" y="806669"/>
                  <a:pt x="362607" y="756745"/>
                </a:cubicBezTo>
                <a:cubicBezTo>
                  <a:pt x="465083" y="706821"/>
                  <a:pt x="528145" y="664780"/>
                  <a:pt x="693683" y="630621"/>
                </a:cubicBezTo>
                <a:cubicBezTo>
                  <a:pt x="859221" y="596462"/>
                  <a:pt x="1174532" y="562303"/>
                  <a:pt x="1355835" y="551793"/>
                </a:cubicBezTo>
                <a:cubicBezTo>
                  <a:pt x="1537138" y="541283"/>
                  <a:pt x="1642241" y="559676"/>
                  <a:pt x="1781503" y="567559"/>
                </a:cubicBezTo>
                <a:cubicBezTo>
                  <a:pt x="1920765" y="575442"/>
                  <a:pt x="2067910" y="609600"/>
                  <a:pt x="2191407" y="599090"/>
                </a:cubicBezTo>
                <a:cubicBezTo>
                  <a:pt x="2314904" y="588580"/>
                  <a:pt x="2441028" y="604345"/>
                  <a:pt x="2522483" y="504497"/>
                </a:cubicBezTo>
                <a:cubicBezTo>
                  <a:pt x="2603938" y="404649"/>
                  <a:pt x="2642038" y="202324"/>
                  <a:pt x="2680138" y="0"/>
                </a:cubicBezTo>
              </a:path>
            </a:pathLst>
          </a:custGeom>
          <a:ln w="57150">
            <a:solidFill>
              <a:srgbClr val="99FF66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52193" y="447203"/>
            <a:ext cx="176048" cy="551793"/>
          </a:xfrm>
          <a:custGeom>
            <a:avLst/>
            <a:gdLst>
              <a:gd name="connsiteX0" fmla="*/ 110359 w 176048"/>
              <a:gd name="connsiteY0" fmla="*/ 551793 h 551793"/>
              <a:gd name="connsiteX1" fmla="*/ 157655 w 176048"/>
              <a:gd name="connsiteY1" fmla="*/ 236483 h 551793"/>
              <a:gd name="connsiteX2" fmla="*/ 0 w 176048"/>
              <a:gd name="connsiteY2" fmla="*/ 0 h 55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048" h="551793">
                <a:moveTo>
                  <a:pt x="110359" y="551793"/>
                </a:moveTo>
                <a:cubicBezTo>
                  <a:pt x="143203" y="440120"/>
                  <a:pt x="176048" y="328448"/>
                  <a:pt x="157655" y="236483"/>
                </a:cubicBezTo>
                <a:cubicBezTo>
                  <a:pt x="139262" y="144518"/>
                  <a:pt x="69631" y="72259"/>
                  <a:pt x="0" y="0"/>
                </a:cubicBezTo>
              </a:path>
            </a:pathLst>
          </a:custGeom>
          <a:ln w="57150">
            <a:solidFill>
              <a:srgbClr val="99FF66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32"/>
          <p:cNvSpPr>
            <a:spLocks/>
          </p:cNvSpPr>
          <p:nvPr/>
        </p:nvSpPr>
        <p:spPr bwMode="auto">
          <a:xfrm>
            <a:off x="584132" y="-95280"/>
            <a:ext cx="3344109" cy="542483"/>
          </a:xfrm>
          <a:prstGeom prst="callout2">
            <a:avLst>
              <a:gd name="adj1" fmla="val 54835"/>
              <a:gd name="adj2" fmla="val 88352"/>
              <a:gd name="adj3" fmla="val 89078"/>
              <a:gd name="adj4" fmla="val 88669"/>
              <a:gd name="adj5" fmla="val 177187"/>
              <a:gd name="adj6" fmla="val 100335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ramus  </a:t>
            </a:r>
          </a:p>
        </p:txBody>
      </p:sp>
      <p:sp>
        <p:nvSpPr>
          <p:cNvPr id="13" name="AutoShape 32"/>
          <p:cNvSpPr>
            <a:spLocks/>
          </p:cNvSpPr>
          <p:nvPr/>
        </p:nvSpPr>
        <p:spPr bwMode="auto">
          <a:xfrm>
            <a:off x="6314727" y="367348"/>
            <a:ext cx="2664296" cy="397112"/>
          </a:xfrm>
          <a:prstGeom prst="callout2">
            <a:avLst>
              <a:gd name="adj1" fmla="val 94709"/>
              <a:gd name="adj2" fmla="val 1402"/>
              <a:gd name="adj3" fmla="val 88232"/>
              <a:gd name="adj4" fmla="val 4084"/>
              <a:gd name="adj5" fmla="val 119324"/>
              <a:gd name="adj6" fmla="val -5305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posterior ramus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utoShape 32"/>
          <p:cNvSpPr>
            <a:spLocks/>
          </p:cNvSpPr>
          <p:nvPr/>
        </p:nvSpPr>
        <p:spPr bwMode="auto">
          <a:xfrm>
            <a:off x="107504" y="2466693"/>
            <a:ext cx="2448272" cy="792088"/>
          </a:xfrm>
          <a:prstGeom prst="callout2">
            <a:avLst>
              <a:gd name="adj1" fmla="val 20300"/>
              <a:gd name="adj2" fmla="val 55804"/>
              <a:gd name="adj3" fmla="val -69800"/>
              <a:gd name="adj4" fmla="val 56301"/>
              <a:gd name="adj5" fmla="val -79026"/>
              <a:gd name="adj6" fmla="val 9155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cingulate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sulcus </a:t>
            </a:r>
          </a:p>
        </p:txBody>
      </p:sp>
      <p:sp>
        <p:nvSpPr>
          <p:cNvPr id="14" name="Freeform 13"/>
          <p:cNvSpPr/>
          <p:nvPr/>
        </p:nvSpPr>
        <p:spPr>
          <a:xfrm>
            <a:off x="2699792" y="1255680"/>
            <a:ext cx="2664296" cy="922981"/>
          </a:xfrm>
          <a:custGeom>
            <a:avLst/>
            <a:gdLst>
              <a:gd name="connsiteX0" fmla="*/ 955964 w 4211047"/>
              <a:gd name="connsiteY0" fmla="*/ 1305321 h 1610121"/>
              <a:gd name="connsiteX1" fmla="*/ 914400 w 4211047"/>
              <a:gd name="connsiteY1" fmla="*/ 1333030 h 1610121"/>
              <a:gd name="connsiteX2" fmla="*/ 789709 w 4211047"/>
              <a:gd name="connsiteY2" fmla="*/ 1430012 h 1610121"/>
              <a:gd name="connsiteX3" fmla="*/ 748146 w 4211047"/>
              <a:gd name="connsiteY3" fmla="*/ 1443866 h 1610121"/>
              <a:gd name="connsiteX4" fmla="*/ 637309 w 4211047"/>
              <a:gd name="connsiteY4" fmla="*/ 1471575 h 1610121"/>
              <a:gd name="connsiteX5" fmla="*/ 290946 w 4211047"/>
              <a:gd name="connsiteY5" fmla="*/ 1443866 h 1610121"/>
              <a:gd name="connsiteX6" fmla="*/ 0 w 4211047"/>
              <a:gd name="connsiteY6" fmla="*/ 1222194 h 1610121"/>
              <a:gd name="connsiteX7" fmla="*/ 0 w 4211047"/>
              <a:gd name="connsiteY7" fmla="*/ 1222194 h 1610121"/>
              <a:gd name="connsiteX8" fmla="*/ 13855 w 4211047"/>
              <a:gd name="connsiteY8" fmla="*/ 1000521 h 1610121"/>
              <a:gd name="connsiteX9" fmla="*/ 27709 w 4211047"/>
              <a:gd name="connsiteY9" fmla="*/ 751139 h 1610121"/>
              <a:gd name="connsiteX10" fmla="*/ 55418 w 4211047"/>
              <a:gd name="connsiteY10" fmla="*/ 668012 h 1610121"/>
              <a:gd name="connsiteX11" fmla="*/ 69273 w 4211047"/>
              <a:gd name="connsiteY11" fmla="*/ 626448 h 1610121"/>
              <a:gd name="connsiteX12" fmla="*/ 152400 w 4211047"/>
              <a:gd name="connsiteY12" fmla="*/ 571030 h 1610121"/>
              <a:gd name="connsiteX13" fmla="*/ 193964 w 4211047"/>
              <a:gd name="connsiteY13" fmla="*/ 557175 h 1610121"/>
              <a:gd name="connsiteX14" fmla="*/ 318655 w 4211047"/>
              <a:gd name="connsiteY14" fmla="*/ 487903 h 1610121"/>
              <a:gd name="connsiteX15" fmla="*/ 401782 w 4211047"/>
              <a:gd name="connsiteY15" fmla="*/ 432485 h 1610121"/>
              <a:gd name="connsiteX16" fmla="*/ 443346 w 4211047"/>
              <a:gd name="connsiteY16" fmla="*/ 418630 h 1610121"/>
              <a:gd name="connsiteX17" fmla="*/ 484909 w 4211047"/>
              <a:gd name="connsiteY17" fmla="*/ 390921 h 1610121"/>
              <a:gd name="connsiteX18" fmla="*/ 581891 w 4211047"/>
              <a:gd name="connsiteY18" fmla="*/ 363212 h 1610121"/>
              <a:gd name="connsiteX19" fmla="*/ 665018 w 4211047"/>
              <a:gd name="connsiteY19" fmla="*/ 335503 h 1610121"/>
              <a:gd name="connsiteX20" fmla="*/ 748146 w 4211047"/>
              <a:gd name="connsiteY20" fmla="*/ 307794 h 1610121"/>
              <a:gd name="connsiteX21" fmla="*/ 831273 w 4211047"/>
              <a:gd name="connsiteY21" fmla="*/ 280085 h 1610121"/>
              <a:gd name="connsiteX22" fmla="*/ 942109 w 4211047"/>
              <a:gd name="connsiteY22" fmla="*/ 252375 h 1610121"/>
              <a:gd name="connsiteX23" fmla="*/ 1066800 w 4211047"/>
              <a:gd name="connsiteY23" fmla="*/ 196957 h 1610121"/>
              <a:gd name="connsiteX24" fmla="*/ 1149928 w 4211047"/>
              <a:gd name="connsiteY24" fmla="*/ 169248 h 1610121"/>
              <a:gd name="connsiteX25" fmla="*/ 1191491 w 4211047"/>
              <a:gd name="connsiteY25" fmla="*/ 155394 h 1610121"/>
              <a:gd name="connsiteX26" fmla="*/ 1288473 w 4211047"/>
              <a:gd name="connsiteY26" fmla="*/ 141539 h 1610121"/>
              <a:gd name="connsiteX27" fmla="*/ 1371600 w 4211047"/>
              <a:gd name="connsiteY27" fmla="*/ 113830 h 1610121"/>
              <a:gd name="connsiteX28" fmla="*/ 1427018 w 4211047"/>
              <a:gd name="connsiteY28" fmla="*/ 99975 h 1610121"/>
              <a:gd name="connsiteX29" fmla="*/ 1510146 w 4211047"/>
              <a:gd name="connsiteY29" fmla="*/ 72266 h 1610121"/>
              <a:gd name="connsiteX30" fmla="*/ 1634837 w 4211047"/>
              <a:gd name="connsiteY30" fmla="*/ 58412 h 1610121"/>
              <a:gd name="connsiteX31" fmla="*/ 2008909 w 4211047"/>
              <a:gd name="connsiteY31" fmla="*/ 44557 h 1610121"/>
              <a:gd name="connsiteX32" fmla="*/ 2078182 w 4211047"/>
              <a:gd name="connsiteY32" fmla="*/ 58412 h 1610121"/>
              <a:gd name="connsiteX33" fmla="*/ 2161309 w 4211047"/>
              <a:gd name="connsiteY33" fmla="*/ 72266 h 1610121"/>
              <a:gd name="connsiteX34" fmla="*/ 2202873 w 4211047"/>
              <a:gd name="connsiteY34" fmla="*/ 86121 h 1610121"/>
              <a:gd name="connsiteX35" fmla="*/ 2313709 w 4211047"/>
              <a:gd name="connsiteY35" fmla="*/ 113830 h 1610121"/>
              <a:gd name="connsiteX36" fmla="*/ 2369128 w 4211047"/>
              <a:gd name="connsiteY36" fmla="*/ 127685 h 1610121"/>
              <a:gd name="connsiteX37" fmla="*/ 2535382 w 4211047"/>
              <a:gd name="connsiteY37" fmla="*/ 183103 h 1610121"/>
              <a:gd name="connsiteX38" fmla="*/ 2618509 w 4211047"/>
              <a:gd name="connsiteY38" fmla="*/ 210812 h 1610121"/>
              <a:gd name="connsiteX39" fmla="*/ 2729346 w 4211047"/>
              <a:gd name="connsiteY39" fmla="*/ 238521 h 1610121"/>
              <a:gd name="connsiteX40" fmla="*/ 2812473 w 4211047"/>
              <a:gd name="connsiteY40" fmla="*/ 266230 h 1610121"/>
              <a:gd name="connsiteX41" fmla="*/ 2867891 w 4211047"/>
              <a:gd name="connsiteY41" fmla="*/ 280085 h 1610121"/>
              <a:gd name="connsiteX42" fmla="*/ 2923309 w 4211047"/>
              <a:gd name="connsiteY42" fmla="*/ 307794 h 1610121"/>
              <a:gd name="connsiteX43" fmla="*/ 3006437 w 4211047"/>
              <a:gd name="connsiteY43" fmla="*/ 335503 h 1610121"/>
              <a:gd name="connsiteX44" fmla="*/ 3089564 w 4211047"/>
              <a:gd name="connsiteY44" fmla="*/ 363212 h 1610121"/>
              <a:gd name="connsiteX45" fmla="*/ 3131128 w 4211047"/>
              <a:gd name="connsiteY45" fmla="*/ 377066 h 1610121"/>
              <a:gd name="connsiteX46" fmla="*/ 3172691 w 4211047"/>
              <a:gd name="connsiteY46" fmla="*/ 390921 h 1610121"/>
              <a:gd name="connsiteX47" fmla="*/ 3352800 w 4211047"/>
              <a:gd name="connsiteY47" fmla="*/ 418630 h 1610121"/>
              <a:gd name="connsiteX48" fmla="*/ 3435928 w 4211047"/>
              <a:gd name="connsiteY48" fmla="*/ 446339 h 1610121"/>
              <a:gd name="connsiteX49" fmla="*/ 3477491 w 4211047"/>
              <a:gd name="connsiteY49" fmla="*/ 460194 h 1610121"/>
              <a:gd name="connsiteX50" fmla="*/ 3560618 w 4211047"/>
              <a:gd name="connsiteY50" fmla="*/ 501757 h 1610121"/>
              <a:gd name="connsiteX51" fmla="*/ 3629891 w 4211047"/>
              <a:gd name="connsiteY51" fmla="*/ 543321 h 1610121"/>
              <a:gd name="connsiteX52" fmla="*/ 3713018 w 4211047"/>
              <a:gd name="connsiteY52" fmla="*/ 598739 h 1610121"/>
              <a:gd name="connsiteX53" fmla="*/ 3754582 w 4211047"/>
              <a:gd name="connsiteY53" fmla="*/ 626448 h 1610121"/>
              <a:gd name="connsiteX54" fmla="*/ 3796146 w 4211047"/>
              <a:gd name="connsiteY54" fmla="*/ 654157 h 1610121"/>
              <a:gd name="connsiteX55" fmla="*/ 3810000 w 4211047"/>
              <a:gd name="connsiteY55" fmla="*/ 695721 h 1610121"/>
              <a:gd name="connsiteX56" fmla="*/ 3851564 w 4211047"/>
              <a:gd name="connsiteY56" fmla="*/ 723430 h 1610121"/>
              <a:gd name="connsiteX57" fmla="*/ 3893128 w 4211047"/>
              <a:gd name="connsiteY57" fmla="*/ 764994 h 1610121"/>
              <a:gd name="connsiteX58" fmla="*/ 3962400 w 4211047"/>
              <a:gd name="connsiteY58" fmla="*/ 834266 h 1610121"/>
              <a:gd name="connsiteX59" fmla="*/ 4045528 w 4211047"/>
              <a:gd name="connsiteY59" fmla="*/ 945103 h 1610121"/>
              <a:gd name="connsiteX60" fmla="*/ 4059382 w 4211047"/>
              <a:gd name="connsiteY60" fmla="*/ 986666 h 1610121"/>
              <a:gd name="connsiteX61" fmla="*/ 4114800 w 4211047"/>
              <a:gd name="connsiteY61" fmla="*/ 1069794 h 1610121"/>
              <a:gd name="connsiteX62" fmla="*/ 4142509 w 4211047"/>
              <a:gd name="connsiteY62" fmla="*/ 1152921 h 1610121"/>
              <a:gd name="connsiteX63" fmla="*/ 4156364 w 4211047"/>
              <a:gd name="connsiteY63" fmla="*/ 1222194 h 1610121"/>
              <a:gd name="connsiteX64" fmla="*/ 4197928 w 4211047"/>
              <a:gd name="connsiteY64" fmla="*/ 1360739 h 1610121"/>
              <a:gd name="connsiteX65" fmla="*/ 4170218 w 4211047"/>
              <a:gd name="connsiteY65" fmla="*/ 1443866 h 1610121"/>
              <a:gd name="connsiteX66" fmla="*/ 4156364 w 4211047"/>
              <a:gd name="connsiteY66" fmla="*/ 1485430 h 1610121"/>
              <a:gd name="connsiteX67" fmla="*/ 4100946 w 4211047"/>
              <a:gd name="connsiteY67" fmla="*/ 1568557 h 1610121"/>
              <a:gd name="connsiteX68" fmla="*/ 4087091 w 4211047"/>
              <a:gd name="connsiteY68" fmla="*/ 1610121 h 1610121"/>
              <a:gd name="connsiteX69" fmla="*/ 4087091 w 4211047"/>
              <a:gd name="connsiteY69" fmla="*/ 1610121 h 16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211047" h="1610121">
                <a:moveTo>
                  <a:pt x="955964" y="1305321"/>
                </a:moveTo>
                <a:cubicBezTo>
                  <a:pt x="942109" y="1314557"/>
                  <a:pt x="927192" y="1322370"/>
                  <a:pt x="914400" y="1333030"/>
                </a:cubicBezTo>
                <a:cubicBezTo>
                  <a:pt x="866582" y="1372879"/>
                  <a:pt x="859747" y="1406667"/>
                  <a:pt x="789709" y="1430012"/>
                </a:cubicBezTo>
                <a:cubicBezTo>
                  <a:pt x="775855" y="1434630"/>
                  <a:pt x="762235" y="1440024"/>
                  <a:pt x="748146" y="1443866"/>
                </a:cubicBezTo>
                <a:cubicBezTo>
                  <a:pt x="711405" y="1453886"/>
                  <a:pt x="637309" y="1471575"/>
                  <a:pt x="637309" y="1471575"/>
                </a:cubicBezTo>
                <a:cubicBezTo>
                  <a:pt x="567879" y="1466616"/>
                  <a:pt x="397164" y="1485430"/>
                  <a:pt x="290946" y="1443866"/>
                </a:cubicBezTo>
                <a:lnTo>
                  <a:pt x="0" y="1222194"/>
                </a:lnTo>
                <a:lnTo>
                  <a:pt x="0" y="1222194"/>
                </a:lnTo>
                <a:cubicBezTo>
                  <a:pt x="4618" y="1148303"/>
                  <a:pt x="9508" y="1074428"/>
                  <a:pt x="13855" y="1000521"/>
                </a:cubicBezTo>
                <a:cubicBezTo>
                  <a:pt x="18744" y="917409"/>
                  <a:pt x="17383" y="833752"/>
                  <a:pt x="27709" y="751139"/>
                </a:cubicBezTo>
                <a:cubicBezTo>
                  <a:pt x="31332" y="722157"/>
                  <a:pt x="46182" y="695721"/>
                  <a:pt x="55418" y="668012"/>
                </a:cubicBezTo>
                <a:cubicBezTo>
                  <a:pt x="60036" y="654157"/>
                  <a:pt x="57122" y="634549"/>
                  <a:pt x="69273" y="626448"/>
                </a:cubicBezTo>
                <a:cubicBezTo>
                  <a:pt x="96982" y="607975"/>
                  <a:pt x="120807" y="581561"/>
                  <a:pt x="152400" y="571030"/>
                </a:cubicBezTo>
                <a:cubicBezTo>
                  <a:pt x="166255" y="566412"/>
                  <a:pt x="181198" y="564267"/>
                  <a:pt x="193964" y="557175"/>
                </a:cubicBezTo>
                <a:cubicBezTo>
                  <a:pt x="336877" y="477779"/>
                  <a:pt x="224608" y="519250"/>
                  <a:pt x="318655" y="487903"/>
                </a:cubicBezTo>
                <a:cubicBezTo>
                  <a:pt x="346364" y="469430"/>
                  <a:pt x="370189" y="443016"/>
                  <a:pt x="401782" y="432485"/>
                </a:cubicBezTo>
                <a:cubicBezTo>
                  <a:pt x="415637" y="427867"/>
                  <a:pt x="430284" y="425161"/>
                  <a:pt x="443346" y="418630"/>
                </a:cubicBezTo>
                <a:cubicBezTo>
                  <a:pt x="458239" y="411183"/>
                  <a:pt x="470016" y="398368"/>
                  <a:pt x="484909" y="390921"/>
                </a:cubicBezTo>
                <a:cubicBezTo>
                  <a:pt x="508194" y="379279"/>
                  <a:pt x="559690" y="369872"/>
                  <a:pt x="581891" y="363212"/>
                </a:cubicBezTo>
                <a:cubicBezTo>
                  <a:pt x="609867" y="354819"/>
                  <a:pt x="637309" y="344739"/>
                  <a:pt x="665018" y="335503"/>
                </a:cubicBezTo>
                <a:lnTo>
                  <a:pt x="748146" y="307794"/>
                </a:lnTo>
                <a:lnTo>
                  <a:pt x="831273" y="280085"/>
                </a:lnTo>
                <a:lnTo>
                  <a:pt x="942109" y="252375"/>
                </a:lnTo>
                <a:cubicBezTo>
                  <a:pt x="1007975" y="208465"/>
                  <a:pt x="967878" y="229931"/>
                  <a:pt x="1066800" y="196957"/>
                </a:cubicBezTo>
                <a:lnTo>
                  <a:pt x="1149928" y="169248"/>
                </a:lnTo>
                <a:cubicBezTo>
                  <a:pt x="1163782" y="164630"/>
                  <a:pt x="1177034" y="157459"/>
                  <a:pt x="1191491" y="155394"/>
                </a:cubicBezTo>
                <a:lnTo>
                  <a:pt x="1288473" y="141539"/>
                </a:lnTo>
                <a:cubicBezTo>
                  <a:pt x="1316182" y="132303"/>
                  <a:pt x="1343264" y="120914"/>
                  <a:pt x="1371600" y="113830"/>
                </a:cubicBezTo>
                <a:cubicBezTo>
                  <a:pt x="1390073" y="109212"/>
                  <a:pt x="1408780" y="105446"/>
                  <a:pt x="1427018" y="99975"/>
                </a:cubicBezTo>
                <a:cubicBezTo>
                  <a:pt x="1454994" y="91582"/>
                  <a:pt x="1481116" y="75491"/>
                  <a:pt x="1510146" y="72266"/>
                </a:cubicBezTo>
                <a:lnTo>
                  <a:pt x="1634837" y="58412"/>
                </a:lnTo>
                <a:cubicBezTo>
                  <a:pt x="1810073" y="0"/>
                  <a:pt x="1688789" y="29314"/>
                  <a:pt x="2008909" y="44557"/>
                </a:cubicBezTo>
                <a:lnTo>
                  <a:pt x="2078182" y="58412"/>
                </a:lnTo>
                <a:cubicBezTo>
                  <a:pt x="2105820" y="63437"/>
                  <a:pt x="2133887" y="66172"/>
                  <a:pt x="2161309" y="72266"/>
                </a:cubicBezTo>
                <a:cubicBezTo>
                  <a:pt x="2175565" y="75434"/>
                  <a:pt x="2188783" y="82278"/>
                  <a:pt x="2202873" y="86121"/>
                </a:cubicBezTo>
                <a:cubicBezTo>
                  <a:pt x="2239613" y="96141"/>
                  <a:pt x="2276764" y="104594"/>
                  <a:pt x="2313709" y="113830"/>
                </a:cubicBezTo>
                <a:cubicBezTo>
                  <a:pt x="2332182" y="118448"/>
                  <a:pt x="2351064" y="121664"/>
                  <a:pt x="2369128" y="127685"/>
                </a:cubicBezTo>
                <a:lnTo>
                  <a:pt x="2535382" y="183103"/>
                </a:lnTo>
                <a:cubicBezTo>
                  <a:pt x="2563091" y="192339"/>
                  <a:pt x="2590173" y="203728"/>
                  <a:pt x="2618509" y="210812"/>
                </a:cubicBezTo>
                <a:cubicBezTo>
                  <a:pt x="2655455" y="220048"/>
                  <a:pt x="2693218" y="226478"/>
                  <a:pt x="2729346" y="238521"/>
                </a:cubicBezTo>
                <a:cubicBezTo>
                  <a:pt x="2757055" y="247757"/>
                  <a:pt x="2784137" y="259146"/>
                  <a:pt x="2812473" y="266230"/>
                </a:cubicBezTo>
                <a:cubicBezTo>
                  <a:pt x="2830946" y="270848"/>
                  <a:pt x="2850062" y="273399"/>
                  <a:pt x="2867891" y="280085"/>
                </a:cubicBezTo>
                <a:cubicBezTo>
                  <a:pt x="2887229" y="287337"/>
                  <a:pt x="2904133" y="300124"/>
                  <a:pt x="2923309" y="307794"/>
                </a:cubicBezTo>
                <a:cubicBezTo>
                  <a:pt x="2950428" y="318642"/>
                  <a:pt x="2978728" y="326267"/>
                  <a:pt x="3006437" y="335503"/>
                </a:cubicBezTo>
                <a:lnTo>
                  <a:pt x="3089564" y="363212"/>
                </a:lnTo>
                <a:lnTo>
                  <a:pt x="3131128" y="377066"/>
                </a:lnTo>
                <a:cubicBezTo>
                  <a:pt x="3144982" y="381684"/>
                  <a:pt x="3158200" y="389110"/>
                  <a:pt x="3172691" y="390921"/>
                </a:cubicBezTo>
                <a:cubicBezTo>
                  <a:pt x="3224563" y="397405"/>
                  <a:pt x="3299088" y="403981"/>
                  <a:pt x="3352800" y="418630"/>
                </a:cubicBezTo>
                <a:cubicBezTo>
                  <a:pt x="3380979" y="426315"/>
                  <a:pt x="3408219" y="437102"/>
                  <a:pt x="3435928" y="446339"/>
                </a:cubicBezTo>
                <a:cubicBezTo>
                  <a:pt x="3449782" y="450957"/>
                  <a:pt x="3465340" y="452093"/>
                  <a:pt x="3477491" y="460194"/>
                </a:cubicBezTo>
                <a:cubicBezTo>
                  <a:pt x="3531206" y="496004"/>
                  <a:pt x="3503258" y="482638"/>
                  <a:pt x="3560618" y="501757"/>
                </a:cubicBezTo>
                <a:cubicBezTo>
                  <a:pt x="3622786" y="563923"/>
                  <a:pt x="3548957" y="498357"/>
                  <a:pt x="3629891" y="543321"/>
                </a:cubicBezTo>
                <a:cubicBezTo>
                  <a:pt x="3659002" y="559494"/>
                  <a:pt x="3685309" y="580266"/>
                  <a:pt x="3713018" y="598739"/>
                </a:cubicBezTo>
                <a:lnTo>
                  <a:pt x="3754582" y="626448"/>
                </a:lnTo>
                <a:lnTo>
                  <a:pt x="3796146" y="654157"/>
                </a:lnTo>
                <a:cubicBezTo>
                  <a:pt x="3800764" y="668012"/>
                  <a:pt x="3800877" y="684317"/>
                  <a:pt x="3810000" y="695721"/>
                </a:cubicBezTo>
                <a:cubicBezTo>
                  <a:pt x="3820402" y="708723"/>
                  <a:pt x="3838772" y="712770"/>
                  <a:pt x="3851564" y="723430"/>
                </a:cubicBezTo>
                <a:cubicBezTo>
                  <a:pt x="3866616" y="735973"/>
                  <a:pt x="3880585" y="749942"/>
                  <a:pt x="3893128" y="764994"/>
                </a:cubicBezTo>
                <a:cubicBezTo>
                  <a:pt x="3950855" y="834266"/>
                  <a:pt x="3886201" y="783466"/>
                  <a:pt x="3962400" y="834266"/>
                </a:cubicBezTo>
                <a:cubicBezTo>
                  <a:pt x="4025064" y="928263"/>
                  <a:pt x="3994269" y="893846"/>
                  <a:pt x="4045528" y="945103"/>
                </a:cubicBezTo>
                <a:cubicBezTo>
                  <a:pt x="4050146" y="958957"/>
                  <a:pt x="4052290" y="973900"/>
                  <a:pt x="4059382" y="986666"/>
                </a:cubicBezTo>
                <a:cubicBezTo>
                  <a:pt x="4075555" y="1015778"/>
                  <a:pt x="4104269" y="1038201"/>
                  <a:pt x="4114800" y="1069794"/>
                </a:cubicBezTo>
                <a:cubicBezTo>
                  <a:pt x="4124036" y="1097503"/>
                  <a:pt x="4136781" y="1124280"/>
                  <a:pt x="4142509" y="1152921"/>
                </a:cubicBezTo>
                <a:cubicBezTo>
                  <a:pt x="4147127" y="1176012"/>
                  <a:pt x="4149597" y="1199639"/>
                  <a:pt x="4156364" y="1222194"/>
                </a:cubicBezTo>
                <a:cubicBezTo>
                  <a:pt x="4211047" y="1404467"/>
                  <a:pt x="4161936" y="1180784"/>
                  <a:pt x="4197928" y="1360739"/>
                </a:cubicBezTo>
                <a:lnTo>
                  <a:pt x="4170218" y="1443866"/>
                </a:lnTo>
                <a:cubicBezTo>
                  <a:pt x="4165600" y="1457721"/>
                  <a:pt x="4164465" y="1473279"/>
                  <a:pt x="4156364" y="1485430"/>
                </a:cubicBezTo>
                <a:cubicBezTo>
                  <a:pt x="4137891" y="1513139"/>
                  <a:pt x="4111477" y="1536964"/>
                  <a:pt x="4100946" y="1568557"/>
                </a:cubicBezTo>
                <a:lnTo>
                  <a:pt x="4087091" y="1610121"/>
                </a:lnTo>
                <a:lnTo>
                  <a:pt x="4087091" y="1610121"/>
                </a:lnTo>
              </a:path>
            </a:pathLst>
          </a:custGeom>
          <a:ln w="57150">
            <a:solidFill>
              <a:srgbClr val="99FF66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32"/>
          <p:cNvSpPr>
            <a:spLocks/>
          </p:cNvSpPr>
          <p:nvPr/>
        </p:nvSpPr>
        <p:spPr bwMode="auto">
          <a:xfrm>
            <a:off x="357158" y="3398807"/>
            <a:ext cx="2987824" cy="648072"/>
          </a:xfrm>
          <a:prstGeom prst="callout2">
            <a:avLst>
              <a:gd name="adj1" fmla="val 18310"/>
              <a:gd name="adj2" fmla="val 40993"/>
              <a:gd name="adj3" fmla="val -222136"/>
              <a:gd name="adj4" fmla="val 70001"/>
              <a:gd name="adj5" fmla="val -286026"/>
              <a:gd name="adj6" fmla="val 84845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callosal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sulcus</a:t>
            </a:r>
          </a:p>
        </p:txBody>
      </p:sp>
      <p:sp>
        <p:nvSpPr>
          <p:cNvPr id="18" name="Freeform 17"/>
          <p:cNvSpPr/>
          <p:nvPr/>
        </p:nvSpPr>
        <p:spPr>
          <a:xfrm>
            <a:off x="5629537" y="1170549"/>
            <a:ext cx="814672" cy="1152128"/>
          </a:xfrm>
          <a:custGeom>
            <a:avLst/>
            <a:gdLst>
              <a:gd name="connsiteX0" fmla="*/ 1233055 w 1233055"/>
              <a:gd name="connsiteY0" fmla="*/ 0 h 2022763"/>
              <a:gd name="connsiteX1" fmla="*/ 1205346 w 1233055"/>
              <a:gd name="connsiteY1" fmla="*/ 110836 h 2022763"/>
              <a:gd name="connsiteX2" fmla="*/ 1094510 w 1233055"/>
              <a:gd name="connsiteY2" fmla="*/ 235527 h 2022763"/>
              <a:gd name="connsiteX3" fmla="*/ 1025237 w 1233055"/>
              <a:gd name="connsiteY3" fmla="*/ 290945 h 2022763"/>
              <a:gd name="connsiteX4" fmla="*/ 1011382 w 1233055"/>
              <a:gd name="connsiteY4" fmla="*/ 332509 h 2022763"/>
              <a:gd name="connsiteX5" fmla="*/ 928255 w 1233055"/>
              <a:gd name="connsiteY5" fmla="*/ 387927 h 2022763"/>
              <a:gd name="connsiteX6" fmla="*/ 858982 w 1233055"/>
              <a:gd name="connsiteY6" fmla="*/ 443345 h 2022763"/>
              <a:gd name="connsiteX7" fmla="*/ 831273 w 1233055"/>
              <a:gd name="connsiteY7" fmla="*/ 484909 h 2022763"/>
              <a:gd name="connsiteX8" fmla="*/ 789710 w 1233055"/>
              <a:gd name="connsiteY8" fmla="*/ 512618 h 2022763"/>
              <a:gd name="connsiteX9" fmla="*/ 720437 w 1233055"/>
              <a:gd name="connsiteY9" fmla="*/ 568036 h 2022763"/>
              <a:gd name="connsiteX10" fmla="*/ 651164 w 1233055"/>
              <a:gd name="connsiteY10" fmla="*/ 665018 h 2022763"/>
              <a:gd name="connsiteX11" fmla="*/ 595746 w 1233055"/>
              <a:gd name="connsiteY11" fmla="*/ 748145 h 2022763"/>
              <a:gd name="connsiteX12" fmla="*/ 581891 w 1233055"/>
              <a:gd name="connsiteY12" fmla="*/ 789709 h 2022763"/>
              <a:gd name="connsiteX13" fmla="*/ 540328 w 1233055"/>
              <a:gd name="connsiteY13" fmla="*/ 831272 h 2022763"/>
              <a:gd name="connsiteX14" fmla="*/ 484910 w 1233055"/>
              <a:gd name="connsiteY14" fmla="*/ 955963 h 2022763"/>
              <a:gd name="connsiteX15" fmla="*/ 457200 w 1233055"/>
              <a:gd name="connsiteY15" fmla="*/ 983672 h 2022763"/>
              <a:gd name="connsiteX16" fmla="*/ 429491 w 1233055"/>
              <a:gd name="connsiteY16" fmla="*/ 1066800 h 2022763"/>
              <a:gd name="connsiteX17" fmla="*/ 360219 w 1233055"/>
              <a:gd name="connsiteY17" fmla="*/ 1163781 h 2022763"/>
              <a:gd name="connsiteX18" fmla="*/ 193964 w 1233055"/>
              <a:gd name="connsiteY18" fmla="*/ 1676400 h 2022763"/>
              <a:gd name="connsiteX19" fmla="*/ 207819 w 1233055"/>
              <a:gd name="connsiteY19" fmla="*/ 1717963 h 2022763"/>
              <a:gd name="connsiteX20" fmla="*/ 152400 w 1233055"/>
              <a:gd name="connsiteY20" fmla="*/ 1801091 h 2022763"/>
              <a:gd name="connsiteX21" fmla="*/ 96982 w 1233055"/>
              <a:gd name="connsiteY21" fmla="*/ 1884218 h 2022763"/>
              <a:gd name="connsiteX22" fmla="*/ 69273 w 1233055"/>
              <a:gd name="connsiteY22" fmla="*/ 1925781 h 2022763"/>
              <a:gd name="connsiteX23" fmla="*/ 41564 w 1233055"/>
              <a:gd name="connsiteY23" fmla="*/ 1953491 h 2022763"/>
              <a:gd name="connsiteX24" fmla="*/ 27710 w 1233055"/>
              <a:gd name="connsiteY24" fmla="*/ 1995054 h 2022763"/>
              <a:gd name="connsiteX25" fmla="*/ 0 w 1233055"/>
              <a:gd name="connsiteY25" fmla="*/ 2022763 h 2022763"/>
              <a:gd name="connsiteX26" fmla="*/ 0 w 1233055"/>
              <a:gd name="connsiteY26" fmla="*/ 2022763 h 20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33055" h="2022763">
                <a:moveTo>
                  <a:pt x="1233055" y="0"/>
                </a:moveTo>
                <a:cubicBezTo>
                  <a:pt x="1227786" y="26342"/>
                  <a:pt x="1219545" y="82438"/>
                  <a:pt x="1205346" y="110836"/>
                </a:cubicBezTo>
                <a:cubicBezTo>
                  <a:pt x="1180624" y="160282"/>
                  <a:pt x="1131228" y="198809"/>
                  <a:pt x="1094510" y="235527"/>
                </a:cubicBezTo>
                <a:cubicBezTo>
                  <a:pt x="1055029" y="275008"/>
                  <a:pt x="1077664" y="255993"/>
                  <a:pt x="1025237" y="290945"/>
                </a:cubicBezTo>
                <a:cubicBezTo>
                  <a:pt x="1020619" y="304800"/>
                  <a:pt x="1021709" y="322182"/>
                  <a:pt x="1011382" y="332509"/>
                </a:cubicBezTo>
                <a:cubicBezTo>
                  <a:pt x="987834" y="356057"/>
                  <a:pt x="928255" y="387927"/>
                  <a:pt x="928255" y="387927"/>
                </a:cubicBezTo>
                <a:cubicBezTo>
                  <a:pt x="848845" y="507044"/>
                  <a:pt x="954583" y="366865"/>
                  <a:pt x="858982" y="443345"/>
                </a:cubicBezTo>
                <a:cubicBezTo>
                  <a:pt x="845980" y="453747"/>
                  <a:pt x="843047" y="473135"/>
                  <a:pt x="831273" y="484909"/>
                </a:cubicBezTo>
                <a:cubicBezTo>
                  <a:pt x="819499" y="496683"/>
                  <a:pt x="802712" y="502216"/>
                  <a:pt x="789710" y="512618"/>
                </a:cubicBezTo>
                <a:cubicBezTo>
                  <a:pt x="691002" y="591584"/>
                  <a:pt x="848362" y="482752"/>
                  <a:pt x="720437" y="568036"/>
                </a:cubicBezTo>
                <a:cubicBezTo>
                  <a:pt x="660284" y="688343"/>
                  <a:pt x="729799" y="563916"/>
                  <a:pt x="651164" y="665018"/>
                </a:cubicBezTo>
                <a:cubicBezTo>
                  <a:pt x="630718" y="691305"/>
                  <a:pt x="614219" y="720436"/>
                  <a:pt x="595746" y="748145"/>
                </a:cubicBezTo>
                <a:cubicBezTo>
                  <a:pt x="587645" y="760296"/>
                  <a:pt x="589992" y="777558"/>
                  <a:pt x="581891" y="789709"/>
                </a:cubicBezTo>
                <a:cubicBezTo>
                  <a:pt x="571023" y="806011"/>
                  <a:pt x="554182" y="817418"/>
                  <a:pt x="540328" y="831272"/>
                </a:cubicBezTo>
                <a:cubicBezTo>
                  <a:pt x="518358" y="897184"/>
                  <a:pt x="522548" y="908917"/>
                  <a:pt x="484910" y="955963"/>
                </a:cubicBezTo>
                <a:cubicBezTo>
                  <a:pt x="476750" y="966163"/>
                  <a:pt x="466437" y="974436"/>
                  <a:pt x="457200" y="983672"/>
                </a:cubicBezTo>
                <a:cubicBezTo>
                  <a:pt x="447964" y="1011381"/>
                  <a:pt x="445693" y="1042497"/>
                  <a:pt x="429491" y="1066800"/>
                </a:cubicBezTo>
                <a:cubicBezTo>
                  <a:pt x="388973" y="1127576"/>
                  <a:pt x="399473" y="1069108"/>
                  <a:pt x="360219" y="1163781"/>
                </a:cubicBezTo>
                <a:lnTo>
                  <a:pt x="193964" y="1676400"/>
                </a:lnTo>
                <a:cubicBezTo>
                  <a:pt x="198582" y="1690254"/>
                  <a:pt x="207819" y="1703359"/>
                  <a:pt x="207819" y="1717963"/>
                </a:cubicBezTo>
                <a:cubicBezTo>
                  <a:pt x="207819" y="1763385"/>
                  <a:pt x="177389" y="1768962"/>
                  <a:pt x="152400" y="1801091"/>
                </a:cubicBezTo>
                <a:cubicBezTo>
                  <a:pt x="131954" y="1827378"/>
                  <a:pt x="115455" y="1856509"/>
                  <a:pt x="96982" y="1884218"/>
                </a:cubicBezTo>
                <a:cubicBezTo>
                  <a:pt x="87746" y="1898072"/>
                  <a:pt x="81047" y="1914007"/>
                  <a:pt x="69273" y="1925781"/>
                </a:cubicBezTo>
                <a:lnTo>
                  <a:pt x="41564" y="1953491"/>
                </a:lnTo>
                <a:cubicBezTo>
                  <a:pt x="36946" y="1967345"/>
                  <a:pt x="35224" y="1982531"/>
                  <a:pt x="27710" y="1995054"/>
                </a:cubicBezTo>
                <a:cubicBezTo>
                  <a:pt x="20989" y="2006255"/>
                  <a:pt x="0" y="2022763"/>
                  <a:pt x="0" y="2022763"/>
                </a:cubicBezTo>
                <a:lnTo>
                  <a:pt x="0" y="2022763"/>
                </a:lnTo>
              </a:path>
            </a:pathLst>
          </a:custGeom>
          <a:ln w="57150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076056" y="2126229"/>
            <a:ext cx="1872208" cy="340463"/>
          </a:xfrm>
          <a:custGeom>
            <a:avLst/>
            <a:gdLst>
              <a:gd name="connsiteX0" fmla="*/ 0 w 1954924"/>
              <a:gd name="connsiteY0" fmla="*/ 323194 h 323194"/>
              <a:gd name="connsiteX1" fmla="*/ 394138 w 1954924"/>
              <a:gd name="connsiteY1" fmla="*/ 212835 h 323194"/>
              <a:gd name="connsiteX2" fmla="*/ 599090 w 1954924"/>
              <a:gd name="connsiteY2" fmla="*/ 197070 h 323194"/>
              <a:gd name="connsiteX3" fmla="*/ 898635 w 1954924"/>
              <a:gd name="connsiteY3" fmla="*/ 102477 h 323194"/>
              <a:gd name="connsiteX4" fmla="*/ 1040524 w 1954924"/>
              <a:gd name="connsiteY4" fmla="*/ 7883 h 323194"/>
              <a:gd name="connsiteX5" fmla="*/ 1340069 w 1954924"/>
              <a:gd name="connsiteY5" fmla="*/ 149773 h 323194"/>
              <a:gd name="connsiteX6" fmla="*/ 1608083 w 1954924"/>
              <a:gd name="connsiteY6" fmla="*/ 291663 h 323194"/>
              <a:gd name="connsiteX7" fmla="*/ 1954924 w 1954924"/>
              <a:gd name="connsiteY7" fmla="*/ 307428 h 32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924" h="323194">
                <a:moveTo>
                  <a:pt x="0" y="323194"/>
                </a:moveTo>
                <a:cubicBezTo>
                  <a:pt x="147145" y="278525"/>
                  <a:pt x="294290" y="233856"/>
                  <a:pt x="394138" y="212835"/>
                </a:cubicBezTo>
                <a:cubicBezTo>
                  <a:pt x="493986" y="191814"/>
                  <a:pt x="515007" y="215463"/>
                  <a:pt x="599090" y="197070"/>
                </a:cubicBezTo>
                <a:cubicBezTo>
                  <a:pt x="683173" y="178677"/>
                  <a:pt x="825063" y="134008"/>
                  <a:pt x="898635" y="102477"/>
                </a:cubicBezTo>
                <a:cubicBezTo>
                  <a:pt x="972207" y="70946"/>
                  <a:pt x="966952" y="0"/>
                  <a:pt x="1040524" y="7883"/>
                </a:cubicBezTo>
                <a:cubicBezTo>
                  <a:pt x="1114096" y="15766"/>
                  <a:pt x="1245476" y="102476"/>
                  <a:pt x="1340069" y="149773"/>
                </a:cubicBezTo>
                <a:cubicBezTo>
                  <a:pt x="1434662" y="197070"/>
                  <a:pt x="1505607" y="265387"/>
                  <a:pt x="1608083" y="291663"/>
                </a:cubicBezTo>
                <a:cubicBezTo>
                  <a:pt x="1710559" y="317939"/>
                  <a:pt x="1832741" y="312683"/>
                  <a:pt x="1954924" y="307428"/>
                </a:cubicBezTo>
              </a:path>
            </a:pathLst>
          </a:custGeom>
          <a:ln w="57150">
            <a:solidFill>
              <a:srgbClr val="99FF66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>
            <a:off x="5572132" y="3255931"/>
            <a:ext cx="3571868" cy="785818"/>
          </a:xfrm>
          <a:prstGeom prst="callout2">
            <a:avLst>
              <a:gd name="adj1" fmla="val 28341"/>
              <a:gd name="adj2" fmla="val 34372"/>
              <a:gd name="adj3" fmla="val -40700"/>
              <a:gd name="adj4" fmla="val 25672"/>
              <a:gd name="adj5" fmla="val -120128"/>
              <a:gd name="adj6" fmla="val 2302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calcarine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sulcus</a:t>
            </a:r>
          </a:p>
        </p:txBody>
      </p:sp>
      <p:sp>
        <p:nvSpPr>
          <p:cNvPr id="21" name="AutoShape 32"/>
          <p:cNvSpPr>
            <a:spLocks/>
          </p:cNvSpPr>
          <p:nvPr/>
        </p:nvSpPr>
        <p:spPr bwMode="auto">
          <a:xfrm>
            <a:off x="6444209" y="945496"/>
            <a:ext cx="2714644" cy="620368"/>
          </a:xfrm>
          <a:prstGeom prst="callout2">
            <a:avLst>
              <a:gd name="adj1" fmla="val 55572"/>
              <a:gd name="adj2" fmla="val 24305"/>
              <a:gd name="adj3" fmla="val 54010"/>
              <a:gd name="adj4" fmla="val 3895"/>
              <a:gd name="adj5" fmla="val 76302"/>
              <a:gd name="adj6" fmla="val -971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parieto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-occipital sulcus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utoShape 32">
            <a:extLst>
              <a:ext uri="{FF2B5EF4-FFF2-40B4-BE49-F238E27FC236}">
                <a16:creationId xmlns:a16="http://schemas.microsoft.com/office/drawing/2014/main" xmlns="" id="{0F1B5B9A-602F-40FF-8B81-4BF9F79C0174}"/>
              </a:ext>
            </a:extLst>
          </p:cNvPr>
          <p:cNvSpPr>
            <a:spLocks/>
          </p:cNvSpPr>
          <p:nvPr/>
        </p:nvSpPr>
        <p:spPr bwMode="auto">
          <a:xfrm>
            <a:off x="6228184" y="-99392"/>
            <a:ext cx="2664296" cy="397112"/>
          </a:xfrm>
          <a:prstGeom prst="callout2">
            <a:avLst>
              <a:gd name="adj1" fmla="val 56040"/>
              <a:gd name="adj2" fmla="val 1594"/>
              <a:gd name="adj3" fmla="val 48686"/>
              <a:gd name="adj4" fmla="val -11785"/>
              <a:gd name="adj5" fmla="val 160301"/>
              <a:gd name="adj6" fmla="val -6077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sulcus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DE1786F-66AB-4719-8344-F68F108D6C07}"/>
              </a:ext>
            </a:extLst>
          </p:cNvPr>
          <p:cNvSpPr/>
          <p:nvPr/>
        </p:nvSpPr>
        <p:spPr>
          <a:xfrm>
            <a:off x="0" y="3990870"/>
            <a:ext cx="9143999" cy="315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62255" algn="l"/>
                <a:tab pos="6057900" algn="r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Sulci on the Medial Surface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5000"/>
              </a:lnSpc>
              <a:tabLst>
                <a:tab pos="262255" algn="l"/>
                <a:tab pos="4114800" algn="r"/>
                <a:tab pos="6057900" algn="r"/>
              </a:tabLst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Callosal sulcus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close to the upper surface of the corpus callosum.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5000"/>
              </a:lnSpc>
              <a:tabLst>
                <a:tab pos="478790" algn="l"/>
                <a:tab pos="262255" algn="l"/>
                <a:tab pos="478790" algn="l"/>
                <a:tab pos="6057900" algn="r"/>
              </a:tabLst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Cingulate sulcus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about finger's breadth above and parallel to the callosal sulcus.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5000"/>
              </a:lnSpc>
              <a:tabLst>
                <a:tab pos="478790" algn="l"/>
                <a:tab pos="262255" algn="l"/>
                <a:tab pos="478790" algn="l"/>
                <a:tab pos="6057900" algn="r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 It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ends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by dividing into two rami in front and behind the central sulcus.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5000"/>
              </a:lnSpc>
              <a:tabLst>
                <a:tab pos="478790" algn="l"/>
                <a:tab pos="262255" algn="l"/>
                <a:tab pos="478790" algn="l"/>
                <a:tab pos="6057900" algn="r"/>
              </a:tabLst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Central sulcus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between the two branches of the cingulate sulcus.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2000"/>
              </a:lnSpc>
              <a:tabLst>
                <a:tab pos="478790" algn="l"/>
                <a:tab pos="262255" algn="l"/>
                <a:tab pos="478790" algn="l"/>
                <a:tab pos="6057900" algn="r"/>
              </a:tabLst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Parieto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-occipital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sulcus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</a:t>
            </a:r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Calcarine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sulcus.</a:t>
            </a:r>
          </a:p>
          <a:p>
            <a:pPr algn="l" rtl="0">
              <a:lnSpc>
                <a:spcPct val="122000"/>
              </a:lnSpc>
              <a:tabLst>
                <a:tab pos="478790" algn="l"/>
                <a:tab pos="262255" algn="l"/>
                <a:tab pos="478790" algn="l"/>
                <a:tab pos="6057900" algn="r"/>
              </a:tabLst>
            </a:pP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1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34570" t="24414" r="21484" b="26758"/>
          <a:stretch>
            <a:fillRect/>
          </a:stretch>
        </p:blipFill>
        <p:spPr>
          <a:xfrm>
            <a:off x="1152855" y="1086317"/>
            <a:ext cx="6264696" cy="4104456"/>
          </a:xfrm>
          <a:prstGeom prst="rect">
            <a:avLst/>
          </a:prstGeom>
          <a:noFill/>
        </p:spPr>
      </p:pic>
      <p:sp>
        <p:nvSpPr>
          <p:cNvPr id="3" name="AutoShape 32"/>
          <p:cNvSpPr>
            <a:spLocks/>
          </p:cNvSpPr>
          <p:nvPr/>
        </p:nvSpPr>
        <p:spPr bwMode="auto">
          <a:xfrm flipH="1">
            <a:off x="35496" y="502440"/>
            <a:ext cx="2500330" cy="532959"/>
          </a:xfrm>
          <a:prstGeom prst="callout2">
            <a:avLst>
              <a:gd name="adj1" fmla="val 398437"/>
              <a:gd name="adj2" fmla="val 11133"/>
              <a:gd name="adj3" fmla="val 121650"/>
              <a:gd name="adj4" fmla="val 28818"/>
              <a:gd name="adj5" fmla="val 292125"/>
              <a:gd name="adj6" fmla="val -34697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</a:rPr>
              <a:t>cingulate</a:t>
            </a:r>
            <a:r>
              <a:rPr lang="en-US" sz="3600" b="1" dirty="0">
                <a:solidFill>
                  <a:srgbClr val="009900"/>
                </a:solidFill>
              </a:rPr>
              <a:t> gyrus </a:t>
            </a:r>
          </a:p>
        </p:txBody>
      </p:sp>
      <p:sp>
        <p:nvSpPr>
          <p:cNvPr id="4" name="AutoShape 32"/>
          <p:cNvSpPr>
            <a:spLocks/>
          </p:cNvSpPr>
          <p:nvPr/>
        </p:nvSpPr>
        <p:spPr bwMode="auto">
          <a:xfrm>
            <a:off x="2160966" y="5478805"/>
            <a:ext cx="1928794" cy="542483"/>
          </a:xfrm>
          <a:prstGeom prst="callout2">
            <a:avLst>
              <a:gd name="adj1" fmla="val 26073"/>
              <a:gd name="adj2" fmla="val 44152"/>
              <a:gd name="adj3" fmla="val -485677"/>
              <a:gd name="adj4" fmla="val 84010"/>
              <a:gd name="adj5" fmla="val -580000"/>
              <a:gd name="adj6" fmla="val 100151"/>
            </a:avLst>
          </a:prstGeom>
          <a:noFill/>
          <a:ln w="38100">
            <a:solidFill>
              <a:srgbClr val="99FF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corpus </a:t>
            </a:r>
            <a:r>
              <a:rPr lang="en-US" sz="3200" b="1" dirty="0" err="1">
                <a:solidFill>
                  <a:srgbClr val="FF0000"/>
                </a:solidFill>
              </a:rPr>
              <a:t>callosum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utoShape 32"/>
          <p:cNvSpPr>
            <a:spLocks/>
          </p:cNvSpPr>
          <p:nvPr/>
        </p:nvSpPr>
        <p:spPr bwMode="auto">
          <a:xfrm>
            <a:off x="2665022" y="249605"/>
            <a:ext cx="2714644" cy="542483"/>
          </a:xfrm>
          <a:prstGeom prst="callout2">
            <a:avLst>
              <a:gd name="adj1" fmla="val 90010"/>
              <a:gd name="adj2" fmla="val 25911"/>
              <a:gd name="adj3" fmla="val 115902"/>
              <a:gd name="adj4" fmla="val 15456"/>
              <a:gd name="adj5" fmla="val 262794"/>
              <a:gd name="adj6" fmla="val 2884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</a:rPr>
              <a:t>medial  frontal gyrus </a:t>
            </a:r>
          </a:p>
        </p:txBody>
      </p:sp>
      <p:sp>
        <p:nvSpPr>
          <p:cNvPr id="8" name="AutoShape 32"/>
          <p:cNvSpPr>
            <a:spLocks/>
          </p:cNvSpPr>
          <p:nvPr/>
        </p:nvSpPr>
        <p:spPr bwMode="auto">
          <a:xfrm>
            <a:off x="6481446" y="510253"/>
            <a:ext cx="2130030" cy="471045"/>
          </a:xfrm>
          <a:prstGeom prst="callout2">
            <a:avLst>
              <a:gd name="adj1" fmla="val 89390"/>
              <a:gd name="adj2" fmla="val 2681"/>
              <a:gd name="adj3" fmla="val 99347"/>
              <a:gd name="adj4" fmla="val -36052"/>
              <a:gd name="adj5" fmla="val 222560"/>
              <a:gd name="adj6" fmla="val -8600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D60093"/>
                </a:solidFill>
              </a:rPr>
              <a:t>paracentral</a:t>
            </a:r>
            <a:r>
              <a:rPr lang="en-US" sz="3200" b="1" dirty="0">
                <a:solidFill>
                  <a:srgbClr val="D60093"/>
                </a:solidFill>
              </a:rPr>
              <a:t> lobule </a:t>
            </a:r>
          </a:p>
        </p:txBody>
      </p:sp>
      <p:sp>
        <p:nvSpPr>
          <p:cNvPr id="9" name="AutoShape 32"/>
          <p:cNvSpPr>
            <a:spLocks/>
          </p:cNvSpPr>
          <p:nvPr/>
        </p:nvSpPr>
        <p:spPr bwMode="auto">
          <a:xfrm>
            <a:off x="7057510" y="1446357"/>
            <a:ext cx="1944216" cy="542483"/>
          </a:xfrm>
          <a:prstGeom prst="callout2">
            <a:avLst>
              <a:gd name="adj1" fmla="val 72572"/>
              <a:gd name="adj2" fmla="val 3168"/>
              <a:gd name="adj3" fmla="val 43248"/>
              <a:gd name="adj4" fmla="val -26717"/>
              <a:gd name="adj5" fmla="val 100048"/>
              <a:gd name="adj6" fmla="val -6103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9900"/>
                </a:solidFill>
              </a:rPr>
              <a:t>precuneus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10" name="AutoShape 32"/>
          <p:cNvSpPr>
            <a:spLocks/>
          </p:cNvSpPr>
          <p:nvPr/>
        </p:nvSpPr>
        <p:spPr bwMode="auto">
          <a:xfrm>
            <a:off x="6660958" y="3822621"/>
            <a:ext cx="2304256" cy="648072"/>
          </a:xfrm>
          <a:prstGeom prst="callout2">
            <a:avLst>
              <a:gd name="adj1" fmla="val 28040"/>
              <a:gd name="adj2" fmla="val 31849"/>
              <a:gd name="adj3" fmla="val -58301"/>
              <a:gd name="adj4" fmla="val 19132"/>
              <a:gd name="adj5" fmla="val -159526"/>
              <a:gd name="adj6" fmla="val 459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cuneus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745142" y="1302341"/>
            <a:ext cx="1368152" cy="648072"/>
          </a:xfrm>
          <a:custGeom>
            <a:avLst/>
            <a:gdLst>
              <a:gd name="connsiteX0" fmla="*/ 0 w 1182414"/>
              <a:gd name="connsiteY0" fmla="*/ 0 h 635876"/>
              <a:gd name="connsiteX1" fmla="*/ 110359 w 1182414"/>
              <a:gd name="connsiteY1" fmla="*/ 331076 h 635876"/>
              <a:gd name="connsiteX2" fmla="*/ 63062 w 1182414"/>
              <a:gd name="connsiteY2" fmla="*/ 504497 h 635876"/>
              <a:gd name="connsiteX3" fmla="*/ 252248 w 1182414"/>
              <a:gd name="connsiteY3" fmla="*/ 599090 h 635876"/>
              <a:gd name="connsiteX4" fmla="*/ 630621 w 1182414"/>
              <a:gd name="connsiteY4" fmla="*/ 630621 h 635876"/>
              <a:gd name="connsiteX5" fmla="*/ 930166 w 1182414"/>
              <a:gd name="connsiteY5" fmla="*/ 567559 h 635876"/>
              <a:gd name="connsiteX6" fmla="*/ 1103586 w 1182414"/>
              <a:gd name="connsiteY6" fmla="*/ 457200 h 635876"/>
              <a:gd name="connsiteX7" fmla="*/ 1182414 w 1182414"/>
              <a:gd name="connsiteY7" fmla="*/ 15766 h 63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414" h="635876">
                <a:moveTo>
                  <a:pt x="0" y="0"/>
                </a:moveTo>
                <a:cubicBezTo>
                  <a:pt x="49924" y="123496"/>
                  <a:pt x="99849" y="246993"/>
                  <a:pt x="110359" y="331076"/>
                </a:cubicBezTo>
                <a:cubicBezTo>
                  <a:pt x="120869" y="415159"/>
                  <a:pt x="39414" y="459828"/>
                  <a:pt x="63062" y="504497"/>
                </a:cubicBezTo>
                <a:cubicBezTo>
                  <a:pt x="86710" y="549166"/>
                  <a:pt x="157655" y="578069"/>
                  <a:pt x="252248" y="599090"/>
                </a:cubicBezTo>
                <a:cubicBezTo>
                  <a:pt x="346841" y="620111"/>
                  <a:pt x="517635" y="635876"/>
                  <a:pt x="630621" y="630621"/>
                </a:cubicBezTo>
                <a:cubicBezTo>
                  <a:pt x="743607" y="625366"/>
                  <a:pt x="851339" y="596463"/>
                  <a:pt x="930166" y="567559"/>
                </a:cubicBezTo>
                <a:cubicBezTo>
                  <a:pt x="1008994" y="538656"/>
                  <a:pt x="1061545" y="549166"/>
                  <a:pt x="1103586" y="457200"/>
                </a:cubicBezTo>
                <a:cubicBezTo>
                  <a:pt x="1145627" y="365235"/>
                  <a:pt x="1164020" y="190500"/>
                  <a:pt x="1182414" y="15766"/>
                </a:cubicBezTo>
              </a:path>
            </a:pathLst>
          </a:custGeom>
          <a:ln w="57150">
            <a:solidFill>
              <a:srgbClr val="99FF66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AutoShape 32">
            <a:extLst>
              <a:ext uri="{FF2B5EF4-FFF2-40B4-BE49-F238E27FC236}">
                <a16:creationId xmlns:a16="http://schemas.microsoft.com/office/drawing/2014/main" xmlns="" id="{90C51494-F04C-435F-9156-83BC540A14D3}"/>
              </a:ext>
            </a:extLst>
          </p:cNvPr>
          <p:cNvSpPr>
            <a:spLocks/>
          </p:cNvSpPr>
          <p:nvPr/>
        </p:nvSpPr>
        <p:spPr bwMode="auto">
          <a:xfrm>
            <a:off x="5481330" y="4794871"/>
            <a:ext cx="3130146" cy="573499"/>
          </a:xfrm>
          <a:prstGeom prst="callout2">
            <a:avLst>
              <a:gd name="adj1" fmla="val 18899"/>
              <a:gd name="adj2" fmla="val 40530"/>
              <a:gd name="adj3" fmla="val -40700"/>
              <a:gd name="adj4" fmla="val 25672"/>
              <a:gd name="adj5" fmla="val -234714"/>
              <a:gd name="adj6" fmla="val 38181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Lingual gyrus</a:t>
            </a:r>
          </a:p>
        </p:txBody>
      </p:sp>
      <p:sp>
        <p:nvSpPr>
          <p:cNvPr id="15" name="AutoShape 32">
            <a:extLst>
              <a:ext uri="{FF2B5EF4-FFF2-40B4-BE49-F238E27FC236}">
                <a16:creationId xmlns:a16="http://schemas.microsoft.com/office/drawing/2014/main" xmlns="" id="{90C51494-F04C-435F-9156-83BC540A14D3}"/>
              </a:ext>
            </a:extLst>
          </p:cNvPr>
          <p:cNvSpPr>
            <a:spLocks/>
          </p:cNvSpPr>
          <p:nvPr/>
        </p:nvSpPr>
        <p:spPr bwMode="auto">
          <a:xfrm>
            <a:off x="4034142" y="5589240"/>
            <a:ext cx="3778944" cy="573499"/>
          </a:xfrm>
          <a:prstGeom prst="callout2">
            <a:avLst>
              <a:gd name="adj1" fmla="val 26871"/>
              <a:gd name="adj2" fmla="val 32666"/>
              <a:gd name="adj3" fmla="val -40700"/>
              <a:gd name="adj4" fmla="val 15993"/>
              <a:gd name="adj5" fmla="val -258630"/>
              <a:gd name="adj6" fmla="val 1942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Parahippocamus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3" grpId="0" animBg="1"/>
      <p:bldP spid="17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03-09B">
            <a:extLst>
              <a:ext uri="{FF2B5EF4-FFF2-40B4-BE49-F238E27FC236}">
                <a16:creationId xmlns:a16="http://schemas.microsoft.com/office/drawing/2014/main" xmlns="" id="{ABC8041C-1AF7-4E86-AF08-26D78209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28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0A0579-BA9D-4171-B491-B898F73289BF}"/>
              </a:ext>
            </a:extLst>
          </p:cNvPr>
          <p:cNvSpPr/>
          <p:nvPr/>
        </p:nvSpPr>
        <p:spPr>
          <a:xfrm>
            <a:off x="0" y="44624"/>
            <a:ext cx="9144000" cy="663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62255" algn="l"/>
                <a:tab pos="457200" algn="l"/>
                <a:tab pos="535940" algn="l"/>
                <a:tab pos="6057900" algn="r"/>
              </a:tabLst>
            </a:pP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Gyri on the Medial Surface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59080" algn="l"/>
                <a:tab pos="259080" algn="l"/>
                <a:tab pos="6057900" algn="r"/>
              </a:tabLst>
            </a:pP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Cingulate gyrus</a:t>
            </a:r>
            <a:r>
              <a:rPr lang="en-US" sz="25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between the callosal and cingulate sulci. </a:t>
            </a:r>
          </a:p>
          <a:p>
            <a:pPr marL="228600" marR="0" indent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59080" algn="l"/>
                <a:tab pos="259080" algn="l"/>
                <a:tab pos="6057900" algn="r"/>
              </a:tabLst>
            </a:pP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- The lower part of the posterior end curves downward behind the splenium of corpus callosum and forms a narrow area (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isthmus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) that connects it with the 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para-hippocampal gyrus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59080" algn="l"/>
                <a:tab pos="259080" algn="l"/>
                <a:tab pos="6057900" algn="r"/>
              </a:tabLst>
            </a:pP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Medial frontal gyrus</a:t>
            </a:r>
            <a:r>
              <a:rPr lang="en-US" sz="25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between the superomedial border and cingulate sulcus. 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59080" algn="l"/>
                <a:tab pos="259080" algn="l"/>
                <a:tab pos="6057900" algn="r"/>
              </a:tabLst>
            </a:pP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Paracentral lobule:</a:t>
            </a:r>
            <a:r>
              <a:rPr lang="en-US" sz="25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surrounds the central sulcus between the two rami of the cingulate sulcus.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59080" algn="l"/>
                <a:tab pos="259080" algn="l"/>
                <a:tab pos="6057900" algn="r"/>
              </a:tabLst>
            </a:pP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Precuneus</a:t>
            </a:r>
            <a:r>
              <a:rPr lang="en-US" sz="25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5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 front the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parieto-occipital sulcus.  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478790" algn="l"/>
                <a:tab pos="262255" algn="l"/>
                <a:tab pos="478790" algn="l"/>
                <a:tab pos="6057900" algn="r"/>
              </a:tabLst>
            </a:pP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Cuneus</a:t>
            </a:r>
            <a:r>
              <a:rPr lang="en-US" sz="25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the triangular gyrus between the parieto-occipital and </a:t>
            </a:r>
            <a:r>
              <a:rPr lang="en-US" sz="2500" dirty="0" err="1">
                <a:latin typeface="Arial" panose="020B0604020202020204" pitchFamily="34" charset="0"/>
                <a:ea typeface="Times New Roman" panose="02020603050405020304" pitchFamily="18" charset="0"/>
              </a:rPr>
              <a:t>postcalcarine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 sulci (between the two branches of the </a:t>
            </a:r>
            <a:r>
              <a:rPr lang="en-US" sz="2500" b="1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59080" algn="l"/>
                <a:tab pos="259080" algn="l"/>
                <a:tab pos="6057900" algn="r"/>
              </a:tabLst>
            </a:pP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6- Lingual gyrus:</a:t>
            </a:r>
            <a:r>
              <a:rPr lang="en-US" sz="25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the elongated, tongue-like gyrus extending below the </a:t>
            </a:r>
            <a:r>
              <a:rPr lang="en-US" sz="2500" dirty="0" err="1">
                <a:latin typeface="Arial" panose="020B0604020202020204" pitchFamily="34" charset="0"/>
                <a:ea typeface="Times New Roman" panose="02020603050405020304" pitchFamily="18" charset="0"/>
              </a:rPr>
              <a:t>postcalcarine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 sulcus to the occipital pole. 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5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332656"/>
            <a:ext cx="7272808" cy="568863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013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589932"/>
            <a:ext cx="561662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Functional areas of the medial surface</a:t>
            </a:r>
          </a:p>
        </p:txBody>
      </p:sp>
    </p:spTree>
    <p:extLst>
      <p:ext uri="{BB962C8B-B14F-4D97-AF65-F5344CB8AC3E}">
        <p14:creationId xmlns:p14="http://schemas.microsoft.com/office/powerpoint/2010/main" val="2122604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2500" t="13750" r="23750" b="28750"/>
          <a:stretch>
            <a:fillRect/>
          </a:stretch>
        </p:blipFill>
        <p:spPr bwMode="auto">
          <a:xfrm>
            <a:off x="3814735" y="480256"/>
            <a:ext cx="3937295" cy="266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4394070" y="695152"/>
            <a:ext cx="1834113" cy="1227115"/>
          </a:xfrm>
          <a:custGeom>
            <a:avLst/>
            <a:gdLst>
              <a:gd name="connsiteX0" fmla="*/ 882869 w 2680138"/>
              <a:gd name="connsiteY0" fmla="*/ 1702676 h 1728952"/>
              <a:gd name="connsiteX1" fmla="*/ 583324 w 2680138"/>
              <a:gd name="connsiteY1" fmla="*/ 1718442 h 1728952"/>
              <a:gd name="connsiteX2" fmla="*/ 268014 w 2680138"/>
              <a:gd name="connsiteY2" fmla="*/ 1702676 h 1728952"/>
              <a:gd name="connsiteX3" fmla="*/ 78828 w 2680138"/>
              <a:gd name="connsiteY3" fmla="*/ 1560786 h 1728952"/>
              <a:gd name="connsiteX4" fmla="*/ 0 w 2680138"/>
              <a:gd name="connsiteY4" fmla="*/ 1292773 h 1728952"/>
              <a:gd name="connsiteX5" fmla="*/ 78828 w 2680138"/>
              <a:gd name="connsiteY5" fmla="*/ 930166 h 1728952"/>
              <a:gd name="connsiteX6" fmla="*/ 362607 w 2680138"/>
              <a:gd name="connsiteY6" fmla="*/ 756745 h 1728952"/>
              <a:gd name="connsiteX7" fmla="*/ 693683 w 2680138"/>
              <a:gd name="connsiteY7" fmla="*/ 630621 h 1728952"/>
              <a:gd name="connsiteX8" fmla="*/ 1355835 w 2680138"/>
              <a:gd name="connsiteY8" fmla="*/ 551793 h 1728952"/>
              <a:gd name="connsiteX9" fmla="*/ 1781503 w 2680138"/>
              <a:gd name="connsiteY9" fmla="*/ 567559 h 1728952"/>
              <a:gd name="connsiteX10" fmla="*/ 2191407 w 2680138"/>
              <a:gd name="connsiteY10" fmla="*/ 599090 h 1728952"/>
              <a:gd name="connsiteX11" fmla="*/ 2522483 w 2680138"/>
              <a:gd name="connsiteY11" fmla="*/ 504497 h 1728952"/>
              <a:gd name="connsiteX12" fmla="*/ 2680138 w 2680138"/>
              <a:gd name="connsiteY12" fmla="*/ 0 h 17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0138" h="1728952">
                <a:moveTo>
                  <a:pt x="882869" y="1702676"/>
                </a:moveTo>
                <a:cubicBezTo>
                  <a:pt x="784334" y="1710559"/>
                  <a:pt x="685800" y="1718442"/>
                  <a:pt x="583324" y="1718442"/>
                </a:cubicBezTo>
                <a:cubicBezTo>
                  <a:pt x="480848" y="1718442"/>
                  <a:pt x="352097" y="1728952"/>
                  <a:pt x="268014" y="1702676"/>
                </a:cubicBezTo>
                <a:cubicBezTo>
                  <a:pt x="183931" y="1676400"/>
                  <a:pt x="123497" y="1629103"/>
                  <a:pt x="78828" y="1560786"/>
                </a:cubicBezTo>
                <a:cubicBezTo>
                  <a:pt x="34159" y="1492469"/>
                  <a:pt x="0" y="1397876"/>
                  <a:pt x="0" y="1292773"/>
                </a:cubicBezTo>
                <a:cubicBezTo>
                  <a:pt x="0" y="1187670"/>
                  <a:pt x="18394" y="1019504"/>
                  <a:pt x="78828" y="930166"/>
                </a:cubicBezTo>
                <a:cubicBezTo>
                  <a:pt x="139262" y="840828"/>
                  <a:pt x="260131" y="806669"/>
                  <a:pt x="362607" y="756745"/>
                </a:cubicBezTo>
                <a:cubicBezTo>
                  <a:pt x="465083" y="706821"/>
                  <a:pt x="528145" y="664780"/>
                  <a:pt x="693683" y="630621"/>
                </a:cubicBezTo>
                <a:cubicBezTo>
                  <a:pt x="859221" y="596462"/>
                  <a:pt x="1174532" y="562303"/>
                  <a:pt x="1355835" y="551793"/>
                </a:cubicBezTo>
                <a:cubicBezTo>
                  <a:pt x="1537138" y="541283"/>
                  <a:pt x="1642241" y="559676"/>
                  <a:pt x="1781503" y="567559"/>
                </a:cubicBezTo>
                <a:cubicBezTo>
                  <a:pt x="1920765" y="575442"/>
                  <a:pt x="2067910" y="609600"/>
                  <a:pt x="2191407" y="599090"/>
                </a:cubicBezTo>
                <a:cubicBezTo>
                  <a:pt x="2314904" y="588580"/>
                  <a:pt x="2441028" y="604345"/>
                  <a:pt x="2522483" y="504497"/>
                </a:cubicBezTo>
                <a:cubicBezTo>
                  <a:pt x="2603938" y="404649"/>
                  <a:pt x="2642038" y="202324"/>
                  <a:pt x="2680138" y="0"/>
                </a:cubicBezTo>
              </a:path>
            </a:pathLst>
          </a:custGeom>
          <a:ln w="57150">
            <a:solidFill>
              <a:srgbClr val="99FF66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417756" y="692696"/>
            <a:ext cx="90348" cy="384962"/>
          </a:xfrm>
          <a:custGeom>
            <a:avLst/>
            <a:gdLst>
              <a:gd name="connsiteX0" fmla="*/ 110359 w 176048"/>
              <a:gd name="connsiteY0" fmla="*/ 551793 h 551793"/>
              <a:gd name="connsiteX1" fmla="*/ 157655 w 176048"/>
              <a:gd name="connsiteY1" fmla="*/ 236483 h 551793"/>
              <a:gd name="connsiteX2" fmla="*/ 0 w 176048"/>
              <a:gd name="connsiteY2" fmla="*/ 0 h 55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048" h="551793">
                <a:moveTo>
                  <a:pt x="110359" y="551793"/>
                </a:moveTo>
                <a:cubicBezTo>
                  <a:pt x="143203" y="440120"/>
                  <a:pt x="176048" y="328448"/>
                  <a:pt x="157655" y="236483"/>
                </a:cubicBezTo>
                <a:cubicBezTo>
                  <a:pt x="139262" y="144518"/>
                  <a:pt x="69631" y="72259"/>
                  <a:pt x="0" y="0"/>
                </a:cubicBezTo>
              </a:path>
            </a:pathLst>
          </a:custGeom>
          <a:ln w="57150">
            <a:solidFill>
              <a:srgbClr val="99FF66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627463" y="1256267"/>
            <a:ext cx="1926921" cy="555721"/>
          </a:xfrm>
          <a:custGeom>
            <a:avLst/>
            <a:gdLst>
              <a:gd name="connsiteX0" fmla="*/ 955964 w 4211047"/>
              <a:gd name="connsiteY0" fmla="*/ 1305321 h 1610121"/>
              <a:gd name="connsiteX1" fmla="*/ 914400 w 4211047"/>
              <a:gd name="connsiteY1" fmla="*/ 1333030 h 1610121"/>
              <a:gd name="connsiteX2" fmla="*/ 789709 w 4211047"/>
              <a:gd name="connsiteY2" fmla="*/ 1430012 h 1610121"/>
              <a:gd name="connsiteX3" fmla="*/ 748146 w 4211047"/>
              <a:gd name="connsiteY3" fmla="*/ 1443866 h 1610121"/>
              <a:gd name="connsiteX4" fmla="*/ 637309 w 4211047"/>
              <a:gd name="connsiteY4" fmla="*/ 1471575 h 1610121"/>
              <a:gd name="connsiteX5" fmla="*/ 290946 w 4211047"/>
              <a:gd name="connsiteY5" fmla="*/ 1443866 h 1610121"/>
              <a:gd name="connsiteX6" fmla="*/ 0 w 4211047"/>
              <a:gd name="connsiteY6" fmla="*/ 1222194 h 1610121"/>
              <a:gd name="connsiteX7" fmla="*/ 0 w 4211047"/>
              <a:gd name="connsiteY7" fmla="*/ 1222194 h 1610121"/>
              <a:gd name="connsiteX8" fmla="*/ 13855 w 4211047"/>
              <a:gd name="connsiteY8" fmla="*/ 1000521 h 1610121"/>
              <a:gd name="connsiteX9" fmla="*/ 27709 w 4211047"/>
              <a:gd name="connsiteY9" fmla="*/ 751139 h 1610121"/>
              <a:gd name="connsiteX10" fmla="*/ 55418 w 4211047"/>
              <a:gd name="connsiteY10" fmla="*/ 668012 h 1610121"/>
              <a:gd name="connsiteX11" fmla="*/ 69273 w 4211047"/>
              <a:gd name="connsiteY11" fmla="*/ 626448 h 1610121"/>
              <a:gd name="connsiteX12" fmla="*/ 152400 w 4211047"/>
              <a:gd name="connsiteY12" fmla="*/ 571030 h 1610121"/>
              <a:gd name="connsiteX13" fmla="*/ 193964 w 4211047"/>
              <a:gd name="connsiteY13" fmla="*/ 557175 h 1610121"/>
              <a:gd name="connsiteX14" fmla="*/ 318655 w 4211047"/>
              <a:gd name="connsiteY14" fmla="*/ 487903 h 1610121"/>
              <a:gd name="connsiteX15" fmla="*/ 401782 w 4211047"/>
              <a:gd name="connsiteY15" fmla="*/ 432485 h 1610121"/>
              <a:gd name="connsiteX16" fmla="*/ 443346 w 4211047"/>
              <a:gd name="connsiteY16" fmla="*/ 418630 h 1610121"/>
              <a:gd name="connsiteX17" fmla="*/ 484909 w 4211047"/>
              <a:gd name="connsiteY17" fmla="*/ 390921 h 1610121"/>
              <a:gd name="connsiteX18" fmla="*/ 581891 w 4211047"/>
              <a:gd name="connsiteY18" fmla="*/ 363212 h 1610121"/>
              <a:gd name="connsiteX19" fmla="*/ 665018 w 4211047"/>
              <a:gd name="connsiteY19" fmla="*/ 335503 h 1610121"/>
              <a:gd name="connsiteX20" fmla="*/ 748146 w 4211047"/>
              <a:gd name="connsiteY20" fmla="*/ 307794 h 1610121"/>
              <a:gd name="connsiteX21" fmla="*/ 831273 w 4211047"/>
              <a:gd name="connsiteY21" fmla="*/ 280085 h 1610121"/>
              <a:gd name="connsiteX22" fmla="*/ 942109 w 4211047"/>
              <a:gd name="connsiteY22" fmla="*/ 252375 h 1610121"/>
              <a:gd name="connsiteX23" fmla="*/ 1066800 w 4211047"/>
              <a:gd name="connsiteY23" fmla="*/ 196957 h 1610121"/>
              <a:gd name="connsiteX24" fmla="*/ 1149928 w 4211047"/>
              <a:gd name="connsiteY24" fmla="*/ 169248 h 1610121"/>
              <a:gd name="connsiteX25" fmla="*/ 1191491 w 4211047"/>
              <a:gd name="connsiteY25" fmla="*/ 155394 h 1610121"/>
              <a:gd name="connsiteX26" fmla="*/ 1288473 w 4211047"/>
              <a:gd name="connsiteY26" fmla="*/ 141539 h 1610121"/>
              <a:gd name="connsiteX27" fmla="*/ 1371600 w 4211047"/>
              <a:gd name="connsiteY27" fmla="*/ 113830 h 1610121"/>
              <a:gd name="connsiteX28" fmla="*/ 1427018 w 4211047"/>
              <a:gd name="connsiteY28" fmla="*/ 99975 h 1610121"/>
              <a:gd name="connsiteX29" fmla="*/ 1510146 w 4211047"/>
              <a:gd name="connsiteY29" fmla="*/ 72266 h 1610121"/>
              <a:gd name="connsiteX30" fmla="*/ 1634837 w 4211047"/>
              <a:gd name="connsiteY30" fmla="*/ 58412 h 1610121"/>
              <a:gd name="connsiteX31" fmla="*/ 2008909 w 4211047"/>
              <a:gd name="connsiteY31" fmla="*/ 44557 h 1610121"/>
              <a:gd name="connsiteX32" fmla="*/ 2078182 w 4211047"/>
              <a:gd name="connsiteY32" fmla="*/ 58412 h 1610121"/>
              <a:gd name="connsiteX33" fmla="*/ 2161309 w 4211047"/>
              <a:gd name="connsiteY33" fmla="*/ 72266 h 1610121"/>
              <a:gd name="connsiteX34" fmla="*/ 2202873 w 4211047"/>
              <a:gd name="connsiteY34" fmla="*/ 86121 h 1610121"/>
              <a:gd name="connsiteX35" fmla="*/ 2313709 w 4211047"/>
              <a:gd name="connsiteY35" fmla="*/ 113830 h 1610121"/>
              <a:gd name="connsiteX36" fmla="*/ 2369128 w 4211047"/>
              <a:gd name="connsiteY36" fmla="*/ 127685 h 1610121"/>
              <a:gd name="connsiteX37" fmla="*/ 2535382 w 4211047"/>
              <a:gd name="connsiteY37" fmla="*/ 183103 h 1610121"/>
              <a:gd name="connsiteX38" fmla="*/ 2618509 w 4211047"/>
              <a:gd name="connsiteY38" fmla="*/ 210812 h 1610121"/>
              <a:gd name="connsiteX39" fmla="*/ 2729346 w 4211047"/>
              <a:gd name="connsiteY39" fmla="*/ 238521 h 1610121"/>
              <a:gd name="connsiteX40" fmla="*/ 2812473 w 4211047"/>
              <a:gd name="connsiteY40" fmla="*/ 266230 h 1610121"/>
              <a:gd name="connsiteX41" fmla="*/ 2867891 w 4211047"/>
              <a:gd name="connsiteY41" fmla="*/ 280085 h 1610121"/>
              <a:gd name="connsiteX42" fmla="*/ 2923309 w 4211047"/>
              <a:gd name="connsiteY42" fmla="*/ 307794 h 1610121"/>
              <a:gd name="connsiteX43" fmla="*/ 3006437 w 4211047"/>
              <a:gd name="connsiteY43" fmla="*/ 335503 h 1610121"/>
              <a:gd name="connsiteX44" fmla="*/ 3089564 w 4211047"/>
              <a:gd name="connsiteY44" fmla="*/ 363212 h 1610121"/>
              <a:gd name="connsiteX45" fmla="*/ 3131128 w 4211047"/>
              <a:gd name="connsiteY45" fmla="*/ 377066 h 1610121"/>
              <a:gd name="connsiteX46" fmla="*/ 3172691 w 4211047"/>
              <a:gd name="connsiteY46" fmla="*/ 390921 h 1610121"/>
              <a:gd name="connsiteX47" fmla="*/ 3352800 w 4211047"/>
              <a:gd name="connsiteY47" fmla="*/ 418630 h 1610121"/>
              <a:gd name="connsiteX48" fmla="*/ 3435928 w 4211047"/>
              <a:gd name="connsiteY48" fmla="*/ 446339 h 1610121"/>
              <a:gd name="connsiteX49" fmla="*/ 3477491 w 4211047"/>
              <a:gd name="connsiteY49" fmla="*/ 460194 h 1610121"/>
              <a:gd name="connsiteX50" fmla="*/ 3560618 w 4211047"/>
              <a:gd name="connsiteY50" fmla="*/ 501757 h 1610121"/>
              <a:gd name="connsiteX51" fmla="*/ 3629891 w 4211047"/>
              <a:gd name="connsiteY51" fmla="*/ 543321 h 1610121"/>
              <a:gd name="connsiteX52" fmla="*/ 3713018 w 4211047"/>
              <a:gd name="connsiteY52" fmla="*/ 598739 h 1610121"/>
              <a:gd name="connsiteX53" fmla="*/ 3754582 w 4211047"/>
              <a:gd name="connsiteY53" fmla="*/ 626448 h 1610121"/>
              <a:gd name="connsiteX54" fmla="*/ 3796146 w 4211047"/>
              <a:gd name="connsiteY54" fmla="*/ 654157 h 1610121"/>
              <a:gd name="connsiteX55" fmla="*/ 3810000 w 4211047"/>
              <a:gd name="connsiteY55" fmla="*/ 695721 h 1610121"/>
              <a:gd name="connsiteX56" fmla="*/ 3851564 w 4211047"/>
              <a:gd name="connsiteY56" fmla="*/ 723430 h 1610121"/>
              <a:gd name="connsiteX57" fmla="*/ 3893128 w 4211047"/>
              <a:gd name="connsiteY57" fmla="*/ 764994 h 1610121"/>
              <a:gd name="connsiteX58" fmla="*/ 3962400 w 4211047"/>
              <a:gd name="connsiteY58" fmla="*/ 834266 h 1610121"/>
              <a:gd name="connsiteX59" fmla="*/ 4045528 w 4211047"/>
              <a:gd name="connsiteY59" fmla="*/ 945103 h 1610121"/>
              <a:gd name="connsiteX60" fmla="*/ 4059382 w 4211047"/>
              <a:gd name="connsiteY60" fmla="*/ 986666 h 1610121"/>
              <a:gd name="connsiteX61" fmla="*/ 4114800 w 4211047"/>
              <a:gd name="connsiteY61" fmla="*/ 1069794 h 1610121"/>
              <a:gd name="connsiteX62" fmla="*/ 4142509 w 4211047"/>
              <a:gd name="connsiteY62" fmla="*/ 1152921 h 1610121"/>
              <a:gd name="connsiteX63" fmla="*/ 4156364 w 4211047"/>
              <a:gd name="connsiteY63" fmla="*/ 1222194 h 1610121"/>
              <a:gd name="connsiteX64" fmla="*/ 4197928 w 4211047"/>
              <a:gd name="connsiteY64" fmla="*/ 1360739 h 1610121"/>
              <a:gd name="connsiteX65" fmla="*/ 4170218 w 4211047"/>
              <a:gd name="connsiteY65" fmla="*/ 1443866 h 1610121"/>
              <a:gd name="connsiteX66" fmla="*/ 4156364 w 4211047"/>
              <a:gd name="connsiteY66" fmla="*/ 1485430 h 1610121"/>
              <a:gd name="connsiteX67" fmla="*/ 4100946 w 4211047"/>
              <a:gd name="connsiteY67" fmla="*/ 1568557 h 1610121"/>
              <a:gd name="connsiteX68" fmla="*/ 4087091 w 4211047"/>
              <a:gd name="connsiteY68" fmla="*/ 1610121 h 1610121"/>
              <a:gd name="connsiteX69" fmla="*/ 4087091 w 4211047"/>
              <a:gd name="connsiteY69" fmla="*/ 1610121 h 16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211047" h="1610121">
                <a:moveTo>
                  <a:pt x="955964" y="1305321"/>
                </a:moveTo>
                <a:cubicBezTo>
                  <a:pt x="942109" y="1314557"/>
                  <a:pt x="927192" y="1322370"/>
                  <a:pt x="914400" y="1333030"/>
                </a:cubicBezTo>
                <a:cubicBezTo>
                  <a:pt x="866582" y="1372879"/>
                  <a:pt x="859747" y="1406667"/>
                  <a:pt x="789709" y="1430012"/>
                </a:cubicBezTo>
                <a:cubicBezTo>
                  <a:pt x="775855" y="1434630"/>
                  <a:pt x="762235" y="1440024"/>
                  <a:pt x="748146" y="1443866"/>
                </a:cubicBezTo>
                <a:cubicBezTo>
                  <a:pt x="711405" y="1453886"/>
                  <a:pt x="637309" y="1471575"/>
                  <a:pt x="637309" y="1471575"/>
                </a:cubicBezTo>
                <a:cubicBezTo>
                  <a:pt x="567879" y="1466616"/>
                  <a:pt x="397164" y="1485430"/>
                  <a:pt x="290946" y="1443866"/>
                </a:cubicBezTo>
                <a:lnTo>
                  <a:pt x="0" y="1222194"/>
                </a:lnTo>
                <a:lnTo>
                  <a:pt x="0" y="1222194"/>
                </a:lnTo>
                <a:cubicBezTo>
                  <a:pt x="4618" y="1148303"/>
                  <a:pt x="9508" y="1074428"/>
                  <a:pt x="13855" y="1000521"/>
                </a:cubicBezTo>
                <a:cubicBezTo>
                  <a:pt x="18744" y="917409"/>
                  <a:pt x="17383" y="833752"/>
                  <a:pt x="27709" y="751139"/>
                </a:cubicBezTo>
                <a:cubicBezTo>
                  <a:pt x="31332" y="722157"/>
                  <a:pt x="46182" y="695721"/>
                  <a:pt x="55418" y="668012"/>
                </a:cubicBezTo>
                <a:cubicBezTo>
                  <a:pt x="60036" y="654157"/>
                  <a:pt x="57122" y="634549"/>
                  <a:pt x="69273" y="626448"/>
                </a:cubicBezTo>
                <a:cubicBezTo>
                  <a:pt x="96982" y="607975"/>
                  <a:pt x="120807" y="581561"/>
                  <a:pt x="152400" y="571030"/>
                </a:cubicBezTo>
                <a:cubicBezTo>
                  <a:pt x="166255" y="566412"/>
                  <a:pt x="181198" y="564267"/>
                  <a:pt x="193964" y="557175"/>
                </a:cubicBezTo>
                <a:cubicBezTo>
                  <a:pt x="336877" y="477779"/>
                  <a:pt x="224608" y="519250"/>
                  <a:pt x="318655" y="487903"/>
                </a:cubicBezTo>
                <a:cubicBezTo>
                  <a:pt x="346364" y="469430"/>
                  <a:pt x="370189" y="443016"/>
                  <a:pt x="401782" y="432485"/>
                </a:cubicBezTo>
                <a:cubicBezTo>
                  <a:pt x="415637" y="427867"/>
                  <a:pt x="430284" y="425161"/>
                  <a:pt x="443346" y="418630"/>
                </a:cubicBezTo>
                <a:cubicBezTo>
                  <a:pt x="458239" y="411183"/>
                  <a:pt x="470016" y="398368"/>
                  <a:pt x="484909" y="390921"/>
                </a:cubicBezTo>
                <a:cubicBezTo>
                  <a:pt x="508194" y="379279"/>
                  <a:pt x="559690" y="369872"/>
                  <a:pt x="581891" y="363212"/>
                </a:cubicBezTo>
                <a:cubicBezTo>
                  <a:pt x="609867" y="354819"/>
                  <a:pt x="637309" y="344739"/>
                  <a:pt x="665018" y="335503"/>
                </a:cubicBezTo>
                <a:lnTo>
                  <a:pt x="748146" y="307794"/>
                </a:lnTo>
                <a:lnTo>
                  <a:pt x="831273" y="280085"/>
                </a:lnTo>
                <a:lnTo>
                  <a:pt x="942109" y="252375"/>
                </a:lnTo>
                <a:cubicBezTo>
                  <a:pt x="1007975" y="208465"/>
                  <a:pt x="967878" y="229931"/>
                  <a:pt x="1066800" y="196957"/>
                </a:cubicBezTo>
                <a:lnTo>
                  <a:pt x="1149928" y="169248"/>
                </a:lnTo>
                <a:cubicBezTo>
                  <a:pt x="1163782" y="164630"/>
                  <a:pt x="1177034" y="157459"/>
                  <a:pt x="1191491" y="155394"/>
                </a:cubicBezTo>
                <a:lnTo>
                  <a:pt x="1288473" y="141539"/>
                </a:lnTo>
                <a:cubicBezTo>
                  <a:pt x="1316182" y="132303"/>
                  <a:pt x="1343264" y="120914"/>
                  <a:pt x="1371600" y="113830"/>
                </a:cubicBezTo>
                <a:cubicBezTo>
                  <a:pt x="1390073" y="109212"/>
                  <a:pt x="1408780" y="105446"/>
                  <a:pt x="1427018" y="99975"/>
                </a:cubicBezTo>
                <a:cubicBezTo>
                  <a:pt x="1454994" y="91582"/>
                  <a:pt x="1481116" y="75491"/>
                  <a:pt x="1510146" y="72266"/>
                </a:cubicBezTo>
                <a:lnTo>
                  <a:pt x="1634837" y="58412"/>
                </a:lnTo>
                <a:cubicBezTo>
                  <a:pt x="1810073" y="0"/>
                  <a:pt x="1688789" y="29314"/>
                  <a:pt x="2008909" y="44557"/>
                </a:cubicBezTo>
                <a:lnTo>
                  <a:pt x="2078182" y="58412"/>
                </a:lnTo>
                <a:cubicBezTo>
                  <a:pt x="2105820" y="63437"/>
                  <a:pt x="2133887" y="66172"/>
                  <a:pt x="2161309" y="72266"/>
                </a:cubicBezTo>
                <a:cubicBezTo>
                  <a:pt x="2175565" y="75434"/>
                  <a:pt x="2188783" y="82278"/>
                  <a:pt x="2202873" y="86121"/>
                </a:cubicBezTo>
                <a:cubicBezTo>
                  <a:pt x="2239613" y="96141"/>
                  <a:pt x="2276764" y="104594"/>
                  <a:pt x="2313709" y="113830"/>
                </a:cubicBezTo>
                <a:cubicBezTo>
                  <a:pt x="2332182" y="118448"/>
                  <a:pt x="2351064" y="121664"/>
                  <a:pt x="2369128" y="127685"/>
                </a:cubicBezTo>
                <a:lnTo>
                  <a:pt x="2535382" y="183103"/>
                </a:lnTo>
                <a:cubicBezTo>
                  <a:pt x="2563091" y="192339"/>
                  <a:pt x="2590173" y="203728"/>
                  <a:pt x="2618509" y="210812"/>
                </a:cubicBezTo>
                <a:cubicBezTo>
                  <a:pt x="2655455" y="220048"/>
                  <a:pt x="2693218" y="226478"/>
                  <a:pt x="2729346" y="238521"/>
                </a:cubicBezTo>
                <a:cubicBezTo>
                  <a:pt x="2757055" y="247757"/>
                  <a:pt x="2784137" y="259146"/>
                  <a:pt x="2812473" y="266230"/>
                </a:cubicBezTo>
                <a:cubicBezTo>
                  <a:pt x="2830946" y="270848"/>
                  <a:pt x="2850062" y="273399"/>
                  <a:pt x="2867891" y="280085"/>
                </a:cubicBezTo>
                <a:cubicBezTo>
                  <a:pt x="2887229" y="287337"/>
                  <a:pt x="2904133" y="300124"/>
                  <a:pt x="2923309" y="307794"/>
                </a:cubicBezTo>
                <a:cubicBezTo>
                  <a:pt x="2950428" y="318642"/>
                  <a:pt x="2978728" y="326267"/>
                  <a:pt x="3006437" y="335503"/>
                </a:cubicBezTo>
                <a:lnTo>
                  <a:pt x="3089564" y="363212"/>
                </a:lnTo>
                <a:lnTo>
                  <a:pt x="3131128" y="377066"/>
                </a:lnTo>
                <a:cubicBezTo>
                  <a:pt x="3144982" y="381684"/>
                  <a:pt x="3158200" y="389110"/>
                  <a:pt x="3172691" y="390921"/>
                </a:cubicBezTo>
                <a:cubicBezTo>
                  <a:pt x="3224563" y="397405"/>
                  <a:pt x="3299088" y="403981"/>
                  <a:pt x="3352800" y="418630"/>
                </a:cubicBezTo>
                <a:cubicBezTo>
                  <a:pt x="3380979" y="426315"/>
                  <a:pt x="3408219" y="437102"/>
                  <a:pt x="3435928" y="446339"/>
                </a:cubicBezTo>
                <a:cubicBezTo>
                  <a:pt x="3449782" y="450957"/>
                  <a:pt x="3465340" y="452093"/>
                  <a:pt x="3477491" y="460194"/>
                </a:cubicBezTo>
                <a:cubicBezTo>
                  <a:pt x="3531206" y="496004"/>
                  <a:pt x="3503258" y="482638"/>
                  <a:pt x="3560618" y="501757"/>
                </a:cubicBezTo>
                <a:cubicBezTo>
                  <a:pt x="3622786" y="563923"/>
                  <a:pt x="3548957" y="498357"/>
                  <a:pt x="3629891" y="543321"/>
                </a:cubicBezTo>
                <a:cubicBezTo>
                  <a:pt x="3659002" y="559494"/>
                  <a:pt x="3685309" y="580266"/>
                  <a:pt x="3713018" y="598739"/>
                </a:cubicBezTo>
                <a:lnTo>
                  <a:pt x="3754582" y="626448"/>
                </a:lnTo>
                <a:lnTo>
                  <a:pt x="3796146" y="654157"/>
                </a:lnTo>
                <a:cubicBezTo>
                  <a:pt x="3800764" y="668012"/>
                  <a:pt x="3800877" y="684317"/>
                  <a:pt x="3810000" y="695721"/>
                </a:cubicBezTo>
                <a:cubicBezTo>
                  <a:pt x="3820402" y="708723"/>
                  <a:pt x="3838772" y="712770"/>
                  <a:pt x="3851564" y="723430"/>
                </a:cubicBezTo>
                <a:cubicBezTo>
                  <a:pt x="3866616" y="735973"/>
                  <a:pt x="3880585" y="749942"/>
                  <a:pt x="3893128" y="764994"/>
                </a:cubicBezTo>
                <a:cubicBezTo>
                  <a:pt x="3950855" y="834266"/>
                  <a:pt x="3886201" y="783466"/>
                  <a:pt x="3962400" y="834266"/>
                </a:cubicBezTo>
                <a:cubicBezTo>
                  <a:pt x="4025064" y="928263"/>
                  <a:pt x="3994269" y="893846"/>
                  <a:pt x="4045528" y="945103"/>
                </a:cubicBezTo>
                <a:cubicBezTo>
                  <a:pt x="4050146" y="958957"/>
                  <a:pt x="4052290" y="973900"/>
                  <a:pt x="4059382" y="986666"/>
                </a:cubicBezTo>
                <a:cubicBezTo>
                  <a:pt x="4075555" y="1015778"/>
                  <a:pt x="4104269" y="1038201"/>
                  <a:pt x="4114800" y="1069794"/>
                </a:cubicBezTo>
                <a:cubicBezTo>
                  <a:pt x="4124036" y="1097503"/>
                  <a:pt x="4136781" y="1124280"/>
                  <a:pt x="4142509" y="1152921"/>
                </a:cubicBezTo>
                <a:cubicBezTo>
                  <a:pt x="4147127" y="1176012"/>
                  <a:pt x="4149597" y="1199639"/>
                  <a:pt x="4156364" y="1222194"/>
                </a:cubicBezTo>
                <a:cubicBezTo>
                  <a:pt x="4211047" y="1404467"/>
                  <a:pt x="4161936" y="1180784"/>
                  <a:pt x="4197928" y="1360739"/>
                </a:cubicBezTo>
                <a:lnTo>
                  <a:pt x="4170218" y="1443866"/>
                </a:lnTo>
                <a:cubicBezTo>
                  <a:pt x="4165600" y="1457721"/>
                  <a:pt x="4164465" y="1473279"/>
                  <a:pt x="4156364" y="1485430"/>
                </a:cubicBezTo>
                <a:cubicBezTo>
                  <a:pt x="4137891" y="1513139"/>
                  <a:pt x="4111477" y="1536964"/>
                  <a:pt x="4100946" y="1568557"/>
                </a:cubicBezTo>
                <a:lnTo>
                  <a:pt x="4087091" y="1610121"/>
                </a:lnTo>
                <a:lnTo>
                  <a:pt x="4087091" y="1610121"/>
                </a:lnTo>
              </a:path>
            </a:pathLst>
          </a:custGeom>
          <a:ln w="57150">
            <a:solidFill>
              <a:srgbClr val="99FF66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804248" y="1154240"/>
            <a:ext cx="418092" cy="803790"/>
          </a:xfrm>
          <a:custGeom>
            <a:avLst/>
            <a:gdLst>
              <a:gd name="connsiteX0" fmla="*/ 1233055 w 1233055"/>
              <a:gd name="connsiteY0" fmla="*/ 0 h 2022763"/>
              <a:gd name="connsiteX1" fmla="*/ 1205346 w 1233055"/>
              <a:gd name="connsiteY1" fmla="*/ 110836 h 2022763"/>
              <a:gd name="connsiteX2" fmla="*/ 1094510 w 1233055"/>
              <a:gd name="connsiteY2" fmla="*/ 235527 h 2022763"/>
              <a:gd name="connsiteX3" fmla="*/ 1025237 w 1233055"/>
              <a:gd name="connsiteY3" fmla="*/ 290945 h 2022763"/>
              <a:gd name="connsiteX4" fmla="*/ 1011382 w 1233055"/>
              <a:gd name="connsiteY4" fmla="*/ 332509 h 2022763"/>
              <a:gd name="connsiteX5" fmla="*/ 928255 w 1233055"/>
              <a:gd name="connsiteY5" fmla="*/ 387927 h 2022763"/>
              <a:gd name="connsiteX6" fmla="*/ 858982 w 1233055"/>
              <a:gd name="connsiteY6" fmla="*/ 443345 h 2022763"/>
              <a:gd name="connsiteX7" fmla="*/ 831273 w 1233055"/>
              <a:gd name="connsiteY7" fmla="*/ 484909 h 2022763"/>
              <a:gd name="connsiteX8" fmla="*/ 789710 w 1233055"/>
              <a:gd name="connsiteY8" fmla="*/ 512618 h 2022763"/>
              <a:gd name="connsiteX9" fmla="*/ 720437 w 1233055"/>
              <a:gd name="connsiteY9" fmla="*/ 568036 h 2022763"/>
              <a:gd name="connsiteX10" fmla="*/ 651164 w 1233055"/>
              <a:gd name="connsiteY10" fmla="*/ 665018 h 2022763"/>
              <a:gd name="connsiteX11" fmla="*/ 595746 w 1233055"/>
              <a:gd name="connsiteY11" fmla="*/ 748145 h 2022763"/>
              <a:gd name="connsiteX12" fmla="*/ 581891 w 1233055"/>
              <a:gd name="connsiteY12" fmla="*/ 789709 h 2022763"/>
              <a:gd name="connsiteX13" fmla="*/ 540328 w 1233055"/>
              <a:gd name="connsiteY13" fmla="*/ 831272 h 2022763"/>
              <a:gd name="connsiteX14" fmla="*/ 484910 w 1233055"/>
              <a:gd name="connsiteY14" fmla="*/ 955963 h 2022763"/>
              <a:gd name="connsiteX15" fmla="*/ 457200 w 1233055"/>
              <a:gd name="connsiteY15" fmla="*/ 983672 h 2022763"/>
              <a:gd name="connsiteX16" fmla="*/ 429491 w 1233055"/>
              <a:gd name="connsiteY16" fmla="*/ 1066800 h 2022763"/>
              <a:gd name="connsiteX17" fmla="*/ 360219 w 1233055"/>
              <a:gd name="connsiteY17" fmla="*/ 1163781 h 2022763"/>
              <a:gd name="connsiteX18" fmla="*/ 193964 w 1233055"/>
              <a:gd name="connsiteY18" fmla="*/ 1676400 h 2022763"/>
              <a:gd name="connsiteX19" fmla="*/ 207819 w 1233055"/>
              <a:gd name="connsiteY19" fmla="*/ 1717963 h 2022763"/>
              <a:gd name="connsiteX20" fmla="*/ 152400 w 1233055"/>
              <a:gd name="connsiteY20" fmla="*/ 1801091 h 2022763"/>
              <a:gd name="connsiteX21" fmla="*/ 96982 w 1233055"/>
              <a:gd name="connsiteY21" fmla="*/ 1884218 h 2022763"/>
              <a:gd name="connsiteX22" fmla="*/ 69273 w 1233055"/>
              <a:gd name="connsiteY22" fmla="*/ 1925781 h 2022763"/>
              <a:gd name="connsiteX23" fmla="*/ 41564 w 1233055"/>
              <a:gd name="connsiteY23" fmla="*/ 1953491 h 2022763"/>
              <a:gd name="connsiteX24" fmla="*/ 27710 w 1233055"/>
              <a:gd name="connsiteY24" fmla="*/ 1995054 h 2022763"/>
              <a:gd name="connsiteX25" fmla="*/ 0 w 1233055"/>
              <a:gd name="connsiteY25" fmla="*/ 2022763 h 2022763"/>
              <a:gd name="connsiteX26" fmla="*/ 0 w 1233055"/>
              <a:gd name="connsiteY26" fmla="*/ 2022763 h 20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33055" h="2022763">
                <a:moveTo>
                  <a:pt x="1233055" y="0"/>
                </a:moveTo>
                <a:cubicBezTo>
                  <a:pt x="1227786" y="26342"/>
                  <a:pt x="1219545" y="82438"/>
                  <a:pt x="1205346" y="110836"/>
                </a:cubicBezTo>
                <a:cubicBezTo>
                  <a:pt x="1180624" y="160282"/>
                  <a:pt x="1131228" y="198809"/>
                  <a:pt x="1094510" y="235527"/>
                </a:cubicBezTo>
                <a:cubicBezTo>
                  <a:pt x="1055029" y="275008"/>
                  <a:pt x="1077664" y="255993"/>
                  <a:pt x="1025237" y="290945"/>
                </a:cubicBezTo>
                <a:cubicBezTo>
                  <a:pt x="1020619" y="304800"/>
                  <a:pt x="1021709" y="322182"/>
                  <a:pt x="1011382" y="332509"/>
                </a:cubicBezTo>
                <a:cubicBezTo>
                  <a:pt x="987834" y="356057"/>
                  <a:pt x="928255" y="387927"/>
                  <a:pt x="928255" y="387927"/>
                </a:cubicBezTo>
                <a:cubicBezTo>
                  <a:pt x="848845" y="507044"/>
                  <a:pt x="954583" y="366865"/>
                  <a:pt x="858982" y="443345"/>
                </a:cubicBezTo>
                <a:cubicBezTo>
                  <a:pt x="845980" y="453747"/>
                  <a:pt x="843047" y="473135"/>
                  <a:pt x="831273" y="484909"/>
                </a:cubicBezTo>
                <a:cubicBezTo>
                  <a:pt x="819499" y="496683"/>
                  <a:pt x="802712" y="502216"/>
                  <a:pt x="789710" y="512618"/>
                </a:cubicBezTo>
                <a:cubicBezTo>
                  <a:pt x="691002" y="591584"/>
                  <a:pt x="848362" y="482752"/>
                  <a:pt x="720437" y="568036"/>
                </a:cubicBezTo>
                <a:cubicBezTo>
                  <a:pt x="660284" y="688343"/>
                  <a:pt x="729799" y="563916"/>
                  <a:pt x="651164" y="665018"/>
                </a:cubicBezTo>
                <a:cubicBezTo>
                  <a:pt x="630718" y="691305"/>
                  <a:pt x="614219" y="720436"/>
                  <a:pt x="595746" y="748145"/>
                </a:cubicBezTo>
                <a:cubicBezTo>
                  <a:pt x="587645" y="760296"/>
                  <a:pt x="589992" y="777558"/>
                  <a:pt x="581891" y="789709"/>
                </a:cubicBezTo>
                <a:cubicBezTo>
                  <a:pt x="571023" y="806011"/>
                  <a:pt x="554182" y="817418"/>
                  <a:pt x="540328" y="831272"/>
                </a:cubicBezTo>
                <a:cubicBezTo>
                  <a:pt x="518358" y="897184"/>
                  <a:pt x="522548" y="908917"/>
                  <a:pt x="484910" y="955963"/>
                </a:cubicBezTo>
                <a:cubicBezTo>
                  <a:pt x="476750" y="966163"/>
                  <a:pt x="466437" y="974436"/>
                  <a:pt x="457200" y="983672"/>
                </a:cubicBezTo>
                <a:cubicBezTo>
                  <a:pt x="447964" y="1011381"/>
                  <a:pt x="445693" y="1042497"/>
                  <a:pt x="429491" y="1066800"/>
                </a:cubicBezTo>
                <a:cubicBezTo>
                  <a:pt x="388973" y="1127576"/>
                  <a:pt x="399473" y="1069108"/>
                  <a:pt x="360219" y="1163781"/>
                </a:cubicBezTo>
                <a:lnTo>
                  <a:pt x="193964" y="1676400"/>
                </a:lnTo>
                <a:cubicBezTo>
                  <a:pt x="198582" y="1690254"/>
                  <a:pt x="207819" y="1703359"/>
                  <a:pt x="207819" y="1717963"/>
                </a:cubicBezTo>
                <a:cubicBezTo>
                  <a:pt x="207819" y="1763385"/>
                  <a:pt x="177389" y="1768962"/>
                  <a:pt x="152400" y="1801091"/>
                </a:cubicBezTo>
                <a:cubicBezTo>
                  <a:pt x="131954" y="1827378"/>
                  <a:pt x="115455" y="1856509"/>
                  <a:pt x="96982" y="1884218"/>
                </a:cubicBezTo>
                <a:cubicBezTo>
                  <a:pt x="87746" y="1898072"/>
                  <a:pt x="81047" y="1914007"/>
                  <a:pt x="69273" y="1925781"/>
                </a:cubicBezTo>
                <a:lnTo>
                  <a:pt x="41564" y="1953491"/>
                </a:lnTo>
                <a:cubicBezTo>
                  <a:pt x="36946" y="1967345"/>
                  <a:pt x="35224" y="1982531"/>
                  <a:pt x="27710" y="1995054"/>
                </a:cubicBezTo>
                <a:cubicBezTo>
                  <a:pt x="20989" y="2006255"/>
                  <a:pt x="0" y="2022763"/>
                  <a:pt x="0" y="2022763"/>
                </a:cubicBezTo>
                <a:lnTo>
                  <a:pt x="0" y="2022763"/>
                </a:lnTo>
              </a:path>
            </a:pathLst>
          </a:custGeom>
          <a:ln w="57150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44208" y="1887028"/>
            <a:ext cx="1191244" cy="142004"/>
          </a:xfrm>
          <a:custGeom>
            <a:avLst/>
            <a:gdLst>
              <a:gd name="connsiteX0" fmla="*/ 0 w 1954924"/>
              <a:gd name="connsiteY0" fmla="*/ 323194 h 323194"/>
              <a:gd name="connsiteX1" fmla="*/ 394138 w 1954924"/>
              <a:gd name="connsiteY1" fmla="*/ 212835 h 323194"/>
              <a:gd name="connsiteX2" fmla="*/ 599090 w 1954924"/>
              <a:gd name="connsiteY2" fmla="*/ 197070 h 323194"/>
              <a:gd name="connsiteX3" fmla="*/ 898635 w 1954924"/>
              <a:gd name="connsiteY3" fmla="*/ 102477 h 323194"/>
              <a:gd name="connsiteX4" fmla="*/ 1040524 w 1954924"/>
              <a:gd name="connsiteY4" fmla="*/ 7883 h 323194"/>
              <a:gd name="connsiteX5" fmla="*/ 1340069 w 1954924"/>
              <a:gd name="connsiteY5" fmla="*/ 149773 h 323194"/>
              <a:gd name="connsiteX6" fmla="*/ 1608083 w 1954924"/>
              <a:gd name="connsiteY6" fmla="*/ 291663 h 323194"/>
              <a:gd name="connsiteX7" fmla="*/ 1954924 w 1954924"/>
              <a:gd name="connsiteY7" fmla="*/ 307428 h 32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924" h="323194">
                <a:moveTo>
                  <a:pt x="0" y="323194"/>
                </a:moveTo>
                <a:cubicBezTo>
                  <a:pt x="147145" y="278525"/>
                  <a:pt x="294290" y="233856"/>
                  <a:pt x="394138" y="212835"/>
                </a:cubicBezTo>
                <a:cubicBezTo>
                  <a:pt x="493986" y="191814"/>
                  <a:pt x="515007" y="215463"/>
                  <a:pt x="599090" y="197070"/>
                </a:cubicBezTo>
                <a:cubicBezTo>
                  <a:pt x="683173" y="178677"/>
                  <a:pt x="825063" y="134008"/>
                  <a:pt x="898635" y="102477"/>
                </a:cubicBezTo>
                <a:cubicBezTo>
                  <a:pt x="972207" y="70946"/>
                  <a:pt x="966952" y="0"/>
                  <a:pt x="1040524" y="7883"/>
                </a:cubicBezTo>
                <a:cubicBezTo>
                  <a:pt x="1114096" y="15766"/>
                  <a:pt x="1245476" y="102476"/>
                  <a:pt x="1340069" y="149773"/>
                </a:cubicBezTo>
                <a:cubicBezTo>
                  <a:pt x="1434662" y="197070"/>
                  <a:pt x="1505607" y="265387"/>
                  <a:pt x="1608083" y="291663"/>
                </a:cubicBezTo>
                <a:cubicBezTo>
                  <a:pt x="1710559" y="317939"/>
                  <a:pt x="1832741" y="312683"/>
                  <a:pt x="1954924" y="307428"/>
                </a:cubicBezTo>
              </a:path>
            </a:pathLst>
          </a:custGeom>
          <a:ln w="57150">
            <a:solidFill>
              <a:srgbClr val="99FF66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>
            <a:off x="7164288" y="2564904"/>
            <a:ext cx="1833092" cy="548231"/>
          </a:xfrm>
          <a:prstGeom prst="callout2">
            <a:avLst>
              <a:gd name="adj1" fmla="val 18310"/>
              <a:gd name="adj2" fmla="val 33931"/>
              <a:gd name="adj3" fmla="val -17349"/>
              <a:gd name="adj4" fmla="val 18023"/>
              <a:gd name="adj5" fmla="val -106970"/>
              <a:gd name="adj6" fmla="val 9935"/>
            </a:avLst>
          </a:prstGeom>
          <a:noFill/>
          <a:ln w="28575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defRPr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Primary Visual area (area 17)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AutoShape 32">
            <a:extLst>
              <a:ext uri="{FF2B5EF4-FFF2-40B4-BE49-F238E27FC236}">
                <a16:creationId xmlns:a16="http://schemas.microsoft.com/office/drawing/2014/main" xmlns="" id="{0F1B5B9A-602F-40FF-8B81-4BF9F79C0174}"/>
              </a:ext>
            </a:extLst>
          </p:cNvPr>
          <p:cNvSpPr>
            <a:spLocks/>
          </p:cNvSpPr>
          <p:nvPr/>
        </p:nvSpPr>
        <p:spPr bwMode="auto">
          <a:xfrm>
            <a:off x="5437752" y="80782"/>
            <a:ext cx="2734648" cy="467898"/>
          </a:xfrm>
          <a:prstGeom prst="callout2">
            <a:avLst>
              <a:gd name="adj1" fmla="val 72306"/>
              <a:gd name="adj2" fmla="val 24608"/>
              <a:gd name="adj3" fmla="val 98051"/>
              <a:gd name="adj4" fmla="val 10701"/>
              <a:gd name="adj5" fmla="val 186060"/>
              <a:gd name="adj6" fmla="val 13721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Paracentral lobule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utoShape 32">
            <a:extLst>
              <a:ext uri="{FF2B5EF4-FFF2-40B4-BE49-F238E27FC236}">
                <a16:creationId xmlns:a16="http://schemas.microsoft.com/office/drawing/2014/main" xmlns="" id="{DCBE101E-8BD9-4359-81FC-37CAC76465D5}"/>
              </a:ext>
            </a:extLst>
          </p:cNvPr>
          <p:cNvSpPr>
            <a:spLocks/>
          </p:cNvSpPr>
          <p:nvPr/>
        </p:nvSpPr>
        <p:spPr bwMode="auto">
          <a:xfrm flipH="1">
            <a:off x="7408588" y="695152"/>
            <a:ext cx="1699916" cy="371822"/>
          </a:xfrm>
          <a:prstGeom prst="callout2">
            <a:avLst>
              <a:gd name="adj1" fmla="val 364241"/>
              <a:gd name="adj2" fmla="val 123672"/>
              <a:gd name="adj3" fmla="val 213761"/>
              <a:gd name="adj4" fmla="val 77346"/>
              <a:gd name="adj5" fmla="val 294189"/>
              <a:gd name="adj6" fmla="val 121239"/>
            </a:avLst>
          </a:prstGeom>
          <a:noFill/>
          <a:ln w="28575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defRPr/>
            </a:pPr>
            <a:r>
              <a:rPr lang="en-US" sz="2400" b="1" dirty="0">
                <a:solidFill>
                  <a:srgbClr val="0000FF"/>
                </a:solidFill>
              </a:rPr>
              <a:t>Secondary visual areas 18&amp;19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43382"/>
            <a:ext cx="3816424" cy="3471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122000"/>
              </a:lnSpc>
              <a:tabLst>
                <a:tab pos="259080" algn="l"/>
                <a:tab pos="259080" algn="l"/>
                <a:tab pos="6057900" algn="r"/>
              </a:tabLst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Paracentral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lobule;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2000"/>
              </a:lnSpc>
              <a:tabLst>
                <a:tab pos="259080" algn="l"/>
                <a:tab pos="259080" algn="l"/>
                <a:tab pos="6057900" algn="r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It is continues with the motor and sensory areas in the lateral surface.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2000"/>
              </a:lnSpc>
              <a:tabLst>
                <a:tab pos="259080" algn="l"/>
                <a:tab pos="259080" algn="l"/>
                <a:tab pos="6057900" algn="r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It gives motor fibers &amp; receives sensation from the leg, foot and perineum of the opposite side.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2000"/>
              </a:lnSpc>
              <a:tabLst>
                <a:tab pos="259080" algn="l"/>
                <a:tab pos="259080" algn="l"/>
                <a:tab pos="6057900" algn="r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It controls the micturition and defecation reflexes.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BA332A-241F-422B-8298-010146E4107B}"/>
              </a:ext>
            </a:extLst>
          </p:cNvPr>
          <p:cNvSpPr txBox="1"/>
          <p:nvPr/>
        </p:nvSpPr>
        <p:spPr>
          <a:xfrm>
            <a:off x="-57010" y="3522989"/>
            <a:ext cx="9165514" cy="336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22000"/>
              </a:lnSpc>
              <a:tabLst>
                <a:tab pos="259080" algn="l"/>
                <a:tab pos="259080" algn="l"/>
                <a:tab pos="6057900" algn="r"/>
              </a:tabLst>
            </a:pPr>
            <a:r>
              <a:rPr lang="en-US" sz="19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</a:t>
            </a:r>
            <a:r>
              <a:rPr lang="en-US" sz="19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primary Visual area (area 17);</a:t>
            </a:r>
            <a:endParaRPr lang="en-US" sz="19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l" rtl="0">
              <a:lnSpc>
                <a:spcPct val="122000"/>
              </a:lnSpc>
              <a:buFontTx/>
              <a:buChar char="-"/>
              <a:tabLst>
                <a:tab pos="259080" algn="l"/>
                <a:tab pos="259080" algn="l"/>
                <a:tab pos="6057900" algn="r"/>
              </a:tabLst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It lies on the depth of calcarine sulcus </a:t>
            </a:r>
          </a:p>
          <a:p>
            <a:pPr marL="342900" indent="-342900" algn="l" rtl="0">
              <a:lnSpc>
                <a:spcPct val="122000"/>
              </a:lnSpc>
              <a:buFontTx/>
              <a:buChar char="-"/>
              <a:tabLst>
                <a:tab pos="259080" algn="l"/>
                <a:tab pos="259080" algn="l"/>
                <a:tab pos="6057900" algn="r"/>
              </a:tabLst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It receives visual </a:t>
            </a: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sensation from the lateral geniculate body </a:t>
            </a:r>
            <a:r>
              <a:rPr lang="en-US" sz="19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(LGB) </a:t>
            </a: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via the optic radiation.</a:t>
            </a:r>
          </a:p>
          <a:p>
            <a:pPr marL="342900" indent="-342900" algn="l" rtl="0">
              <a:lnSpc>
                <a:spcPct val="122000"/>
              </a:lnSpc>
              <a:buFontTx/>
              <a:buChar char="-"/>
              <a:tabLst>
                <a:tab pos="259080" algn="l"/>
                <a:tab pos="259080" algn="l"/>
                <a:tab pos="6057900" algn="r"/>
              </a:tabLst>
            </a:pP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Damage of the primary visual area causes </a:t>
            </a:r>
            <a:r>
              <a:rPr lang="en-US" sz="19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blindness.</a:t>
            </a:r>
            <a:endParaRPr lang="en-US" sz="1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2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19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secondary Visual (association) area (area 18, 19): </a:t>
            </a:r>
            <a:endParaRPr lang="en-US" sz="19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2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It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lies in the occipital lobe surrounding the primary visual area.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l" rtl="0">
              <a:lnSpc>
                <a:spcPct val="140000"/>
              </a:lnSpc>
              <a:buFontTx/>
              <a:buChar char="-"/>
              <a:tabLst>
                <a:tab pos="262255" algn="l"/>
                <a:tab pos="262255" algn="l"/>
                <a:tab pos="6057900" algn="r"/>
              </a:tabLst>
            </a:pP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Damage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of this area causes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visual agnosia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 (people can not </a:t>
            </a: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identify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the objects).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548680"/>
            <a:ext cx="7272808" cy="568863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013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988840"/>
            <a:ext cx="56886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Sulci &amp; Gyri of the inferior surface</a:t>
            </a:r>
          </a:p>
        </p:txBody>
      </p:sp>
    </p:spTree>
    <p:extLst>
      <p:ext uri="{BB962C8B-B14F-4D97-AF65-F5344CB8AC3E}">
        <p14:creationId xmlns:p14="http://schemas.microsoft.com/office/powerpoint/2010/main" val="294555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781</Words>
  <Application>Microsoft Office PowerPoint</Application>
  <PresentationFormat>On-screen Show (4:3)</PresentationFormat>
  <Paragraphs>113</Paragraphs>
  <Slides>14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2020-12-22T05:56:26Z</dcterms:created>
  <dcterms:modified xsi:type="dcterms:W3CDTF">2020-12-23T11:19:27Z</dcterms:modified>
</cp:coreProperties>
</file>