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6" d="100"/>
          <a:sy n="66" d="100"/>
        </p:scale>
        <p:origin x="89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19/10/2022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19/10/2022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19/10/2022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RSM-5</a:t>
            </a:r>
            <a:r>
              <a:rPr lang="en-US" dirty="0"/>
              <a:t/>
            </a:r>
            <a:br>
              <a:rPr lang="en-US" dirty="0"/>
            </a:br>
            <a:r>
              <a:rPr lang="en-US" cap="none" dirty="0"/>
              <a:t>obstructive lung (airway) </a:t>
            </a:r>
            <a:r>
              <a:rPr lang="en-US" cap="none" dirty="0" smtClean="0"/>
              <a:t>diseases-2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324" y="5215450"/>
            <a:ext cx="9144000" cy="1309255"/>
          </a:xfrm>
        </p:spPr>
        <p:txBody>
          <a:bodyPr/>
          <a:lstStyle/>
          <a:p>
            <a:pPr algn="r"/>
            <a:r>
              <a:rPr lang="en-US" dirty="0" err="1"/>
              <a:t>Dr.Eman</a:t>
            </a:r>
            <a:r>
              <a:rPr lang="en-US" dirty="0"/>
              <a:t> </a:t>
            </a:r>
            <a:r>
              <a:rPr lang="en-US" dirty="0" err="1"/>
              <a:t>Kreishan,M.D</a:t>
            </a:r>
            <a:r>
              <a:rPr lang="en-US" dirty="0"/>
              <a:t>.</a:t>
            </a:r>
          </a:p>
          <a:p>
            <a:pPr algn="r"/>
            <a:r>
              <a:rPr lang="en-US" dirty="0" smtClean="0"/>
              <a:t>19-10-2022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vs airway </a:t>
            </a:r>
            <a:r>
              <a:rPr lang="en-US" dirty="0"/>
              <a:t>i</a:t>
            </a:r>
            <a:r>
              <a:rPr lang="en-US" dirty="0" smtClean="0"/>
              <a:t>n asthma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546" t="24139" r="59880" b="44701"/>
          <a:stretch/>
        </p:blipFill>
        <p:spPr>
          <a:xfrm>
            <a:off x="389898" y="1930066"/>
            <a:ext cx="3564836" cy="3035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445" t="42437" r="59778" b="17890"/>
          <a:stretch/>
        </p:blipFill>
        <p:spPr>
          <a:xfrm>
            <a:off x="4266159" y="1930066"/>
            <a:ext cx="2862468" cy="30729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0052" y="2140688"/>
            <a:ext cx="47519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accumulation </a:t>
            </a:r>
            <a:r>
              <a:rPr lang="en-US" b="1" dirty="0">
                <a:solidFill>
                  <a:schemeClr val="bg1"/>
                </a:solidFill>
              </a:rPr>
              <a:t>of mucus in the bronchial lumen secondary to an increase in the number of mucus-secreting goblet cells 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hypertrophy of submucosal </a:t>
            </a:r>
            <a:r>
              <a:rPr lang="en-US" b="1" dirty="0" smtClean="0">
                <a:solidFill>
                  <a:schemeClr val="bg1"/>
                </a:solidFill>
              </a:rPr>
              <a:t>glands.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intense </a:t>
            </a:r>
            <a:r>
              <a:rPr lang="en-US" b="1" dirty="0">
                <a:solidFill>
                  <a:schemeClr val="bg1"/>
                </a:solidFill>
              </a:rPr>
              <a:t>chronic inflammation due to recruitment of eosinophils, macrophages, and other inflammatory </a:t>
            </a:r>
            <a:r>
              <a:rPr lang="en-US" b="1" dirty="0" smtClean="0">
                <a:solidFill>
                  <a:schemeClr val="bg1"/>
                </a:solidFill>
              </a:rPr>
              <a:t>cells.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thickened basement </a:t>
            </a:r>
            <a:r>
              <a:rPr lang="en-US" b="1" dirty="0" smtClean="0">
                <a:solidFill>
                  <a:schemeClr val="bg1"/>
                </a:solidFill>
              </a:rPr>
              <a:t>membrane.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hypertrophy and hyperplasia of smooth muscle cells.</a:t>
            </a:r>
          </a:p>
        </p:txBody>
      </p:sp>
    </p:spTree>
    <p:extLst>
      <p:ext uri="{BB962C8B-B14F-4D97-AF65-F5344CB8AC3E}">
        <p14:creationId xmlns:p14="http://schemas.microsoft.com/office/powerpoint/2010/main" val="41856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954" t="33197" r="22093" b="17165"/>
          <a:stretch/>
        </p:blipFill>
        <p:spPr>
          <a:xfrm>
            <a:off x="2782956" y="728869"/>
            <a:ext cx="6930888" cy="5379784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4810539" y="1868556"/>
            <a:ext cx="424069" cy="27829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9495777">
            <a:off x="4611756" y="2256100"/>
            <a:ext cx="17360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IL-13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2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649" t="30118" r="38796" b="17165"/>
          <a:stretch/>
        </p:blipFill>
        <p:spPr>
          <a:xfrm>
            <a:off x="7646504" y="314532"/>
            <a:ext cx="4041913" cy="61260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5617" y="162321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early-phase reaction is dominated by 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Bronchoconstriction.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increased mucus </a:t>
            </a:r>
            <a:r>
              <a:rPr lang="en-US" b="1" dirty="0" smtClean="0">
                <a:solidFill>
                  <a:schemeClr val="bg1"/>
                </a:solidFill>
              </a:rPr>
              <a:t>production.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vasodilation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Bronchoconstriction </a:t>
            </a:r>
            <a:r>
              <a:rPr lang="en-US" b="1" dirty="0">
                <a:solidFill>
                  <a:schemeClr val="bg1"/>
                </a:solidFill>
              </a:rPr>
              <a:t>is triggered by mediators released from mast cells, including histamine, </a:t>
            </a:r>
            <a:r>
              <a:rPr lang="en-US" b="1" dirty="0" smtClean="0">
                <a:solidFill>
                  <a:schemeClr val="bg1"/>
                </a:solidFill>
              </a:rPr>
              <a:t>prostaglandin </a:t>
            </a:r>
            <a:r>
              <a:rPr lang="en-US" b="1" dirty="0">
                <a:solidFill>
                  <a:schemeClr val="bg1"/>
                </a:solidFill>
              </a:rPr>
              <a:t>D2, and leukotrienes LTC4, D4, and E4, and also by reflex neural pathways.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5617" y="554143"/>
            <a:ext cx="3414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Early-phase </a:t>
            </a:r>
            <a:r>
              <a:rPr lang="en-US" sz="2800" b="1" dirty="0">
                <a:solidFill>
                  <a:schemeClr val="bg1"/>
                </a:solidFill>
              </a:rPr>
              <a:t>reaction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02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39" y="1869999"/>
            <a:ext cx="5844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late-phase reaction is inflammatory in nature.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Inflammatory </a:t>
            </a:r>
            <a:r>
              <a:rPr lang="en-US" b="1" dirty="0">
                <a:solidFill>
                  <a:schemeClr val="bg1"/>
                </a:solidFill>
              </a:rPr>
              <a:t>mediators stimulate epithelial cells to produce chemokines (including </a:t>
            </a:r>
            <a:r>
              <a:rPr lang="en-US" b="1" dirty="0" err="1">
                <a:solidFill>
                  <a:schemeClr val="bg1"/>
                </a:solidFill>
              </a:rPr>
              <a:t>eotaxin</a:t>
            </a:r>
            <a:r>
              <a:rPr lang="en-US" b="1" dirty="0">
                <a:solidFill>
                  <a:schemeClr val="bg1"/>
                </a:solidFill>
              </a:rPr>
              <a:t>, a potent </a:t>
            </a:r>
            <a:r>
              <a:rPr lang="en-US" b="1" dirty="0" smtClean="0">
                <a:solidFill>
                  <a:schemeClr val="bg1"/>
                </a:solidFill>
              </a:rPr>
              <a:t>chemoattractant </a:t>
            </a:r>
            <a:r>
              <a:rPr lang="en-US" b="1" dirty="0">
                <a:solidFill>
                  <a:schemeClr val="bg1"/>
                </a:solidFill>
              </a:rPr>
              <a:t>and activator of eosinophils) that promote the recruitment of TH2 cells, eosinophils, and other </a:t>
            </a:r>
            <a:r>
              <a:rPr lang="en-US" b="1" dirty="0" smtClean="0">
                <a:solidFill>
                  <a:schemeClr val="bg1"/>
                </a:solidFill>
              </a:rPr>
              <a:t>leukocytes</a:t>
            </a:r>
            <a:r>
              <a:rPr lang="en-US" b="1" dirty="0">
                <a:solidFill>
                  <a:schemeClr val="bg1"/>
                </a:solidFill>
              </a:rPr>
              <a:t>, thus amplifying an inflammatory reaction 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1713" t="24864" r="22500" b="20969"/>
          <a:stretch/>
        </p:blipFill>
        <p:spPr>
          <a:xfrm>
            <a:off x="7911460" y="0"/>
            <a:ext cx="3511914" cy="6774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5476" y="686664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late-phase reaction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5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48" y="2882538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Repeated bouts of inflammation lead to structural changes in the bronchial wall that are collectively referred to as airway remodeling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These changes include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hypertrophy </a:t>
            </a:r>
            <a:r>
              <a:rPr lang="en-US" dirty="0">
                <a:solidFill>
                  <a:schemeClr val="bg1"/>
                </a:solidFill>
              </a:rPr>
              <a:t>of bronchial smooth muscle and mucus </a:t>
            </a:r>
            <a:r>
              <a:rPr lang="en-US" dirty="0" smtClean="0">
                <a:solidFill>
                  <a:schemeClr val="bg1"/>
                </a:solidFill>
              </a:rPr>
              <a:t>glands.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increased vascularity.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deposition of </a:t>
            </a:r>
            <a:r>
              <a:rPr lang="en-US" dirty="0" smtClean="0">
                <a:solidFill>
                  <a:schemeClr val="bg1"/>
                </a:solidFill>
              </a:rPr>
              <a:t>subepithelial </a:t>
            </a:r>
            <a:r>
              <a:rPr lang="en-US" dirty="0">
                <a:solidFill>
                  <a:schemeClr val="bg1"/>
                </a:solidFill>
              </a:rPr>
              <a:t>collagen, which may occur as early as several years before initiation of symptoms.</a:t>
            </a:r>
          </a:p>
        </p:txBody>
      </p:sp>
      <p:pic>
        <p:nvPicPr>
          <p:cNvPr id="8194" name="Picture 2" descr="Airway Remodeling in Asthma: Therapeutic Implications of Mechanisms |  Physi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 r="1854" b="13258"/>
          <a:stretch/>
        </p:blipFill>
        <p:spPr bwMode="auto">
          <a:xfrm>
            <a:off x="8762914" y="1"/>
            <a:ext cx="3429086" cy="28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4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subtypes</a:t>
            </a:r>
            <a:br>
              <a:rPr lang="en-US" dirty="0" smtClean="0"/>
            </a:br>
            <a:r>
              <a:rPr lang="en-US" dirty="0" smtClean="0"/>
              <a:t>1. Atopic </a:t>
            </a:r>
            <a:r>
              <a:rPr lang="en-US" dirty="0"/>
              <a:t>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is the most common type of asthma and is a classic example of type I </a:t>
            </a:r>
            <a:r>
              <a:rPr lang="en-US" dirty="0" err="1">
                <a:solidFill>
                  <a:schemeClr val="bg1"/>
                </a:solidFill>
              </a:rPr>
              <a:t>IgE</a:t>
            </a:r>
            <a:r>
              <a:rPr lang="en-US" dirty="0">
                <a:solidFill>
                  <a:schemeClr val="bg1"/>
                </a:solidFill>
              </a:rPr>
              <a:t>–mediated hypersensitivity </a:t>
            </a:r>
            <a:r>
              <a:rPr lang="en-US" dirty="0" smtClean="0">
                <a:solidFill>
                  <a:schemeClr val="bg1"/>
                </a:solidFill>
              </a:rPr>
              <a:t>reaction.</a:t>
            </a:r>
          </a:p>
          <a:p>
            <a:r>
              <a:rPr lang="en-US" dirty="0">
                <a:solidFill>
                  <a:schemeClr val="bg1"/>
                </a:solidFill>
              </a:rPr>
              <a:t>It usually begins in childhood.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positive family history of atopy and/or asthma is common, and the onset of asthmatic attacks is often preceded by allergic rhinitis, </a:t>
            </a:r>
            <a:r>
              <a:rPr lang="en-US" dirty="0" err="1">
                <a:solidFill>
                  <a:schemeClr val="bg1"/>
                </a:solidFill>
              </a:rPr>
              <a:t>urticaria</a:t>
            </a:r>
            <a:r>
              <a:rPr lang="en-US" dirty="0">
                <a:solidFill>
                  <a:schemeClr val="bg1"/>
                </a:solidFill>
              </a:rPr>
              <a:t>, or </a:t>
            </a:r>
            <a:r>
              <a:rPr lang="en-US" dirty="0" smtClean="0">
                <a:solidFill>
                  <a:schemeClr val="bg1"/>
                </a:solidFill>
              </a:rPr>
              <a:t>eczema.</a:t>
            </a:r>
          </a:p>
          <a:p>
            <a:r>
              <a:rPr lang="en-US" dirty="0">
                <a:solidFill>
                  <a:schemeClr val="bg1"/>
                </a:solidFill>
              </a:rPr>
              <a:t>A skin test with the offending antigen results in an immediate wheal-and-flare reaction.</a:t>
            </a:r>
          </a:p>
        </p:txBody>
      </p:sp>
      <p:pic>
        <p:nvPicPr>
          <p:cNvPr id="1026" name="Picture 2" descr="Aashwas | Skin Prick Test in Kolkata with best facility and very low p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407409"/>
            <a:ext cx="3657600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Non-Atopic </a:t>
            </a:r>
            <a:r>
              <a:rPr lang="en-US" dirty="0"/>
              <a:t>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Patients with </a:t>
            </a:r>
            <a:r>
              <a:rPr lang="en-US" dirty="0" err="1">
                <a:solidFill>
                  <a:schemeClr val="bg1"/>
                </a:solidFill>
              </a:rPr>
              <a:t>nonatopic</a:t>
            </a:r>
            <a:r>
              <a:rPr lang="en-US" dirty="0">
                <a:solidFill>
                  <a:schemeClr val="bg1"/>
                </a:solidFill>
              </a:rPr>
              <a:t> forms of asthma do not have </a:t>
            </a:r>
            <a:r>
              <a:rPr lang="en-US" dirty="0" smtClean="0">
                <a:solidFill>
                  <a:schemeClr val="bg1"/>
                </a:solidFill>
              </a:rPr>
              <a:t>evidence </a:t>
            </a:r>
            <a:r>
              <a:rPr lang="en-US" dirty="0">
                <a:solidFill>
                  <a:schemeClr val="bg1"/>
                </a:solidFill>
              </a:rPr>
              <a:t>of allergen sensitization, and skin test results usually are negative.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positive family history of asthma is less common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Respiratory infections due to viruses (e.g., </a:t>
            </a:r>
            <a:r>
              <a:rPr lang="en-US" dirty="0" smtClean="0">
                <a:solidFill>
                  <a:schemeClr val="bg1"/>
                </a:solidFill>
              </a:rPr>
              <a:t>rhinovirus</a:t>
            </a:r>
            <a:r>
              <a:rPr lang="en-US" dirty="0">
                <a:solidFill>
                  <a:schemeClr val="bg1"/>
                </a:solidFill>
              </a:rPr>
              <a:t>, parainfluenza virus) and inhaled air pollutants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are common </a:t>
            </a:r>
            <a:r>
              <a:rPr lang="en-US" dirty="0" smtClean="0">
                <a:solidFill>
                  <a:schemeClr val="bg1"/>
                </a:solidFill>
              </a:rPr>
              <a:t>triggers.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It is thought that virus-induced inflammation of the respiratory mucosa lowers the threshold of the </a:t>
            </a:r>
            <a:r>
              <a:rPr lang="en-US" dirty="0" smtClean="0">
                <a:solidFill>
                  <a:schemeClr val="bg1"/>
                </a:solidFill>
              </a:rPr>
              <a:t>subepithelial </a:t>
            </a:r>
            <a:r>
              <a:rPr lang="en-US" dirty="0">
                <a:solidFill>
                  <a:schemeClr val="bg1"/>
                </a:solidFill>
              </a:rPr>
              <a:t>vagal receptors to irritants</a:t>
            </a:r>
          </a:p>
        </p:txBody>
      </p:sp>
    </p:spTree>
    <p:extLst>
      <p:ext uri="{BB962C8B-B14F-4D97-AF65-F5344CB8AC3E}">
        <p14:creationId xmlns:p14="http://schemas.microsoft.com/office/powerpoint/2010/main" val="25055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3.Drug-Induced </a:t>
            </a:r>
            <a:r>
              <a:rPr lang="en-US" dirty="0"/>
              <a:t>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Several pharmacologic agents provoke asthma, aspirin being the most striking example.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Patients </a:t>
            </a:r>
            <a:r>
              <a:rPr lang="en-US" dirty="0">
                <a:solidFill>
                  <a:schemeClr val="bg1"/>
                </a:solidFill>
              </a:rPr>
              <a:t>with aspirin </a:t>
            </a:r>
            <a:r>
              <a:rPr lang="en-US" dirty="0" smtClean="0">
                <a:solidFill>
                  <a:schemeClr val="bg1"/>
                </a:solidFill>
              </a:rPr>
              <a:t>sensitivity </a:t>
            </a:r>
            <a:r>
              <a:rPr lang="en-US" dirty="0">
                <a:solidFill>
                  <a:schemeClr val="bg1"/>
                </a:solidFill>
              </a:rPr>
              <a:t>present with recurrent rhinitis, nasal polyps, </a:t>
            </a:r>
            <a:r>
              <a:rPr lang="en-US" dirty="0" err="1" smtClean="0">
                <a:solidFill>
                  <a:schemeClr val="bg1"/>
                </a:solidFill>
              </a:rPr>
              <a:t>urticaria</a:t>
            </a:r>
            <a:r>
              <a:rPr lang="en-US" dirty="0">
                <a:solidFill>
                  <a:schemeClr val="bg1"/>
                </a:solidFill>
              </a:rPr>
              <a:t>, and bronchospasm.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precise pathogenesis is unknown but is likely to involve some abnormality in </a:t>
            </a:r>
            <a:r>
              <a:rPr lang="en-US" dirty="0" smtClean="0">
                <a:solidFill>
                  <a:schemeClr val="bg1"/>
                </a:solidFill>
              </a:rPr>
              <a:t>prostaglandin 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4.Occupational </a:t>
            </a:r>
            <a:r>
              <a:rPr lang="en-US" dirty="0"/>
              <a:t>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Occupational asthma may be triggered by fumes (epoxy resins, plastics), organic and chemical dusts (wood, cotton, platinum), gases (toluene), and other chemicals</a:t>
            </a:r>
          </a:p>
        </p:txBody>
      </p:sp>
    </p:spTree>
    <p:extLst>
      <p:ext uri="{BB962C8B-B14F-4D97-AF65-F5344CB8AC3E}">
        <p14:creationId xmlns:p14="http://schemas.microsoft.com/office/powerpoint/2010/main" val="34080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 fatal cases, the lungs are distended due to air trapping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there may be small areas of </a:t>
            </a:r>
            <a:r>
              <a:rPr lang="en-US" dirty="0" smtClean="0">
                <a:solidFill>
                  <a:schemeClr val="bg1"/>
                </a:solidFill>
              </a:rPr>
              <a:t>atelectasis.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most striking finding is occlusion of bronchi and </a:t>
            </a:r>
            <a:r>
              <a:rPr lang="en-US" dirty="0" smtClean="0">
                <a:solidFill>
                  <a:schemeClr val="bg1"/>
                </a:solidFill>
              </a:rPr>
              <a:t>bronchioles </a:t>
            </a:r>
            <a:r>
              <a:rPr lang="en-US" dirty="0">
                <a:solidFill>
                  <a:schemeClr val="bg1"/>
                </a:solidFill>
              </a:rPr>
              <a:t>by thick, tenacious mucous plugs containing whorls of shed epithelium (</a:t>
            </a:r>
            <a:r>
              <a:rPr lang="en-US" dirty="0" err="1">
                <a:solidFill>
                  <a:schemeClr val="bg1"/>
                </a:solidFill>
              </a:rPr>
              <a:t>Curschmann</a:t>
            </a:r>
            <a:r>
              <a:rPr lang="en-US" dirty="0">
                <a:solidFill>
                  <a:schemeClr val="bg1"/>
                </a:solidFill>
              </a:rPr>
              <a:t> spirals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4" t="21577" r="52454" b="16320"/>
          <a:stretch/>
        </p:blipFill>
        <p:spPr>
          <a:xfrm>
            <a:off x="7620000" y="3853120"/>
            <a:ext cx="3918447" cy="2920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2" t="10466" r="62494" b="40327"/>
          <a:stretch/>
        </p:blipFill>
        <p:spPr>
          <a:xfrm>
            <a:off x="2598058" y="3853120"/>
            <a:ext cx="3962400" cy="29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Bronchitis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51436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defined by the presence of a persistent productive cough for at least 3 consecutive months in at least 2 consecutive years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Mainly occur in </a:t>
            </a:r>
            <a:r>
              <a:rPr lang="en-US" dirty="0">
                <a:solidFill>
                  <a:schemeClr val="bg1"/>
                </a:solidFill>
              </a:rPr>
              <a:t>the 40- to 65-year-old age </a:t>
            </a:r>
            <a:r>
              <a:rPr lang="en-US" dirty="0" smtClean="0">
                <a:solidFill>
                  <a:schemeClr val="bg1"/>
                </a:solidFill>
              </a:rPr>
              <a:t>group, mainly smokers.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hronic Obstructive Pulmonary Disease (COPD) | Concise Medical Knowl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19" y="4260107"/>
            <a:ext cx="3937866" cy="225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14" y="1945419"/>
            <a:ext cx="9784080" cy="42062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Thickening of airway wall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Sub-basement membrane fibrosis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Increased </a:t>
            </a:r>
            <a:r>
              <a:rPr lang="en-US" dirty="0">
                <a:solidFill>
                  <a:schemeClr val="bg1"/>
                </a:solidFill>
              </a:rPr>
              <a:t>submucosal </a:t>
            </a:r>
            <a:r>
              <a:rPr lang="en-US" dirty="0" smtClean="0">
                <a:solidFill>
                  <a:schemeClr val="bg1"/>
                </a:solidFill>
              </a:rPr>
              <a:t>vascularity.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 increase in size of the submucosal glands and goblet cell metaplasia of the airway </a:t>
            </a:r>
            <a:r>
              <a:rPr lang="en-US" dirty="0" smtClean="0">
                <a:solidFill>
                  <a:schemeClr val="bg1"/>
                </a:solidFill>
              </a:rPr>
              <a:t>epithelium.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Hypertrophy </a:t>
            </a:r>
            <a:r>
              <a:rPr lang="en-US" dirty="0">
                <a:solidFill>
                  <a:schemeClr val="bg1"/>
                </a:solidFill>
              </a:rPr>
              <a:t>and/or hyperplasia of the bronchial muscle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250" t="27219" r="50713" b="34919"/>
          <a:stretch/>
        </p:blipFill>
        <p:spPr>
          <a:xfrm>
            <a:off x="8640417" y="0"/>
            <a:ext cx="3565781" cy="3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6993" y="1792936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attack of asthma is characterized by severe dyspnea and wheezing due to bronchoconstriction and mucus </a:t>
            </a:r>
            <a:r>
              <a:rPr lang="en-US" dirty="0" smtClean="0">
                <a:solidFill>
                  <a:schemeClr val="bg1"/>
                </a:solidFill>
              </a:rPr>
              <a:t>plugging.</a:t>
            </a:r>
          </a:p>
          <a:p>
            <a:r>
              <a:rPr lang="en-US" dirty="0">
                <a:solidFill>
                  <a:schemeClr val="bg1"/>
                </a:solidFill>
              </a:rPr>
              <a:t>In the usual case, attacks last from 1 to several hours and subside either spontaneously or with </a:t>
            </a:r>
            <a:r>
              <a:rPr lang="en-US" dirty="0" smtClean="0">
                <a:solidFill>
                  <a:schemeClr val="bg1"/>
                </a:solidFill>
              </a:rPr>
              <a:t>therapy.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intervals </a:t>
            </a:r>
            <a:r>
              <a:rPr lang="en-US" dirty="0">
                <a:solidFill>
                  <a:schemeClr val="bg1"/>
                </a:solidFill>
              </a:rPr>
              <a:t>between attacks are characteristically free from overt respiratory difficulties, but persistent, subtle </a:t>
            </a:r>
            <a:r>
              <a:rPr lang="en-US" dirty="0" smtClean="0">
                <a:solidFill>
                  <a:schemeClr val="bg1"/>
                </a:solidFill>
              </a:rPr>
              <a:t>deficits.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Standard therapies include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anti-inflammatory </a:t>
            </a:r>
            <a:r>
              <a:rPr lang="en-US" dirty="0">
                <a:solidFill>
                  <a:schemeClr val="bg1"/>
                </a:solidFill>
              </a:rPr>
              <a:t>drugs, particularly </a:t>
            </a:r>
            <a:r>
              <a:rPr lang="en-US" dirty="0" smtClean="0">
                <a:solidFill>
                  <a:schemeClr val="bg1"/>
                </a:solidFill>
              </a:rPr>
              <a:t>glucocorticoids.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bronchodilators </a:t>
            </a:r>
            <a:r>
              <a:rPr lang="en-US" dirty="0">
                <a:solidFill>
                  <a:schemeClr val="bg1"/>
                </a:solidFill>
              </a:rPr>
              <a:t>such as beta-adrenergic drugs and leukotriene inhibitors</a:t>
            </a:r>
          </a:p>
        </p:txBody>
      </p:sp>
      <p:pic>
        <p:nvPicPr>
          <p:cNvPr id="2050" name="Picture 2" descr="Asthma: Types, Causes, Symptoms, Diagnosis &amp;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953" y="3546953"/>
            <a:ext cx="3311047" cy="33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Bronchiectasis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17" y="2011680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Bronchiectasis is the permanent dilation of bronchi and bronchioles caused by destruction of smooth muscle and the supporting elastic tissue; it typically results from or is associated with chronic necrotizing infections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It is not a primary disorder, as it always occurs secondary to </a:t>
            </a:r>
            <a:r>
              <a:rPr lang="en-US" dirty="0" smtClean="0">
                <a:solidFill>
                  <a:schemeClr val="bg1"/>
                </a:solidFill>
              </a:rPr>
              <a:t>persistent </a:t>
            </a:r>
            <a:r>
              <a:rPr lang="en-US" dirty="0">
                <a:solidFill>
                  <a:schemeClr val="bg1"/>
                </a:solidFill>
              </a:rPr>
              <a:t>infection or </a:t>
            </a:r>
            <a:r>
              <a:rPr lang="en-US" dirty="0" smtClean="0">
                <a:solidFill>
                  <a:schemeClr val="bg1"/>
                </a:solidFill>
              </a:rPr>
              <a:t>obstruction.</a:t>
            </a:r>
          </a:p>
          <a:p>
            <a:r>
              <a:rPr lang="en-US" dirty="0">
                <a:solidFill>
                  <a:schemeClr val="bg1"/>
                </a:solidFill>
              </a:rPr>
              <a:t>Bronchiectasis gives rise to a characteristic symptom complex dominated by cough and expectoration of copious amounts of purulent </a:t>
            </a:r>
            <a:r>
              <a:rPr lang="en-US" dirty="0" smtClean="0">
                <a:solidFill>
                  <a:schemeClr val="bg1"/>
                </a:solidFill>
              </a:rPr>
              <a:t>sputum.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Bronchiectasis - St Vincent's Lung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81" y="4557932"/>
            <a:ext cx="3913945" cy="22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8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The conditions that most commonly predispose to bronchiectasis include: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82" y="2011680"/>
            <a:ext cx="9784080" cy="42062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Bronchial obstruction. Common causes are tumors, foreign bodies, and impaction of mucus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Congenital or hereditary conditions—for example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chemeClr val="bg1"/>
                </a:solidFill>
              </a:rPr>
              <a:t>Cystic </a:t>
            </a:r>
            <a:r>
              <a:rPr lang="en-US" dirty="0" smtClean="0">
                <a:solidFill>
                  <a:schemeClr val="bg1"/>
                </a:solidFill>
              </a:rPr>
              <a:t>fibrosis.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Immunodeficiency </a:t>
            </a:r>
            <a:r>
              <a:rPr lang="en-US" dirty="0">
                <a:solidFill>
                  <a:schemeClr val="bg1"/>
                </a:solidFill>
              </a:rPr>
              <a:t>states, particularly immunoglobulin </a:t>
            </a:r>
            <a:r>
              <a:rPr lang="en-US" dirty="0" smtClean="0">
                <a:solidFill>
                  <a:schemeClr val="bg1"/>
                </a:solidFill>
              </a:rPr>
              <a:t>deficiencies.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Primary ciliary dyskinesia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Necrotizing, or suppurative, pneumonia, particularly with virulent organisms such as Staphylococcus aureus or Klebsiella </a:t>
            </a:r>
            <a:r>
              <a:rPr lang="en-US" dirty="0" smtClean="0">
                <a:solidFill>
                  <a:schemeClr val="bg1"/>
                </a:solidFill>
              </a:rPr>
              <a:t>spp.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6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Two intertwined processes contribute to bronchiectasis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obstruction: impairs clearance of secretions, providing a favorable </a:t>
            </a:r>
            <a:r>
              <a:rPr lang="en-US" dirty="0" smtClean="0">
                <a:solidFill>
                  <a:schemeClr val="bg1"/>
                </a:solidFill>
              </a:rPr>
              <a:t>substrate </a:t>
            </a:r>
            <a:r>
              <a:rPr lang="en-US" dirty="0">
                <a:solidFill>
                  <a:schemeClr val="bg1"/>
                </a:solidFill>
              </a:rPr>
              <a:t>for superimposed </a:t>
            </a:r>
            <a:r>
              <a:rPr lang="en-US" dirty="0" smtClean="0">
                <a:solidFill>
                  <a:schemeClr val="bg1"/>
                </a:solidFill>
              </a:rPr>
              <a:t>infection.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chronic </a:t>
            </a:r>
            <a:r>
              <a:rPr lang="en-US" dirty="0" smtClean="0">
                <a:solidFill>
                  <a:schemeClr val="bg1"/>
                </a:solidFill>
              </a:rPr>
              <a:t>infection: </a:t>
            </a:r>
            <a:r>
              <a:rPr lang="en-US" dirty="0">
                <a:solidFill>
                  <a:schemeClr val="bg1"/>
                </a:solidFill>
              </a:rPr>
              <a:t>. The resultant inflammatory damage to the bronchial wall and the accumulating exudate further distend the airways, leading to irreversible dilation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Bronchiectasis usually affects the lower lobes </a:t>
            </a:r>
            <a:r>
              <a:rPr lang="en-US" dirty="0" smtClean="0">
                <a:solidFill>
                  <a:schemeClr val="bg1"/>
                </a:solidFill>
              </a:rPr>
              <a:t>bilaterally.</a:t>
            </a:r>
          </a:p>
          <a:p>
            <a:r>
              <a:rPr lang="en-US" dirty="0">
                <a:solidFill>
                  <a:schemeClr val="bg1"/>
                </a:solidFill>
              </a:rPr>
              <a:t>The airways may be dilated to as much as four times their usual </a:t>
            </a:r>
            <a:r>
              <a:rPr lang="en-US" dirty="0" smtClean="0">
                <a:solidFill>
                  <a:schemeClr val="bg1"/>
                </a:solidFill>
              </a:rPr>
              <a:t>diameter.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121" t="28668" r="24027" b="16078"/>
          <a:stretch/>
        </p:blipFill>
        <p:spPr>
          <a:xfrm>
            <a:off x="8977022" y="3047999"/>
            <a:ext cx="2910177" cy="36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intense acute and chronic inflammatory exudate within the walls of the bronchi and bronchioles leads to desquamation of lining epithelium and extensive areas of </a:t>
            </a:r>
            <a:r>
              <a:rPr lang="en-US" dirty="0" smtClean="0">
                <a:solidFill>
                  <a:schemeClr val="bg1"/>
                </a:solidFill>
              </a:rPr>
              <a:t>ulceration.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healing </a:t>
            </a:r>
            <a:r>
              <a:rPr lang="en-US" dirty="0">
                <a:solidFill>
                  <a:schemeClr val="bg1"/>
                </a:solidFill>
              </a:rPr>
              <a:t>occurs, the lining epithelium may regenerate completely; however, the injury usually cannot be repaired and abnormal dilation </a:t>
            </a:r>
            <a:r>
              <a:rPr lang="en-US" dirty="0" smtClean="0">
                <a:solidFill>
                  <a:schemeClr val="bg1"/>
                </a:solidFill>
              </a:rPr>
              <a:t>,fibrosis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scarring </a:t>
            </a:r>
            <a:r>
              <a:rPr lang="en-US" dirty="0">
                <a:solidFill>
                  <a:schemeClr val="bg1"/>
                </a:solidFill>
              </a:rPr>
              <a:t>persist.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23" t="17125" r="17411" b="9148"/>
          <a:stretch/>
        </p:blipFill>
        <p:spPr>
          <a:xfrm>
            <a:off x="8574157" y="3862660"/>
            <a:ext cx="3617843" cy="29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67" y="1905663"/>
            <a:ext cx="9784080" cy="42062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Bronchiectasis </a:t>
            </a:r>
            <a:r>
              <a:rPr lang="en-US" dirty="0">
                <a:solidFill>
                  <a:schemeClr val="bg1"/>
                </a:solidFill>
              </a:rPr>
              <a:t>is characterized by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severe</a:t>
            </a:r>
            <a:r>
              <a:rPr lang="en-US" dirty="0">
                <a:solidFill>
                  <a:schemeClr val="bg1"/>
                </a:solidFill>
              </a:rPr>
              <a:t>, persistent cough associated with expectoration of </a:t>
            </a:r>
            <a:r>
              <a:rPr lang="en-US" dirty="0" smtClean="0">
                <a:solidFill>
                  <a:schemeClr val="bg1"/>
                </a:solidFill>
              </a:rPr>
              <a:t>mucopurulent </a:t>
            </a:r>
            <a:r>
              <a:rPr lang="en-US" dirty="0">
                <a:solidFill>
                  <a:schemeClr val="bg1"/>
                </a:solidFill>
              </a:rPr>
              <a:t>sputum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dyspnea, </a:t>
            </a:r>
            <a:r>
              <a:rPr lang="en-US" dirty="0" err="1">
                <a:solidFill>
                  <a:schemeClr val="bg1"/>
                </a:solidFill>
              </a:rPr>
              <a:t>rhinosinusitis</a:t>
            </a:r>
            <a:r>
              <a:rPr lang="en-US" dirty="0">
                <a:solidFill>
                  <a:schemeClr val="bg1"/>
                </a:solidFill>
              </a:rPr>
              <a:t>, and </a:t>
            </a:r>
            <a:r>
              <a:rPr lang="en-US" dirty="0" smtClean="0">
                <a:solidFill>
                  <a:schemeClr val="bg1"/>
                </a:solidFill>
              </a:rPr>
              <a:t>hemoptysis.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Severe, widespread bronchiectasis may lead to significant obstructive </a:t>
            </a:r>
            <a:r>
              <a:rPr lang="en-US" dirty="0" err="1">
                <a:solidFill>
                  <a:schemeClr val="bg1"/>
                </a:solidFill>
              </a:rPr>
              <a:t>ventilatory</a:t>
            </a:r>
            <a:r>
              <a:rPr lang="en-US" dirty="0">
                <a:solidFill>
                  <a:schemeClr val="bg1"/>
                </a:solidFill>
              </a:rPr>
              <a:t> defects, with hypoxemia, hypercapnia, pulmonary hypertension, and </a:t>
            </a:r>
            <a:r>
              <a:rPr lang="en-US" dirty="0" err="1">
                <a:solidFill>
                  <a:schemeClr val="bg1"/>
                </a:solidFill>
              </a:rPr>
              <a:t>cor</a:t>
            </a:r>
            <a:r>
              <a:rPr lang="en-US" dirty="0">
                <a:solidFill>
                  <a:schemeClr val="bg1"/>
                </a:solidFill>
              </a:rPr>
              <a:t> pulmonale</a:t>
            </a:r>
          </a:p>
        </p:txBody>
      </p:sp>
    </p:spTree>
    <p:extLst>
      <p:ext uri="{BB962C8B-B14F-4D97-AF65-F5344CB8AC3E}">
        <p14:creationId xmlns:p14="http://schemas.microsoft.com/office/powerpoint/2010/main" val="56109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4" y="0"/>
            <a:ext cx="9784080" cy="1508760"/>
          </a:xfrm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53" y="1097280"/>
            <a:ext cx="11333637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distinctive feature of chronic bronchitis is </a:t>
            </a:r>
            <a:r>
              <a:rPr lang="en-US" dirty="0" smtClean="0">
                <a:solidFill>
                  <a:schemeClr val="bg1"/>
                </a:solidFill>
              </a:rPr>
              <a:t>hypersecretion </a:t>
            </a:r>
            <a:r>
              <a:rPr lang="en-US" dirty="0">
                <a:solidFill>
                  <a:schemeClr val="bg1"/>
                </a:solidFill>
              </a:rPr>
              <a:t>of mucus, beginning in the large </a:t>
            </a:r>
            <a:r>
              <a:rPr lang="en-US" dirty="0" smtClean="0">
                <a:solidFill>
                  <a:schemeClr val="bg1"/>
                </a:solidFill>
              </a:rPr>
              <a:t>airways.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37322" y="2133600"/>
            <a:ext cx="3644348" cy="3578087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49676" y="2606040"/>
            <a:ext cx="2492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environmental </a:t>
            </a:r>
            <a:r>
              <a:rPr lang="en-US" b="1" dirty="0" smtClean="0">
                <a:solidFill>
                  <a:schemeClr val="bg1"/>
                </a:solidFill>
              </a:rPr>
              <a:t>irritants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cigarette </a:t>
            </a:r>
            <a:r>
              <a:rPr lang="en-US" b="1" dirty="0" smtClean="0">
                <a:solidFill>
                  <a:schemeClr val="bg1"/>
                </a:solidFill>
              </a:rPr>
              <a:t>smoking.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sulfur dioxide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nitrogen </a:t>
            </a:r>
            <a:r>
              <a:rPr lang="en-US" b="1" dirty="0">
                <a:solidFill>
                  <a:schemeClr val="bg1"/>
                </a:solidFill>
              </a:rPr>
              <a:t>dioxide 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4174436" y="2142214"/>
            <a:ext cx="3170298" cy="3569473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These irritant cause: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hypertrophy of mucous glands in the </a:t>
            </a:r>
            <a:r>
              <a:rPr lang="en-US" b="1" dirty="0" smtClean="0">
                <a:solidFill>
                  <a:schemeClr val="bg1"/>
                </a:solidFill>
              </a:rPr>
              <a:t>trachea.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increase </a:t>
            </a:r>
            <a:r>
              <a:rPr lang="en-US" b="1" dirty="0">
                <a:solidFill>
                  <a:schemeClr val="bg1"/>
                </a:solidFill>
              </a:rPr>
              <a:t>in mucin-secreting goblet </a:t>
            </a:r>
            <a:r>
              <a:rPr lang="en-US" b="1" dirty="0" smtClean="0">
                <a:solidFill>
                  <a:schemeClr val="bg1"/>
                </a:solidFill>
              </a:rPr>
              <a:t>cells.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inflammation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7885043" y="2142214"/>
            <a:ext cx="3432313" cy="3569473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airflow obstruction in chronic bronchitis results </a:t>
            </a:r>
            <a:r>
              <a:rPr lang="en-US" b="1" dirty="0" smtClean="0">
                <a:solidFill>
                  <a:schemeClr val="bg1"/>
                </a:solidFill>
              </a:rPr>
              <a:t>from: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(1) small airway disease, induced by mucous plugging of the bronchiolar </a:t>
            </a:r>
            <a:r>
              <a:rPr lang="en-US" b="1" dirty="0" smtClean="0">
                <a:solidFill>
                  <a:schemeClr val="bg1"/>
                </a:solidFill>
              </a:rPr>
              <a:t>lumen.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>
                <a:solidFill>
                  <a:schemeClr val="bg1"/>
                </a:solidFill>
              </a:rPr>
              <a:t>2) coexistent emphysema</a:t>
            </a:r>
          </a:p>
        </p:txBody>
      </p:sp>
    </p:spTree>
    <p:extLst>
      <p:ext uri="{BB962C8B-B14F-4D97-AF65-F5344CB8AC3E}">
        <p14:creationId xmlns:p14="http://schemas.microsoft.com/office/powerpoint/2010/main" val="40222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45" y="1792936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Gross: the mucosal lining of the larger airways usually is hyperemic and </a:t>
            </a:r>
            <a:r>
              <a:rPr lang="en-US" dirty="0" smtClean="0">
                <a:solidFill>
                  <a:schemeClr val="bg1"/>
                </a:solidFill>
              </a:rPr>
              <a:t>swollen.</a:t>
            </a:r>
          </a:p>
          <a:p>
            <a:r>
              <a:rPr lang="en-US" dirty="0">
                <a:solidFill>
                  <a:schemeClr val="bg1"/>
                </a:solidFill>
              </a:rPr>
              <a:t>Histopathology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enlargement of the </a:t>
            </a:r>
            <a:r>
              <a:rPr lang="en-US" dirty="0" smtClean="0">
                <a:solidFill>
                  <a:schemeClr val="bg1"/>
                </a:solidFill>
              </a:rPr>
              <a:t>mucus-secreting glands.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Variable numbers of inflammatory </a:t>
            </a:r>
            <a:r>
              <a:rPr lang="en-US" dirty="0" smtClean="0">
                <a:solidFill>
                  <a:schemeClr val="bg1"/>
                </a:solidFill>
              </a:rPr>
              <a:t>cells </a:t>
            </a:r>
            <a:r>
              <a:rPr lang="en-US" dirty="0">
                <a:solidFill>
                  <a:schemeClr val="bg1"/>
                </a:solidFill>
              </a:rPr>
              <a:t>largely lymphocytes and </a:t>
            </a:r>
            <a:r>
              <a:rPr lang="en-US" dirty="0" smtClean="0">
                <a:solidFill>
                  <a:schemeClr val="bg1"/>
                </a:solidFill>
              </a:rPr>
              <a:t>macrophages.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bronchiolitis </a:t>
            </a:r>
            <a:r>
              <a:rPr lang="en-US" dirty="0">
                <a:solidFill>
                  <a:schemeClr val="bg1"/>
                </a:solidFill>
              </a:rPr>
              <a:t>obliterans: complete obliteration of the lumen as a consequence of fibrosis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490" t="23777" r="22296" b="40716"/>
          <a:stretch/>
        </p:blipFill>
        <p:spPr>
          <a:xfrm>
            <a:off x="8322365" y="4119919"/>
            <a:ext cx="3869635" cy="2738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2" t="10009" r="63139" b="46513"/>
          <a:stretch/>
        </p:blipFill>
        <p:spPr>
          <a:xfrm>
            <a:off x="3485322" y="4088444"/>
            <a:ext cx="4108174" cy="27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39" y="2011680"/>
            <a:ext cx="10443660" cy="47204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course of chronic bronchitis is quite </a:t>
            </a:r>
            <a:r>
              <a:rPr lang="en-US" dirty="0" smtClean="0">
                <a:solidFill>
                  <a:schemeClr val="bg1"/>
                </a:solidFill>
              </a:rPr>
              <a:t>variable, range from: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cough </a:t>
            </a:r>
            <a:r>
              <a:rPr lang="en-US" dirty="0">
                <a:solidFill>
                  <a:schemeClr val="bg1"/>
                </a:solidFill>
              </a:rPr>
              <a:t>and sputum production persist indefinitely without </a:t>
            </a:r>
            <a:r>
              <a:rPr lang="en-US" dirty="0" err="1">
                <a:solidFill>
                  <a:schemeClr val="bg1"/>
                </a:solidFill>
              </a:rPr>
              <a:t>ventilatory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dysfunction.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or presented </a:t>
            </a:r>
            <a:r>
              <a:rPr lang="en-US" dirty="0">
                <a:solidFill>
                  <a:schemeClr val="bg1"/>
                </a:solidFill>
              </a:rPr>
              <a:t>with significant outflow obstruction marked by hypercapnia, hypoxemia, and cyanosis.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0r </a:t>
            </a:r>
            <a:r>
              <a:rPr lang="en-US" dirty="0">
                <a:solidFill>
                  <a:schemeClr val="bg1"/>
                </a:solidFill>
              </a:rPr>
              <a:t>frequent </a:t>
            </a:r>
            <a:r>
              <a:rPr lang="en-US" dirty="0" smtClean="0">
                <a:solidFill>
                  <a:schemeClr val="bg1"/>
                </a:solidFill>
              </a:rPr>
              <a:t>exacerbations with more </a:t>
            </a:r>
            <a:r>
              <a:rPr lang="en-US" dirty="0">
                <a:solidFill>
                  <a:schemeClr val="bg1"/>
                </a:solidFill>
              </a:rPr>
              <a:t>rapid disease </a:t>
            </a:r>
            <a:r>
              <a:rPr lang="en-US" dirty="0" smtClean="0">
                <a:solidFill>
                  <a:schemeClr val="bg1"/>
                </a:solidFill>
              </a:rPr>
              <a:t>progression </a:t>
            </a:r>
            <a:r>
              <a:rPr lang="en-US" dirty="0">
                <a:solidFill>
                  <a:schemeClr val="bg1"/>
                </a:solidFill>
              </a:rPr>
              <a:t>and poorer </a:t>
            </a:r>
            <a:r>
              <a:rPr lang="en-US" dirty="0" smtClean="0">
                <a:solidFill>
                  <a:schemeClr val="bg1"/>
                </a:solidFill>
              </a:rPr>
              <a:t>outcomes.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Complication: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pulmonary </a:t>
            </a:r>
            <a:r>
              <a:rPr lang="en-US" dirty="0" smtClean="0">
                <a:solidFill>
                  <a:schemeClr val="bg1"/>
                </a:solidFill>
              </a:rPr>
              <a:t>hypertension.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cardiac </a:t>
            </a:r>
            <a:r>
              <a:rPr lang="en-US" dirty="0">
                <a:solidFill>
                  <a:schemeClr val="bg1"/>
                </a:solidFill>
              </a:rPr>
              <a:t>failure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recurrent infections.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respiratory </a:t>
            </a:r>
            <a:r>
              <a:rPr lang="en-US" dirty="0">
                <a:solidFill>
                  <a:schemeClr val="bg1"/>
                </a:solidFill>
              </a:rPr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24231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23" y="514184"/>
            <a:ext cx="5940634" cy="420624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The classic presentation of emphysema with 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1. no </a:t>
            </a:r>
            <a:r>
              <a:rPr lang="en-US" b="1" dirty="0">
                <a:solidFill>
                  <a:schemeClr val="bg1"/>
                </a:solidFill>
              </a:rPr>
              <a:t>“bronchitic” component is one in which the patient is barrel-chested and dyspneic, with obviously prolonged expiration, sitting forward in a hunched-over position</a:t>
            </a:r>
            <a:r>
              <a:rPr lang="en-US" b="1" dirty="0" smtClean="0">
                <a:solidFill>
                  <a:schemeClr val="bg1"/>
                </a:solidFill>
              </a:rPr>
              <a:t>, called</a:t>
            </a:r>
            <a:r>
              <a:rPr lang="en-US" b="1" dirty="0">
                <a:solidFill>
                  <a:schemeClr val="bg1"/>
                </a:solidFill>
              </a:rPr>
              <a:t>’’ pink </a:t>
            </a:r>
            <a:r>
              <a:rPr lang="en-US" b="1" dirty="0" smtClean="0">
                <a:solidFill>
                  <a:schemeClr val="bg1"/>
                </a:solidFill>
              </a:rPr>
              <a:t>puffers.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BLUE BLOATER vs PINK PUFFER - MEDiz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08"/>
          <a:stretch/>
        </p:blipFill>
        <p:spPr bwMode="auto">
          <a:xfrm>
            <a:off x="8300297" y="3073281"/>
            <a:ext cx="1755263" cy="32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LUE BLOATER vs PINK PUFFER - MEDiz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4"/>
          <a:stretch/>
        </p:blipFill>
        <p:spPr bwMode="auto">
          <a:xfrm>
            <a:off x="2220685" y="3073281"/>
            <a:ext cx="1783364" cy="32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99085" y="518736"/>
            <a:ext cx="44685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2. With </a:t>
            </a:r>
            <a:r>
              <a:rPr lang="en-US" sz="2000" b="1" dirty="0">
                <a:solidFill>
                  <a:schemeClr val="bg1"/>
                </a:solidFill>
              </a:rPr>
              <a:t>pronounced chronic bronchitis and a history of recurrent infections. Dyspnea usually is less prominent, and in the absence of increased respiratory drive the patient retains carbon dioxide, becoming hypoxic and often </a:t>
            </a:r>
            <a:r>
              <a:rPr lang="en-US" sz="2000" b="1" dirty="0" smtClean="0">
                <a:solidFill>
                  <a:schemeClr val="bg1"/>
                </a:solidFill>
              </a:rPr>
              <a:t>cyanotic ‘’blue </a:t>
            </a:r>
            <a:r>
              <a:rPr lang="en-US" sz="2000" b="1" dirty="0">
                <a:solidFill>
                  <a:schemeClr val="bg1"/>
                </a:solidFill>
              </a:rPr>
              <a:t>bloaters.”</a:t>
            </a:r>
          </a:p>
        </p:txBody>
      </p:sp>
    </p:spTree>
    <p:extLst>
      <p:ext uri="{BB962C8B-B14F-4D97-AF65-F5344CB8AC3E}">
        <p14:creationId xmlns:p14="http://schemas.microsoft.com/office/powerpoint/2010/main" val="37407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2936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Asthma is a chronic inflammatory disorder of the airways that causes recurrent episodes of wheezing, breathlessness, chest tightness, and cough, particularly at night and/or early in the morning.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hallmarks of asthma </a:t>
            </a:r>
            <a:r>
              <a:rPr lang="en-US" dirty="0" smtClean="0">
                <a:solidFill>
                  <a:schemeClr val="bg1"/>
                </a:solidFill>
              </a:rPr>
              <a:t>are: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intermittent</a:t>
            </a:r>
            <a:r>
              <a:rPr lang="en-US" dirty="0">
                <a:solidFill>
                  <a:schemeClr val="bg1"/>
                </a:solidFill>
              </a:rPr>
              <a:t>, reversible airway </a:t>
            </a:r>
            <a:r>
              <a:rPr lang="en-US" dirty="0" smtClean="0">
                <a:solidFill>
                  <a:schemeClr val="bg1"/>
                </a:solidFill>
              </a:rPr>
              <a:t>obstruction.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chronic bronchial inflammation with </a:t>
            </a:r>
            <a:r>
              <a:rPr lang="en-US" dirty="0" smtClean="0">
                <a:solidFill>
                  <a:schemeClr val="bg1"/>
                </a:solidFill>
              </a:rPr>
              <a:t>eosinophils.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bronchial smooth muscle cell </a:t>
            </a:r>
            <a:r>
              <a:rPr lang="en-US" dirty="0" smtClean="0">
                <a:solidFill>
                  <a:schemeClr val="bg1"/>
                </a:solidFill>
              </a:rPr>
              <a:t>hypertrophy and hyperreactivity.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increased </a:t>
            </a:r>
            <a:r>
              <a:rPr lang="en-US" dirty="0">
                <a:solidFill>
                  <a:schemeClr val="bg1"/>
                </a:solidFill>
              </a:rPr>
              <a:t>mucus secretion</a:t>
            </a:r>
          </a:p>
        </p:txBody>
      </p:sp>
      <p:pic>
        <p:nvPicPr>
          <p:cNvPr id="5122" name="Picture 2" descr="Asthma: MedlinePlus Medical Encyclop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2"/>
          <a:stretch/>
        </p:blipFill>
        <p:spPr bwMode="auto">
          <a:xfrm>
            <a:off x="8382000" y="4210929"/>
            <a:ext cx="3810000" cy="26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44420"/>
            <a:ext cx="9784080" cy="1508760"/>
          </a:xfrm>
        </p:spPr>
        <p:txBody>
          <a:bodyPr/>
          <a:lstStyle/>
          <a:p>
            <a:r>
              <a:rPr lang="en-US" dirty="0"/>
              <a:t>hygiene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71" y="2651760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explanation for increased in </a:t>
            </a:r>
            <a:r>
              <a:rPr lang="en-US" dirty="0" smtClean="0">
                <a:solidFill>
                  <a:schemeClr val="bg1"/>
                </a:solidFill>
              </a:rPr>
              <a:t>incidence of asthma, according </a:t>
            </a:r>
            <a:r>
              <a:rPr lang="en-US" dirty="0">
                <a:solidFill>
                  <a:schemeClr val="bg1"/>
                </a:solidFill>
              </a:rPr>
              <a:t>to which a lack of exposure to infectious organisms (and possibly nonpathogenic microorganisms as well) in early childhood results in defects in immune tolerance and subsequent hyperreactivity to immune stimuli later in life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Asthma tends to “run” in families, but the role of </a:t>
            </a:r>
            <a:r>
              <a:rPr lang="en-US" dirty="0" smtClean="0">
                <a:solidFill>
                  <a:schemeClr val="bg1"/>
                </a:solidFill>
              </a:rPr>
              <a:t>genetics </a:t>
            </a:r>
            <a:r>
              <a:rPr lang="en-US" dirty="0">
                <a:solidFill>
                  <a:schemeClr val="bg1"/>
                </a:solidFill>
              </a:rPr>
              <a:t>in asthma is complex. Genome-wide association studies have identified a number of genetic variants associated with asthma risk, some in genes enocding factors like the IL-4 receptor</a:t>
            </a:r>
          </a:p>
        </p:txBody>
      </p:sp>
      <p:pic>
        <p:nvPicPr>
          <p:cNvPr id="6146" name="Picture 2" descr="Cleaning up the hygiene hypothesis | P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244420"/>
            <a:ext cx="3760442" cy="23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5" y="284176"/>
            <a:ext cx="9784080" cy="1508760"/>
          </a:xfrm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5" y="2011680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Major factors contributing to the development of asthma </a:t>
            </a:r>
            <a:r>
              <a:rPr lang="en-US" dirty="0" smtClean="0">
                <a:solidFill>
                  <a:schemeClr val="bg1"/>
                </a:solidFill>
              </a:rPr>
              <a:t>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genetic predisposition to type I </a:t>
            </a:r>
            <a:r>
              <a:rPr lang="en-US" dirty="0" smtClean="0">
                <a:solidFill>
                  <a:schemeClr val="bg1"/>
                </a:solidFill>
              </a:rPr>
              <a:t>hypersensitivity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atopy).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acute </a:t>
            </a:r>
            <a:r>
              <a:rPr lang="en-US" dirty="0">
                <a:solidFill>
                  <a:schemeClr val="bg1"/>
                </a:solidFill>
              </a:rPr>
              <a:t>and chronic airway </a:t>
            </a:r>
            <a:r>
              <a:rPr lang="en-US" dirty="0" smtClean="0">
                <a:solidFill>
                  <a:schemeClr val="bg1"/>
                </a:solidFill>
              </a:rPr>
              <a:t>inflammation.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bronchial </a:t>
            </a:r>
            <a:r>
              <a:rPr lang="en-US" dirty="0">
                <a:solidFill>
                  <a:schemeClr val="bg1"/>
                </a:solidFill>
              </a:rPr>
              <a:t>hyperresponsiveness to a variety of stimuli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Asthma may be </a:t>
            </a:r>
            <a:r>
              <a:rPr lang="en-US" dirty="0" err="1">
                <a:solidFill>
                  <a:schemeClr val="bg1"/>
                </a:solidFill>
              </a:rPr>
              <a:t>subclassified</a:t>
            </a:r>
            <a:r>
              <a:rPr lang="en-US" dirty="0">
                <a:solidFill>
                  <a:schemeClr val="bg1"/>
                </a:solidFill>
              </a:rPr>
              <a:t> as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atopic </a:t>
            </a:r>
            <a:r>
              <a:rPr lang="en-US" dirty="0">
                <a:solidFill>
                  <a:schemeClr val="bg1"/>
                </a:solidFill>
              </a:rPr>
              <a:t>(evidence of </a:t>
            </a:r>
            <a:r>
              <a:rPr lang="en-US" dirty="0" smtClean="0">
                <a:solidFill>
                  <a:schemeClr val="bg1"/>
                </a:solidFill>
              </a:rPr>
              <a:t>allergen sensitization).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nonatopic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414460" y="4969565"/>
            <a:ext cx="649356" cy="79513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6925208" y="3631096"/>
            <a:ext cx="3525078" cy="3061252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triggered by diverse exposures, such as 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respiratory </a:t>
            </a:r>
            <a:r>
              <a:rPr lang="en-US" b="1" dirty="0">
                <a:solidFill>
                  <a:schemeClr val="bg1"/>
                </a:solidFill>
              </a:rPr>
              <a:t>infections (especially </a:t>
            </a:r>
            <a:r>
              <a:rPr lang="en-US" b="1" dirty="0" smtClean="0">
                <a:solidFill>
                  <a:schemeClr val="bg1"/>
                </a:solidFill>
              </a:rPr>
              <a:t>viral).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airborne </a:t>
            </a:r>
            <a:r>
              <a:rPr lang="en-US" b="1" dirty="0">
                <a:solidFill>
                  <a:schemeClr val="bg1"/>
                </a:solidFill>
              </a:rPr>
              <a:t>irritants (e.g., smoke, </a:t>
            </a:r>
            <a:r>
              <a:rPr lang="en-US" b="1" dirty="0" smtClean="0">
                <a:solidFill>
                  <a:schemeClr val="bg1"/>
                </a:solidFill>
              </a:rPr>
              <a:t>fumes).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cold </a:t>
            </a:r>
            <a:r>
              <a:rPr lang="en-US" b="1" dirty="0">
                <a:solidFill>
                  <a:schemeClr val="bg1"/>
                </a:solidFill>
              </a:rPr>
              <a:t>air, stress, and exercise</a:t>
            </a:r>
          </a:p>
        </p:txBody>
      </p:sp>
      <p:pic>
        <p:nvPicPr>
          <p:cNvPr id="7170" name="Picture 2" descr="Asthma trig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36" y="126319"/>
            <a:ext cx="33909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348</TotalTime>
  <Words>1482</Words>
  <Application>Microsoft Office PowerPoint</Application>
  <PresentationFormat>Widescreen</PresentationFormat>
  <Paragraphs>154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Corbel</vt:lpstr>
      <vt:lpstr>Wingdings</vt:lpstr>
      <vt:lpstr>Banded</vt:lpstr>
      <vt:lpstr>RSM-5 obstructive lung (airway) diseases-2</vt:lpstr>
      <vt:lpstr>Chronic Bronchitis</vt:lpstr>
      <vt:lpstr>Pathogenesis</vt:lpstr>
      <vt:lpstr>MORPHOLOGY</vt:lpstr>
      <vt:lpstr>Clinical Features</vt:lpstr>
      <vt:lpstr>PowerPoint Presentation</vt:lpstr>
      <vt:lpstr>Asthma</vt:lpstr>
      <vt:lpstr>hygiene hypothesis</vt:lpstr>
      <vt:lpstr>Pathogenesis</vt:lpstr>
      <vt:lpstr>Normal vs airway in asthma  </vt:lpstr>
      <vt:lpstr>PowerPoint Presentation</vt:lpstr>
      <vt:lpstr>PowerPoint Presentation</vt:lpstr>
      <vt:lpstr>PowerPoint Presentation</vt:lpstr>
      <vt:lpstr>PowerPoint Presentation</vt:lpstr>
      <vt:lpstr>subtypes 1. Atopic Asthma</vt:lpstr>
      <vt:lpstr>2. Non-Atopic Asthma</vt:lpstr>
      <vt:lpstr>3.Drug-Induced Asthma</vt:lpstr>
      <vt:lpstr>4.Occupational Asthma</vt:lpstr>
      <vt:lpstr>MORPHOLOGY</vt:lpstr>
      <vt:lpstr>histology</vt:lpstr>
      <vt:lpstr>Clinical Features</vt:lpstr>
      <vt:lpstr>Bronchiectasis</vt:lpstr>
      <vt:lpstr>The conditions that most commonly predispose to bronchiectasis include:</vt:lpstr>
      <vt:lpstr>Pathogenesis</vt:lpstr>
      <vt:lpstr>MORPHOLOGY</vt:lpstr>
      <vt:lpstr>histology</vt:lpstr>
      <vt:lpstr>Clinical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RSM-5 obstructive lung (airway) diseases-2</dc:title>
  <dc:creator>Admin</dc:creator>
  <cp:lastModifiedBy>Admin</cp:lastModifiedBy>
  <cp:revision>16</cp:revision>
  <dcterms:created xsi:type="dcterms:W3CDTF">2022-10-18T23:21:36Z</dcterms:created>
  <dcterms:modified xsi:type="dcterms:W3CDTF">2022-10-19T05:09:38Z</dcterms:modified>
</cp:coreProperties>
</file>