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83" r:id="rId3"/>
    <p:sldId id="279" r:id="rId4"/>
    <p:sldId id="280" r:id="rId5"/>
    <p:sldId id="281" r:id="rId6"/>
    <p:sldId id="282" r:id="rId7"/>
    <p:sldId id="257" r:id="rId8"/>
    <p:sldId id="270" r:id="rId9"/>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fld id="{C8550DE0-DAEC-4299-8E03-957D6B1DD5C3}" type="datetimeFigureOut">
              <a:rPr lang="ar-SA"/>
              <a:pPr>
                <a:defRPr/>
              </a:pPr>
              <a:t>25/10/1445</a:t>
            </a:fld>
            <a:endParaRPr lang="ar-SA"/>
          </a:p>
        </p:txBody>
      </p:sp>
      <p:sp>
        <p:nvSpPr>
          <p:cNvPr id="7" name="عنصر نائب للتذييل 18"/>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p:cNvSpPr>
            <a:spLocks noGrp="1"/>
          </p:cNvSpPr>
          <p:nvPr>
            <p:ph type="sldNum" sz="quarter" idx="12"/>
          </p:nvPr>
        </p:nvSpPr>
        <p:spPr/>
        <p:txBody>
          <a:bodyPr/>
          <a:lstStyle>
            <a:lvl1pPr>
              <a:defRPr smtClean="0"/>
            </a:lvl1pPr>
          </a:lstStyle>
          <a:p>
            <a:pPr>
              <a:defRPr/>
            </a:pPr>
            <a:fld id="{6D1BAB03-3029-4710-B326-90685C96501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8EAE2F10-53F2-4EBF-A33A-3C820703B2B0}" type="datetimeFigureOut">
              <a:rPr lang="ar-SA"/>
              <a:pPr>
                <a:defRPr/>
              </a:pPr>
              <a:t>25/10/1445</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BB4F49C5-F0A9-4D05-B433-D4DBCBEE09C4}" type="slidenum">
              <a:rPr lang="ar-SA" altLang="en-US"/>
              <a:pPr>
                <a:defRPr/>
              </a:pPr>
              <a:t>‹#›</a:t>
            </a:fld>
            <a:endParaRPr lang="ar-SA"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122D6A3C-1B2C-4950-968A-34B67700A8ED}" type="datetimeFigureOut">
              <a:rPr lang="ar-SA"/>
              <a:pPr>
                <a:defRPr/>
              </a:pPr>
              <a:t>25/10/1445</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3B7018F5-8BA3-4825-9376-9078E5B92F95}" type="slidenum">
              <a:rPr lang="ar-SA" altLang="en-US"/>
              <a:pPr>
                <a:defRPr/>
              </a:pPr>
              <a:t>‹#›</a:t>
            </a:fld>
            <a:endParaRPr lang="ar-SA"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DD058E87-19C3-441E-B24E-444F482269C4}" type="datetimeFigureOut">
              <a:rPr lang="ar-SA"/>
              <a:pPr>
                <a:defRPr/>
              </a:pPr>
              <a:t>25/10/1445</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4F069D63-EF8D-4FEC-A6C9-EA40CAFE5F59}" type="slidenum">
              <a:rPr lang="ar-SA" altLang="en-US"/>
              <a:pPr>
                <a:defRPr/>
              </a:pPr>
              <a:t>‹#›</a:t>
            </a:fld>
            <a:endParaRPr lang="ar-SA"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fld id="{86C0F0CE-D988-4E53-98DB-A21D472A2778}" type="datetimeFigureOut">
              <a:rPr lang="ar-SA"/>
              <a:pPr>
                <a:defRPr/>
              </a:pPr>
              <a:t>25/10/1445</a:t>
            </a:fld>
            <a:endParaRPr lang="ar-SA"/>
          </a:p>
        </p:txBody>
      </p:sp>
      <p:sp>
        <p:nvSpPr>
          <p:cNvPr id="7" name="عنصر نائب للتذييل 4"/>
          <p:cNvSpPr>
            <a:spLocks noGrp="1"/>
          </p:cNvSpPr>
          <p:nvPr>
            <p:ph type="ftr" sz="quarter" idx="11"/>
          </p:nvPr>
        </p:nvSpPr>
        <p:spPr/>
        <p:txBody>
          <a:bodyPr/>
          <a:lstStyle>
            <a:lvl1pPr>
              <a:defRPr/>
            </a:lvl1pPr>
          </a:lstStyle>
          <a:p>
            <a:pPr>
              <a:defRPr/>
            </a:pPr>
            <a:endParaRPr lang="ar-SA"/>
          </a:p>
        </p:txBody>
      </p:sp>
      <p:sp>
        <p:nvSpPr>
          <p:cNvPr id="8" name="عنصر نائب لرقم الشريحة 5"/>
          <p:cNvSpPr>
            <a:spLocks noGrp="1"/>
          </p:cNvSpPr>
          <p:nvPr>
            <p:ph type="sldNum" sz="quarter" idx="12"/>
          </p:nvPr>
        </p:nvSpPr>
        <p:spPr/>
        <p:txBody>
          <a:bodyPr/>
          <a:lstStyle>
            <a:lvl1pPr>
              <a:defRPr smtClean="0"/>
            </a:lvl1pPr>
          </a:lstStyle>
          <a:p>
            <a:pPr>
              <a:defRPr/>
            </a:pPr>
            <a:fld id="{0D7171BC-04B6-4D4B-A965-D00528E431B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fld id="{4FC8C043-3730-47AE-AD80-4CA4EE946C0C}" type="datetimeFigureOut">
              <a:rPr lang="ar-SA"/>
              <a:pPr>
                <a:defRPr/>
              </a:pPr>
              <a:t>25/10/1445</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788CAD6C-F874-4504-96AB-372D4EA5160C}" type="slidenum">
              <a:rPr lang="ar-SA" altLang="en-US"/>
              <a:pPr>
                <a:defRPr/>
              </a:pPr>
              <a:t>‹#›</a:t>
            </a:fld>
            <a:endParaRPr lang="ar-SA"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9"/>
          <p:cNvSpPr>
            <a:spLocks noGrp="1"/>
          </p:cNvSpPr>
          <p:nvPr>
            <p:ph type="dt" sz="half" idx="10"/>
          </p:nvPr>
        </p:nvSpPr>
        <p:spPr/>
        <p:txBody>
          <a:bodyPr/>
          <a:lstStyle>
            <a:lvl1pPr>
              <a:defRPr/>
            </a:lvl1pPr>
          </a:lstStyle>
          <a:p>
            <a:pPr>
              <a:defRPr/>
            </a:pPr>
            <a:fld id="{88E3BF2B-523B-485B-91A5-5EACEA07F082}" type="datetimeFigureOut">
              <a:rPr lang="ar-SA"/>
              <a:pPr>
                <a:defRPr/>
              </a:pPr>
              <a:t>25/10/1445</a:t>
            </a:fld>
            <a:endParaRPr lang="ar-SA"/>
          </a:p>
        </p:txBody>
      </p:sp>
      <p:sp>
        <p:nvSpPr>
          <p:cNvPr id="8" name="عنصر نائب للتذييل 21"/>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p:cNvSpPr>
            <a:spLocks noGrp="1"/>
          </p:cNvSpPr>
          <p:nvPr>
            <p:ph type="sldNum" sz="quarter" idx="12"/>
          </p:nvPr>
        </p:nvSpPr>
        <p:spPr/>
        <p:txBody>
          <a:bodyPr/>
          <a:lstStyle>
            <a:lvl1pPr>
              <a:defRPr/>
            </a:lvl1pPr>
          </a:lstStyle>
          <a:p>
            <a:pPr>
              <a:defRPr/>
            </a:pPr>
            <a:fld id="{DC61BDF1-A39C-467F-B3A1-B6D2012723DA}" type="slidenum">
              <a:rPr lang="ar-SA" altLang="en-US"/>
              <a:pPr>
                <a:defRPr/>
              </a:pPr>
              <a:t>‹#›</a:t>
            </a:fld>
            <a:endParaRPr lang="ar-SA"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fld id="{CF265165-B8E9-4E4E-AE16-EABFFFF71120}" type="datetimeFigureOut">
              <a:rPr lang="ar-SA"/>
              <a:pPr>
                <a:defRPr/>
              </a:pPr>
              <a:t>25/10/1445</a:t>
            </a:fld>
            <a:endParaRPr lang="ar-SA"/>
          </a:p>
        </p:txBody>
      </p:sp>
      <p:sp>
        <p:nvSpPr>
          <p:cNvPr id="4" name="عنصر نائب للتذييل 21"/>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p:cNvSpPr>
            <a:spLocks noGrp="1"/>
          </p:cNvSpPr>
          <p:nvPr>
            <p:ph type="sldNum" sz="quarter" idx="12"/>
          </p:nvPr>
        </p:nvSpPr>
        <p:spPr/>
        <p:txBody>
          <a:bodyPr/>
          <a:lstStyle>
            <a:lvl1pPr>
              <a:defRPr/>
            </a:lvl1pPr>
          </a:lstStyle>
          <a:p>
            <a:pPr>
              <a:defRPr/>
            </a:pPr>
            <a:fld id="{48C06417-EAEB-4A00-8BBA-EAE737AB0BAC}" type="slidenum">
              <a:rPr lang="ar-SA" altLang="en-US"/>
              <a:pPr>
                <a:defRPr/>
              </a:pPr>
              <a:t>‹#›</a:t>
            </a:fld>
            <a:endParaRPr lang="ar-SA"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83378DD7-874C-4685-9E5C-97D82F6063AD}" type="datetimeFigureOut">
              <a:rPr lang="ar-SA"/>
              <a:pPr>
                <a:defRPr/>
              </a:pPr>
              <a:t>25/10/1445</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B3540A2C-B599-4D1B-8A4C-EBFF7B415386}" type="slidenum">
              <a:rPr lang="ar-SA" altLang="en-US"/>
              <a:pPr>
                <a:defRPr/>
              </a:pPr>
              <a:t>‹#›</a:t>
            </a:fld>
            <a:endParaRPr lang="ar-SA"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fld id="{84F48B36-0D92-405A-9116-EB353019BBC3}" type="datetimeFigureOut">
              <a:rPr lang="ar-SA"/>
              <a:pPr>
                <a:defRPr/>
              </a:pPr>
              <a:t>25/10/1445</a:t>
            </a:fld>
            <a:endParaRPr lang="ar-SA"/>
          </a:p>
        </p:txBody>
      </p:sp>
      <p:sp>
        <p:nvSpPr>
          <p:cNvPr id="6" name="عنصر نائب للتذييل 5"/>
          <p:cNvSpPr>
            <a:spLocks noGrp="1"/>
          </p:cNvSpPr>
          <p:nvPr>
            <p:ph type="ftr" sz="quarter" idx="11"/>
          </p:nvPr>
        </p:nvSpPr>
        <p:spPr/>
        <p:txBody>
          <a:bodyPr/>
          <a:lstStyle>
            <a:lvl1pPr>
              <a:defRPr/>
            </a:lvl1pPr>
          </a:lstStyle>
          <a:p>
            <a:pPr>
              <a:defRPr/>
            </a:pPr>
            <a:endParaRPr lang="ar-SA"/>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smtClean="0"/>
            </a:lvl1pPr>
          </a:lstStyle>
          <a:p>
            <a:pPr>
              <a:defRPr/>
            </a:pPr>
            <a:fld id="{E36C8321-6517-43E7-93D1-3FF031EF6CBB}" type="slidenum">
              <a:rPr lang="ar-SA" altLang="en-US"/>
              <a:pPr>
                <a:defRPr/>
              </a:pPr>
              <a:t>‹#›</a:t>
            </a:fld>
            <a:endParaRPr lang="ar-SA"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9"/>
          <p:cNvSpPr>
            <a:spLocks noGrp="1"/>
          </p:cNvSpPr>
          <p:nvPr>
            <p:ph type="dt" sz="half" idx="10"/>
          </p:nvPr>
        </p:nvSpPr>
        <p:spPr/>
        <p:txBody>
          <a:bodyPr/>
          <a:lstStyle>
            <a:lvl1pPr>
              <a:defRPr/>
            </a:lvl1pPr>
          </a:lstStyle>
          <a:p>
            <a:pPr>
              <a:defRPr/>
            </a:pPr>
            <a:fld id="{02C2F5D8-CCC4-4633-872A-C46A3765A6A5}" type="datetimeFigureOut">
              <a:rPr lang="ar-SA"/>
              <a:pPr>
                <a:defRPr/>
              </a:pPr>
              <a:t>25/10/1445</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183D88EF-FB8B-48AB-9297-7E9E05456290}" type="slidenum">
              <a:rPr lang="ar-SA" altLang="en-US"/>
              <a:pPr>
                <a:defRPr/>
              </a:pPr>
              <a:t>‹#›</a:t>
            </a:fld>
            <a:endParaRPr lang="ar-SA"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ar-SA" altLang="en-US"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65A332AC-8983-4E4A-B426-30559AA01068}" type="datetimeFigureOut">
              <a:rPr lang="ar-SA"/>
              <a:pPr>
                <a:defRPr/>
              </a:pPr>
              <a:t>25/10/1445</a:t>
            </a:fld>
            <a:endParaRPr lang="ar-SA"/>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itchFamily="34" charset="0"/>
              </a:defRPr>
            </a:lvl1pPr>
          </a:lstStyle>
          <a:p>
            <a:pPr>
              <a:defRPr/>
            </a:pPr>
            <a:fld id="{D3DCF13A-9208-4CF4-9A22-0029E1EB0229}"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767" r:id="rId1"/>
    <p:sldLayoutId id="2147483759" r:id="rId2"/>
    <p:sldLayoutId id="2147483768" r:id="rId3"/>
    <p:sldLayoutId id="2147483760" r:id="rId4"/>
    <p:sldLayoutId id="2147483761" r:id="rId5"/>
    <p:sldLayoutId id="2147483762" r:id="rId6"/>
    <p:sldLayoutId id="2147483763" r:id="rId7"/>
    <p:sldLayoutId id="2147483769" r:id="rId8"/>
    <p:sldLayoutId id="2147483764" r:id="rId9"/>
    <p:sldLayoutId id="2147483765" r:id="rId10"/>
    <p:sldLayoutId id="214748376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896" y="2232660"/>
            <a:ext cx="7560504" cy="2301240"/>
          </a:xfrm>
          <a:extLst/>
        </p:spPr>
        <p:txBody>
          <a:bodyPr>
            <a:normAutofit/>
          </a:bodyPr>
          <a:lstStyle/>
          <a:p>
            <a:pPr algn="ctr" rtl="0" eaLnBrk="1" fontAlgn="auto" hangingPunct="1">
              <a:spcAft>
                <a:spcPts val="0"/>
              </a:spcAft>
              <a:defRPr/>
            </a:pPr>
            <a:r>
              <a:rPr dirty="0" smtClean="0">
                <a:solidFill>
                  <a:srgbClr val="002060"/>
                </a:solidFill>
              </a:rPr>
              <a:t>  Heart sounds</a:t>
            </a:r>
            <a:endParaRPr lang="ar-SA" dirty="0">
              <a:solidFill>
                <a:srgbClr val="002060"/>
              </a:solidFill>
            </a:endParaRPr>
          </a:p>
        </p:txBody>
      </p:sp>
      <p:sp>
        <p:nvSpPr>
          <p:cNvPr id="3" name="عنوان فرعي 2"/>
          <p:cNvSpPr>
            <a:spLocks noGrp="1"/>
          </p:cNvSpPr>
          <p:nvPr>
            <p:ph type="subTitle" idx="1"/>
          </p:nvPr>
        </p:nvSpPr>
        <p:spPr>
          <a:xfrm>
            <a:off x="971550" y="4533900"/>
            <a:ext cx="6400800" cy="839788"/>
          </a:xfrm>
        </p:spPr>
        <p:txBody>
          <a:bodyPr>
            <a:normAutofit fontScale="85000" lnSpcReduction="20000"/>
          </a:bodyPr>
          <a:lstStyle/>
          <a:p>
            <a:pPr algn="ctr" rtl="0" eaLnBrk="1" hangingPunct="1">
              <a:lnSpc>
                <a:spcPct val="90000"/>
              </a:lnSpc>
            </a:pPr>
            <a:r>
              <a:rPr lang="en-US" altLang="en-US" sz="3000" b="1" dirty="0" smtClean="0">
                <a:solidFill>
                  <a:srgbClr val="002060"/>
                </a:solidFill>
                <a:effectLst>
                  <a:outerShdw blurRad="38100" dist="38100" dir="2700000" algn="tl">
                    <a:srgbClr val="FFFFFF"/>
                  </a:outerShdw>
                </a:effectLst>
                <a:cs typeface="Tahoma" pitchFamily="34" charset="0"/>
              </a:rPr>
              <a:t>Prof. </a:t>
            </a:r>
            <a:r>
              <a:rPr lang="en-US" altLang="en-US" sz="3000" b="1" dirty="0" err="1" smtClean="0">
                <a:solidFill>
                  <a:srgbClr val="002060"/>
                </a:solidFill>
                <a:effectLst>
                  <a:outerShdw blurRad="38100" dist="38100" dir="2700000" algn="tl">
                    <a:srgbClr val="FFFFFF"/>
                  </a:outerShdw>
                </a:effectLst>
                <a:cs typeface="Tahoma" pitchFamily="34" charset="0"/>
              </a:rPr>
              <a:t>Sherif</a:t>
            </a:r>
            <a:r>
              <a:rPr lang="en-US" altLang="en-US" sz="3000" b="1" dirty="0" smtClean="0">
                <a:solidFill>
                  <a:srgbClr val="002060"/>
                </a:solidFill>
                <a:effectLst>
                  <a:outerShdw blurRad="38100" dist="38100" dir="2700000" algn="tl">
                    <a:srgbClr val="FFFFFF"/>
                  </a:outerShdw>
                </a:effectLst>
                <a:cs typeface="Tahoma" pitchFamily="34" charset="0"/>
              </a:rPr>
              <a:t> W. Mansour</a:t>
            </a:r>
          </a:p>
          <a:p>
            <a:pPr algn="ctr" rtl="0" eaLnBrk="1" hangingPunct="1">
              <a:lnSpc>
                <a:spcPct val="90000"/>
              </a:lnSpc>
            </a:pPr>
            <a:r>
              <a:rPr lang="en-US" altLang="en-US" sz="2200" b="1" dirty="0" smtClean="0">
                <a:solidFill>
                  <a:srgbClr val="002060"/>
                </a:solidFill>
                <a:effectLst>
                  <a:outerShdw blurRad="38100" dist="38100" dir="2700000" algn="tl">
                    <a:srgbClr val="FFFFFF"/>
                  </a:outerShdw>
                </a:effectLst>
                <a:cs typeface="Tahoma" pitchFamily="34" charset="0"/>
              </a:rPr>
              <a:t>Physiology dpt., </a:t>
            </a:r>
            <a:r>
              <a:rPr lang="en-US" altLang="en-US" sz="2200" b="1" dirty="0" err="1" smtClean="0">
                <a:solidFill>
                  <a:srgbClr val="002060"/>
                </a:solidFill>
                <a:effectLst>
                  <a:outerShdw blurRad="38100" dist="38100" dir="2700000" algn="tl">
                    <a:srgbClr val="FFFFFF"/>
                  </a:outerShdw>
                </a:effectLst>
                <a:cs typeface="Tahoma" pitchFamily="34" charset="0"/>
              </a:rPr>
              <a:t>Mutah</a:t>
            </a:r>
            <a:r>
              <a:rPr lang="en-US" altLang="en-US" sz="2200" b="1" dirty="0" smtClean="0">
                <a:solidFill>
                  <a:srgbClr val="002060"/>
                </a:solidFill>
                <a:effectLst>
                  <a:outerShdw blurRad="38100" dist="38100" dir="2700000" algn="tl">
                    <a:srgbClr val="FFFFFF"/>
                  </a:outerShdw>
                </a:effectLst>
                <a:cs typeface="Tahoma" pitchFamily="34" charset="0"/>
              </a:rPr>
              <a:t> School of medicine</a:t>
            </a:r>
          </a:p>
          <a:p>
            <a:pPr algn="ctr" rtl="0" eaLnBrk="1" hangingPunct="1">
              <a:lnSpc>
                <a:spcPct val="90000"/>
              </a:lnSpc>
            </a:pPr>
            <a:r>
              <a:rPr lang="en-US" altLang="en-US" sz="2200" b="1" dirty="0" smtClean="0">
                <a:solidFill>
                  <a:srgbClr val="002060"/>
                </a:solidFill>
                <a:effectLst>
                  <a:outerShdw blurRad="38100" dist="38100" dir="2700000" algn="tl">
                    <a:srgbClr val="FFFFFF"/>
                  </a:outerShdw>
                </a:effectLst>
                <a:cs typeface="Tahoma" pitchFamily="34" charset="0"/>
              </a:rPr>
              <a:t>2024</a:t>
            </a:r>
            <a:endParaRPr lang="ar-SA" altLang="en-US" sz="2200" b="1" dirty="0" smtClean="0">
              <a:solidFill>
                <a:srgbClr val="002060"/>
              </a:solidFill>
              <a:effectLst>
                <a:outerShdw blurRad="38100" dist="38100" dir="2700000" algn="tl">
                  <a:srgbClr val="FFFFFF"/>
                </a:outerShdw>
              </a:effectLst>
            </a:endParaRPr>
          </a:p>
        </p:txBody>
      </p:sp>
      <p:pic>
        <p:nvPicPr>
          <p:cNvPr id="5124" name="Picture 2" descr="C:\Users\Dr Sherif\Desktop\مؤتة.jpg"/>
          <p:cNvPicPr>
            <a:picLocks noChangeAspect="1" noChangeArrowheads="1"/>
          </p:cNvPicPr>
          <p:nvPr/>
        </p:nvPicPr>
        <p:blipFill>
          <a:blip r:embed="rId2" cstate="print"/>
          <a:srcRect/>
          <a:stretch>
            <a:fillRect/>
          </a:stretch>
        </p:blipFill>
        <p:spPr bwMode="auto">
          <a:xfrm>
            <a:off x="3851275" y="357188"/>
            <a:ext cx="108585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6926" r="18500"/>
          <a:stretch/>
        </p:blipFill>
        <p:spPr>
          <a:xfrm>
            <a:off x="611560" y="404664"/>
            <a:ext cx="7992888" cy="6048672"/>
          </a:xfrm>
          <a:prstGeom prst="rect">
            <a:avLst/>
          </a:prstGeom>
        </p:spPr>
      </p:pic>
    </p:spTree>
    <p:extLst>
      <p:ext uri="{BB962C8B-B14F-4D97-AF65-F5344CB8AC3E}">
        <p14:creationId xmlns:p14="http://schemas.microsoft.com/office/powerpoint/2010/main" val="18524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107504" y="537647"/>
            <a:ext cx="8712968"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1200"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 </a:t>
            </a: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 First Heart Sound</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Causes :</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altLang="en-US" b="1"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First</a:t>
            </a:r>
            <a:r>
              <a:rPr kumimoji="0" lang="en-US" altLang="en-US" b="0"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component</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b="0" i="0" u="none" strike="noStrike" cap="none" normalizeH="0" baseline="0" dirty="0" err="1"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Valvular</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(main cause) : sudden closure of A.V. valves which causes vibration of the valves and the surrounding blood and ventricular wall.</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altLang="en-US" b="1"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Second</a:t>
            </a:r>
            <a:r>
              <a:rPr kumimoji="0" lang="en-US" altLang="en-US" b="0"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component</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Muscular : vibration of the aortic and pulmonary artery wall or a result of rushing of blood into them during maximum ejection phase.</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Phases</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 isometric contraction phase.</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1st part of maximum ejection phase.</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Duration</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0.14 - 0.16 sec.</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Characters</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Audible by stethoscope (heard as </a:t>
            </a:r>
            <a:r>
              <a:rPr kumimoji="0" lang="en-US" altLang="en-US" b="0" i="0" u="none" strike="noStrike" cap="none" normalizeH="0" baseline="0" dirty="0" err="1"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lubb</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low pitched, soft, long duration and vibration frequency is 25-100 cycle/sec.</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Site of best hearing</a:t>
            </a:r>
            <a:r>
              <a:rPr kumimoji="0" lang="en-US" altLang="en-US" b="1"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altLang="en-US" b="1"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Mitral</a:t>
            </a:r>
            <a:r>
              <a:rPr kumimoji="0" lang="en-US" altLang="en-US" b="0"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component</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Can be heart best in the 5th left intercostal space at the mid-clavicular line (at apex).</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altLang="en-US" b="1"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Tricuspid </a:t>
            </a:r>
            <a:r>
              <a:rPr kumimoji="0" lang="en-US" altLang="en-US" b="0"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component</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:Can be heart best over the lower right border of the sternum (lower end of the sternum).</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12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36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4525963"/>
          </a:xfrm>
        </p:spPr>
        <p:txBody>
          <a:bodyPr/>
          <a:lstStyle/>
          <a:p>
            <a:pPr marL="0" lvl="0" indent="0" algn="l" rtl="0">
              <a:spcBef>
                <a:spcPct val="0"/>
              </a:spcBef>
              <a:buClrTx/>
              <a:buSzTx/>
              <a:buNone/>
              <a:tabLst>
                <a:tab pos="457200" algn="l"/>
              </a:tabLst>
            </a:pPr>
            <a:r>
              <a:rPr lang="en-US" altLang="en-US" sz="1800" b="1" u="sng" dirty="0" smtClean="0">
                <a:solidFill>
                  <a:srgbClr val="002060"/>
                </a:solidFill>
                <a:latin typeface="Times New Roman" panose="02020603050405020304" pitchFamily="18" charset="0"/>
                <a:ea typeface="Arial Unicode MS" charset="0"/>
                <a:cs typeface="Times New Roman" panose="02020603050405020304" pitchFamily="18" charset="0"/>
              </a:rPr>
              <a:t>II. </a:t>
            </a:r>
            <a:r>
              <a:rPr lang="en-US" altLang="en-US" sz="1800" b="1" u="sng" dirty="0">
                <a:solidFill>
                  <a:srgbClr val="002060"/>
                </a:solidFill>
                <a:latin typeface="Times New Roman" panose="02020603050405020304" pitchFamily="18" charset="0"/>
                <a:ea typeface="Arial Unicode MS" charset="0"/>
                <a:cs typeface="Times New Roman" panose="02020603050405020304" pitchFamily="18" charset="0"/>
              </a:rPr>
              <a:t>The Second Heart Sound</a:t>
            </a:r>
            <a:endParaRPr lang="en-US" altLang="en-US" sz="1800" b="1" dirty="0">
              <a:solidFill>
                <a:srgbClr val="002060"/>
              </a:solidFill>
              <a:latin typeface="Times New Roman" panose="02020603050405020304" pitchFamily="18" charset="0"/>
              <a:ea typeface="Arial Unicode MS"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Causes</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sudden closure of the semilunar valves (aortic and pulmonary artery.).</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Phase</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isometric relaxation phase.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Duration</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0.1 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Characters</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*Audible by stethoscope (heart as dup).</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*High pitched, sharp</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*Vibration frequency is 100 - 200 cycle/sec.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Site of best hearing</a:t>
            </a: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Aortic</a:t>
            </a: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component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Second right space near the sternum.</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Pulmonary</a:t>
            </a: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component:</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Second left space near the sternum</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N.B.</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Splitting of the second heart sound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Normally the pressure closing the aortic valve is much higher than that closing the pulmonary valve, so the aortic valve closes before the pulmonary valve leading to split of the second H.S.</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Normally the splitting is very close, so, aortic and pulmonary sounds are heart as one sound.</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1st H.S. occurs at the beginning of systole.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2nd H.S. occurs at the beginning of diastole.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The interval between 1st and 2nd H.S. indicates the </a:t>
            </a:r>
            <a:r>
              <a:rPr lang="en-US" altLang="en-US" sz="1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systolic period</a:t>
            </a: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The interval between 2nd and 1st H.S. indicates the </a:t>
            </a:r>
            <a:r>
              <a:rPr lang="en-US" altLang="en-US" sz="1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diastolic period</a:t>
            </a: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1800" dirty="0">
              <a:solidFill>
                <a:srgbClr val="002060"/>
              </a:solidFill>
              <a:latin typeface="Times New Roman" panose="02020603050405020304" pitchFamily="18"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8375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352928" cy="4525963"/>
          </a:xfrm>
        </p:spPr>
        <p:txBody>
          <a:bodyPr/>
          <a:lstStyle/>
          <a:p>
            <a:pPr marL="0" lvl="0" indent="0" algn="l" rtl="0">
              <a:spcBef>
                <a:spcPct val="0"/>
              </a:spcBef>
              <a:buClrTx/>
              <a:buSzTx/>
              <a:buNone/>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III. The Third Heart Sound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Cause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:ventricular vibration (initiated by rushing of blood into the ventricle).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Phase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Maximum (rapid) filling phase.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Duration</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0.05 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Character</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Low pitch (soft) very faint.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Site of best hearing</a:t>
            </a: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Mitral area : left 5th intercostal space at </a:t>
            </a:r>
            <a:r>
              <a:rPr lang="en-US" altLang="en-US" sz="1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mid-clavicular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line.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N.B.</a:t>
            </a: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It can be heard in children.</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Its intensity increased in:</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Conditions that increase the volume of blood flowing from the atria to the ventricle .e.g.:- </a:t>
            </a:r>
            <a:r>
              <a:rPr lang="en-US" altLang="en-US" sz="1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hyper-dynamic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circulation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endParaRPr lang="en-US" altLang="en-US" sz="1800" b="1" u="sng"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u="sng"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IV</a:t>
            </a: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The Fourth Heart Sound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Cause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atrial contraction.</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Phase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atrial systole phase.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Duration</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0.04 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Characters</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Non audible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by stethoscope (recorded by phonocardiogram).</a:t>
            </a:r>
          </a:p>
          <a:p>
            <a:pPr marL="0" lvl="0" indent="0" algn="l" rtl="0">
              <a:spcBef>
                <a:spcPct val="0"/>
              </a:spcBef>
              <a:buClrTx/>
              <a:buSzTx/>
              <a:buFontTx/>
              <a:buChar char="•"/>
              <a:tabLst>
                <a:tab pos="457200" algn="l"/>
              </a:tabLst>
            </a:pPr>
            <a:r>
              <a:rPr lang="en-US" altLang="en-US" sz="1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site of best hearing is the mitral area.</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N.B.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It is heard in any condition causing atrial hypertrophy.  </a:t>
            </a:r>
            <a:endParaRPr lang="en-US" altLang="en-US" sz="1800" dirty="0">
              <a:solidFill>
                <a:srgbClr val="002060"/>
              </a:solidFill>
              <a:latin typeface="Times New Roman" panose="02020603050405020304" pitchFamily="18"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2787275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4205508"/>
              </p:ext>
            </p:extLst>
          </p:nvPr>
        </p:nvGraphicFramePr>
        <p:xfrm>
          <a:off x="179511" y="188640"/>
          <a:ext cx="8784976" cy="6480720"/>
        </p:xfrm>
        <a:graphic>
          <a:graphicData uri="http://schemas.openxmlformats.org/drawingml/2006/table">
            <a:tbl>
              <a:tblPr firstRow="1" firstCol="1" bandRow="1">
                <a:tableStyleId>{5C22544A-7EE6-4342-B048-85BDC9FD1C3A}</a:tableStyleId>
              </a:tblPr>
              <a:tblGrid>
                <a:gridCol w="960994">
                  <a:extLst>
                    <a:ext uri="{9D8B030D-6E8A-4147-A177-3AD203B41FA5}">
                      <a16:colId xmlns:a16="http://schemas.microsoft.com/office/drawing/2014/main" val="3266489899"/>
                    </a:ext>
                  </a:extLst>
                </a:gridCol>
                <a:gridCol w="2996339">
                  <a:extLst>
                    <a:ext uri="{9D8B030D-6E8A-4147-A177-3AD203B41FA5}">
                      <a16:colId xmlns:a16="http://schemas.microsoft.com/office/drawing/2014/main" val="787746268"/>
                    </a:ext>
                  </a:extLst>
                </a:gridCol>
                <a:gridCol w="1639232">
                  <a:extLst>
                    <a:ext uri="{9D8B030D-6E8A-4147-A177-3AD203B41FA5}">
                      <a16:colId xmlns:a16="http://schemas.microsoft.com/office/drawing/2014/main" val="4231209778"/>
                    </a:ext>
                  </a:extLst>
                </a:gridCol>
                <a:gridCol w="1771479">
                  <a:extLst>
                    <a:ext uri="{9D8B030D-6E8A-4147-A177-3AD203B41FA5}">
                      <a16:colId xmlns:a16="http://schemas.microsoft.com/office/drawing/2014/main" val="2565938246"/>
                    </a:ext>
                  </a:extLst>
                </a:gridCol>
                <a:gridCol w="1416932">
                  <a:extLst>
                    <a:ext uri="{9D8B030D-6E8A-4147-A177-3AD203B41FA5}">
                      <a16:colId xmlns:a16="http://schemas.microsoft.com/office/drawing/2014/main" val="2992549597"/>
                    </a:ext>
                  </a:extLst>
                </a:gridCol>
              </a:tblGrid>
              <a:tr h="249921">
                <a:tc>
                  <a:txBody>
                    <a:bodyPr/>
                    <a:lstStyle/>
                    <a:p>
                      <a:pPr marL="0" marR="0" algn="ctr" rtl="0">
                        <a:spcBef>
                          <a:spcPts val="0"/>
                        </a:spcBef>
                        <a:spcAft>
                          <a:spcPts val="0"/>
                        </a:spcAft>
                      </a:pPr>
                      <a:r>
                        <a:rPr lang="en-US" sz="1000">
                          <a:effectLst/>
                        </a:rPr>
                        <a:t>H. Sound</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dirty="0">
                          <a:solidFill>
                            <a:srgbClr val="FF0000"/>
                          </a:solidFill>
                          <a:effectLst/>
                        </a:rPr>
                        <a:t>1st</a:t>
                      </a:r>
                      <a:endParaRPr lang="en-US" sz="1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dirty="0">
                          <a:solidFill>
                            <a:srgbClr val="FFFF00"/>
                          </a:solidFill>
                          <a:effectLst/>
                        </a:rPr>
                        <a:t>2nd</a:t>
                      </a:r>
                      <a:endParaRPr lang="en-US" sz="1000" dirty="0">
                        <a:solidFill>
                          <a:srgbClr val="FFFF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dirty="0">
                          <a:solidFill>
                            <a:srgbClr val="00B0F0"/>
                          </a:solidFill>
                          <a:effectLst/>
                        </a:rPr>
                        <a:t>3rd</a:t>
                      </a:r>
                      <a:endParaRPr lang="en-US" sz="1000"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dirty="0">
                          <a:solidFill>
                            <a:srgbClr val="7030A0"/>
                          </a:solidFill>
                          <a:effectLst/>
                        </a:rPr>
                        <a:t>4th</a:t>
                      </a:r>
                      <a:endParaRPr lang="en-US" sz="1000" dirty="0">
                        <a:solidFill>
                          <a:srgbClr val="7030A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210373779"/>
                  </a:ext>
                </a:extLst>
              </a:tr>
              <a:tr h="1999364">
                <a:tc>
                  <a:txBody>
                    <a:bodyPr/>
                    <a:lstStyle/>
                    <a:p>
                      <a:pPr marL="0" marR="0" algn="l" rtl="0">
                        <a:spcBef>
                          <a:spcPts val="0"/>
                        </a:spcBef>
                        <a:spcAft>
                          <a:spcPts val="0"/>
                        </a:spcAft>
                      </a:pPr>
                      <a:r>
                        <a:rPr lang="en-US" sz="1000">
                          <a:effectLst/>
                        </a:rPr>
                        <a:t>1.Cause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dirty="0">
                          <a:effectLst/>
                        </a:rPr>
                        <a:t>-1</a:t>
                      </a:r>
                      <a:r>
                        <a:rPr lang="en-US" sz="1000" baseline="30000" dirty="0">
                          <a:effectLst/>
                        </a:rPr>
                        <a:t>st</a:t>
                      </a:r>
                      <a:r>
                        <a:rPr lang="en-US" sz="1000" dirty="0">
                          <a:effectLst/>
                        </a:rPr>
                        <a:t> component: </a:t>
                      </a:r>
                      <a:r>
                        <a:rPr lang="en-US" sz="1000" dirty="0" err="1">
                          <a:effectLst/>
                        </a:rPr>
                        <a:t>Valvular</a:t>
                      </a:r>
                      <a:r>
                        <a:rPr lang="en-US" sz="1000" dirty="0">
                          <a:effectLst/>
                        </a:rPr>
                        <a:t> (main cause) : sudden closure of A.V. valves which causes vibration of the valves and the surrounding blood and ventricular wall.</a:t>
                      </a:r>
                    </a:p>
                    <a:p>
                      <a:pPr marL="0" marR="0" algn="l" rtl="0">
                        <a:spcBef>
                          <a:spcPts val="0"/>
                        </a:spcBef>
                        <a:spcAft>
                          <a:spcPts val="0"/>
                        </a:spcAft>
                      </a:pPr>
                      <a:r>
                        <a:rPr lang="en-US" sz="1000" dirty="0">
                          <a:effectLst/>
                        </a:rPr>
                        <a:t>-2</a:t>
                      </a:r>
                      <a:r>
                        <a:rPr lang="en-US" sz="1000" baseline="30000" dirty="0">
                          <a:effectLst/>
                        </a:rPr>
                        <a:t>nd</a:t>
                      </a:r>
                      <a:r>
                        <a:rPr lang="en-US" sz="1000" dirty="0">
                          <a:effectLst/>
                        </a:rPr>
                        <a:t> component: Muscular : vibration of the aortic and pulmonary artery wall or a result of rushing of blood into them during maximum ejection phase.</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just" rtl="0">
                        <a:spcBef>
                          <a:spcPts val="0"/>
                        </a:spcBef>
                        <a:spcAft>
                          <a:spcPts val="0"/>
                        </a:spcAft>
                      </a:pPr>
                      <a:r>
                        <a:rPr lang="en-US" sz="1000" dirty="0">
                          <a:effectLst/>
                        </a:rPr>
                        <a:t>sudden closure of the semilunar valves (aortic and pulmonary artery.).</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dirty="0">
                          <a:effectLst/>
                        </a:rPr>
                        <a:t>ventricular vibration (initiated by rushing of blood into the ventricle).</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atrial contraction.</a:t>
                      </a:r>
                    </a:p>
                    <a:p>
                      <a:pPr marL="0" marR="0" algn="l" rtl="0">
                        <a:spcBef>
                          <a:spcPts val="0"/>
                        </a:spcBef>
                        <a:spcAft>
                          <a:spcPts val="0"/>
                        </a:spcAft>
                      </a:pPr>
                      <a:r>
                        <a:rPr lang="en-US" sz="1000">
                          <a:effectLst/>
                        </a:rPr>
                        <a:t> </a:t>
                      </a:r>
                    </a:p>
                    <a:p>
                      <a:pPr marL="0" marR="0" algn="r" rtl="1">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604207189"/>
                  </a:ext>
                </a:extLst>
              </a:tr>
              <a:tr h="749760">
                <a:tc>
                  <a:txBody>
                    <a:bodyPr/>
                    <a:lstStyle/>
                    <a:p>
                      <a:pPr marL="0" marR="0" algn="l" rtl="0">
                        <a:spcBef>
                          <a:spcPts val="0"/>
                        </a:spcBef>
                        <a:spcAft>
                          <a:spcPts val="0"/>
                        </a:spcAft>
                      </a:pPr>
                      <a:r>
                        <a:rPr lang="en-US" sz="1000">
                          <a:effectLst/>
                        </a:rPr>
                        <a:t>2.Phase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1">
                        <a:spcBef>
                          <a:spcPts val="0"/>
                        </a:spcBef>
                        <a:spcAft>
                          <a:spcPts val="0"/>
                        </a:spcAft>
                      </a:pPr>
                      <a:r>
                        <a:rPr lang="en-US" sz="1000">
                          <a:effectLst/>
                        </a:rPr>
                        <a:t> * isometric contraction phase.</a:t>
                      </a:r>
                    </a:p>
                    <a:p>
                      <a:pPr marL="0" marR="0" algn="ctr" rtl="0">
                        <a:spcBef>
                          <a:spcPts val="0"/>
                        </a:spcBef>
                        <a:spcAft>
                          <a:spcPts val="0"/>
                        </a:spcAft>
                      </a:pPr>
                      <a:r>
                        <a:rPr lang="en-US" sz="1000">
                          <a:effectLst/>
                        </a:rPr>
                        <a:t>  * 1st part of maximum ejection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isometric relaxation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r" rtl="1">
                        <a:spcBef>
                          <a:spcPts val="0"/>
                        </a:spcBef>
                        <a:spcAft>
                          <a:spcPts val="0"/>
                        </a:spcAft>
                      </a:pPr>
                      <a:r>
                        <a:rPr lang="en-US" sz="1000">
                          <a:effectLst/>
                        </a:rPr>
                        <a:t>Maximum (rapid) filling phase.</a:t>
                      </a:r>
                    </a:p>
                    <a:p>
                      <a:pPr marL="0" marR="0" algn="l" rtl="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atrial systole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07823878"/>
                  </a:ext>
                </a:extLst>
              </a:tr>
              <a:tr h="249921">
                <a:tc>
                  <a:txBody>
                    <a:bodyPr/>
                    <a:lstStyle/>
                    <a:p>
                      <a:pPr marL="0" marR="0" algn="l" rtl="0">
                        <a:spcBef>
                          <a:spcPts val="0"/>
                        </a:spcBef>
                        <a:spcAft>
                          <a:spcPts val="0"/>
                        </a:spcAft>
                      </a:pPr>
                      <a:r>
                        <a:rPr lang="en-US" sz="1000">
                          <a:effectLst/>
                        </a:rPr>
                        <a:t>3.Duration</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a:effectLst/>
                        </a:rPr>
                        <a:t>0.14 - 0.16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0.1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0.05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0.04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4043028503"/>
                  </a:ext>
                </a:extLst>
              </a:tr>
              <a:tr h="1482310">
                <a:tc>
                  <a:txBody>
                    <a:bodyPr/>
                    <a:lstStyle/>
                    <a:p>
                      <a:pPr marL="0" marR="0" algn="l" rtl="0">
                        <a:spcBef>
                          <a:spcPts val="0"/>
                        </a:spcBef>
                        <a:spcAft>
                          <a:spcPts val="0"/>
                        </a:spcAft>
                      </a:pPr>
                      <a:r>
                        <a:rPr lang="en-US" sz="1000">
                          <a:effectLst/>
                        </a:rPr>
                        <a:t>4.Character</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Audible by stethoscope (heart as lubb) low pitched, soft, long duration and vibration frequency is 25-100 cycle/sec.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*Audible by stethoscope (heart as dup).</a:t>
                      </a:r>
                    </a:p>
                    <a:p>
                      <a:pPr marL="0" marR="0" algn="l" rtl="0">
                        <a:spcBef>
                          <a:spcPts val="0"/>
                        </a:spcBef>
                        <a:spcAft>
                          <a:spcPts val="0"/>
                        </a:spcAft>
                      </a:pPr>
                      <a:r>
                        <a:rPr lang="en-US" sz="1000">
                          <a:effectLst/>
                        </a:rPr>
                        <a:t>*High pitched, sharp</a:t>
                      </a:r>
                    </a:p>
                    <a:p>
                      <a:pPr marL="0" marR="0" algn="l" rtl="0">
                        <a:spcBef>
                          <a:spcPts val="0"/>
                        </a:spcBef>
                        <a:spcAft>
                          <a:spcPts val="0"/>
                        </a:spcAft>
                      </a:pPr>
                      <a:r>
                        <a:rPr lang="en-US" sz="1000">
                          <a:effectLst/>
                        </a:rPr>
                        <a:t>*Vibration frequency is 100 - 200 cycle/sec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Low pitch (soft) very faint. </a:t>
                      </a:r>
                    </a:p>
                    <a:p>
                      <a:pPr marL="0" marR="0" algn="l" rtl="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Non audible by stethoscope (recorded by phonocardiogram).</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701780582"/>
                  </a:ext>
                </a:extLst>
              </a:tr>
              <a:tr h="1749444">
                <a:tc>
                  <a:txBody>
                    <a:bodyPr/>
                    <a:lstStyle/>
                    <a:p>
                      <a:pPr marL="0" marR="0" algn="l" rtl="0">
                        <a:spcBef>
                          <a:spcPts val="0"/>
                        </a:spcBef>
                        <a:spcAft>
                          <a:spcPts val="0"/>
                        </a:spcAft>
                      </a:pPr>
                      <a:r>
                        <a:rPr lang="en-US" sz="1000">
                          <a:effectLst/>
                        </a:rPr>
                        <a:t>5.Site of best hearing</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1">
                        <a:spcBef>
                          <a:spcPts val="0"/>
                        </a:spcBef>
                        <a:spcAft>
                          <a:spcPts val="0"/>
                        </a:spcAft>
                      </a:pPr>
                      <a:r>
                        <a:rPr lang="en-US" sz="1000">
                          <a:effectLst/>
                        </a:rPr>
                        <a:t>1.Mitral component: Can be heart best in the 5th left intercostal space at the mid-clavicular line (at apex).</a:t>
                      </a:r>
                    </a:p>
                    <a:p>
                      <a:pPr marL="0" marR="0" algn="l" rtl="0">
                        <a:spcBef>
                          <a:spcPts val="0"/>
                        </a:spcBef>
                        <a:spcAft>
                          <a:spcPts val="0"/>
                        </a:spcAft>
                      </a:pPr>
                      <a:r>
                        <a:rPr lang="en-US" sz="1000">
                          <a:effectLst/>
                        </a:rPr>
                        <a:t>2. Tricuspid component :Can be heart best over the lower right border of the sternum (lower end of the sternum).</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dirty="0">
                          <a:effectLst/>
                        </a:rPr>
                        <a:t>1.Aortic component :</a:t>
                      </a:r>
                    </a:p>
                    <a:p>
                      <a:pPr marL="0" marR="0" algn="l" rtl="0">
                        <a:spcBef>
                          <a:spcPts val="0"/>
                        </a:spcBef>
                        <a:spcAft>
                          <a:spcPts val="0"/>
                        </a:spcAft>
                      </a:pPr>
                      <a:r>
                        <a:rPr lang="en-US" sz="1000" dirty="0">
                          <a:effectLst/>
                        </a:rPr>
                        <a:t> Second right space near the sternum.</a:t>
                      </a:r>
                    </a:p>
                    <a:p>
                      <a:pPr marL="0" marR="0" algn="l" rtl="0">
                        <a:spcBef>
                          <a:spcPts val="0"/>
                        </a:spcBef>
                        <a:spcAft>
                          <a:spcPts val="0"/>
                        </a:spcAft>
                      </a:pPr>
                      <a:r>
                        <a:rPr lang="en-US" sz="1000" dirty="0">
                          <a:effectLst/>
                        </a:rPr>
                        <a:t>2.Pulmonary component:</a:t>
                      </a:r>
                    </a:p>
                    <a:p>
                      <a:pPr marL="0" marR="0" algn="l" rtl="0">
                        <a:spcBef>
                          <a:spcPts val="0"/>
                        </a:spcBef>
                        <a:spcAft>
                          <a:spcPts val="0"/>
                        </a:spcAft>
                      </a:pPr>
                      <a:r>
                        <a:rPr lang="en-US" sz="1000" dirty="0">
                          <a:effectLst/>
                        </a:rPr>
                        <a:t> Second left space near the sternum</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Mitral area : left 5th intercostal space at midclavicular line.</a:t>
                      </a:r>
                    </a:p>
                    <a:p>
                      <a:pPr marL="0" marR="0" algn="l" rtl="0">
                        <a:spcBef>
                          <a:spcPts val="0"/>
                        </a:spcBef>
                        <a:spcAft>
                          <a:spcPts val="0"/>
                        </a:spcAft>
                      </a:pPr>
                      <a:r>
                        <a:rPr lang="en-US" sz="1000">
                          <a:effectLst/>
                        </a:rPr>
                        <a:t> N.B. : It can be heard in children.</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dirty="0">
                          <a:effectLst/>
                        </a:rPr>
                        <a:t>The mitral area.</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215095672"/>
                  </a:ext>
                </a:extLst>
              </a:tr>
            </a:tbl>
          </a:graphicData>
        </a:graphic>
      </p:graphicFrame>
    </p:spTree>
    <p:extLst>
      <p:ext uri="{BB962C8B-B14F-4D97-AF65-F5344CB8AC3E}">
        <p14:creationId xmlns:p14="http://schemas.microsoft.com/office/powerpoint/2010/main" val="313668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39552" y="836712"/>
            <a:ext cx="7920880" cy="5472608"/>
          </a:xfrm>
        </p:spPr>
      </p:pic>
      <p:sp>
        <p:nvSpPr>
          <p:cNvPr id="2" name="TextBox 1"/>
          <p:cNvSpPr txBox="1"/>
          <p:nvPr/>
        </p:nvSpPr>
        <p:spPr>
          <a:xfrm>
            <a:off x="3923928" y="5517232"/>
            <a:ext cx="720080" cy="2880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060575"/>
            <a:ext cx="7467600" cy="1143000"/>
          </a:xfrm>
        </p:spPr>
        <p:txBody>
          <a:bodyPr/>
          <a:lstStyle/>
          <a:p>
            <a:pPr algn="ctr" eaLnBrk="1" hangingPunct="1">
              <a:defRPr/>
            </a:pPr>
            <a:r>
              <a:rPr lang="en-US" dirty="0" smtClean="0">
                <a:solidFill>
                  <a:srgbClr val="002060"/>
                </a:solidFill>
                <a:effectLst>
                  <a:outerShdw blurRad="38100" dist="38100" dir="2700000" algn="tl">
                    <a:srgbClr val="000000">
                      <a:alpha val="43137"/>
                    </a:srgbClr>
                  </a:outerShdw>
                </a:effectLst>
              </a:rPr>
              <a:t>Thank You</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DB40266334FC6B43B20C881789A6F5F7" ma:contentTypeVersion="12" ma:contentTypeDescription="إنشاء مستند جديد." ma:contentTypeScope="" ma:versionID="8e33dc26175a55efea50fc74e93d3d5b">
  <xsd:schema xmlns:xsd="http://www.w3.org/2001/XMLSchema" xmlns:xs="http://www.w3.org/2001/XMLSchema" xmlns:p="http://schemas.microsoft.com/office/2006/metadata/properties" xmlns:ns2="225969dd-95a8-48ed-a91e-821a80225b45" xmlns:ns3="41add20f-1b05-40fe-a26a-962cda6c0049" targetNamespace="http://schemas.microsoft.com/office/2006/metadata/properties" ma:root="true" ma:fieldsID="728f2232f1610513c08ba859fba7465e" ns2:_="" ns3:_="">
    <xsd:import namespace="225969dd-95a8-48ed-a91e-821a80225b45"/>
    <xsd:import namespace="41add20f-1b05-40fe-a26a-962cda6c004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5969dd-95a8-48ed-a91e-821a80225b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علامات الصور" ma:readOnly="false" ma:fieldId="{5cf76f15-5ced-4ddc-b409-7134ff3c332f}" ma:taxonomyMulti="true" ma:sspId="9ff52f34-b351-492d-bd72-b80be8882ab9"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1add20f-1b05-40fe-a26a-962cda6c004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0d569bc-da9d-4479-9eed-f5a3bd885238}" ma:internalName="TaxCatchAll" ma:showField="CatchAllData" ma:web="41add20f-1b05-40fe-a26a-962cda6c00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1add20f-1b05-40fe-a26a-962cda6c0049" xsi:nil="true"/>
    <lcf76f155ced4ddcb4097134ff3c332f xmlns="225969dd-95a8-48ed-a91e-821a80225b4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64CCB81-9F68-4EDE-B265-1D023C92C6E1}"/>
</file>

<file path=customXml/itemProps2.xml><?xml version="1.0" encoding="utf-8"?>
<ds:datastoreItem xmlns:ds="http://schemas.openxmlformats.org/officeDocument/2006/customXml" ds:itemID="{12F2EA0A-C3C3-4EBD-8316-BBD2DC0C96B1}"/>
</file>

<file path=customXml/itemProps3.xml><?xml version="1.0" encoding="utf-8"?>
<ds:datastoreItem xmlns:ds="http://schemas.openxmlformats.org/officeDocument/2006/customXml" ds:itemID="{76E4D995-D7E9-4A7A-B893-7C80D729DE0B}"/>
</file>

<file path=docProps/app.xml><?xml version="1.0" encoding="utf-8"?>
<Properties xmlns="http://schemas.openxmlformats.org/officeDocument/2006/extended-properties" xmlns:vt="http://schemas.openxmlformats.org/officeDocument/2006/docPropsVTypes">
  <Template>Technic</Template>
  <TotalTime>383</TotalTime>
  <Words>838</Words>
  <Application>Microsoft Office PowerPoint</Application>
  <PresentationFormat>On-screen Show (4:3)</PresentationFormat>
  <Paragraphs>102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Unicode MS</vt:lpstr>
      <vt:lpstr>Franklin Gothic Book</vt:lpstr>
      <vt:lpstr>Tahoma</vt:lpstr>
      <vt:lpstr>Times New Roman</vt:lpstr>
      <vt:lpstr>Wingdings 2</vt:lpstr>
      <vt:lpstr>تقنية</vt:lpstr>
      <vt:lpstr>  Heart sounds</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Admin</cp:lastModifiedBy>
  <cp:revision>57</cp:revision>
  <dcterms:created xsi:type="dcterms:W3CDTF">2018-04-21T22:12:54Z</dcterms:created>
  <dcterms:modified xsi:type="dcterms:W3CDTF">2024-05-03T17:07:36Z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0x010100DB40266334FC6B43B20C881789A6F5F7</vt:lpwstr>
  </property>
</Properties>
</file>