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0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28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9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330" r:id="rId2"/>
    <p:sldId id="328" r:id="rId3"/>
    <p:sldId id="292" r:id="rId4"/>
    <p:sldId id="256" r:id="rId5"/>
    <p:sldId id="257" r:id="rId6"/>
    <p:sldId id="258" r:id="rId7"/>
    <p:sldId id="259" r:id="rId8"/>
    <p:sldId id="261" r:id="rId9"/>
    <p:sldId id="331" r:id="rId10"/>
    <p:sldId id="303" r:id="rId11"/>
    <p:sldId id="306" r:id="rId12"/>
    <p:sldId id="308" r:id="rId13"/>
    <p:sldId id="307" r:id="rId14"/>
    <p:sldId id="304" r:id="rId15"/>
    <p:sldId id="305" r:id="rId16"/>
    <p:sldId id="299" r:id="rId17"/>
    <p:sldId id="262" r:id="rId18"/>
    <p:sldId id="263" r:id="rId19"/>
    <p:sldId id="266" r:id="rId20"/>
    <p:sldId id="326" r:id="rId21"/>
    <p:sldId id="309" r:id="rId22"/>
    <p:sldId id="313" r:id="rId23"/>
    <p:sldId id="314" r:id="rId24"/>
    <p:sldId id="315" r:id="rId25"/>
    <p:sldId id="316" r:id="rId26"/>
    <p:sldId id="317" r:id="rId27"/>
    <p:sldId id="333" r:id="rId28"/>
    <p:sldId id="318" r:id="rId29"/>
    <p:sldId id="319" r:id="rId30"/>
    <p:sldId id="320" r:id="rId31"/>
    <p:sldId id="321" r:id="rId32"/>
    <p:sldId id="322" r:id="rId33"/>
    <p:sldId id="332" r:id="rId34"/>
    <p:sldId id="323" r:id="rId35"/>
    <p:sldId id="324" r:id="rId36"/>
    <p:sldId id="325" r:id="rId37"/>
    <p:sldId id="327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45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ustomXml" Target="../customXml/item3.xml"/><Relationship Id="rId20" Type="http://schemas.openxmlformats.org/officeDocument/2006/relationships/slide" Target="slides/slide19.xml"/><Relationship Id="rId4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9908EB-24DF-4909-92CC-EFB7DC132DD5}" type="datetimeFigureOut">
              <a:rPr lang="en-MY" smtClean="0"/>
              <a:t>10/5/2022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5F840D-A4A3-4D9D-AB8A-5384AF6D14E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484189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A2CCF-E85F-436F-84E8-3F7D2B25BDF8}" type="datetimeFigureOut">
              <a:rPr lang="en-MY" smtClean="0"/>
              <a:t>10/5/2022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0E638-CDD7-4752-8CFF-A37B4D10821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283387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A2CCF-E85F-436F-84E8-3F7D2B25BDF8}" type="datetimeFigureOut">
              <a:rPr lang="en-MY" smtClean="0"/>
              <a:t>10/5/2022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0E638-CDD7-4752-8CFF-A37B4D10821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881287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A2CCF-E85F-436F-84E8-3F7D2B25BDF8}" type="datetimeFigureOut">
              <a:rPr lang="en-MY" smtClean="0"/>
              <a:t>10/5/2022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0E638-CDD7-4752-8CFF-A37B4D10821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826937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A2CCF-E85F-436F-84E8-3F7D2B25BDF8}" type="datetimeFigureOut">
              <a:rPr lang="en-MY" smtClean="0"/>
              <a:t>10/5/2022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0E638-CDD7-4752-8CFF-A37B4D10821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132028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A2CCF-E85F-436F-84E8-3F7D2B25BDF8}" type="datetimeFigureOut">
              <a:rPr lang="en-MY" smtClean="0"/>
              <a:t>10/5/2022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0E638-CDD7-4752-8CFF-A37B4D10821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946737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A2CCF-E85F-436F-84E8-3F7D2B25BDF8}" type="datetimeFigureOut">
              <a:rPr lang="en-MY" smtClean="0"/>
              <a:t>10/5/2022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0E638-CDD7-4752-8CFF-A37B4D10821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288811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A2CCF-E85F-436F-84E8-3F7D2B25BDF8}" type="datetimeFigureOut">
              <a:rPr lang="en-MY" smtClean="0"/>
              <a:t>10/5/2022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0E638-CDD7-4752-8CFF-A37B4D10821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336682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A2CCF-E85F-436F-84E8-3F7D2B25BDF8}" type="datetimeFigureOut">
              <a:rPr lang="en-MY" smtClean="0"/>
              <a:t>10/5/2022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0E638-CDD7-4752-8CFF-A37B4D10821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661527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A2CCF-E85F-436F-84E8-3F7D2B25BDF8}" type="datetimeFigureOut">
              <a:rPr lang="en-MY" smtClean="0"/>
              <a:t>10/5/2022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0E638-CDD7-4752-8CFF-A37B4D10821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763839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A2CCF-E85F-436F-84E8-3F7D2B25BDF8}" type="datetimeFigureOut">
              <a:rPr lang="en-MY" smtClean="0"/>
              <a:t>10/5/2022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0E638-CDD7-4752-8CFF-A37B4D10821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715633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A2CCF-E85F-436F-84E8-3F7D2B25BDF8}" type="datetimeFigureOut">
              <a:rPr lang="en-MY" smtClean="0"/>
              <a:t>10/5/2022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0E638-CDD7-4752-8CFF-A37B4D10821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039269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A2CCF-E85F-436F-84E8-3F7D2B25BDF8}" type="datetimeFigureOut">
              <a:rPr lang="en-MY" smtClean="0"/>
              <a:t>10/5/2022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0E638-CDD7-4752-8CFF-A37B4D10821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578189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etsy.com/listing/517448367/zack-attack-pencil-set?ga_order=most_relevant&amp;ga_search_type=all&amp;ga_view_type=gallery&amp;ga_search_query=slate+pencils&amp;ref=sr_gallery-1-15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www.etsy.com/listing/130403101/white-chalk-pencil-for-chalkboards-white?ga_order=most_relevant&amp;ga_search_type=all&amp;ga_view_type=gallery&amp;ga_search_query=slate+pencils&amp;ref=sr_gallery-1-14&amp;ep_click=1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www.etsy.com/listing/463718503/grade-a-fine-white-slate-pencils-250?ga_order=most_relevant&amp;ga_search_type=all&amp;ga_view_type=gallery&amp;ga_search_query=slate+pencils&amp;ref=sr_gallery-1-11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etsy.com/listing/517448367/zack-attack-pencil-set?ga_order=most_relevant&amp;ga_search_type=all&amp;ga_view_type=gallery&amp;ga_search_query=slate+pencils&amp;ref=sr_gallery-1-15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hyperlink" Target="https://www.etsy.com/listing/643951448/rawsimple-brand-slate-pencils-big-12?ga_order=most_relevant&amp;ga_search_type=all&amp;ga_view_type=gallery&amp;ga_search_query=slate+pencils&amp;ref=sr_gallery-1-7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.slidesharecdn.com/pneumoconiosis-140723053017-phpapp02/95/pneumoconiosis-33-638.jpg?cb=1406093492" TargetMode="External"/><Relationship Id="rId2" Type="http://schemas.openxmlformats.org/officeDocument/2006/relationships/hyperlink" Target="http://www.nioh.org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7584" y="731633"/>
            <a:ext cx="756084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OCCUPATIONAL 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HEALTH</a:t>
            </a:r>
          </a:p>
        </p:txBody>
      </p:sp>
      <p:sp>
        <p:nvSpPr>
          <p:cNvPr id="5" name="Rectangle 4"/>
          <p:cNvSpPr/>
          <p:nvPr/>
        </p:nvSpPr>
        <p:spPr>
          <a:xfrm>
            <a:off x="1187624" y="5517232"/>
            <a:ext cx="684076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Prof. Dr. WAQAR  AL-KUBAISY</a:t>
            </a:r>
            <a:endParaRPr lang="en-MY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77683" y="1609197"/>
            <a:ext cx="10869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9</a:t>
            </a:r>
            <a:endParaRPr lang="en-MY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3396493">
            <a:off x="5643304" y="2398721"/>
            <a:ext cx="2952328" cy="3105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245078" y="2204864"/>
            <a:ext cx="55077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MY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Chemical Hazards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MY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1280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80528" y="620688"/>
            <a:ext cx="91440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Garamond" pitchFamily="18" charset="0"/>
              </a:rPr>
              <a:t>    I </a:t>
            </a:r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) Classic </a:t>
            </a:r>
            <a:r>
              <a:rPr lang="en-US" sz="2800" b="1" dirty="0" smtClean="0">
                <a:solidFill>
                  <a:srgbClr val="FF0000"/>
                </a:solidFill>
                <a:latin typeface="Garamond" pitchFamily="18" charset="0"/>
              </a:rPr>
              <a:t>silicosis  </a:t>
            </a:r>
            <a:r>
              <a:rPr lang="en-MY" sz="2800" b="1" dirty="0" smtClean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Chronic </a:t>
            </a:r>
            <a:r>
              <a:rPr lang="en-MY" sz="2800" b="1" dirty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silicosis: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MY" sz="2800" b="1" dirty="0"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600" b="1" dirty="0">
                <a:latin typeface="Garamond" pitchFamily="18" charset="0"/>
                <a:cs typeface="Times New Roman" pitchFamily="18" charset="0"/>
              </a:rPr>
              <a:t>the most common form</a:t>
            </a:r>
            <a:r>
              <a:rPr lang="en-MY" sz="2600" dirty="0">
                <a:latin typeface="Garamond" pitchFamily="18" charset="0"/>
                <a:cs typeface="Times New Roman" pitchFamily="18" charset="0"/>
              </a:rPr>
              <a:t>,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MY" sz="2600" dirty="0">
                <a:latin typeface="Garamond" pitchFamily="18" charset="0"/>
                <a:cs typeface="Times New Roman" pitchFamily="18" charset="0"/>
              </a:rPr>
              <a:t>results </a:t>
            </a:r>
            <a:r>
              <a:rPr lang="en-MY" sz="26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from </a:t>
            </a:r>
            <a:r>
              <a:rPr lang="en-MY" sz="26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long-term exposure </a:t>
            </a:r>
            <a:r>
              <a:rPr lang="en-MY" sz="2600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(</a:t>
            </a:r>
            <a:r>
              <a:rPr lang="en-MY" sz="26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10 to 20 </a:t>
            </a:r>
            <a:r>
              <a:rPr lang="en-MY" sz="2600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years </a:t>
            </a:r>
            <a:r>
              <a:rPr lang="en-MY" sz="2600" dirty="0">
                <a:latin typeface="Garamond" pitchFamily="18" charset="0"/>
                <a:cs typeface="Times New Roman" pitchFamily="18" charset="0"/>
              </a:rPr>
              <a:t>or longer) </a:t>
            </a:r>
          </a:p>
          <a:p>
            <a:pPr marL="457200" indent="-457200">
              <a:buFont typeface="Wingdings" pitchFamily="2" charset="2"/>
              <a:buChar char="v"/>
              <a:defRPr/>
            </a:pPr>
            <a:r>
              <a:rPr lang="en-US" sz="2600" b="1" dirty="0" smtClean="0">
                <a:latin typeface="Garamond" pitchFamily="18" charset="0"/>
              </a:rPr>
              <a:t>Result </a:t>
            </a:r>
            <a:r>
              <a:rPr lang="en-US" sz="2600" b="1" dirty="0">
                <a:latin typeface="Garamond" pitchFamily="18" charset="0"/>
              </a:rPr>
              <a:t>from </a:t>
            </a:r>
            <a:r>
              <a:rPr lang="en-US" sz="2600" b="1" dirty="0">
                <a:solidFill>
                  <a:srgbClr val="FF0000"/>
                </a:solidFill>
                <a:latin typeface="Garamond" pitchFamily="18" charset="0"/>
              </a:rPr>
              <a:t>low to moderate </a:t>
            </a:r>
            <a:r>
              <a:rPr lang="en-US" sz="2600" b="1" dirty="0">
                <a:solidFill>
                  <a:schemeClr val="accent1"/>
                </a:solidFill>
                <a:latin typeface="Garamond" pitchFamily="18" charset="0"/>
              </a:rPr>
              <a:t>exposure </a:t>
            </a:r>
            <a:r>
              <a:rPr lang="en-US" sz="2600" b="1" dirty="0">
                <a:latin typeface="Garamond" pitchFamily="18" charset="0"/>
              </a:rPr>
              <a:t>to </a:t>
            </a:r>
            <a:r>
              <a:rPr lang="en-MY" sz="2600" dirty="0">
                <a:latin typeface="Garamond" pitchFamily="18" charset="0"/>
                <a:cs typeface="Times New Roman" pitchFamily="18" charset="0"/>
              </a:rPr>
              <a:t>dust </a:t>
            </a:r>
            <a:r>
              <a:rPr lang="en-MY" sz="26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containing</a:t>
            </a:r>
          </a:p>
          <a:p>
            <a:pPr marL="457200" indent="-457200">
              <a:buFont typeface="Wingdings" pitchFamily="2" charset="2"/>
              <a:buChar char="v"/>
              <a:defRPr/>
            </a:pPr>
            <a:r>
              <a:rPr lang="en-MY" sz="26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6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6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less than 30% </a:t>
            </a:r>
            <a:r>
              <a:rPr lang="en-MY" sz="2600" b="1" dirty="0">
                <a:latin typeface="Garamond" pitchFamily="18" charset="0"/>
                <a:cs typeface="Times New Roman" pitchFamily="18" charset="0"/>
              </a:rPr>
              <a:t>silica content</a:t>
            </a:r>
            <a:endParaRPr lang="en-US" sz="2600" b="1" dirty="0">
              <a:solidFill>
                <a:srgbClr val="FF0000"/>
              </a:solidFill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v"/>
              <a:defRPr/>
            </a:pPr>
            <a:r>
              <a:rPr lang="en-US" sz="2600" b="1" dirty="0" smtClean="0">
                <a:latin typeface="Garamond" pitchFamily="18" charset="0"/>
              </a:rPr>
              <a:t>but </a:t>
            </a:r>
            <a:r>
              <a:rPr lang="en-US" sz="2600" b="1" dirty="0">
                <a:latin typeface="Garamond" pitchFamily="18" charset="0"/>
              </a:rPr>
              <a:t>may occur with shorter exposure</a:t>
            </a:r>
            <a:r>
              <a:rPr lang="en-US" sz="2600" b="1" dirty="0" smtClean="0">
                <a:latin typeface="Garamond" pitchFamily="18" charset="0"/>
              </a:rPr>
              <a:t>.</a:t>
            </a:r>
            <a:r>
              <a:rPr lang="en-MY" sz="2600" dirty="0">
                <a:latin typeface="Garamond" pitchFamily="18" charset="0"/>
                <a:cs typeface="Times New Roman" pitchFamily="18" charset="0"/>
              </a:rPr>
              <a:t> </a:t>
            </a:r>
            <a:endParaRPr lang="en-MY" sz="2600" dirty="0" smtClean="0">
              <a:latin typeface="Garamond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v"/>
              <a:defRPr/>
            </a:pPr>
            <a:endParaRPr lang="en-MY" sz="2600" dirty="0" smtClean="0">
              <a:latin typeface="Garamond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v"/>
              <a:defRPr/>
            </a:pPr>
            <a:r>
              <a:rPr lang="en-US" sz="2600" b="1" dirty="0" smtClean="0">
                <a:latin typeface="Garamond" pitchFamily="18" charset="0"/>
              </a:rPr>
              <a:t>In </a:t>
            </a:r>
            <a:r>
              <a:rPr lang="en-US" sz="2600" b="1" dirty="0">
                <a:latin typeface="Garamond" pitchFamily="18" charset="0"/>
              </a:rPr>
              <a:t>early case patient may complain of </a:t>
            </a:r>
            <a:r>
              <a:rPr lang="en-US" sz="2600" b="1" dirty="0" smtClean="0">
                <a:solidFill>
                  <a:schemeClr val="tx2"/>
                </a:solidFill>
                <a:latin typeface="Garamond" pitchFamily="18" charset="0"/>
              </a:rPr>
              <a:t>cough</a:t>
            </a:r>
            <a:r>
              <a:rPr lang="en-US" sz="2600" b="1" dirty="0" smtClean="0">
                <a:latin typeface="Garamond" pitchFamily="18" charset="0"/>
              </a:rPr>
              <a:t>, </a:t>
            </a:r>
            <a:r>
              <a:rPr lang="en-US" sz="2600" b="1" dirty="0" smtClean="0">
                <a:solidFill>
                  <a:schemeClr val="tx2"/>
                </a:solidFill>
                <a:latin typeface="Garamond" pitchFamily="18" charset="0"/>
              </a:rPr>
              <a:t>expectoration</a:t>
            </a:r>
            <a:r>
              <a:rPr lang="en-US" sz="2600" b="1" dirty="0" smtClean="0">
                <a:latin typeface="Garamond" pitchFamily="18" charset="0"/>
              </a:rPr>
              <a:t>  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en-US" sz="2600" b="1" dirty="0" smtClean="0">
                <a:latin typeface="Garamond" pitchFamily="18" charset="0"/>
              </a:rPr>
              <a:t>and </a:t>
            </a:r>
            <a:r>
              <a:rPr lang="en-US" sz="2600" b="1" dirty="0">
                <a:solidFill>
                  <a:schemeClr val="tx2"/>
                </a:solidFill>
                <a:latin typeface="Garamond" pitchFamily="18" charset="0"/>
              </a:rPr>
              <a:t>if dyspnea </a:t>
            </a:r>
            <a:r>
              <a:rPr lang="en-US" sz="2600" b="1" dirty="0">
                <a:latin typeface="Garamond" pitchFamily="18" charset="0"/>
              </a:rPr>
              <a:t>is present it </a:t>
            </a:r>
            <a:r>
              <a:rPr lang="en-US" sz="2600" b="1" dirty="0">
                <a:solidFill>
                  <a:srgbClr val="0070C0"/>
                </a:solidFill>
                <a:latin typeface="Garamond" pitchFamily="18" charset="0"/>
              </a:rPr>
              <a:t>is not due to silicosis </a:t>
            </a:r>
            <a:r>
              <a:rPr lang="en-US" sz="2600" b="1" dirty="0">
                <a:latin typeface="Garamond" pitchFamily="18" charset="0"/>
              </a:rPr>
              <a:t>but </a:t>
            </a:r>
            <a:r>
              <a:rPr lang="en-US" sz="2600" b="1" dirty="0" smtClean="0">
                <a:latin typeface="Garamond" pitchFamily="18" charset="0"/>
              </a:rPr>
              <a:t>is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en-US" sz="2600" b="1" dirty="0" smtClean="0">
                <a:latin typeface="Garamond" pitchFamily="18" charset="0"/>
              </a:rPr>
              <a:t> </a:t>
            </a:r>
            <a:r>
              <a:rPr lang="en-US" sz="2600" b="1" dirty="0">
                <a:latin typeface="Garamond" pitchFamily="18" charset="0"/>
              </a:rPr>
              <a:t>related to industrial bronchitis or concurrent smoking</a:t>
            </a:r>
            <a:r>
              <a:rPr lang="en-US" sz="2600" dirty="0" smtClean="0">
                <a:solidFill>
                  <a:srgbClr val="00B050"/>
                </a:solidFill>
                <a:latin typeface="Garamond" pitchFamily="18" charset="0"/>
              </a:rPr>
              <a:t>.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endParaRPr lang="en-US" sz="2600" dirty="0">
              <a:solidFill>
                <a:srgbClr val="00B050"/>
              </a:solidFill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v"/>
              <a:defRPr/>
            </a:pPr>
            <a:r>
              <a:rPr lang="en-US" sz="2600" b="1" dirty="0">
                <a:latin typeface="Garamond" pitchFamily="18" charset="0"/>
              </a:rPr>
              <a:t>By time </a:t>
            </a:r>
            <a:r>
              <a:rPr lang="en-US" sz="2600" b="1" dirty="0" smtClean="0">
                <a:solidFill>
                  <a:srgbClr val="FF0000"/>
                </a:solidFill>
                <a:latin typeface="Garamond" pitchFamily="18" charset="0"/>
              </a:rPr>
              <a:t>dyspnea</a:t>
            </a:r>
            <a:r>
              <a:rPr lang="en-US" sz="2600" b="1" dirty="0" smtClean="0">
                <a:latin typeface="Garamond" pitchFamily="18" charset="0"/>
              </a:rPr>
              <a:t> </a:t>
            </a:r>
            <a:r>
              <a:rPr lang="en-US" sz="2600" b="1" dirty="0">
                <a:latin typeface="Garamond" pitchFamily="18" charset="0"/>
              </a:rPr>
              <a:t>is apparent and is now </a:t>
            </a:r>
            <a:r>
              <a:rPr lang="en-US" sz="2600" b="1" dirty="0">
                <a:solidFill>
                  <a:srgbClr val="FF0000"/>
                </a:solidFill>
                <a:latin typeface="Garamond" pitchFamily="18" charset="0"/>
              </a:rPr>
              <a:t>related to silica </a:t>
            </a:r>
            <a:r>
              <a:rPr lang="en-US" sz="2600" b="1" dirty="0">
                <a:latin typeface="Garamond" pitchFamily="18" charset="0"/>
              </a:rPr>
              <a:t>exposure (</a:t>
            </a:r>
            <a:r>
              <a:rPr lang="en-US" sz="2600" b="1" dirty="0">
                <a:solidFill>
                  <a:srgbClr val="FF0000"/>
                </a:solidFill>
                <a:latin typeface="Garamond" pitchFamily="18" charset="0"/>
              </a:rPr>
              <a:t>simple silicosis</a:t>
            </a:r>
            <a:r>
              <a:rPr lang="en-US" sz="2600" b="1" dirty="0">
                <a:latin typeface="Garamond" pitchFamily="18" charset="0"/>
              </a:rPr>
              <a:t>). Late symptom</a:t>
            </a:r>
          </a:p>
          <a:p>
            <a:pPr marL="457200" indent="-457200">
              <a:buFont typeface="Wingdings" pitchFamily="2" charset="2"/>
              <a:buChar char="v"/>
              <a:defRPr/>
            </a:pPr>
            <a:r>
              <a:rPr lang="en-US" sz="2600" b="1" dirty="0">
                <a:latin typeface="Garamond" pitchFamily="18" charset="0"/>
              </a:rPr>
              <a:t>Simple silicosis is a risk for development of </a:t>
            </a:r>
            <a:r>
              <a:rPr lang="en-US" sz="2600" b="1" dirty="0">
                <a:solidFill>
                  <a:srgbClr val="FF0000"/>
                </a:solidFill>
                <a:latin typeface="Garamond" pitchFamily="18" charset="0"/>
              </a:rPr>
              <a:t>complications</a:t>
            </a:r>
            <a:endParaRPr lang="en-MY" sz="2600" b="1" dirty="0">
              <a:latin typeface="Garamond" pitchFamily="18" charset="0"/>
            </a:endParaRPr>
          </a:p>
        </p:txBody>
      </p:sp>
      <p:pic>
        <p:nvPicPr>
          <p:cNvPr id="4" name="Picture 2" descr="https://i.etsystatic.com/7412405/d/il/d1eb95/1177241443/il_340x270.1177241443_46j4.jpg?version=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332656"/>
            <a:ext cx="1037695" cy="932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87598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273" y="332656"/>
            <a:ext cx="8823208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v"/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Garamond" pitchFamily="18" charset="0"/>
              </a:rPr>
              <a:t>  </a:t>
            </a:r>
            <a:r>
              <a:rPr lang="en-US" sz="2600" b="1" dirty="0" smtClean="0">
                <a:solidFill>
                  <a:srgbClr val="FF0000"/>
                </a:solidFill>
                <a:latin typeface="Garamond" pitchFamily="18" charset="0"/>
              </a:rPr>
              <a:t>X-ray</a:t>
            </a:r>
            <a:r>
              <a:rPr lang="en-US" sz="2600" b="1" dirty="0">
                <a:solidFill>
                  <a:srgbClr val="FF0000"/>
                </a:solidFill>
                <a:latin typeface="Garamond" pitchFamily="18" charset="0"/>
              </a:rPr>
              <a:t>:</a:t>
            </a:r>
          </a:p>
          <a:p>
            <a:pPr>
              <a:defRPr/>
            </a:pPr>
            <a:r>
              <a:rPr lang="en-US" sz="2600" dirty="0" smtClean="0">
                <a:latin typeface="Garamond" pitchFamily="18" charset="0"/>
              </a:rPr>
              <a:t>      </a:t>
            </a:r>
            <a:r>
              <a:rPr lang="en-US" sz="2600" b="1" dirty="0" smtClean="0">
                <a:latin typeface="Garamond" pitchFamily="18" charset="0"/>
              </a:rPr>
              <a:t>The </a:t>
            </a:r>
            <a:r>
              <a:rPr lang="en-US" sz="2600" b="1" dirty="0">
                <a:latin typeface="Garamond" pitchFamily="18" charset="0"/>
              </a:rPr>
              <a:t>characteristic pattern of simple silicosis </a:t>
            </a:r>
            <a:r>
              <a:rPr lang="en-US" sz="2600" b="1" dirty="0" smtClean="0">
                <a:latin typeface="Garamond" pitchFamily="18" charset="0"/>
              </a:rPr>
              <a:t>is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en-US" sz="2600" dirty="0" smtClean="0">
                <a:solidFill>
                  <a:srgbClr val="002060"/>
                </a:solidFill>
                <a:latin typeface="Garamond" pitchFamily="18" charset="0"/>
              </a:rPr>
              <a:t> </a:t>
            </a:r>
            <a:r>
              <a:rPr lang="en-US" sz="2600" b="1" dirty="0">
                <a:solidFill>
                  <a:srgbClr val="C00000"/>
                </a:solidFill>
                <a:latin typeface="Garamond" pitchFamily="18" charset="0"/>
              </a:rPr>
              <a:t>small round opacities </a:t>
            </a:r>
            <a:r>
              <a:rPr lang="en-US" sz="2600" dirty="0">
                <a:latin typeface="Garamond" pitchFamily="18" charset="0"/>
              </a:rPr>
              <a:t>that range in size from </a:t>
            </a:r>
            <a:r>
              <a:rPr lang="en-US" sz="2600" b="1" dirty="0">
                <a:solidFill>
                  <a:srgbClr val="FF0000"/>
                </a:solidFill>
                <a:latin typeface="Garamond" pitchFamily="18" charset="0"/>
              </a:rPr>
              <a:t>1-10 mm. common </a:t>
            </a:r>
            <a:r>
              <a:rPr lang="en-US" sz="2600" b="1" dirty="0">
                <a:solidFill>
                  <a:schemeClr val="tx2"/>
                </a:solidFill>
                <a:latin typeface="Garamond" pitchFamily="18" charset="0"/>
              </a:rPr>
              <a:t> in </a:t>
            </a:r>
            <a:r>
              <a:rPr lang="en-US" sz="2600" b="1" dirty="0">
                <a:solidFill>
                  <a:srgbClr val="FF0000"/>
                </a:solidFill>
                <a:latin typeface="Garamond" pitchFamily="18" charset="0"/>
              </a:rPr>
              <a:t>upper</a:t>
            </a:r>
            <a:r>
              <a:rPr lang="en-US" sz="2600" b="1" dirty="0">
                <a:latin typeface="Garamond" pitchFamily="18" charset="0"/>
              </a:rPr>
              <a:t> </a:t>
            </a:r>
            <a:r>
              <a:rPr lang="en-US" sz="2600" b="1" dirty="0">
                <a:solidFill>
                  <a:schemeClr val="tx2"/>
                </a:solidFill>
                <a:latin typeface="Garamond" pitchFamily="18" charset="0"/>
              </a:rPr>
              <a:t>lung zones </a:t>
            </a:r>
            <a:r>
              <a:rPr lang="en-US" sz="2600" dirty="0">
                <a:latin typeface="Garamond" pitchFamily="18" charset="0"/>
              </a:rPr>
              <a:t>(</a:t>
            </a:r>
            <a:r>
              <a:rPr lang="en-US" sz="2600" b="1" dirty="0">
                <a:solidFill>
                  <a:srgbClr val="FF0000"/>
                </a:solidFill>
                <a:latin typeface="Garamond" pitchFamily="18" charset="0"/>
              </a:rPr>
              <a:t>snow storm </a:t>
            </a:r>
            <a:r>
              <a:rPr lang="en-US" sz="2600" b="1" dirty="0">
                <a:solidFill>
                  <a:schemeClr val="tx2"/>
                </a:solidFill>
                <a:latin typeface="Garamond" pitchFamily="18" charset="0"/>
              </a:rPr>
              <a:t>appearance</a:t>
            </a:r>
            <a:r>
              <a:rPr lang="en-US" sz="2600" dirty="0">
                <a:solidFill>
                  <a:schemeClr val="tx2"/>
                </a:solidFill>
                <a:latin typeface="Garamond" pitchFamily="18" charset="0"/>
              </a:rPr>
              <a:t>)</a:t>
            </a:r>
            <a:r>
              <a:rPr lang="en-US" sz="2600" dirty="0">
                <a:latin typeface="Garamond" pitchFamily="18" charset="0"/>
              </a:rPr>
              <a:t>.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en-US" sz="2600" b="1" dirty="0" err="1">
                <a:solidFill>
                  <a:srgbClr val="FF0000"/>
                </a:solidFill>
                <a:latin typeface="Garamond" pitchFamily="18" charset="0"/>
              </a:rPr>
              <a:t>Hilar</a:t>
            </a:r>
            <a:r>
              <a:rPr lang="en-US" sz="2600" b="1" dirty="0">
                <a:solidFill>
                  <a:srgbClr val="FF0000"/>
                </a:solidFill>
                <a:latin typeface="Garamond" pitchFamily="18" charset="0"/>
              </a:rPr>
              <a:t> lymph </a:t>
            </a:r>
            <a:r>
              <a:rPr lang="en-US" sz="2600" b="1" dirty="0">
                <a:latin typeface="Garamond" pitchFamily="18" charset="0"/>
              </a:rPr>
              <a:t>nodes are usually </a:t>
            </a:r>
            <a:r>
              <a:rPr lang="en-US" sz="2600" b="1" dirty="0">
                <a:solidFill>
                  <a:srgbClr val="FF0000"/>
                </a:solidFill>
                <a:latin typeface="Garamond" pitchFamily="18" charset="0"/>
              </a:rPr>
              <a:t>enlarged</a:t>
            </a:r>
            <a:r>
              <a:rPr lang="en-US" sz="2600" b="1" dirty="0">
                <a:latin typeface="Garamond" pitchFamily="18" charset="0"/>
              </a:rPr>
              <a:t> or may </a:t>
            </a:r>
            <a:r>
              <a:rPr lang="en-US" sz="2600" b="1" dirty="0">
                <a:solidFill>
                  <a:srgbClr val="FF0000"/>
                </a:solidFill>
                <a:latin typeface="Garamond" pitchFamily="18" charset="0"/>
              </a:rPr>
              <a:t>calcify</a:t>
            </a:r>
            <a:r>
              <a:rPr lang="en-US" sz="2600" b="1" dirty="0">
                <a:latin typeface="Garamond" pitchFamily="18" charset="0"/>
              </a:rPr>
              <a:t> circumferentially producing the so </a:t>
            </a:r>
            <a:r>
              <a:rPr lang="en-US" sz="2600" b="1" dirty="0">
                <a:solidFill>
                  <a:srgbClr val="FF0000"/>
                </a:solidFill>
                <a:latin typeface="Garamond" pitchFamily="18" charset="0"/>
              </a:rPr>
              <a:t>called </a:t>
            </a:r>
            <a:r>
              <a:rPr lang="en-US" sz="2600" b="1" dirty="0" smtClean="0">
                <a:solidFill>
                  <a:srgbClr val="FF0000"/>
                </a:solidFill>
                <a:latin typeface="Garamond" pitchFamily="18" charset="0"/>
              </a:rPr>
              <a:t>eggshell </a:t>
            </a:r>
            <a:r>
              <a:rPr lang="en-US" sz="2600" b="1" dirty="0">
                <a:latin typeface="Garamond" pitchFamily="18" charset="0"/>
              </a:rPr>
              <a:t>pattern of </a:t>
            </a:r>
            <a:r>
              <a:rPr lang="en-US" sz="2600" b="1" dirty="0">
                <a:solidFill>
                  <a:schemeClr val="tx2"/>
                </a:solidFill>
                <a:latin typeface="Garamond" pitchFamily="18" charset="0"/>
              </a:rPr>
              <a:t>calcifications</a:t>
            </a:r>
            <a:r>
              <a:rPr lang="en-US" sz="2600" b="1" dirty="0">
                <a:latin typeface="Garamond" pitchFamily="18" charset="0"/>
              </a:rPr>
              <a:t>. 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en-US" sz="2400" b="1" i="1" dirty="0">
                <a:latin typeface="Garamond" pitchFamily="18" charset="0"/>
              </a:rPr>
              <a:t>Similar x-ray picture are seen in:  </a:t>
            </a:r>
            <a:r>
              <a:rPr lang="en-US" sz="2400" b="1" i="1" dirty="0" err="1">
                <a:latin typeface="Garamond" pitchFamily="18" charset="0"/>
              </a:rPr>
              <a:t>Sarcoidiosis</a:t>
            </a:r>
            <a:r>
              <a:rPr lang="en-US" sz="2400" b="1" i="1" dirty="0">
                <a:latin typeface="Garamond" pitchFamily="18" charset="0"/>
              </a:rPr>
              <a:t>, Scleroderma, Amyloidosis,</a:t>
            </a:r>
            <a:r>
              <a:rPr lang="en-US" sz="2800" i="1" dirty="0">
                <a:latin typeface="Garamond" pitchFamily="18" charset="0"/>
              </a:rPr>
              <a:t>………, </a:t>
            </a:r>
            <a:r>
              <a:rPr lang="en-US" sz="2600" b="1" i="1" dirty="0" smtClean="0">
                <a:latin typeface="Garamond" pitchFamily="18" charset="0"/>
              </a:rPr>
              <a:t>However the </a:t>
            </a:r>
            <a:r>
              <a:rPr lang="en-US" sz="2600" b="1" i="1" dirty="0" smtClean="0">
                <a:solidFill>
                  <a:schemeClr val="tx2"/>
                </a:solidFill>
                <a:latin typeface="Garamond" pitchFamily="18" charset="0"/>
              </a:rPr>
              <a:t>background of </a:t>
            </a:r>
            <a:r>
              <a:rPr lang="en-US" sz="2600" b="1" i="1" dirty="0" smtClean="0">
                <a:solidFill>
                  <a:srgbClr val="FF0000"/>
                </a:solidFill>
                <a:latin typeface="Garamond" pitchFamily="18" charset="0"/>
              </a:rPr>
              <a:t>small opacities </a:t>
            </a:r>
            <a:r>
              <a:rPr lang="en-US" sz="2600" b="1" i="1" dirty="0" smtClean="0">
                <a:solidFill>
                  <a:schemeClr val="tx2"/>
                </a:solidFill>
                <a:latin typeface="Garamond" pitchFamily="18" charset="0"/>
              </a:rPr>
              <a:t>reinforces the clinical diagnosis of silicosis</a:t>
            </a:r>
            <a:r>
              <a:rPr lang="en-US" sz="2600" dirty="0" smtClean="0">
                <a:latin typeface="Garamond" pitchFamily="18" charset="0"/>
              </a:rPr>
              <a:t>.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en-US" sz="2600" b="1" dirty="0" smtClean="0">
                <a:solidFill>
                  <a:srgbClr val="FF0000"/>
                </a:solidFill>
                <a:latin typeface="Garamond" pitchFamily="18" charset="0"/>
              </a:rPr>
              <a:t>Large opacities </a:t>
            </a:r>
            <a:r>
              <a:rPr lang="en-US" sz="2600" b="1" dirty="0" smtClean="0">
                <a:solidFill>
                  <a:schemeClr val="tx2"/>
                </a:solidFill>
                <a:latin typeface="Garamond" pitchFamily="18" charset="0"/>
              </a:rPr>
              <a:t>retract </a:t>
            </a:r>
            <a:r>
              <a:rPr lang="en-US" sz="2600" b="1" dirty="0" smtClean="0">
                <a:latin typeface="Garamond" pitchFamily="18" charset="0"/>
              </a:rPr>
              <a:t>toward the </a:t>
            </a:r>
            <a:r>
              <a:rPr lang="en-US" sz="2600" b="1" dirty="0" smtClean="0">
                <a:solidFill>
                  <a:schemeClr val="tx2"/>
                </a:solidFill>
                <a:latin typeface="Garamond" pitchFamily="18" charset="0"/>
              </a:rPr>
              <a:t>hilum </a:t>
            </a:r>
            <a:r>
              <a:rPr lang="en-US" sz="2600" b="1" dirty="0" smtClean="0">
                <a:latin typeface="Garamond" pitchFamily="18" charset="0"/>
              </a:rPr>
              <a:t>resulting  in </a:t>
            </a:r>
            <a:r>
              <a:rPr lang="en-US" sz="2600" b="1" dirty="0" smtClean="0">
                <a:solidFill>
                  <a:schemeClr val="tx2"/>
                </a:solidFill>
                <a:latin typeface="Garamond" pitchFamily="18" charset="0"/>
              </a:rPr>
              <a:t>sub pleural areas </a:t>
            </a:r>
            <a:r>
              <a:rPr lang="en-US" sz="2600" dirty="0" smtClean="0">
                <a:solidFill>
                  <a:schemeClr val="tx2"/>
                </a:solidFill>
                <a:latin typeface="Garamond" pitchFamily="18" charset="0"/>
              </a:rPr>
              <a:t>of </a:t>
            </a:r>
            <a:r>
              <a:rPr lang="en-US" sz="2600" b="1" dirty="0" smtClean="0">
                <a:solidFill>
                  <a:schemeClr val="tx2"/>
                </a:solidFill>
                <a:latin typeface="Garamond" pitchFamily="18" charset="0"/>
              </a:rPr>
              <a:t>air space enlargement </a:t>
            </a:r>
            <a:r>
              <a:rPr lang="en-US" sz="2600" b="1" dirty="0" smtClean="0">
                <a:latin typeface="Garamond" pitchFamily="18" charset="0"/>
              </a:rPr>
              <a:t>(</a:t>
            </a:r>
            <a:r>
              <a:rPr lang="en-US" sz="2600" b="1" dirty="0" smtClean="0">
                <a:solidFill>
                  <a:srgbClr val="FF0000"/>
                </a:solidFill>
                <a:latin typeface="Garamond" pitchFamily="18" charset="0"/>
              </a:rPr>
              <a:t>appear as bullae</a:t>
            </a:r>
            <a:r>
              <a:rPr lang="en-US" sz="2600" dirty="0" smtClean="0">
                <a:latin typeface="Garamond" pitchFamily="18" charset="0"/>
              </a:rPr>
              <a:t>).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en-US" sz="2600" b="1" dirty="0" smtClean="0">
                <a:latin typeface="Garamond" pitchFamily="18" charset="0"/>
              </a:rPr>
              <a:t>Large opacities </a:t>
            </a:r>
            <a:r>
              <a:rPr lang="en-US" sz="2600" b="1" dirty="0" smtClean="0">
                <a:solidFill>
                  <a:srgbClr val="FF0000"/>
                </a:solidFill>
                <a:latin typeface="Garamond" pitchFamily="18" charset="0"/>
              </a:rPr>
              <a:t>combine</a:t>
            </a:r>
            <a:r>
              <a:rPr lang="en-US" sz="2600" b="1" dirty="0" smtClean="0">
                <a:latin typeface="Garamond" pitchFamily="18" charset="0"/>
              </a:rPr>
              <a:t> in the </a:t>
            </a:r>
            <a:r>
              <a:rPr lang="en-US" sz="2600" b="1" dirty="0" smtClean="0">
                <a:solidFill>
                  <a:schemeClr val="tx2"/>
                </a:solidFill>
                <a:latin typeface="Garamond" pitchFamily="18" charset="0"/>
              </a:rPr>
              <a:t>upper </a:t>
            </a:r>
            <a:r>
              <a:rPr lang="en-US" sz="2600" b="1" dirty="0" smtClean="0">
                <a:latin typeface="Garamond" pitchFamily="18" charset="0"/>
              </a:rPr>
              <a:t>lung zones result in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en-US" sz="2600" b="1" dirty="0" smtClean="0">
                <a:latin typeface="Garamond" pitchFamily="18" charset="0"/>
              </a:rPr>
              <a:t> </a:t>
            </a:r>
            <a:r>
              <a:rPr lang="en-US" sz="2600" b="1" dirty="0" smtClean="0">
                <a:solidFill>
                  <a:srgbClr val="FF0000"/>
                </a:solidFill>
                <a:latin typeface="Garamond" pitchFamily="18" charset="0"/>
              </a:rPr>
              <a:t>loss of upper </a:t>
            </a:r>
            <a:r>
              <a:rPr lang="en-US" sz="2600" b="1" dirty="0" smtClean="0">
                <a:latin typeface="Garamond" pitchFamily="18" charset="0"/>
              </a:rPr>
              <a:t>zone volume </a:t>
            </a:r>
            <a:r>
              <a:rPr lang="en-US" sz="2600" dirty="0" smtClean="0">
                <a:latin typeface="Garamond" pitchFamily="18" charset="0"/>
              </a:rPr>
              <a:t>and elevation of both hila and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en-US" sz="2600" dirty="0" smtClean="0">
                <a:latin typeface="Garamond" pitchFamily="18" charset="0"/>
              </a:rPr>
              <a:t> </a:t>
            </a:r>
            <a:r>
              <a:rPr lang="en-US" sz="2600" b="1" dirty="0" smtClean="0">
                <a:latin typeface="Garamond" pitchFamily="18" charset="0"/>
              </a:rPr>
              <a:t>development of </a:t>
            </a:r>
            <a:r>
              <a:rPr lang="en-US" sz="2600" b="1" dirty="0" smtClean="0">
                <a:solidFill>
                  <a:srgbClr val="FF0000"/>
                </a:solidFill>
                <a:latin typeface="Garamond" pitchFamily="18" charset="0"/>
              </a:rPr>
              <a:t>basilar emphysema.</a:t>
            </a:r>
            <a:endParaRPr lang="en-US" sz="2600" b="1" dirty="0">
              <a:solidFill>
                <a:srgbClr val="FF0000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389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ilicosis&#10;Chest radiography showing Eggshell&#10;calcification&#10;Polarized light microscopy showing&#10;Crystals of silica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68" y="279941"/>
            <a:ext cx="8928992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4868" y="225514"/>
            <a:ext cx="77215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dirty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en-MY" b="1" dirty="0">
                <a:latin typeface="Times New Roman" pitchFamily="18" charset="0"/>
                <a:cs typeface="Times New Roman" pitchFamily="18" charset="0"/>
              </a:rPr>
              <a:t>Eggshell" calcification</a:t>
            </a:r>
            <a:r>
              <a:rPr lang="en-MY" dirty="0">
                <a:latin typeface="Times New Roman" pitchFamily="18" charset="0"/>
                <a:cs typeface="Times New Roman" pitchFamily="18" charset="0"/>
              </a:rPr>
              <a:t>, when present, is strongly suggestive of silicosis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BB9F6-E1C2-4888-A8CC-67E6D59135C6}" type="slidenum">
              <a:rPr lang="en-MY" smtClean="0"/>
              <a:t>12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1790956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37649"/>
            <a:ext cx="917373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buFont typeface="Wingdings 2"/>
              <a:buChar char=""/>
              <a:defRPr/>
            </a:pPr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Pathology and pathogenesis: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en-US" sz="2400" b="1" dirty="0">
                <a:solidFill>
                  <a:schemeClr val="tx2"/>
                </a:solidFill>
                <a:latin typeface="Garamond" pitchFamily="18" charset="0"/>
              </a:rPr>
              <a:t>Lung is firm and blacker than </a:t>
            </a:r>
            <a:r>
              <a:rPr lang="en-US" sz="2400" b="1" dirty="0">
                <a:latin typeface="Garamond" pitchFamily="18" charset="0"/>
              </a:rPr>
              <a:t>normal</a:t>
            </a:r>
            <a:r>
              <a:rPr lang="en-US" sz="2400" b="1" dirty="0" smtClean="0">
                <a:latin typeface="Garamond" pitchFamily="18" charset="0"/>
              </a:rPr>
              <a:t>,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en-US" sz="2400" b="1" dirty="0" smtClean="0">
                <a:latin typeface="Garamond" pitchFamily="18" charset="0"/>
              </a:rPr>
              <a:t> </a:t>
            </a:r>
            <a:r>
              <a:rPr lang="en-US" sz="2400" b="1" dirty="0">
                <a:latin typeface="Garamond" pitchFamily="18" charset="0"/>
              </a:rPr>
              <a:t>surface is coarse and nodular, </a:t>
            </a:r>
            <a:endParaRPr lang="en-US" sz="2400" b="1" dirty="0" smtClean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en-US" sz="2400" b="1" dirty="0" err="1" smtClean="0">
                <a:latin typeface="Garamond" pitchFamily="18" charset="0"/>
              </a:rPr>
              <a:t>Peri</a:t>
            </a:r>
            <a:r>
              <a:rPr lang="en-US" sz="2400" b="1" dirty="0" smtClean="0">
                <a:latin typeface="Garamond" pitchFamily="18" charset="0"/>
              </a:rPr>
              <a:t> bronchial </a:t>
            </a:r>
            <a:r>
              <a:rPr lang="en-US" sz="2400" b="1" dirty="0">
                <a:latin typeface="Garamond" pitchFamily="18" charset="0"/>
              </a:rPr>
              <a:t>and </a:t>
            </a:r>
            <a:r>
              <a:rPr lang="en-US" sz="2400" b="1" dirty="0" err="1">
                <a:latin typeface="Garamond" pitchFamily="18" charset="0"/>
              </a:rPr>
              <a:t>hilar</a:t>
            </a:r>
            <a:r>
              <a:rPr lang="en-US" sz="2400" b="1" dirty="0">
                <a:latin typeface="Garamond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</a:rPr>
              <a:t>lymph nodes </a:t>
            </a:r>
            <a:r>
              <a:rPr lang="en-US" sz="2400" b="1" dirty="0">
                <a:latin typeface="Garamond" pitchFamily="18" charset="0"/>
              </a:rPr>
              <a:t>are </a:t>
            </a:r>
            <a:r>
              <a:rPr lang="en-US" sz="2400" b="1" dirty="0">
                <a:solidFill>
                  <a:schemeClr val="tx2"/>
                </a:solidFill>
                <a:latin typeface="Garamond" pitchFamily="18" charset="0"/>
              </a:rPr>
              <a:t>enlarged.</a:t>
            </a:r>
          </a:p>
          <a:p>
            <a:pPr marL="457200" indent="-457200">
              <a:buFont typeface="Wingdings" pitchFamily="2" charset="2"/>
              <a:buChar char="v"/>
              <a:defRPr/>
            </a:pPr>
            <a:r>
              <a:rPr lang="en-US" sz="2400" b="1" dirty="0">
                <a:latin typeface="Garamond" pitchFamily="18" charset="0"/>
              </a:rPr>
              <a:t>The </a:t>
            </a:r>
            <a:r>
              <a:rPr lang="en-US" sz="2400" b="1" u="sng" dirty="0" err="1">
                <a:solidFill>
                  <a:srgbClr val="FF0000"/>
                </a:solidFill>
                <a:latin typeface="Garamond" pitchFamily="18" charset="0"/>
              </a:rPr>
              <a:t>silicotic</a:t>
            </a:r>
            <a:r>
              <a:rPr lang="en-US" sz="2400" b="1" u="sng" dirty="0">
                <a:solidFill>
                  <a:srgbClr val="FF0000"/>
                </a:solidFill>
                <a:latin typeface="Garamond" pitchFamily="18" charset="0"/>
              </a:rPr>
              <a:t> nodule </a:t>
            </a:r>
            <a:r>
              <a:rPr lang="en-US" sz="2400" b="1" dirty="0">
                <a:latin typeface="Garamond" pitchFamily="18" charset="0"/>
              </a:rPr>
              <a:t>is the </a:t>
            </a:r>
            <a:r>
              <a:rPr lang="en-US" sz="2400" b="1" dirty="0">
                <a:solidFill>
                  <a:schemeClr val="tx2"/>
                </a:solidFill>
                <a:latin typeface="Garamond" pitchFamily="18" charset="0"/>
              </a:rPr>
              <a:t>pathologic </a:t>
            </a:r>
            <a:r>
              <a:rPr lang="en-US" sz="2400" b="1" dirty="0" smtClean="0">
                <a:solidFill>
                  <a:schemeClr val="tx2"/>
                </a:solidFill>
                <a:latin typeface="Garamond" pitchFamily="18" charset="0"/>
              </a:rPr>
              <a:t>hallmark </a:t>
            </a:r>
            <a:r>
              <a:rPr lang="en-US" sz="2400" b="1" dirty="0">
                <a:solidFill>
                  <a:schemeClr val="tx2"/>
                </a:solidFill>
                <a:latin typeface="Garamond" pitchFamily="18" charset="0"/>
              </a:rPr>
              <a:t>of </a:t>
            </a:r>
            <a:r>
              <a:rPr lang="en-US" sz="2400" b="1" dirty="0" smtClean="0">
                <a:solidFill>
                  <a:schemeClr val="tx2"/>
                </a:solidFill>
                <a:latin typeface="Garamond" pitchFamily="18" charset="0"/>
              </a:rPr>
              <a:t>silicosis</a:t>
            </a:r>
            <a:r>
              <a:rPr lang="en-US" sz="2400" b="1" dirty="0" smtClean="0">
                <a:latin typeface="Garamond" pitchFamily="18" charset="0"/>
              </a:rPr>
              <a:t>, 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en-US" sz="2400" b="1" dirty="0" smtClean="0">
                <a:latin typeface="Garamond" pitchFamily="18" charset="0"/>
              </a:rPr>
              <a:t>Consists of </a:t>
            </a:r>
            <a:r>
              <a:rPr lang="en-US" sz="2400" b="1" dirty="0">
                <a:latin typeface="Garamond" pitchFamily="18" charset="0"/>
              </a:rPr>
              <a:t>central </a:t>
            </a:r>
            <a:r>
              <a:rPr lang="en-US" sz="2400" b="1" dirty="0" err="1">
                <a:latin typeface="Garamond" pitchFamily="18" charset="0"/>
              </a:rPr>
              <a:t>hyalinized</a:t>
            </a:r>
            <a:r>
              <a:rPr lang="en-US" sz="2400" b="1" dirty="0">
                <a:latin typeface="Garamond" pitchFamily="18" charset="0"/>
              </a:rPr>
              <a:t> zone composed of </a:t>
            </a:r>
            <a:r>
              <a:rPr lang="en-US" sz="2400" b="1" dirty="0" smtClean="0">
                <a:latin typeface="Garamond" pitchFamily="18" charset="0"/>
              </a:rPr>
              <a:t>concentrically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en-US" sz="2400" b="1" dirty="0" smtClean="0">
                <a:latin typeface="Garamond" pitchFamily="18" charset="0"/>
              </a:rPr>
              <a:t> </a:t>
            </a:r>
            <a:r>
              <a:rPr lang="en-US" sz="2400" b="1" dirty="0">
                <a:latin typeface="Garamond" pitchFamily="18" charset="0"/>
              </a:rPr>
              <a:t>arranged collagen fibers with few particles of crystalline silica.</a:t>
            </a:r>
          </a:p>
          <a:p>
            <a:pPr marL="457200" indent="-457200">
              <a:buFont typeface="Wingdings" pitchFamily="2" charset="2"/>
              <a:buChar char="Ø"/>
              <a:defRPr/>
            </a:pPr>
            <a:r>
              <a:rPr lang="en-US" sz="2400" b="1" dirty="0" smtClean="0">
                <a:latin typeface="Garamond" pitchFamily="18" charset="0"/>
              </a:rPr>
              <a:t>Union of </a:t>
            </a:r>
            <a:r>
              <a:rPr lang="en-US" sz="2400" b="1" dirty="0" err="1">
                <a:latin typeface="Garamond" pitchFamily="18" charset="0"/>
              </a:rPr>
              <a:t>silicotic</a:t>
            </a:r>
            <a:r>
              <a:rPr lang="en-US" sz="2400" b="1" dirty="0">
                <a:latin typeface="Garamond" pitchFamily="18" charset="0"/>
              </a:rPr>
              <a:t> nodules form </a:t>
            </a:r>
            <a:r>
              <a:rPr lang="en-US" sz="2400" b="1" u="sng" dirty="0" smtClean="0">
                <a:latin typeface="Garamond" pitchFamily="18" charset="0"/>
              </a:rPr>
              <a:t>PMF (</a:t>
            </a:r>
            <a:r>
              <a:rPr lang="en-US" sz="1600" b="1" dirty="0">
                <a:solidFill>
                  <a:schemeClr val="tx2"/>
                </a:solidFill>
                <a:latin typeface="Garamond" pitchFamily="18" charset="0"/>
              </a:rPr>
              <a:t>Progressive massive </a:t>
            </a:r>
            <a:r>
              <a:rPr lang="en-US" sz="1600" b="1" dirty="0" smtClean="0">
                <a:solidFill>
                  <a:schemeClr val="tx2"/>
                </a:solidFill>
                <a:latin typeface="Garamond" pitchFamily="18" charset="0"/>
              </a:rPr>
              <a:t>fibrosis</a:t>
            </a:r>
            <a:r>
              <a:rPr lang="en-US" sz="2400" b="1" u="sng" dirty="0" smtClean="0">
                <a:latin typeface="Garamond" pitchFamily="18" charset="0"/>
              </a:rPr>
              <a:t>)lesion </a:t>
            </a:r>
            <a:r>
              <a:rPr lang="en-US" sz="2400" b="1" dirty="0">
                <a:latin typeface="Garamond" pitchFamily="18" charset="0"/>
              </a:rPr>
              <a:t>and their </a:t>
            </a:r>
            <a:r>
              <a:rPr lang="en-US" sz="2400" b="1" dirty="0" smtClean="0">
                <a:latin typeface="Garamond" pitchFamily="18" charset="0"/>
              </a:rPr>
              <a:t> </a:t>
            </a:r>
            <a:r>
              <a:rPr lang="en-US" sz="2400" b="1" dirty="0" smtClean="0">
                <a:solidFill>
                  <a:schemeClr val="tx2"/>
                </a:solidFill>
                <a:latin typeface="Garamond" pitchFamily="18" charset="0"/>
              </a:rPr>
              <a:t>center </a:t>
            </a:r>
            <a:r>
              <a:rPr lang="en-US" sz="2400" b="1" dirty="0" err="1">
                <a:solidFill>
                  <a:schemeClr val="tx2"/>
                </a:solidFill>
                <a:latin typeface="Garamond" pitchFamily="18" charset="0"/>
              </a:rPr>
              <a:t>cavitate</a:t>
            </a:r>
            <a:r>
              <a:rPr lang="en-US" sz="2400" b="1" dirty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en-US" sz="2400" b="1" dirty="0">
                <a:latin typeface="Garamond" pitchFamily="18" charset="0"/>
              </a:rPr>
              <a:t>either </a:t>
            </a:r>
            <a:r>
              <a:rPr lang="en-US" sz="2500" b="1" dirty="0">
                <a:latin typeface="Garamond" pitchFamily="18" charset="0"/>
              </a:rPr>
              <a:t>due to ischemic necrosis or T.B. infection</a:t>
            </a:r>
            <a:r>
              <a:rPr lang="en-US" sz="2800" b="1" dirty="0" smtClean="0">
                <a:latin typeface="Garamond" pitchFamily="18" charset="0"/>
              </a:rPr>
              <a:t>.</a:t>
            </a:r>
            <a:endParaRPr lang="en-US" sz="2800" b="1" dirty="0">
              <a:latin typeface="Garamond" pitchFamily="18" charset="0"/>
            </a:endParaRPr>
          </a:p>
          <a:p>
            <a:pPr marL="274320" indent="-274320">
              <a:buFont typeface="Wingdings" pitchFamily="2" charset="2"/>
              <a:buChar char="§"/>
              <a:defRPr/>
            </a:pPr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Diagnosis: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b="1" dirty="0" smtClean="0">
                <a:latin typeface="Garamond" pitchFamily="18" charset="0"/>
              </a:rPr>
              <a:t>History </a:t>
            </a:r>
            <a:r>
              <a:rPr lang="en-US" sz="2400" b="1" dirty="0">
                <a:latin typeface="Garamond" pitchFamily="18" charset="0"/>
              </a:rPr>
              <a:t>of silica exposure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b="1" dirty="0">
                <a:latin typeface="Garamond" pitchFamily="18" charset="0"/>
              </a:rPr>
              <a:t>Chest radiographic abnormalities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b="1" dirty="0" smtClean="0">
                <a:latin typeface="Garamond" pitchFamily="18" charset="0"/>
              </a:rPr>
              <a:t>Pulmonary </a:t>
            </a:r>
            <a:r>
              <a:rPr lang="en-US" sz="2400" b="1" dirty="0">
                <a:latin typeface="Garamond" pitchFamily="18" charset="0"/>
              </a:rPr>
              <a:t>function tests show  obstructive lesion.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400" b="1" dirty="0" smtClean="0">
                <a:latin typeface="Garamond" pitchFamily="18" charset="0"/>
              </a:rPr>
              <a:t> </a:t>
            </a:r>
            <a:r>
              <a:rPr lang="en-US" sz="2400" b="1" dirty="0">
                <a:latin typeface="Garamond" pitchFamily="18" charset="0"/>
              </a:rPr>
              <a:t>Absence of other illnesses that mimic silicosis as </a:t>
            </a:r>
            <a:r>
              <a:rPr lang="en-US" sz="2400" b="1" dirty="0" err="1"/>
              <a:t>Miliary</a:t>
            </a:r>
            <a:r>
              <a:rPr lang="en-US" sz="2400" b="1" dirty="0"/>
              <a:t> </a:t>
            </a:r>
            <a:r>
              <a:rPr lang="en-US" sz="2400" b="1" dirty="0" smtClean="0"/>
              <a:t>T.B</a:t>
            </a:r>
            <a:r>
              <a:rPr lang="en-US" sz="2400" b="1" dirty="0"/>
              <a:t>, </a:t>
            </a:r>
            <a:r>
              <a:rPr lang="en-US" sz="2400" dirty="0">
                <a:latin typeface="Garamond" pitchFamily="18" charset="0"/>
              </a:rPr>
              <a:t>pulmonary fungal infection (D.D</a:t>
            </a:r>
            <a:r>
              <a:rPr lang="en-US" sz="2400" dirty="0" smtClean="0">
                <a:latin typeface="Garamond" pitchFamily="18" charset="0"/>
              </a:rPr>
              <a:t>)</a:t>
            </a:r>
            <a:endParaRPr lang="ar-EG" sz="2400" dirty="0">
              <a:latin typeface="Garamond" pitchFamily="18" charset="0"/>
            </a:endParaRPr>
          </a:p>
        </p:txBody>
      </p:sp>
      <p:pic>
        <p:nvPicPr>
          <p:cNvPr id="3" name="Picture 33" descr="https://i.etsystatic.com/10800457/d/il/2985f4/1726993691/il_340x270.1726993691_jp05.jpg?version=0">
            <a:hlinkClick r:id="rId2" tooltip="Zack Attack Pencil Set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874" y="-33389"/>
            <a:ext cx="1800200" cy="170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7956376" y="623731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559506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3402" y="1748909"/>
            <a:ext cx="9144419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v"/>
              <a:defRPr/>
            </a:pPr>
            <a:r>
              <a:rPr lang="en-US" sz="2600" b="1" dirty="0" smtClean="0">
                <a:solidFill>
                  <a:srgbClr val="FF0000"/>
                </a:solidFill>
                <a:latin typeface="Garamond" pitchFamily="18" charset="0"/>
              </a:rPr>
              <a:t>Simple </a:t>
            </a:r>
            <a:r>
              <a:rPr lang="en-US" sz="2600" b="1" dirty="0">
                <a:solidFill>
                  <a:srgbClr val="FF0000"/>
                </a:solidFill>
                <a:latin typeface="Garamond" pitchFamily="18" charset="0"/>
              </a:rPr>
              <a:t>silicosis is a risk for development </a:t>
            </a:r>
            <a:r>
              <a:rPr lang="en-US" sz="2600" b="1" u="sng" dirty="0">
                <a:solidFill>
                  <a:srgbClr val="FF0000"/>
                </a:solidFill>
                <a:latin typeface="Garamond" pitchFamily="18" charset="0"/>
              </a:rPr>
              <a:t>of complications</a:t>
            </a:r>
            <a:r>
              <a:rPr lang="en-US" u="sng" dirty="0">
                <a:latin typeface="Garamond" pitchFamily="18" charset="0"/>
              </a:rPr>
              <a:t>:</a:t>
            </a:r>
          </a:p>
          <a:p>
            <a:pPr>
              <a:defRPr/>
            </a:pPr>
            <a:r>
              <a:rPr lang="en-US" b="1" dirty="0" smtClean="0">
                <a:solidFill>
                  <a:srgbClr val="002060"/>
                </a:solidFill>
                <a:latin typeface="Garamond" pitchFamily="18" charset="0"/>
              </a:rPr>
              <a:t>            (</a:t>
            </a:r>
            <a:r>
              <a:rPr lang="en-US" sz="2400" b="1" dirty="0" smtClean="0">
                <a:solidFill>
                  <a:srgbClr val="002060"/>
                </a:solidFill>
                <a:latin typeface="Garamond" pitchFamily="18" charset="0"/>
              </a:rPr>
              <a:t>1</a:t>
            </a:r>
            <a:r>
              <a:rPr lang="en-US" sz="2400" b="1" dirty="0">
                <a:solidFill>
                  <a:srgbClr val="002060"/>
                </a:solidFill>
                <a:latin typeface="Garamond" pitchFamily="18" charset="0"/>
              </a:rPr>
              <a:t>) </a:t>
            </a:r>
            <a:r>
              <a:rPr lang="en-US" sz="2400" b="1" dirty="0">
                <a:solidFill>
                  <a:schemeClr val="tx2"/>
                </a:solidFill>
                <a:latin typeface="Garamond" pitchFamily="18" charset="0"/>
              </a:rPr>
              <a:t>Cardiorespiratory complications</a:t>
            </a:r>
            <a:r>
              <a:rPr lang="en-US" sz="2400" b="1" dirty="0">
                <a:solidFill>
                  <a:srgbClr val="002060"/>
                </a:solidFill>
                <a:latin typeface="Garamond" pitchFamily="18" charset="0"/>
              </a:rPr>
              <a:t>: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en-US" sz="2400" b="1" dirty="0" smtClean="0">
                <a:solidFill>
                  <a:schemeClr val="tx2"/>
                </a:solidFill>
                <a:latin typeface="Garamond" pitchFamily="18" charset="0"/>
              </a:rPr>
              <a:t>Progressive </a:t>
            </a:r>
            <a:r>
              <a:rPr lang="en-US" sz="2400" b="1" dirty="0">
                <a:solidFill>
                  <a:schemeClr val="tx2"/>
                </a:solidFill>
                <a:latin typeface="Garamond" pitchFamily="18" charset="0"/>
              </a:rPr>
              <a:t>massive fibrosis </a:t>
            </a:r>
            <a:r>
              <a:rPr lang="en-US" sz="2400" b="1" dirty="0">
                <a:latin typeface="Garamond" pitchFamily="18" charset="0"/>
              </a:rPr>
              <a:t>(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</a:rPr>
              <a:t>PMF)</a:t>
            </a:r>
            <a:r>
              <a:rPr lang="en-US" sz="2400" b="1" dirty="0">
                <a:latin typeface="Garamond" pitchFamily="18" charset="0"/>
              </a:rPr>
              <a:t>.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en-US" sz="2400" b="1" dirty="0" smtClean="0">
                <a:latin typeface="Garamond" pitchFamily="18" charset="0"/>
              </a:rPr>
              <a:t>About 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</a:rPr>
              <a:t>three fold risk </a:t>
            </a:r>
            <a:r>
              <a:rPr lang="en-US" sz="2400" b="1" dirty="0">
                <a:latin typeface="Garamond" pitchFamily="18" charset="0"/>
              </a:rPr>
              <a:t>of </a:t>
            </a:r>
            <a:r>
              <a:rPr lang="en-US" sz="2400" b="1" dirty="0">
                <a:solidFill>
                  <a:schemeClr val="tx2"/>
                </a:solidFill>
                <a:latin typeface="Garamond" pitchFamily="18" charset="0"/>
              </a:rPr>
              <a:t>pulmonary</a:t>
            </a:r>
            <a:r>
              <a:rPr lang="en-US" sz="2400" b="1" dirty="0">
                <a:latin typeface="Garamond" pitchFamily="18" charset="0"/>
              </a:rPr>
              <a:t> and</a:t>
            </a:r>
            <a:r>
              <a:rPr lang="en-US" sz="2400" b="1" dirty="0">
                <a:solidFill>
                  <a:schemeClr val="tx2"/>
                </a:solidFill>
                <a:latin typeface="Garamond" pitchFamily="18" charset="0"/>
              </a:rPr>
              <a:t> extra pulmonary 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</a:rPr>
              <a:t>T.B.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en-US" sz="2400" b="1" dirty="0" smtClean="0">
                <a:solidFill>
                  <a:schemeClr val="tx2"/>
                </a:solidFill>
                <a:latin typeface="Garamond" pitchFamily="18" charset="0"/>
              </a:rPr>
              <a:t>Core </a:t>
            </a:r>
            <a:r>
              <a:rPr lang="en-US" sz="2400" b="1" dirty="0" err="1">
                <a:solidFill>
                  <a:schemeClr val="tx2"/>
                </a:solidFill>
                <a:latin typeface="Garamond" pitchFamily="18" charset="0"/>
              </a:rPr>
              <a:t>pulmonale</a:t>
            </a:r>
            <a:r>
              <a:rPr lang="en-US" sz="2400" b="1" dirty="0">
                <a:solidFill>
                  <a:schemeClr val="tx2"/>
                </a:solidFill>
                <a:latin typeface="Garamond" pitchFamily="18" charset="0"/>
              </a:rPr>
              <a:t> </a:t>
            </a:r>
            <a:r>
              <a:rPr lang="en-US" sz="2400" b="1" dirty="0">
                <a:latin typeface="Garamond" pitchFamily="18" charset="0"/>
              </a:rPr>
              <a:t>and </a:t>
            </a:r>
            <a:r>
              <a:rPr lang="en-US" sz="2400" b="1" dirty="0">
                <a:solidFill>
                  <a:schemeClr val="tx2"/>
                </a:solidFill>
                <a:latin typeface="Garamond" pitchFamily="18" charset="0"/>
              </a:rPr>
              <a:t>Rt. side heart failure</a:t>
            </a:r>
            <a:r>
              <a:rPr lang="en-US" sz="2400" b="1" dirty="0">
                <a:latin typeface="Garamond" pitchFamily="18" charset="0"/>
              </a:rPr>
              <a:t>.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en-US" sz="2400" b="1" dirty="0" smtClean="0">
                <a:solidFill>
                  <a:schemeClr val="tx2"/>
                </a:solidFill>
                <a:latin typeface="Garamond" pitchFamily="18" charset="0"/>
              </a:rPr>
              <a:t>Basilar </a:t>
            </a:r>
            <a:r>
              <a:rPr lang="en-US" sz="2400" b="1" dirty="0">
                <a:solidFill>
                  <a:schemeClr val="tx2"/>
                </a:solidFill>
                <a:latin typeface="Garamond" pitchFamily="18" charset="0"/>
              </a:rPr>
              <a:t>emphysema </a:t>
            </a:r>
            <a:r>
              <a:rPr lang="en-US" sz="2400" b="1" dirty="0">
                <a:latin typeface="Garamond" pitchFamily="18" charset="0"/>
              </a:rPr>
              <a:t>associated with P.M.F </a:t>
            </a:r>
            <a:r>
              <a:rPr lang="en-US" sz="2400" b="1" dirty="0">
                <a:solidFill>
                  <a:schemeClr val="tx2"/>
                </a:solidFill>
                <a:latin typeface="Garamond" pitchFamily="18" charset="0"/>
              </a:rPr>
              <a:t>increases</a:t>
            </a:r>
            <a:r>
              <a:rPr lang="en-US" sz="2400" b="1" dirty="0">
                <a:latin typeface="Garamond" pitchFamily="18" charset="0"/>
              </a:rPr>
              <a:t> </a:t>
            </a:r>
            <a:r>
              <a:rPr lang="en-US" sz="2400" b="1" dirty="0" smtClean="0">
                <a:latin typeface="Garamond" pitchFamily="18" charset="0"/>
              </a:rPr>
              <a:t>the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en-US" sz="2400" b="1" dirty="0" smtClean="0">
                <a:latin typeface="Garamond" pitchFamily="18" charset="0"/>
              </a:rPr>
              <a:t> </a:t>
            </a:r>
            <a:r>
              <a:rPr lang="en-US" sz="2400" b="1" dirty="0">
                <a:latin typeface="Garamond" pitchFamily="18" charset="0"/>
              </a:rPr>
              <a:t>risk of </a:t>
            </a:r>
            <a:r>
              <a:rPr lang="en-US" sz="2400" b="1" dirty="0">
                <a:solidFill>
                  <a:schemeClr val="tx2"/>
                </a:solidFill>
                <a:latin typeface="Garamond" pitchFamily="18" charset="0"/>
              </a:rPr>
              <a:t>spontaneous 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pneumothorax.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en-US" sz="2400" b="1" dirty="0" smtClean="0">
                <a:latin typeface="Garamond" pitchFamily="18" charset="0"/>
              </a:rPr>
              <a:t>The </a:t>
            </a:r>
            <a:r>
              <a:rPr lang="en-US" sz="2400" b="1" dirty="0">
                <a:solidFill>
                  <a:schemeClr val="tx2"/>
                </a:solidFill>
                <a:latin typeface="Garamond" pitchFamily="18" charset="0"/>
              </a:rPr>
              <a:t>stiff lung </a:t>
            </a:r>
            <a:r>
              <a:rPr lang="en-US" sz="2400" b="1" dirty="0">
                <a:latin typeface="Garamond" pitchFamily="18" charset="0"/>
              </a:rPr>
              <a:t>and 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</a:rPr>
              <a:t>inability to expand </a:t>
            </a:r>
            <a:r>
              <a:rPr lang="en-US" sz="2400" b="1" dirty="0">
                <a:latin typeface="Garamond" pitchFamily="18" charset="0"/>
              </a:rPr>
              <a:t>well eventually </a:t>
            </a:r>
            <a:r>
              <a:rPr lang="en-US" sz="2400" b="1" dirty="0" smtClean="0">
                <a:latin typeface="Garamond" pitchFamily="18" charset="0"/>
              </a:rPr>
              <a:t>lead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en-US" sz="2400" b="1" dirty="0" smtClean="0">
                <a:latin typeface="Garamond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</a:rPr>
              <a:t>to </a:t>
            </a:r>
            <a:r>
              <a:rPr lang="en-US" sz="2400" b="1" dirty="0" smtClean="0">
                <a:solidFill>
                  <a:srgbClr val="FF0000"/>
                </a:solidFill>
                <a:latin typeface="Garamond" pitchFamily="18" charset="0"/>
              </a:rPr>
              <a:t>Death </a:t>
            </a:r>
            <a:r>
              <a:rPr lang="en-US" sz="2400" b="1" dirty="0">
                <a:latin typeface="Garamond" pitchFamily="18" charset="0"/>
              </a:rPr>
              <a:t>due to progressive respiratory insufficiency</a:t>
            </a:r>
            <a:r>
              <a:rPr lang="en-US" sz="2800" dirty="0" smtClean="0">
                <a:latin typeface="Garamond" pitchFamily="18" charset="0"/>
              </a:rPr>
              <a:t>.</a:t>
            </a:r>
            <a:endParaRPr lang="en-US" sz="2800" dirty="0" smtClean="0">
              <a:solidFill>
                <a:srgbClr val="0070C0"/>
              </a:solidFill>
              <a:latin typeface="Garamond" pitchFamily="18" charset="0"/>
            </a:endParaRPr>
          </a:p>
          <a:p>
            <a:pPr>
              <a:defRPr/>
            </a:pPr>
            <a:r>
              <a:rPr lang="en-US" sz="2800" dirty="0" smtClean="0">
                <a:solidFill>
                  <a:srgbClr val="0070C0"/>
                </a:solidFill>
                <a:latin typeface="Garamond" pitchFamily="18" charset="0"/>
              </a:rPr>
              <a:t>     </a:t>
            </a:r>
            <a:r>
              <a:rPr lang="en-US" sz="2800" b="1" dirty="0" smtClean="0">
                <a:solidFill>
                  <a:srgbClr val="002060"/>
                </a:solidFill>
                <a:latin typeface="Garamond" pitchFamily="18" charset="0"/>
              </a:rPr>
              <a:t>(2</a:t>
            </a:r>
            <a:r>
              <a:rPr lang="en-US" sz="2800" b="1" dirty="0">
                <a:solidFill>
                  <a:srgbClr val="002060"/>
                </a:solidFill>
                <a:latin typeface="Garamond" pitchFamily="18" charset="0"/>
              </a:rPr>
              <a:t>) </a:t>
            </a:r>
            <a:r>
              <a:rPr lang="en-US" sz="2800" b="1" dirty="0">
                <a:solidFill>
                  <a:srgbClr val="0070C0"/>
                </a:solidFill>
                <a:latin typeface="Garamond" pitchFamily="18" charset="0"/>
              </a:rPr>
              <a:t>Immune mediated complications: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en-US" sz="2400" b="1" dirty="0" smtClean="0">
                <a:latin typeface="Garamond" pitchFamily="18" charset="0"/>
              </a:rPr>
              <a:t>Disseminated </a:t>
            </a:r>
            <a:r>
              <a:rPr lang="en-US" sz="2400" b="1" dirty="0">
                <a:latin typeface="Garamond" pitchFamily="18" charset="0"/>
              </a:rPr>
              <a:t>sclerosis (DS).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en-US" sz="2400" b="1" dirty="0">
                <a:latin typeface="Garamond" pitchFamily="18" charset="0"/>
              </a:rPr>
              <a:t>Scleroderma.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en-US" sz="2400" b="1" dirty="0">
                <a:latin typeface="Garamond" pitchFamily="18" charset="0"/>
              </a:rPr>
              <a:t>Rheumatoid arthritis and </a:t>
            </a:r>
            <a:r>
              <a:rPr lang="en-US" sz="2400" b="1" dirty="0" err="1">
                <a:latin typeface="Garamond" pitchFamily="18" charset="0"/>
              </a:rPr>
              <a:t>caplan's</a:t>
            </a:r>
            <a:r>
              <a:rPr lang="en-US" sz="2400" b="1" dirty="0">
                <a:latin typeface="Garamond" pitchFamily="18" charset="0"/>
              </a:rPr>
              <a:t> syndrome</a:t>
            </a:r>
            <a:r>
              <a:rPr lang="en-US" sz="2800" b="1" dirty="0" smtClean="0">
                <a:latin typeface="Garamond" pitchFamily="18" charset="0"/>
              </a:rPr>
              <a:t>.</a:t>
            </a:r>
            <a:endParaRPr lang="ar-EG" sz="2800" b="1" dirty="0">
              <a:latin typeface="Garamond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90400" y="44624"/>
            <a:ext cx="931141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  <a:defRPr/>
            </a:pPr>
            <a:r>
              <a:rPr lang="en-US" sz="2400" b="1" dirty="0">
                <a:solidFill>
                  <a:srgbClr val="FF0000"/>
                </a:solidFill>
                <a:latin typeface="Garamond" pitchFamily="18" charset="0"/>
              </a:rPr>
              <a:t>Lung function</a:t>
            </a:r>
            <a:r>
              <a:rPr lang="en-US" sz="2400" dirty="0">
                <a:latin typeface="Garamond" pitchFamily="18" charset="0"/>
              </a:rPr>
              <a:t>: </a:t>
            </a:r>
            <a:r>
              <a:rPr lang="en-US" sz="2400" b="1" dirty="0">
                <a:latin typeface="Garamond" pitchFamily="18" charset="0"/>
              </a:rPr>
              <a:t>In general when the radiographs show only </a:t>
            </a:r>
            <a:r>
              <a:rPr lang="en-US" sz="2400" b="1" dirty="0" smtClean="0">
                <a:latin typeface="Garamond" pitchFamily="18" charset="0"/>
              </a:rPr>
              <a:t>small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en-US" sz="2400" b="1" dirty="0" smtClean="0">
                <a:latin typeface="Garamond" pitchFamily="18" charset="0"/>
              </a:rPr>
              <a:t> </a:t>
            </a:r>
            <a:r>
              <a:rPr lang="en-US" sz="2400" b="1" dirty="0">
                <a:latin typeface="Garamond" pitchFamily="18" charset="0"/>
              </a:rPr>
              <a:t>rounded opacities of low profusion of simple silicosis </a:t>
            </a:r>
            <a:r>
              <a:rPr lang="en-US" sz="2400" b="1" dirty="0" smtClean="0">
                <a:latin typeface="Garamond" pitchFamily="18" charset="0"/>
              </a:rPr>
              <a:t>→</a:t>
            </a:r>
          </a:p>
          <a:p>
            <a:pPr marL="274320" indent="-274320">
              <a:buFont typeface="Wingdings" pitchFamily="2" charset="2"/>
              <a:buChar char="§"/>
              <a:defRPr/>
            </a:pPr>
            <a:r>
              <a:rPr lang="en-US" sz="2400" b="1" dirty="0" smtClean="0">
                <a:latin typeface="Garamond" pitchFamily="18" charset="0"/>
              </a:rPr>
              <a:t> </a:t>
            </a:r>
            <a:r>
              <a:rPr lang="en-US" sz="2400" b="1" dirty="0">
                <a:solidFill>
                  <a:schemeClr val="tx2"/>
                </a:solidFill>
                <a:latin typeface="Garamond" pitchFamily="18" charset="0"/>
              </a:rPr>
              <a:t>no significant impairment in </a:t>
            </a:r>
            <a:r>
              <a:rPr lang="en-US" sz="2400" b="1" dirty="0" err="1">
                <a:solidFill>
                  <a:schemeClr val="tx2"/>
                </a:solidFill>
                <a:latin typeface="Garamond" pitchFamily="18" charset="0"/>
              </a:rPr>
              <a:t>ventilatory</a:t>
            </a:r>
            <a:r>
              <a:rPr lang="en-US" sz="2400" b="1" dirty="0">
                <a:solidFill>
                  <a:schemeClr val="tx2"/>
                </a:solidFill>
                <a:latin typeface="Garamond" pitchFamily="18" charset="0"/>
              </a:rPr>
              <a:t> capacity </a:t>
            </a:r>
            <a:r>
              <a:rPr lang="en-US" sz="2400" b="1" dirty="0">
                <a:latin typeface="Garamond" pitchFamily="18" charset="0"/>
              </a:rPr>
              <a:t>is associated.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Garamond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</a:rPr>
              <a:t>But later</a:t>
            </a:r>
            <a:r>
              <a:rPr lang="en-US" sz="2400" dirty="0">
                <a:latin typeface="Garamond" pitchFamily="18" charset="0"/>
              </a:rPr>
              <a:t>, </a:t>
            </a:r>
            <a:r>
              <a:rPr lang="en-US" sz="2400" b="1" dirty="0">
                <a:latin typeface="Garamond" pitchFamily="18" charset="0"/>
              </a:rPr>
              <a:t>shows obstructive lung changes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en-US" sz="2400" b="1" dirty="0" smtClean="0">
                <a:solidFill>
                  <a:srgbClr val="FFC000"/>
                </a:solidFill>
                <a:latin typeface="Garamond" pitchFamily="18" charset="0"/>
              </a:rPr>
              <a:t>decreased </a:t>
            </a:r>
            <a:r>
              <a:rPr lang="en-US" sz="2200" b="1" dirty="0">
                <a:solidFill>
                  <a:srgbClr val="FFC000"/>
                </a:solidFill>
                <a:latin typeface="Garamond" pitchFamily="18" charset="0"/>
              </a:rPr>
              <a:t>FEV1 /FVC </a:t>
            </a:r>
            <a:r>
              <a:rPr lang="en-US" sz="2400" b="1" dirty="0" smtClean="0">
                <a:solidFill>
                  <a:srgbClr val="FFC000"/>
                </a:solidFill>
                <a:latin typeface="Garamond" pitchFamily="18" charset="0"/>
              </a:rPr>
              <a:t>%)</a:t>
            </a:r>
            <a:endParaRPr lang="ar-EG" sz="2400" b="1" dirty="0">
              <a:solidFill>
                <a:srgbClr val="FFC000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237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7698" y="213867"/>
            <a:ext cx="8640960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rgbClr val="0070C0"/>
                </a:solidFill>
                <a:latin typeface="Garamond" pitchFamily="18" charset="0"/>
              </a:rPr>
              <a:t>    (</a:t>
            </a:r>
            <a:r>
              <a:rPr lang="en-US" sz="2600" b="1" dirty="0" smtClean="0">
                <a:solidFill>
                  <a:srgbClr val="0070C0"/>
                </a:solidFill>
                <a:latin typeface="Garamond" pitchFamily="18" charset="0"/>
              </a:rPr>
              <a:t>3</a:t>
            </a:r>
            <a:r>
              <a:rPr lang="en-US" sz="2600" b="1" dirty="0">
                <a:solidFill>
                  <a:srgbClr val="0070C0"/>
                </a:solidFill>
                <a:latin typeface="Garamond" pitchFamily="18" charset="0"/>
              </a:rPr>
              <a:t>) Renal complication</a:t>
            </a:r>
            <a:r>
              <a:rPr lang="en-US" sz="2600" b="1" dirty="0">
                <a:latin typeface="Garamond" pitchFamily="18" charset="0"/>
              </a:rPr>
              <a:t> (a spectrum of nephropathy):</a:t>
            </a:r>
          </a:p>
          <a:p>
            <a:pPr>
              <a:defRPr/>
            </a:pPr>
            <a:r>
              <a:rPr lang="en-US" sz="2600" b="1" dirty="0" smtClean="0">
                <a:latin typeface="Garamond" pitchFamily="18" charset="0"/>
              </a:rPr>
              <a:t>Glomerulonephritis </a:t>
            </a:r>
            <a:r>
              <a:rPr lang="en-US" sz="2600" b="1" dirty="0">
                <a:latin typeface="Garamond" pitchFamily="18" charset="0"/>
              </a:rPr>
              <a:t>or </a:t>
            </a:r>
            <a:r>
              <a:rPr lang="en-US" sz="2600" b="1" dirty="0" err="1">
                <a:latin typeface="Garamond" pitchFamily="18" charset="0"/>
              </a:rPr>
              <a:t>nephrotic</a:t>
            </a:r>
            <a:r>
              <a:rPr lang="en-US" sz="2600" b="1" dirty="0">
                <a:latin typeface="Garamond" pitchFamily="18" charset="0"/>
              </a:rPr>
              <a:t> syndrome</a:t>
            </a:r>
          </a:p>
          <a:p>
            <a:pPr>
              <a:defRPr/>
            </a:pPr>
            <a:r>
              <a:rPr lang="en-US" sz="2600" b="1" dirty="0">
                <a:latin typeface="Garamond" pitchFamily="18" charset="0"/>
              </a:rPr>
              <a:t>Tubular damage </a:t>
            </a:r>
            <a:r>
              <a:rPr lang="en-US" sz="2600" dirty="0">
                <a:latin typeface="Garamond" pitchFamily="18" charset="0"/>
              </a:rPr>
              <a:t>→ ++ low molecular weight proteinuria</a:t>
            </a:r>
          </a:p>
          <a:p>
            <a:pPr>
              <a:defRPr/>
            </a:pPr>
            <a:r>
              <a:rPr lang="en-US" sz="2600" b="1" dirty="0" smtClean="0">
                <a:solidFill>
                  <a:srgbClr val="0070C0"/>
                </a:solidFill>
                <a:latin typeface="Garamond" pitchFamily="18" charset="0"/>
              </a:rPr>
              <a:t>      (4</a:t>
            </a:r>
            <a:r>
              <a:rPr lang="en-US" sz="2600" b="1" dirty="0">
                <a:solidFill>
                  <a:srgbClr val="0070C0"/>
                </a:solidFill>
                <a:latin typeface="Garamond" pitchFamily="18" charset="0"/>
              </a:rPr>
              <a:t>) Cancer:</a:t>
            </a:r>
            <a:r>
              <a:rPr lang="en-US" sz="2600" b="1" dirty="0">
                <a:latin typeface="Garamond" pitchFamily="18" charset="0"/>
              </a:rPr>
              <a:t> by crystalline silica exposure</a:t>
            </a:r>
            <a:r>
              <a:rPr lang="en-US" sz="2600" b="1" dirty="0" smtClean="0">
                <a:latin typeface="Garamond" pitchFamily="18" charset="0"/>
              </a:rPr>
              <a:t>.</a:t>
            </a:r>
            <a:endParaRPr lang="en-US" sz="2600" b="1" dirty="0">
              <a:latin typeface="Garamond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7698" y="2132856"/>
            <a:ext cx="8640960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Garamond" pitchFamily="18" charset="0"/>
              </a:rPr>
              <a:t>     II </a:t>
            </a:r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) Accelerated </a:t>
            </a:r>
            <a:r>
              <a:rPr lang="en-US" sz="2800" b="1" dirty="0" smtClean="0">
                <a:solidFill>
                  <a:srgbClr val="FF0000"/>
                </a:solidFill>
                <a:latin typeface="Garamond" pitchFamily="18" charset="0"/>
              </a:rPr>
              <a:t>silicosis</a:t>
            </a:r>
          </a:p>
          <a:p>
            <a:r>
              <a:rPr lang="en-US" sz="2600" dirty="0" smtClean="0">
                <a:latin typeface="Garamond" pitchFamily="18" charset="0"/>
              </a:rPr>
              <a:t>Results </a:t>
            </a:r>
            <a:r>
              <a:rPr lang="en-US" sz="2600" dirty="0">
                <a:latin typeface="Garamond" pitchFamily="18" charset="0"/>
              </a:rPr>
              <a:t>from exposure </a:t>
            </a:r>
            <a:r>
              <a:rPr lang="en-US" sz="2600" b="1" dirty="0">
                <a:latin typeface="Garamond" pitchFamily="18" charset="0"/>
              </a:rPr>
              <a:t>to </a:t>
            </a:r>
            <a:r>
              <a:rPr lang="en-US" sz="2600" b="1" dirty="0">
                <a:solidFill>
                  <a:srgbClr val="FF0000"/>
                </a:solidFill>
                <a:latin typeface="Garamond" pitchFamily="18" charset="0"/>
              </a:rPr>
              <a:t>higher concentration </a:t>
            </a:r>
            <a:r>
              <a:rPr lang="en-US" sz="2600" b="1" dirty="0">
                <a:latin typeface="Garamond" pitchFamily="18" charset="0"/>
              </a:rPr>
              <a:t>of silica </a:t>
            </a:r>
            <a:r>
              <a:rPr lang="en-US" sz="2600" dirty="0">
                <a:latin typeface="Garamond" pitchFamily="18" charset="0"/>
              </a:rPr>
              <a:t>over a period of </a:t>
            </a:r>
            <a:r>
              <a:rPr lang="en-US" sz="2600" b="1" dirty="0">
                <a:solidFill>
                  <a:srgbClr val="FF0000"/>
                </a:solidFill>
                <a:latin typeface="Garamond" pitchFamily="18" charset="0"/>
              </a:rPr>
              <a:t>5-10 years</a:t>
            </a:r>
            <a:r>
              <a:rPr lang="en-US" sz="2600" b="1" dirty="0" smtClean="0">
                <a:solidFill>
                  <a:srgbClr val="FF0000"/>
                </a:solidFill>
                <a:latin typeface="Garamond" pitchFamily="18" charset="0"/>
              </a:rPr>
              <a:t>.</a:t>
            </a:r>
          </a:p>
          <a:p>
            <a:r>
              <a:rPr lang="en-MY" sz="2600" b="1" dirty="0" smtClean="0">
                <a:solidFill>
                  <a:srgbClr val="7030A0"/>
                </a:solidFill>
                <a:latin typeface="Garamond" pitchFamily="18" charset="0"/>
                <a:cs typeface="Times New Roman" pitchFamily="18" charset="0"/>
              </a:rPr>
              <a:t>Due to a high </a:t>
            </a:r>
            <a:r>
              <a:rPr lang="en-MY" sz="2600" b="1" dirty="0">
                <a:solidFill>
                  <a:srgbClr val="7030A0"/>
                </a:solidFill>
                <a:latin typeface="Garamond" pitchFamily="18" charset="0"/>
                <a:cs typeface="Times New Roman" pitchFamily="18" charset="0"/>
              </a:rPr>
              <a:t>exposure </a:t>
            </a:r>
            <a:r>
              <a:rPr lang="en-MY" sz="2600" dirty="0">
                <a:latin typeface="Garamond" pitchFamily="18" charset="0"/>
                <a:cs typeface="Times New Roman" pitchFamily="18" charset="0"/>
              </a:rPr>
              <a:t>to </a:t>
            </a:r>
            <a:r>
              <a:rPr lang="en-MY" sz="26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fine dust </a:t>
            </a:r>
            <a:r>
              <a:rPr lang="en-MY" sz="2600" b="1" dirty="0">
                <a:latin typeface="Garamond" pitchFamily="18" charset="0"/>
                <a:cs typeface="Times New Roman" pitchFamily="18" charset="0"/>
              </a:rPr>
              <a:t>of high silica content</a:t>
            </a:r>
            <a:r>
              <a:rPr lang="en-MY" sz="2600" dirty="0">
                <a:latin typeface="Garamond" pitchFamily="18" charset="0"/>
                <a:cs typeface="Times New Roman" pitchFamily="18" charset="0"/>
              </a:rPr>
              <a:t>. </a:t>
            </a:r>
            <a:endParaRPr lang="en-US" sz="2600" b="1" dirty="0">
              <a:solidFill>
                <a:srgbClr val="FF0000"/>
              </a:solidFill>
              <a:latin typeface="Garamond" pitchFamily="18" charset="0"/>
            </a:endParaRPr>
          </a:p>
          <a:p>
            <a:pPr marL="274320" indent="-274320">
              <a:buFont typeface="Wingdings" pitchFamily="2" charset="2"/>
              <a:buChar char="§"/>
              <a:defRPr/>
            </a:pPr>
            <a:r>
              <a:rPr lang="en-US" sz="2600" b="1" dirty="0">
                <a:solidFill>
                  <a:schemeClr val="tx2"/>
                </a:solidFill>
                <a:latin typeface="Garamond" pitchFamily="18" charset="0"/>
              </a:rPr>
              <a:t>clinical autoimmune connective tissue diseases are</a:t>
            </a:r>
          </a:p>
          <a:p>
            <a:pPr>
              <a:defRPr/>
            </a:pPr>
            <a:r>
              <a:rPr lang="en-US" sz="2600" b="1" dirty="0">
                <a:solidFill>
                  <a:schemeClr val="tx2"/>
                </a:solidFill>
                <a:latin typeface="Garamond" pitchFamily="18" charset="0"/>
              </a:rPr>
              <a:t>frequently </a:t>
            </a:r>
            <a:r>
              <a:rPr lang="en-US" sz="2600" b="1" dirty="0">
                <a:solidFill>
                  <a:srgbClr val="FF0000"/>
                </a:solidFill>
                <a:latin typeface="Garamond" pitchFamily="18" charset="0"/>
              </a:rPr>
              <a:t>associated.</a:t>
            </a:r>
          </a:p>
          <a:p>
            <a:pPr>
              <a:defRPr/>
            </a:pPr>
            <a:r>
              <a:rPr lang="en-US" sz="2600" dirty="0">
                <a:latin typeface="Garamond" pitchFamily="18" charset="0"/>
              </a:rPr>
              <a:t>- </a:t>
            </a:r>
            <a:r>
              <a:rPr lang="en-US" sz="2600" b="1" dirty="0">
                <a:latin typeface="Garamond" pitchFamily="18" charset="0"/>
              </a:rPr>
              <a:t>Scleroderma   - Rheumatoid arthritis</a:t>
            </a:r>
          </a:p>
          <a:p>
            <a:pPr>
              <a:defRPr/>
            </a:pPr>
            <a:r>
              <a:rPr lang="en-US" sz="2600" b="1" dirty="0">
                <a:latin typeface="Garamond" pitchFamily="18" charset="0"/>
              </a:rPr>
              <a:t>- Lupus </a:t>
            </a:r>
            <a:r>
              <a:rPr lang="en-US" sz="2600" b="1" dirty="0" err="1">
                <a:latin typeface="Garamond" pitchFamily="18" charset="0"/>
              </a:rPr>
              <a:t>erythmatosis</a:t>
            </a:r>
            <a:r>
              <a:rPr lang="en-US" sz="2600" b="1" dirty="0">
                <a:latin typeface="Garamond" pitchFamily="18" charset="0"/>
              </a:rPr>
              <a:t> (LE)</a:t>
            </a:r>
          </a:p>
          <a:p>
            <a:pPr marL="274320" indent="-274320">
              <a:buFont typeface="Wingdings" pitchFamily="2" charset="2"/>
              <a:buChar char="§"/>
              <a:defRPr/>
            </a:pPr>
            <a:r>
              <a:rPr lang="en-US" sz="2600" b="1" dirty="0">
                <a:latin typeface="Garamond" pitchFamily="18" charset="0"/>
              </a:rPr>
              <a:t>Condition is </a:t>
            </a:r>
            <a:r>
              <a:rPr lang="en-US" sz="2600" b="1" dirty="0">
                <a:solidFill>
                  <a:srgbClr val="FF0000"/>
                </a:solidFill>
                <a:latin typeface="Garamond" pitchFamily="18" charset="0"/>
              </a:rPr>
              <a:t>progressive even </a:t>
            </a:r>
            <a:r>
              <a:rPr lang="en-US" sz="2600" b="1" dirty="0">
                <a:latin typeface="Garamond" pitchFamily="18" charset="0"/>
              </a:rPr>
              <a:t>if worker is </a:t>
            </a:r>
            <a:r>
              <a:rPr lang="en-US" sz="2600" b="1" dirty="0">
                <a:solidFill>
                  <a:schemeClr val="tx2"/>
                </a:solidFill>
                <a:latin typeface="Garamond" pitchFamily="18" charset="0"/>
              </a:rPr>
              <a:t>removed from </a:t>
            </a:r>
            <a:r>
              <a:rPr lang="en-US" sz="2600" b="1" dirty="0">
                <a:latin typeface="Garamond" pitchFamily="18" charset="0"/>
              </a:rPr>
              <a:t>exposure</a:t>
            </a:r>
            <a:endParaRPr lang="en-MY" sz="2600" dirty="0"/>
          </a:p>
        </p:txBody>
      </p:sp>
      <p:pic>
        <p:nvPicPr>
          <p:cNvPr id="4" name="Picture 3" descr="types&#10;â¢ Major Pneumoconiosis: Inhalation of some dusts results&#10;in âmajor fibrosisâ of the lungs, which results in&#10;interfer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423068"/>
            <a:ext cx="1872208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0309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9732" y="620688"/>
            <a:ext cx="9109039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Garamond" pitchFamily="18" charset="0"/>
              </a:rPr>
              <a:t>   (III </a:t>
            </a:r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) Acute silicosis =</a:t>
            </a:r>
            <a:r>
              <a:rPr lang="en-US" sz="2400" b="1" dirty="0">
                <a:latin typeface="Garamond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latin typeface="Garamond" pitchFamily="18" charset="0"/>
              </a:rPr>
              <a:t>Silicoproteinosis</a:t>
            </a:r>
            <a:endParaRPr lang="en-US" sz="2400" b="1" dirty="0">
              <a:solidFill>
                <a:schemeClr val="tx2"/>
              </a:solidFill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US" sz="2600" b="1" dirty="0">
                <a:solidFill>
                  <a:schemeClr val="tx2"/>
                </a:solidFill>
              </a:rPr>
              <a:t>Results from </a:t>
            </a:r>
            <a:r>
              <a:rPr lang="en-US" sz="2600" b="1" dirty="0">
                <a:solidFill>
                  <a:srgbClr val="FF0000"/>
                </a:solidFill>
              </a:rPr>
              <a:t>over whelming excessive concentrations </a:t>
            </a:r>
            <a:r>
              <a:rPr lang="en-US" sz="2600" b="1" dirty="0" smtClean="0"/>
              <a:t>,</a:t>
            </a:r>
            <a:r>
              <a:rPr lang="en-MY" sz="2600" dirty="0">
                <a:cs typeface="Times New Roman" pitchFamily="18" charset="0"/>
              </a:rPr>
              <a:t> </a:t>
            </a:r>
            <a:r>
              <a:rPr lang="en-MY" sz="2600" b="1" dirty="0" smtClean="0">
                <a:solidFill>
                  <a:srgbClr val="FF0000"/>
                </a:solidFill>
                <a:cs typeface="Times New Roman" pitchFamily="18" charset="0"/>
              </a:rPr>
              <a:t>very </a:t>
            </a:r>
            <a:r>
              <a:rPr lang="en-MY" sz="2600" b="1" dirty="0">
                <a:solidFill>
                  <a:srgbClr val="FF0000"/>
                </a:solidFill>
                <a:cs typeface="Times New Roman" pitchFamily="18" charset="0"/>
              </a:rPr>
              <a:t>heavy </a:t>
            </a:r>
            <a:r>
              <a:rPr lang="en-MY" sz="2600" b="1" dirty="0">
                <a:solidFill>
                  <a:srgbClr val="0070C0"/>
                </a:solidFill>
                <a:cs typeface="Times New Roman" pitchFamily="18" charset="0"/>
              </a:rPr>
              <a:t>exposure </a:t>
            </a:r>
            <a:r>
              <a:rPr lang="en-MY" sz="2600" dirty="0">
                <a:cs typeface="Times New Roman" pitchFamily="18" charset="0"/>
              </a:rPr>
              <a:t>to </a:t>
            </a:r>
            <a:r>
              <a:rPr lang="en-MY" sz="2600" b="1" dirty="0">
                <a:solidFill>
                  <a:srgbClr val="FF0000"/>
                </a:solidFill>
                <a:cs typeface="Times New Roman" pitchFamily="18" charset="0"/>
              </a:rPr>
              <a:t>fine dust </a:t>
            </a:r>
            <a:r>
              <a:rPr lang="en-MY" sz="2600" b="1" dirty="0" smtClean="0">
                <a:solidFill>
                  <a:schemeClr val="tx2"/>
                </a:solidFill>
                <a:cs typeface="Times New Roman" pitchFamily="18" charset="0"/>
              </a:rPr>
              <a:t>for </a:t>
            </a:r>
            <a:r>
              <a:rPr lang="en-MY" sz="2600" b="1" dirty="0">
                <a:solidFill>
                  <a:schemeClr val="tx2"/>
                </a:solidFill>
                <a:cs typeface="Times New Roman" pitchFamily="18" charset="0"/>
              </a:rPr>
              <a:t>months</a:t>
            </a:r>
            <a:r>
              <a:rPr lang="en-MY" sz="2600" dirty="0" smtClean="0">
                <a:cs typeface="Times New Roman" pitchFamily="18" charset="0"/>
              </a:rPr>
              <a:t>,</a:t>
            </a:r>
            <a:endParaRPr lang="en-US" sz="2600" b="1" dirty="0" smtClean="0"/>
          </a:p>
          <a:p>
            <a:pPr marL="457200" indent="-457200">
              <a:buFont typeface="Wingdings" pitchFamily="2" charset="2"/>
              <a:buChar char="Ø"/>
            </a:pPr>
            <a:r>
              <a:rPr lang="en-MY" sz="2600" dirty="0">
                <a:cs typeface="Times New Roman" pitchFamily="18" charset="0"/>
              </a:rPr>
              <a:t> shows </a:t>
            </a:r>
            <a:r>
              <a:rPr lang="en-MY" sz="2600" b="1" dirty="0">
                <a:solidFill>
                  <a:srgbClr val="FF0000"/>
                </a:solidFill>
                <a:cs typeface="Times New Roman" pitchFamily="18" charset="0"/>
              </a:rPr>
              <a:t>symptoms </a:t>
            </a:r>
            <a:r>
              <a:rPr lang="en-MY" sz="2600" b="1" dirty="0">
                <a:cs typeface="Times New Roman" pitchFamily="18" charset="0"/>
              </a:rPr>
              <a:t>within</a:t>
            </a:r>
            <a:r>
              <a:rPr lang="en-MY" sz="2600" b="1" dirty="0">
                <a:solidFill>
                  <a:srgbClr val="FF0000"/>
                </a:solidFill>
                <a:cs typeface="Times New Roman" pitchFamily="18" charset="0"/>
              </a:rPr>
              <a:t> weeks to months </a:t>
            </a:r>
            <a:r>
              <a:rPr lang="en-MY" sz="2600" b="1" dirty="0">
                <a:cs typeface="Times New Roman" pitchFamily="18" charset="0"/>
              </a:rPr>
              <a:t>o</a:t>
            </a:r>
            <a:r>
              <a:rPr lang="en-MY" sz="2600" dirty="0">
                <a:cs typeface="Times New Roman" pitchFamily="18" charset="0"/>
              </a:rPr>
              <a:t>f exposure</a:t>
            </a:r>
            <a:endParaRPr lang="en-MY" sz="2600" dirty="0"/>
          </a:p>
          <a:p>
            <a:pPr marL="457200" indent="-457200">
              <a:buFont typeface="Wingdings" pitchFamily="2" charset="2"/>
              <a:buChar char="Ø"/>
            </a:pPr>
            <a:r>
              <a:rPr lang="en-US" sz="2600" b="1" dirty="0" smtClean="0"/>
              <a:t> </a:t>
            </a:r>
            <a:r>
              <a:rPr lang="en-US" sz="2600" b="1" dirty="0">
                <a:solidFill>
                  <a:srgbClr val="FF0000"/>
                </a:solidFill>
              </a:rPr>
              <a:t>80% </a:t>
            </a:r>
            <a:r>
              <a:rPr lang="en-US" sz="2600" b="1" dirty="0"/>
              <a:t>of cases occur as little as </a:t>
            </a:r>
            <a:r>
              <a:rPr lang="en-US" sz="2600" b="1" dirty="0">
                <a:solidFill>
                  <a:srgbClr val="FF0000"/>
                </a:solidFill>
              </a:rPr>
              <a:t>few years or even 1 year </a:t>
            </a:r>
            <a:endParaRPr lang="en-US" sz="2600" b="1" dirty="0" smtClean="0">
              <a:solidFill>
                <a:srgbClr val="FF0000"/>
              </a:solidFill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2600" b="1" dirty="0" smtClean="0"/>
              <a:t>and </a:t>
            </a:r>
            <a:r>
              <a:rPr lang="en-US" sz="2600" b="1" dirty="0">
                <a:solidFill>
                  <a:srgbClr val="FF0000"/>
                </a:solidFill>
              </a:rPr>
              <a:t>end in death </a:t>
            </a:r>
            <a:r>
              <a:rPr lang="en-US" sz="2600" b="1" dirty="0"/>
              <a:t>within </a:t>
            </a:r>
            <a:r>
              <a:rPr lang="en-US" sz="2600" b="1" dirty="0">
                <a:solidFill>
                  <a:srgbClr val="FF0000"/>
                </a:solidFill>
              </a:rPr>
              <a:t>several years </a:t>
            </a:r>
            <a:r>
              <a:rPr lang="en-US" sz="2600" b="1" dirty="0"/>
              <a:t>due to  respiratory failure. </a:t>
            </a:r>
            <a:endParaRPr lang="en-US" sz="2600" b="1" dirty="0" smtClean="0"/>
          </a:p>
          <a:p>
            <a:pPr marL="457200" indent="-457200">
              <a:buFont typeface="Wingdings" pitchFamily="2" charset="2"/>
              <a:buChar char="Ø"/>
            </a:pPr>
            <a:r>
              <a:rPr lang="en-US" sz="2600" b="1" dirty="0" smtClean="0">
                <a:solidFill>
                  <a:schemeClr val="tx2"/>
                </a:solidFill>
              </a:rPr>
              <a:t>Fever </a:t>
            </a:r>
            <a:r>
              <a:rPr lang="en-US" sz="2600" b="1" dirty="0">
                <a:solidFill>
                  <a:schemeClr val="tx2"/>
                </a:solidFill>
              </a:rPr>
              <a:t>, weight loss ,cough and dyspnea</a:t>
            </a:r>
            <a:r>
              <a:rPr lang="en-US" sz="2600" b="1" dirty="0"/>
              <a:t>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600" b="1" dirty="0">
                <a:solidFill>
                  <a:schemeClr val="tx2"/>
                </a:solidFill>
              </a:rPr>
              <a:t>It occurs more frequent in industrial </a:t>
            </a:r>
            <a:r>
              <a:rPr lang="en-US" sz="2600" b="1" dirty="0"/>
              <a:t>activities </a:t>
            </a:r>
            <a:endParaRPr lang="en-US" sz="2600" b="1" dirty="0" smtClean="0"/>
          </a:p>
          <a:p>
            <a:pPr marL="457200" indent="-457200">
              <a:buFont typeface="Wingdings" pitchFamily="2" charset="2"/>
              <a:buChar char="Ø"/>
            </a:pPr>
            <a:r>
              <a:rPr lang="en-US" sz="2600" b="1" dirty="0" smtClean="0"/>
              <a:t>where </a:t>
            </a:r>
            <a:r>
              <a:rPr lang="en-US" sz="2600" b="1" dirty="0"/>
              <a:t>silica is </a:t>
            </a:r>
            <a:r>
              <a:rPr lang="en-US" sz="2600" b="1" dirty="0">
                <a:solidFill>
                  <a:srgbClr val="FF0000"/>
                </a:solidFill>
              </a:rPr>
              <a:t>fractures or crushed </a:t>
            </a:r>
            <a:r>
              <a:rPr lang="en-US" sz="2600" b="1" dirty="0"/>
              <a:t>such as in sand blasting or rock drilling.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600" b="1" dirty="0"/>
              <a:t>Crushed silica thus cause oxidant lung injury, are more </a:t>
            </a:r>
            <a:r>
              <a:rPr lang="en-US" sz="2600" b="1" dirty="0">
                <a:solidFill>
                  <a:srgbClr val="FF0000"/>
                </a:solidFill>
              </a:rPr>
              <a:t>cytotoxic</a:t>
            </a:r>
            <a:r>
              <a:rPr lang="en-US" sz="2600" b="1" dirty="0"/>
              <a:t>, produce more </a:t>
            </a:r>
            <a:r>
              <a:rPr lang="en-US" sz="2600" b="1" dirty="0">
                <a:solidFill>
                  <a:srgbClr val="FF0000"/>
                </a:solidFill>
              </a:rPr>
              <a:t>lipid peroxidation </a:t>
            </a:r>
            <a:r>
              <a:rPr lang="en-US" sz="2600" b="1" dirty="0"/>
              <a:t>and induce </a:t>
            </a:r>
            <a:endParaRPr lang="en-US" sz="2600" b="1" dirty="0" smtClean="0"/>
          </a:p>
          <a:p>
            <a:pPr marL="457200" indent="-457200">
              <a:buFont typeface="Wingdings" pitchFamily="2" charset="2"/>
              <a:buChar char="Ø"/>
            </a:pPr>
            <a:r>
              <a:rPr lang="en-US" sz="2600" b="1" dirty="0" smtClean="0"/>
              <a:t> </a:t>
            </a:r>
            <a:r>
              <a:rPr lang="en-US" sz="2600" b="1" dirty="0"/>
              <a:t>more superoxide H2O2 than stored silica</a:t>
            </a:r>
            <a:r>
              <a:rPr lang="en-US" sz="2800" dirty="0" smtClean="0">
                <a:latin typeface="Garamond" pitchFamily="18" charset="0"/>
              </a:rPr>
              <a:t>.</a:t>
            </a:r>
            <a:endParaRPr lang="ar-EG" sz="2800" dirty="0">
              <a:latin typeface="Garamond" pitchFamily="18" charset="0"/>
            </a:endParaRPr>
          </a:p>
        </p:txBody>
      </p:sp>
      <p:pic>
        <p:nvPicPr>
          <p:cNvPr id="4" name="Picture 31" descr="https://i.etsystatic.com/6791412/d/il/eded0d/546839201/il_340x270.546839201_7ama.jpg?version=0">
            <a:hlinkClick r:id="rId2" tooltip="White Chalk Pencil for chalkboards - White Chalk Alternative- Artist supplies - Wedding Chalkboard- Kitchen Chalkboard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8731" y="0"/>
            <a:ext cx="1605269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66271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216" y="116632"/>
            <a:ext cx="8963356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          Clinical features</a:t>
            </a:r>
            <a:r>
              <a:rPr lang="en-MY" sz="2800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: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MY" sz="2800" dirty="0" smtClean="0"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600" dirty="0" smtClean="0">
                <a:latin typeface="Garamond" pitchFamily="18" charset="0"/>
                <a:cs typeface="Times New Roman" pitchFamily="18" charset="0"/>
              </a:rPr>
              <a:t>Chronic </a:t>
            </a:r>
            <a:r>
              <a:rPr lang="en-MY" sz="2600" b="1" dirty="0" smtClean="0">
                <a:solidFill>
                  <a:srgbClr val="00B050"/>
                </a:solidFill>
                <a:latin typeface="Garamond" pitchFamily="18" charset="0"/>
                <a:cs typeface="Times New Roman" pitchFamily="18" charset="0"/>
              </a:rPr>
              <a:t>irritant </a:t>
            </a:r>
            <a:r>
              <a:rPr lang="en-MY" sz="2600" dirty="0" smtClean="0">
                <a:latin typeface="Garamond" pitchFamily="18" charset="0"/>
                <a:cs typeface="Times New Roman" pitchFamily="18" charset="0"/>
              </a:rPr>
              <a:t>cough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MY" sz="2600" b="1" dirty="0" err="1" smtClean="0">
                <a:latin typeface="Garamond" pitchFamily="18" charset="0"/>
                <a:cs typeface="Times New Roman" pitchFamily="18" charset="0"/>
              </a:rPr>
              <a:t>Dyspnea</a:t>
            </a:r>
            <a:r>
              <a:rPr lang="en-MY" sz="2600" b="1" dirty="0" smtClean="0">
                <a:latin typeface="Garamond" pitchFamily="18" charset="0"/>
                <a:cs typeface="Times New Roman" pitchFamily="18" charset="0"/>
              </a:rPr>
              <a:t> (shortness of breath) that worsens with exertion.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MY" sz="2600" b="1" dirty="0" smtClean="0">
                <a:latin typeface="Garamond" pitchFamily="18" charset="0"/>
                <a:cs typeface="Times New Roman" pitchFamily="18" charset="0"/>
              </a:rPr>
              <a:t> Fatigue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MY" sz="2600" b="1" dirty="0" smtClean="0">
                <a:latin typeface="Garamond" pitchFamily="18" charset="0"/>
                <a:cs typeface="Times New Roman" pitchFamily="18" charset="0"/>
              </a:rPr>
              <a:t> Loss of appetite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MY" sz="2600" b="1" dirty="0" smtClean="0">
                <a:latin typeface="Garamond" pitchFamily="18" charset="0"/>
                <a:cs typeface="Times New Roman" pitchFamily="18" charset="0"/>
              </a:rPr>
              <a:t>Chest pains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MY" sz="2600" b="1" dirty="0" smtClean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With more advanced disease,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MY" sz="2600" b="1" dirty="0" smtClean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 impairment of total lung capacity (TLC) </a:t>
            </a:r>
            <a:r>
              <a:rPr lang="en-MY" sz="2000" b="1" dirty="0" smtClean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is commonly present</a:t>
            </a:r>
            <a:endParaRPr lang="en-MY" sz="2000" dirty="0" smtClean="0">
              <a:solidFill>
                <a:schemeClr val="tx2"/>
              </a:solidFill>
              <a:latin typeface="Garamond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MY" sz="2600" dirty="0" smtClean="0"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600" b="1" dirty="0" smtClean="0">
                <a:latin typeface="Garamond" pitchFamily="18" charset="0"/>
                <a:cs typeface="Times New Roman" pitchFamily="18" charset="0"/>
              </a:rPr>
              <a:t>Acute silicosis patients may also </a:t>
            </a:r>
            <a:r>
              <a:rPr lang="en-MY" sz="2600" dirty="0" smtClean="0">
                <a:latin typeface="Garamond" pitchFamily="18" charset="0"/>
                <a:cs typeface="Times New Roman" pitchFamily="18" charset="0"/>
              </a:rPr>
              <a:t>have </a:t>
            </a:r>
            <a:r>
              <a:rPr lang="en-MY" sz="26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fever</a:t>
            </a:r>
            <a:r>
              <a:rPr lang="en-MY" sz="2600" b="1" dirty="0" smtClean="0">
                <a:latin typeface="Garamond" pitchFamily="18" charset="0"/>
                <a:cs typeface="Times New Roman" pitchFamily="18" charset="0"/>
              </a:rPr>
              <a:t> and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MY" sz="2600" b="1" dirty="0" smtClean="0">
                <a:latin typeface="Garamond" pitchFamily="18" charset="0"/>
                <a:cs typeface="Times New Roman" pitchFamily="18" charset="0"/>
              </a:rPr>
              <a:t>experience rapid</a:t>
            </a:r>
            <a:r>
              <a:rPr lang="en-MY" sz="2600" dirty="0" smtClean="0">
                <a:latin typeface="Garamond" pitchFamily="18" charset="0"/>
                <a:cs typeface="Times New Roman" pitchFamily="18" charset="0"/>
              </a:rPr>
              <a:t>, </a:t>
            </a:r>
            <a:r>
              <a:rPr lang="en-MY" sz="26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unintended weight loss</a:t>
            </a:r>
            <a:r>
              <a:rPr lang="en-MY" sz="2600" dirty="0" smtClean="0">
                <a:latin typeface="Garamond" pitchFamily="18" charset="0"/>
                <a:cs typeface="Times New Roman" pitchFamily="18" charset="0"/>
              </a:rPr>
              <a:t>.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MY" sz="2600" b="1" dirty="0" smtClean="0">
                <a:latin typeface="Garamond" pitchFamily="18" charset="0"/>
                <a:cs typeface="Times New Roman" pitchFamily="18" charset="0"/>
              </a:rPr>
              <a:t>Chest </a:t>
            </a:r>
            <a:r>
              <a:rPr lang="en-MY" sz="2600" b="1" dirty="0">
                <a:latin typeface="Garamond" pitchFamily="18" charset="0"/>
                <a:cs typeface="Times New Roman" pitchFamily="18" charset="0"/>
              </a:rPr>
              <a:t>X-ray </a:t>
            </a:r>
            <a:r>
              <a:rPr lang="en-MY" sz="2600" b="1" dirty="0" smtClean="0">
                <a:latin typeface="Garamond" pitchFamily="18" charset="0"/>
                <a:cs typeface="Times New Roman" pitchFamily="18" charset="0"/>
              </a:rPr>
              <a:t>of the shows </a:t>
            </a:r>
            <a:r>
              <a:rPr lang="en-MY" sz="26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"snow-storm</a:t>
            </a:r>
            <a:r>
              <a:rPr lang="en-MY" sz="2600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" </a:t>
            </a:r>
            <a:r>
              <a:rPr lang="en-MY" sz="2600" b="1" dirty="0" smtClean="0">
                <a:latin typeface="Garamond" pitchFamily="18" charset="0"/>
                <a:cs typeface="Times New Roman" pitchFamily="18" charset="0"/>
              </a:rPr>
              <a:t>appearance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MY" sz="2600" dirty="0" smtClean="0">
                <a:latin typeface="Garamond" pitchFamily="18" charset="0"/>
                <a:cs typeface="Times New Roman" pitchFamily="18" charset="0"/>
              </a:rPr>
              <a:t>• </a:t>
            </a:r>
            <a:r>
              <a:rPr lang="en-MY" sz="2600" b="1" dirty="0" smtClean="0">
                <a:latin typeface="Garamond" pitchFamily="18" charset="0"/>
                <a:cs typeface="Times New Roman" pitchFamily="18" charset="0"/>
              </a:rPr>
              <a:t>On histopathology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MY" sz="2600" b="1" dirty="0" smtClean="0"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600" dirty="0" smtClean="0">
                <a:latin typeface="Garamond" pitchFamily="18" charset="0"/>
                <a:cs typeface="Times New Roman" pitchFamily="18" charset="0"/>
              </a:rPr>
              <a:t>the </a:t>
            </a:r>
            <a:r>
              <a:rPr lang="en-MY" sz="2600" b="1" dirty="0" smtClean="0">
                <a:latin typeface="Garamond" pitchFamily="18" charset="0"/>
                <a:cs typeface="Times New Roman" pitchFamily="18" charset="0"/>
              </a:rPr>
              <a:t>hallmark of silicosis </a:t>
            </a:r>
            <a:r>
              <a:rPr lang="en-MY" sz="2600" b="1" dirty="0" smtClean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is the </a:t>
            </a:r>
            <a:r>
              <a:rPr lang="en-MY" sz="2600" b="1" dirty="0" err="1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silicotic</a:t>
            </a:r>
            <a:r>
              <a:rPr lang="en-MY" sz="26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 nodule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MY" sz="2600" dirty="0" smtClean="0">
                <a:latin typeface="Garamond" pitchFamily="18" charset="0"/>
                <a:cs typeface="Times New Roman" pitchFamily="18" charset="0"/>
              </a:rPr>
              <a:t>Chest radiography showing </a:t>
            </a:r>
            <a:r>
              <a:rPr lang="en-MY" sz="26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Eggshell calcification </a:t>
            </a:r>
          </a:p>
          <a:p>
            <a:r>
              <a:rPr lang="en-MY" sz="2600" b="1" dirty="0" smtClean="0">
                <a:latin typeface="Garamond" pitchFamily="18" charset="0"/>
                <a:cs typeface="Times New Roman" pitchFamily="18" charset="0"/>
              </a:rPr>
              <a:t>   Polarized light microscopy showing </a:t>
            </a:r>
            <a:r>
              <a:rPr lang="en-MY" sz="26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Crystals of silica</a:t>
            </a:r>
            <a:endParaRPr lang="en-MY" sz="2600" b="1" dirty="0">
              <a:solidFill>
                <a:srgbClr val="FF0000"/>
              </a:solidFill>
              <a:latin typeface="Garamond" pitchFamily="18" charset="0"/>
              <a:cs typeface="Times New Roman" pitchFamily="18" charset="0"/>
            </a:endParaRPr>
          </a:p>
        </p:txBody>
      </p:sp>
      <p:pic>
        <p:nvPicPr>
          <p:cNvPr id="3" name="Picture 25" descr="https://i.etsystatic.com/13225676/d/il/ec60c4/1000472056/il_340x270.1000472056_324q.jpg?version=0">
            <a:hlinkClick r:id="rId2" tooltip="GRADE A FINE White Slate Pencils 250 Grams approximately Chalk Pencils Natural Slate Stone Set Of 50 Pencils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520" y="1628800"/>
            <a:ext cx="1818456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53522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308" y="391030"/>
            <a:ext cx="925252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        </a:t>
            </a:r>
            <a:r>
              <a:rPr lang="en-MY" sz="2800" b="1" dirty="0" err="1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Silico</a:t>
            </a:r>
            <a:r>
              <a:rPr lang="en-MY" sz="28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 tuberculosis: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MY" sz="2600" b="1" dirty="0" smtClean="0">
                <a:latin typeface="Garamond" pitchFamily="18" charset="0"/>
                <a:cs typeface="Times New Roman" pitchFamily="18" charset="0"/>
              </a:rPr>
              <a:t>Silicosis is progressive and what is more important is that </a:t>
            </a:r>
            <a:r>
              <a:rPr lang="en-MY" sz="2600" b="1" dirty="0" err="1" smtClean="0">
                <a:latin typeface="Garamond" pitchFamily="18" charset="0"/>
                <a:cs typeface="Times New Roman" pitchFamily="18" charset="0"/>
              </a:rPr>
              <a:t>silicotics</a:t>
            </a:r>
            <a:r>
              <a:rPr lang="en-MY" sz="2600" b="1" dirty="0" smtClean="0">
                <a:latin typeface="Garamond" pitchFamily="18" charset="0"/>
                <a:cs typeface="Times New Roman" pitchFamily="18" charset="0"/>
              </a:rPr>
              <a:t> are </a:t>
            </a:r>
            <a:r>
              <a:rPr lang="en-MY" sz="2600" b="1" dirty="0" smtClean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prone to pulmonary tuberculosis</a:t>
            </a:r>
            <a:r>
              <a:rPr lang="en-MY" sz="2600" b="1" dirty="0" smtClean="0">
                <a:latin typeface="Garamond" pitchFamily="18" charset="0"/>
                <a:cs typeface="Times New Roman" pitchFamily="18" charset="0"/>
              </a:rPr>
              <a:t>, a condition called </a:t>
            </a:r>
            <a:r>
              <a:rPr lang="en-MY" sz="26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"</a:t>
            </a:r>
            <a:r>
              <a:rPr lang="en-MY" sz="2600" b="1" dirty="0" err="1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silico</a:t>
            </a:r>
            <a:r>
              <a:rPr lang="en-MY" sz="26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-tuberculosis.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MY" sz="2600" b="1" dirty="0" smtClean="0">
                <a:latin typeface="Garamond" pitchFamily="18" charset="0"/>
                <a:cs typeface="Times New Roman" pitchFamily="18" charset="0"/>
              </a:rPr>
              <a:t>Pulmonary tuberculosis </a:t>
            </a:r>
            <a:r>
              <a:rPr lang="en-MY" sz="26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occurs in about 25% </a:t>
            </a:r>
            <a:r>
              <a:rPr lang="en-MY" sz="2600" b="1" dirty="0" smtClean="0">
                <a:latin typeface="Garamond" pitchFamily="18" charset="0"/>
                <a:cs typeface="Times New Roman" pitchFamily="18" charset="0"/>
              </a:rPr>
              <a:t>of patients with acute or classic silicosis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MY" sz="2600" dirty="0" smtClean="0">
                <a:latin typeface="Garamond" pitchFamily="18" charset="0"/>
                <a:cs typeface="Times New Roman" pitchFamily="18" charset="0"/>
              </a:rPr>
              <a:t>in </a:t>
            </a:r>
            <a:r>
              <a:rPr lang="en-MY" sz="2600" dirty="0" err="1" smtClean="0">
                <a:latin typeface="Garamond" pitchFamily="18" charset="0"/>
                <a:cs typeface="Times New Roman" pitchFamily="18" charset="0"/>
              </a:rPr>
              <a:t>silicotuberculotics</a:t>
            </a:r>
            <a:r>
              <a:rPr lang="en-MY" sz="2600" dirty="0" smtClean="0"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6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sputum rarely </a:t>
            </a:r>
            <a:r>
              <a:rPr lang="en-MY" sz="2600" b="1" dirty="0" smtClean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shows tubercle bacilli</a:t>
            </a:r>
            <a:endParaRPr lang="en-MY" sz="2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3" descr="https://i.etsystatic.com/10800457/d/il/2985f4/1726993691/il_340x270.1726993691_jp05.jpg?version=0">
            <a:hlinkClick r:id="rId2" tooltip="Zack Attack Pencil Set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501008"/>
            <a:ext cx="1152128" cy="136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7" descr="https://i.etsystatic.com/13225676/d/il/c09fff/1727428923/il_340x270.1727428923_23az.jpg?version=0">
            <a:hlinkClick r:id="rId4" tooltip="Rawsimple Brand Slate Pencils Big 12 Pencils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092" y="4867460"/>
            <a:ext cx="1139900" cy="102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90724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19035" y="44624"/>
            <a:ext cx="34533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b="1" dirty="0" smtClean="0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TREATMENT</a:t>
            </a:r>
            <a:r>
              <a:rPr lang="en-MY" sz="2800" dirty="0" smtClean="0">
                <a:latin typeface="Garamond" pitchFamily="18" charset="0"/>
                <a:cs typeface="Times New Roman" pitchFamily="18" charset="0"/>
              </a:rPr>
              <a:t>: </a:t>
            </a:r>
            <a:endParaRPr lang="en-MY" sz="2800" dirty="0"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35318" y="332130"/>
            <a:ext cx="9073009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MY" sz="2400" b="1" dirty="0">
                <a:latin typeface="Garamond" pitchFamily="18" charset="0"/>
                <a:cs typeface="Times New Roman" pitchFamily="18" charset="0"/>
              </a:rPr>
              <a:t>There is no specific </a:t>
            </a:r>
            <a:r>
              <a:rPr lang="en-MY" sz="2400" b="1" dirty="0">
                <a:solidFill>
                  <a:srgbClr val="00B050"/>
                </a:solidFill>
                <a:latin typeface="Garamond" pitchFamily="18" charset="0"/>
                <a:cs typeface="Times New Roman" pitchFamily="18" charset="0"/>
              </a:rPr>
              <a:t>effective </a:t>
            </a:r>
            <a:r>
              <a:rPr lang="en-MY" sz="2400" b="1" dirty="0">
                <a:latin typeface="Garamond" pitchFamily="18" charset="0"/>
                <a:cs typeface="Times New Roman" pitchFamily="18" charset="0"/>
              </a:rPr>
              <a:t>treatment for the silicosis,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MY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4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Fibrotic 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changes </a:t>
            </a:r>
            <a:r>
              <a:rPr lang="en-MY" sz="24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that have already taken place 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cannot </a:t>
            </a:r>
            <a:r>
              <a:rPr lang="en-MY" sz="24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be reversed.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MY" sz="2400" b="1" dirty="0" smtClean="0"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400" b="1" dirty="0" smtClean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There is no known method of intervention to prevent the condition's progression </a:t>
            </a:r>
            <a:r>
              <a:rPr lang="en-MY" sz="24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the 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only way </a:t>
            </a:r>
            <a:r>
              <a:rPr lang="en-MY" sz="24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that silicosis can be controlled is by</a:t>
            </a:r>
          </a:p>
          <a:p>
            <a:r>
              <a:rPr lang="en-MY" sz="2400" b="1" dirty="0">
                <a:solidFill>
                  <a:srgbClr val="7030A0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400" b="1" dirty="0" smtClean="0">
                <a:solidFill>
                  <a:srgbClr val="7030A0"/>
                </a:solidFill>
                <a:latin typeface="Garamond" pitchFamily="18" charset="0"/>
                <a:cs typeface="Times New Roman" pitchFamily="18" charset="0"/>
              </a:rPr>
              <a:t>   </a:t>
            </a:r>
            <a:r>
              <a:rPr lang="en-MY" sz="24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 (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a) rigorous dust control measures</a:t>
            </a:r>
            <a:r>
              <a:rPr lang="en-MY" sz="2400" b="1" dirty="0">
                <a:solidFill>
                  <a:srgbClr val="7030A0"/>
                </a:solidFill>
                <a:latin typeface="Garamond" pitchFamily="18" charset="0"/>
                <a:cs typeface="Times New Roman" pitchFamily="18" charset="0"/>
              </a:rPr>
              <a:t>, e.g</a:t>
            </a:r>
            <a:r>
              <a:rPr lang="en-MY" sz="2400" b="1" dirty="0">
                <a:latin typeface="Garamond" pitchFamily="18" charset="0"/>
                <a:cs typeface="Times New Roman" pitchFamily="18" charset="0"/>
              </a:rPr>
              <a:t>., </a:t>
            </a:r>
            <a:endParaRPr lang="en-MY" sz="2400" b="1" dirty="0" smtClean="0">
              <a:latin typeface="Garamond" pitchFamily="18" charset="0"/>
              <a:cs typeface="Times New Roman" pitchFamily="18" charset="0"/>
            </a:endParaRPr>
          </a:p>
          <a:p>
            <a:pPr algn="ctr"/>
            <a:r>
              <a:rPr lang="en-MY" sz="2400" b="1" dirty="0"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400" b="1" dirty="0" smtClean="0">
                <a:latin typeface="Garamond" pitchFamily="18" charset="0"/>
                <a:cs typeface="Times New Roman" pitchFamily="18" charset="0"/>
              </a:rPr>
              <a:t>    substitution</a:t>
            </a:r>
            <a:r>
              <a:rPr lang="en-MY" sz="2400" b="1" dirty="0">
                <a:latin typeface="Garamond" pitchFamily="18" charset="0"/>
                <a:cs typeface="Times New Roman" pitchFamily="18" charset="0"/>
              </a:rPr>
              <a:t>, </a:t>
            </a:r>
            <a:r>
              <a:rPr lang="en-MY" sz="2400" b="1" dirty="0" smtClean="0">
                <a:latin typeface="Garamond" pitchFamily="18" charset="0"/>
                <a:cs typeface="Times New Roman" pitchFamily="18" charset="0"/>
              </a:rPr>
              <a:t>complete enclosure</a:t>
            </a:r>
            <a:r>
              <a:rPr lang="en-MY" sz="2400" b="1" dirty="0">
                <a:latin typeface="Garamond" pitchFamily="18" charset="0"/>
                <a:cs typeface="Times New Roman" pitchFamily="18" charset="0"/>
              </a:rPr>
              <a:t>, </a:t>
            </a:r>
            <a:r>
              <a:rPr lang="en-MY" sz="2400" b="1" dirty="0" smtClean="0">
                <a:latin typeface="Garamond" pitchFamily="18" charset="0"/>
                <a:cs typeface="Times New Roman" pitchFamily="18" charset="0"/>
              </a:rPr>
              <a:t>isolation</a:t>
            </a:r>
            <a:r>
              <a:rPr lang="en-MY" sz="2400" b="1" dirty="0">
                <a:latin typeface="Garamond" pitchFamily="18" charset="0"/>
                <a:cs typeface="Times New Roman" pitchFamily="18" charset="0"/>
              </a:rPr>
              <a:t>, </a:t>
            </a:r>
            <a:r>
              <a:rPr lang="en-MY" sz="2400" b="1" dirty="0" err="1">
                <a:latin typeface="Garamond" pitchFamily="18" charset="0"/>
                <a:cs typeface="Times New Roman" pitchFamily="18" charset="0"/>
              </a:rPr>
              <a:t>hydroblasting</a:t>
            </a:r>
            <a:r>
              <a:rPr lang="en-MY" sz="2400" b="1" dirty="0">
                <a:latin typeface="Garamond" pitchFamily="18" charset="0"/>
                <a:cs typeface="Times New Roman" pitchFamily="18" charset="0"/>
              </a:rPr>
              <a:t>, good </a:t>
            </a:r>
            <a:r>
              <a:rPr lang="en-MY" sz="2400" b="1" dirty="0" smtClean="0">
                <a:latin typeface="Garamond" pitchFamily="18" charset="0"/>
                <a:cs typeface="Times New Roman" pitchFamily="18" charset="0"/>
              </a:rPr>
              <a:t>           house-keeping</a:t>
            </a:r>
            <a:r>
              <a:rPr lang="en-MY" sz="2400" b="1" dirty="0">
                <a:latin typeface="Garamond" pitchFamily="18" charset="0"/>
                <a:cs typeface="Times New Roman" pitchFamily="18" charset="0"/>
              </a:rPr>
              <a:t>, </a:t>
            </a:r>
            <a:r>
              <a:rPr lang="en-MY" sz="2400" b="1" dirty="0" smtClean="0">
                <a:latin typeface="Garamond" pitchFamily="18" charset="0"/>
                <a:cs typeface="Times New Roman" pitchFamily="18" charset="0"/>
              </a:rPr>
              <a:t> personal protective </a:t>
            </a:r>
            <a:r>
              <a:rPr lang="en-MY" sz="2400" b="1" dirty="0">
                <a:latin typeface="Garamond" pitchFamily="18" charset="0"/>
                <a:cs typeface="Times New Roman" pitchFamily="18" charset="0"/>
              </a:rPr>
              <a:t>measures and </a:t>
            </a:r>
            <a:endParaRPr lang="en-MY" sz="2400" b="1" dirty="0" smtClean="0">
              <a:latin typeface="Garamond" pitchFamily="18" charset="0"/>
              <a:cs typeface="Times New Roman" pitchFamily="18" charset="0"/>
            </a:endParaRPr>
          </a:p>
          <a:p>
            <a:r>
              <a:rPr lang="en-MY" sz="24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       (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b) regular physical examination of workers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MY" sz="2400" b="1" dirty="0">
                <a:latin typeface="Garamond" pitchFamily="18" charset="0"/>
                <a:cs typeface="Times New Roman" pitchFamily="18" charset="0"/>
              </a:rPr>
              <a:t>Silica exposure has to </a:t>
            </a:r>
            <a:r>
              <a:rPr lang="en-MY" sz="24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be stopped </a:t>
            </a:r>
            <a:r>
              <a:rPr lang="en-MY" sz="2400" b="1" dirty="0">
                <a:latin typeface="Garamond" pitchFamily="18" charset="0"/>
                <a:cs typeface="Times New Roman" pitchFamily="18" charset="0"/>
              </a:rPr>
              <a:t>to prevent further damage to the lungs,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MY" sz="24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Smokers</a:t>
            </a:r>
            <a:r>
              <a:rPr lang="en-MY" sz="2400" dirty="0">
                <a:latin typeface="Garamond" pitchFamily="18" charset="0"/>
                <a:cs typeface="Times New Roman" pitchFamily="18" charset="0"/>
              </a:rPr>
              <a:t> should quit smoking.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MY" sz="2400" b="1" dirty="0" smtClean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TB  </a:t>
            </a:r>
            <a:r>
              <a:rPr lang="en-MY" sz="24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positive </a:t>
            </a:r>
            <a:r>
              <a:rPr lang="en-MY" sz="2400" b="1" dirty="0">
                <a:latin typeface="Garamond" pitchFamily="18" charset="0"/>
                <a:cs typeface="Times New Roman" pitchFamily="18" charset="0"/>
              </a:rPr>
              <a:t>patients need to be put on </a:t>
            </a:r>
            <a:r>
              <a:rPr lang="en-MY" sz="2400" b="1" dirty="0" smtClean="0">
                <a:latin typeface="Garamond" pitchFamily="18" charset="0"/>
                <a:cs typeface="Times New Roman" pitchFamily="18" charset="0"/>
              </a:rPr>
              <a:t>anti-TB  treatment</a:t>
            </a:r>
            <a:endParaRPr lang="en-MY" sz="2400" b="1" dirty="0">
              <a:latin typeface="Garamond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MY" sz="2400" b="1" dirty="0">
                <a:latin typeface="Garamond" pitchFamily="18" charset="0"/>
                <a:cs typeface="Times New Roman" pitchFamily="18" charset="0"/>
              </a:rPr>
              <a:t>The course of progression often extends over decades even after cessation of exposure. </a:t>
            </a:r>
          </a:p>
          <a:p>
            <a:r>
              <a:rPr lang="en-MY" sz="2400" b="1" dirty="0" smtClean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        Prevention </a:t>
            </a:r>
            <a:r>
              <a:rPr lang="en-MY" sz="24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remains the most effective therapeutic </a:t>
            </a:r>
            <a:r>
              <a:rPr lang="en-MY" sz="2400" b="1" dirty="0" err="1" smtClean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approac</a:t>
            </a:r>
            <a:endParaRPr lang="en-US" sz="2400" b="1" dirty="0" smtClean="0">
              <a:latin typeface="Garamond" pitchFamily="18" charset="0"/>
              <a:cs typeface="Times New Roman" pitchFamily="18" charset="0"/>
            </a:endParaRPr>
          </a:p>
          <a:p>
            <a:endParaRPr lang="en-MY" sz="2400" b="1" dirty="0">
              <a:latin typeface="Garamond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561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7544" y="1237354"/>
            <a:ext cx="648072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contents </a:t>
            </a:r>
            <a:endParaRPr lang="en-MY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MY" sz="2200" b="1" strike="sngStrike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MY" sz="2200" b="1" strike="sngStrike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Definitions </a:t>
            </a:r>
            <a:endParaRPr lang="en-MY" sz="2200" b="1" strike="sngStrike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MY" sz="2200" b="1" strike="sngStrike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MY" sz="2200" b="1" strike="sngStrike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Pathogenesis </a:t>
            </a:r>
            <a:endParaRPr lang="en-MY" sz="2200" b="1" strike="sngStrike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MY" sz="2200" b="1" strike="sngStrike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MY" sz="2200" b="1" strike="sngStrike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Types </a:t>
            </a:r>
            <a:endParaRPr lang="en-MY" sz="2200" b="1" strike="sngStrike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MY" sz="2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MY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Individual diseas</a:t>
            </a:r>
            <a:r>
              <a:rPr lang="en-MY" sz="2800" b="1" dirty="0">
                <a:solidFill>
                  <a:srgbClr val="00B050"/>
                </a:solidFill>
              </a:rPr>
              <a:t>es </a:t>
            </a:r>
            <a:endParaRPr lang="en-MY" sz="2800" b="1" dirty="0" smtClean="0">
              <a:solidFill>
                <a:srgbClr val="00B050"/>
              </a:solidFill>
            </a:endParaRPr>
          </a:p>
          <a:p>
            <a:pPr algn="ctr"/>
            <a:r>
              <a:rPr lang="en-MY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MY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Silicosis </a:t>
            </a:r>
            <a:endParaRPr lang="en-MY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MY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MY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Asbestosis </a:t>
            </a:r>
            <a:endParaRPr lang="en-MY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MY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MY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Anthracosis</a:t>
            </a:r>
            <a:r>
              <a:rPr lang="en-MY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MY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MY" sz="2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MY" dirty="0" smtClean="0"/>
              <a:t>• </a:t>
            </a:r>
            <a:r>
              <a:rPr lang="en-MY" sz="2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Preventive </a:t>
            </a:r>
            <a:r>
              <a:rPr lang="en-MY" sz="2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measures</a:t>
            </a:r>
          </a:p>
        </p:txBody>
      </p:sp>
      <p:sp>
        <p:nvSpPr>
          <p:cNvPr id="3" name="Rectangle 2"/>
          <p:cNvSpPr/>
          <p:nvPr/>
        </p:nvSpPr>
        <p:spPr>
          <a:xfrm>
            <a:off x="1884009" y="332656"/>
            <a:ext cx="48732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MY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Pneumoconiosis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BB9F6-E1C2-4888-A8CC-67E6D59135C6}" type="slidenum">
              <a:rPr lang="en-MY" smtClean="0"/>
              <a:t>2</a:t>
            </a:fld>
            <a:endParaRPr lang="en-MY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213481"/>
            <a:ext cx="3815308" cy="2935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31845" y="5517232"/>
            <a:ext cx="52884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May, 11, 2022 </a:t>
            </a:r>
            <a:endParaRPr lang="en-MY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7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7544" y="1237354"/>
            <a:ext cx="6480720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contents </a:t>
            </a:r>
            <a:endParaRPr lang="en-MY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MY" sz="2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MY" sz="2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Definitions </a:t>
            </a:r>
            <a:endParaRPr lang="en-MY" sz="22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MY" sz="2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MY" sz="2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Pathogenesis </a:t>
            </a:r>
            <a:endParaRPr lang="en-MY" sz="22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MY" sz="2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MY" sz="2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Types </a:t>
            </a:r>
            <a:endParaRPr lang="en-MY" sz="22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MY" sz="2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MY" sz="2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Individual diseas</a:t>
            </a:r>
            <a:r>
              <a:rPr lang="en-MY" sz="2200" b="1" dirty="0">
                <a:solidFill>
                  <a:srgbClr val="00B050"/>
                </a:solidFill>
              </a:rPr>
              <a:t>es </a:t>
            </a:r>
            <a:endParaRPr lang="en-MY" sz="2200" b="1" dirty="0" smtClean="0">
              <a:solidFill>
                <a:srgbClr val="00B050"/>
              </a:solidFill>
            </a:endParaRPr>
          </a:p>
          <a:p>
            <a:pPr algn="ctr"/>
            <a:r>
              <a:rPr lang="en-MY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MY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Silicosis </a:t>
            </a:r>
            <a:endParaRPr lang="en-MY" sz="2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MY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MY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Asbestosis </a:t>
            </a:r>
            <a:endParaRPr lang="en-MY" sz="2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MY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MY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Anthracosis</a:t>
            </a:r>
            <a:r>
              <a:rPr lang="en-MY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MY" sz="2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MY" sz="2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MY" dirty="0" smtClean="0"/>
              <a:t>• </a:t>
            </a:r>
            <a:r>
              <a:rPr lang="en-MY" sz="2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Preventive </a:t>
            </a:r>
            <a:r>
              <a:rPr lang="en-MY" sz="2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measures</a:t>
            </a:r>
          </a:p>
        </p:txBody>
      </p:sp>
      <p:sp>
        <p:nvSpPr>
          <p:cNvPr id="3" name="Rectangle 2"/>
          <p:cNvSpPr/>
          <p:nvPr/>
        </p:nvSpPr>
        <p:spPr>
          <a:xfrm>
            <a:off x="1803859" y="332656"/>
            <a:ext cx="50335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MY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Pneumoconiosis </a:t>
            </a:r>
            <a:endParaRPr lang="en-MY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BB9F6-E1C2-4888-A8CC-67E6D59135C6}" type="slidenum">
              <a:rPr lang="en-MY" smtClean="0"/>
              <a:t>20</a:t>
            </a:fld>
            <a:endParaRPr lang="en-MY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213481"/>
            <a:ext cx="3815308" cy="2935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491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9" y="116632"/>
            <a:ext cx="808856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799037" y="4915907"/>
            <a:ext cx="15841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600" b="1" dirty="0" smtClean="0"/>
              <a:t>Asbestos fibers</a:t>
            </a:r>
            <a:endParaRPr lang="en-MY" sz="1600" b="1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95" y="5085184"/>
            <a:ext cx="1584176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525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51720" y="-27384"/>
            <a:ext cx="36724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MY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ASBESTOSIS </a:t>
            </a:r>
          </a:p>
        </p:txBody>
      </p:sp>
      <p:pic>
        <p:nvPicPr>
          <p:cNvPr id="4" name="Picture 2" descr="Serpentine&#10;(93% of commercial use)&#10;Amphibole&#10;(7% of commercial use)&#10;Chrysolite&#10;Actinolite, Amosite, Anthophyllite,&#10;Crocido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340" y="0"/>
            <a:ext cx="1511660" cy="1143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1881992"/>
            <a:ext cx="91440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Asbestos</a:t>
            </a:r>
          </a:p>
          <a:p>
            <a:r>
              <a:rPr lang="en-MY" sz="2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MY" sz="2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MY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MY" sz="2400" dirty="0">
                <a:latin typeface="Times New Roman" pitchFamily="18" charset="0"/>
                <a:cs typeface="Times New Roman" pitchFamily="18" charset="0"/>
              </a:rPr>
              <a:t>is the </a:t>
            </a:r>
            <a:r>
              <a:rPr lang="en-MY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commercial name </a:t>
            </a:r>
            <a:r>
              <a:rPr lang="en-MY" sz="2400" b="1" dirty="0">
                <a:latin typeface="Times New Roman" pitchFamily="18" charset="0"/>
                <a:cs typeface="Times New Roman" pitchFamily="18" charset="0"/>
              </a:rPr>
              <a:t>given to certain types of fibrous materials</a:t>
            </a:r>
            <a:r>
              <a:rPr lang="en-MY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MY" sz="2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MY" sz="2400" dirty="0" smtClean="0">
                <a:latin typeface="Times New Roman" pitchFamily="18" charset="0"/>
                <a:cs typeface="Times New Roman" pitchFamily="18" charset="0"/>
              </a:rPr>
              <a:t>     They </a:t>
            </a:r>
            <a:r>
              <a:rPr lang="en-MY" sz="2400" dirty="0">
                <a:latin typeface="Times New Roman" pitchFamily="18" charset="0"/>
                <a:cs typeface="Times New Roman" pitchFamily="18" charset="0"/>
              </a:rPr>
              <a:t>are </a:t>
            </a:r>
            <a:r>
              <a:rPr lang="en-MY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silicates of varying composition; </a:t>
            </a:r>
            <a:endParaRPr lang="en-MY" sz="2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MY" sz="2400" dirty="0" smtClean="0">
                <a:latin typeface="Times New Roman" pitchFamily="18" charset="0"/>
                <a:cs typeface="Times New Roman" pitchFamily="18" charset="0"/>
              </a:rPr>
              <a:t>   the silica is </a:t>
            </a:r>
            <a:r>
              <a:rPr lang="en-MY" sz="2400" dirty="0">
                <a:latin typeface="Times New Roman" pitchFamily="18" charset="0"/>
                <a:cs typeface="Times New Roman" pitchFamily="18" charset="0"/>
              </a:rPr>
              <a:t>combined with </a:t>
            </a:r>
            <a:r>
              <a:rPr lang="en-MY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such bases </a:t>
            </a:r>
            <a:r>
              <a:rPr lang="en-MY" sz="2400" dirty="0">
                <a:latin typeface="Times New Roman" pitchFamily="18" charset="0"/>
                <a:cs typeface="Times New Roman" pitchFamily="18" charset="0"/>
              </a:rPr>
              <a:t>as </a:t>
            </a:r>
            <a:r>
              <a:rPr lang="en-MY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magnesium</a:t>
            </a:r>
            <a:r>
              <a:rPr lang="en-MY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MY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iron, calcium, </a:t>
            </a:r>
            <a:r>
              <a:rPr lang="en-MY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sodium </a:t>
            </a:r>
            <a:r>
              <a:rPr lang="en-MY" sz="24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MY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aluminium</a:t>
            </a:r>
            <a:r>
              <a:rPr lang="en-MY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Formed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of fibrous 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magnesium silicate</a:t>
            </a:r>
            <a:r>
              <a:rPr lang="en-US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ctr">
              <a:buFont typeface="Wingdings" panose="05000000000000000000" pitchFamily="2" charset="2"/>
              <a:buChar char="q"/>
              <a:defRPr/>
            </a:pPr>
            <a:r>
              <a:rPr lang="en-MY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Asbestos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Posses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 algn="ctr">
              <a:buFont typeface="Wingdings" pitchFamily="2" charset="2"/>
              <a:buChar char="v"/>
              <a:defRPr/>
            </a:pP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thermal 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,noise , water and chemical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resistance,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buFont typeface="Wingdings" pitchFamily="2" charset="2"/>
              <a:buChar char="v"/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flexible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high tensile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strength</a:t>
            </a:r>
            <a:endParaRPr lang="en-MY" sz="2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3271" y="5253007"/>
            <a:ext cx="90507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400" dirty="0">
                <a:latin typeface="Times New Roman" pitchFamily="18" charset="0"/>
                <a:cs typeface="Times New Roman" pitchFamily="18" charset="0"/>
              </a:rPr>
              <a:t>Asbestos fibres are usually from </a:t>
            </a:r>
            <a:endParaRPr lang="en-MY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MY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en-MY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 500 μ </a:t>
            </a:r>
            <a:r>
              <a:rPr lang="en-MY" sz="2400" dirty="0">
                <a:latin typeface="Times New Roman" pitchFamily="18" charset="0"/>
                <a:cs typeface="Times New Roman" pitchFamily="18" charset="0"/>
              </a:rPr>
              <a:t>in length and </a:t>
            </a:r>
            <a:endParaRPr lang="en-MY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MY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0.5 </a:t>
            </a:r>
            <a:r>
              <a:rPr lang="en-MY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 50 μ </a:t>
            </a:r>
            <a:r>
              <a:rPr lang="en-MY" sz="2400" dirty="0">
                <a:latin typeface="Times New Roman" pitchFamily="18" charset="0"/>
                <a:cs typeface="Times New Roman" pitchFamily="18" charset="0"/>
              </a:rPr>
              <a:t>in diameter</a:t>
            </a:r>
            <a:r>
              <a:rPr lang="en-MY" sz="2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MY" sz="2200" dirty="0"/>
          </a:p>
        </p:txBody>
      </p:sp>
      <p:sp>
        <p:nvSpPr>
          <p:cNvPr id="8" name="Rectangle 7"/>
          <p:cNvSpPr/>
          <p:nvPr/>
        </p:nvSpPr>
        <p:spPr>
          <a:xfrm>
            <a:off x="233771" y="735886"/>
            <a:ext cx="91097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MY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Asbestosis </a:t>
            </a:r>
            <a:r>
              <a:rPr lang="en-MY" sz="2400" b="1" dirty="0">
                <a:latin typeface="Times New Roman" pitchFamily="18" charset="0"/>
                <a:cs typeface="Times New Roman" pitchFamily="18" charset="0"/>
              </a:rPr>
              <a:t>is diffuse interstitial pulmonary fibrosis </a:t>
            </a:r>
            <a:r>
              <a:rPr lang="en-MY" sz="2400" b="1" dirty="0" smtClean="0">
                <a:latin typeface="Times New Roman" pitchFamily="18" charset="0"/>
                <a:cs typeface="Times New Roman" pitchFamily="18" charset="0"/>
              </a:rPr>
              <a:t>that</a:t>
            </a:r>
          </a:p>
          <a:p>
            <a:r>
              <a:rPr lang="en-MY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MY" sz="2400" b="1" dirty="0">
                <a:latin typeface="Times New Roman" pitchFamily="18" charset="0"/>
                <a:cs typeface="Times New Roman" pitchFamily="18" charset="0"/>
              </a:rPr>
              <a:t>occurs </a:t>
            </a:r>
            <a:r>
              <a:rPr lang="en-MY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secondary to the inhalation </a:t>
            </a:r>
            <a:r>
              <a:rPr lang="en-MY" sz="2400" dirty="0">
                <a:latin typeface="Times New Roman" pitchFamily="18" charset="0"/>
                <a:cs typeface="Times New Roman" pitchFamily="18" charset="0"/>
              </a:rPr>
              <a:t>of asbestos </a:t>
            </a:r>
            <a:r>
              <a:rPr lang="en-MY" sz="2400" dirty="0" smtClean="0">
                <a:latin typeface="Times New Roman" pitchFamily="18" charset="0"/>
                <a:cs typeface="Times New Roman" pitchFamily="18" charset="0"/>
              </a:rPr>
              <a:t>fibbers</a:t>
            </a:r>
            <a:r>
              <a:rPr lang="en-MY" sz="22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MY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BB9F6-E1C2-4888-A8CC-67E6D59135C6}" type="slidenum">
              <a:rPr lang="en-MY" smtClean="0"/>
              <a:t>22</a:t>
            </a:fld>
            <a:endParaRPr lang="en-MY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013176"/>
            <a:ext cx="1728192" cy="172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7375973" y="4764187"/>
            <a:ext cx="15841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600" b="1" dirty="0" smtClean="0"/>
              <a:t>Asbestos fibers</a:t>
            </a:r>
            <a:endParaRPr lang="en-MY" sz="1600" b="1" dirty="0"/>
          </a:p>
        </p:txBody>
      </p:sp>
    </p:spTree>
    <p:extLst>
      <p:ext uri="{BB962C8B-B14F-4D97-AF65-F5344CB8AC3E}">
        <p14:creationId xmlns:p14="http://schemas.microsoft.com/office/powerpoint/2010/main" val="296656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116632"/>
            <a:ext cx="878497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buFont typeface="Wingdings 2"/>
              <a:buChar char=""/>
              <a:defRPr/>
            </a:pPr>
            <a:r>
              <a:rPr lang="en-US" sz="2800" b="1" dirty="0">
                <a:solidFill>
                  <a:srgbClr val="FF0000"/>
                </a:solidFill>
                <a:latin typeface="Garamond" pitchFamily="18" charset="0"/>
              </a:rPr>
              <a:t>Uses: </a:t>
            </a:r>
            <a:endParaRPr lang="en-US" sz="2800" b="1" dirty="0" smtClean="0">
              <a:solidFill>
                <a:srgbClr val="FF0000"/>
              </a:solidFill>
              <a:latin typeface="Garamond" pitchFamily="18" charset="0"/>
            </a:endParaRPr>
          </a:p>
          <a:p>
            <a:pPr marL="274320" indent="-274320">
              <a:buFont typeface="Wingdings 2"/>
              <a:buChar char=""/>
              <a:defRPr/>
            </a:pPr>
            <a:r>
              <a:rPr lang="en-US" sz="2400" b="1" dirty="0" smtClean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Due </a:t>
            </a:r>
            <a:r>
              <a:rPr lang="en-US" sz="24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to its physical properties</a:t>
            </a:r>
            <a:r>
              <a:rPr lang="en-US" sz="2400" dirty="0">
                <a:latin typeface="Garamond" pitchFamily="18" charset="0"/>
                <a:cs typeface="Times New Roman" pitchFamily="18" charset="0"/>
              </a:rPr>
              <a:t>, it is used in </a:t>
            </a:r>
            <a:r>
              <a:rPr lang="en-US" sz="2400" dirty="0" smtClean="0">
                <a:latin typeface="Garamond" pitchFamily="18" charset="0"/>
                <a:cs typeface="Times New Roman" pitchFamily="18" charset="0"/>
              </a:rPr>
              <a:t>manufacture </a:t>
            </a:r>
            <a:r>
              <a:rPr lang="en-US" sz="2400" dirty="0">
                <a:latin typeface="Garamond" pitchFamily="18" charset="0"/>
                <a:cs typeface="Times New Roman" pitchFamily="18" charset="0"/>
              </a:rPr>
              <a:t>of </a:t>
            </a:r>
            <a:endParaRPr lang="en-US" sz="2400" dirty="0" smtClean="0">
              <a:latin typeface="Garamond" pitchFamily="18" charset="0"/>
              <a:cs typeface="Times New Roman" pitchFamily="18" charset="0"/>
            </a:endParaRPr>
          </a:p>
          <a:p>
            <a:pPr marL="274320" indent="-274320">
              <a:buFont typeface="Wingdings 2"/>
              <a:buChar char=""/>
              <a:defRPr/>
            </a:pPr>
            <a:r>
              <a:rPr lang="en-US" sz="2400" b="1" dirty="0" smtClean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fire </a:t>
            </a:r>
            <a:r>
              <a:rPr lang="en-US" sz="24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proof textile, </a:t>
            </a:r>
            <a:endParaRPr lang="en-US" sz="2400" b="1" dirty="0" smtClean="0">
              <a:solidFill>
                <a:schemeClr val="tx2"/>
              </a:solidFill>
              <a:latin typeface="Garamond" pitchFamily="18" charset="0"/>
              <a:cs typeface="Times New Roman" pitchFamily="18" charset="0"/>
            </a:endParaRPr>
          </a:p>
          <a:p>
            <a:pPr marL="274320" indent="-274320">
              <a:buFont typeface="Wingdings 2"/>
              <a:buChar char=""/>
              <a:defRPr/>
            </a:pPr>
            <a:r>
              <a:rPr lang="en-US" sz="2400" b="1" dirty="0" smtClean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wire </a:t>
            </a:r>
            <a:r>
              <a:rPr lang="en-US" sz="24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insulation</a:t>
            </a:r>
            <a:r>
              <a:rPr lang="en-US" sz="2400" b="1" dirty="0" smtClean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,</a:t>
            </a:r>
          </a:p>
          <a:p>
            <a:pPr marL="274320" indent="-274320">
              <a:buFont typeface="Wingdings 2"/>
              <a:buChar char=""/>
              <a:defRPr/>
            </a:pPr>
            <a:r>
              <a:rPr lang="en-US" sz="2400" b="1" dirty="0" smtClean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friction materials (break lining</a:t>
            </a:r>
            <a:r>
              <a:rPr lang="en-US" sz="2400" b="1" dirty="0" smtClean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),</a:t>
            </a:r>
          </a:p>
          <a:p>
            <a:pPr marL="274320" indent="-274320">
              <a:buFont typeface="Wingdings 2"/>
              <a:buChar char=""/>
              <a:defRPr/>
            </a:pPr>
            <a:r>
              <a:rPr lang="en-US" sz="2400" b="1" dirty="0" smtClean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roofing and floor products, </a:t>
            </a:r>
            <a:endParaRPr lang="en-US" sz="2400" b="1" dirty="0" smtClean="0">
              <a:solidFill>
                <a:schemeClr val="tx2"/>
              </a:solidFill>
              <a:latin typeface="Garamond" pitchFamily="18" charset="0"/>
              <a:cs typeface="Times New Roman" pitchFamily="18" charset="0"/>
            </a:endParaRPr>
          </a:p>
          <a:p>
            <a:pPr marL="274320" indent="-274320">
              <a:buFont typeface="Wingdings 2"/>
              <a:buChar char=""/>
              <a:defRPr/>
            </a:pPr>
            <a:r>
              <a:rPr lang="en-US" sz="2400" b="1" dirty="0" smtClean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ship </a:t>
            </a:r>
            <a:r>
              <a:rPr lang="en-US" sz="24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construction and </a:t>
            </a:r>
            <a:endParaRPr lang="en-US" sz="2400" b="1" dirty="0" smtClean="0">
              <a:solidFill>
                <a:schemeClr val="tx2"/>
              </a:solidFill>
              <a:latin typeface="Garamond" pitchFamily="18" charset="0"/>
              <a:cs typeface="Times New Roman" pitchFamily="18" charset="0"/>
            </a:endParaRPr>
          </a:p>
          <a:p>
            <a:pPr marL="274320" indent="-274320">
              <a:buFont typeface="Wingdings 2"/>
              <a:buChar char=""/>
              <a:defRPr/>
            </a:pPr>
            <a:r>
              <a:rPr lang="en-US" sz="2400" b="1" dirty="0" smtClean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paints</a:t>
            </a:r>
            <a:r>
              <a:rPr lang="en-US" sz="24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0" y="935429"/>
            <a:ext cx="4558922" cy="2308324"/>
          </a:xfrm>
          <a:prstGeom prst="rect">
            <a:avLst/>
          </a:prstGeom>
          <a:ln w="158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MY" sz="24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Asbestos is used </a:t>
            </a:r>
            <a:endParaRPr lang="en-MY" sz="2400" b="1" dirty="0" smtClean="0">
              <a:solidFill>
                <a:srgbClr val="0070C0"/>
              </a:solidFill>
              <a:latin typeface="Garamond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MY" sz="2400" b="1" dirty="0" smtClean="0">
                <a:latin typeface="Garamond" pitchFamily="18" charset="0"/>
                <a:cs typeface="Times New Roman" pitchFamily="18" charset="0"/>
              </a:rPr>
              <a:t>in </a:t>
            </a:r>
            <a:r>
              <a:rPr lang="en-MY" sz="2400" b="1" dirty="0">
                <a:latin typeface="Garamond" pitchFamily="18" charset="0"/>
                <a:cs typeface="Times New Roman" pitchFamily="18" charset="0"/>
              </a:rPr>
              <a:t>the manufacture of asbestos cement, </a:t>
            </a:r>
            <a:endParaRPr lang="en-MY" sz="2400" b="1" dirty="0" smtClean="0">
              <a:latin typeface="Garamond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MY" sz="2400" b="1" dirty="0" smtClean="0">
                <a:latin typeface="Garamond" pitchFamily="18" charset="0"/>
                <a:cs typeface="Times New Roman" pitchFamily="18" charset="0"/>
              </a:rPr>
              <a:t>brake </a:t>
            </a:r>
            <a:r>
              <a:rPr lang="en-MY" sz="2400" b="1" dirty="0">
                <a:latin typeface="Garamond" pitchFamily="18" charset="0"/>
                <a:cs typeface="Times New Roman" pitchFamily="18" charset="0"/>
              </a:rPr>
              <a:t>lining </a:t>
            </a:r>
            <a:r>
              <a:rPr lang="ar-AE" sz="2400" b="1" dirty="0">
                <a:latin typeface="Garamond" pitchFamily="18" charset="0"/>
                <a:cs typeface="Times New Roman" pitchFamily="18" charset="0"/>
              </a:rPr>
              <a:t>بطانة الفرامل</a:t>
            </a:r>
            <a:r>
              <a:rPr lang="en-MY" sz="2400" b="1" dirty="0" smtClean="0">
                <a:latin typeface="Garamond" pitchFamily="18" charset="0"/>
                <a:cs typeface="Times New Roman" pitchFamily="18" charset="0"/>
              </a:rPr>
              <a:t>,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MY" sz="2400" b="1" dirty="0" smtClean="0">
                <a:latin typeface="Garamond" pitchFamily="18" charset="0"/>
                <a:cs typeface="Times New Roman" pitchFamily="18" charset="0"/>
              </a:rPr>
              <a:t>gaskets </a:t>
            </a:r>
            <a:r>
              <a:rPr lang="en-MY" sz="2400" b="1" dirty="0">
                <a:latin typeface="Garamond" pitchFamily="18" charset="0"/>
                <a:cs typeface="Times New Roman" pitchFamily="18" charset="0"/>
              </a:rPr>
              <a:t>and </a:t>
            </a:r>
            <a:endParaRPr lang="en-MY" sz="2400" b="1" dirty="0" smtClean="0">
              <a:latin typeface="Garamond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MY" sz="2400" b="1" dirty="0" smtClean="0">
                <a:latin typeface="Garamond" pitchFamily="18" charset="0"/>
                <a:cs typeface="Times New Roman" pitchFamily="18" charset="0"/>
              </a:rPr>
              <a:t>several </a:t>
            </a:r>
            <a:r>
              <a:rPr lang="en-MY" sz="2400" b="1" dirty="0">
                <a:latin typeface="Garamond" pitchFamily="18" charset="0"/>
                <a:cs typeface="Times New Roman" pitchFamily="18" charset="0"/>
              </a:rPr>
              <a:t>other ite</a:t>
            </a:r>
            <a:r>
              <a:rPr lang="en-MY" sz="2400" b="1" dirty="0">
                <a:solidFill>
                  <a:srgbClr val="7030A0"/>
                </a:solidFill>
                <a:latin typeface="Garamond" pitchFamily="18" charset="0"/>
                <a:cs typeface="Times New Roman" pitchFamily="18" charset="0"/>
              </a:rPr>
              <a:t>ms</a:t>
            </a:r>
            <a:r>
              <a:rPr lang="en-MY" sz="2400" dirty="0">
                <a:solidFill>
                  <a:srgbClr val="7030A0"/>
                </a:solidFill>
                <a:latin typeface="Garamond" pitchFamily="18" charset="0"/>
                <a:cs typeface="Times New Roman" pitchFamily="18" charset="0"/>
              </a:rPr>
              <a:t>. </a:t>
            </a:r>
            <a:endParaRPr lang="en-MY" sz="2400" dirty="0">
              <a:latin typeface="Garamond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519" y="2564904"/>
            <a:ext cx="1584176" cy="125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7546745" y="-70088"/>
            <a:ext cx="15841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600" b="1" dirty="0" smtClean="0"/>
              <a:t>Asbestos fibers</a:t>
            </a:r>
            <a:endParaRPr lang="en-MY" sz="1600" b="1" dirty="0"/>
          </a:p>
        </p:txBody>
      </p:sp>
      <p:sp>
        <p:nvSpPr>
          <p:cNvPr id="6" name="Rectangle 5"/>
          <p:cNvSpPr/>
          <p:nvPr/>
        </p:nvSpPr>
        <p:spPr>
          <a:xfrm>
            <a:off x="-108520" y="3201938"/>
            <a:ext cx="925252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400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• </a:t>
            </a:r>
            <a:r>
              <a:rPr lang="en-MY" sz="2400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  </a:t>
            </a:r>
            <a:r>
              <a:rPr lang="en-MY" sz="28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Asbestos 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is classified </a:t>
            </a:r>
            <a:r>
              <a:rPr lang="en-MY" sz="2800" b="1" dirty="0">
                <a:latin typeface="Garamond" pitchFamily="18" charset="0"/>
                <a:cs typeface="Times New Roman" pitchFamily="18" charset="0"/>
              </a:rPr>
              <a:t>into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 two groups: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MY" sz="2800" dirty="0"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Serpentine (93</a:t>
            </a:r>
            <a:r>
              <a:rPr lang="en-MY" sz="24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% </a:t>
            </a:r>
            <a:r>
              <a:rPr lang="en-MY" sz="2400" b="1" dirty="0">
                <a:latin typeface="Garamond" pitchFamily="18" charset="0"/>
                <a:cs typeface="Times New Roman" pitchFamily="18" charset="0"/>
              </a:rPr>
              <a:t>of commercial use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)</a:t>
            </a:r>
            <a:r>
              <a:rPr lang="en-MY" sz="24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400" dirty="0">
                <a:latin typeface="Garamond" pitchFamily="18" charset="0"/>
                <a:cs typeface="Times New Roman" pitchFamily="18" charset="0"/>
              </a:rPr>
              <a:t>which is </a:t>
            </a:r>
            <a:r>
              <a:rPr lang="en-MY" sz="2400" b="1" dirty="0">
                <a:latin typeface="Garamond" pitchFamily="18" charset="0"/>
                <a:cs typeface="Times New Roman" pitchFamily="18" charset="0"/>
              </a:rPr>
              <a:t>hydrated magnesium silicate </a:t>
            </a:r>
          </a:p>
          <a:p>
            <a:r>
              <a:rPr lang="en-US" sz="2400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     </a:t>
            </a:r>
            <a:r>
              <a:rPr lang="en-US" sz="24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Chrysotile fibers </a:t>
            </a:r>
            <a:r>
              <a:rPr lang="en-US" sz="2400" dirty="0">
                <a:latin typeface="Garamond" pitchFamily="18" charset="0"/>
                <a:cs typeface="Times New Roman" pitchFamily="18" charset="0"/>
              </a:rPr>
              <a:t>have </a:t>
            </a: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curved appearance (white asbestos</a:t>
            </a:r>
            <a:r>
              <a:rPr lang="en-US" sz="2400" dirty="0">
                <a:latin typeface="Garamond" pitchFamily="18" charset="0"/>
                <a:cs typeface="Times New Roman" pitchFamily="18" charset="0"/>
              </a:rPr>
              <a:t>).</a:t>
            </a:r>
            <a:endParaRPr lang="en-MY" sz="2400" b="1" dirty="0">
              <a:latin typeface="Garamond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§"/>
              <a:defRPr/>
            </a:pPr>
            <a:r>
              <a:rPr lang="en-MY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Amphibole</a:t>
            </a:r>
            <a:r>
              <a:rPr lang="en-MY" sz="2400" dirty="0">
                <a:latin typeface="Garamond" pitchFamily="18" charset="0"/>
                <a:cs typeface="Times New Roman" pitchFamily="18" charset="0"/>
              </a:rPr>
              <a:t>. </a:t>
            </a:r>
            <a:r>
              <a:rPr lang="en-MY" sz="2400" dirty="0" smtClean="0">
                <a:latin typeface="Garamond" pitchFamily="18" charset="0"/>
                <a:cs typeface="Times New Roman" pitchFamily="18" charset="0"/>
              </a:rPr>
              <a:t>(</a:t>
            </a:r>
            <a:r>
              <a:rPr lang="en-MY" sz="24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7% </a:t>
            </a:r>
            <a:r>
              <a:rPr lang="en-MY" sz="2400" dirty="0" smtClean="0">
                <a:latin typeface="Garamond" pitchFamily="18" charset="0"/>
                <a:cs typeface="Times New Roman" pitchFamily="18" charset="0"/>
              </a:rPr>
              <a:t>of commercial use) </a:t>
            </a:r>
            <a:r>
              <a:rPr lang="en-MY" sz="2400" b="1" dirty="0" smtClean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contains little magnesium</a:t>
            </a:r>
            <a:r>
              <a:rPr lang="en-MY" sz="2400" dirty="0" smtClean="0">
                <a:latin typeface="Garamond" pitchFamily="18" charset="0"/>
                <a:cs typeface="Times New Roman" pitchFamily="18" charset="0"/>
              </a:rPr>
              <a:t>. </a:t>
            </a:r>
            <a:r>
              <a:rPr lang="en-US" sz="2400" dirty="0" smtClean="0">
                <a:latin typeface="Garamond" pitchFamily="18" charset="0"/>
                <a:cs typeface="Times New Roman" pitchFamily="18" charset="0"/>
              </a:rPr>
              <a:t>chain silicate with straight line, </a:t>
            </a:r>
            <a:r>
              <a:rPr lang="en-MY" sz="24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This type occurs in different varieties</a:t>
            </a:r>
            <a:r>
              <a:rPr lang="en-MY" sz="2400" dirty="0">
                <a:latin typeface="Garamond" pitchFamily="18" charset="0"/>
                <a:cs typeface="Times New Roman" pitchFamily="18" charset="0"/>
              </a:rPr>
              <a:t>, e.g</a:t>
            </a:r>
            <a:r>
              <a:rPr lang="en-MY" sz="2400" dirty="0">
                <a:solidFill>
                  <a:srgbClr val="7030A0"/>
                </a:solidFill>
                <a:latin typeface="Garamond" pitchFamily="18" charset="0"/>
                <a:cs typeface="Times New Roman" pitchFamily="18" charset="0"/>
              </a:rPr>
              <a:t>.</a:t>
            </a:r>
            <a:r>
              <a:rPr lang="en-MY" sz="2400" dirty="0"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400" dirty="0" err="1">
                <a:latin typeface="Garamond" pitchFamily="18" charset="0"/>
                <a:cs typeface="Times New Roman" pitchFamily="18" charset="0"/>
              </a:rPr>
              <a:t>Chrysolite</a:t>
            </a:r>
            <a:r>
              <a:rPr lang="en-MY" sz="2400" dirty="0"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400" b="1" dirty="0" err="1">
                <a:latin typeface="Garamond" pitchFamily="18" charset="0"/>
                <a:cs typeface="Times New Roman" pitchFamily="18" charset="0"/>
              </a:rPr>
              <a:t>Actinolite</a:t>
            </a:r>
            <a:r>
              <a:rPr lang="en-MY" sz="2400" dirty="0">
                <a:latin typeface="Garamond" pitchFamily="18" charset="0"/>
                <a:cs typeface="Times New Roman" pitchFamily="18" charset="0"/>
              </a:rPr>
              <a:t>, </a:t>
            </a:r>
            <a:r>
              <a:rPr lang="en-MY" sz="2400" b="1" dirty="0" err="1">
                <a:latin typeface="Garamond" pitchFamily="18" charset="0"/>
                <a:cs typeface="Times New Roman" pitchFamily="18" charset="0"/>
              </a:rPr>
              <a:t>Amosite</a:t>
            </a:r>
            <a:r>
              <a:rPr lang="en-MY" sz="2400" dirty="0">
                <a:solidFill>
                  <a:srgbClr val="7030A0"/>
                </a:solidFill>
                <a:latin typeface="Garamond" pitchFamily="18" charset="0"/>
                <a:cs typeface="Times New Roman" pitchFamily="18" charset="0"/>
              </a:rPr>
              <a:t> (</a:t>
            </a:r>
            <a:r>
              <a:rPr lang="en-MY" sz="2400" b="1" dirty="0" smtClean="0">
                <a:solidFill>
                  <a:schemeClr val="accent6">
                    <a:lumMod val="50000"/>
                  </a:schemeClr>
                </a:solidFill>
                <a:latin typeface="Garamond" pitchFamily="18" charset="0"/>
                <a:cs typeface="Times New Roman" pitchFamily="18" charset="0"/>
              </a:rPr>
              <a:t>brown</a:t>
            </a:r>
            <a:r>
              <a:rPr lang="pt-BR" sz="2400" b="1" dirty="0">
                <a:solidFill>
                  <a:schemeClr val="accent6">
                    <a:lumMod val="50000"/>
                  </a:schemeClr>
                </a:solidFill>
                <a:latin typeface="Garamond" pitchFamily="18" charset="0"/>
                <a:cs typeface="Times New Roman" pitchFamily="18" charset="0"/>
              </a:rPr>
              <a:t> asbestos</a:t>
            </a:r>
            <a:r>
              <a:rPr lang="pt-BR" sz="2400" dirty="0" smtClean="0">
                <a:latin typeface="Garamond" pitchFamily="18" charset="0"/>
                <a:cs typeface="Times New Roman" pitchFamily="18" charset="0"/>
              </a:rPr>
              <a:t>)</a:t>
            </a:r>
            <a:r>
              <a:rPr lang="en-MY" sz="2400" dirty="0" smtClean="0">
                <a:latin typeface="Garamond" pitchFamily="18" charset="0"/>
                <a:cs typeface="Times New Roman" pitchFamily="18" charset="0"/>
              </a:rPr>
              <a:t>, </a:t>
            </a:r>
            <a:r>
              <a:rPr lang="en-MY" sz="2400" b="1" dirty="0" err="1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Anthophyllite</a:t>
            </a:r>
            <a:r>
              <a:rPr lang="en-MY" sz="24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, </a:t>
            </a:r>
            <a:r>
              <a:rPr lang="en-MY" sz="2400" b="1" dirty="0" err="1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Crocidolite</a:t>
            </a:r>
            <a:r>
              <a:rPr lang="en-MY" sz="2400" dirty="0"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400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(</a:t>
            </a:r>
            <a:r>
              <a:rPr lang="en-MY" sz="2400" b="1" dirty="0" smtClean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blue</a:t>
            </a:r>
            <a:r>
              <a:rPr lang="pt-BR" sz="24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 asbestos</a:t>
            </a:r>
            <a:r>
              <a:rPr lang="pt-BR" sz="2400" dirty="0" smtClean="0">
                <a:latin typeface="Garamond" pitchFamily="18" charset="0"/>
                <a:cs typeface="Times New Roman" pitchFamily="18" charset="0"/>
              </a:rPr>
              <a:t>)</a:t>
            </a:r>
            <a:r>
              <a:rPr lang="en-MY" sz="2400" dirty="0" smtClean="0">
                <a:latin typeface="Garamond" pitchFamily="18" charset="0"/>
                <a:cs typeface="Times New Roman" pitchFamily="18" charset="0"/>
              </a:rPr>
              <a:t>, </a:t>
            </a:r>
            <a:r>
              <a:rPr lang="en-MY" sz="2400" b="1" dirty="0" err="1">
                <a:latin typeface="Garamond" pitchFamily="18" charset="0"/>
                <a:cs typeface="Times New Roman" pitchFamily="18" charset="0"/>
              </a:rPr>
              <a:t>Richterite</a:t>
            </a:r>
            <a:r>
              <a:rPr lang="en-MY" sz="2400" b="1" dirty="0">
                <a:latin typeface="Garamond" pitchFamily="18" charset="0"/>
                <a:cs typeface="Times New Roman" pitchFamily="18" charset="0"/>
              </a:rPr>
              <a:t>, </a:t>
            </a:r>
            <a:r>
              <a:rPr lang="en-MY" sz="2400" b="1" dirty="0" err="1">
                <a:latin typeface="Garamond" pitchFamily="18" charset="0"/>
                <a:cs typeface="Times New Roman" pitchFamily="18" charset="0"/>
              </a:rPr>
              <a:t>TremRichterite</a:t>
            </a:r>
            <a:r>
              <a:rPr lang="en-MY" sz="2400" b="1" dirty="0">
                <a:latin typeface="Garamond" pitchFamily="18" charset="0"/>
                <a:cs typeface="Times New Roman" pitchFamily="18" charset="0"/>
              </a:rPr>
              <a:t>, </a:t>
            </a:r>
            <a:r>
              <a:rPr lang="en-MY" sz="2400" b="1" dirty="0" err="1">
                <a:latin typeface="Garamond" pitchFamily="18" charset="0"/>
                <a:cs typeface="Times New Roman" pitchFamily="18" charset="0"/>
              </a:rPr>
              <a:t>Tremolite</a:t>
            </a:r>
            <a:r>
              <a:rPr lang="en-MY" sz="2400" b="1" dirty="0">
                <a:latin typeface="Garamond" pitchFamily="18" charset="0"/>
                <a:cs typeface="Times New Roman" pitchFamily="18" charset="0"/>
              </a:rPr>
              <a:t> </a:t>
            </a:r>
            <a:endParaRPr lang="en-MY" sz="2400" b="1" dirty="0">
              <a:solidFill>
                <a:srgbClr val="7030A0"/>
              </a:solidFill>
              <a:latin typeface="Garamond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824" y="188640"/>
            <a:ext cx="1584176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72852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erpentine&#10;(93% of commercial use)&#10;Amphibole&#10;(7% of commercial use)&#10;Chrysolite&#10;Actinolite, Amosite, Anthophyllite,&#10;Crocido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964488" cy="659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Serpentine&#10;(93% of commercial use)&#10;Amphibole&#10;(7% of commercial use)&#10;Chrysolite&#10;Actinolite, Amosite, Anthophyllite,&#10;Crocido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0"/>
            <a:ext cx="1547664" cy="113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BB9F6-E1C2-4888-A8CC-67E6D59135C6}" type="slidenum">
              <a:rPr lang="en-MY" smtClean="0"/>
              <a:t>24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6762540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erpentine&#10;(93% of commercial use)&#10;Amphibole&#10;(7% of commercial use)&#10;Chrysolite&#10;Actinolite, Amosite, Anthophyllite,&#10;Crocido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284984"/>
            <a:ext cx="683568" cy="83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BB9F6-E1C2-4888-A8CC-67E6D59135C6}" type="slidenum">
              <a:rPr lang="en-MY" smtClean="0"/>
              <a:t>25</a:t>
            </a:fld>
            <a:endParaRPr lang="en-MY"/>
          </a:p>
        </p:txBody>
      </p:sp>
      <p:sp>
        <p:nvSpPr>
          <p:cNvPr id="6" name="Rectangle 5"/>
          <p:cNvSpPr/>
          <p:nvPr/>
        </p:nvSpPr>
        <p:spPr>
          <a:xfrm>
            <a:off x="107504" y="249932"/>
            <a:ext cx="894623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buFont typeface="Wingdings 2"/>
              <a:buChar char=""/>
              <a:defRPr/>
            </a:pP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Types of exposures:</a:t>
            </a:r>
          </a:p>
          <a:p>
            <a:pPr marL="457200" indent="-457200">
              <a:buAutoNum type="arabicParenR"/>
              <a:defRPr/>
            </a:pPr>
            <a:r>
              <a:rPr lang="en-US" sz="2800" b="1" dirty="0" smtClean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Direct</a:t>
            </a:r>
            <a:r>
              <a:rPr lang="en-US" sz="2800" b="1" dirty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: </a:t>
            </a:r>
            <a:endParaRPr lang="en-US" sz="2800" b="1" dirty="0" smtClean="0">
              <a:solidFill>
                <a:srgbClr val="002060"/>
              </a:solidFill>
              <a:latin typeface="Garamond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400" dirty="0"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Garamond" pitchFamily="18" charset="0"/>
                <a:cs typeface="Times New Roman" pitchFamily="18" charset="0"/>
              </a:rPr>
              <a:t>                </a:t>
            </a:r>
            <a:r>
              <a:rPr lang="en-US" sz="2400" b="1" dirty="0" smtClean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primary</a:t>
            </a:r>
            <a:r>
              <a:rPr lang="en-US" sz="2400" b="1" dirty="0" smtClean="0"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Garamond" pitchFamily="18" charset="0"/>
                <a:cs typeface="Times New Roman" pitchFamily="18" charset="0"/>
              </a:rPr>
              <a:t>→ </a:t>
            </a: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miners and millers</a:t>
            </a:r>
          </a:p>
          <a:p>
            <a:pPr>
              <a:defRPr/>
            </a:pPr>
            <a:r>
              <a:rPr lang="en-US" sz="2400" dirty="0">
                <a:latin typeface="Garamond" pitchFamily="18" charset="0"/>
                <a:cs typeface="Times New Roman" pitchFamily="18" charset="0"/>
              </a:rPr>
              <a:t>                  </a:t>
            </a:r>
            <a:r>
              <a:rPr lang="en-US" sz="24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Secondary</a:t>
            </a:r>
            <a:r>
              <a:rPr lang="en-US" sz="2400" dirty="0">
                <a:latin typeface="Garamond" pitchFamily="18" charset="0"/>
                <a:cs typeface="Times New Roman" pitchFamily="18" charset="0"/>
              </a:rPr>
              <a:t> → </a:t>
            </a: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manufacturing plants</a:t>
            </a:r>
          </a:p>
          <a:p>
            <a:pPr>
              <a:defRPr/>
            </a:pPr>
            <a:r>
              <a:rPr lang="en-US" sz="2800" b="1" dirty="0" smtClean="0">
                <a:latin typeface="Garamond" pitchFamily="18" charset="0"/>
                <a:cs typeface="Times New Roman" pitchFamily="18" charset="0"/>
              </a:rPr>
              <a:t>  2</a:t>
            </a:r>
            <a:r>
              <a:rPr lang="en-US" sz="2800" b="1" dirty="0">
                <a:latin typeface="Garamond" pitchFamily="18" charset="0"/>
                <a:cs typeface="Times New Roman" pitchFamily="18" charset="0"/>
              </a:rPr>
              <a:t>)</a:t>
            </a:r>
            <a:r>
              <a:rPr lang="en-US" sz="2800" b="1" dirty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 Indirect</a:t>
            </a: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:</a:t>
            </a:r>
          </a:p>
          <a:p>
            <a:pPr>
              <a:defRPr/>
            </a:pPr>
            <a:r>
              <a:rPr lang="en-US" sz="2400" b="1" dirty="0" smtClean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bystander exposure </a:t>
            </a:r>
            <a:r>
              <a:rPr lang="ar-AE" sz="12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تعرض المتفرجين</a:t>
            </a:r>
            <a:r>
              <a:rPr lang="en-US" sz="2400" b="1" dirty="0" smtClean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and </a:t>
            </a:r>
            <a:r>
              <a:rPr lang="en-US" sz="24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household </a:t>
            </a:r>
            <a:r>
              <a:rPr lang="en-US" sz="2400" b="1" dirty="0" smtClean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contact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At </a:t>
            </a:r>
            <a:r>
              <a:rPr lang="en-US" sz="28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risk groups</a:t>
            </a:r>
            <a:r>
              <a:rPr lang="en-US" sz="28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: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2800" b="1" dirty="0" smtClean="0"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Garamond" pitchFamily="18" charset="0"/>
                <a:cs typeface="Times New Roman" pitchFamily="18" charset="0"/>
              </a:rPr>
              <a:t>plumbers, </a:t>
            </a:r>
            <a:r>
              <a:rPr lang="ar-AE" sz="1400" dirty="0">
                <a:latin typeface="Garamond" pitchFamily="18" charset="0"/>
                <a:cs typeface="Times New Roman" pitchFamily="18" charset="0"/>
              </a:rPr>
              <a:t>السباكين،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2800" b="1" dirty="0" smtClean="0">
                <a:latin typeface="Garamond" pitchFamily="18" charset="0"/>
                <a:cs typeface="Times New Roman" pitchFamily="18" charset="0"/>
              </a:rPr>
              <a:t>insulation workers</a:t>
            </a:r>
            <a:r>
              <a:rPr lang="ar-AE" b="1" dirty="0">
                <a:latin typeface="Garamond" pitchFamily="18" charset="0"/>
                <a:cs typeface="Times New Roman" pitchFamily="18" charset="0"/>
              </a:rPr>
              <a:t>عمال العزل </a:t>
            </a:r>
            <a:r>
              <a:rPr lang="ar-AE" dirty="0" smtClean="0">
                <a:latin typeface="Garamond" pitchFamily="18" charset="0"/>
                <a:cs typeface="Times New Roman" pitchFamily="18" charset="0"/>
              </a:rPr>
              <a:t>،</a:t>
            </a:r>
            <a:r>
              <a:rPr lang="en-US" dirty="0" smtClean="0">
                <a:latin typeface="Garamond" pitchFamily="18" charset="0"/>
                <a:cs typeface="Times New Roman" pitchFamily="18" charset="0"/>
              </a:rPr>
              <a:t>, 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2800" b="1" dirty="0" smtClean="0">
                <a:latin typeface="Garamond" pitchFamily="18" charset="0"/>
                <a:cs typeface="Times New Roman" pitchFamily="18" charset="0"/>
              </a:rPr>
              <a:t>carpenters</a:t>
            </a:r>
            <a:r>
              <a:rPr lang="ar-AE" sz="1400" b="1" dirty="0" smtClean="0">
                <a:latin typeface="Garamond" pitchFamily="18" charset="0"/>
                <a:cs typeface="Times New Roman" pitchFamily="18" charset="0"/>
              </a:rPr>
              <a:t>لنجارين </a:t>
            </a:r>
            <a:r>
              <a:rPr lang="ar-AE" sz="2800" b="1" dirty="0" smtClean="0">
                <a:latin typeface="Garamond" pitchFamily="18" charset="0"/>
                <a:cs typeface="Times New Roman" pitchFamily="18" charset="0"/>
              </a:rPr>
              <a:t>، </a:t>
            </a: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, </a:t>
            </a:r>
            <a:r>
              <a:rPr lang="en-US" sz="2800" dirty="0">
                <a:latin typeface="Garamond" pitchFamily="18" charset="0"/>
                <a:cs typeface="Times New Roman" pitchFamily="18" charset="0"/>
              </a:rPr>
              <a:t>and </a:t>
            </a:r>
            <a:endParaRPr lang="en-US" sz="2800" dirty="0" smtClean="0">
              <a:latin typeface="Garamond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en-US" sz="2800" b="1" dirty="0" smtClean="0">
                <a:latin typeface="Garamond" pitchFamily="18" charset="0"/>
                <a:cs typeface="Times New Roman" pitchFamily="18" charset="0"/>
              </a:rPr>
              <a:t>welders</a:t>
            </a:r>
            <a:r>
              <a:rPr lang="ar-AE" sz="1600" dirty="0">
                <a:latin typeface="Garamond" pitchFamily="18" charset="0"/>
                <a:cs typeface="Times New Roman" pitchFamily="18" charset="0"/>
              </a:rPr>
              <a:t>الحام</a:t>
            </a:r>
            <a:r>
              <a:rPr lang="ar-AE" sz="1600" dirty="0" smtClean="0">
                <a:latin typeface="Garamond" pitchFamily="18" charset="0"/>
                <a:cs typeface="Times New Roman" pitchFamily="18" charset="0"/>
              </a:rPr>
              <a:t>،</a:t>
            </a:r>
            <a:r>
              <a:rPr lang="en-US" sz="1600" dirty="0" smtClean="0">
                <a:latin typeface="Garamond" pitchFamily="18" charset="0"/>
                <a:cs typeface="Times New Roman" pitchFamily="18" charset="0"/>
              </a:rPr>
              <a:t>,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Garamond" pitchFamily="18" charset="0"/>
                <a:cs typeface="Times New Roman" pitchFamily="18" charset="0"/>
              </a:rPr>
              <a:t>Miners and millers of asbestos</a:t>
            </a:r>
            <a:r>
              <a:rPr lang="en-US" sz="2800" dirty="0" smtClean="0">
                <a:latin typeface="Garamond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Font typeface="Wingdings" pitchFamily="2" charset="2"/>
              <a:buChar char="v"/>
              <a:defRPr/>
            </a:pPr>
            <a:r>
              <a:rPr lang="en-US" sz="2800" b="1" dirty="0" smtClean="0">
                <a:latin typeface="Garamond" pitchFamily="18" charset="0"/>
                <a:cs typeface="Times New Roman" pitchFamily="18" charset="0"/>
              </a:rPr>
              <a:t>-</a:t>
            </a:r>
            <a:r>
              <a:rPr lang="en-US" sz="28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Prevalence </a:t>
            </a:r>
            <a:r>
              <a:rPr lang="en-US" sz="28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increase </a:t>
            </a: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with length of employment </a:t>
            </a:r>
            <a:r>
              <a:rPr lang="en-US" sz="2400" dirty="0">
                <a:latin typeface="Garamond" pitchFamily="18" charset="0"/>
                <a:cs typeface="Times New Roman" pitchFamily="18" charset="0"/>
              </a:rPr>
              <a:t>(</a:t>
            </a:r>
            <a:r>
              <a:rPr lang="en-US" sz="1600" b="1" dirty="0">
                <a:latin typeface="Garamond" pitchFamily="18" charset="0"/>
                <a:cs typeface="Times New Roman" pitchFamily="18" charset="0"/>
              </a:rPr>
              <a:t>dose response)</a:t>
            </a:r>
          </a:p>
          <a:p>
            <a:pPr marL="457200" indent="-457200">
              <a:buFont typeface="Wingdings" pitchFamily="2" charset="2"/>
              <a:buChar char="v"/>
              <a:defRPr/>
            </a:pPr>
            <a:r>
              <a:rPr lang="en-US" sz="2600" b="1" dirty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Smokers and x smokers </a:t>
            </a:r>
            <a:r>
              <a:rPr lang="en-US" sz="2600" b="1" dirty="0">
                <a:latin typeface="Garamond" pitchFamily="18" charset="0"/>
                <a:cs typeface="Times New Roman" pitchFamily="18" charset="0"/>
              </a:rPr>
              <a:t>carry </a:t>
            </a:r>
            <a:endParaRPr lang="en-US" sz="2600" b="1" dirty="0" smtClean="0">
              <a:latin typeface="Garamond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600" b="1" dirty="0"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2600" b="1" dirty="0" smtClean="0">
                <a:latin typeface="Garamond" pitchFamily="18" charset="0"/>
                <a:cs typeface="Times New Roman" pitchFamily="18" charset="0"/>
              </a:rPr>
              <a:t>          greater </a:t>
            </a:r>
            <a:r>
              <a:rPr lang="en-US" sz="2600" b="1" dirty="0">
                <a:latin typeface="Garamond" pitchFamily="18" charset="0"/>
                <a:cs typeface="Times New Roman" pitchFamily="18" charset="0"/>
              </a:rPr>
              <a:t>risk and </a:t>
            </a:r>
            <a:r>
              <a:rPr lang="en-US" sz="26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higher </a:t>
            </a:r>
            <a:r>
              <a:rPr lang="en-US" sz="26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mortality</a:t>
            </a:r>
            <a:endParaRPr lang="en-US" sz="2600" b="1" dirty="0">
              <a:solidFill>
                <a:srgbClr val="FF0000"/>
              </a:solidFill>
              <a:latin typeface="Garamond" pitchFamily="18" charset="0"/>
              <a:cs typeface="Times New Roman" pitchFamily="18" charset="0"/>
            </a:endParaRPr>
          </a:p>
        </p:txBody>
      </p:sp>
      <p:pic>
        <p:nvPicPr>
          <p:cNvPr id="7" name="Picture 6" descr="Serpentine&#10;(93% of commercial use)&#10;Amphibole&#10;(7% of commercial use)&#10;Chrysolite&#10;Actinolite, Amosite, Anthophyllite,&#10;Crocido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032" y="207473"/>
            <a:ext cx="1907704" cy="1960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995936" y="196501"/>
            <a:ext cx="28083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MY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ASBESTOSIS </a:t>
            </a:r>
          </a:p>
        </p:txBody>
      </p:sp>
    </p:spTree>
    <p:extLst>
      <p:ext uri="{BB962C8B-B14F-4D97-AF65-F5344CB8AC3E}">
        <p14:creationId xmlns:p14="http://schemas.microsoft.com/office/powerpoint/2010/main" val="38227574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72726"/>
            <a:ext cx="8856984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MY" sz="2600" b="1" dirty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Asbestos enters</a:t>
            </a:r>
            <a:r>
              <a:rPr lang="en-MY" sz="2600" dirty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 the body by </a:t>
            </a:r>
            <a:r>
              <a:rPr lang="en-MY" sz="2600" b="1" dirty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inhalation</a:t>
            </a:r>
            <a:r>
              <a:rPr lang="en-MY" sz="2600" dirty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, and fine dust may </a:t>
            </a:r>
            <a:r>
              <a:rPr lang="en-MY" sz="2600" dirty="0" smtClean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be</a:t>
            </a:r>
          </a:p>
          <a:p>
            <a:r>
              <a:rPr lang="en-MY" sz="2600" dirty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600" dirty="0" smtClean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       </a:t>
            </a:r>
            <a:r>
              <a:rPr lang="en-MY" sz="2600" dirty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deposited in the alveoli.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MY" sz="2600" b="1" dirty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The fibres are insoluble</a:t>
            </a:r>
            <a:r>
              <a:rPr lang="en-MY" sz="2600" dirty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MY" sz="2600" dirty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The dust </a:t>
            </a:r>
            <a:r>
              <a:rPr lang="en-MY" sz="2600" b="1" dirty="0">
                <a:latin typeface="Garamond" pitchFamily="18" charset="0"/>
                <a:cs typeface="Times New Roman" pitchFamily="18" charset="0"/>
              </a:rPr>
              <a:t>deposited</a:t>
            </a:r>
            <a:r>
              <a:rPr lang="en-MY" sz="2600" dirty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 in the lungs causes </a:t>
            </a:r>
            <a:r>
              <a:rPr lang="en-MY" sz="26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pulmonary fibrosis </a:t>
            </a:r>
            <a:r>
              <a:rPr lang="en-MY" sz="2600" b="1" dirty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leading to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MY" sz="2600" dirty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600" b="1" dirty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respiratory</a:t>
            </a:r>
            <a:r>
              <a:rPr lang="en-MY" sz="2600" dirty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6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insufficiency</a:t>
            </a:r>
            <a:r>
              <a:rPr lang="en-MY" sz="2600" dirty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 and </a:t>
            </a:r>
            <a:r>
              <a:rPr lang="en-MY" sz="26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death;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MY" sz="26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carcinoma </a:t>
            </a:r>
            <a:r>
              <a:rPr lang="en-MY" sz="2600" b="1" dirty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of the bronchus</a:t>
            </a:r>
            <a:r>
              <a:rPr lang="en-MY" sz="2600" dirty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; </a:t>
            </a:r>
            <a:endParaRPr lang="en-MY" sz="2600" dirty="0" smtClean="0">
              <a:solidFill>
                <a:srgbClr val="002060"/>
              </a:solidFill>
              <a:latin typeface="Garamond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MY" sz="2600" dirty="0" smtClean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The </a:t>
            </a:r>
            <a:r>
              <a:rPr lang="en-MY" sz="26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risk o</a:t>
            </a:r>
            <a:r>
              <a:rPr lang="en-MY" sz="2600" dirty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f </a:t>
            </a:r>
            <a:r>
              <a:rPr lang="en-MY" sz="2600" b="1" dirty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bronchial cancer </a:t>
            </a:r>
            <a:r>
              <a:rPr lang="en-MY" sz="2600" dirty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is reported to </a:t>
            </a:r>
            <a:r>
              <a:rPr lang="en-MY" sz="26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be high </a:t>
            </a:r>
            <a:r>
              <a:rPr lang="en-MY" sz="2600" b="1" dirty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if </a:t>
            </a:r>
            <a:r>
              <a:rPr lang="en-MY" sz="2600" b="1" dirty="0" smtClean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occupational </a:t>
            </a:r>
            <a:r>
              <a:rPr lang="en-MY" sz="2600" b="1" dirty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exposure to asbestos is </a:t>
            </a:r>
            <a:r>
              <a:rPr lang="en-MY" sz="26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combined with cigarette smoking</a:t>
            </a:r>
            <a:endParaRPr lang="en-MY" sz="2600" dirty="0">
              <a:solidFill>
                <a:srgbClr val="FF0000"/>
              </a:solidFill>
              <a:latin typeface="Garamond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MY" sz="26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mesothelioma </a:t>
            </a:r>
            <a:r>
              <a:rPr lang="en-MY" sz="2600" b="1" dirty="0">
                <a:latin typeface="Garamond" pitchFamily="18" charset="0"/>
                <a:cs typeface="Times New Roman" pitchFamily="18" charset="0"/>
              </a:rPr>
              <a:t>of the pleura or peritoneum</a:t>
            </a:r>
            <a:r>
              <a:rPr lang="en-MY" sz="2600" dirty="0" smtClean="0">
                <a:solidFill>
                  <a:srgbClr val="7030A0"/>
                </a:solidFill>
                <a:latin typeface="Garamond" pitchFamily="18" charset="0"/>
                <a:cs typeface="Times New Roman" pitchFamily="18" charset="0"/>
              </a:rPr>
              <a:t>;</a:t>
            </a:r>
            <a:r>
              <a:rPr lang="en-MY" sz="2600" b="1" dirty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MY" sz="2600" b="1" dirty="0" smtClean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In </a:t>
            </a:r>
            <a:r>
              <a:rPr lang="en-MY" sz="2600" b="1" dirty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Great Britain</a:t>
            </a:r>
            <a:r>
              <a:rPr lang="en-MY" sz="2600" dirty="0">
                <a:solidFill>
                  <a:srgbClr val="7030A0"/>
                </a:solidFill>
                <a:latin typeface="Garamond" pitchFamily="18" charset="0"/>
                <a:cs typeface="Times New Roman" pitchFamily="18" charset="0"/>
              </a:rPr>
              <a:t>, </a:t>
            </a:r>
            <a:r>
              <a:rPr lang="en-MY" sz="2600" b="1" dirty="0" smtClean="0">
                <a:latin typeface="Garamond" pitchFamily="18" charset="0"/>
                <a:cs typeface="Times New Roman" pitchFamily="18" charset="0"/>
              </a:rPr>
              <a:t>an </a:t>
            </a:r>
            <a:r>
              <a:rPr lang="en-MY" sz="26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association </a:t>
            </a:r>
            <a:r>
              <a:rPr lang="en-MY" sz="2600" b="1" dirty="0">
                <a:latin typeface="Garamond" pitchFamily="18" charset="0"/>
                <a:cs typeface="Times New Roman" pitchFamily="18" charset="0"/>
              </a:rPr>
              <a:t>was reported </a:t>
            </a:r>
            <a:r>
              <a:rPr lang="en-MY" sz="26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between </a:t>
            </a:r>
            <a:endParaRPr lang="en-MY" sz="2600" b="1" dirty="0" smtClean="0">
              <a:solidFill>
                <a:srgbClr val="0070C0"/>
              </a:solidFill>
              <a:latin typeface="Garamond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MY" sz="26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mesothelioma </a:t>
            </a:r>
            <a:r>
              <a:rPr lang="en-MY" sz="2600" b="1" dirty="0" smtClean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and </a:t>
            </a:r>
            <a:r>
              <a:rPr lang="en-MY" sz="26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living within </a:t>
            </a:r>
            <a:r>
              <a:rPr lang="en-MY" sz="26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1 km </a:t>
            </a:r>
            <a:r>
              <a:rPr lang="en-MY" sz="26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of an </a:t>
            </a:r>
            <a:r>
              <a:rPr lang="en-MY" sz="26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asbestos </a:t>
            </a:r>
            <a:r>
              <a:rPr lang="en-MY" sz="2600" b="1" dirty="0" smtClean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factory</a:t>
            </a:r>
            <a:r>
              <a:rPr lang="en-MY" sz="26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 </a:t>
            </a:r>
            <a:endParaRPr lang="en-MY" sz="2600" b="1" dirty="0" smtClean="0">
              <a:solidFill>
                <a:schemeClr val="tx2"/>
              </a:solidFill>
              <a:latin typeface="Garamond" pitchFamily="18" charset="0"/>
              <a:cs typeface="Times New Roman" pitchFamily="18" charset="0"/>
            </a:endParaRPr>
          </a:p>
          <a:p>
            <a:pPr marL="342900" indent="-342900" algn="ctr">
              <a:buFont typeface="Wingdings" pitchFamily="2" charset="2"/>
              <a:buChar char="q"/>
            </a:pPr>
            <a:r>
              <a:rPr lang="en-MY" sz="1400" b="1" dirty="0" smtClean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Mesothelioma</a:t>
            </a:r>
            <a:r>
              <a:rPr lang="en-MY" sz="1400" b="1" dirty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,</a:t>
            </a:r>
            <a:r>
              <a:rPr lang="en-MY" sz="1400" dirty="0">
                <a:solidFill>
                  <a:srgbClr val="7030A0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1400" b="1" dirty="0" smtClean="0">
                <a:latin typeface="Garamond" pitchFamily="18" charset="0"/>
                <a:cs typeface="Times New Roman" pitchFamily="18" charset="0"/>
              </a:rPr>
              <a:t>a </a:t>
            </a:r>
            <a:r>
              <a:rPr lang="en-MY" sz="1400" b="1" dirty="0">
                <a:latin typeface="Garamond" pitchFamily="18" charset="0"/>
                <a:cs typeface="Times New Roman" pitchFamily="18" charset="0"/>
              </a:rPr>
              <a:t>rare form of cancer of the pleura and peritoneum</a:t>
            </a:r>
            <a:r>
              <a:rPr lang="en-MY" sz="1400" dirty="0">
                <a:solidFill>
                  <a:srgbClr val="7030A0"/>
                </a:solidFill>
                <a:latin typeface="Garamond" pitchFamily="18" charset="0"/>
                <a:cs typeface="Times New Roman" pitchFamily="18" charset="0"/>
              </a:rPr>
              <a:t>, </a:t>
            </a:r>
            <a:endParaRPr lang="en-MY" sz="1400" dirty="0" smtClean="0">
              <a:solidFill>
                <a:srgbClr val="7030A0"/>
              </a:solidFill>
              <a:latin typeface="Garamond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MY" sz="1400" b="1" dirty="0" smtClean="0">
                <a:latin typeface="Garamond" pitchFamily="18" charset="0"/>
                <a:cs typeface="Times New Roman" pitchFamily="18" charset="0"/>
              </a:rPr>
              <a:t>has </a:t>
            </a:r>
            <a:r>
              <a:rPr lang="en-MY" sz="1400" b="1" dirty="0">
                <a:latin typeface="Garamond" pitchFamily="18" charset="0"/>
                <a:cs typeface="Times New Roman" pitchFamily="18" charset="0"/>
              </a:rPr>
              <a:t>been shown to have a strong </a:t>
            </a:r>
            <a:r>
              <a:rPr lang="en-MY" sz="14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association with the </a:t>
            </a:r>
            <a:r>
              <a:rPr lang="en-MY" sz="1400" b="1" dirty="0" err="1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crocidolite</a:t>
            </a:r>
            <a:r>
              <a:rPr lang="en-MY" sz="14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1400" dirty="0">
                <a:latin typeface="Garamond" pitchFamily="18" charset="0"/>
                <a:cs typeface="Times New Roman" pitchFamily="18" charset="0"/>
              </a:rPr>
              <a:t>(</a:t>
            </a:r>
            <a:r>
              <a:rPr lang="en-MY" sz="1400" b="1" dirty="0">
                <a:latin typeface="Garamond" pitchFamily="18" charset="0"/>
                <a:cs typeface="Times New Roman" pitchFamily="18" charset="0"/>
              </a:rPr>
              <a:t>blue</a:t>
            </a:r>
            <a:r>
              <a:rPr lang="pt-BR" sz="1400" b="1" dirty="0">
                <a:latin typeface="Garamond" pitchFamily="18" charset="0"/>
                <a:cs typeface="Times New Roman" pitchFamily="18" charset="0"/>
              </a:rPr>
              <a:t> asbestos)</a:t>
            </a:r>
            <a:r>
              <a:rPr lang="pt-BR" sz="1400" dirty="0"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1400" dirty="0" smtClean="0">
                <a:latin typeface="Garamond" pitchFamily="18" charset="0"/>
                <a:cs typeface="Times New Roman" pitchFamily="18" charset="0"/>
              </a:rPr>
              <a:t>variety </a:t>
            </a:r>
            <a:r>
              <a:rPr lang="en-MY" sz="1400" dirty="0">
                <a:latin typeface="Garamond" pitchFamily="18" charset="0"/>
                <a:cs typeface="Times New Roman" pitchFamily="18" charset="0"/>
              </a:rPr>
              <a:t>of asbestos </a:t>
            </a:r>
            <a:r>
              <a:rPr lang="en-MY" sz="1400" i="1" dirty="0" smtClean="0">
                <a:solidFill>
                  <a:srgbClr val="7030A0"/>
                </a:solidFill>
                <a:latin typeface="Garamond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MY" sz="1400" b="1" dirty="0" smtClean="0">
                <a:latin typeface="Garamond" pitchFamily="18" charset="0"/>
                <a:cs typeface="Times New Roman" pitchFamily="18" charset="0"/>
              </a:rPr>
              <a:t>The </a:t>
            </a:r>
            <a:r>
              <a:rPr lang="en-MY" sz="1400" b="1" dirty="0">
                <a:latin typeface="Garamond" pitchFamily="18" charset="0"/>
                <a:cs typeface="Times New Roman" pitchFamily="18" charset="0"/>
              </a:rPr>
              <a:t>disease does </a:t>
            </a:r>
            <a:r>
              <a:rPr lang="en-MY" sz="14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not usually appear </a:t>
            </a:r>
            <a:r>
              <a:rPr lang="en-MY" sz="1400" b="1" dirty="0">
                <a:latin typeface="Garamond" pitchFamily="18" charset="0"/>
                <a:cs typeface="Times New Roman" pitchFamily="18" charset="0"/>
              </a:rPr>
              <a:t>until after </a:t>
            </a:r>
            <a:r>
              <a:rPr lang="en-MY" sz="1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5 to 10 years </a:t>
            </a:r>
            <a:r>
              <a:rPr lang="en-MY" sz="1400" dirty="0" smtClean="0">
                <a:latin typeface="Garamond" pitchFamily="18" charset="0"/>
                <a:cs typeface="Times New Roman" pitchFamily="18" charset="0"/>
              </a:rPr>
              <a:t>of exposure </a:t>
            </a:r>
            <a:r>
              <a:rPr lang="en-MY" sz="1400" dirty="0" smtClean="0">
                <a:solidFill>
                  <a:srgbClr val="7030A0"/>
                </a:solidFill>
                <a:latin typeface="Garamond" pitchFamily="18" charset="0"/>
                <a:cs typeface="Times New Roman" pitchFamily="18" charset="0"/>
              </a:rPr>
              <a:t>. and </a:t>
            </a:r>
            <a:endParaRPr lang="en-MY" sz="1400" dirty="0">
              <a:solidFill>
                <a:srgbClr val="7030A0"/>
              </a:solidFill>
              <a:latin typeface="Garamond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MY" sz="1400" b="1" dirty="0">
                <a:latin typeface="Garamond" pitchFamily="18" charset="0"/>
                <a:cs typeface="Times New Roman" pitchFamily="18" charset="0"/>
              </a:rPr>
              <a:t>cancer of the </a:t>
            </a:r>
            <a:r>
              <a:rPr lang="en-MY" sz="1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gastro-intestinal </a:t>
            </a:r>
            <a:r>
              <a:rPr lang="en-MY" sz="1400" b="1" dirty="0">
                <a:latin typeface="Garamond" pitchFamily="18" charset="0"/>
                <a:cs typeface="Times New Roman" pitchFamily="18" charset="0"/>
              </a:rPr>
              <a:t>tract. </a:t>
            </a:r>
          </a:p>
        </p:txBody>
      </p:sp>
      <p:pic>
        <p:nvPicPr>
          <p:cNvPr id="4" name="Picture 3" descr="Serpentine&#10;(93% of commercial use)&#10;Amphibole&#10;(7% of commercial use)&#10;Chrysolite&#10;Actinolite, Amosite, Anthophyllite,&#10;Crocido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92696"/>
            <a:ext cx="936104" cy="83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7657162" y="6453336"/>
            <a:ext cx="148683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6" name="Rectangle 5"/>
          <p:cNvSpPr/>
          <p:nvPr/>
        </p:nvSpPr>
        <p:spPr>
          <a:xfrm>
            <a:off x="3995936" y="-27384"/>
            <a:ext cx="28083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MY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ASBESTOSIS </a:t>
            </a:r>
          </a:p>
        </p:txBody>
      </p:sp>
    </p:spTree>
    <p:extLst>
      <p:ext uri="{BB962C8B-B14F-4D97-AF65-F5344CB8AC3E}">
        <p14:creationId xmlns:p14="http://schemas.microsoft.com/office/powerpoint/2010/main" val="40266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404664"/>
            <a:ext cx="8712968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MY" sz="2600" b="1" dirty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Mesothelioma,</a:t>
            </a:r>
            <a:r>
              <a:rPr lang="en-MY" sz="2600" dirty="0">
                <a:solidFill>
                  <a:srgbClr val="7030A0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600" b="1" dirty="0">
                <a:latin typeface="Garamond" pitchFamily="18" charset="0"/>
                <a:cs typeface="Times New Roman" pitchFamily="18" charset="0"/>
              </a:rPr>
              <a:t>a rare form of cancer of the pleura and peritoneum</a:t>
            </a:r>
            <a:r>
              <a:rPr lang="en-MY" sz="2600" dirty="0">
                <a:solidFill>
                  <a:srgbClr val="7030A0"/>
                </a:solidFill>
                <a:latin typeface="Garamond" pitchFamily="18" charset="0"/>
                <a:cs typeface="Times New Roman" pitchFamily="18" charset="0"/>
              </a:rPr>
              <a:t>,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MY" sz="2600" b="1" dirty="0">
                <a:latin typeface="Garamond" pitchFamily="18" charset="0"/>
                <a:cs typeface="Times New Roman" pitchFamily="18" charset="0"/>
              </a:rPr>
              <a:t>has been shown to have a strong </a:t>
            </a:r>
            <a:r>
              <a:rPr lang="en-MY" sz="26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association with the crocidolite </a:t>
            </a:r>
            <a:r>
              <a:rPr lang="en-MY" sz="2600" dirty="0">
                <a:latin typeface="Garamond" pitchFamily="18" charset="0"/>
                <a:cs typeface="Times New Roman" pitchFamily="18" charset="0"/>
              </a:rPr>
              <a:t>(</a:t>
            </a:r>
            <a:r>
              <a:rPr lang="en-MY" sz="2600" b="1" dirty="0">
                <a:latin typeface="Garamond" pitchFamily="18" charset="0"/>
                <a:cs typeface="Times New Roman" pitchFamily="18" charset="0"/>
              </a:rPr>
              <a:t>blue</a:t>
            </a:r>
            <a:r>
              <a:rPr lang="pt-BR" sz="2600" b="1" dirty="0">
                <a:latin typeface="Garamond" pitchFamily="18" charset="0"/>
                <a:cs typeface="Times New Roman" pitchFamily="18" charset="0"/>
              </a:rPr>
              <a:t> asbestos)</a:t>
            </a:r>
            <a:r>
              <a:rPr lang="pt-BR" sz="2600" dirty="0"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600" dirty="0">
                <a:latin typeface="Garamond" pitchFamily="18" charset="0"/>
                <a:cs typeface="Times New Roman" pitchFamily="18" charset="0"/>
              </a:rPr>
              <a:t>variety of asbestos </a:t>
            </a:r>
            <a:r>
              <a:rPr lang="en-MY" sz="2600" i="1" dirty="0">
                <a:solidFill>
                  <a:srgbClr val="7030A0"/>
                </a:solidFill>
                <a:latin typeface="Garamond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MY" sz="2600" b="1" dirty="0">
                <a:latin typeface="Garamond" pitchFamily="18" charset="0"/>
                <a:cs typeface="Times New Roman" pitchFamily="18" charset="0"/>
              </a:rPr>
              <a:t>The disease does </a:t>
            </a:r>
            <a:r>
              <a:rPr lang="en-MY" sz="26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not usually appear </a:t>
            </a:r>
            <a:r>
              <a:rPr lang="en-MY" sz="2600" b="1" dirty="0">
                <a:latin typeface="Garamond" pitchFamily="18" charset="0"/>
                <a:cs typeface="Times New Roman" pitchFamily="18" charset="0"/>
              </a:rPr>
              <a:t>until after </a:t>
            </a:r>
            <a:r>
              <a:rPr lang="en-MY" sz="26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5 to 10 years </a:t>
            </a:r>
            <a:r>
              <a:rPr lang="en-MY" sz="2600" dirty="0">
                <a:latin typeface="Garamond" pitchFamily="18" charset="0"/>
                <a:cs typeface="Times New Roman" pitchFamily="18" charset="0"/>
              </a:rPr>
              <a:t>of exposure </a:t>
            </a:r>
            <a:r>
              <a:rPr lang="en-MY" sz="2600" dirty="0">
                <a:solidFill>
                  <a:srgbClr val="7030A0"/>
                </a:solidFill>
                <a:latin typeface="Garamond" pitchFamily="18" charset="0"/>
                <a:cs typeface="Times New Roman" pitchFamily="18" charset="0"/>
              </a:rPr>
              <a:t>. and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MY" sz="2600" b="1" dirty="0">
                <a:latin typeface="Garamond" pitchFamily="18" charset="0"/>
                <a:cs typeface="Times New Roman" pitchFamily="18" charset="0"/>
              </a:rPr>
              <a:t>cancer of the </a:t>
            </a:r>
            <a:r>
              <a:rPr lang="en-MY" sz="26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gastro-intestinal </a:t>
            </a:r>
            <a:r>
              <a:rPr lang="en-MY" sz="2600" b="1" dirty="0">
                <a:latin typeface="Garamond" pitchFamily="18" charset="0"/>
                <a:cs typeface="Times New Roman" pitchFamily="18" charset="0"/>
              </a:rPr>
              <a:t>tract. </a:t>
            </a:r>
            <a:endParaRPr lang="en-MY" sz="2600" b="1" dirty="0" smtClean="0">
              <a:latin typeface="Garamond" pitchFamily="18" charset="0"/>
              <a:cs typeface="Times New Roman" pitchFamily="18" charset="0"/>
            </a:endParaRPr>
          </a:p>
          <a:p>
            <a:endParaRPr lang="en-MY" sz="2600" b="1" dirty="0" smtClean="0">
              <a:latin typeface="Garamond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MY" sz="2600" b="1" dirty="0">
                <a:latin typeface="Garamond" pitchFamily="18" charset="0"/>
                <a:cs typeface="Times New Roman" pitchFamily="18" charset="0"/>
              </a:rPr>
              <a:t>The </a:t>
            </a:r>
            <a:r>
              <a:rPr lang="en-MY" sz="26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fibrosis</a:t>
            </a:r>
            <a:r>
              <a:rPr lang="en-MY" sz="2600" b="1" dirty="0">
                <a:latin typeface="Garamond" pitchFamily="18" charset="0"/>
                <a:cs typeface="Times New Roman" pitchFamily="18" charset="0"/>
              </a:rPr>
              <a:t> in asbestosis </a:t>
            </a:r>
            <a:r>
              <a:rPr lang="en-MY" sz="2600" dirty="0">
                <a:latin typeface="Garamond" pitchFamily="18" charset="0"/>
                <a:cs typeface="Times New Roman" pitchFamily="18" charset="0"/>
              </a:rPr>
              <a:t>is due to </a:t>
            </a:r>
            <a:r>
              <a:rPr lang="en-MY" sz="26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mechanical irritation</a:t>
            </a:r>
            <a:r>
              <a:rPr lang="en-MY" sz="2600" dirty="0">
                <a:latin typeface="Garamond" pitchFamily="18" charset="0"/>
                <a:cs typeface="Times New Roman" pitchFamily="18" charset="0"/>
              </a:rPr>
              <a:t>, and is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MY" sz="2600" b="1" dirty="0" err="1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peribronchial</a:t>
            </a:r>
            <a:r>
              <a:rPr lang="en-MY" sz="2600" dirty="0">
                <a:latin typeface="Garamond" pitchFamily="18" charset="0"/>
                <a:cs typeface="Times New Roman" pitchFamily="18" charset="0"/>
              </a:rPr>
              <a:t>, </a:t>
            </a:r>
            <a:r>
              <a:rPr lang="en-MY" sz="26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diffuse</a:t>
            </a:r>
            <a:r>
              <a:rPr lang="en-MY" sz="26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 in character</a:t>
            </a:r>
            <a:r>
              <a:rPr lang="en-MY" sz="2600" dirty="0">
                <a:latin typeface="Garamond" pitchFamily="18" charset="0"/>
                <a:cs typeface="Times New Roman" pitchFamily="18" charset="0"/>
              </a:rPr>
              <a:t>, and </a:t>
            </a:r>
            <a:r>
              <a:rPr lang="en-MY" sz="26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basal in location </a:t>
            </a:r>
            <a:r>
              <a:rPr lang="en-US" sz="2600" dirty="0" err="1">
                <a:latin typeface="Garamond" pitchFamily="18" charset="0"/>
                <a:cs typeface="Times New Roman" pitchFamily="18" charset="0"/>
              </a:rPr>
              <a:t>interestitium</a:t>
            </a:r>
            <a:r>
              <a:rPr lang="en-US" sz="2600" dirty="0">
                <a:latin typeface="Garamond" pitchFamily="18" charset="0"/>
                <a:cs typeface="Times New Roman" pitchFamily="18" charset="0"/>
              </a:rPr>
              <a:t> (</a:t>
            </a:r>
            <a:r>
              <a:rPr lang="en-US" sz="2600" b="1" dirty="0" err="1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peribronchial</a:t>
            </a:r>
            <a:r>
              <a:rPr lang="en-US" sz="26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, diffuse and basal fibrosis</a:t>
            </a:r>
            <a:r>
              <a:rPr lang="en-US" sz="2600" dirty="0" smtClean="0">
                <a:latin typeface="Garamond" pitchFamily="18" charset="0"/>
                <a:cs typeface="Times New Roman" pitchFamily="18" charset="0"/>
              </a:rPr>
              <a:t>).</a:t>
            </a:r>
          </a:p>
          <a:p>
            <a:endParaRPr lang="en-US" sz="2600" dirty="0">
              <a:latin typeface="Garamond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MY" sz="26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in contrast </a:t>
            </a:r>
            <a:r>
              <a:rPr lang="en-MY" sz="2600" b="1" dirty="0">
                <a:latin typeface="Garamond" pitchFamily="18" charset="0"/>
                <a:cs typeface="Times New Roman" pitchFamily="18" charset="0"/>
              </a:rPr>
              <a:t>to silicosis in which the </a:t>
            </a:r>
            <a:r>
              <a:rPr lang="en-MY" sz="2600" b="1" dirty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fibrosis is nodular in character </a:t>
            </a:r>
            <a:r>
              <a:rPr lang="en-MY" sz="2600" b="1" dirty="0">
                <a:solidFill>
                  <a:srgbClr val="7030A0"/>
                </a:solidFill>
                <a:latin typeface="Garamond" pitchFamily="18" charset="0"/>
                <a:cs typeface="Times New Roman" pitchFamily="18" charset="0"/>
              </a:rPr>
              <a:t>and </a:t>
            </a:r>
            <a:r>
              <a:rPr lang="en-MY" sz="26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present in the upper part </a:t>
            </a:r>
            <a:r>
              <a:rPr lang="en-MY" sz="2600" b="1" dirty="0">
                <a:latin typeface="Garamond" pitchFamily="18" charset="0"/>
                <a:cs typeface="Times New Roman" pitchFamily="18" charset="0"/>
              </a:rPr>
              <a:t>of </a:t>
            </a:r>
            <a:r>
              <a:rPr lang="en-MY" sz="26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the </a:t>
            </a:r>
            <a:r>
              <a:rPr lang="en-MY" sz="2600" b="1" dirty="0" smtClean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lungs</a:t>
            </a:r>
            <a:endParaRPr lang="en-MY" sz="2600" b="1" dirty="0">
              <a:latin typeface="Garamond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4917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3331" y="400110"/>
            <a:ext cx="9036496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  <a:defRPr/>
            </a:pPr>
            <a:r>
              <a:rPr lang="en-US" sz="2600" dirty="0" smtClean="0">
                <a:latin typeface="Garamond" pitchFamily="18" charset="0"/>
                <a:cs typeface="Times New Roman" pitchFamily="18" charset="0"/>
              </a:rPr>
              <a:t>The </a:t>
            </a:r>
            <a:r>
              <a:rPr lang="en-US" sz="2600" b="1" dirty="0">
                <a:latin typeface="Garamond" pitchFamily="18" charset="0"/>
                <a:cs typeface="Times New Roman" pitchFamily="18" charset="0"/>
              </a:rPr>
              <a:t>lung </a:t>
            </a:r>
            <a:r>
              <a:rPr lang="en-US" sz="2600" b="1" dirty="0" smtClean="0">
                <a:latin typeface="Garamond" pitchFamily="18" charset="0"/>
                <a:cs typeface="Times New Roman" pitchFamily="18" charset="0"/>
              </a:rPr>
              <a:t>architecture </a:t>
            </a:r>
            <a:r>
              <a:rPr lang="en-US" sz="2600" dirty="0" smtClean="0">
                <a:latin typeface="Garamond" pitchFamily="18" charset="0"/>
                <a:cs typeface="Times New Roman" pitchFamily="18" charset="0"/>
              </a:rPr>
              <a:t>is changed leading to </a:t>
            </a:r>
            <a:r>
              <a:rPr lang="en-US" sz="26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honeycomb</a:t>
            </a:r>
          </a:p>
          <a:p>
            <a:pPr>
              <a:defRPr/>
            </a:pPr>
            <a:r>
              <a:rPr lang="en-US" sz="2600" b="1" dirty="0" smtClean="0">
                <a:latin typeface="Garamond" pitchFamily="18" charset="0"/>
                <a:cs typeface="Times New Roman" pitchFamily="18" charset="0"/>
              </a:rPr>
              <a:t>changes </a:t>
            </a:r>
            <a:r>
              <a:rPr lang="en-US" sz="2600" dirty="0" smtClean="0">
                <a:latin typeface="Garamond" pitchFamily="18" charset="0"/>
                <a:cs typeface="Times New Roman" pitchFamily="18" charset="0"/>
              </a:rPr>
              <a:t>cause narrowing  or </a:t>
            </a:r>
            <a:r>
              <a:rPr lang="en-US" sz="26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obstruction</a:t>
            </a:r>
            <a:r>
              <a:rPr lang="en-US" sz="2600" b="1" dirty="0">
                <a:latin typeface="Garamond" pitchFamily="18" charset="0"/>
                <a:cs typeface="Times New Roman" pitchFamily="18" charset="0"/>
              </a:rPr>
              <a:t> of airway lumen</a:t>
            </a:r>
            <a:r>
              <a:rPr lang="en-US" sz="2600" dirty="0">
                <a:latin typeface="Garamond" pitchFamily="18" charset="0"/>
                <a:cs typeface="Times New Roman" pitchFamily="18" charset="0"/>
              </a:rPr>
              <a:t>. </a:t>
            </a:r>
            <a:endParaRPr lang="en-MY" sz="2600" dirty="0">
              <a:latin typeface="Garamond" pitchFamily="18" charset="0"/>
              <a:cs typeface="Times New Roman" pitchFamily="18" charset="0"/>
            </a:endParaRPr>
          </a:p>
          <a:p>
            <a:r>
              <a:rPr lang="en-MY" sz="2600" dirty="0">
                <a:latin typeface="Garamond" pitchFamily="18" charset="0"/>
                <a:cs typeface="Times New Roman" pitchFamily="18" charset="0"/>
              </a:rPr>
              <a:t>– </a:t>
            </a:r>
            <a:r>
              <a:rPr lang="en-MY" sz="2600" b="1" dirty="0">
                <a:latin typeface="Garamond" pitchFamily="18" charset="0"/>
                <a:cs typeface="Times New Roman" pitchFamily="18" charset="0"/>
              </a:rPr>
              <a:t>Average latency period </a:t>
            </a:r>
            <a:r>
              <a:rPr lang="en-MY" sz="26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is 20-30 </a:t>
            </a:r>
            <a:r>
              <a:rPr lang="en-MY" sz="26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years</a:t>
            </a:r>
          </a:p>
          <a:p>
            <a:r>
              <a:rPr lang="en-MY" sz="26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 </a:t>
            </a:r>
          </a:p>
          <a:p>
            <a:pPr marL="342900" indent="-342900" algn="ctr">
              <a:buFont typeface="Wingdings" pitchFamily="2" charset="2"/>
              <a:buChar char="q"/>
            </a:pPr>
            <a:r>
              <a:rPr lang="en-MY" sz="26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Clinically </a:t>
            </a:r>
            <a:r>
              <a:rPr lang="en-MY" sz="2600" b="1" dirty="0" smtClean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the disease is characterized </a:t>
            </a:r>
            <a:r>
              <a:rPr lang="en-MY" sz="2600" dirty="0" smtClean="0">
                <a:solidFill>
                  <a:srgbClr val="7030A0"/>
                </a:solidFill>
                <a:latin typeface="Garamond" pitchFamily="18" charset="0"/>
                <a:cs typeface="Times New Roman" pitchFamily="18" charset="0"/>
              </a:rPr>
              <a:t>by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MY" sz="2600" b="1" dirty="0" smtClean="0">
                <a:latin typeface="Garamond" pitchFamily="18" charset="0"/>
                <a:cs typeface="Times New Roman" pitchFamily="18" charset="0"/>
              </a:rPr>
              <a:t>Dyspnoea </a:t>
            </a:r>
            <a:r>
              <a:rPr lang="en-US" sz="2600" b="1" dirty="0" smtClean="0">
                <a:latin typeface="Garamond" pitchFamily="18" charset="0"/>
                <a:cs typeface="Times New Roman" pitchFamily="18" charset="0"/>
              </a:rPr>
              <a:t>gradually increases </a:t>
            </a:r>
            <a:endParaRPr lang="en-MY" sz="2600" b="1" dirty="0" smtClean="0">
              <a:latin typeface="Garamond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MY" sz="2600" b="1" dirty="0" smtClean="0">
                <a:latin typeface="Garamond" pitchFamily="18" charset="0"/>
                <a:cs typeface="Times New Roman" pitchFamily="18" charset="0"/>
              </a:rPr>
              <a:t>Cough </a:t>
            </a:r>
            <a:endParaRPr lang="en-MY" sz="2600" b="1" dirty="0">
              <a:latin typeface="Garamond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MY" sz="2600" b="1" dirty="0" smtClean="0">
                <a:latin typeface="Garamond" pitchFamily="18" charset="0"/>
                <a:cs typeface="Times New Roman" pitchFamily="18" charset="0"/>
              </a:rPr>
              <a:t>Chest </a:t>
            </a:r>
            <a:r>
              <a:rPr lang="en-MY" sz="2600" b="1" dirty="0">
                <a:latin typeface="Garamond" pitchFamily="18" charset="0"/>
                <a:cs typeface="Times New Roman" pitchFamily="18" charset="0"/>
              </a:rPr>
              <a:t>pain </a:t>
            </a:r>
            <a:endParaRPr lang="en-MY" sz="2600" b="1" dirty="0" smtClean="0">
              <a:latin typeface="Garamond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600" b="1" dirty="0" smtClean="0">
                <a:latin typeface="Garamond" pitchFamily="18" charset="0"/>
                <a:cs typeface="Times New Roman" pitchFamily="18" charset="0"/>
              </a:rPr>
              <a:t>Bilateral late inspiratory</a:t>
            </a:r>
            <a:r>
              <a:rPr lang="en-US" sz="2600" b="1" dirty="0" smtClean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 crepitation </a:t>
            </a:r>
            <a:r>
              <a:rPr lang="en-US" sz="2600" b="1" dirty="0" smtClean="0">
                <a:latin typeface="Garamond" pitchFamily="18" charset="0"/>
                <a:cs typeface="Times New Roman" pitchFamily="18" charset="0"/>
              </a:rPr>
              <a:t>on</a:t>
            </a:r>
            <a:r>
              <a:rPr lang="en-US" sz="2600" b="1" dirty="0" smtClean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 posterior </a:t>
            </a:r>
            <a:r>
              <a:rPr lang="en-US" sz="2600" b="1" dirty="0" smtClean="0">
                <a:latin typeface="Garamond" pitchFamily="18" charset="0"/>
                <a:cs typeface="Times New Roman" pitchFamily="18" charset="0"/>
              </a:rPr>
              <a:t>Lung </a:t>
            </a:r>
            <a:r>
              <a:rPr lang="en-US" sz="2600" b="1" dirty="0" smtClean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bases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MY" sz="26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In advanced </a:t>
            </a:r>
            <a:r>
              <a:rPr lang="en-MY" sz="26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cases</a:t>
            </a:r>
            <a:r>
              <a:rPr lang="en-MY" sz="2600" dirty="0">
                <a:solidFill>
                  <a:srgbClr val="7030A0"/>
                </a:solidFill>
                <a:latin typeface="Garamond" pitchFamily="18" charset="0"/>
                <a:cs typeface="Times New Roman" pitchFamily="18" charset="0"/>
              </a:rPr>
              <a:t>, </a:t>
            </a:r>
            <a:r>
              <a:rPr lang="en-MY" sz="2600" dirty="0">
                <a:latin typeface="Garamond" pitchFamily="18" charset="0"/>
                <a:cs typeface="Times New Roman" pitchFamily="18" charset="0"/>
              </a:rPr>
              <a:t>there may be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MY" sz="2600" dirty="0"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600" b="1" dirty="0">
                <a:latin typeface="Garamond" pitchFamily="18" charset="0"/>
                <a:cs typeface="Times New Roman" pitchFamily="18" charset="0"/>
              </a:rPr>
              <a:t>Clubbing of fingers,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MY" sz="2600" b="1" dirty="0">
                <a:latin typeface="Garamond" pitchFamily="18" charset="0"/>
                <a:cs typeface="Times New Roman" pitchFamily="18" charset="0"/>
              </a:rPr>
              <a:t> cardiac distress and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MY" sz="2600" b="1" dirty="0">
                <a:latin typeface="Garamond" pitchFamily="18" charset="0"/>
                <a:cs typeface="Times New Roman" pitchFamily="18" charset="0"/>
              </a:rPr>
              <a:t>cyanosis.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MY" sz="2600" b="1" dirty="0">
                <a:solidFill>
                  <a:srgbClr val="7030A0"/>
                </a:solidFill>
                <a:latin typeface="Garamond" pitchFamily="18" charset="0"/>
                <a:cs typeface="Times New Roman" pitchFamily="18" charset="0"/>
              </a:rPr>
              <a:t>The sputum shows </a:t>
            </a:r>
            <a:r>
              <a:rPr lang="en-MY" sz="2600" dirty="0">
                <a:latin typeface="Garamond" pitchFamily="18" charset="0"/>
                <a:cs typeface="Times New Roman" pitchFamily="18" charset="0"/>
              </a:rPr>
              <a:t>"</a:t>
            </a:r>
            <a:r>
              <a:rPr lang="en-MY" sz="26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asbest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os bodies</a:t>
            </a:r>
            <a:r>
              <a:rPr lang="en-MY" sz="2400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" </a:t>
            </a:r>
            <a:r>
              <a:rPr lang="en-MY" sz="2400" b="1" i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which are asbestos fibres </a:t>
            </a:r>
            <a:r>
              <a:rPr lang="en-MY" sz="2400" b="1" i="1" dirty="0" smtClean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coated  </a:t>
            </a:r>
            <a:r>
              <a:rPr lang="en-MY" sz="2400" b="1" i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with </a:t>
            </a:r>
            <a:r>
              <a:rPr lang="en-MY" sz="2400" b="1" i="1" dirty="0" smtClean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fibrin</a:t>
            </a:r>
            <a:endParaRPr lang="en-US" sz="2400" b="1" i="1" dirty="0">
              <a:solidFill>
                <a:srgbClr val="0070C0"/>
              </a:solidFill>
              <a:latin typeface="Garamond" pitchFamily="18" charset="0"/>
              <a:cs typeface="Times New Roman" pitchFamily="18" charset="0"/>
            </a:endParaRPr>
          </a:p>
        </p:txBody>
      </p:sp>
      <p:pic>
        <p:nvPicPr>
          <p:cNvPr id="3" name="Picture 2" descr="Serpentine&#10;(93% of commercial use)&#10;Amphibole&#10;(7% of commercial use)&#10;Chrysolite&#10;Actinolite, Amosite, Anthophyllite,&#10;Crocido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244" y="2399688"/>
            <a:ext cx="1226222" cy="785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BB9F6-E1C2-4888-A8CC-67E6D59135C6}" type="slidenum">
              <a:rPr lang="en-MY" smtClean="0"/>
              <a:t>28</a:t>
            </a:fld>
            <a:endParaRPr lang="en-MY"/>
          </a:p>
        </p:txBody>
      </p:sp>
      <p:sp>
        <p:nvSpPr>
          <p:cNvPr id="5" name="Right Arrow 4"/>
          <p:cNvSpPr/>
          <p:nvPr/>
        </p:nvSpPr>
        <p:spPr>
          <a:xfrm>
            <a:off x="6048672" y="6353468"/>
            <a:ext cx="255577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MY" dirty="0"/>
          </a:p>
        </p:txBody>
      </p:sp>
      <p:sp>
        <p:nvSpPr>
          <p:cNvPr id="7" name="Rectangle 6"/>
          <p:cNvSpPr/>
          <p:nvPr/>
        </p:nvSpPr>
        <p:spPr>
          <a:xfrm>
            <a:off x="3563888" y="0"/>
            <a:ext cx="28083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MY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ASBESTOSIS </a:t>
            </a:r>
          </a:p>
        </p:txBody>
      </p:sp>
    </p:spTree>
    <p:extLst>
      <p:ext uri="{BB962C8B-B14F-4D97-AF65-F5344CB8AC3E}">
        <p14:creationId xmlns:p14="http://schemas.microsoft.com/office/powerpoint/2010/main" val="248753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01535"/>
            <a:ext cx="8964488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100" i="1" dirty="0">
              <a:solidFill>
                <a:srgbClr val="FFC000"/>
              </a:solidFill>
              <a:latin typeface="Garamond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§"/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Lung </a:t>
            </a: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function change: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en-US" sz="2400" b="1" dirty="0" smtClean="0">
                <a:latin typeface="Garamond" pitchFamily="18" charset="0"/>
                <a:cs typeface="Times New Roman" pitchFamily="18" charset="0"/>
              </a:rPr>
              <a:t>Restrictive </a:t>
            </a: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impairment with ↓ lung volumes (FVC, TLC)</a:t>
            </a:r>
          </a:p>
          <a:p>
            <a:pPr marL="342900" indent="-342900">
              <a:buFont typeface="Wingdings" pitchFamily="2" charset="2"/>
              <a:buChar char="§"/>
              <a:defRPr/>
            </a:pP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FEV1/FVC ratio is usually preserved</a:t>
            </a:r>
            <a:r>
              <a:rPr lang="en-US" sz="2400" b="1" dirty="0" smtClean="0">
                <a:latin typeface="Garamond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 typeface="Wingdings" pitchFamily="2" charset="2"/>
              <a:buChar char="§"/>
              <a:defRPr/>
            </a:pPr>
            <a:endParaRPr lang="en-US" sz="2400" b="1" dirty="0">
              <a:latin typeface="Garamond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v"/>
              <a:defRPr/>
            </a:pP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X-ray picture: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Bilateral </a:t>
            </a:r>
            <a:r>
              <a:rPr lang="en-US" sz="24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diffuse nodular </a:t>
            </a:r>
            <a:r>
              <a:rPr lang="en-US" sz="2400" dirty="0">
                <a:latin typeface="Garamond" pitchFamily="18" charset="0"/>
                <a:cs typeface="Times New Roman" pitchFamily="18" charset="0"/>
              </a:rPr>
              <a:t>&amp; or irregular </a:t>
            </a:r>
            <a:r>
              <a:rPr lang="en-MY" sz="24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oval </a:t>
            </a:r>
            <a:r>
              <a:rPr lang="en-US" sz="2400" b="1" dirty="0" smtClean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opacities </a:t>
            </a: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predominant </a:t>
            </a:r>
            <a:r>
              <a:rPr lang="en-US" sz="2400" b="1" dirty="0" smtClean="0">
                <a:latin typeface="Garamond" pitchFamily="18" charset="0"/>
                <a:cs typeface="Times New Roman" pitchFamily="18" charset="0"/>
              </a:rPr>
              <a:t>in  </a:t>
            </a:r>
            <a:r>
              <a:rPr lang="en-US" sz="2400" b="1" dirty="0" smtClean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lower lung zones</a:t>
            </a:r>
            <a:r>
              <a:rPr lang="en-US" sz="2400" dirty="0" smtClean="0">
                <a:latin typeface="Garamond" pitchFamily="18" charset="0"/>
                <a:cs typeface="Times New Roman" pitchFamily="18" charset="0"/>
              </a:rPr>
              <a:t>,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MY" sz="2400" dirty="0" smtClean="0">
                <a:latin typeface="Garamond" pitchFamily="18" charset="0"/>
                <a:cs typeface="Times New Roman" pitchFamily="18" charset="0"/>
              </a:rPr>
              <a:t>Interstitial </a:t>
            </a:r>
            <a:r>
              <a:rPr lang="en-MY" sz="2400" dirty="0">
                <a:latin typeface="Garamond" pitchFamily="18" charset="0"/>
                <a:cs typeface="Times New Roman" pitchFamily="18" charset="0"/>
              </a:rPr>
              <a:t>fibrosis and “</a:t>
            </a:r>
            <a:r>
              <a:rPr lang="en-MY" sz="24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Shaggy heart </a:t>
            </a:r>
            <a:r>
              <a:rPr lang="en-MY" sz="24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sign</a:t>
            </a:r>
          </a:p>
          <a:p>
            <a:pPr marL="342900" indent="-342900">
              <a:buFont typeface="Wingdings" pitchFamily="2" charset="2"/>
              <a:buChar char="§"/>
            </a:pPr>
            <a:endParaRPr lang="en-US" sz="2400" b="1" dirty="0">
              <a:solidFill>
                <a:srgbClr val="FF0000"/>
              </a:solidFill>
              <a:latin typeface="Garamond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MY" sz="2400" b="1" dirty="0" err="1" smtClean="0">
                <a:solidFill>
                  <a:schemeClr val="accent1"/>
                </a:solidFill>
                <a:latin typeface="Garamond" pitchFamily="18" charset="0"/>
                <a:cs typeface="Times New Roman" pitchFamily="18" charset="0"/>
              </a:rPr>
              <a:t>Histopathologic</a:t>
            </a:r>
            <a:r>
              <a:rPr lang="en-MY" sz="2400" b="1" dirty="0" smtClean="0">
                <a:solidFill>
                  <a:schemeClr val="accent1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400" b="1" dirty="0">
                <a:solidFill>
                  <a:schemeClr val="accent1"/>
                </a:solidFill>
                <a:latin typeface="Garamond" pitchFamily="18" charset="0"/>
                <a:cs typeface="Times New Roman" pitchFamily="18" charset="0"/>
              </a:rPr>
              <a:t>analysis</a:t>
            </a:r>
            <a:r>
              <a:rPr lang="en-MY" sz="2400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,</a:t>
            </a:r>
          </a:p>
          <a:p>
            <a:r>
              <a:rPr lang="en-MY" sz="2400" dirty="0"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400" dirty="0" smtClean="0">
                <a:latin typeface="Garamond" pitchFamily="18" charset="0"/>
                <a:cs typeface="Times New Roman" pitchFamily="18" charset="0"/>
              </a:rPr>
              <a:t>      </a:t>
            </a:r>
            <a:r>
              <a:rPr lang="en-MY" sz="2400" b="1" dirty="0" smtClean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asbestos </a:t>
            </a:r>
            <a:r>
              <a:rPr lang="en-MY" sz="24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bodies</a:t>
            </a:r>
            <a:r>
              <a:rPr lang="en-MY" sz="2400" dirty="0">
                <a:latin typeface="Garamond" pitchFamily="18" charset="0"/>
                <a:cs typeface="Times New Roman" pitchFamily="18" charset="0"/>
              </a:rPr>
              <a:t>, </a:t>
            </a:r>
            <a:r>
              <a:rPr lang="en-MY" sz="2400" dirty="0" smtClean="0">
                <a:latin typeface="Garamond" pitchFamily="18" charset="0"/>
                <a:cs typeface="Times New Roman" pitchFamily="18" charset="0"/>
              </a:rPr>
              <a:t>can be identified </a:t>
            </a:r>
            <a:r>
              <a:rPr lang="en-MY" sz="2400" dirty="0">
                <a:latin typeface="Garamond" pitchFamily="18" charset="0"/>
                <a:cs typeface="Times New Roman" pitchFamily="18" charset="0"/>
              </a:rPr>
              <a:t>in </a:t>
            </a:r>
            <a:r>
              <a:rPr lang="en-MY" sz="2400" dirty="0" err="1">
                <a:latin typeface="Garamond" pitchFamily="18" charset="0"/>
                <a:cs typeface="Times New Roman" pitchFamily="18" charset="0"/>
              </a:rPr>
              <a:t>intraalveolar</a:t>
            </a:r>
            <a:r>
              <a:rPr lang="en-MY" sz="2400" dirty="0">
                <a:latin typeface="Garamond" pitchFamily="18" charset="0"/>
                <a:cs typeface="Times New Roman" pitchFamily="18" charset="0"/>
              </a:rPr>
              <a:t> macrophages</a:t>
            </a:r>
            <a:endParaRPr lang="en-MY" sz="2400" dirty="0">
              <a:solidFill>
                <a:srgbClr val="7030A0"/>
              </a:solidFill>
              <a:latin typeface="Garamond" pitchFamily="18" charset="0"/>
              <a:cs typeface="Times New Roman" pitchFamily="18" charset="0"/>
            </a:endParaRPr>
          </a:p>
        </p:txBody>
      </p:sp>
      <p:pic>
        <p:nvPicPr>
          <p:cNvPr id="4" name="Picture 3" descr="Serpentine&#10;(93% of commercial use)&#10;Amphibole&#10;(7% of commercial use)&#10;Chrysolite&#10;Actinolite, Amosite, Anthophyllite,&#10;Crocido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64093"/>
            <a:ext cx="1727512" cy="170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72000" y="-27384"/>
            <a:ext cx="28083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MY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ASBESTOSIS </a:t>
            </a:r>
          </a:p>
        </p:txBody>
      </p:sp>
      <p:sp>
        <p:nvSpPr>
          <p:cNvPr id="6" name="Rectangle 5"/>
          <p:cNvSpPr/>
          <p:nvPr/>
        </p:nvSpPr>
        <p:spPr>
          <a:xfrm>
            <a:off x="1763688" y="27747"/>
            <a:ext cx="33137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MY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Cont. ..Clinically </a:t>
            </a:r>
            <a:r>
              <a:rPr lang="en-MY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characterized 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06228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BB9F6-E1C2-4888-A8CC-67E6D59135C6}" type="slidenum">
              <a:rPr lang="en-MY" smtClean="0"/>
              <a:t>3</a:t>
            </a:fld>
            <a:endParaRPr lang="en-MY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527" y="2492896"/>
            <a:ext cx="4716969" cy="4349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412776"/>
            <a:ext cx="4623048" cy="3481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63688" y="188640"/>
            <a:ext cx="507043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MY" sz="8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silicosis</a:t>
            </a:r>
            <a:endParaRPr lang="en-MY" sz="8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3568" y="5373216"/>
            <a:ext cx="38884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Silica crystals </a:t>
            </a:r>
            <a:endParaRPr lang="en-MY" sz="32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306" y="836712"/>
            <a:ext cx="2144141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47291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ASBESTOSIS&#10;Translucent asbestos fiber (straight&#10;arrow) surrounded by a protein-iron coat&#10;and an alveolar macrophage (curv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036496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Serpentine&#10;(93% of commercial use)&#10;Amphibole&#10;(7% of commercial use)&#10;Chrysolite&#10;Actinolite, Amosite, Anthophyllite,&#10;Crocido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0"/>
            <a:ext cx="1547664" cy="113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BB9F6-E1C2-4888-A8CC-67E6D59135C6}" type="slidenum">
              <a:rPr lang="en-MY" smtClean="0"/>
              <a:t>30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7935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188640"/>
            <a:ext cx="849694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Diagnosis:</a:t>
            </a:r>
          </a:p>
          <a:p>
            <a:pPr>
              <a:defRPr/>
            </a:pPr>
            <a:r>
              <a:rPr lang="en-US" sz="2600" dirty="0">
                <a:latin typeface="Garamond" pitchFamily="18" charset="0"/>
                <a:cs typeface="Times New Roman" pitchFamily="18" charset="0"/>
              </a:rPr>
              <a:t>1- </a:t>
            </a:r>
            <a:r>
              <a:rPr lang="en-US" sz="2600" b="1" dirty="0">
                <a:latin typeface="Garamond" pitchFamily="18" charset="0"/>
                <a:cs typeface="Times New Roman" pitchFamily="18" charset="0"/>
              </a:rPr>
              <a:t>History of exposure: exposure over (10-20) years is usually necessary.</a:t>
            </a:r>
          </a:p>
          <a:p>
            <a:pPr>
              <a:defRPr/>
            </a:pPr>
            <a:r>
              <a:rPr lang="en-US" sz="2600" b="1" dirty="0">
                <a:latin typeface="Garamond" pitchFamily="18" charset="0"/>
                <a:cs typeface="Times New Roman" pitchFamily="18" charset="0"/>
              </a:rPr>
              <a:t>2- Clinical picture: particularly </a:t>
            </a:r>
            <a:r>
              <a:rPr lang="en-US" sz="26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dyspnea</a:t>
            </a:r>
            <a:r>
              <a:rPr lang="en-US" sz="2600" dirty="0">
                <a:latin typeface="Garamond" pitchFamily="18" charset="0"/>
                <a:cs typeface="Times New Roman" pitchFamily="18" charset="0"/>
              </a:rPr>
              <a:t> and </a:t>
            </a:r>
            <a:r>
              <a:rPr lang="en-US" sz="26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clubbing of fingers</a:t>
            </a:r>
            <a:r>
              <a:rPr lang="en-US" sz="2600" dirty="0">
                <a:latin typeface="Garamond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r>
              <a:rPr lang="en-US" sz="2600" dirty="0">
                <a:latin typeface="Garamond" pitchFamily="18" charset="0"/>
                <a:cs typeface="Times New Roman" pitchFamily="18" charset="0"/>
              </a:rPr>
              <a:t>3- X-ray picture: </a:t>
            </a:r>
            <a:r>
              <a:rPr lang="en-US" sz="26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irregular basal opacities </a:t>
            </a:r>
            <a:r>
              <a:rPr lang="en-US" sz="2600" dirty="0">
                <a:latin typeface="Garamond" pitchFamily="18" charset="0"/>
                <a:cs typeface="Times New Roman" pitchFamily="18" charset="0"/>
              </a:rPr>
              <a:t>(</a:t>
            </a:r>
            <a:r>
              <a:rPr lang="en-US" sz="26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ground glass ) </a:t>
            </a:r>
            <a:r>
              <a:rPr lang="en-US" sz="2600" dirty="0">
                <a:latin typeface="Garamond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r>
              <a:rPr lang="en-US" sz="2600" dirty="0">
                <a:latin typeface="Garamond" pitchFamily="18" charset="0"/>
                <a:cs typeface="Times New Roman" pitchFamily="18" charset="0"/>
              </a:rPr>
              <a:t>4- Pulmonary function: </a:t>
            </a:r>
            <a:r>
              <a:rPr lang="en-US" sz="26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restrictive abnormality</a:t>
            </a:r>
            <a:r>
              <a:rPr lang="en-US" sz="2600" dirty="0">
                <a:latin typeface="Garamond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r>
              <a:rPr lang="en-US" sz="2600" b="1" dirty="0">
                <a:latin typeface="Garamond" pitchFamily="18" charset="0"/>
                <a:cs typeface="Times New Roman" pitchFamily="18" charset="0"/>
              </a:rPr>
              <a:t>5- </a:t>
            </a:r>
            <a:r>
              <a:rPr lang="en-US" sz="2600" b="1" dirty="0" err="1">
                <a:latin typeface="Garamond" pitchFamily="18" charset="0"/>
                <a:cs typeface="Times New Roman" pitchFamily="18" charset="0"/>
              </a:rPr>
              <a:t>Broncho</a:t>
            </a:r>
            <a:r>
              <a:rPr lang="en-US" sz="2600" b="1" dirty="0">
                <a:latin typeface="Garamond" pitchFamily="18" charset="0"/>
                <a:cs typeface="Times New Roman" pitchFamily="18" charset="0"/>
              </a:rPr>
              <a:t>-alveolar lavage </a:t>
            </a:r>
            <a:r>
              <a:rPr lang="en-US" sz="2600" dirty="0">
                <a:latin typeface="Garamond" pitchFamily="18" charset="0"/>
                <a:cs typeface="Times New Roman" pitchFamily="18" charset="0"/>
              </a:rPr>
              <a:t>(BAL): </a:t>
            </a:r>
            <a:r>
              <a:rPr lang="en-US" sz="26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Contain Asbestos bodies</a:t>
            </a:r>
            <a:endParaRPr lang="en-MY" sz="2600" b="1" dirty="0">
              <a:solidFill>
                <a:srgbClr val="0070C0"/>
              </a:solidFill>
              <a:latin typeface="Garamond" pitchFamily="18" charset="0"/>
              <a:cs typeface="Times New Roman" pitchFamily="18" charset="0"/>
            </a:endParaRPr>
          </a:p>
        </p:txBody>
      </p:sp>
      <p:pic>
        <p:nvPicPr>
          <p:cNvPr id="3" name="Picture 2" descr="Serpentine&#10;(93% of commercial use)&#10;Amphibole&#10;(7% of commercial use)&#10;Chrysolite&#10;Actinolite, Amosite, Anthophyllite,&#10;Crocido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0"/>
            <a:ext cx="1079104" cy="794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33442" y="3933056"/>
            <a:ext cx="856895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D.D:</a:t>
            </a:r>
          </a:p>
          <a:p>
            <a:pPr marL="274320" indent="-274320">
              <a:buFont typeface="Wingdings 2"/>
              <a:buChar char=""/>
              <a:defRPr/>
            </a:pPr>
            <a:r>
              <a:rPr lang="en-US" sz="2600" dirty="0">
                <a:cs typeface="Times New Roman" pitchFamily="18" charset="0"/>
              </a:rPr>
              <a:t>Idiopathic pulmonary fibrosis (I.P.F): the patient </a:t>
            </a:r>
            <a:r>
              <a:rPr lang="en-US" sz="2600" b="1" dirty="0">
                <a:solidFill>
                  <a:srgbClr val="0070C0"/>
                </a:solidFill>
                <a:cs typeface="Times New Roman" pitchFamily="18" charset="0"/>
              </a:rPr>
              <a:t>is younger</a:t>
            </a:r>
            <a:r>
              <a:rPr lang="en-US" sz="2600" dirty="0">
                <a:cs typeface="Times New Roman" pitchFamily="18" charset="0"/>
              </a:rPr>
              <a:t>, clinically and physiological impairment is more sever and progress rapidly.</a:t>
            </a:r>
          </a:p>
          <a:p>
            <a:pPr marL="274320" indent="-274320">
              <a:buFont typeface="Wingdings 2"/>
              <a:buChar char=""/>
              <a:defRPr/>
            </a:pPr>
            <a:r>
              <a:rPr lang="en-US" sz="2600" dirty="0">
                <a:cs typeface="Times New Roman" pitchFamily="18" charset="0"/>
              </a:rPr>
              <a:t>(pseudo asbestos bodies) such as silica, kaolinite, silicates or man-made mineral fibers. They </a:t>
            </a:r>
            <a:r>
              <a:rPr lang="en-US" sz="2600" b="1" dirty="0">
                <a:solidFill>
                  <a:srgbClr val="0070C0"/>
                </a:solidFill>
                <a:cs typeface="Times New Roman" pitchFamily="18" charset="0"/>
              </a:rPr>
              <a:t>contain no asbestos core.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0" y="-27384"/>
            <a:ext cx="28083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MY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ASBESTOSIS </a:t>
            </a:r>
          </a:p>
        </p:txBody>
      </p:sp>
    </p:spTree>
    <p:extLst>
      <p:ext uri="{BB962C8B-B14F-4D97-AF65-F5344CB8AC3E}">
        <p14:creationId xmlns:p14="http://schemas.microsoft.com/office/powerpoint/2010/main" val="31751473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0"/>
            <a:ext cx="1702033" cy="1026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3339" y="2132856"/>
            <a:ext cx="1008113" cy="402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476" y="548680"/>
            <a:ext cx="896448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dirty="0" smtClean="0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       </a:t>
            </a:r>
            <a:r>
              <a:rPr lang="en-MY" sz="2800" b="1" dirty="0" smtClean="0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Treatment </a:t>
            </a:r>
            <a:r>
              <a:rPr lang="en-MY" sz="2800" b="1" dirty="0">
                <a:solidFill>
                  <a:srgbClr val="C00000"/>
                </a:solidFill>
                <a:latin typeface="Garamond" pitchFamily="18" charset="0"/>
                <a:cs typeface="Times New Roman" pitchFamily="18" charset="0"/>
              </a:rPr>
              <a:t>Strategy: </a:t>
            </a:r>
          </a:p>
          <a:p>
            <a:pPr algn="ctr"/>
            <a:r>
              <a:rPr lang="en-MY" sz="28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Once established, the disease is progressive even after removal of the worker from contact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MY" sz="2800" b="1" dirty="0" smtClean="0">
                <a:latin typeface="Garamond" pitchFamily="18" charset="0"/>
                <a:cs typeface="Times New Roman" pitchFamily="18" charset="0"/>
              </a:rPr>
              <a:t>Stopping </a:t>
            </a:r>
            <a:r>
              <a:rPr lang="en-MY" sz="2800" b="1" dirty="0">
                <a:latin typeface="Garamond" pitchFamily="18" charset="0"/>
                <a:cs typeface="Times New Roman" pitchFamily="18" charset="0"/>
              </a:rPr>
              <a:t>additional exposure </a:t>
            </a:r>
            <a:endParaRPr lang="en-MY" sz="2800" b="1" dirty="0" smtClean="0">
              <a:latin typeface="Garamond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MY" sz="2800" b="1" dirty="0" smtClean="0"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800" b="1" dirty="0">
                <a:latin typeface="Garamond" pitchFamily="18" charset="0"/>
                <a:cs typeface="Times New Roman" pitchFamily="18" charset="0"/>
              </a:rPr>
              <a:t>Careful monitoring to facilitate </a:t>
            </a:r>
            <a:r>
              <a:rPr lang="en-MY" sz="28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early diagnosis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MY" sz="2800" b="1" dirty="0" smtClean="0">
                <a:latin typeface="Garamond" pitchFamily="18" charset="0"/>
                <a:cs typeface="Times New Roman" pitchFamily="18" charset="0"/>
              </a:rPr>
              <a:t>Smoking </a:t>
            </a:r>
            <a:r>
              <a:rPr lang="en-MY" sz="2800" b="1" dirty="0">
                <a:latin typeface="Garamond" pitchFamily="18" charset="0"/>
                <a:cs typeface="Times New Roman" pitchFamily="18" charset="0"/>
              </a:rPr>
              <a:t>cessation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MY" sz="2800" b="1" dirty="0" smtClean="0"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800" b="1" dirty="0">
                <a:latin typeface="Garamond" pitchFamily="18" charset="0"/>
                <a:cs typeface="Times New Roman" pitchFamily="18" charset="0"/>
              </a:rPr>
              <a:t>Regular </a:t>
            </a:r>
            <a:r>
              <a:rPr lang="en-MY" sz="28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influenza and pneumococcal vaccines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MY" sz="2800" b="1" dirty="0" smtClean="0">
                <a:latin typeface="Garamond" pitchFamily="18" charset="0"/>
                <a:cs typeface="Times New Roman" pitchFamily="18" charset="0"/>
              </a:rPr>
              <a:t>Disability </a:t>
            </a:r>
            <a:r>
              <a:rPr lang="en-MY" sz="2800" b="1" dirty="0">
                <a:latin typeface="Garamond" pitchFamily="18" charset="0"/>
                <a:cs typeface="Times New Roman" pitchFamily="18" charset="0"/>
              </a:rPr>
              <a:t>assessment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MY" sz="2800" b="1" dirty="0" smtClean="0">
                <a:latin typeface="Garamond" pitchFamily="18" charset="0"/>
                <a:cs typeface="Times New Roman" pitchFamily="18" charset="0"/>
              </a:rPr>
              <a:t>Pulmonary </a:t>
            </a:r>
            <a:r>
              <a:rPr lang="en-MY" sz="2800" b="1" dirty="0">
                <a:latin typeface="Garamond" pitchFamily="18" charset="0"/>
                <a:cs typeface="Times New Roman" pitchFamily="18" charset="0"/>
              </a:rPr>
              <a:t>rehabilitation as needed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MY" sz="2800" b="1" dirty="0" smtClean="0"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800" b="1" dirty="0">
                <a:latin typeface="Garamond" pitchFamily="18" charset="0"/>
                <a:cs typeface="Times New Roman" pitchFamily="18" charset="0"/>
              </a:rPr>
              <a:t>Aggressive treatment of </a:t>
            </a:r>
            <a:r>
              <a:rPr lang="en-MY" sz="28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respiratory infections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MY" sz="2800" b="1" dirty="0" smtClean="0">
                <a:latin typeface="Garamond" pitchFamily="18" charset="0"/>
                <a:cs typeface="Times New Roman" pitchFamily="18" charset="0"/>
              </a:rPr>
              <a:t>Health </a:t>
            </a:r>
            <a:r>
              <a:rPr lang="en-MY" sz="2800" b="1" dirty="0">
                <a:latin typeface="Garamond" pitchFamily="18" charset="0"/>
                <a:cs typeface="Times New Roman" pitchFamily="18" charset="0"/>
              </a:rPr>
              <a:t>education to </a:t>
            </a:r>
            <a:r>
              <a:rPr lang="en-MY" sz="2800" b="1" dirty="0" smtClean="0">
                <a:latin typeface="Garamond" pitchFamily="18" charset="0"/>
                <a:cs typeface="Times New Roman" pitchFamily="18" charset="0"/>
              </a:rPr>
              <a:t>patient</a:t>
            </a:r>
            <a:endParaRPr lang="en-MY" sz="2800" b="1" dirty="0"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76399" y="172671"/>
            <a:ext cx="28083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MY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ASBESTOSIS </a:t>
            </a:r>
          </a:p>
        </p:txBody>
      </p:sp>
    </p:spTree>
    <p:extLst>
      <p:ext uri="{BB962C8B-B14F-4D97-AF65-F5344CB8AC3E}">
        <p14:creationId xmlns:p14="http://schemas.microsoft.com/office/powerpoint/2010/main" val="39030266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8612" y="0"/>
            <a:ext cx="914400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MY" sz="2800" b="1" i="1" dirty="0">
                <a:solidFill>
                  <a:srgbClr val="FF0000"/>
                </a:solidFill>
                <a:cs typeface="Times New Roman" pitchFamily="18" charset="0"/>
              </a:rPr>
              <a:t>The preventive measures consists </a:t>
            </a:r>
            <a:r>
              <a:rPr lang="en-MY" sz="2400" b="1" dirty="0">
                <a:solidFill>
                  <a:srgbClr val="FF0000"/>
                </a:solidFill>
                <a:cs typeface="Times New Roman" pitchFamily="18" charset="0"/>
              </a:rPr>
              <a:t>of</a:t>
            </a:r>
            <a:r>
              <a:rPr lang="en-MY" sz="2400" dirty="0">
                <a:solidFill>
                  <a:srgbClr val="FF0000"/>
                </a:solidFill>
                <a:cs typeface="Times New Roman" pitchFamily="18" charset="0"/>
              </a:rPr>
              <a:t> :</a:t>
            </a:r>
          </a:p>
          <a:p>
            <a:r>
              <a:rPr lang="en-MY" dirty="0">
                <a:cs typeface="Times New Roman" pitchFamily="18" charset="0"/>
              </a:rPr>
              <a:t> (1</a:t>
            </a:r>
            <a:r>
              <a:rPr lang="en-MY" sz="2800" dirty="0">
                <a:cs typeface="Times New Roman" pitchFamily="18" charset="0"/>
              </a:rPr>
              <a:t>) </a:t>
            </a:r>
            <a:r>
              <a:rPr lang="en-MY" sz="2600" dirty="0">
                <a:cs typeface="Times New Roman" pitchFamily="18" charset="0"/>
              </a:rPr>
              <a:t>use of safer types of asbestos (</a:t>
            </a:r>
            <a:r>
              <a:rPr lang="en-MY" sz="2600" dirty="0" err="1">
                <a:cs typeface="Times New Roman" pitchFamily="18" charset="0"/>
              </a:rPr>
              <a:t>chrysolite</a:t>
            </a:r>
            <a:r>
              <a:rPr lang="en-MY" sz="2600" dirty="0">
                <a:cs typeface="Times New Roman" pitchFamily="18" charset="0"/>
              </a:rPr>
              <a:t> and </a:t>
            </a:r>
            <a:r>
              <a:rPr lang="en-MY" sz="2600" dirty="0" err="1">
                <a:cs typeface="Times New Roman" pitchFamily="18" charset="0"/>
              </a:rPr>
              <a:t>amosite</a:t>
            </a:r>
            <a:r>
              <a:rPr lang="en-MY" sz="2600" dirty="0">
                <a:cs typeface="Times New Roman" pitchFamily="18" charset="0"/>
              </a:rPr>
              <a:t>); </a:t>
            </a:r>
          </a:p>
          <a:p>
            <a:r>
              <a:rPr lang="en-MY" sz="2600" dirty="0">
                <a:cs typeface="Times New Roman" pitchFamily="18" charset="0"/>
              </a:rPr>
              <a:t>(2) substitution of other </a:t>
            </a:r>
            <a:r>
              <a:rPr lang="en-MY" sz="2600" dirty="0" err="1">
                <a:cs typeface="Times New Roman" pitchFamily="18" charset="0"/>
              </a:rPr>
              <a:t>insulants</a:t>
            </a:r>
            <a:r>
              <a:rPr lang="en-MY" sz="2600" dirty="0">
                <a:cs typeface="Times New Roman" pitchFamily="18" charset="0"/>
              </a:rPr>
              <a:t>: glass fibre, mineral wool, calcium silicate, plastic foams, etc.;</a:t>
            </a:r>
          </a:p>
          <a:p>
            <a:r>
              <a:rPr lang="en-MY" sz="2600" dirty="0">
                <a:solidFill>
                  <a:srgbClr val="7030A0"/>
                </a:solidFill>
                <a:cs typeface="Times New Roman" pitchFamily="18" charset="0"/>
              </a:rPr>
              <a:t> (</a:t>
            </a:r>
            <a:r>
              <a:rPr lang="en-MY" sz="2600" dirty="0">
                <a:cs typeface="Times New Roman" pitchFamily="18" charset="0"/>
              </a:rPr>
              <a:t>3) rigorous dust control; </a:t>
            </a:r>
          </a:p>
          <a:p>
            <a:r>
              <a:rPr lang="en-MY" sz="2600" dirty="0">
                <a:cs typeface="Times New Roman" pitchFamily="18" charset="0"/>
              </a:rPr>
              <a:t>(4) periodic examination of workers; biological monitoring (clinical, X-ray, lung function), and </a:t>
            </a:r>
          </a:p>
          <a:p>
            <a:r>
              <a:rPr lang="en-MY" sz="2600" dirty="0">
                <a:cs typeface="Times New Roman" pitchFamily="18" charset="0"/>
              </a:rPr>
              <a:t>(5) continuing research.</a:t>
            </a:r>
          </a:p>
        </p:txBody>
      </p:sp>
      <p:sp>
        <p:nvSpPr>
          <p:cNvPr id="3" name="Rectangle 2"/>
          <p:cNvSpPr/>
          <p:nvPr/>
        </p:nvSpPr>
        <p:spPr>
          <a:xfrm>
            <a:off x="179512" y="3428211"/>
            <a:ext cx="878497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Control Measures Of Asbestos</a:t>
            </a:r>
          </a:p>
          <a:p>
            <a:pPr>
              <a:defRPr/>
            </a:pPr>
            <a:r>
              <a:rPr lang="en-US" sz="2600" dirty="0" smtClean="0">
                <a:latin typeface="Garamond" pitchFamily="18" charset="0"/>
                <a:cs typeface="Times New Roman" pitchFamily="18" charset="0"/>
              </a:rPr>
              <a:t>- </a:t>
            </a:r>
            <a:r>
              <a:rPr lang="en-US" sz="2600" b="1" dirty="0" smtClean="0">
                <a:latin typeface="Garamond" pitchFamily="18" charset="0"/>
                <a:cs typeface="Times New Roman" pitchFamily="18" charset="0"/>
              </a:rPr>
              <a:t>PEL 0.1 fiber/mL</a:t>
            </a:r>
            <a:r>
              <a:rPr lang="en-US" sz="2600" b="1" baseline="30000" dirty="0" smtClean="0">
                <a:latin typeface="Garamond" pitchFamily="18" charset="0"/>
                <a:cs typeface="Times New Roman" pitchFamily="18" charset="0"/>
              </a:rPr>
              <a:t>3</a:t>
            </a:r>
            <a:r>
              <a:rPr lang="en-US" sz="2600" b="1" dirty="0" smtClean="0">
                <a:latin typeface="Garamond" pitchFamily="18" charset="0"/>
                <a:cs typeface="Times New Roman" pitchFamily="18" charset="0"/>
              </a:rPr>
              <a:t> (TWA8).</a:t>
            </a:r>
          </a:p>
          <a:p>
            <a:pPr>
              <a:defRPr/>
            </a:pPr>
            <a:r>
              <a:rPr lang="en-US" sz="2600" b="1" dirty="0" smtClean="0">
                <a:latin typeface="Garamond" pitchFamily="18" charset="0"/>
                <a:cs typeface="Times New Roman" pitchFamily="18" charset="0"/>
              </a:rPr>
              <a:t>- </a:t>
            </a:r>
            <a:r>
              <a:rPr lang="en-US" sz="2600" b="1" dirty="0">
                <a:latin typeface="Garamond" pitchFamily="18" charset="0"/>
                <a:cs typeface="Times New Roman" pitchFamily="18" charset="0"/>
              </a:rPr>
              <a:t>Switch to alternate material, </a:t>
            </a:r>
            <a:r>
              <a:rPr lang="en-US" sz="26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man-made fibers (MMF</a:t>
            </a:r>
            <a:r>
              <a:rPr lang="en-US" sz="2600" b="1" dirty="0">
                <a:latin typeface="Garamond" pitchFamily="18" charset="0"/>
                <a:cs typeface="Times New Roman" pitchFamily="18" charset="0"/>
              </a:rPr>
              <a:t>) are considered .</a:t>
            </a:r>
          </a:p>
          <a:p>
            <a:pPr>
              <a:defRPr/>
            </a:pPr>
            <a:r>
              <a:rPr lang="en-US" sz="2600" b="1" dirty="0">
                <a:latin typeface="Garamond" pitchFamily="18" charset="0"/>
                <a:cs typeface="Times New Roman" pitchFamily="18" charset="0"/>
              </a:rPr>
              <a:t>- Engineering controls include enclosure, increased ventilation, wet manufacturing.</a:t>
            </a:r>
          </a:p>
          <a:p>
            <a:pPr>
              <a:defRPr/>
            </a:pPr>
            <a:r>
              <a:rPr lang="en-US" sz="2600" b="1" dirty="0">
                <a:latin typeface="Garamond" pitchFamily="18" charset="0"/>
                <a:cs typeface="Times New Roman" pitchFamily="18" charset="0"/>
              </a:rPr>
              <a:t>- Use of personal respirators.</a:t>
            </a:r>
          </a:p>
          <a:p>
            <a:pPr>
              <a:defRPr/>
            </a:pPr>
            <a:r>
              <a:rPr lang="en-US" sz="2600" b="1" dirty="0" smtClean="0">
                <a:latin typeface="Garamond" pitchFamily="18" charset="0"/>
                <a:cs typeface="Times New Roman" pitchFamily="18" charset="0"/>
              </a:rPr>
              <a:t>- Stop tobacco smoking.</a:t>
            </a:r>
            <a:endParaRPr lang="en-US" sz="2600" b="1" dirty="0">
              <a:latin typeface="Garamond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564904"/>
            <a:ext cx="1691680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31104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852936"/>
            <a:ext cx="1895460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188640"/>
            <a:ext cx="8676456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Man-made vitreous fibers </a:t>
            </a:r>
            <a:r>
              <a:rPr lang="ar-AE" sz="1400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الألياف الزجاجية</a:t>
            </a:r>
            <a:r>
              <a:rPr lang="en-US" sz="2600" dirty="0" smtClean="0">
                <a:latin typeface="Garamond" pitchFamily="18" charset="0"/>
                <a:cs typeface="Times New Roman" pitchFamily="18" charset="0"/>
              </a:rPr>
              <a:t>, MMVF </a:t>
            </a:r>
            <a:r>
              <a:rPr lang="en-US" sz="2400" dirty="0">
                <a:latin typeface="Garamond" pitchFamily="18" charset="0"/>
                <a:cs typeface="Times New Roman" pitchFamily="18" charset="0"/>
              </a:rPr>
              <a:t>(</a:t>
            </a:r>
            <a:r>
              <a:rPr lang="en-US" sz="2400" b="1" dirty="0">
                <a:latin typeface="Garamond" pitchFamily="18" charset="0"/>
                <a:cs typeface="Times New Roman" pitchFamily="18" charset="0"/>
              </a:rPr>
              <a:t>MM mineral fibers</a:t>
            </a:r>
            <a:r>
              <a:rPr lang="en-US" sz="2400" dirty="0">
                <a:latin typeface="Garamond" pitchFamily="18" charset="0"/>
                <a:cs typeface="Times New Roman" pitchFamily="18" charset="0"/>
              </a:rPr>
              <a:t>): </a:t>
            </a:r>
          </a:p>
          <a:p>
            <a:pPr marL="274320" indent="-274320">
              <a:buFont typeface="Wingdings" pitchFamily="2" charset="2"/>
              <a:buChar char="§"/>
              <a:defRPr/>
            </a:pPr>
            <a:r>
              <a:rPr lang="en-US" sz="2600" b="1" dirty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Constitute 3 main species</a:t>
            </a:r>
            <a:r>
              <a:rPr lang="en-US" sz="2600" dirty="0">
                <a:latin typeface="Garamond" pitchFamily="18" charset="0"/>
                <a:cs typeface="Times New Roman" pitchFamily="18" charset="0"/>
              </a:rPr>
              <a:t>:</a:t>
            </a:r>
          </a:p>
          <a:p>
            <a:pPr>
              <a:defRPr/>
            </a:pPr>
            <a:r>
              <a:rPr lang="en-US" sz="2600" b="1" dirty="0">
                <a:latin typeface="Garamond" pitchFamily="18" charset="0"/>
                <a:cs typeface="Times New Roman" pitchFamily="18" charset="0"/>
              </a:rPr>
              <a:t>- </a:t>
            </a:r>
            <a:r>
              <a:rPr lang="en-US" sz="26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Glass fibers </a:t>
            </a:r>
            <a:r>
              <a:rPr lang="en-US" sz="2600" b="1" dirty="0">
                <a:latin typeface="Garamond" pitchFamily="18" charset="0"/>
                <a:cs typeface="Times New Roman" pitchFamily="18" charset="0"/>
              </a:rPr>
              <a:t>(glass wool, continuous glass filaments)</a:t>
            </a:r>
          </a:p>
          <a:p>
            <a:pPr>
              <a:defRPr/>
            </a:pPr>
            <a:r>
              <a:rPr lang="en-US" sz="2600" b="1" dirty="0">
                <a:latin typeface="Garamond" pitchFamily="18" charset="0"/>
                <a:cs typeface="Times New Roman" pitchFamily="18" charset="0"/>
              </a:rPr>
              <a:t>- </a:t>
            </a:r>
            <a:r>
              <a:rPr lang="en-US" sz="26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Mineral wool </a:t>
            </a:r>
            <a:r>
              <a:rPr lang="en-US" sz="2600" b="1" dirty="0">
                <a:latin typeface="Garamond" pitchFamily="18" charset="0"/>
                <a:cs typeface="Times New Roman" pitchFamily="18" charset="0"/>
              </a:rPr>
              <a:t>(rock wool and slag wool)</a:t>
            </a:r>
          </a:p>
          <a:p>
            <a:pPr>
              <a:defRPr/>
            </a:pPr>
            <a:r>
              <a:rPr lang="en-US" sz="2600" b="1" dirty="0">
                <a:latin typeface="Garamond" pitchFamily="18" charset="0"/>
                <a:cs typeface="Times New Roman" pitchFamily="18" charset="0"/>
              </a:rPr>
              <a:t>- </a:t>
            </a:r>
            <a:r>
              <a:rPr lang="en-US" sz="26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Ceramic fiber</a:t>
            </a:r>
            <a:r>
              <a:rPr lang="en-US" sz="2600" b="1" dirty="0">
                <a:latin typeface="Garamond" pitchFamily="18" charset="0"/>
                <a:cs typeface="Times New Roman" pitchFamily="18" charset="0"/>
              </a:rPr>
              <a:t>.</a:t>
            </a:r>
          </a:p>
          <a:p>
            <a:pPr marL="274320" indent="-274320">
              <a:buFont typeface="Wingdings" pitchFamily="2" charset="2"/>
              <a:buChar char="§"/>
              <a:defRPr/>
            </a:pPr>
            <a:r>
              <a:rPr lang="en-US" sz="2600" b="1" dirty="0">
                <a:latin typeface="Garamond" pitchFamily="18" charset="0"/>
                <a:cs typeface="Times New Roman" pitchFamily="18" charset="0"/>
              </a:rPr>
              <a:t>They used as a substitute for asbestos since the latter were banned due to its bad health effects. </a:t>
            </a:r>
            <a:endParaRPr lang="en-US" sz="2600" b="1" dirty="0" smtClean="0">
              <a:latin typeface="Garamond" pitchFamily="18" charset="0"/>
              <a:cs typeface="Times New Roman" pitchFamily="18" charset="0"/>
            </a:endParaRPr>
          </a:p>
          <a:p>
            <a:pPr marL="274320" indent="-274320">
              <a:buFont typeface="Wingdings" pitchFamily="2" charset="2"/>
              <a:buChar char="§"/>
              <a:defRPr/>
            </a:pPr>
            <a:r>
              <a:rPr lang="en-US" sz="2600" b="1" dirty="0" smtClean="0">
                <a:latin typeface="Garamond" pitchFamily="18" charset="0"/>
                <a:cs typeface="Times New Roman" pitchFamily="18" charset="0"/>
              </a:rPr>
              <a:t>They </a:t>
            </a:r>
            <a:r>
              <a:rPr lang="en-US" sz="2600" b="1" dirty="0">
                <a:latin typeface="Garamond" pitchFamily="18" charset="0"/>
                <a:cs typeface="Times New Roman" pitchFamily="18" charset="0"/>
              </a:rPr>
              <a:t>posses </a:t>
            </a:r>
            <a:endParaRPr lang="en-US" sz="2600" b="1" dirty="0" smtClean="0">
              <a:latin typeface="Garamond" pitchFamily="18" charset="0"/>
              <a:cs typeface="Times New Roman" pitchFamily="18" charset="0"/>
            </a:endParaRPr>
          </a:p>
          <a:p>
            <a:pPr marL="274320" indent="-274320">
              <a:buFont typeface="Wingdings" pitchFamily="2" charset="2"/>
              <a:buChar char="§"/>
              <a:defRPr/>
            </a:pPr>
            <a:r>
              <a:rPr lang="en-US" sz="2600" b="1" dirty="0" smtClean="0">
                <a:latin typeface="Garamond" pitchFamily="18" charset="0"/>
                <a:cs typeface="Times New Roman" pitchFamily="18" charset="0"/>
              </a:rPr>
              <a:t>high </a:t>
            </a:r>
            <a:r>
              <a:rPr lang="en-US" sz="2600" b="1" dirty="0">
                <a:latin typeface="Garamond" pitchFamily="18" charset="0"/>
                <a:cs typeface="Times New Roman" pitchFamily="18" charset="0"/>
              </a:rPr>
              <a:t>tensile strength, </a:t>
            </a:r>
            <a:endParaRPr lang="en-US" sz="2600" b="1" dirty="0" smtClean="0">
              <a:latin typeface="Garamond" pitchFamily="18" charset="0"/>
              <a:cs typeface="Times New Roman" pitchFamily="18" charset="0"/>
            </a:endParaRPr>
          </a:p>
          <a:p>
            <a:pPr marL="274320" indent="-274320">
              <a:buFont typeface="Wingdings" pitchFamily="2" charset="2"/>
              <a:buChar char="§"/>
              <a:defRPr/>
            </a:pPr>
            <a:r>
              <a:rPr lang="en-US" sz="2600" b="1" dirty="0" smtClean="0">
                <a:latin typeface="Garamond" pitchFamily="18" charset="0"/>
                <a:cs typeface="Times New Roman" pitchFamily="18" charset="0"/>
              </a:rPr>
              <a:t>perfect </a:t>
            </a:r>
            <a:r>
              <a:rPr lang="en-US" sz="2600" b="1" dirty="0">
                <a:latin typeface="Garamond" pitchFamily="18" charset="0"/>
                <a:cs typeface="Times New Roman" pitchFamily="18" charset="0"/>
              </a:rPr>
              <a:t>elasticity, </a:t>
            </a:r>
            <a:endParaRPr lang="en-US" sz="2600" b="1" dirty="0" smtClean="0">
              <a:latin typeface="Garamond" pitchFamily="18" charset="0"/>
              <a:cs typeface="Times New Roman" pitchFamily="18" charset="0"/>
            </a:endParaRPr>
          </a:p>
          <a:p>
            <a:pPr marL="274320" indent="-274320">
              <a:buFont typeface="Wingdings" pitchFamily="2" charset="2"/>
              <a:buChar char="§"/>
              <a:defRPr/>
            </a:pPr>
            <a:r>
              <a:rPr lang="en-US" sz="2600" b="1" dirty="0" smtClean="0">
                <a:latin typeface="Garamond" pitchFamily="18" charset="0"/>
                <a:cs typeface="Times New Roman" pitchFamily="18" charset="0"/>
              </a:rPr>
              <a:t>thermal </a:t>
            </a:r>
            <a:r>
              <a:rPr lang="en-US" sz="2600" b="1" dirty="0">
                <a:latin typeface="Garamond" pitchFamily="18" charset="0"/>
                <a:cs typeface="Times New Roman" pitchFamily="18" charset="0"/>
              </a:rPr>
              <a:t>and electrical properties </a:t>
            </a:r>
            <a:r>
              <a:rPr lang="en-US" sz="2600" b="1" dirty="0" smtClean="0">
                <a:latin typeface="Garamond" pitchFamily="18" charset="0"/>
                <a:cs typeface="Times New Roman" pitchFamily="18" charset="0"/>
              </a:rPr>
              <a:t>and</a:t>
            </a:r>
          </a:p>
          <a:p>
            <a:pPr marL="274320" indent="-274320">
              <a:buFont typeface="Wingdings" pitchFamily="2" charset="2"/>
              <a:buChar char="§"/>
              <a:defRPr/>
            </a:pPr>
            <a:r>
              <a:rPr lang="en-US" sz="2600" b="1" dirty="0" smtClean="0">
                <a:latin typeface="Garamond" pitchFamily="18" charset="0"/>
                <a:cs typeface="Times New Roman" pitchFamily="18" charset="0"/>
              </a:rPr>
              <a:t> </a:t>
            </a:r>
            <a:r>
              <a:rPr lang="en-US" sz="2600" b="1" dirty="0">
                <a:latin typeface="Garamond" pitchFamily="18" charset="0"/>
                <a:cs typeface="Times New Roman" pitchFamily="18" charset="0"/>
              </a:rPr>
              <a:t>moist and corrosion resistance.</a:t>
            </a:r>
          </a:p>
          <a:p>
            <a:pPr marL="274320" indent="-274320">
              <a:buFont typeface="Wingdings" pitchFamily="2" charset="2"/>
              <a:buChar char="§"/>
              <a:defRPr/>
            </a:pPr>
            <a:r>
              <a:rPr lang="en-US" sz="2600" b="1" dirty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They have a toxic effect on peritoneal and pulmonary macrophages and structure chromosome alteration in mammalian cells</a:t>
            </a:r>
            <a:r>
              <a:rPr lang="en-US" sz="2600" dirty="0">
                <a:latin typeface="Garamond" pitchFamily="18" charset="0"/>
                <a:cs typeface="Times New Roman" pitchFamily="18" charset="0"/>
              </a:rPr>
              <a:t>.</a:t>
            </a:r>
          </a:p>
          <a:p>
            <a:pPr marL="274320" indent="-274320">
              <a:buFont typeface="Wingdings" pitchFamily="2" charset="2"/>
              <a:buChar char="§"/>
              <a:defRPr/>
            </a:pPr>
            <a:r>
              <a:rPr lang="en-US" sz="2600" b="1" dirty="0">
                <a:latin typeface="Garamond" pitchFamily="18" charset="0"/>
                <a:cs typeface="Times New Roman" pitchFamily="18" charset="0"/>
              </a:rPr>
              <a:t>TWA8 should keep below 1 fiber /CM</a:t>
            </a:r>
            <a:r>
              <a:rPr lang="en-US" sz="2600" b="1" baseline="30000" dirty="0">
                <a:latin typeface="Garamond" pitchFamily="18" charset="0"/>
                <a:cs typeface="Times New Roman" pitchFamily="18" charset="0"/>
              </a:rPr>
              <a:t>3</a:t>
            </a:r>
            <a:r>
              <a:rPr lang="en-US" sz="2600" b="1" dirty="0">
                <a:latin typeface="Garamond" pitchFamily="18" charset="0"/>
                <a:cs typeface="Times New Roman" pitchFamily="18" charset="0"/>
              </a:rPr>
              <a:t> as asbestos</a:t>
            </a:r>
            <a:r>
              <a:rPr lang="en-US" sz="2600" b="1" dirty="0" smtClean="0">
                <a:latin typeface="Garamond" pitchFamily="18" charset="0"/>
                <a:cs typeface="Times New Roman" pitchFamily="18" charset="0"/>
              </a:rPr>
              <a:t>.</a:t>
            </a:r>
            <a:endParaRPr lang="en-US" sz="2600" b="1" dirty="0">
              <a:latin typeface="Garamond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3897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SBESTOSIS&#10;â¢ Significant occupational exposure to asbestos occurs mainly in&#10;â Asbestos cement factories&#10;â Asbestos textil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8568952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Serpentine&#10;(93% of commercial use)&#10;Amphibole&#10;(7% of commercial use)&#10;Chrysolite&#10;Actinolite, Amosite, Anthophyllite,&#10;Crocido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826199"/>
            <a:ext cx="1547664" cy="113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9512" y="116632"/>
            <a:ext cx="889248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Significant occupational exposure to asbestos occurs mainly in </a:t>
            </a:r>
          </a:p>
          <a:p>
            <a:r>
              <a:rPr lang="en-MY" sz="2200" dirty="0">
                <a:latin typeface="Times New Roman" pitchFamily="18" charset="0"/>
                <a:cs typeface="Times New Roman" pitchFamily="18" charset="0"/>
              </a:rPr>
              <a:t>– Asbestos cement factories </a:t>
            </a:r>
          </a:p>
          <a:p>
            <a:r>
              <a:rPr lang="en-MY" sz="2200" dirty="0">
                <a:latin typeface="Times New Roman" pitchFamily="18" charset="0"/>
                <a:cs typeface="Times New Roman" pitchFamily="18" charset="0"/>
              </a:rPr>
              <a:t>– Asbestos textile industry and </a:t>
            </a:r>
          </a:p>
          <a:p>
            <a:r>
              <a:rPr lang="en-MY" sz="2200" dirty="0">
                <a:latin typeface="Times New Roman" pitchFamily="18" charset="0"/>
                <a:cs typeface="Times New Roman" pitchFamily="18" charset="0"/>
              </a:rPr>
              <a:t>– Asbestos mining and milling.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BB9F6-E1C2-4888-A8CC-67E6D59135C6}" type="slidenum">
              <a:rPr lang="en-MY" smtClean="0"/>
              <a:t>35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8549021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60648"/>
            <a:ext cx="932452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dirty="0" smtClean="0">
                <a:latin typeface="Times New Roman" pitchFamily="18" charset="0"/>
                <a:cs typeface="Times New Roman" pitchFamily="18" charset="0"/>
              </a:rPr>
              <a:t>NIOH </a:t>
            </a:r>
            <a:r>
              <a:rPr lang="en-MY" dirty="0">
                <a:latin typeface="Times New Roman" pitchFamily="18" charset="0"/>
                <a:cs typeface="Times New Roman" pitchFamily="18" charset="0"/>
              </a:rPr>
              <a:t>(National Institute of Occupational Health, New Delhi) has carried out studies in Indian Asbestos industries. Its observations were </a:t>
            </a:r>
            <a:endParaRPr lang="en-MY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MY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MY" b="1" dirty="0">
                <a:latin typeface="Times New Roman" pitchFamily="18" charset="0"/>
                <a:cs typeface="Times New Roman" pitchFamily="18" charset="0"/>
              </a:rPr>
              <a:t>Asbestos Cement Industry</a:t>
            </a:r>
            <a:r>
              <a:rPr lang="en-MY" dirty="0">
                <a:latin typeface="Times New Roman" pitchFamily="18" charset="0"/>
                <a:cs typeface="Times New Roman" pitchFamily="18" charset="0"/>
              </a:rPr>
              <a:t>: </a:t>
            </a:r>
            <a:endParaRPr lang="en-MY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MY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MY" dirty="0">
                <a:latin typeface="Times New Roman" pitchFamily="18" charset="0"/>
                <a:cs typeface="Times New Roman" pitchFamily="18" charset="0"/>
              </a:rPr>
              <a:t>Study carried out in 4 (Ahmedabad, Hyderabad, Coimbatore and Mumbai) of the total </a:t>
            </a:r>
            <a:r>
              <a:rPr lang="en-MY" b="1" dirty="0">
                <a:latin typeface="Times New Roman" pitchFamily="18" charset="0"/>
                <a:cs typeface="Times New Roman" pitchFamily="18" charset="0"/>
              </a:rPr>
              <a:t>18 </a:t>
            </a:r>
            <a:r>
              <a:rPr lang="en-MY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asbestos cement factories </a:t>
            </a:r>
            <a:r>
              <a:rPr lang="en-MY" b="1" dirty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MY" dirty="0">
                <a:latin typeface="Times New Roman" pitchFamily="18" charset="0"/>
                <a:cs typeface="Times New Roman" pitchFamily="18" charset="0"/>
              </a:rPr>
              <a:t>India. </a:t>
            </a:r>
            <a:endParaRPr lang="en-MY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MY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MY" dirty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MY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prevalence </a:t>
            </a:r>
            <a:r>
              <a:rPr lang="en-MY" dirty="0">
                <a:latin typeface="Times New Roman" pitchFamily="18" charset="0"/>
                <a:cs typeface="Times New Roman" pitchFamily="18" charset="0"/>
              </a:rPr>
              <a:t>of asbestosis in these factories varied from </a:t>
            </a:r>
            <a:r>
              <a:rPr lang="en-MY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3% to 5%. </a:t>
            </a:r>
          </a:p>
          <a:p>
            <a:r>
              <a:rPr lang="en-MY" dirty="0">
                <a:latin typeface="Times New Roman" pitchFamily="18" charset="0"/>
                <a:cs typeface="Times New Roman" pitchFamily="18" charset="0"/>
              </a:rPr>
              <a:t>– The levels of asbestos fibres were found to be </a:t>
            </a:r>
            <a:r>
              <a:rPr lang="en-MY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higher than </a:t>
            </a:r>
            <a:r>
              <a:rPr lang="en-MY" dirty="0">
                <a:latin typeface="Times New Roman" pitchFamily="18" charset="0"/>
                <a:cs typeface="Times New Roman" pitchFamily="18" charset="0"/>
              </a:rPr>
              <a:t>the permissible levels of </a:t>
            </a:r>
            <a:r>
              <a:rPr lang="en-MY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MY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fibres/ml</a:t>
            </a:r>
          </a:p>
          <a:p>
            <a:r>
              <a:rPr lang="en-MY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MY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en-MY" dirty="0">
                <a:latin typeface="Times New Roman" pitchFamily="18" charset="0"/>
                <a:cs typeface="Times New Roman" pitchFamily="18" charset="0"/>
              </a:rPr>
              <a:t>in two of the factories. Source: </a:t>
            </a:r>
            <a:r>
              <a:rPr lang="en-MY" sz="1200" dirty="0" smtClean="0">
                <a:latin typeface="Times New Roman" pitchFamily="18" charset="0"/>
                <a:cs typeface="Times New Roman" pitchFamily="18" charset="0"/>
                <a:hlinkClick r:id="rId2"/>
              </a:rPr>
              <a:t>www.nioh.org</a:t>
            </a:r>
            <a:endParaRPr lang="en-MY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MY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Asbestos Textile Industry</a:t>
            </a:r>
            <a:r>
              <a:rPr lang="en-MY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en-MY" sz="2000" dirty="0">
                <a:latin typeface="Times New Roman" pitchFamily="18" charset="0"/>
                <a:cs typeface="Times New Roman" pitchFamily="18" charset="0"/>
              </a:rPr>
              <a:t>– The average levels of air borne asbestos fibres varied from </a:t>
            </a:r>
            <a:r>
              <a:rPr lang="en-MY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216 to 418 </a:t>
            </a:r>
            <a:r>
              <a:rPr lang="en-MY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fibres/ ml</a:t>
            </a:r>
            <a:r>
              <a:rPr lang="en-MY" sz="20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MY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MY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MY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permissible level is 2 fibres/ml</a:t>
            </a:r>
            <a:r>
              <a:rPr lang="en-MY" sz="20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MY" sz="2000" dirty="0">
                <a:latin typeface="Times New Roman" pitchFamily="18" charset="0"/>
                <a:cs typeface="Times New Roman" pitchFamily="18" charset="0"/>
              </a:rPr>
              <a:t>– The </a:t>
            </a:r>
            <a:r>
              <a:rPr lang="en-MY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prevalence</a:t>
            </a:r>
            <a:r>
              <a:rPr lang="en-MY" sz="2000" dirty="0">
                <a:latin typeface="Times New Roman" pitchFamily="18" charset="0"/>
                <a:cs typeface="Times New Roman" pitchFamily="18" charset="0"/>
              </a:rPr>
              <a:t> of asbestosis was </a:t>
            </a:r>
            <a:r>
              <a:rPr lang="en-MY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9%. </a:t>
            </a:r>
            <a:r>
              <a:rPr lang="en-MY" sz="2000" dirty="0">
                <a:latin typeface="Times New Roman" pitchFamily="18" charset="0"/>
                <a:cs typeface="Times New Roman" pitchFamily="18" charset="0"/>
              </a:rPr>
              <a:t>This relatively low prevalence of asbestosis despite high environmental levels was attributed to high labour turn over.</a:t>
            </a:r>
          </a:p>
          <a:p>
            <a:r>
              <a:rPr lang="en-MY" sz="2000" dirty="0">
                <a:latin typeface="Times New Roman" pitchFamily="18" charset="0"/>
                <a:cs typeface="Times New Roman" pitchFamily="18" charset="0"/>
              </a:rPr>
              <a:t> – Cases of asbestosis were observed in workers having </a:t>
            </a:r>
            <a:r>
              <a:rPr lang="en-MY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less than 10 years exposure </a:t>
            </a:r>
            <a:r>
              <a:rPr lang="en-MY" sz="2000" dirty="0">
                <a:latin typeface="Times New Roman" pitchFamily="18" charset="0"/>
                <a:cs typeface="Times New Roman" pitchFamily="18" charset="0"/>
              </a:rPr>
              <a:t>in contrast to the reported average duration of over 20 years. </a:t>
            </a:r>
            <a:r>
              <a:rPr lang="en-MY" sz="1200" dirty="0">
                <a:latin typeface="Times New Roman" pitchFamily="18" charset="0"/>
                <a:cs typeface="Times New Roman" pitchFamily="18" charset="0"/>
              </a:rPr>
              <a:t>Source: www.nioh.org</a:t>
            </a:r>
          </a:p>
          <a:p>
            <a:r>
              <a:rPr lang="en-MY" sz="20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MY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Asbestos Mining and Milling: </a:t>
            </a:r>
          </a:p>
          <a:p>
            <a:r>
              <a:rPr lang="en-MY" sz="20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MY" sz="1600" dirty="0">
                <a:latin typeface="Times New Roman" pitchFamily="18" charset="0"/>
                <a:cs typeface="Times New Roman" pitchFamily="18" charset="0"/>
              </a:rPr>
              <a:t>Done in </a:t>
            </a:r>
            <a:r>
              <a:rPr lang="en-MY" sz="1600" dirty="0" err="1">
                <a:latin typeface="Times New Roman" pitchFamily="18" charset="0"/>
                <a:cs typeface="Times New Roman" pitchFamily="18" charset="0"/>
              </a:rPr>
              <a:t>Cuddapah</a:t>
            </a:r>
            <a:r>
              <a:rPr lang="en-MY" sz="1600" dirty="0">
                <a:latin typeface="Times New Roman" pitchFamily="18" charset="0"/>
                <a:cs typeface="Times New Roman" pitchFamily="18" charset="0"/>
              </a:rPr>
              <a:t> (Andhra Pradesh) and </a:t>
            </a:r>
            <a:r>
              <a:rPr lang="en-MY" sz="1600" dirty="0" err="1">
                <a:latin typeface="Times New Roman" pitchFamily="18" charset="0"/>
                <a:cs typeface="Times New Roman" pitchFamily="18" charset="0"/>
              </a:rPr>
              <a:t>Devgarh</a:t>
            </a:r>
            <a:r>
              <a:rPr lang="en-MY" sz="1600" dirty="0">
                <a:latin typeface="Times New Roman" pitchFamily="18" charset="0"/>
                <a:cs typeface="Times New Roman" pitchFamily="18" charset="0"/>
              </a:rPr>
              <a:t> (Rajasthan</a:t>
            </a:r>
            <a:r>
              <a:rPr lang="en-MY" sz="2000" dirty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r>
              <a:rPr lang="en-MY" sz="20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MY" dirty="0">
                <a:latin typeface="Times New Roman" pitchFamily="18" charset="0"/>
                <a:cs typeface="Times New Roman" pitchFamily="18" charset="0"/>
              </a:rPr>
              <a:t>In asbestos </a:t>
            </a:r>
            <a:r>
              <a:rPr lang="en-MY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mines </a:t>
            </a:r>
            <a:r>
              <a:rPr lang="en-MY" dirty="0">
                <a:latin typeface="Times New Roman" pitchFamily="18" charset="0"/>
                <a:cs typeface="Times New Roman" pitchFamily="18" charset="0"/>
              </a:rPr>
              <a:t>at both locations, the air borne fibre levels were </a:t>
            </a:r>
            <a:r>
              <a:rPr lang="en-MY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within permissible limits. </a:t>
            </a:r>
          </a:p>
          <a:p>
            <a:r>
              <a:rPr lang="en-MY" dirty="0">
                <a:latin typeface="Times New Roman" pitchFamily="18" charset="0"/>
                <a:cs typeface="Times New Roman" pitchFamily="18" charset="0"/>
              </a:rPr>
              <a:t>– The average fibre levels in </a:t>
            </a:r>
            <a:r>
              <a:rPr lang="en-MY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milling units </a:t>
            </a:r>
            <a:r>
              <a:rPr lang="en-MY" dirty="0">
                <a:latin typeface="Times New Roman" pitchFamily="18" charset="0"/>
                <a:cs typeface="Times New Roman" pitchFamily="18" charset="0"/>
              </a:rPr>
              <a:t>varied from </a:t>
            </a:r>
            <a:r>
              <a:rPr lang="en-MY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45 fibres/ml to 244 fibres/ml of </a:t>
            </a:r>
            <a:r>
              <a:rPr lang="en-MY" dirty="0">
                <a:latin typeface="Times New Roman" pitchFamily="18" charset="0"/>
                <a:cs typeface="Times New Roman" pitchFamily="18" charset="0"/>
              </a:rPr>
              <a:t>air</a:t>
            </a:r>
            <a:r>
              <a:rPr lang="en-MY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MY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MY" dirty="0">
                <a:latin typeface="Times New Roman" pitchFamily="18" charset="0"/>
                <a:cs typeface="Times New Roman" pitchFamily="18" charset="0"/>
              </a:rPr>
              <a:t>– The </a:t>
            </a:r>
            <a:r>
              <a:rPr lang="en-MY" b="1" dirty="0">
                <a:latin typeface="Times New Roman" pitchFamily="18" charset="0"/>
                <a:cs typeface="Times New Roman" pitchFamily="18" charset="0"/>
              </a:rPr>
              <a:t>overall </a:t>
            </a:r>
            <a:r>
              <a:rPr lang="en-MY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prevalence</a:t>
            </a:r>
            <a:r>
              <a:rPr lang="en-MY" b="1" dirty="0">
                <a:latin typeface="Times New Roman" pitchFamily="18" charset="0"/>
                <a:cs typeface="Times New Roman" pitchFamily="18" charset="0"/>
              </a:rPr>
              <a:t> of asbestosis </a:t>
            </a:r>
            <a:r>
              <a:rPr lang="en-MY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 mining and milling </a:t>
            </a:r>
            <a:r>
              <a:rPr lang="en-MY" dirty="0">
                <a:latin typeface="Times New Roman" pitchFamily="18" charset="0"/>
                <a:cs typeface="Times New Roman" pitchFamily="18" charset="0"/>
              </a:rPr>
              <a:t>units was </a:t>
            </a:r>
            <a:r>
              <a:rPr lang="en-MY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3% and 21% </a:t>
            </a:r>
            <a:r>
              <a:rPr lang="en-MY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respectively</a:t>
            </a:r>
            <a:r>
              <a:rPr lang="en-MY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MY" sz="1200" dirty="0">
                <a:latin typeface="Times New Roman" pitchFamily="18" charset="0"/>
                <a:cs typeface="Times New Roman" pitchFamily="18" charset="0"/>
              </a:rPr>
              <a:t>Source: </a:t>
            </a:r>
            <a:r>
              <a:rPr lang="en-MY" sz="1200" dirty="0" smtClean="0">
                <a:latin typeface="Times New Roman" pitchFamily="18" charset="0"/>
                <a:cs typeface="Times New Roman" pitchFamily="18" charset="0"/>
                <a:hlinkClick r:id="rId2"/>
              </a:rPr>
              <a:t>www.nioh.org</a:t>
            </a:r>
            <a:endParaRPr lang="en-MY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75856" y="-99392"/>
            <a:ext cx="17803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MY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  <a:hlinkClick r:id="rId3" tooltip="ASBESTOSIS&#10;• NIOH (National Institute of Occupational Healt..."/>
              </a:rPr>
              <a:t> </a:t>
            </a:r>
            <a:r>
              <a:rPr lang="en-MY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ASBESTOSIS • </a:t>
            </a:r>
            <a:endParaRPr lang="en-MY" dirty="0"/>
          </a:p>
        </p:txBody>
      </p:sp>
      <p:pic>
        <p:nvPicPr>
          <p:cNvPr id="4" name="Picture 2" descr="Serpentine&#10;(93% of commercial use)&#10;Amphibole&#10;(7% of commercial use)&#10;Chrysolite&#10;Actinolite, Amosite, Anthophyllite,&#10;Crocido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86233"/>
            <a:ext cx="899592" cy="569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BB9F6-E1C2-4888-A8CC-67E6D59135C6}" type="slidenum">
              <a:rPr lang="en-MY" smtClean="0"/>
              <a:t>36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0962215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990600"/>
          </a:xfrm>
          <a:ln w="57150">
            <a:solidFill>
              <a:schemeClr val="accent2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rtl="0" eaLnBrk="1" fontAlgn="auto" hangingPunct="1">
              <a:spcAft>
                <a:spcPts val="0"/>
              </a:spcAft>
              <a:defRPr/>
            </a:pPr>
            <a:r>
              <a:rPr lang="en-US" sz="6000" b="1" dirty="0" smtClean="0">
                <a:solidFill>
                  <a:schemeClr val="accent2">
                    <a:lumMod val="75000"/>
                  </a:schemeClr>
                </a:solidFill>
              </a:rPr>
              <a:t>Thank you</a:t>
            </a:r>
            <a:endParaRPr lang="ar-EG" sz="6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7347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295400"/>
            <a:ext cx="8686800" cy="5410200"/>
          </a:xfrm>
        </p:spPr>
      </p:pic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8600"/>
            <a:ext cx="8915400" cy="640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5485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9512" y="774953"/>
            <a:ext cx="856030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buFont typeface="Wingdings 2"/>
              <a:buChar char=""/>
              <a:defRPr/>
            </a:pPr>
            <a:r>
              <a:rPr lang="en-US" sz="2600" b="1" dirty="0">
                <a:solidFill>
                  <a:srgbClr val="FF0000"/>
                </a:solidFill>
                <a:latin typeface="Garamond" pitchFamily="18" charset="0"/>
              </a:rPr>
              <a:t>Silica exists in 2 forms </a:t>
            </a:r>
          </a:p>
          <a:p>
            <a:pPr marL="274320" indent="-274320">
              <a:buFont typeface="Wingdings 2"/>
              <a:buChar char=""/>
              <a:defRPr/>
            </a:pPr>
            <a:r>
              <a:rPr lang="en-US" sz="2600" b="1" dirty="0">
                <a:solidFill>
                  <a:schemeClr val="tx2"/>
                </a:solidFill>
                <a:latin typeface="Garamond" pitchFamily="18" charset="0"/>
              </a:rPr>
              <a:t>crystalline</a:t>
            </a:r>
            <a:r>
              <a:rPr lang="en-US" sz="2600" b="1" dirty="0">
                <a:latin typeface="Garamond" pitchFamily="18" charset="0"/>
              </a:rPr>
              <a:t> and </a:t>
            </a:r>
          </a:p>
          <a:p>
            <a:pPr marL="274320" indent="-274320">
              <a:buFont typeface="Wingdings 2"/>
              <a:buChar char=""/>
              <a:defRPr/>
            </a:pPr>
            <a:r>
              <a:rPr lang="en-US" sz="2600" b="1" dirty="0">
                <a:solidFill>
                  <a:schemeClr val="tx2"/>
                </a:solidFill>
                <a:latin typeface="Garamond" pitchFamily="18" charset="0"/>
              </a:rPr>
              <a:t>amorphous </a:t>
            </a:r>
            <a:r>
              <a:rPr lang="en-US" sz="2600" b="1" dirty="0">
                <a:latin typeface="Garamond" pitchFamily="18" charset="0"/>
              </a:rPr>
              <a:t>forms.</a:t>
            </a:r>
          </a:p>
          <a:p>
            <a:pPr>
              <a:defRPr/>
            </a:pPr>
            <a:endParaRPr lang="en-US" sz="2600" b="1" dirty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v"/>
              <a:defRPr/>
            </a:pPr>
            <a:r>
              <a:rPr lang="en-US" sz="2600" b="1" dirty="0">
                <a:solidFill>
                  <a:srgbClr val="FF0000"/>
                </a:solidFill>
                <a:latin typeface="Garamond" pitchFamily="18" charset="0"/>
              </a:rPr>
              <a:t>Crystalline </a:t>
            </a:r>
            <a:r>
              <a:rPr lang="en-US" sz="2600" b="1" dirty="0">
                <a:solidFill>
                  <a:schemeClr val="tx2"/>
                </a:solidFill>
                <a:latin typeface="Garamond" pitchFamily="18" charset="0"/>
              </a:rPr>
              <a:t>silica </a:t>
            </a:r>
            <a:r>
              <a:rPr lang="en-US" sz="2600" b="1" dirty="0">
                <a:latin typeface="Garamond" pitchFamily="18" charset="0"/>
              </a:rPr>
              <a:t>not bound to other materials </a:t>
            </a:r>
          </a:p>
          <a:p>
            <a:pPr>
              <a:defRPr/>
            </a:pPr>
            <a:r>
              <a:rPr lang="en-US" sz="2600" b="1" dirty="0">
                <a:latin typeface="Garamond" pitchFamily="18" charset="0"/>
              </a:rPr>
              <a:t>            is called </a:t>
            </a:r>
            <a:r>
              <a:rPr lang="en-US" sz="2600" b="1" dirty="0">
                <a:solidFill>
                  <a:srgbClr val="FF0000"/>
                </a:solidFill>
                <a:latin typeface="Garamond" pitchFamily="18" charset="0"/>
              </a:rPr>
              <a:t>free silica,</a:t>
            </a:r>
          </a:p>
          <a:p>
            <a:pPr>
              <a:defRPr/>
            </a:pPr>
            <a:r>
              <a:rPr lang="en-US" sz="2600" b="1" dirty="0">
                <a:solidFill>
                  <a:srgbClr val="FF0000"/>
                </a:solidFill>
                <a:latin typeface="Garamond" pitchFamily="18" charset="0"/>
              </a:rPr>
              <a:t>        </a:t>
            </a:r>
            <a:r>
              <a:rPr lang="en-US" sz="2600" b="1" dirty="0">
                <a:latin typeface="Garamond" pitchFamily="18" charset="0"/>
              </a:rPr>
              <a:t>when bound it is referred as </a:t>
            </a:r>
            <a:r>
              <a:rPr lang="en-US" sz="2600" b="1" dirty="0">
                <a:solidFill>
                  <a:srgbClr val="FF0000"/>
                </a:solidFill>
                <a:latin typeface="Garamond" pitchFamily="18" charset="0"/>
              </a:rPr>
              <a:t>combined </a:t>
            </a:r>
            <a:r>
              <a:rPr lang="en-US" sz="2600" b="1" dirty="0">
                <a:latin typeface="Garamond" pitchFamily="18" charset="0"/>
              </a:rPr>
              <a:t>(silicates).</a:t>
            </a:r>
          </a:p>
          <a:p>
            <a:pPr marL="457200" indent="-457200">
              <a:buFont typeface="Wingdings" pitchFamily="2" charset="2"/>
              <a:buChar char="v"/>
              <a:defRPr/>
            </a:pPr>
            <a:r>
              <a:rPr lang="en-US" sz="2600" b="1" dirty="0">
                <a:solidFill>
                  <a:srgbClr val="FF0000"/>
                </a:solidFill>
                <a:latin typeface="Garamond" pitchFamily="18" charset="0"/>
              </a:rPr>
              <a:t>Amorphous </a:t>
            </a:r>
            <a:r>
              <a:rPr lang="en-US" sz="2600" b="1" dirty="0">
                <a:solidFill>
                  <a:schemeClr val="tx2"/>
                </a:solidFill>
                <a:latin typeface="Garamond" pitchFamily="18" charset="0"/>
              </a:rPr>
              <a:t>silica</a:t>
            </a:r>
            <a:r>
              <a:rPr lang="en-US" sz="2600" b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en-US" sz="2600" b="1" dirty="0">
                <a:latin typeface="Garamond" pitchFamily="18" charset="0"/>
              </a:rPr>
              <a:t>have relatively </a:t>
            </a:r>
            <a:r>
              <a:rPr lang="en-US" sz="2600" b="1" dirty="0">
                <a:solidFill>
                  <a:srgbClr val="FF0000"/>
                </a:solidFill>
                <a:latin typeface="Garamond" pitchFamily="18" charset="0"/>
              </a:rPr>
              <a:t>non toxic </a:t>
            </a:r>
            <a:r>
              <a:rPr lang="en-US" sz="2600" b="1" dirty="0">
                <a:latin typeface="Garamond" pitchFamily="18" charset="0"/>
              </a:rPr>
              <a:t>pulmonary  properties.</a:t>
            </a:r>
          </a:p>
          <a:p>
            <a:pPr>
              <a:defRPr/>
            </a:pPr>
            <a:endParaRPr lang="en-US" sz="2600" b="1" dirty="0">
              <a:latin typeface="Garamond" pitchFamily="18" charset="0"/>
            </a:endParaRPr>
          </a:p>
          <a:p>
            <a:pPr marL="457200" indent="-457200">
              <a:buFont typeface="Wingdings" pitchFamily="2" charset="2"/>
              <a:buChar char="q"/>
              <a:defRPr/>
            </a:pPr>
            <a:r>
              <a:rPr lang="en-US" sz="2600" b="1" dirty="0">
                <a:solidFill>
                  <a:srgbClr val="FF0000"/>
                </a:solidFill>
                <a:latin typeface="Garamond" pitchFamily="18" charset="0"/>
              </a:rPr>
              <a:t>Silicosis</a:t>
            </a:r>
            <a:r>
              <a:rPr lang="en-US" sz="2600" b="1" dirty="0">
                <a:latin typeface="Garamond" pitchFamily="18" charset="0"/>
              </a:rPr>
              <a:t> refers to </a:t>
            </a:r>
            <a:r>
              <a:rPr lang="en-US" sz="2600" b="1" dirty="0">
                <a:solidFill>
                  <a:schemeClr val="tx2">
                    <a:lumMod val="75000"/>
                  </a:schemeClr>
                </a:solidFill>
                <a:latin typeface="Garamond" pitchFamily="18" charset="0"/>
              </a:rPr>
              <a:t>a spectrum of pulmonary diseases due to inhalation </a:t>
            </a:r>
            <a:r>
              <a:rPr lang="en-US" sz="2600" b="1" dirty="0">
                <a:solidFill>
                  <a:srgbClr val="0070C0"/>
                </a:solidFill>
                <a:latin typeface="Garamond" pitchFamily="18" charset="0"/>
              </a:rPr>
              <a:t> </a:t>
            </a:r>
            <a:r>
              <a:rPr lang="en-US" sz="2600" b="1" dirty="0">
                <a:latin typeface="Garamond" pitchFamily="18" charset="0"/>
              </a:rPr>
              <a:t>of various forms of </a:t>
            </a:r>
            <a:r>
              <a:rPr lang="en-US" sz="2600" b="1" dirty="0">
                <a:solidFill>
                  <a:srgbClr val="FF0000"/>
                </a:solidFill>
                <a:latin typeface="Garamond" pitchFamily="18" charset="0"/>
              </a:rPr>
              <a:t>free crystalline silica </a:t>
            </a:r>
            <a:r>
              <a:rPr lang="en-US" sz="2600" b="1" dirty="0">
                <a:latin typeface="Garamond" pitchFamily="18" charset="0"/>
              </a:rPr>
              <a:t>(SiO2).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589" y="35704"/>
            <a:ext cx="2328223" cy="231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silicosis&#10;Chest radiography showing Eggshell&#10;calcification&#10;Polarized light microscopy showing&#10;Crystals of silica&#10; 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28184" y="5517232"/>
            <a:ext cx="2376263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366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67744" y="57789"/>
            <a:ext cx="30243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MY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silicosis </a:t>
            </a:r>
            <a:endParaRPr lang="en-MY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9512" y="642564"/>
            <a:ext cx="864096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b="1" dirty="0" smtClean="0">
                <a:latin typeface="Garamond" pitchFamily="18" charset="0"/>
                <a:cs typeface="Times New Roman" pitchFamily="18" charset="0"/>
              </a:rPr>
              <a:t>      </a:t>
            </a:r>
            <a:r>
              <a:rPr lang="en-MY" sz="2600" b="1" dirty="0" smtClean="0">
                <a:latin typeface="Garamond" pitchFamily="18" charset="0"/>
                <a:cs typeface="Times New Roman" pitchFamily="18" charset="0"/>
              </a:rPr>
              <a:t>Among the occupational diseases, 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MY" sz="26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silicosis</a:t>
            </a:r>
            <a:r>
              <a:rPr lang="en-MY" sz="2600" b="1" dirty="0" smtClean="0">
                <a:latin typeface="Garamond" pitchFamily="18" charset="0"/>
                <a:cs typeface="Times New Roman" pitchFamily="18" charset="0"/>
              </a:rPr>
              <a:t> is the </a:t>
            </a:r>
            <a:r>
              <a:rPr lang="en-MY" sz="2600" b="1" dirty="0" smtClean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major cause of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MY" sz="26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  permanent disability </a:t>
            </a:r>
            <a:r>
              <a:rPr lang="en-MY" sz="2600" b="1" dirty="0" smtClean="0">
                <a:latin typeface="Garamond" pitchFamily="18" charset="0"/>
                <a:cs typeface="Times New Roman" pitchFamily="18" charset="0"/>
              </a:rPr>
              <a:t>and </a:t>
            </a:r>
            <a:r>
              <a:rPr lang="en-MY" sz="26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mortality</a:t>
            </a:r>
            <a:r>
              <a:rPr lang="en-MY" sz="2600" b="1" dirty="0" smtClean="0">
                <a:latin typeface="Garamond" pitchFamily="18" charset="0"/>
                <a:cs typeface="Times New Roman" pitchFamily="18" charset="0"/>
              </a:rPr>
              <a:t>. </a:t>
            </a:r>
          </a:p>
          <a:p>
            <a:pPr marL="457200" indent="-457200" algn="ctr">
              <a:buFont typeface="Wingdings" pitchFamily="2" charset="2"/>
              <a:buChar char="q"/>
            </a:pPr>
            <a:r>
              <a:rPr lang="en-MY" sz="2600" b="1" dirty="0" smtClean="0">
                <a:latin typeface="Garamond" pitchFamily="18" charset="0"/>
                <a:cs typeface="Times New Roman" pitchFamily="18" charset="0"/>
              </a:rPr>
              <a:t>Develop</a:t>
            </a:r>
            <a:r>
              <a:rPr lang="en-MY" sz="2600" dirty="0" smtClean="0">
                <a:latin typeface="Garamond" pitchFamily="18" charset="0"/>
                <a:cs typeface="Times New Roman" pitchFamily="18" charset="0"/>
              </a:rPr>
              <a:t>s with </a:t>
            </a:r>
            <a:r>
              <a:rPr lang="en-MY" sz="26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repeated</a:t>
            </a:r>
            <a:r>
              <a:rPr lang="en-MY" sz="2600" b="1" dirty="0" smtClean="0"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600" dirty="0" smtClean="0">
                <a:latin typeface="Garamond" pitchFamily="18" charset="0"/>
                <a:cs typeface="Times New Roman" pitchFamily="18" charset="0"/>
              </a:rPr>
              <a:t>and usually </a:t>
            </a:r>
            <a:r>
              <a:rPr lang="en-MY" sz="26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long-term exposure</a:t>
            </a:r>
          </a:p>
          <a:p>
            <a:pPr marL="457200" indent="-457200" algn="ctr">
              <a:buFont typeface="Wingdings" pitchFamily="2" charset="2"/>
              <a:buChar char="Ø"/>
            </a:pPr>
            <a:r>
              <a:rPr lang="en-MY" sz="26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 to crystalline silica </a:t>
            </a:r>
            <a:r>
              <a:rPr lang="en-MY" sz="2600" b="1" dirty="0" smtClean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(silica dust) </a:t>
            </a:r>
          </a:p>
          <a:p>
            <a:pPr marL="457200" indent="-457200" algn="ctr">
              <a:buFont typeface="Wingdings" pitchFamily="2" charset="2"/>
              <a:buChar char="q"/>
            </a:pPr>
            <a:r>
              <a:rPr lang="en-MY" sz="2600" dirty="0" smtClean="0">
                <a:latin typeface="Garamond" pitchFamily="18" charset="0"/>
                <a:cs typeface="Times New Roman" pitchFamily="18" charset="0"/>
              </a:rPr>
              <a:t>It is caused by </a:t>
            </a:r>
            <a:r>
              <a:rPr lang="en-MY" sz="2600" b="1" dirty="0" smtClean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inhalation of dust </a:t>
            </a:r>
            <a:r>
              <a:rPr lang="en-MY" sz="2600" b="1" dirty="0" smtClean="0">
                <a:latin typeface="Garamond" pitchFamily="18" charset="0"/>
                <a:cs typeface="Times New Roman" pitchFamily="18" charset="0"/>
              </a:rPr>
              <a:t>containing </a:t>
            </a:r>
            <a:r>
              <a:rPr lang="en-MY" sz="26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free silica </a:t>
            </a:r>
            <a:r>
              <a:rPr lang="en-MY" sz="2600" dirty="0" smtClean="0">
                <a:latin typeface="Garamond" pitchFamily="18" charset="0"/>
                <a:cs typeface="Times New Roman" pitchFamily="18" charset="0"/>
              </a:rPr>
              <a:t>or</a:t>
            </a:r>
          </a:p>
          <a:p>
            <a:pPr marL="457200" indent="-457200" algn="ctr">
              <a:buFont typeface="Wingdings" pitchFamily="2" charset="2"/>
              <a:buChar char="ü"/>
            </a:pPr>
            <a:r>
              <a:rPr lang="en-MY" sz="2600" dirty="0" smtClean="0"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600" b="1" dirty="0" smtClean="0">
                <a:latin typeface="Garamond" pitchFamily="18" charset="0"/>
                <a:cs typeface="Times New Roman" pitchFamily="18" charset="0"/>
              </a:rPr>
              <a:t>silicon dioxide </a:t>
            </a:r>
            <a:r>
              <a:rPr lang="en-US" sz="26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free crystalline silica </a:t>
            </a:r>
            <a:r>
              <a:rPr lang="en-US" sz="2600" dirty="0" smtClean="0">
                <a:latin typeface="Garamond" pitchFamily="18" charset="0"/>
                <a:cs typeface="Times New Roman" pitchFamily="18" charset="0"/>
              </a:rPr>
              <a:t>(SiO2).</a:t>
            </a:r>
            <a:endParaRPr lang="en-MY" sz="2600" dirty="0" smtClean="0">
              <a:latin typeface="Garamond" pitchFamily="18" charset="0"/>
              <a:cs typeface="Times New Roman" pitchFamily="18" charset="0"/>
            </a:endParaRPr>
          </a:p>
          <a:p>
            <a:endParaRPr lang="en-MY" sz="2600" dirty="0" smtClean="0">
              <a:latin typeface="Garamond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MY" sz="2600" b="1" dirty="0" smtClean="0">
                <a:latin typeface="Garamond" pitchFamily="18" charset="0"/>
                <a:cs typeface="Times New Roman" pitchFamily="18" charset="0"/>
              </a:rPr>
              <a:t>The silica dust causes </a:t>
            </a:r>
            <a:r>
              <a:rPr lang="en-MY" sz="26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irritation &amp; inflammation </a:t>
            </a:r>
            <a:r>
              <a:rPr lang="en-MY" sz="2600" dirty="0" smtClean="0">
                <a:latin typeface="Garamond" pitchFamily="18" charset="0"/>
                <a:cs typeface="Times New Roman" pitchFamily="18" charset="0"/>
              </a:rPr>
              <a:t>of </a:t>
            </a:r>
            <a:r>
              <a:rPr lang="en-MY" sz="2600" b="1" dirty="0" smtClean="0">
                <a:latin typeface="Garamond" pitchFamily="18" charset="0"/>
                <a:cs typeface="Times New Roman" pitchFamily="18" charset="0"/>
              </a:rPr>
              <a:t>the airways &amp; lung tissue</a:t>
            </a:r>
            <a:r>
              <a:rPr lang="en-MY" sz="2600" dirty="0" smtClean="0">
                <a:latin typeface="Garamond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MY" sz="2600" dirty="0" smtClean="0"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6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Scar tissue forms</a:t>
            </a:r>
            <a:r>
              <a:rPr lang="en-MY" sz="2600" dirty="0" smtClean="0"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600" b="1" dirty="0" smtClean="0">
                <a:latin typeface="Garamond" pitchFamily="18" charset="0"/>
                <a:cs typeface="Times New Roman" pitchFamily="18" charset="0"/>
              </a:rPr>
              <a:t>when the inflammation heals</a:t>
            </a:r>
            <a:r>
              <a:rPr lang="en-MY" sz="2600" dirty="0" smtClean="0">
                <a:latin typeface="Garamond" pitchFamily="18" charset="0"/>
                <a:cs typeface="Times New Roman" pitchFamily="18" charset="0"/>
              </a:rPr>
              <a:t>, </a:t>
            </a:r>
            <a:r>
              <a:rPr lang="en-MY" sz="2600" b="1" dirty="0" smtClean="0">
                <a:latin typeface="Garamond" pitchFamily="18" charset="0"/>
                <a:cs typeface="Times New Roman" pitchFamily="18" charset="0"/>
              </a:rPr>
              <a:t>resulting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MY" sz="2600" dirty="0" smtClean="0">
                <a:latin typeface="Garamond" pitchFamily="18" charset="0"/>
                <a:cs typeface="Times New Roman" pitchFamily="18" charset="0"/>
              </a:rPr>
              <a:t> in </a:t>
            </a:r>
            <a:r>
              <a:rPr lang="en-MY" sz="26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fibrosis </a:t>
            </a:r>
            <a:r>
              <a:rPr lang="en-MY" sz="2600" b="1" dirty="0" smtClean="0">
                <a:latin typeface="Garamond" pitchFamily="18" charset="0"/>
                <a:cs typeface="Times New Roman" pitchFamily="18" charset="0"/>
              </a:rPr>
              <a:t>that gradually overtakes healthy lung tissue. 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MY" sz="26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The</a:t>
            </a:r>
            <a:r>
              <a:rPr lang="en-MY" sz="2600" dirty="0" smtClean="0"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6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fibrosis continues extending </a:t>
            </a:r>
            <a:r>
              <a:rPr lang="en-MY" sz="2600" b="1" dirty="0" smtClean="0">
                <a:latin typeface="Garamond" pitchFamily="18" charset="0"/>
                <a:cs typeface="Times New Roman" pitchFamily="18" charset="0"/>
              </a:rPr>
              <a:t>through the lungs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MY" sz="2600" dirty="0" smtClean="0"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6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even </a:t>
            </a:r>
            <a:r>
              <a:rPr lang="en-MY" sz="2600" b="1" dirty="0" smtClean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after exposure ends</a:t>
            </a:r>
            <a:r>
              <a:rPr lang="en-MY" sz="2600" dirty="0" smtClean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" name="Picture 2" descr="silicosis&#10;Chest radiography showing Eggshell&#10;calcification&#10;Polarized light microscopy showing&#10;Crystals of silica&#10;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88224" y="90956"/>
            <a:ext cx="2411760" cy="153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104" y="4293096"/>
            <a:ext cx="1205880" cy="1123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907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238665"/>
            <a:ext cx="655272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6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The </a:t>
            </a:r>
            <a:r>
              <a:rPr lang="en-MY" sz="2600" b="1" u="sng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incidence of silicosis </a:t>
            </a:r>
            <a:r>
              <a:rPr lang="en-MY" sz="2600" b="1" dirty="0" smtClean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depends upon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MY" sz="2600" dirty="0" smtClean="0">
                <a:latin typeface="Garamond" pitchFamily="18" charset="0"/>
                <a:cs typeface="Times New Roman" pitchFamily="18" charset="0"/>
              </a:rPr>
              <a:t>the </a:t>
            </a:r>
            <a:r>
              <a:rPr lang="en-MY" sz="2600" b="1" dirty="0" smtClean="0">
                <a:latin typeface="Garamond" pitchFamily="18" charset="0"/>
                <a:cs typeface="Times New Roman" pitchFamily="18" charset="0"/>
              </a:rPr>
              <a:t>chemical composition </a:t>
            </a:r>
            <a:r>
              <a:rPr lang="en-MY" sz="2600" dirty="0" smtClean="0">
                <a:latin typeface="Garamond" pitchFamily="18" charset="0"/>
                <a:cs typeface="Times New Roman" pitchFamily="18" charset="0"/>
              </a:rPr>
              <a:t>of the dust,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MY" sz="2600" b="1" dirty="0" smtClean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size</a:t>
            </a:r>
            <a:r>
              <a:rPr lang="en-MY" sz="2600" dirty="0" smtClean="0"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600" b="1" dirty="0" smtClean="0">
                <a:latin typeface="Garamond" pitchFamily="18" charset="0"/>
                <a:cs typeface="Times New Roman" pitchFamily="18" charset="0"/>
              </a:rPr>
              <a:t>of the particles,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MY" sz="2600" b="1" dirty="0" smtClean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duration</a:t>
            </a:r>
            <a:r>
              <a:rPr lang="en-MY" sz="2600" dirty="0" smtClean="0">
                <a:latin typeface="Garamond" pitchFamily="18" charset="0"/>
                <a:cs typeface="Times New Roman" pitchFamily="18" charset="0"/>
              </a:rPr>
              <a:t> of exposure and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MY" sz="2600" b="1" dirty="0" smtClean="0">
                <a:latin typeface="Garamond" pitchFamily="18" charset="0"/>
                <a:cs typeface="Times New Roman" pitchFamily="18" charset="0"/>
              </a:rPr>
              <a:t>individual </a:t>
            </a:r>
            <a:r>
              <a:rPr lang="en-MY" sz="2600" b="1" dirty="0" smtClean="0">
                <a:solidFill>
                  <a:schemeClr val="tx2">
                    <a:lumMod val="50000"/>
                  </a:schemeClr>
                </a:solidFill>
                <a:latin typeface="Garamond" pitchFamily="18" charset="0"/>
                <a:cs typeface="Times New Roman" pitchFamily="18" charset="0"/>
              </a:rPr>
              <a:t>susceptibility</a:t>
            </a:r>
            <a:endParaRPr lang="en-MY" sz="2600" b="1" dirty="0">
              <a:solidFill>
                <a:schemeClr val="tx2">
                  <a:lumMod val="50000"/>
                </a:schemeClr>
              </a:solidFill>
              <a:latin typeface="Garamond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331546"/>
            <a:ext cx="917866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MY" sz="2600" b="1" dirty="0" smtClean="0">
                <a:latin typeface="Garamond" pitchFamily="18" charset="0"/>
                <a:cs typeface="Times New Roman" pitchFamily="18" charset="0"/>
              </a:rPr>
              <a:t>The </a:t>
            </a:r>
            <a:r>
              <a:rPr lang="en-MY" sz="2600" b="1" dirty="0" smtClean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higher </a:t>
            </a:r>
            <a:r>
              <a:rPr lang="en-MY" sz="2600" b="1" dirty="0" smtClean="0">
                <a:latin typeface="Garamond" pitchFamily="18" charset="0"/>
                <a:cs typeface="Times New Roman" pitchFamily="18" charset="0"/>
              </a:rPr>
              <a:t>the concentration of free silica in the dust,</a:t>
            </a:r>
          </a:p>
          <a:p>
            <a:r>
              <a:rPr lang="en-MY" sz="2600" b="1" dirty="0"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600" b="1" dirty="0" smtClean="0">
                <a:latin typeface="Garamond" pitchFamily="18" charset="0"/>
                <a:cs typeface="Times New Roman" pitchFamily="18" charset="0"/>
              </a:rPr>
              <a:t>        </a:t>
            </a:r>
            <a:r>
              <a:rPr lang="en-MY" sz="26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the greater the hazard.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MY" sz="2600" b="1" dirty="0" smtClean="0">
                <a:latin typeface="Garamond" pitchFamily="18" charset="0"/>
                <a:cs typeface="Times New Roman" pitchFamily="18" charset="0"/>
              </a:rPr>
              <a:t>Particles between </a:t>
            </a:r>
            <a:r>
              <a:rPr lang="en-MY" sz="26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0.5 to 3 micron </a:t>
            </a:r>
            <a:r>
              <a:rPr lang="en-MY" sz="2600" b="1" dirty="0" smtClean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are </a:t>
            </a:r>
            <a:r>
              <a:rPr lang="en-MY" sz="26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the most dangerous </a:t>
            </a:r>
            <a:r>
              <a:rPr lang="en-MY" sz="2600" b="1" dirty="0" smtClean="0">
                <a:solidFill>
                  <a:srgbClr val="002060"/>
                </a:solidFill>
                <a:latin typeface="Garamond" pitchFamily="18" charset="0"/>
                <a:cs typeface="Times New Roman" pitchFamily="18" charset="0"/>
              </a:rPr>
              <a:t>because they reach </a:t>
            </a:r>
            <a:r>
              <a:rPr lang="en-MY" sz="2600" b="1" dirty="0" smtClean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the interior of the lungs </a:t>
            </a:r>
            <a:r>
              <a:rPr lang="en-MY" sz="26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with ease.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MY" sz="2600" b="1" dirty="0" smtClean="0">
                <a:latin typeface="Garamond" pitchFamily="18" charset="0"/>
                <a:cs typeface="Times New Roman" pitchFamily="18" charset="0"/>
              </a:rPr>
              <a:t>The </a:t>
            </a:r>
            <a:r>
              <a:rPr lang="en-MY" sz="2600" b="1" dirty="0" smtClean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longer </a:t>
            </a:r>
            <a:r>
              <a:rPr lang="en-MY" sz="2600" b="1" dirty="0" smtClean="0">
                <a:latin typeface="Garamond" pitchFamily="18" charset="0"/>
                <a:cs typeface="Times New Roman" pitchFamily="18" charset="0"/>
              </a:rPr>
              <a:t>the </a:t>
            </a:r>
            <a:r>
              <a:rPr lang="en-MY" sz="2600" b="1" dirty="0" smtClean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duration</a:t>
            </a:r>
            <a:r>
              <a:rPr lang="en-MY" sz="2600" b="1" dirty="0" smtClean="0">
                <a:latin typeface="Garamond" pitchFamily="18" charset="0"/>
                <a:cs typeface="Times New Roman" pitchFamily="18" charset="0"/>
              </a:rPr>
              <a:t> of exposure, </a:t>
            </a:r>
          </a:p>
          <a:p>
            <a:r>
              <a:rPr lang="en-MY" sz="2600" b="1" dirty="0"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600" b="1" dirty="0" smtClean="0">
                <a:latin typeface="Garamond" pitchFamily="18" charset="0"/>
                <a:cs typeface="Times New Roman" pitchFamily="18" charset="0"/>
              </a:rPr>
              <a:t>      the </a:t>
            </a:r>
            <a:r>
              <a:rPr lang="en-MY" sz="26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greater the risk </a:t>
            </a:r>
            <a:r>
              <a:rPr lang="en-MY" sz="2600" b="1" dirty="0" smtClean="0">
                <a:latin typeface="Garamond" pitchFamily="18" charset="0"/>
                <a:cs typeface="Times New Roman" pitchFamily="18" charset="0"/>
              </a:rPr>
              <a:t>of developing silicosis. 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MY" sz="2400" b="1" dirty="0" smtClean="0">
                <a:solidFill>
                  <a:srgbClr val="00B050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400" b="1" i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It is </a:t>
            </a:r>
            <a:r>
              <a:rPr lang="en-MY" sz="2400" b="1" i="1" dirty="0" smtClean="0">
                <a:latin typeface="Garamond" pitchFamily="18" charset="0"/>
                <a:cs typeface="Times New Roman" pitchFamily="18" charset="0"/>
              </a:rPr>
              <a:t>found that the </a:t>
            </a:r>
            <a:r>
              <a:rPr lang="en-MY" sz="2400" b="1" i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incubation period </a:t>
            </a:r>
            <a:r>
              <a:rPr lang="en-MY" sz="2400" b="1" i="1" dirty="0" smtClean="0">
                <a:latin typeface="Garamond" pitchFamily="18" charset="0"/>
                <a:cs typeface="Times New Roman" pitchFamily="18" charset="0"/>
              </a:rPr>
              <a:t>may vary from a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MY" sz="2800" b="1" i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few months up   to ≥20 </a:t>
            </a:r>
            <a:r>
              <a:rPr lang="en-MY" sz="2800" b="1" i="1" dirty="0" smtClean="0">
                <a:latin typeface="Garamond" pitchFamily="18" charset="0"/>
                <a:cs typeface="Times New Roman" pitchFamily="18" charset="0"/>
              </a:rPr>
              <a:t>years </a:t>
            </a:r>
            <a:r>
              <a:rPr lang="en-MY" sz="2400" b="1" i="1" dirty="0" smtClean="0">
                <a:latin typeface="Garamond" pitchFamily="18" charset="0"/>
                <a:cs typeface="Times New Roman" pitchFamily="18" charset="0"/>
              </a:rPr>
              <a:t>of exposure, </a:t>
            </a:r>
          </a:p>
          <a:p>
            <a:r>
              <a:rPr lang="en-MY" sz="2400" b="1" i="1" dirty="0" smtClean="0">
                <a:latin typeface="Garamond" pitchFamily="18" charset="0"/>
                <a:cs typeface="Times New Roman" pitchFamily="18" charset="0"/>
              </a:rPr>
              <a:t>                      </a:t>
            </a:r>
            <a:r>
              <a:rPr lang="en-MY" sz="2800" b="1" i="1" dirty="0" smtClean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depending upon the above factors</a:t>
            </a:r>
            <a:r>
              <a:rPr lang="en-MY" sz="2800" b="1" dirty="0" smtClean="0">
                <a:solidFill>
                  <a:srgbClr val="00B050"/>
                </a:solidFill>
                <a:latin typeface="Garamond" pitchFamily="18" charset="0"/>
                <a:cs typeface="Times New Roman" pitchFamily="18" charset="0"/>
              </a:rPr>
              <a:t>. </a:t>
            </a:r>
            <a:endParaRPr lang="en-MY" sz="2800" b="1" dirty="0" smtClean="0">
              <a:solidFill>
                <a:srgbClr val="0070C0"/>
              </a:solidFill>
              <a:latin typeface="Garamond" pitchFamily="18" charset="0"/>
              <a:cs typeface="Times New Roman" pitchFamily="18" charset="0"/>
            </a:endParaRPr>
          </a:p>
          <a:p>
            <a:r>
              <a:rPr lang="en-MY" sz="2400" b="1" dirty="0" smtClean="0">
                <a:latin typeface="Garamond" pitchFamily="18" charset="0"/>
                <a:cs typeface="Times New Roman" pitchFamily="18" charset="0"/>
              </a:rPr>
              <a:t>The </a:t>
            </a:r>
            <a:r>
              <a:rPr lang="en-MY" sz="2000" b="1" i="1" dirty="0" smtClean="0">
                <a:latin typeface="Garamond" pitchFamily="18" charset="0"/>
                <a:cs typeface="Times New Roman" pitchFamily="18" charset="0"/>
              </a:rPr>
              <a:t>particles are </a:t>
            </a:r>
            <a:r>
              <a:rPr lang="en-MY" sz="2000" b="1" i="1" dirty="0" smtClean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ingested by the phagocytes </a:t>
            </a:r>
            <a:r>
              <a:rPr lang="en-MY" sz="2000" b="1" i="1" dirty="0" smtClean="0">
                <a:latin typeface="Garamond" pitchFamily="18" charset="0"/>
                <a:cs typeface="Times New Roman" pitchFamily="18" charset="0"/>
              </a:rPr>
              <a:t>which</a:t>
            </a:r>
            <a:r>
              <a:rPr lang="en-MY" sz="2000" b="1" i="1" dirty="0" smtClean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 accumulate </a:t>
            </a:r>
            <a:r>
              <a:rPr lang="en-MY" sz="2000" b="1" i="1" dirty="0" smtClean="0">
                <a:latin typeface="Garamond" pitchFamily="18" charset="0"/>
                <a:cs typeface="Times New Roman" pitchFamily="18" charset="0"/>
              </a:rPr>
              <a:t>and </a:t>
            </a:r>
            <a:r>
              <a:rPr lang="en-MY" sz="2000" b="1" i="1" dirty="0" smtClean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block the lymph channels. </a:t>
            </a:r>
            <a:endParaRPr lang="en-MY" sz="2000" b="1" i="1" dirty="0">
              <a:solidFill>
                <a:srgbClr val="0070C0"/>
              </a:solidFill>
              <a:latin typeface="Garamond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40234"/>
            <a:ext cx="1995217" cy="1992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6948264" y="6453336"/>
            <a:ext cx="213053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51404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9512" y="421929"/>
            <a:ext cx="8424936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600" b="1" dirty="0" smtClean="0">
                <a:latin typeface="Garamond" pitchFamily="18" charset="0"/>
                <a:cs typeface="Times New Roman" pitchFamily="18" charset="0"/>
              </a:rPr>
              <a:t>The particles are </a:t>
            </a:r>
            <a:r>
              <a:rPr lang="en-MY" sz="2600" b="1" dirty="0" smtClean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ingested by the phagocytes </a:t>
            </a:r>
            <a:r>
              <a:rPr lang="en-MY" sz="2600" b="1" dirty="0" smtClean="0">
                <a:latin typeface="Garamond" pitchFamily="18" charset="0"/>
                <a:cs typeface="Times New Roman" pitchFamily="18" charset="0"/>
              </a:rPr>
              <a:t>which </a:t>
            </a:r>
            <a:r>
              <a:rPr lang="en-MY" sz="2600" b="1" dirty="0" smtClean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accumulate </a:t>
            </a:r>
            <a:r>
              <a:rPr lang="en-MY" sz="2600" b="1" dirty="0" smtClean="0">
                <a:latin typeface="Garamond" pitchFamily="18" charset="0"/>
                <a:cs typeface="Times New Roman" pitchFamily="18" charset="0"/>
              </a:rPr>
              <a:t>and </a:t>
            </a:r>
            <a:r>
              <a:rPr lang="en-MY" sz="26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block the lymph channels</a:t>
            </a:r>
            <a:r>
              <a:rPr lang="en-MY" sz="2600" b="1" dirty="0" smtClean="0">
                <a:solidFill>
                  <a:srgbClr val="0070C0"/>
                </a:solidFill>
                <a:latin typeface="Garamond" pitchFamily="18" charset="0"/>
                <a:cs typeface="Times New Roman" pitchFamily="18" charset="0"/>
              </a:rPr>
              <a:t>. </a:t>
            </a:r>
            <a:endParaRPr lang="en-MY" sz="2600" b="1" dirty="0" smtClean="0">
              <a:solidFill>
                <a:srgbClr val="FF0000"/>
              </a:solidFill>
              <a:latin typeface="Garamond" pitchFamily="18" charset="0"/>
              <a:cs typeface="Times New Roman" pitchFamily="18" charset="0"/>
            </a:endParaRPr>
          </a:p>
          <a:p>
            <a:r>
              <a:rPr lang="en-MY" sz="26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     Pathologically,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MY" sz="26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600" b="1" dirty="0" smtClean="0">
                <a:latin typeface="Garamond" pitchFamily="18" charset="0"/>
                <a:cs typeface="Times New Roman" pitchFamily="18" charset="0"/>
              </a:rPr>
              <a:t>silicosis is characterized by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MY" sz="2600" b="1" dirty="0" smtClean="0">
                <a:latin typeface="Garamond" pitchFamily="18" charset="0"/>
                <a:cs typeface="Times New Roman" pitchFamily="18" charset="0"/>
              </a:rPr>
              <a:t>Fibrosis is  initiated by silicic acid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MY" sz="2600" b="1" dirty="0" smtClean="0">
                <a:latin typeface="Garamond" pitchFamily="18" charset="0"/>
                <a:cs typeface="Times New Roman" pitchFamily="18" charset="0"/>
              </a:rPr>
              <a:t> leading to a dense "nodular" </a:t>
            </a:r>
            <a:r>
              <a:rPr lang="en-MY" sz="26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nodular fibrosis</a:t>
            </a:r>
            <a:r>
              <a:rPr lang="en-MY" sz="2600" b="1" dirty="0" smtClean="0">
                <a:latin typeface="Garamond" pitchFamily="18" charset="0"/>
                <a:cs typeface="Times New Roman" pitchFamily="18" charset="0"/>
              </a:rPr>
              <a:t>,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MY" sz="2600" b="1" dirty="0" smtClean="0">
                <a:latin typeface="Garamond" pitchFamily="18" charset="0"/>
                <a:cs typeface="Times New Roman" pitchFamily="18" charset="0"/>
              </a:rPr>
              <a:t>the nodules </a:t>
            </a:r>
            <a:r>
              <a:rPr lang="en-MY" sz="2600" b="1" dirty="0" smtClean="0">
                <a:solidFill>
                  <a:schemeClr val="tx2"/>
                </a:solidFill>
                <a:latin typeface="Garamond" pitchFamily="18" charset="0"/>
                <a:cs typeface="Times New Roman" pitchFamily="18" charset="0"/>
              </a:rPr>
              <a:t>ranging from </a:t>
            </a:r>
            <a:r>
              <a:rPr lang="en-MY" sz="26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3 to 4 mm </a:t>
            </a:r>
            <a:r>
              <a:rPr lang="en-MY" sz="2600" b="1" dirty="0" smtClean="0">
                <a:latin typeface="Garamond" pitchFamily="18" charset="0"/>
                <a:cs typeface="Times New Roman" pitchFamily="18" charset="0"/>
              </a:rPr>
              <a:t>in diameter in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MY" sz="26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 the upper part </a:t>
            </a:r>
            <a:r>
              <a:rPr lang="en-MY" sz="2600" b="1" dirty="0" smtClean="0">
                <a:latin typeface="Garamond" pitchFamily="18" charset="0"/>
                <a:cs typeface="Times New Roman" pitchFamily="18" charset="0"/>
              </a:rPr>
              <a:t>of the lung . 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MY" sz="26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Emphysema</a:t>
            </a:r>
            <a:r>
              <a:rPr lang="en-MY" sz="2600" b="1" dirty="0" smtClean="0">
                <a:latin typeface="Garamond" pitchFamily="18" charset="0"/>
                <a:cs typeface="Times New Roman" pitchFamily="18" charset="0"/>
              </a:rPr>
              <a:t> , and </a:t>
            </a:r>
            <a:r>
              <a:rPr lang="en-MY" sz="26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right heart failure , 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MY" sz="26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Pulmonary TB </a:t>
            </a:r>
            <a:r>
              <a:rPr lang="en-MY" sz="2600" b="1" dirty="0" smtClean="0">
                <a:latin typeface="Garamond" pitchFamily="18" charset="0"/>
                <a:cs typeface="Times New Roman" pitchFamily="18" charset="0"/>
              </a:rPr>
              <a:t>may intervene in </a:t>
            </a:r>
            <a:r>
              <a:rPr lang="en-MY" sz="2600" b="1" dirty="0" smtClean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50% </a:t>
            </a:r>
            <a:r>
              <a:rPr lang="en-MY" sz="2600" b="1" dirty="0" smtClean="0">
                <a:latin typeface="Garamond" pitchFamily="18" charset="0"/>
                <a:cs typeface="Times New Roman" pitchFamily="18" charset="0"/>
              </a:rPr>
              <a:t>of c</a:t>
            </a:r>
            <a:r>
              <a:rPr lang="en-MY" sz="2800" b="1" dirty="0" smtClean="0">
                <a:latin typeface="Garamond" pitchFamily="18" charset="0"/>
                <a:cs typeface="Times New Roman" pitchFamily="18" charset="0"/>
              </a:rPr>
              <a:t>ases </a:t>
            </a:r>
            <a:endParaRPr lang="en-MY" sz="2800" b="1" dirty="0"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3528" y="4725144"/>
            <a:ext cx="838944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buFont typeface="Wingdings 2"/>
              <a:buChar char=""/>
              <a:defRPr/>
            </a:pPr>
            <a:r>
              <a:rPr lang="en-US" sz="2600" b="1" dirty="0">
                <a:solidFill>
                  <a:srgbClr val="FF0000"/>
                </a:solidFill>
                <a:latin typeface="Garamond" pitchFamily="18" charset="0"/>
              </a:rPr>
              <a:t>The </a:t>
            </a:r>
            <a:r>
              <a:rPr lang="en-US" sz="2600" b="1" u="sng" dirty="0">
                <a:solidFill>
                  <a:srgbClr val="FF0000"/>
                </a:solidFill>
                <a:latin typeface="Garamond" pitchFamily="18" charset="0"/>
              </a:rPr>
              <a:t>presentation and severity </a:t>
            </a:r>
            <a:r>
              <a:rPr lang="en-US" sz="2600" b="1" dirty="0">
                <a:latin typeface="Garamond" pitchFamily="18" charset="0"/>
              </a:rPr>
              <a:t>of silicosis depend on</a:t>
            </a:r>
            <a:r>
              <a:rPr lang="en-US" sz="2600" dirty="0">
                <a:latin typeface="Garamond" pitchFamily="18" charset="0"/>
              </a:rPr>
              <a:t>:</a:t>
            </a:r>
          </a:p>
          <a:p>
            <a:pPr marL="457200" indent="-457200">
              <a:buFont typeface="Wingdings" pitchFamily="2" charset="2"/>
              <a:buChar char="Ø"/>
              <a:defRPr/>
            </a:pPr>
            <a:r>
              <a:rPr lang="en-US" sz="2600" dirty="0">
                <a:latin typeface="Garamond" pitchFamily="18" charset="0"/>
              </a:rPr>
              <a:t>- </a:t>
            </a:r>
            <a:r>
              <a:rPr lang="en-US" sz="2600" b="1" dirty="0">
                <a:solidFill>
                  <a:srgbClr val="0070C0"/>
                </a:solidFill>
                <a:latin typeface="Garamond" pitchFamily="18" charset="0"/>
              </a:rPr>
              <a:t>Dust factors</a:t>
            </a:r>
            <a:r>
              <a:rPr lang="en-US" sz="2600" dirty="0">
                <a:latin typeface="Garamond" pitchFamily="18" charset="0"/>
              </a:rPr>
              <a:t>: </a:t>
            </a:r>
            <a:r>
              <a:rPr lang="en-US" sz="2600" b="1" dirty="0">
                <a:solidFill>
                  <a:srgbClr val="002060"/>
                </a:solidFill>
                <a:latin typeface="Garamond" pitchFamily="18" charset="0"/>
              </a:rPr>
              <a:t>concentration</a:t>
            </a:r>
            <a:r>
              <a:rPr lang="en-US" sz="2600" b="1" dirty="0">
                <a:latin typeface="Garamond" pitchFamily="18" charset="0"/>
              </a:rPr>
              <a:t> or </a:t>
            </a:r>
            <a:r>
              <a:rPr lang="en-US" sz="2600" b="1" dirty="0">
                <a:solidFill>
                  <a:srgbClr val="002060"/>
                </a:solidFill>
                <a:latin typeface="Garamond" pitchFamily="18" charset="0"/>
              </a:rPr>
              <a:t>duration </a:t>
            </a:r>
            <a:r>
              <a:rPr lang="en-US" sz="2600" b="1" dirty="0">
                <a:latin typeface="Garamond" pitchFamily="18" charset="0"/>
              </a:rPr>
              <a:t>of </a:t>
            </a:r>
            <a:r>
              <a:rPr lang="en-US" sz="2600" b="1" dirty="0" smtClean="0">
                <a:latin typeface="Garamond" pitchFamily="18" charset="0"/>
              </a:rPr>
              <a:t>exposure</a:t>
            </a:r>
          </a:p>
          <a:p>
            <a:pPr marL="457200" indent="-457200">
              <a:buFont typeface="Wingdings" pitchFamily="2" charset="2"/>
              <a:buChar char="Ø"/>
              <a:defRPr/>
            </a:pPr>
            <a:r>
              <a:rPr lang="en-US" sz="2600" b="1" dirty="0" smtClean="0">
                <a:solidFill>
                  <a:srgbClr val="0070C0"/>
                </a:solidFill>
                <a:latin typeface="Garamond" pitchFamily="18" charset="0"/>
              </a:rPr>
              <a:t>Host </a:t>
            </a:r>
            <a:r>
              <a:rPr lang="en-US" sz="2600" b="1" dirty="0">
                <a:solidFill>
                  <a:srgbClr val="0070C0"/>
                </a:solidFill>
                <a:latin typeface="Garamond" pitchFamily="18" charset="0"/>
              </a:rPr>
              <a:t>factors</a:t>
            </a:r>
            <a:r>
              <a:rPr lang="en-US" sz="2600" dirty="0">
                <a:latin typeface="Garamond" pitchFamily="18" charset="0"/>
              </a:rPr>
              <a:t>:</a:t>
            </a:r>
            <a:r>
              <a:rPr lang="en-US" sz="2600" b="1" dirty="0">
                <a:solidFill>
                  <a:srgbClr val="002060"/>
                </a:solidFill>
                <a:latin typeface="Garamond" pitchFamily="18" charset="0"/>
              </a:rPr>
              <a:t> genetic </a:t>
            </a:r>
            <a:r>
              <a:rPr lang="en-US" sz="2600" dirty="0">
                <a:latin typeface="Garamond" pitchFamily="18" charset="0"/>
              </a:rPr>
              <a:t>factors, </a:t>
            </a:r>
            <a:r>
              <a:rPr lang="en-US" sz="2600" b="1" dirty="0">
                <a:solidFill>
                  <a:srgbClr val="002060"/>
                </a:solidFill>
                <a:latin typeface="Garamond" pitchFamily="18" charset="0"/>
              </a:rPr>
              <a:t>cigarette smoking</a:t>
            </a:r>
            <a:r>
              <a:rPr lang="en-US" sz="2600" dirty="0">
                <a:latin typeface="Garamond" pitchFamily="18" charset="0"/>
              </a:rPr>
              <a:t>, and </a:t>
            </a:r>
            <a:r>
              <a:rPr lang="en-US" sz="2600" b="1" dirty="0">
                <a:solidFill>
                  <a:srgbClr val="002060"/>
                </a:solidFill>
                <a:latin typeface="Garamond" pitchFamily="18" charset="0"/>
              </a:rPr>
              <a:t>presence of other pulmonary </a:t>
            </a:r>
            <a:r>
              <a:rPr lang="en-US" sz="2600" dirty="0">
                <a:latin typeface="Garamond" pitchFamily="18" charset="0"/>
              </a:rPr>
              <a:t>disease</a:t>
            </a:r>
            <a:endParaRPr lang="en-MY" sz="2600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15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9552" y="116632"/>
            <a:ext cx="7920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MY" sz="2800" b="1" dirty="0" smtClean="0">
                <a:solidFill>
                  <a:srgbClr val="7030A0"/>
                </a:solidFill>
                <a:latin typeface="Garamond" pitchFamily="18" charset="0"/>
                <a:cs typeface="Times New Roman" pitchFamily="18" charset="0"/>
              </a:rPr>
              <a:t>Occupations with </a:t>
            </a:r>
            <a:r>
              <a:rPr lang="en-US" sz="2800" dirty="0" smtClean="0">
                <a:solidFill>
                  <a:srgbClr val="FF0000"/>
                </a:solidFill>
                <a:latin typeface="Garamond" pitchFamily="18" charset="0"/>
              </a:rPr>
              <a:t>risk  of </a:t>
            </a:r>
            <a:r>
              <a:rPr lang="en-MY" sz="2800" b="1" dirty="0" smtClean="0">
                <a:solidFill>
                  <a:srgbClr val="7030A0"/>
                </a:solidFill>
                <a:latin typeface="Garamond" pitchFamily="18" charset="0"/>
                <a:cs typeface="Times New Roman" pitchFamily="18" charset="0"/>
              </a:rPr>
              <a:t>exposure to silica dust</a:t>
            </a:r>
            <a:endParaRPr lang="en-MY" sz="2800" dirty="0">
              <a:solidFill>
                <a:srgbClr val="7030A0"/>
              </a:solidFill>
              <a:latin typeface="Garamond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9782" y="681903"/>
            <a:ext cx="4381635" cy="2246769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MY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MY" sz="2800" b="1" dirty="0">
                <a:latin typeface="Garamond" pitchFamily="18" charset="0"/>
                <a:cs typeface="Times New Roman" pitchFamily="18" charset="0"/>
              </a:rPr>
              <a:t>Mining </a:t>
            </a:r>
          </a:p>
          <a:p>
            <a:pPr algn="just"/>
            <a:r>
              <a:rPr lang="en-MY" sz="2800" b="1" dirty="0" smtClean="0">
                <a:latin typeface="Garamond" pitchFamily="18" charset="0"/>
                <a:cs typeface="Times New Roman" pitchFamily="18" charset="0"/>
              </a:rPr>
              <a:t>Tunnelling </a:t>
            </a:r>
            <a:endParaRPr lang="en-MY" sz="2800" b="1" dirty="0">
              <a:latin typeface="Garamond" pitchFamily="18" charset="0"/>
              <a:cs typeface="Times New Roman" pitchFamily="18" charset="0"/>
            </a:endParaRPr>
          </a:p>
          <a:p>
            <a:pPr algn="just"/>
            <a:r>
              <a:rPr lang="en-MY" sz="2800" b="1" dirty="0" smtClean="0">
                <a:latin typeface="Garamond" pitchFamily="18" charset="0"/>
                <a:cs typeface="Times New Roman" pitchFamily="18" charset="0"/>
              </a:rPr>
              <a:t> Quarrying</a:t>
            </a:r>
            <a:r>
              <a:rPr lang="en-MY" sz="28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Stone Quarries</a:t>
            </a:r>
            <a:r>
              <a:rPr lang="en-MY" sz="160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ar-AE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AE" dirty="0">
                <a:latin typeface="Times New Roman" pitchFamily="18" charset="0"/>
                <a:cs typeface="Times New Roman" pitchFamily="18" charset="0"/>
              </a:rPr>
              <a:t>محاجر الحجر</a:t>
            </a:r>
            <a:r>
              <a:rPr lang="en-MY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MY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MY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MY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MY" sz="2800" b="1" dirty="0">
                <a:latin typeface="Garamond" pitchFamily="18" charset="0"/>
                <a:cs typeface="Times New Roman" pitchFamily="18" charset="0"/>
              </a:rPr>
              <a:t>Sandblasting</a:t>
            </a:r>
          </a:p>
          <a:p>
            <a:r>
              <a:rPr lang="en-MY" sz="2800" b="1" dirty="0"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800" b="1" dirty="0" smtClean="0">
                <a:latin typeface="Garamond" pitchFamily="18" charset="0"/>
                <a:cs typeface="Times New Roman" pitchFamily="18" charset="0"/>
              </a:rPr>
              <a:t>Ceramics </a:t>
            </a:r>
            <a:endParaRPr lang="en-MY" sz="2800" b="1" dirty="0"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44008" y="697068"/>
            <a:ext cx="3816424" cy="3754874"/>
          </a:xfrm>
          <a:prstGeom prst="rect">
            <a:avLst/>
          </a:prstGeom>
          <a:ln w="3492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MY" sz="2400" b="1" dirty="0">
                <a:latin typeface="Garamond" pitchFamily="18" charset="0"/>
                <a:cs typeface="Times New Roman" pitchFamily="18" charset="0"/>
              </a:rPr>
              <a:t>Brick-making</a:t>
            </a:r>
          </a:p>
          <a:p>
            <a:pPr algn="just"/>
            <a:r>
              <a:rPr lang="en-MY" sz="2400" b="1" dirty="0"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400" b="1" dirty="0" smtClean="0">
                <a:latin typeface="Garamond" pitchFamily="18" charset="0"/>
                <a:cs typeface="Times New Roman" pitchFamily="18" charset="0"/>
              </a:rPr>
              <a:t>Silica </a:t>
            </a:r>
            <a:r>
              <a:rPr lang="en-MY" sz="2400" b="1" dirty="0">
                <a:latin typeface="Garamond" pitchFamily="18" charset="0"/>
                <a:cs typeface="Times New Roman" pitchFamily="18" charset="0"/>
              </a:rPr>
              <a:t>flour manufacture </a:t>
            </a:r>
            <a:endParaRPr lang="en-MY" sz="2400" b="1" dirty="0" smtClean="0">
              <a:latin typeface="Garamond" pitchFamily="18" charset="0"/>
              <a:cs typeface="Times New Roman" pitchFamily="18" charset="0"/>
            </a:endParaRPr>
          </a:p>
          <a:p>
            <a:pPr algn="just"/>
            <a:r>
              <a:rPr lang="en-MY" sz="2400" b="1" dirty="0" smtClean="0">
                <a:latin typeface="Garamond" pitchFamily="18" charset="0"/>
                <a:cs typeface="Times New Roman" pitchFamily="18" charset="0"/>
              </a:rPr>
              <a:t> Slate Pencil Industry</a:t>
            </a:r>
          </a:p>
          <a:p>
            <a:pPr algn="just"/>
            <a:r>
              <a:rPr lang="en-MY" sz="2400" b="1" dirty="0" smtClean="0">
                <a:latin typeface="Garamond" pitchFamily="18" charset="0"/>
                <a:cs typeface="Times New Roman" pitchFamily="18" charset="0"/>
              </a:rPr>
              <a:t> Agate </a:t>
            </a:r>
            <a:r>
              <a:rPr lang="en-MY" sz="2400" b="1" dirty="0">
                <a:latin typeface="Garamond" pitchFamily="18" charset="0"/>
                <a:cs typeface="Times New Roman" pitchFamily="18" charset="0"/>
              </a:rPr>
              <a:t>Industry </a:t>
            </a:r>
            <a:r>
              <a:rPr lang="ar-AE" sz="1600" b="1" dirty="0">
                <a:solidFill>
                  <a:srgbClr val="FF0000"/>
                </a:solidFill>
                <a:latin typeface="Garamond" pitchFamily="18" charset="0"/>
                <a:cs typeface="Times New Roman" pitchFamily="18" charset="0"/>
              </a:rPr>
              <a:t>صناعة العقيق</a:t>
            </a:r>
            <a:endParaRPr lang="en-MY" sz="1600" b="1" dirty="0">
              <a:latin typeface="Garamond" pitchFamily="18" charset="0"/>
              <a:cs typeface="Times New Roman" pitchFamily="18" charset="0"/>
            </a:endParaRPr>
          </a:p>
          <a:p>
            <a:pPr algn="just"/>
            <a:r>
              <a:rPr lang="en-MY" sz="2400" b="1" dirty="0" smtClean="0">
                <a:latin typeface="Garamond" pitchFamily="18" charset="0"/>
                <a:cs typeface="Times New Roman" pitchFamily="18" charset="0"/>
              </a:rPr>
              <a:t> </a:t>
            </a:r>
            <a:r>
              <a:rPr lang="en-MY" sz="2400" b="1" dirty="0">
                <a:latin typeface="Garamond" pitchFamily="18" charset="0"/>
                <a:cs typeface="Times New Roman" pitchFamily="18" charset="0"/>
              </a:rPr>
              <a:t>Quartz </a:t>
            </a:r>
            <a:r>
              <a:rPr lang="en-MY" sz="2400" b="1" dirty="0" smtClean="0">
                <a:latin typeface="Garamond" pitchFamily="18" charset="0"/>
                <a:cs typeface="Times New Roman" pitchFamily="18" charset="0"/>
              </a:rPr>
              <a:t>Grinding</a:t>
            </a:r>
          </a:p>
          <a:p>
            <a:r>
              <a:rPr lang="en-US" sz="2400" b="1" dirty="0" smtClean="0">
                <a:latin typeface="Garamond" pitchFamily="18" charset="0"/>
              </a:rPr>
              <a:t>millers, </a:t>
            </a:r>
          </a:p>
          <a:p>
            <a:r>
              <a:rPr lang="en-US" sz="2400" b="1" dirty="0" smtClean="0">
                <a:latin typeface="Garamond" pitchFamily="18" charset="0"/>
              </a:rPr>
              <a:t>pottery workers, </a:t>
            </a:r>
          </a:p>
          <a:p>
            <a:r>
              <a:rPr lang="en-US" sz="2400" b="1" dirty="0" smtClean="0">
                <a:latin typeface="Garamond" pitchFamily="18" charset="0"/>
              </a:rPr>
              <a:t>glass makers</a:t>
            </a:r>
          </a:p>
          <a:p>
            <a:r>
              <a:rPr lang="en-US" sz="2400" b="1" dirty="0" smtClean="0">
                <a:latin typeface="Garamond" pitchFamily="18" charset="0"/>
              </a:rPr>
              <a:t>abrasive worker</a:t>
            </a:r>
            <a:endParaRPr lang="en-MY" sz="2400" b="1" dirty="0" smtClean="0">
              <a:latin typeface="Garamond" pitchFamily="18" charset="0"/>
            </a:endParaRPr>
          </a:p>
          <a:p>
            <a:pPr algn="just"/>
            <a:endParaRPr lang="en-MY" sz="2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6296" y="2132856"/>
            <a:ext cx="1224136" cy="104889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246" y="4364460"/>
            <a:ext cx="8856984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q"/>
              <a:defRPr/>
            </a:pPr>
            <a:r>
              <a:rPr lang="en-US" sz="2800" b="1" dirty="0">
                <a:solidFill>
                  <a:srgbClr val="C00000"/>
                </a:solidFill>
                <a:latin typeface="Garamond" pitchFamily="18" charset="0"/>
              </a:rPr>
              <a:t>Spectrum of silicosis include</a:t>
            </a:r>
            <a:r>
              <a:rPr lang="en-US" sz="2800" dirty="0">
                <a:solidFill>
                  <a:srgbClr val="FF0000"/>
                </a:solidFill>
                <a:latin typeface="Garamond" pitchFamily="18" charset="0"/>
              </a:rPr>
              <a:t>:</a:t>
            </a:r>
          </a:p>
          <a:p>
            <a:pPr marL="457200" indent="-457200">
              <a:buFont typeface="Wingdings" panose="05000000000000000000" pitchFamily="2" charset="2"/>
              <a:buChar char="v"/>
              <a:defRPr/>
            </a:pPr>
            <a:r>
              <a:rPr lang="en-US" sz="2400" b="1" dirty="0" smtClean="0">
                <a:solidFill>
                  <a:schemeClr val="tx2"/>
                </a:solidFill>
                <a:latin typeface="Garamond" pitchFamily="18" charset="0"/>
              </a:rPr>
              <a:t>Classic </a:t>
            </a:r>
            <a:r>
              <a:rPr lang="en-US" sz="2400" b="1" dirty="0">
                <a:solidFill>
                  <a:schemeClr val="tx2"/>
                </a:solidFill>
                <a:latin typeface="Garamond" pitchFamily="18" charset="0"/>
              </a:rPr>
              <a:t>silicosis </a:t>
            </a:r>
            <a:r>
              <a:rPr lang="en-US" sz="2400" b="1" dirty="0">
                <a:latin typeface="Garamond" pitchFamily="18" charset="0"/>
              </a:rPr>
              <a:t>(simple) and complicated </a:t>
            </a:r>
            <a:r>
              <a:rPr lang="en-US" sz="2400" b="1" dirty="0" smtClean="0">
                <a:solidFill>
                  <a:schemeClr val="tx2"/>
                </a:solidFill>
                <a:latin typeface="Garamond" pitchFamily="18" charset="0"/>
              </a:rPr>
              <a:t>Progressive massive fibrosis </a:t>
            </a:r>
            <a:r>
              <a:rPr lang="en-US" sz="2400" b="1" dirty="0" smtClean="0">
                <a:latin typeface="Garamond" pitchFamily="18" charset="0"/>
              </a:rPr>
              <a:t>(</a:t>
            </a:r>
            <a:r>
              <a:rPr lang="en-US" sz="2400" b="1" dirty="0">
                <a:latin typeface="Garamond" pitchFamily="18" charset="0"/>
              </a:rPr>
              <a:t>PMF</a:t>
            </a:r>
            <a:r>
              <a:rPr lang="en-US" sz="2400" b="1" dirty="0" smtClean="0">
                <a:latin typeface="Garamond" pitchFamily="18" charset="0"/>
              </a:rPr>
              <a:t>)</a:t>
            </a:r>
            <a:endParaRPr lang="en-US" sz="2400" b="1" dirty="0">
              <a:latin typeface="Garamond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  <a:defRPr/>
            </a:pPr>
            <a:r>
              <a:rPr lang="en-US" sz="2400" b="1" dirty="0" smtClean="0">
                <a:solidFill>
                  <a:schemeClr val="tx2"/>
                </a:solidFill>
                <a:latin typeface="Garamond" pitchFamily="18" charset="0"/>
              </a:rPr>
              <a:t>Accelerated</a:t>
            </a:r>
            <a:r>
              <a:rPr lang="en-US" sz="2400" b="1" dirty="0" smtClean="0">
                <a:latin typeface="Garamond" pitchFamily="18" charset="0"/>
              </a:rPr>
              <a:t> </a:t>
            </a:r>
            <a:r>
              <a:rPr lang="en-US" sz="2400" b="1" dirty="0">
                <a:latin typeface="Garamond" pitchFamily="18" charset="0"/>
              </a:rPr>
              <a:t>(simple) and complicated (PMF)</a:t>
            </a:r>
          </a:p>
          <a:p>
            <a:pPr marL="457200" indent="-457200">
              <a:buFont typeface="Wingdings" panose="05000000000000000000" pitchFamily="2" charset="2"/>
              <a:buChar char="v"/>
              <a:defRPr/>
            </a:pPr>
            <a:r>
              <a:rPr lang="en-US" sz="2400" b="1" dirty="0" smtClean="0">
                <a:solidFill>
                  <a:schemeClr val="tx2"/>
                </a:solidFill>
                <a:latin typeface="Garamond" pitchFamily="18" charset="0"/>
              </a:rPr>
              <a:t>Acute</a:t>
            </a:r>
            <a:endParaRPr lang="en-US" sz="2400" b="1" dirty="0">
              <a:solidFill>
                <a:schemeClr val="tx2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350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ilicosis&#10;Brick-making Sand blasting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73" y="476672"/>
            <a:ext cx="8352928" cy="569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43808" y="6381328"/>
            <a:ext cx="3756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MY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silicosis Brick-making Sand blasting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3291969" y="15007"/>
            <a:ext cx="24160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MY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silicosis</a:t>
            </a:r>
            <a:endParaRPr lang="en-MY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BB9F6-E1C2-4888-A8CC-67E6D59135C6}" type="slidenum">
              <a:rPr lang="en-MY" smtClean="0"/>
              <a:t>9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4209025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85BD0D362FE4498F457B21D75D702E" ma:contentTypeVersion="4" ma:contentTypeDescription="Create a new document." ma:contentTypeScope="" ma:versionID="abbba0ae70455f6d4c9bd8e40f68085f">
  <xsd:schema xmlns:xsd="http://www.w3.org/2001/XMLSchema" xmlns:xs="http://www.w3.org/2001/XMLSchema" xmlns:p="http://schemas.microsoft.com/office/2006/metadata/properties" xmlns:ns2="1f03ce4d-2404-4236-8700-bd01b623a4ab" targetNamespace="http://schemas.microsoft.com/office/2006/metadata/properties" ma:root="true" ma:fieldsID="ac039211ef6c9fd60a12070104ec8f04" ns2:_="">
    <xsd:import namespace="1f03ce4d-2404-4236-8700-bd01b623a4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03ce4d-2404-4236-8700-bd01b623a4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C65C6B6-E5D3-4BF8-A6FD-B2FFCCB19899}"/>
</file>

<file path=customXml/itemProps2.xml><?xml version="1.0" encoding="utf-8"?>
<ds:datastoreItem xmlns:ds="http://schemas.openxmlformats.org/officeDocument/2006/customXml" ds:itemID="{2585D893-067F-44BC-86CE-7DFFBC0A8BEB}"/>
</file>

<file path=customXml/itemProps3.xml><?xml version="1.0" encoding="utf-8"?>
<ds:datastoreItem xmlns:ds="http://schemas.openxmlformats.org/officeDocument/2006/customXml" ds:itemID="{88EE49FB-7B9D-4C86-8A87-9738DE45A807}"/>
</file>

<file path=docProps/app.xml><?xml version="1.0" encoding="utf-8"?>
<Properties xmlns="http://schemas.openxmlformats.org/officeDocument/2006/extended-properties" xmlns:vt="http://schemas.openxmlformats.org/officeDocument/2006/docPropsVTypes">
  <TotalTime>1531</TotalTime>
  <Words>2950</Words>
  <Application>Microsoft Office PowerPoint</Application>
  <PresentationFormat>On-screen Show (4:3)</PresentationFormat>
  <Paragraphs>389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Arial</vt:lpstr>
      <vt:lpstr>Calibri</vt:lpstr>
      <vt:lpstr>Garamond</vt:lpstr>
      <vt:lpstr>Times New Roman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HP</cp:lastModifiedBy>
  <cp:revision>118</cp:revision>
  <dcterms:created xsi:type="dcterms:W3CDTF">2020-03-12T19:21:24Z</dcterms:created>
  <dcterms:modified xsi:type="dcterms:W3CDTF">2022-05-10T14:53:24Z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0x0101006F85BD0D362FE4498F457B21D75D702E</vt:lpwstr>
  </property>
</Properties>
</file>