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45"/>
  </p:notesMasterIdLst>
  <p:sldIdLst>
    <p:sldId id="300" r:id="rId2"/>
    <p:sldId id="301" r:id="rId3"/>
    <p:sldId id="308" r:id="rId4"/>
    <p:sldId id="305" r:id="rId5"/>
    <p:sldId id="306" r:id="rId6"/>
    <p:sldId id="302" r:id="rId7"/>
    <p:sldId id="304" r:id="rId8"/>
    <p:sldId id="303" r:id="rId9"/>
    <p:sldId id="309" r:id="rId10"/>
    <p:sldId id="313" r:id="rId11"/>
    <p:sldId id="307" r:id="rId12"/>
    <p:sldId id="286" r:id="rId13"/>
    <p:sldId id="314" r:id="rId14"/>
    <p:sldId id="315" r:id="rId15"/>
    <p:sldId id="316" r:id="rId16"/>
    <p:sldId id="287" r:id="rId17"/>
    <p:sldId id="288" r:id="rId18"/>
    <p:sldId id="317" r:id="rId19"/>
    <p:sldId id="269" r:id="rId20"/>
    <p:sldId id="272" r:id="rId21"/>
    <p:sldId id="273" r:id="rId22"/>
    <p:sldId id="274" r:id="rId23"/>
    <p:sldId id="275" r:id="rId24"/>
    <p:sldId id="276" r:id="rId25"/>
    <p:sldId id="279" r:id="rId26"/>
    <p:sldId id="280" r:id="rId27"/>
    <p:sldId id="281" r:id="rId28"/>
    <p:sldId id="282" r:id="rId29"/>
    <p:sldId id="283" r:id="rId30"/>
    <p:sldId id="256" r:id="rId31"/>
    <p:sldId id="257" r:id="rId32"/>
    <p:sldId id="260" r:id="rId33"/>
    <p:sldId id="261" r:id="rId34"/>
    <p:sldId id="262" r:id="rId35"/>
    <p:sldId id="263" r:id="rId36"/>
    <p:sldId id="318" r:id="rId37"/>
    <p:sldId id="264" r:id="rId38"/>
    <p:sldId id="271" r:id="rId39"/>
    <p:sldId id="265" r:id="rId40"/>
    <p:sldId id="277" r:id="rId41"/>
    <p:sldId id="319" r:id="rId42"/>
    <p:sldId id="320" r:id="rId43"/>
    <p:sldId id="311" r:id="rId4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DB95EC-F9CF-46DC-86C3-8158AB619FE7}">
          <p14:sldIdLst>
            <p14:sldId id="300"/>
            <p14:sldId id="301"/>
            <p14:sldId id="308"/>
            <p14:sldId id="305"/>
            <p14:sldId id="306"/>
            <p14:sldId id="302"/>
            <p14:sldId id="304"/>
            <p14:sldId id="303"/>
            <p14:sldId id="309"/>
            <p14:sldId id="313"/>
            <p14:sldId id="307"/>
            <p14:sldId id="286"/>
            <p14:sldId id="314"/>
            <p14:sldId id="315"/>
            <p14:sldId id="316"/>
            <p14:sldId id="287"/>
            <p14:sldId id="288"/>
            <p14:sldId id="317"/>
            <p14:sldId id="269"/>
            <p14:sldId id="272"/>
            <p14:sldId id="273"/>
            <p14:sldId id="274"/>
            <p14:sldId id="275"/>
            <p14:sldId id="276"/>
            <p14:sldId id="279"/>
            <p14:sldId id="280"/>
            <p14:sldId id="281"/>
            <p14:sldId id="282"/>
            <p14:sldId id="283"/>
            <p14:sldId id="256"/>
            <p14:sldId id="257"/>
            <p14:sldId id="260"/>
            <p14:sldId id="261"/>
            <p14:sldId id="262"/>
            <p14:sldId id="263"/>
            <p14:sldId id="318"/>
          </p14:sldIdLst>
        </p14:section>
        <p14:section name="Untitled Section" id="{C9E3A989-DA3E-4AF5-AFE3-CA03C034A08D}">
          <p14:sldIdLst>
            <p14:sldId id="264"/>
            <p14:sldId id="271"/>
            <p14:sldId id="265"/>
            <p14:sldId id="277"/>
            <p14:sldId id="319"/>
            <p14:sldId id="320"/>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88" autoAdjust="0"/>
    <p:restoredTop sz="94660"/>
  </p:normalViewPr>
  <p:slideViewPr>
    <p:cSldViewPr>
      <p:cViewPr varScale="1">
        <p:scale>
          <a:sx n="69" d="100"/>
          <a:sy n="69"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A65A04-10E2-46D5-9D10-EB69A26BF613}" type="datetimeFigureOut">
              <a:rPr lang="ar-JO" smtClean="0"/>
              <a:t>25/08/1443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FB43AD-0972-4C74-93DE-201C8672B9A7}" type="slidenum">
              <a:rPr lang="ar-JO" smtClean="0"/>
              <a:t>‹#›</a:t>
            </a:fld>
            <a:endParaRPr lang="ar-JO"/>
          </a:p>
        </p:txBody>
      </p:sp>
    </p:spTree>
    <p:extLst>
      <p:ext uri="{BB962C8B-B14F-4D97-AF65-F5344CB8AC3E}">
        <p14:creationId xmlns:p14="http://schemas.microsoft.com/office/powerpoint/2010/main" val="3680597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21FB43AD-0972-4C74-93DE-201C8672B9A7}" type="slidenum">
              <a:rPr lang="ar-JO" smtClean="0"/>
              <a:t>20</a:t>
            </a:fld>
            <a:endParaRPr lang="ar-JO"/>
          </a:p>
        </p:txBody>
      </p:sp>
    </p:spTree>
    <p:extLst>
      <p:ext uri="{BB962C8B-B14F-4D97-AF65-F5344CB8AC3E}">
        <p14:creationId xmlns:p14="http://schemas.microsoft.com/office/powerpoint/2010/main" val="40209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81B91AA-31B2-4D01-BDB4-833235A96912}" type="datetimeFigureOut">
              <a:rPr lang="ar-JO" smtClean="0"/>
              <a:t>25/08/1443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24656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81B91AA-31B2-4D01-BDB4-833235A96912}" type="datetimeFigureOut">
              <a:rPr lang="ar-JO" smtClean="0"/>
              <a:t>25/08/1443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41935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81B91AA-31B2-4D01-BDB4-833235A96912}" type="datetimeFigureOut">
              <a:rPr lang="ar-JO" smtClean="0"/>
              <a:t>25/08/1443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16789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81B91AA-31B2-4D01-BDB4-833235A96912}" type="datetimeFigureOut">
              <a:rPr lang="ar-JO" smtClean="0"/>
              <a:t>25/08/1443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188420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81B91AA-31B2-4D01-BDB4-833235A96912}" type="datetimeFigureOut">
              <a:rPr lang="ar-JO" smtClean="0"/>
              <a:t>25/08/1443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151793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281B91AA-31B2-4D01-BDB4-833235A96912}" type="datetimeFigureOut">
              <a:rPr lang="ar-JO" smtClean="0"/>
              <a:t>25/08/1443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205242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81B91AA-31B2-4D01-BDB4-833235A96912}" type="datetimeFigureOut">
              <a:rPr lang="ar-JO" smtClean="0"/>
              <a:t>25/08/1443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24707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81B91AA-31B2-4D01-BDB4-833235A96912}" type="datetimeFigureOut">
              <a:rPr lang="ar-JO" smtClean="0"/>
              <a:t>25/08/1443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163053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81B91AA-31B2-4D01-BDB4-833235A96912}" type="datetimeFigureOut">
              <a:rPr lang="ar-JO" smtClean="0"/>
              <a:t>25/08/1443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181271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81B91AA-31B2-4D01-BDB4-833235A96912}" type="datetimeFigureOut">
              <a:rPr lang="ar-JO" smtClean="0"/>
              <a:t>25/08/1443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162744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81B91AA-31B2-4D01-BDB4-833235A96912}" type="datetimeFigureOut">
              <a:rPr lang="ar-JO" smtClean="0"/>
              <a:t>25/08/1443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B5B2E2CE-CAC4-4C90-9D73-BB42007662E1}" type="slidenum">
              <a:rPr lang="ar-JO" smtClean="0"/>
              <a:t>‹#›</a:t>
            </a:fld>
            <a:endParaRPr lang="ar-JO"/>
          </a:p>
        </p:txBody>
      </p:sp>
    </p:spTree>
    <p:extLst>
      <p:ext uri="{BB962C8B-B14F-4D97-AF65-F5344CB8AC3E}">
        <p14:creationId xmlns:p14="http://schemas.microsoft.com/office/powerpoint/2010/main" val="54858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B91AA-31B2-4D01-BDB4-833235A96912}" type="datetimeFigureOut">
              <a:rPr lang="ar-JO" smtClean="0"/>
              <a:t>25/08/1443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2E2CE-CAC4-4C90-9D73-BB42007662E1}" type="slidenum">
              <a:rPr lang="ar-JO" smtClean="0"/>
              <a:t>‹#›</a:t>
            </a:fld>
            <a:endParaRPr lang="ar-JO"/>
          </a:p>
        </p:txBody>
      </p:sp>
    </p:spTree>
    <p:extLst>
      <p:ext uri="{BB962C8B-B14F-4D97-AF65-F5344CB8AC3E}">
        <p14:creationId xmlns:p14="http://schemas.microsoft.com/office/powerpoint/2010/main" val="2210423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385924-4134-46A9-A058-5F5F6A0CC54E}"/>
              </a:ext>
            </a:extLst>
          </p:cNvPr>
          <p:cNvSpPr/>
          <p:nvPr/>
        </p:nvSpPr>
        <p:spPr>
          <a:xfrm>
            <a:off x="201653" y="764704"/>
            <a:ext cx="8942347" cy="5416868"/>
          </a:xfrm>
          <a:prstGeom prst="rect">
            <a:avLst/>
          </a:prstGeom>
          <a:noFill/>
          <a:ln>
            <a:solidFill>
              <a:schemeClr val="accent1">
                <a:lumMod val="50000"/>
              </a:schemeClr>
            </a:solidFill>
          </a:ln>
        </p:spPr>
        <p:txBody>
          <a:bodyPr wrap="square">
            <a:spAutoFit/>
          </a:bodyPr>
          <a:lstStyle/>
          <a:p>
            <a:pPr algn="ctr">
              <a:defRPr/>
            </a:pPr>
            <a:r>
              <a:rPr lang="en-US" sz="6000" b="1" i="1" dirty="0" err="1" smtClean="0">
                <a:ln w="12700">
                  <a:solidFill>
                    <a:schemeClr val="tx2">
                      <a:satMod val="155000"/>
                    </a:schemeClr>
                  </a:solidFill>
                  <a:prstDash val="solid"/>
                </a:ln>
                <a:effectLst>
                  <a:outerShdw blurRad="41275" dist="20320" dir="1800000" algn="tl" rotWithShape="0">
                    <a:srgbClr val="000000">
                      <a:alpha val="40000"/>
                    </a:srgbClr>
                  </a:outerShdw>
                </a:effectLst>
              </a:rPr>
              <a:t>Pneumoperitonum</a:t>
            </a:r>
            <a:r>
              <a:rPr lang="en-US" sz="4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p>
          <a:p>
            <a:pPr algn="l">
              <a:defRPr/>
            </a:pP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l">
              <a:defRPr/>
            </a:pP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DONE BY: </a:t>
            </a:r>
          </a:p>
          <a:p>
            <a:pPr algn="l">
              <a:defRPr/>
            </a:pP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Meqdad</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Al-</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saraiareh,orwa</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Al-</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masarweh</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Hasan</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Al-</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abbadi</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,Ahmad Al-</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dalaeen</a:t>
            </a: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 </a:t>
            </a:r>
            <a:r>
              <a:rPr lang="en-US" sz="40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Rayyan</a:t>
            </a:r>
            <a:r>
              <a:rPr lang="en-US" sz="4000" b="1" smtClean="0">
                <a:ln w="12700">
                  <a:solidFill>
                    <a:schemeClr val="tx2">
                      <a:satMod val="155000"/>
                    </a:schemeClr>
                  </a:solidFill>
                  <a:prstDash val="solid"/>
                </a:ln>
                <a:effectLst>
                  <a:outerShdw blurRad="41275" dist="20320" dir="1800000" algn="tl" rotWithShape="0">
                    <a:srgbClr val="000000">
                      <a:alpha val="40000"/>
                    </a:srgbClr>
                  </a:outerShdw>
                </a:effectLst>
              </a:rPr>
              <a:t> Al-rawashdeh</a:t>
            </a:r>
            <a:endPar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l">
              <a:defRPr/>
            </a:pPr>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p>
          <a:p>
            <a:pPr algn="l">
              <a:defRPr/>
            </a:pP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4152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intraabdominal 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776863"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016" y="5013176"/>
            <a:ext cx="9145016" cy="1569660"/>
          </a:xfrm>
          <a:prstGeom prst="rect">
            <a:avLst/>
          </a:prstGeom>
        </p:spPr>
        <p:txBody>
          <a:bodyPr wrap="square">
            <a:spAutoFit/>
          </a:bodyPr>
          <a:lstStyle/>
          <a:p>
            <a:pPr algn="l"/>
            <a:r>
              <a:rPr lang="en-US" sz="2400" b="1" dirty="0" err="1" smtClean="0"/>
              <a:t>Posteroanterior</a:t>
            </a:r>
            <a:r>
              <a:rPr lang="en-US" sz="2400" b="1" dirty="0" smtClean="0"/>
              <a:t> </a:t>
            </a:r>
            <a:r>
              <a:rPr lang="en-US" sz="2400" b="1" dirty="0"/>
              <a:t>chest x-ray showing a large amount of </a:t>
            </a:r>
            <a:r>
              <a:rPr lang="en-US" sz="2400" b="1" dirty="0" err="1"/>
              <a:t>intraabdominal</a:t>
            </a:r>
            <a:r>
              <a:rPr lang="en-US" sz="2400" b="1" dirty="0"/>
              <a:t> </a:t>
            </a:r>
            <a:r>
              <a:rPr lang="en-US" sz="2400" b="1" dirty="0" smtClean="0"/>
              <a:t>free </a:t>
            </a:r>
            <a:r>
              <a:rPr lang="en-US" sz="2400" b="1" dirty="0"/>
              <a:t>gas </a:t>
            </a:r>
            <a:r>
              <a:rPr lang="en-US" sz="2400" b="1" dirty="0" smtClean="0"/>
              <a:t>that </a:t>
            </a:r>
            <a:r>
              <a:rPr lang="en-US" sz="2400" b="1" dirty="0"/>
              <a:t>contours the diaphragm </a:t>
            </a:r>
            <a:br>
              <a:rPr lang="en-US" sz="2400" b="1" dirty="0"/>
            </a:br>
            <a:r>
              <a:rPr lang="en-US" sz="2400" b="1" dirty="0" smtClean="0"/>
              <a:t>Free </a:t>
            </a:r>
            <a:r>
              <a:rPr lang="en-US" sz="2400" b="1" dirty="0"/>
              <a:t>gas in the peritoneal cavity indicates </a:t>
            </a:r>
            <a:r>
              <a:rPr lang="en-US" sz="2400" b="1" dirty="0" err="1"/>
              <a:t>pneumoperitoneum</a:t>
            </a:r>
            <a:r>
              <a:rPr lang="en-US" sz="2400" b="1" dirty="0"/>
              <a:t>, which is often a sign of critical illness.</a:t>
            </a:r>
          </a:p>
        </p:txBody>
      </p:sp>
      <p:sp>
        <p:nvSpPr>
          <p:cNvPr id="3" name="مستطيل 2"/>
          <p:cNvSpPr/>
          <p:nvPr/>
        </p:nvSpPr>
        <p:spPr>
          <a:xfrm>
            <a:off x="2627784" y="188640"/>
            <a:ext cx="5317353" cy="707886"/>
          </a:xfrm>
          <a:prstGeom prst="rect">
            <a:avLst/>
          </a:prstGeom>
        </p:spPr>
        <p:txBody>
          <a:bodyPr wrap="none">
            <a:spAutoFit/>
          </a:bodyPr>
          <a:lstStyle/>
          <a:p>
            <a:pPr algn="l"/>
            <a:r>
              <a:rPr lang="en-US" sz="4000" b="1" dirty="0"/>
              <a:t>Free </a:t>
            </a:r>
            <a:r>
              <a:rPr lang="en-US" sz="4000" b="1" dirty="0" err="1"/>
              <a:t>intraabdominal</a:t>
            </a:r>
            <a:r>
              <a:rPr lang="en-US" sz="4000" b="1" dirty="0"/>
              <a:t> gas</a:t>
            </a:r>
          </a:p>
        </p:txBody>
      </p:sp>
    </p:spTree>
    <p:extLst>
      <p:ext uri="{BB962C8B-B14F-4D97-AF65-F5344CB8AC3E}">
        <p14:creationId xmlns:p14="http://schemas.microsoft.com/office/powerpoint/2010/main" val="2172678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0B829F3-B3A2-4F9B-83CA-4C6298D2453E}"/>
              </a:ext>
            </a:extLst>
          </p:cNvPr>
          <p:cNvSpPr>
            <a:spLocks noGrp="1"/>
          </p:cNvSpPr>
          <p:nvPr>
            <p:ph type="title"/>
          </p:nvPr>
        </p:nvSpPr>
        <p:spPr>
          <a:xfrm>
            <a:off x="755650" y="476250"/>
            <a:ext cx="7024688" cy="1143000"/>
          </a:xfrm>
        </p:spPr>
        <p:txBody>
          <a:bodyPr>
            <a:normAutofit/>
          </a:bodyPr>
          <a:lstStyle/>
          <a:p>
            <a:r>
              <a:rPr lang="en-US" altLang="en-US" dirty="0">
                <a:cs typeface="Tahoma" panose="020B0604030504040204" pitchFamily="34" charset="0"/>
              </a:rPr>
              <a:t>Pseudopneumoperitoneum </a:t>
            </a:r>
            <a:endParaRPr lang="ar-JO" altLang="en-US" dirty="0"/>
          </a:p>
        </p:txBody>
      </p:sp>
      <p:sp>
        <p:nvSpPr>
          <p:cNvPr id="3" name="Rectangle 2">
            <a:extLst>
              <a:ext uri="{FF2B5EF4-FFF2-40B4-BE49-F238E27FC236}">
                <a16:creationId xmlns:a16="http://schemas.microsoft.com/office/drawing/2014/main" id="{735C0548-4350-4418-A6FB-B48AB3086CB4}"/>
              </a:ext>
            </a:extLst>
          </p:cNvPr>
          <p:cNvSpPr/>
          <p:nvPr/>
        </p:nvSpPr>
        <p:spPr>
          <a:xfrm>
            <a:off x="468313" y="1773238"/>
            <a:ext cx="3743647" cy="2554545"/>
          </a:xfrm>
          <a:prstGeom prst="rect">
            <a:avLst/>
          </a:prstGeom>
        </p:spPr>
        <p:txBody>
          <a:bodyPr wrap="square">
            <a:spAutoFit/>
          </a:bodyPr>
          <a:lstStyle/>
          <a:p>
            <a:pPr algn="l" rtl="0">
              <a:defRPr/>
            </a:pPr>
            <a:r>
              <a:rPr lang="en-US" sz="2000" dirty="0">
                <a:solidFill>
                  <a:schemeClr val="bg2">
                    <a:lumMod val="50000"/>
                  </a:schemeClr>
                </a:solidFill>
              </a:rPr>
              <a:t>Pseudopneumoperitoneum</a:t>
            </a:r>
            <a:r>
              <a:rPr lang="en-US" sz="2000" dirty="0"/>
              <a:t> describes any gas within the abdominal cavity that masquerades as free intraperitoneal gas or pneumoperitoneum when it is in fact contained within an organ</a:t>
            </a:r>
            <a:endParaRPr lang="ar-JO" sz="2000" dirty="0"/>
          </a:p>
        </p:txBody>
      </p:sp>
      <p:pic>
        <p:nvPicPr>
          <p:cNvPr id="12292" name="Picture 3">
            <a:extLst>
              <a:ext uri="{FF2B5EF4-FFF2-40B4-BE49-F238E27FC236}">
                <a16:creationId xmlns:a16="http://schemas.microsoft.com/office/drawing/2014/main" id="{24FB368C-5CF6-42CB-9965-26BAE5243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73238"/>
            <a:ext cx="360045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id="{F24B9734-7B7F-4054-A96E-4F4E8D14CE18}"/>
              </a:ext>
            </a:extLst>
          </p:cNvPr>
          <p:cNvSpPr>
            <a:spLocks noChangeArrowheads="1"/>
          </p:cNvSpPr>
          <p:nvPr/>
        </p:nvSpPr>
        <p:spPr bwMode="auto">
          <a:xfrm>
            <a:off x="5521325" y="4581525"/>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err="1"/>
              <a:t>Chilaiditi</a:t>
            </a:r>
            <a:r>
              <a:rPr lang="en-US" altLang="en-US" dirty="0"/>
              <a:t> syndrome</a:t>
            </a:r>
            <a:endParaRPr lang="ar-JO" altLang="en-US" dirty="0"/>
          </a:p>
        </p:txBody>
      </p:sp>
    </p:spTree>
    <p:extLst>
      <p:ext uri="{BB962C8B-B14F-4D97-AF65-F5344CB8AC3E}">
        <p14:creationId xmlns:p14="http://schemas.microsoft.com/office/powerpoint/2010/main" val="3255894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19256" cy="5361459"/>
          </a:xfrm>
        </p:spPr>
        <p:txBody>
          <a:bodyPr>
            <a:normAutofit/>
          </a:bodyPr>
          <a:lstStyle/>
          <a:p>
            <a:pPr marL="0" indent="0" algn="l">
              <a:buNone/>
            </a:pPr>
            <a:r>
              <a:rPr lang="en-US" dirty="0" smtClean="0"/>
              <a:t>Causes:--</a:t>
            </a:r>
          </a:p>
          <a:p>
            <a:pPr indent="-342900" algn="l" rtl="0">
              <a:buFont typeface="Wingdings" pitchFamily="2" charset="2"/>
              <a:buChar char="v"/>
            </a:pPr>
            <a:endParaRPr lang="en-US" dirty="0" smtClean="0"/>
          </a:p>
          <a:p>
            <a:pPr indent="-342900" algn="l" rtl="0">
              <a:buFont typeface="Wingdings" pitchFamily="2" charset="2"/>
              <a:buChar char="v"/>
            </a:pPr>
            <a:r>
              <a:rPr lang="en-US" dirty="0" smtClean="0"/>
              <a:t>The most common cause of pneumoperitoneum is the disruption of a </a:t>
            </a:r>
            <a:r>
              <a:rPr lang="en-US" b="1" dirty="0" smtClean="0"/>
              <a:t>hollow </a:t>
            </a:r>
            <a:r>
              <a:rPr lang="en-US" b="1" dirty="0" err="1" smtClean="0"/>
              <a:t>viscus</a:t>
            </a:r>
            <a:r>
              <a:rPr lang="en-US" dirty="0" smtClean="0"/>
              <a:t>.</a:t>
            </a:r>
          </a:p>
          <a:p>
            <a:pPr indent="-342900" algn="l" rtl="0">
              <a:buFont typeface="Wingdings" pitchFamily="2" charset="2"/>
              <a:buChar char="v"/>
            </a:pPr>
            <a:r>
              <a:rPr lang="en-US" dirty="0" smtClean="0"/>
              <a:t>In children, the causes are different from adult population.</a:t>
            </a:r>
          </a:p>
          <a:p>
            <a:pPr marL="0" indent="0" algn="l" rtl="0">
              <a:buNone/>
            </a:pPr>
            <a:endParaRPr lang="ar-JO" dirty="0"/>
          </a:p>
        </p:txBody>
      </p:sp>
    </p:spTree>
    <p:extLst>
      <p:ext uri="{BB962C8B-B14F-4D97-AF65-F5344CB8AC3E}">
        <p14:creationId xmlns:p14="http://schemas.microsoft.com/office/powerpoint/2010/main" val="2037748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80728"/>
            <a:ext cx="8229600" cy="1143000"/>
          </a:xfrm>
        </p:spPr>
        <p:txBody>
          <a:bodyPr>
            <a:noAutofit/>
          </a:bodyPr>
          <a:lstStyle/>
          <a:p>
            <a:r>
              <a:rPr lang="en-US" sz="2800" b="1" dirty="0" smtClean="0"/>
              <a:t>necrotizing </a:t>
            </a:r>
            <a:r>
              <a:rPr lang="en-US" sz="2800" b="1" dirty="0" err="1" smtClean="0"/>
              <a:t>enterocolitis</a:t>
            </a:r>
            <a:r>
              <a:rPr lang="en-US" sz="2800" dirty="0" smtClean="0"/>
              <a:t>, </a:t>
            </a:r>
            <a:br>
              <a:rPr lang="en-US" sz="2800" dirty="0" smtClean="0"/>
            </a:br>
            <a:r>
              <a:rPr lang="en-US" sz="2800" dirty="0" smtClean="0"/>
              <a:t>is a devastating  disease that affects mostly the intestine of premature infants, which cause local infection and inflammation that ultimately destroy the wall of the bowel, so can lead to perforation of the intestine .  </a:t>
            </a:r>
            <a:br>
              <a:rPr lang="en-US" sz="2800" dirty="0" smtClean="0"/>
            </a:br>
            <a:endParaRPr lang="en-US" sz="2800" dirty="0"/>
          </a:p>
        </p:txBody>
      </p:sp>
      <p:sp>
        <p:nvSpPr>
          <p:cNvPr id="4" name="مستطيل 3"/>
          <p:cNvSpPr/>
          <p:nvPr/>
        </p:nvSpPr>
        <p:spPr>
          <a:xfrm>
            <a:off x="107504" y="2492896"/>
            <a:ext cx="8634536" cy="2677656"/>
          </a:xfrm>
          <a:prstGeom prst="rect">
            <a:avLst/>
          </a:prstGeom>
        </p:spPr>
        <p:txBody>
          <a:bodyPr wrap="square">
            <a:spAutoFit/>
          </a:bodyPr>
          <a:lstStyle/>
          <a:p>
            <a:pPr algn="l"/>
            <a:r>
              <a:rPr lang="en-US" sz="2400" b="1" dirty="0"/>
              <a:t>Abdominal radiography</a:t>
            </a:r>
          </a:p>
          <a:p>
            <a:pPr algn="l"/>
            <a:r>
              <a:rPr lang="en-US" sz="2400" b="1" dirty="0" smtClean="0"/>
              <a:t>1-Pneumatosis </a:t>
            </a:r>
            <a:r>
              <a:rPr lang="en-US" sz="2400" b="1" dirty="0" err="1"/>
              <a:t>intestinalis</a:t>
            </a:r>
            <a:r>
              <a:rPr lang="en-US" sz="2400" b="1" dirty="0"/>
              <a:t>: bubbles of gas within the wall of the </a:t>
            </a:r>
            <a:r>
              <a:rPr lang="en-US" sz="2400" b="1" dirty="0" smtClean="0"/>
              <a:t>intestine  )</a:t>
            </a:r>
          </a:p>
          <a:p>
            <a:pPr algn="l"/>
            <a:r>
              <a:rPr lang="en-US" sz="2400" b="1" dirty="0" smtClean="0"/>
              <a:t>2-Dilated </a:t>
            </a:r>
            <a:r>
              <a:rPr lang="en-US" sz="2400" b="1" dirty="0"/>
              <a:t>intestinal loops </a:t>
            </a:r>
          </a:p>
          <a:p>
            <a:pPr algn="l"/>
            <a:r>
              <a:rPr lang="en-US" sz="2400" b="1" dirty="0" smtClean="0"/>
              <a:t>3-Pneumoperitoneum</a:t>
            </a:r>
            <a:r>
              <a:rPr lang="en-US" sz="2400" b="1" dirty="0"/>
              <a:t> as a result of intestinal perforation </a:t>
            </a:r>
          </a:p>
          <a:p>
            <a:pPr algn="l"/>
            <a:r>
              <a:rPr lang="en-US" sz="2400" b="1" dirty="0"/>
              <a:t/>
            </a:r>
            <a:br>
              <a:rPr lang="en-US" sz="2400" b="1" dirty="0"/>
            </a:br>
            <a:endParaRPr lang="en-US" sz="2400" b="1" dirty="0"/>
          </a:p>
        </p:txBody>
      </p:sp>
    </p:spTree>
    <p:extLst>
      <p:ext uri="{BB962C8B-B14F-4D97-AF65-F5344CB8AC3E}">
        <p14:creationId xmlns:p14="http://schemas.microsoft.com/office/powerpoint/2010/main" val="139938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crotizing enterocol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4932040" cy="47525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azon.com : String of Pearls Succulents Senecio Rowleyanus (4&quot; Pot) :  Patio, Lawn &amp; Gar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88640"/>
            <a:ext cx="3260096"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107504" y="5013176"/>
            <a:ext cx="7992888" cy="1569660"/>
          </a:xfrm>
          <a:prstGeom prst="rect">
            <a:avLst/>
          </a:prstGeom>
        </p:spPr>
        <p:txBody>
          <a:bodyPr wrap="square">
            <a:spAutoFit/>
          </a:bodyPr>
          <a:lstStyle/>
          <a:p>
            <a:pPr algn="l"/>
            <a:r>
              <a:rPr lang="en-US" sz="2400" dirty="0"/>
              <a:t>X-ray of a newborn (PA view, prone)</a:t>
            </a:r>
          </a:p>
          <a:p>
            <a:pPr algn="l"/>
            <a:r>
              <a:rPr lang="en-US" sz="2400" dirty="0"/>
              <a:t>Distended bowel loops and intramural gas (</a:t>
            </a:r>
            <a:r>
              <a:rPr lang="en-US" sz="2400" dirty="0" err="1"/>
              <a:t>pneumatosis</a:t>
            </a:r>
            <a:r>
              <a:rPr lang="en-US" sz="2400" dirty="0"/>
              <a:t> </a:t>
            </a:r>
            <a:r>
              <a:rPr lang="en-US" sz="2400" dirty="0" err="1"/>
              <a:t>intestinalis</a:t>
            </a:r>
            <a:r>
              <a:rPr lang="en-US" sz="2400" dirty="0"/>
              <a:t>) can be seen.</a:t>
            </a:r>
          </a:p>
          <a:p>
            <a:pPr algn="l"/>
            <a:r>
              <a:rPr lang="en-US" sz="2400" dirty="0"/>
              <a:t>Diagnosis: necrotizing </a:t>
            </a:r>
            <a:r>
              <a:rPr lang="en-US" sz="2400" dirty="0" err="1"/>
              <a:t>enterocolitis</a:t>
            </a:r>
            <a:r>
              <a:rPr lang="en-US" sz="2400" dirty="0"/>
              <a:t>.</a:t>
            </a:r>
          </a:p>
        </p:txBody>
      </p:sp>
      <p:sp>
        <p:nvSpPr>
          <p:cNvPr id="5" name="مستطيل 4"/>
          <p:cNvSpPr/>
          <p:nvPr/>
        </p:nvSpPr>
        <p:spPr>
          <a:xfrm>
            <a:off x="5364088" y="2996952"/>
            <a:ext cx="3113353" cy="523220"/>
          </a:xfrm>
          <a:prstGeom prst="rect">
            <a:avLst/>
          </a:prstGeom>
        </p:spPr>
        <p:txBody>
          <a:bodyPr wrap="none">
            <a:spAutoFit/>
          </a:bodyPr>
          <a:lstStyle/>
          <a:p>
            <a:r>
              <a:rPr lang="en-US" sz="2800" b="1" dirty="0"/>
              <a:t>String of </a:t>
            </a:r>
            <a:r>
              <a:rPr lang="en-US" sz="2800" b="1" dirty="0" smtClean="0"/>
              <a:t>pearls sign</a:t>
            </a:r>
            <a:endParaRPr lang="en-US" sz="2800" b="1" dirty="0"/>
          </a:p>
        </p:txBody>
      </p:sp>
    </p:spTree>
    <p:extLst>
      <p:ext uri="{BB962C8B-B14F-4D97-AF65-F5344CB8AC3E}">
        <p14:creationId xmlns:p14="http://schemas.microsoft.com/office/powerpoint/2010/main" val="3966155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air in necrotizing enterocol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 y="908720"/>
            <a:ext cx="8352928"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292080" y="188640"/>
            <a:ext cx="3162084" cy="523220"/>
          </a:xfrm>
          <a:prstGeom prst="rect">
            <a:avLst/>
          </a:prstGeom>
        </p:spPr>
        <p:txBody>
          <a:bodyPr wrap="none">
            <a:spAutoFit/>
          </a:bodyPr>
          <a:lstStyle/>
          <a:p>
            <a:r>
              <a:rPr lang="en-US" sz="2800" b="1" dirty="0"/>
              <a:t> visible air crescents</a:t>
            </a:r>
          </a:p>
        </p:txBody>
      </p:sp>
      <p:cxnSp>
        <p:nvCxnSpPr>
          <p:cNvPr id="6" name="رابط كسهم مستقيم 5"/>
          <p:cNvCxnSpPr/>
          <p:nvPr/>
        </p:nvCxnSpPr>
        <p:spPr>
          <a:xfrm flipH="1">
            <a:off x="5580112" y="692696"/>
            <a:ext cx="1080120" cy="18722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رابط كسهم مستقيم 14"/>
          <p:cNvCxnSpPr/>
          <p:nvPr/>
        </p:nvCxnSpPr>
        <p:spPr>
          <a:xfrm flipV="1">
            <a:off x="2195736" y="3933056"/>
            <a:ext cx="1008112" cy="19442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مستطيل 13"/>
          <p:cNvSpPr/>
          <p:nvPr/>
        </p:nvSpPr>
        <p:spPr>
          <a:xfrm>
            <a:off x="27856" y="5805264"/>
            <a:ext cx="4635756" cy="369332"/>
          </a:xfrm>
          <a:prstGeom prst="rect">
            <a:avLst/>
          </a:prstGeom>
        </p:spPr>
        <p:txBody>
          <a:bodyPr wrap="none">
            <a:spAutoFit/>
          </a:bodyPr>
          <a:lstStyle/>
          <a:p>
            <a:r>
              <a:rPr lang="en-US" b="1" dirty="0"/>
              <a:t> intramural pockets of gas in the intestinal wall</a:t>
            </a:r>
          </a:p>
        </p:txBody>
      </p:sp>
      <p:sp>
        <p:nvSpPr>
          <p:cNvPr id="17" name="مستطيل 16"/>
          <p:cNvSpPr/>
          <p:nvPr/>
        </p:nvSpPr>
        <p:spPr>
          <a:xfrm>
            <a:off x="5842175" y="6093296"/>
            <a:ext cx="1806777" cy="369332"/>
          </a:xfrm>
          <a:prstGeom prst="rect">
            <a:avLst/>
          </a:prstGeom>
        </p:spPr>
        <p:txBody>
          <a:bodyPr wrap="none">
            <a:spAutoFit/>
          </a:bodyPr>
          <a:lstStyle/>
          <a:p>
            <a:r>
              <a:rPr lang="en-US" b="1" dirty="0"/>
              <a:t> nasogastric tube</a:t>
            </a:r>
          </a:p>
        </p:txBody>
      </p:sp>
      <p:cxnSp>
        <p:nvCxnSpPr>
          <p:cNvPr id="22" name="رابط كسهم مستقيم 21"/>
          <p:cNvCxnSpPr/>
          <p:nvPr/>
        </p:nvCxnSpPr>
        <p:spPr>
          <a:xfrm flipV="1">
            <a:off x="6660232" y="4725144"/>
            <a:ext cx="0" cy="144016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مستطيل 18"/>
          <p:cNvSpPr/>
          <p:nvPr/>
        </p:nvSpPr>
        <p:spPr>
          <a:xfrm>
            <a:off x="-108520" y="188640"/>
            <a:ext cx="5376280" cy="523220"/>
          </a:xfrm>
          <a:prstGeom prst="rect">
            <a:avLst/>
          </a:prstGeom>
        </p:spPr>
        <p:txBody>
          <a:bodyPr wrap="none">
            <a:spAutoFit/>
          </a:bodyPr>
          <a:lstStyle/>
          <a:p>
            <a:r>
              <a:rPr lang="en-US" sz="2800" b="1" i="1" u="sng" dirty="0"/>
              <a:t>Diagnosis: </a:t>
            </a:r>
            <a:r>
              <a:rPr lang="en-US" sz="2800" b="1" i="1" u="sng" dirty="0">
                <a:solidFill>
                  <a:srgbClr val="FF0000"/>
                </a:solidFill>
              </a:rPr>
              <a:t>necrotizing </a:t>
            </a:r>
            <a:r>
              <a:rPr lang="en-US" sz="2800" b="1" i="1" u="sng" dirty="0" err="1">
                <a:solidFill>
                  <a:srgbClr val="FF0000"/>
                </a:solidFill>
              </a:rPr>
              <a:t>enterocolitis</a:t>
            </a:r>
            <a:endParaRPr lang="en-US" sz="2800" b="1" i="1" u="sng" dirty="0">
              <a:solidFill>
                <a:srgbClr val="FF0000"/>
              </a:solidFill>
            </a:endParaRPr>
          </a:p>
        </p:txBody>
      </p:sp>
    </p:spTree>
    <p:extLst>
      <p:ext uri="{BB962C8B-B14F-4D97-AF65-F5344CB8AC3E}">
        <p14:creationId xmlns:p14="http://schemas.microsoft.com/office/powerpoint/2010/main" val="174872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43492" y="1052736"/>
            <a:ext cx="6777317" cy="4779893"/>
          </a:xfrm>
        </p:spPr>
        <p:txBody>
          <a:bodyPr>
            <a:normAutofit fontScale="92500"/>
          </a:bodyPr>
          <a:lstStyle/>
          <a:p>
            <a:pPr marL="68580" indent="0">
              <a:buNone/>
            </a:pPr>
            <a:r>
              <a:rPr lang="en-US" dirty="0" smtClean="0"/>
              <a:t>Common causes of </a:t>
            </a:r>
            <a:r>
              <a:rPr lang="en-US" altLang="en-US" dirty="0" err="1" smtClean="0">
                <a:solidFill>
                  <a:srgbClr val="FF0000"/>
                </a:solidFill>
              </a:rPr>
              <a:t>Pneumoperitoneum</a:t>
            </a:r>
            <a:r>
              <a:rPr lang="en-US" altLang="en-US" dirty="0" smtClean="0"/>
              <a:t> </a:t>
            </a:r>
            <a:endParaRPr lang="en-US" dirty="0" smtClean="0"/>
          </a:p>
          <a:p>
            <a:pPr marL="68580" indent="0" algn="l">
              <a:buNone/>
            </a:pPr>
            <a:r>
              <a:rPr lang="en-US" dirty="0" smtClean="0"/>
              <a:t>1- peptic ulcer disease:- may lead to perforation in 6% of ulcers patients</a:t>
            </a:r>
          </a:p>
          <a:p>
            <a:pPr marL="68580" indent="0" algn="l">
              <a:buNone/>
            </a:pPr>
            <a:r>
              <a:rPr lang="en-US" dirty="0" smtClean="0"/>
              <a:t>2- ischemic bowel:- perforation, results from the bowel wall necrosis in advanced cases.</a:t>
            </a:r>
          </a:p>
          <a:p>
            <a:pPr marL="68580" indent="0" algn="l">
              <a:buNone/>
            </a:pPr>
            <a:r>
              <a:rPr lang="en-US" dirty="0" smtClean="0"/>
              <a:t>3- Bowel obstruction</a:t>
            </a:r>
          </a:p>
          <a:p>
            <a:pPr marL="68580" indent="0" algn="l">
              <a:buNone/>
            </a:pPr>
            <a:r>
              <a:rPr lang="en-US" dirty="0" smtClean="0"/>
              <a:t>4- Acute appendicitis:- complicated by perforation in (10-20)% of cases. </a:t>
            </a:r>
            <a:endParaRPr lang="ar-JO" dirty="0"/>
          </a:p>
        </p:txBody>
      </p:sp>
    </p:spTree>
    <p:extLst>
      <p:ext uri="{BB962C8B-B14F-4D97-AF65-F5344CB8AC3E}">
        <p14:creationId xmlns:p14="http://schemas.microsoft.com/office/powerpoint/2010/main" val="3581033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0"/>
            <a:ext cx="6984892" cy="3744416"/>
          </a:xfrm>
        </p:spPr>
        <p:txBody>
          <a:bodyPr>
            <a:normAutofit fontScale="92500"/>
          </a:bodyPr>
          <a:lstStyle/>
          <a:p>
            <a:pPr marL="68580" indent="0" algn="l">
              <a:buNone/>
            </a:pPr>
            <a:r>
              <a:rPr lang="en-US" dirty="0" smtClean="0"/>
              <a:t>5- Diverticulitis:- </a:t>
            </a:r>
          </a:p>
          <a:p>
            <a:pPr marL="68580" indent="0" algn="l">
              <a:buNone/>
            </a:pPr>
            <a:r>
              <a:rPr lang="en-US" dirty="0" smtClean="0"/>
              <a:t>Infection and inflammation of  pouches that </a:t>
            </a:r>
            <a:endParaRPr lang="ar-JO" dirty="0" smtClean="0"/>
          </a:p>
          <a:p>
            <a:pPr marL="0" indent="0" algn="l">
              <a:buNone/>
            </a:pPr>
            <a:r>
              <a:rPr lang="en-US" dirty="0" smtClean="0"/>
              <a:t>can form in intestines , </a:t>
            </a:r>
            <a:r>
              <a:rPr lang="en-US" dirty="0" err="1" smtClean="0"/>
              <a:t>esp</a:t>
            </a:r>
            <a:r>
              <a:rPr lang="en-US" dirty="0" smtClean="0"/>
              <a:t> in sigmoid colon</a:t>
            </a:r>
          </a:p>
          <a:p>
            <a:pPr marL="0" indent="0" algn="l">
              <a:buNone/>
            </a:pPr>
            <a:r>
              <a:rPr lang="en-US" dirty="0" smtClean="0"/>
              <a:t>6- Malignancy</a:t>
            </a:r>
          </a:p>
          <a:p>
            <a:pPr marL="0" indent="0" algn="l">
              <a:buNone/>
            </a:pPr>
            <a:r>
              <a:rPr lang="en-US" dirty="0" smtClean="0"/>
              <a:t>7- Inflammatory bowel disease:- </a:t>
            </a:r>
            <a:r>
              <a:rPr lang="en-US" dirty="0" err="1" smtClean="0"/>
              <a:t>ceacal</a:t>
            </a:r>
            <a:r>
              <a:rPr lang="en-US" dirty="0" smtClean="0"/>
              <a:t> perforation in ulcerative colitis.</a:t>
            </a:r>
          </a:p>
          <a:p>
            <a:pPr marL="0" indent="0" algn="l">
              <a:buNone/>
            </a:pPr>
            <a:endParaRPr lang="en-US" dirty="0" smtClean="0"/>
          </a:p>
          <a:p>
            <a:pPr marL="0" indent="0" algn="l">
              <a:buNone/>
            </a:pPr>
            <a:endParaRPr lang="en-US" dirty="0" smtClean="0"/>
          </a:p>
          <a:p>
            <a:pPr marL="0" indent="0" algn="l">
              <a:buNone/>
            </a:pPr>
            <a:endParaRPr lang="en-US" dirty="0" smtClean="0"/>
          </a:p>
          <a:p>
            <a:pPr algn="l"/>
            <a:endParaRPr lang="en-US" dirty="0" smtClean="0"/>
          </a:p>
          <a:p>
            <a:pPr algn="l"/>
            <a:endParaRPr lang="en-US" dirty="0" smtClean="0"/>
          </a:p>
        </p:txBody>
      </p:sp>
    </p:spTree>
    <p:extLst>
      <p:ext uri="{BB962C8B-B14F-4D97-AF65-F5344CB8AC3E}">
        <p14:creationId xmlns:p14="http://schemas.microsoft.com/office/powerpoint/2010/main" val="4123384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xic megacolon (Toxic colitis with megaco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7848872"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683568" y="4365104"/>
            <a:ext cx="7344816" cy="1200329"/>
          </a:xfrm>
          <a:prstGeom prst="rect">
            <a:avLst/>
          </a:prstGeom>
        </p:spPr>
        <p:txBody>
          <a:bodyPr wrap="square">
            <a:spAutoFit/>
          </a:bodyPr>
          <a:lstStyle/>
          <a:p>
            <a:pPr algn="l"/>
            <a:r>
              <a:rPr lang="en-US" sz="2400" dirty="0" smtClean="0"/>
              <a:t>1-The </a:t>
            </a:r>
            <a:r>
              <a:rPr lang="en-US" sz="2400" dirty="0"/>
              <a:t>transverse colon and descending colon </a:t>
            </a:r>
            <a:r>
              <a:rPr lang="en-US" sz="2400" dirty="0" smtClean="0"/>
              <a:t>are </a:t>
            </a:r>
            <a:br>
              <a:rPr lang="en-US" sz="2400" dirty="0" smtClean="0"/>
            </a:br>
            <a:r>
              <a:rPr lang="en-US" sz="2400" dirty="0" smtClean="0"/>
              <a:t>featureless</a:t>
            </a:r>
            <a:r>
              <a:rPr lang="en-US" sz="2400" dirty="0"/>
              <a:t>, with a loss of </a:t>
            </a:r>
            <a:r>
              <a:rPr lang="en-US" sz="2400" dirty="0" err="1"/>
              <a:t>haustral</a:t>
            </a:r>
            <a:r>
              <a:rPr lang="en-US" sz="2400" dirty="0"/>
              <a:t> markings</a:t>
            </a:r>
            <a:r>
              <a:rPr lang="en-US" sz="2400" dirty="0" smtClean="0"/>
              <a:t>.</a:t>
            </a:r>
            <a:br>
              <a:rPr lang="en-US" sz="2400" dirty="0" smtClean="0"/>
            </a:br>
            <a:r>
              <a:rPr lang="en-US" sz="2400" dirty="0" smtClean="0"/>
              <a:t>2-</a:t>
            </a:r>
            <a:r>
              <a:rPr lang="en-US" sz="2400" dirty="0"/>
              <a:t>The transverse colon is dilated to a diameter &gt; 6 cm </a:t>
            </a:r>
          </a:p>
        </p:txBody>
      </p:sp>
      <p:sp>
        <p:nvSpPr>
          <p:cNvPr id="6" name="مستطيل 5"/>
          <p:cNvSpPr/>
          <p:nvPr/>
        </p:nvSpPr>
        <p:spPr>
          <a:xfrm>
            <a:off x="467544" y="5534561"/>
            <a:ext cx="8064896" cy="1323439"/>
          </a:xfrm>
          <a:prstGeom prst="rect">
            <a:avLst/>
          </a:prstGeom>
        </p:spPr>
        <p:txBody>
          <a:bodyPr wrap="square">
            <a:spAutoFit/>
          </a:bodyPr>
          <a:lstStyle/>
          <a:p>
            <a:pPr algn="l"/>
            <a:r>
              <a:rPr lang="en-US" sz="2000" b="1" dirty="0"/>
              <a:t>The radiographic findings are characteristic of </a:t>
            </a:r>
            <a:r>
              <a:rPr lang="en-US" sz="2000" b="1" i="1" u="sng" dirty="0">
                <a:solidFill>
                  <a:srgbClr val="FF0000"/>
                </a:solidFill>
              </a:rPr>
              <a:t>toxic </a:t>
            </a:r>
            <a:r>
              <a:rPr lang="en-US" sz="2000" b="1" i="1" u="sng" dirty="0" err="1">
                <a:solidFill>
                  <a:srgbClr val="FF0000"/>
                </a:solidFill>
              </a:rPr>
              <a:t>megacolon</a:t>
            </a:r>
            <a:r>
              <a:rPr lang="en-US" sz="2000" b="1" dirty="0" smtClean="0"/>
              <a:t>.</a:t>
            </a:r>
            <a:br>
              <a:rPr lang="en-US" sz="2000" b="1" dirty="0" smtClean="0"/>
            </a:br>
            <a:r>
              <a:rPr lang="en-US" sz="2000" b="1" dirty="0" smtClean="0"/>
              <a:t> Seen with ulcerative</a:t>
            </a:r>
            <a:r>
              <a:rPr lang="en-US" sz="2000" dirty="0"/>
              <a:t> </a:t>
            </a:r>
            <a:r>
              <a:rPr lang="en-US" sz="2000" b="1" dirty="0"/>
              <a:t>colitis</a:t>
            </a:r>
            <a:r>
              <a:rPr lang="en-US" sz="2000" b="1" dirty="0" smtClean="0"/>
              <a:t> </a:t>
            </a:r>
            <a:endParaRPr lang="en-US" sz="2000" b="1" dirty="0"/>
          </a:p>
          <a:p>
            <a:pPr algn="l"/>
            <a:r>
              <a:rPr lang="en-US" sz="2000" b="1" dirty="0"/>
              <a:t/>
            </a:r>
            <a:br>
              <a:rPr lang="en-US" sz="2000" b="1" dirty="0"/>
            </a:br>
            <a:endParaRPr lang="en-US" sz="2000" b="1" dirty="0"/>
          </a:p>
        </p:txBody>
      </p:sp>
    </p:spTree>
    <p:extLst>
      <p:ext uri="{BB962C8B-B14F-4D97-AF65-F5344CB8AC3E}">
        <p14:creationId xmlns:p14="http://schemas.microsoft.com/office/powerpoint/2010/main" val="338110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Pneumoperitoneum</a:t>
            </a:r>
            <a:r>
              <a:rPr lang="en-US" dirty="0" smtClean="0"/>
              <a:t> radiology signs:</a:t>
            </a:r>
            <a:endParaRPr lang="ar-JO" dirty="0"/>
          </a:p>
        </p:txBody>
      </p:sp>
      <p:sp>
        <p:nvSpPr>
          <p:cNvPr id="3" name="Content Placeholder 2"/>
          <p:cNvSpPr>
            <a:spLocks noGrp="1"/>
          </p:cNvSpPr>
          <p:nvPr>
            <p:ph idx="1"/>
          </p:nvPr>
        </p:nvSpPr>
        <p:spPr>
          <a:xfrm>
            <a:off x="467544" y="2060848"/>
            <a:ext cx="8229600" cy="2592288"/>
          </a:xfrm>
        </p:spPr>
        <p:txBody>
          <a:bodyPr>
            <a:normAutofit/>
          </a:bodyPr>
          <a:lstStyle/>
          <a:p>
            <a:pPr marL="0" indent="0" algn="l">
              <a:buNone/>
            </a:pPr>
            <a:r>
              <a:rPr lang="en-US" sz="4400" dirty="0" smtClean="0"/>
              <a:t>1-bowel related signs</a:t>
            </a:r>
          </a:p>
          <a:p>
            <a:pPr marL="0" indent="0" algn="l">
              <a:buNone/>
            </a:pPr>
            <a:r>
              <a:rPr lang="en-US" sz="4400" dirty="0" smtClean="0"/>
              <a:t>2-peritoneal ligament related signs</a:t>
            </a:r>
            <a:endParaRPr lang="en-US" sz="4400" dirty="0"/>
          </a:p>
          <a:p>
            <a:pPr marL="0" indent="0" algn="l">
              <a:buNone/>
            </a:pPr>
            <a:r>
              <a:rPr lang="en-US" sz="4400" dirty="0" smtClean="0"/>
              <a:t>signs</a:t>
            </a:r>
            <a:r>
              <a:rPr lang="ar-JO" sz="4400" dirty="0" smtClean="0"/>
              <a:t> </a:t>
            </a:r>
            <a:r>
              <a:rPr lang="en-US" sz="4400" dirty="0" smtClean="0"/>
              <a:t>3-right upper quadrant</a:t>
            </a:r>
            <a:endParaRPr lang="ar-JO" sz="4400" dirty="0"/>
          </a:p>
        </p:txBody>
      </p:sp>
    </p:spTree>
    <p:extLst>
      <p:ext uri="{BB962C8B-B14F-4D97-AF65-F5344CB8AC3E}">
        <p14:creationId xmlns:p14="http://schemas.microsoft.com/office/powerpoint/2010/main" val="1193165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34E39C66-4EDC-41D6-867A-6835A53FF20B}"/>
              </a:ext>
            </a:extLst>
          </p:cNvPr>
          <p:cNvSpPr>
            <a:spLocks noChangeArrowheads="1"/>
          </p:cNvSpPr>
          <p:nvPr/>
        </p:nvSpPr>
        <p:spPr bwMode="auto">
          <a:xfrm>
            <a:off x="446542" y="692696"/>
            <a:ext cx="37433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buFont typeface="Wingdings" panose="05000000000000000000" pitchFamily="2" charset="2"/>
              <a:buChar char="v"/>
            </a:pPr>
            <a:r>
              <a:rPr lang="en-US" altLang="en-US" dirty="0"/>
              <a:t>The </a:t>
            </a:r>
            <a:r>
              <a:rPr lang="en-US" altLang="en-US" sz="2000" dirty="0">
                <a:solidFill>
                  <a:srgbClr val="FF0000"/>
                </a:solidFill>
              </a:rPr>
              <a:t>peritoneum</a:t>
            </a:r>
            <a:r>
              <a:rPr lang="en-US" altLang="en-US" sz="2000" dirty="0"/>
              <a:t> </a:t>
            </a:r>
            <a:r>
              <a:rPr lang="en-US" altLang="en-US" dirty="0"/>
              <a:t>is the serous membrane forming the lining of the abdominal cavity. It covers most of the intra-abdominal organs. </a:t>
            </a:r>
            <a:endParaRPr lang="ar-JO" altLang="en-US" dirty="0"/>
          </a:p>
        </p:txBody>
      </p:sp>
      <p:sp>
        <p:nvSpPr>
          <p:cNvPr id="6147" name="Rectangle 2">
            <a:extLst>
              <a:ext uri="{FF2B5EF4-FFF2-40B4-BE49-F238E27FC236}">
                <a16:creationId xmlns:a16="http://schemas.microsoft.com/office/drawing/2014/main" id="{3CD41A6F-1C61-4C2D-9D60-D77495693E9B}"/>
              </a:ext>
            </a:extLst>
          </p:cNvPr>
          <p:cNvSpPr>
            <a:spLocks noChangeArrowheads="1"/>
          </p:cNvSpPr>
          <p:nvPr/>
        </p:nvSpPr>
        <p:spPr bwMode="auto">
          <a:xfrm>
            <a:off x="436563" y="2348880"/>
            <a:ext cx="417671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buFont typeface="Wingdings" panose="05000000000000000000" pitchFamily="2" charset="2"/>
              <a:buChar char="v"/>
            </a:pPr>
            <a:r>
              <a:rPr lang="en-US" altLang="en-US" dirty="0"/>
              <a:t> </a:t>
            </a:r>
            <a:r>
              <a:rPr lang="en-US" altLang="en-US" dirty="0" smtClean="0"/>
              <a:t> </a:t>
            </a:r>
            <a:r>
              <a:rPr lang="en-US" altLang="en-US" dirty="0"/>
              <a:t>it </a:t>
            </a:r>
            <a:r>
              <a:rPr lang="en-US" altLang="en-US" dirty="0" smtClean="0"/>
              <a:t>is a </a:t>
            </a:r>
            <a:r>
              <a:rPr lang="en-US" altLang="en-US" dirty="0"/>
              <a:t>one continuous sheet, forming two layers and a potential space between them: the </a:t>
            </a:r>
            <a:r>
              <a:rPr lang="en-US" altLang="en-US" sz="2000" dirty="0">
                <a:solidFill>
                  <a:srgbClr val="FF0000"/>
                </a:solidFill>
              </a:rPr>
              <a:t>peritoneal cavity</a:t>
            </a:r>
            <a:r>
              <a:rPr lang="en-US" altLang="en-US" dirty="0">
                <a:solidFill>
                  <a:srgbClr val="FF0000"/>
                </a:solidFill>
              </a:rPr>
              <a:t>.</a:t>
            </a:r>
            <a:endParaRPr lang="ar-JO" altLang="en-US" dirty="0">
              <a:solidFill>
                <a:srgbClr val="FF0000"/>
              </a:solidFill>
            </a:endParaRPr>
          </a:p>
        </p:txBody>
      </p:sp>
      <p:sp>
        <p:nvSpPr>
          <p:cNvPr id="4" name="Rectangle 3">
            <a:extLst>
              <a:ext uri="{FF2B5EF4-FFF2-40B4-BE49-F238E27FC236}">
                <a16:creationId xmlns:a16="http://schemas.microsoft.com/office/drawing/2014/main" id="{BD1E46C6-5ED0-48C5-83B7-C6212D73FC55}"/>
              </a:ext>
            </a:extLst>
          </p:cNvPr>
          <p:cNvSpPr/>
          <p:nvPr/>
        </p:nvSpPr>
        <p:spPr>
          <a:xfrm>
            <a:off x="581025" y="3861048"/>
            <a:ext cx="3887788" cy="2092881"/>
          </a:xfrm>
          <a:prstGeom prst="rect">
            <a:avLst/>
          </a:prstGeom>
        </p:spPr>
        <p:txBody>
          <a:bodyPr>
            <a:spAutoFit/>
          </a:bodyPr>
          <a:lstStyle/>
          <a:p>
            <a:pPr marL="285750" indent="-285750" algn="l" rtl="0">
              <a:buFont typeface="Wingdings" pitchFamily="2" charset="2"/>
              <a:buChar char="v"/>
              <a:defRPr/>
            </a:pPr>
            <a:r>
              <a:rPr lang="en-US" dirty="0"/>
              <a:t> </a:t>
            </a:r>
            <a:r>
              <a:rPr lang="en-US" sz="2000" b="1" dirty="0">
                <a:solidFill>
                  <a:srgbClr val="FF0000"/>
                </a:solidFill>
              </a:rPr>
              <a:t>parietal</a:t>
            </a:r>
            <a:r>
              <a:rPr lang="en-US" sz="2000" dirty="0">
                <a:solidFill>
                  <a:srgbClr val="FF0000"/>
                </a:solidFill>
              </a:rPr>
              <a:t> </a:t>
            </a:r>
            <a:r>
              <a:rPr lang="en-US" sz="2000" b="1" dirty="0">
                <a:solidFill>
                  <a:srgbClr val="FF0000"/>
                </a:solidFill>
              </a:rPr>
              <a:t>peritoneum</a:t>
            </a:r>
            <a:r>
              <a:rPr lang="en-US" sz="2000" dirty="0">
                <a:solidFill>
                  <a:srgbClr val="FF0000"/>
                </a:solidFill>
              </a:rPr>
              <a:t> </a:t>
            </a:r>
            <a:r>
              <a:rPr lang="en-US" dirty="0"/>
              <a:t>lines the walls of the abdominal and pelvic cavities  </a:t>
            </a:r>
          </a:p>
          <a:p>
            <a:pPr marL="285750" indent="-285750" algn="l" rtl="0">
              <a:buFont typeface="Wingdings" pitchFamily="2" charset="2"/>
              <a:buChar char="v"/>
              <a:defRPr/>
            </a:pPr>
            <a:endParaRPr lang="en-US" dirty="0"/>
          </a:p>
          <a:p>
            <a:pPr marL="285750" indent="-285750" algn="l" rtl="0">
              <a:buFont typeface="Wingdings" pitchFamily="2" charset="2"/>
              <a:buChar char="v"/>
              <a:defRPr/>
            </a:pPr>
            <a:r>
              <a:rPr lang="en-US" dirty="0"/>
              <a:t>The </a:t>
            </a:r>
            <a:r>
              <a:rPr lang="en-US" sz="2000" b="1" dirty="0">
                <a:solidFill>
                  <a:srgbClr val="FF0000"/>
                </a:solidFill>
              </a:rPr>
              <a:t>visceral</a:t>
            </a:r>
            <a:r>
              <a:rPr lang="en-US" sz="2000" dirty="0">
                <a:solidFill>
                  <a:srgbClr val="FF0000"/>
                </a:solidFill>
              </a:rPr>
              <a:t> </a:t>
            </a:r>
            <a:r>
              <a:rPr lang="en-US" sz="2000" b="1" dirty="0">
                <a:solidFill>
                  <a:srgbClr val="FF0000"/>
                </a:solidFill>
              </a:rPr>
              <a:t>peritoneum</a:t>
            </a:r>
            <a:r>
              <a:rPr lang="en-US" sz="2000" dirty="0">
                <a:solidFill>
                  <a:srgbClr val="FF0000"/>
                </a:solidFill>
              </a:rPr>
              <a:t> </a:t>
            </a:r>
            <a:r>
              <a:rPr lang="en-US" dirty="0"/>
              <a:t>covers the organs.</a:t>
            </a:r>
          </a:p>
          <a:p>
            <a:pPr algn="l" rtl="0">
              <a:defRPr/>
            </a:pPr>
            <a:endParaRPr lang="ar-JO" dirty="0"/>
          </a:p>
        </p:txBody>
      </p:sp>
      <p:pic>
        <p:nvPicPr>
          <p:cNvPr id="6" name="Picture 5">
            <a:extLst>
              <a:ext uri="{FF2B5EF4-FFF2-40B4-BE49-F238E27FC236}">
                <a16:creationId xmlns:a16="http://schemas.microsoft.com/office/drawing/2014/main" id="{4829278E-11C0-4B5D-B6AB-425B949A9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850054"/>
            <a:ext cx="3720774" cy="46163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3151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Bowel related signs</a:t>
            </a:r>
            <a:endParaRPr lang="ar-JO" dirty="0"/>
          </a:p>
        </p:txBody>
      </p:sp>
      <p:sp>
        <p:nvSpPr>
          <p:cNvPr id="3" name="Content Placeholder 2"/>
          <p:cNvSpPr>
            <a:spLocks noGrp="1"/>
          </p:cNvSpPr>
          <p:nvPr>
            <p:ph idx="1"/>
          </p:nvPr>
        </p:nvSpPr>
        <p:spPr/>
        <p:txBody>
          <a:bodyPr/>
          <a:lstStyle/>
          <a:p>
            <a:pPr marL="0" indent="0" algn="l">
              <a:buNone/>
            </a:pPr>
            <a:r>
              <a:rPr lang="en-US" dirty="0" smtClean="0"/>
              <a:t>1- </a:t>
            </a:r>
            <a:r>
              <a:rPr lang="en-US" sz="3600" dirty="0" err="1" smtClean="0"/>
              <a:t>rigler</a:t>
            </a:r>
            <a:r>
              <a:rPr lang="en-US" sz="3600" dirty="0" smtClean="0"/>
              <a:t> sign</a:t>
            </a:r>
            <a:r>
              <a:rPr lang="en-US" dirty="0" smtClean="0"/>
              <a:t>: free gas is outlining both sides of ( intraluminal &amp; </a:t>
            </a:r>
            <a:r>
              <a:rPr lang="en-US" dirty="0" err="1" smtClean="0"/>
              <a:t>extraluminal</a:t>
            </a:r>
            <a:r>
              <a:rPr lang="en-US" dirty="0" smtClean="0"/>
              <a:t>) </a:t>
            </a:r>
            <a:r>
              <a:rPr lang="ar-JO" dirty="0" smtClean="0"/>
              <a:t> </a:t>
            </a:r>
            <a:r>
              <a:rPr lang="en-US" dirty="0" smtClean="0"/>
              <a:t>   bowel wall</a:t>
            </a:r>
          </a:p>
          <a:p>
            <a:pPr marL="0" indent="0" algn="l">
              <a:buNone/>
            </a:pPr>
            <a:r>
              <a:rPr lang="en-US" dirty="0" smtClean="0"/>
              <a:t>-Also called double wall sign </a:t>
            </a:r>
          </a:p>
          <a:p>
            <a:pPr marL="0" indent="0" algn="l">
              <a:buNone/>
            </a:pPr>
            <a:r>
              <a:rPr lang="en-US" dirty="0" smtClean="0"/>
              <a:t>-supine</a:t>
            </a:r>
          </a:p>
          <a:p>
            <a:pPr marL="0" indent="0" algn="l">
              <a:buNone/>
            </a:pPr>
            <a:r>
              <a:rPr lang="en-US" dirty="0" smtClean="0"/>
              <a:t> </a:t>
            </a:r>
          </a:p>
        </p:txBody>
      </p:sp>
    </p:spTree>
    <p:extLst>
      <p:ext uri="{BB962C8B-B14F-4D97-AF65-F5344CB8AC3E}">
        <p14:creationId xmlns:p14="http://schemas.microsoft.com/office/powerpoint/2010/main" val="333628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359" y="692696"/>
            <a:ext cx="4119657" cy="5763246"/>
          </a:xfrm>
        </p:spPr>
      </p:pic>
      <p:pic>
        <p:nvPicPr>
          <p:cNvPr id="2050" name="Picture 2" descr="C:\Users\ghost\Desktop\242717180_1593781990961389_914903367097623784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92696"/>
            <a:ext cx="388843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97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5865515"/>
          </a:xfrm>
        </p:spPr>
        <p:txBody>
          <a:bodyPr/>
          <a:lstStyle/>
          <a:p>
            <a:pPr marL="0" indent="0" algn="l">
              <a:buNone/>
            </a:pPr>
            <a:r>
              <a:rPr lang="ar-JO" dirty="0" smtClean="0"/>
              <a:t>        </a:t>
            </a:r>
            <a:r>
              <a:rPr lang="en-US" dirty="0" smtClean="0"/>
              <a:t>2-</a:t>
            </a:r>
            <a:r>
              <a:rPr lang="en-US" sz="4000" dirty="0" smtClean="0"/>
              <a:t>triangle </a:t>
            </a:r>
            <a:r>
              <a:rPr lang="en-US" sz="4000" dirty="0" err="1" smtClean="0"/>
              <a:t>sign</a:t>
            </a:r>
            <a:r>
              <a:rPr lang="en-US" dirty="0" err="1" smtClean="0"/>
              <a:t>:free</a:t>
            </a:r>
            <a:r>
              <a:rPr lang="en-US" dirty="0" smtClean="0"/>
              <a:t> gas between three </a:t>
            </a:r>
            <a:r>
              <a:rPr lang="ar-JO" dirty="0" smtClean="0"/>
              <a:t>  </a:t>
            </a:r>
            <a:r>
              <a:rPr lang="en-US" dirty="0" smtClean="0"/>
              <a:t>lobes of bowel or between two loops of bowel    and the abdominal wall</a:t>
            </a:r>
          </a:p>
          <a:p>
            <a:pPr marL="0" indent="0" algn="l">
              <a:buNone/>
            </a:pPr>
            <a:endParaRPr lang="ar-JO" dirty="0" smtClean="0"/>
          </a:p>
          <a:p>
            <a:pPr marL="0" indent="0" algn="l">
              <a:buNone/>
            </a:pPr>
            <a:r>
              <a:rPr lang="ar-JO" dirty="0" smtClean="0"/>
              <a:t> </a:t>
            </a:r>
            <a:r>
              <a:rPr lang="en-US" dirty="0" smtClean="0"/>
              <a:t>- Also called telltale sign</a:t>
            </a:r>
          </a:p>
          <a:p>
            <a:pPr marL="0" indent="0" algn="l">
              <a:buNone/>
            </a:pPr>
            <a:endParaRPr lang="en-US" dirty="0" smtClean="0"/>
          </a:p>
          <a:p>
            <a:pPr marL="0" indent="0" algn="l">
              <a:buNone/>
            </a:pPr>
            <a:r>
              <a:rPr lang="en-US" dirty="0" smtClean="0"/>
              <a:t>-supine </a:t>
            </a:r>
          </a:p>
          <a:p>
            <a:pPr algn="l">
              <a:buFontTx/>
              <a:buChar char="-"/>
            </a:pPr>
            <a:endParaRPr lang="en-US" dirty="0" smtClean="0"/>
          </a:p>
        </p:txBody>
      </p:sp>
    </p:spTree>
    <p:extLst>
      <p:ext uri="{BB962C8B-B14F-4D97-AF65-F5344CB8AC3E}">
        <p14:creationId xmlns:p14="http://schemas.microsoft.com/office/powerpoint/2010/main" val="1888817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8640"/>
            <a:ext cx="8280920" cy="6513123"/>
          </a:xfrm>
        </p:spPr>
      </p:pic>
    </p:spTree>
    <p:extLst>
      <p:ext uri="{BB962C8B-B14F-4D97-AF65-F5344CB8AC3E}">
        <p14:creationId xmlns:p14="http://schemas.microsoft.com/office/powerpoint/2010/main" val="279284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fontScale="90000"/>
          </a:bodyPr>
          <a:lstStyle/>
          <a:p>
            <a:r>
              <a:rPr lang="en-US" dirty="0" smtClean="0"/>
              <a:t>2-Peritoneal ligament related signs</a:t>
            </a:r>
            <a:endParaRPr lang="ar-JO" dirty="0"/>
          </a:p>
        </p:txBody>
      </p:sp>
      <p:sp>
        <p:nvSpPr>
          <p:cNvPr id="5" name="Content Placeholder 2"/>
          <p:cNvSpPr>
            <a:spLocks noGrp="1"/>
          </p:cNvSpPr>
          <p:nvPr>
            <p:ph idx="1"/>
          </p:nvPr>
        </p:nvSpPr>
        <p:spPr/>
        <p:txBody>
          <a:bodyPr>
            <a:normAutofit/>
          </a:bodyPr>
          <a:lstStyle/>
          <a:p>
            <a:pPr marL="0" indent="0" algn="l">
              <a:buNone/>
            </a:pPr>
            <a:r>
              <a:rPr lang="en-US" dirty="0" smtClean="0"/>
              <a:t>1-</a:t>
            </a:r>
            <a:r>
              <a:rPr lang="en-US" sz="4000" dirty="0" smtClean="0"/>
              <a:t> </a:t>
            </a:r>
            <a:r>
              <a:rPr lang="en-US" sz="4000" dirty="0" err="1" smtClean="0"/>
              <a:t>falciform</a:t>
            </a:r>
            <a:r>
              <a:rPr lang="en-US" sz="4000" dirty="0" smtClean="0"/>
              <a:t> ligament sign</a:t>
            </a:r>
            <a:r>
              <a:rPr lang="en-US" dirty="0" smtClean="0"/>
              <a:t>: </a:t>
            </a:r>
          </a:p>
          <a:p>
            <a:pPr marL="0" indent="0" algn="l">
              <a:buNone/>
            </a:pPr>
            <a:endParaRPr lang="en-US" dirty="0"/>
          </a:p>
          <a:p>
            <a:pPr marL="0" indent="0" algn="l">
              <a:buNone/>
            </a:pPr>
            <a:r>
              <a:rPr lang="en-US" dirty="0" smtClean="0"/>
              <a:t>-the </a:t>
            </a:r>
            <a:r>
              <a:rPr lang="en-US" dirty="0" err="1" smtClean="0"/>
              <a:t>falciform</a:t>
            </a:r>
            <a:r>
              <a:rPr lang="en-US" dirty="0" smtClean="0"/>
              <a:t> ligament is outlined with free abdominal gas </a:t>
            </a:r>
          </a:p>
          <a:p>
            <a:pPr marL="0" indent="0" algn="l">
              <a:buNone/>
            </a:pPr>
            <a:endParaRPr lang="en-US" dirty="0" smtClean="0"/>
          </a:p>
          <a:p>
            <a:pPr marL="0" indent="0" algn="l">
              <a:buNone/>
            </a:pPr>
            <a:r>
              <a:rPr lang="en-US" dirty="0" smtClean="0"/>
              <a:t>- Supine </a:t>
            </a:r>
          </a:p>
          <a:p>
            <a:pPr marL="0" indent="0" algn="l">
              <a:buNone/>
            </a:pPr>
            <a:endParaRPr lang="ar-JO" dirty="0"/>
          </a:p>
        </p:txBody>
      </p:sp>
    </p:spTree>
    <p:extLst>
      <p:ext uri="{BB962C8B-B14F-4D97-AF65-F5344CB8AC3E}">
        <p14:creationId xmlns:p14="http://schemas.microsoft.com/office/powerpoint/2010/main" val="1178022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3074" name="Picture 2" descr="C:\Users\ghost\Desktop\242760162_260428512631119_281067217586406521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632848" cy="58326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137432" y="1575674"/>
            <a:ext cx="720080" cy="864096"/>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127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400600"/>
          </a:xfrm>
        </p:spPr>
        <p:txBody>
          <a:bodyPr>
            <a:normAutofit/>
          </a:bodyPr>
          <a:lstStyle/>
          <a:p>
            <a:pPr marL="0" indent="0" algn="l">
              <a:buNone/>
            </a:pPr>
            <a:r>
              <a:rPr lang="en-US" dirty="0" smtClean="0"/>
              <a:t>2- </a:t>
            </a:r>
            <a:r>
              <a:rPr lang="en-US" sz="4000" dirty="0" smtClean="0"/>
              <a:t>inverted V sign </a:t>
            </a:r>
            <a:r>
              <a:rPr lang="en-US" dirty="0" smtClean="0"/>
              <a:t>:</a:t>
            </a:r>
          </a:p>
          <a:p>
            <a:pPr marL="0" indent="0" algn="l">
              <a:buNone/>
            </a:pPr>
            <a:r>
              <a:rPr lang="en-US" dirty="0" smtClean="0"/>
              <a:t>free gas outlining the lateral umbilical ligaments</a:t>
            </a:r>
          </a:p>
          <a:p>
            <a:pPr marL="0" indent="0" algn="l">
              <a:buNone/>
            </a:pPr>
            <a:endParaRPr lang="en-US" dirty="0"/>
          </a:p>
          <a:p>
            <a:pPr marL="0" indent="0" algn="l">
              <a:buNone/>
            </a:pPr>
            <a:r>
              <a:rPr lang="en-US" dirty="0" smtClean="0"/>
              <a:t>-Some times you only see one</a:t>
            </a:r>
            <a:r>
              <a:rPr lang="ar-JO" dirty="0" smtClean="0"/>
              <a:t>  </a:t>
            </a:r>
            <a:endParaRPr lang="ar-JO" dirty="0"/>
          </a:p>
          <a:p>
            <a:pPr marL="0" indent="0" algn="l">
              <a:buNone/>
            </a:pPr>
            <a:endParaRPr lang="ar-JO" dirty="0" smtClean="0"/>
          </a:p>
          <a:p>
            <a:pPr marL="0" indent="0" algn="l">
              <a:buNone/>
            </a:pPr>
            <a:r>
              <a:rPr lang="en-US" dirty="0" smtClean="0"/>
              <a:t>-Runs from the umbilicus to the pelvis</a:t>
            </a:r>
          </a:p>
          <a:p>
            <a:pPr marL="0" indent="0" algn="l">
              <a:buNone/>
            </a:pPr>
            <a:endParaRPr lang="ar-JO" dirty="0" smtClean="0"/>
          </a:p>
          <a:p>
            <a:pPr marL="0" indent="0" algn="l">
              <a:buNone/>
            </a:pPr>
            <a:r>
              <a:rPr lang="en-US" dirty="0" smtClean="0"/>
              <a:t>-supine</a:t>
            </a:r>
            <a:r>
              <a:rPr lang="ar-JO" dirty="0" smtClean="0"/>
              <a:t> </a:t>
            </a:r>
            <a:endParaRPr lang="ar-JO" dirty="0"/>
          </a:p>
        </p:txBody>
      </p:sp>
    </p:spTree>
    <p:extLst>
      <p:ext uri="{BB962C8B-B14F-4D97-AF65-F5344CB8AC3E}">
        <p14:creationId xmlns:p14="http://schemas.microsoft.com/office/powerpoint/2010/main" val="352485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30103"/>
            <a:ext cx="8280920" cy="6295241"/>
          </a:xfrm>
        </p:spPr>
      </p:pic>
    </p:spTree>
    <p:extLst>
      <p:ext uri="{BB962C8B-B14F-4D97-AF65-F5344CB8AC3E}">
        <p14:creationId xmlns:p14="http://schemas.microsoft.com/office/powerpoint/2010/main" val="2506089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marL="0" indent="0" algn="l">
              <a:buNone/>
            </a:pPr>
            <a:r>
              <a:rPr lang="en-US" dirty="0" smtClean="0"/>
              <a:t>3- </a:t>
            </a:r>
            <a:r>
              <a:rPr lang="en-US" sz="4000" dirty="0" err="1" smtClean="0"/>
              <a:t>urachus</a:t>
            </a:r>
            <a:r>
              <a:rPr lang="en-US" sz="4000" dirty="0" smtClean="0"/>
              <a:t> sign </a:t>
            </a:r>
            <a:r>
              <a:rPr lang="en-US" dirty="0" smtClean="0"/>
              <a:t>:</a:t>
            </a:r>
          </a:p>
          <a:p>
            <a:pPr marL="0" indent="0" algn="l">
              <a:buNone/>
            </a:pPr>
            <a:r>
              <a:rPr lang="en-US" dirty="0" smtClean="0"/>
              <a:t>free gas outlining the median umbilical ligament </a:t>
            </a:r>
          </a:p>
          <a:p>
            <a:pPr marL="0" indent="0" algn="l">
              <a:buNone/>
            </a:pPr>
            <a:endParaRPr lang="en-US" dirty="0"/>
          </a:p>
          <a:p>
            <a:pPr marL="0" indent="0" algn="l">
              <a:buNone/>
            </a:pPr>
            <a:r>
              <a:rPr lang="en-US" dirty="0" smtClean="0"/>
              <a:t>-runs from the bladder dome to the umbilicus</a:t>
            </a:r>
          </a:p>
          <a:p>
            <a:pPr marL="0" indent="0" algn="l">
              <a:buNone/>
            </a:pPr>
            <a:endParaRPr lang="en-US" dirty="0"/>
          </a:p>
          <a:p>
            <a:pPr marL="0" indent="0" algn="l">
              <a:buNone/>
            </a:pPr>
            <a:r>
              <a:rPr lang="en-US" dirty="0" smtClean="0"/>
              <a:t>-supine</a:t>
            </a:r>
            <a:endParaRPr lang="ar-JO" dirty="0"/>
          </a:p>
        </p:txBody>
      </p:sp>
    </p:spTree>
    <p:extLst>
      <p:ext uri="{BB962C8B-B14F-4D97-AF65-F5344CB8AC3E}">
        <p14:creationId xmlns:p14="http://schemas.microsoft.com/office/powerpoint/2010/main" val="1195300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2656"/>
            <a:ext cx="8352928" cy="6321632"/>
          </a:xfrm>
        </p:spPr>
      </p:pic>
    </p:spTree>
    <p:extLst>
      <p:ext uri="{BB962C8B-B14F-4D97-AF65-F5344CB8AC3E}">
        <p14:creationId xmlns:p14="http://schemas.microsoft.com/office/powerpoint/2010/main" val="368367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88" y="260648"/>
            <a:ext cx="8344576" cy="6275784"/>
          </a:xfrm>
          <a:prstGeom prst="rect">
            <a:avLst/>
          </a:prstGeom>
        </p:spPr>
      </p:pic>
    </p:spTree>
    <p:extLst>
      <p:ext uri="{BB962C8B-B14F-4D97-AF65-F5344CB8AC3E}">
        <p14:creationId xmlns:p14="http://schemas.microsoft.com/office/powerpoint/2010/main" val="12578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6632"/>
            <a:ext cx="9144000" cy="6552728"/>
          </a:xfrm>
        </p:spPr>
        <p:txBody>
          <a:bodyPr>
            <a:normAutofit/>
          </a:bodyPr>
          <a:lstStyle/>
          <a:p>
            <a:r>
              <a:rPr lang="en-US" sz="6000" dirty="0" smtClean="0">
                <a:solidFill>
                  <a:schemeClr val="tx1">
                    <a:lumMod val="85000"/>
                    <a:lumOff val="15000"/>
                  </a:schemeClr>
                </a:solidFill>
              </a:rPr>
              <a:t>Right upper</a:t>
            </a:r>
            <a:r>
              <a:rPr lang="en-US" sz="14500" dirty="0" smtClean="0">
                <a:solidFill>
                  <a:schemeClr val="tx1">
                    <a:lumMod val="85000"/>
                    <a:lumOff val="15000"/>
                  </a:schemeClr>
                </a:solidFill>
              </a:rPr>
              <a:t> </a:t>
            </a:r>
            <a:r>
              <a:rPr lang="en-US" sz="6500" dirty="0" smtClean="0">
                <a:solidFill>
                  <a:schemeClr val="tx1">
                    <a:lumMod val="85000"/>
                    <a:lumOff val="15000"/>
                  </a:schemeClr>
                </a:solidFill>
              </a:rPr>
              <a:t>quadrant </a:t>
            </a:r>
            <a:r>
              <a:rPr lang="en-US" sz="6000" dirty="0" smtClean="0">
                <a:solidFill>
                  <a:schemeClr val="tx1">
                    <a:lumMod val="85000"/>
                    <a:lumOff val="15000"/>
                  </a:schemeClr>
                </a:solidFill>
              </a:rPr>
              <a:t>signs:</a:t>
            </a:r>
          </a:p>
          <a:p>
            <a:r>
              <a:rPr lang="en-US" sz="5400" dirty="0" smtClean="0">
                <a:solidFill>
                  <a:schemeClr val="tx1">
                    <a:lumMod val="85000"/>
                    <a:lumOff val="15000"/>
                  </a:schemeClr>
                </a:solidFill>
              </a:rPr>
              <a:t>1-Cupola sign :</a:t>
            </a:r>
          </a:p>
          <a:p>
            <a:r>
              <a:rPr lang="en-US" sz="5400" dirty="0" smtClean="0">
                <a:solidFill>
                  <a:schemeClr val="tx1">
                    <a:lumMod val="85000"/>
                    <a:lumOff val="15000"/>
                  </a:schemeClr>
                </a:solidFill>
              </a:rPr>
              <a:t> </a:t>
            </a:r>
            <a:r>
              <a:rPr lang="en-US" sz="2800" dirty="0" smtClean="0">
                <a:solidFill>
                  <a:schemeClr val="tx1">
                    <a:lumMod val="85000"/>
                    <a:lumOff val="15000"/>
                  </a:schemeClr>
                </a:solidFill>
              </a:rPr>
              <a:t>Air accumulation beneath the central tendon of the diaphragm </a:t>
            </a:r>
            <a:endParaRPr lang="ar-JO" sz="2800" dirty="0" smtClean="0">
              <a:solidFill>
                <a:schemeClr val="tx1">
                  <a:lumMod val="85000"/>
                  <a:lumOff val="15000"/>
                </a:schemeClr>
              </a:solidFill>
            </a:endParaRPr>
          </a:p>
        </p:txBody>
      </p:sp>
    </p:spTree>
    <p:extLst>
      <p:ext uri="{BB962C8B-B14F-4D97-AF65-F5344CB8AC3E}">
        <p14:creationId xmlns:p14="http://schemas.microsoft.com/office/powerpoint/2010/main" val="4029464118"/>
      </p:ext>
    </p:extLst>
  </p:cSld>
  <p:clrMapOvr>
    <a:masterClrMapping/>
  </p:clrMapOvr>
  <p:transition spd="slow">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ar-JO" dirty="0"/>
          </a:p>
        </p:txBody>
      </p:sp>
      <p:pic>
        <p:nvPicPr>
          <p:cNvPr id="7" name="Content Placeholder 6"/>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33259" y="2448521"/>
            <a:ext cx="4877481" cy="2829320"/>
          </a:xfr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6" y="0"/>
            <a:ext cx="9129713" cy="6858000"/>
          </a:xfrm>
          <a:prstGeom prst="rect">
            <a:avLst/>
          </a:prstGeom>
        </p:spPr>
      </p:pic>
    </p:spTree>
    <p:extLst>
      <p:ext uri="{BB962C8B-B14F-4D97-AF65-F5344CB8AC3E}">
        <p14:creationId xmlns:p14="http://schemas.microsoft.com/office/powerpoint/2010/main" val="245354525"/>
      </p:ext>
    </p:extLst>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-Hepatic edge sign :</a:t>
            </a:r>
            <a:endParaRPr lang="ar-JO" dirty="0"/>
          </a:p>
        </p:txBody>
      </p:sp>
      <p:sp>
        <p:nvSpPr>
          <p:cNvPr id="3" name="Content Placeholder 2"/>
          <p:cNvSpPr>
            <a:spLocks noGrp="1"/>
          </p:cNvSpPr>
          <p:nvPr>
            <p:ph idx="1"/>
          </p:nvPr>
        </p:nvSpPr>
        <p:spPr/>
        <p:txBody>
          <a:bodyPr/>
          <a:lstStyle/>
          <a:p>
            <a:pPr marL="68580" indent="0" algn="l">
              <a:buNone/>
            </a:pPr>
            <a:r>
              <a:rPr lang="en-US" dirty="0" smtClean="0"/>
              <a:t>It is represented by cigar-shaped pocket of free air in the </a:t>
            </a:r>
            <a:r>
              <a:rPr lang="en-US" dirty="0" err="1" smtClean="0"/>
              <a:t>subhepatic</a:t>
            </a:r>
            <a:r>
              <a:rPr lang="en-US" dirty="0" smtClean="0"/>
              <a:t> region , which follows the contour of the liver </a:t>
            </a:r>
            <a:endParaRPr lang="ar-JO" dirty="0"/>
          </a:p>
        </p:txBody>
      </p:sp>
    </p:spTree>
    <p:extLst>
      <p:ext uri="{BB962C8B-B14F-4D97-AF65-F5344CB8AC3E}">
        <p14:creationId xmlns:p14="http://schemas.microsoft.com/office/powerpoint/2010/main" val="473302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88640"/>
            <a:ext cx="6912768" cy="6480720"/>
          </a:xfrm>
        </p:spPr>
      </p:pic>
    </p:spTree>
    <p:extLst>
      <p:ext uri="{BB962C8B-B14F-4D97-AF65-F5344CB8AC3E}">
        <p14:creationId xmlns:p14="http://schemas.microsoft.com/office/powerpoint/2010/main" val="2853283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3-Hyperlucent liver sign:</a:t>
            </a:r>
            <a:endParaRPr lang="ar-JO" dirty="0"/>
          </a:p>
        </p:txBody>
      </p:sp>
      <p:sp>
        <p:nvSpPr>
          <p:cNvPr id="3" name="Content Placeholder 2"/>
          <p:cNvSpPr>
            <a:spLocks noGrp="1"/>
          </p:cNvSpPr>
          <p:nvPr>
            <p:ph idx="1"/>
          </p:nvPr>
        </p:nvSpPr>
        <p:spPr/>
        <p:txBody>
          <a:bodyPr/>
          <a:lstStyle/>
          <a:p>
            <a:pPr marL="68580" indent="0" algn="l">
              <a:buNone/>
            </a:pPr>
            <a:r>
              <a:rPr lang="en-US" dirty="0" smtClean="0"/>
              <a:t>The blacker density of the intraperitoneal free gas anterior to the ventral hepatic surface replacing the brightness of the hepatic shadow</a:t>
            </a:r>
            <a:endParaRPr lang="ar-JO" dirty="0"/>
          </a:p>
        </p:txBody>
      </p:sp>
    </p:spTree>
    <p:extLst>
      <p:ext uri="{BB962C8B-B14F-4D97-AF65-F5344CB8AC3E}">
        <p14:creationId xmlns:p14="http://schemas.microsoft.com/office/powerpoint/2010/main" val="1202196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endParaRPr lang="ar-JO"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97468"/>
            <a:ext cx="8136904" cy="6398838"/>
          </a:xfrm>
        </p:spPr>
      </p:pic>
    </p:spTree>
    <p:extLst>
      <p:ext uri="{BB962C8B-B14F-4D97-AF65-F5344CB8AC3E}">
        <p14:creationId xmlns:p14="http://schemas.microsoft.com/office/powerpoint/2010/main" val="2979508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455601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39552" y="260648"/>
            <a:ext cx="7560840" cy="830997"/>
          </a:xfrm>
          <a:prstGeom prst="rect">
            <a:avLst/>
          </a:prstGeom>
        </p:spPr>
        <p:txBody>
          <a:bodyPr wrap="square">
            <a:spAutoFit/>
          </a:bodyPr>
          <a:lstStyle/>
          <a:p>
            <a:pPr algn="l"/>
            <a:r>
              <a:rPr lang="en-US" sz="2400" dirty="0" err="1"/>
              <a:t>Pneumobilia</a:t>
            </a:r>
            <a:r>
              <a:rPr lang="en-US" sz="2400" dirty="0"/>
              <a:t> is </a:t>
            </a:r>
            <a:r>
              <a:rPr lang="en-US" sz="2400" b="1" dirty="0"/>
              <a:t>gas </a:t>
            </a:r>
            <a:r>
              <a:rPr lang="en-US" sz="2400" dirty="0"/>
              <a:t>in the </a:t>
            </a:r>
            <a:r>
              <a:rPr lang="en-US" sz="2400" b="1" dirty="0"/>
              <a:t>biliary tree</a:t>
            </a:r>
            <a:r>
              <a:rPr lang="en-US" sz="2400" dirty="0"/>
              <a:t>. It appears as </a:t>
            </a:r>
            <a:r>
              <a:rPr lang="en-US" sz="2400" b="1" dirty="0" smtClean="0"/>
              <a:t>branching dark </a:t>
            </a:r>
            <a:r>
              <a:rPr lang="en-US" sz="2400" b="1" dirty="0"/>
              <a:t>lines </a:t>
            </a:r>
            <a:r>
              <a:rPr lang="en-US" sz="2400" dirty="0"/>
              <a:t>in the </a:t>
            </a:r>
            <a:r>
              <a:rPr lang="en-US" sz="2400" b="1" dirty="0" err="1"/>
              <a:t>centre</a:t>
            </a:r>
            <a:r>
              <a:rPr lang="en-US" sz="2400" b="1" dirty="0"/>
              <a:t> </a:t>
            </a:r>
            <a:r>
              <a:rPr lang="en-US" sz="2400" dirty="0"/>
              <a:t>of the </a:t>
            </a:r>
            <a:r>
              <a:rPr lang="en-US" sz="2400" b="1" dirty="0"/>
              <a:t>liver</a:t>
            </a:r>
            <a:endParaRPr lang="en-US" sz="2400" dirty="0"/>
          </a:p>
        </p:txBody>
      </p:sp>
      <p:sp>
        <p:nvSpPr>
          <p:cNvPr id="5" name="مستطيل 4"/>
          <p:cNvSpPr/>
          <p:nvPr/>
        </p:nvSpPr>
        <p:spPr>
          <a:xfrm>
            <a:off x="4600398" y="1268760"/>
            <a:ext cx="4572000" cy="4708981"/>
          </a:xfrm>
          <a:prstGeom prst="rect">
            <a:avLst/>
          </a:prstGeom>
        </p:spPr>
        <p:txBody>
          <a:bodyPr>
            <a:spAutoFit/>
          </a:bodyPr>
          <a:lstStyle/>
          <a:p>
            <a:pPr algn="l"/>
            <a:r>
              <a:rPr lang="en-US" sz="2000" b="1" dirty="0" smtClean="0"/>
              <a:t>There are many causes of </a:t>
            </a:r>
            <a:r>
              <a:rPr lang="en-US" sz="2000" b="1" dirty="0" err="1" smtClean="0"/>
              <a:t>pneumobilia</a:t>
            </a:r>
            <a:r>
              <a:rPr lang="en-US" sz="2000" b="1" dirty="0" smtClean="0"/>
              <a:t>. The </a:t>
            </a:r>
            <a:r>
              <a:rPr lang="en-US" sz="2000" b="1" dirty="0"/>
              <a:t>main causes are as follows:</a:t>
            </a:r>
          </a:p>
          <a:p>
            <a:pPr algn="l"/>
            <a:r>
              <a:rPr lang="en-US" sz="2000" b="1" dirty="0"/>
              <a:t>1. Recent ERCP/incompetent sphincter of </a:t>
            </a:r>
            <a:r>
              <a:rPr lang="en-US" sz="2000" b="1" dirty="0" err="1"/>
              <a:t>Oddi</a:t>
            </a:r>
            <a:r>
              <a:rPr lang="en-US" sz="2000" b="1" dirty="0"/>
              <a:t> (e.g. post‐</a:t>
            </a:r>
            <a:r>
              <a:rPr lang="en-US" sz="2000" b="1" dirty="0" err="1"/>
              <a:t>sphincterotomy</a:t>
            </a:r>
            <a:r>
              <a:rPr lang="en-US" sz="2000" b="1" dirty="0"/>
              <a:t>)</a:t>
            </a:r>
          </a:p>
          <a:p>
            <a:pPr algn="l"/>
            <a:r>
              <a:rPr lang="en-US" sz="2000" b="1" dirty="0"/>
              <a:t>2. External biliary drain insertion/biliary stent insertion</a:t>
            </a:r>
          </a:p>
          <a:p>
            <a:pPr algn="l"/>
            <a:r>
              <a:rPr lang="en-US" sz="2000" b="1" dirty="0"/>
              <a:t>3. Biliary‐enteric connection (abnormal connection between biliary tree and bowel)</a:t>
            </a:r>
          </a:p>
          <a:p>
            <a:pPr algn="l"/>
            <a:r>
              <a:rPr lang="en-US" sz="2000" b="1" dirty="0"/>
              <a:t>• Surgical anastomosis (e.g. Whipple’s procedure)</a:t>
            </a:r>
          </a:p>
          <a:p>
            <a:pPr algn="l"/>
            <a:r>
              <a:rPr lang="en-US" sz="2000" b="1" dirty="0"/>
              <a:t>• Spontaneous (e.g. gallstone ileus)</a:t>
            </a:r>
          </a:p>
          <a:p>
            <a:pPr algn="l"/>
            <a:r>
              <a:rPr lang="en-US" sz="2000" b="1" dirty="0"/>
              <a:t>4. Infection (rare)</a:t>
            </a:r>
          </a:p>
          <a:p>
            <a:pPr algn="l"/>
            <a:r>
              <a:rPr lang="en-US" sz="2000" b="1" dirty="0"/>
              <a:t>• Emphysematous </a:t>
            </a:r>
            <a:r>
              <a:rPr lang="en-US" sz="2000" b="1" dirty="0" err="1"/>
              <a:t>cholecystitis</a:t>
            </a:r>
            <a:r>
              <a:rPr lang="en-US" sz="2000" b="1" dirty="0"/>
              <a:t> (acute </a:t>
            </a:r>
            <a:r>
              <a:rPr lang="en-US" sz="2000" b="1" dirty="0" err="1"/>
              <a:t>cholecystitis</a:t>
            </a:r>
            <a:r>
              <a:rPr lang="en-US" sz="2000" b="1" dirty="0"/>
              <a:t> with gas‐forming organism)</a:t>
            </a:r>
          </a:p>
        </p:txBody>
      </p:sp>
      <p:cxnSp>
        <p:nvCxnSpPr>
          <p:cNvPr id="7" name="رابط كسهم مستقيم 6"/>
          <p:cNvCxnSpPr/>
          <p:nvPr/>
        </p:nvCxnSpPr>
        <p:spPr>
          <a:xfrm flipV="1">
            <a:off x="1259632" y="3140968"/>
            <a:ext cx="504056" cy="28083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45152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4-Morison pouch sign (Doge’s cap sign):</a:t>
            </a:r>
            <a:endParaRPr lang="ar-JO" dirty="0"/>
          </a:p>
        </p:txBody>
      </p:sp>
      <p:sp>
        <p:nvSpPr>
          <p:cNvPr id="3" name="Content Placeholder 2"/>
          <p:cNvSpPr>
            <a:spLocks noGrp="1"/>
          </p:cNvSpPr>
          <p:nvPr>
            <p:ph idx="1"/>
          </p:nvPr>
        </p:nvSpPr>
        <p:spPr/>
        <p:txBody>
          <a:bodyPr/>
          <a:lstStyle/>
          <a:p>
            <a:pPr marL="68580" indent="0" algn="l">
              <a:buNone/>
            </a:pPr>
            <a:r>
              <a:rPr lang="en-US" dirty="0" smtClean="0"/>
              <a:t>is a triangular–shaped gas </a:t>
            </a:r>
            <a:r>
              <a:rPr lang="en-US" dirty="0" err="1" smtClean="0"/>
              <a:t>lucency</a:t>
            </a:r>
            <a:r>
              <a:rPr lang="en-US" dirty="0" smtClean="0"/>
              <a:t> </a:t>
            </a:r>
            <a:r>
              <a:rPr lang="en-US" dirty="0">
                <a:solidFill>
                  <a:prstClr val="black"/>
                </a:solidFill>
              </a:rPr>
              <a:t>accumulate in </a:t>
            </a:r>
            <a:r>
              <a:rPr lang="en-US" dirty="0" err="1">
                <a:solidFill>
                  <a:prstClr val="black"/>
                </a:solidFill>
              </a:rPr>
              <a:t>morison</a:t>
            </a:r>
            <a:r>
              <a:rPr lang="en-US" dirty="0">
                <a:solidFill>
                  <a:prstClr val="black"/>
                </a:solidFill>
              </a:rPr>
              <a:t> </a:t>
            </a:r>
            <a:r>
              <a:rPr lang="en-US" dirty="0" smtClean="0">
                <a:solidFill>
                  <a:prstClr val="black"/>
                </a:solidFill>
              </a:rPr>
              <a:t>pouch</a:t>
            </a:r>
            <a:r>
              <a:rPr lang="ar-JO" dirty="0" smtClean="0"/>
              <a:t> </a:t>
            </a:r>
          </a:p>
          <a:p>
            <a:pPr marL="0" indent="0" algn="l">
              <a:buNone/>
            </a:pPr>
            <a:r>
              <a:rPr lang="en-US" dirty="0" smtClean="0"/>
              <a:t>Located inferior to the right 11</a:t>
            </a:r>
            <a:r>
              <a:rPr lang="en-US" baseline="30000" dirty="0" smtClean="0"/>
              <a:t>th</a:t>
            </a:r>
            <a:r>
              <a:rPr lang="en-US" dirty="0" smtClean="0"/>
              <a:t> rib and superior to the right kidney  </a:t>
            </a:r>
            <a:endParaRPr lang="ar-JO" dirty="0" smtClean="0"/>
          </a:p>
          <a:p>
            <a:pPr marL="0" indent="0" algn="l">
              <a:buNone/>
            </a:pPr>
            <a:r>
              <a:rPr lang="en-US" dirty="0" smtClean="0"/>
              <a:t>{ </a:t>
            </a:r>
            <a:r>
              <a:rPr lang="en-US" dirty="0" err="1" smtClean="0"/>
              <a:t>morisons</a:t>
            </a:r>
            <a:r>
              <a:rPr lang="en-US" dirty="0" smtClean="0"/>
              <a:t> pouch is an area between the liver and right kidney } </a:t>
            </a:r>
            <a:endParaRPr lang="ar-JO" dirty="0"/>
          </a:p>
        </p:txBody>
      </p:sp>
      <p:sp>
        <p:nvSpPr>
          <p:cNvPr id="4" name="5-Point Star 3"/>
          <p:cNvSpPr/>
          <p:nvPr/>
        </p:nvSpPr>
        <p:spPr>
          <a:xfrm>
            <a:off x="898735" y="4005064"/>
            <a:ext cx="144016"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7" y="4293096"/>
            <a:ext cx="3610744" cy="2448272"/>
          </a:xfrm>
          <a:prstGeom prst="rect">
            <a:avLst/>
          </a:prstGeom>
        </p:spPr>
      </p:pic>
    </p:spTree>
    <p:extLst>
      <p:ext uri="{BB962C8B-B14F-4D97-AF65-F5344CB8AC3E}">
        <p14:creationId xmlns:p14="http://schemas.microsoft.com/office/powerpoint/2010/main" val="3925293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ar-J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5240" y="3078321"/>
            <a:ext cx="1493520" cy="15697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60648"/>
            <a:ext cx="4032448" cy="51509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60648"/>
            <a:ext cx="3816424" cy="417646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157" y="4456636"/>
            <a:ext cx="2041314" cy="210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562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ar-JO" dirty="0"/>
          </a:p>
        </p:txBody>
      </p:sp>
      <p:sp>
        <p:nvSpPr>
          <p:cNvPr id="3" name="Content Placeholder 2"/>
          <p:cNvSpPr>
            <a:spLocks noGrp="1"/>
          </p:cNvSpPr>
          <p:nvPr>
            <p:ph idx="1"/>
          </p:nvPr>
        </p:nvSpPr>
        <p:spPr>
          <a:xfrm>
            <a:off x="1043492" y="980728"/>
            <a:ext cx="6777317" cy="4851901"/>
          </a:xfrm>
        </p:spPr>
        <p:txBody>
          <a:bodyPr>
            <a:normAutofit fontScale="92500"/>
          </a:bodyPr>
          <a:lstStyle/>
          <a:p>
            <a:pPr marL="68580" indent="0" algn="l">
              <a:buNone/>
            </a:pPr>
            <a:r>
              <a:rPr lang="en-US" sz="3600" dirty="0" smtClean="0">
                <a:solidFill>
                  <a:schemeClr val="bg2">
                    <a:lumMod val="75000"/>
                  </a:schemeClr>
                </a:solidFill>
              </a:rPr>
              <a:t>Other signs:</a:t>
            </a:r>
          </a:p>
          <a:p>
            <a:pPr marL="68580" indent="0" algn="l">
              <a:buNone/>
            </a:pPr>
            <a:endParaRPr lang="en-US" dirty="0"/>
          </a:p>
          <a:p>
            <a:pPr marL="68580" indent="0" algn="l">
              <a:buNone/>
            </a:pPr>
            <a:r>
              <a:rPr lang="en-US" dirty="0" smtClean="0"/>
              <a:t>1- </a:t>
            </a:r>
            <a:r>
              <a:rPr lang="en-US" dirty="0"/>
              <a:t>football sign: the abdominal wall is outlined by gas from a perforated </a:t>
            </a:r>
            <a:r>
              <a:rPr lang="en-US" dirty="0" err="1"/>
              <a:t>viscus</a:t>
            </a:r>
            <a:endParaRPr lang="en-US" dirty="0"/>
          </a:p>
          <a:p>
            <a:pPr marL="68580" indent="0" algn="l">
              <a:buNone/>
            </a:pPr>
            <a:endParaRPr lang="en-US" dirty="0"/>
          </a:p>
          <a:p>
            <a:pPr marL="68580" indent="0" algn="l">
              <a:buNone/>
            </a:pPr>
            <a:r>
              <a:rPr lang="en-US" dirty="0"/>
              <a:t>-It happens in cases of massive </a:t>
            </a:r>
            <a:r>
              <a:rPr lang="en-US" dirty="0" err="1"/>
              <a:t>pneumoperitoneum</a:t>
            </a:r>
            <a:r>
              <a:rPr lang="en-US" dirty="0"/>
              <a:t> </a:t>
            </a:r>
          </a:p>
          <a:p>
            <a:pPr marL="68580" indent="0" algn="l">
              <a:buNone/>
            </a:pPr>
            <a:endParaRPr lang="en-US" dirty="0"/>
          </a:p>
          <a:p>
            <a:pPr marL="68580" indent="0" algn="l">
              <a:buNone/>
            </a:pPr>
            <a:r>
              <a:rPr lang="en-US" dirty="0"/>
              <a:t>-supine</a:t>
            </a:r>
          </a:p>
          <a:p>
            <a:pPr marL="68580" indent="0" algn="l">
              <a:buNone/>
            </a:pPr>
            <a:endParaRPr lang="ar-JO" dirty="0"/>
          </a:p>
        </p:txBody>
      </p:sp>
    </p:spTree>
    <p:extLst>
      <p:ext uri="{BB962C8B-B14F-4D97-AF65-F5344CB8AC3E}">
        <p14:creationId xmlns:p14="http://schemas.microsoft.com/office/powerpoint/2010/main" val="267547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70200-3B56-4791-8459-A53F032CF675}"/>
              </a:ext>
            </a:extLst>
          </p:cNvPr>
          <p:cNvSpPr/>
          <p:nvPr/>
        </p:nvSpPr>
        <p:spPr>
          <a:xfrm>
            <a:off x="755576" y="1124744"/>
            <a:ext cx="7488832" cy="3970318"/>
          </a:xfrm>
          <a:prstGeom prst="rect">
            <a:avLst/>
          </a:prstGeom>
        </p:spPr>
        <p:txBody>
          <a:bodyPr wrap="square">
            <a:spAutoFit/>
          </a:bodyPr>
          <a:lstStyle/>
          <a:p>
            <a:pPr algn="l">
              <a:defRPr/>
            </a:pPr>
            <a:r>
              <a:rPr lang="en-US" sz="2800" dirty="0" smtClean="0">
                <a:latin typeface="+mn-lt"/>
              </a:rPr>
              <a:t>    Abnormal </a:t>
            </a:r>
            <a:r>
              <a:rPr lang="en-US" sz="2800" dirty="0">
                <a:latin typeface="+mn-lt"/>
              </a:rPr>
              <a:t>intra-abdominal gas is an important radiologic finding with many potential causes. It may be seen on a chest radiograph, abdominal radiograph, CT or MRI.</a:t>
            </a:r>
          </a:p>
          <a:p>
            <a:pPr marL="342900" indent="-342900">
              <a:buFont typeface="Wingdings" pitchFamily="2" charset="2"/>
              <a:buChar char="v"/>
              <a:defRPr/>
            </a:pPr>
            <a:endParaRPr lang="en-US" sz="2800" dirty="0">
              <a:latin typeface="+mn-lt"/>
            </a:endParaRPr>
          </a:p>
          <a:p>
            <a:pPr marL="457200" indent="-457200" algn="l" rtl="0">
              <a:buFont typeface="Wingdings" pitchFamily="2" charset="2"/>
              <a:buChar char="v"/>
              <a:defRPr/>
            </a:pPr>
            <a:r>
              <a:rPr lang="en-US" sz="2800" dirty="0" smtClean="0">
                <a:latin typeface="+mn-lt"/>
              </a:rPr>
              <a:t>pneumoperitoneum</a:t>
            </a:r>
            <a:endParaRPr lang="en-US" sz="2800" dirty="0">
              <a:latin typeface="+mn-lt"/>
            </a:endParaRPr>
          </a:p>
          <a:p>
            <a:pPr marL="457200" indent="-457200" algn="l" rtl="0">
              <a:buFont typeface="Wingdings" pitchFamily="2" charset="2"/>
              <a:buChar char="v"/>
              <a:defRPr/>
            </a:pPr>
            <a:r>
              <a:rPr lang="en-US" sz="2800" dirty="0" smtClean="0">
                <a:latin typeface="+mn-lt"/>
              </a:rPr>
              <a:t>retropneumoperitoneum</a:t>
            </a:r>
            <a:endParaRPr lang="en-US" sz="2800" dirty="0">
              <a:latin typeface="+mn-lt"/>
            </a:endParaRPr>
          </a:p>
          <a:p>
            <a:pPr marL="457200" indent="-457200" algn="l" rtl="0">
              <a:buFont typeface="Wingdings" pitchFamily="2" charset="2"/>
              <a:buChar char="v"/>
              <a:defRPr/>
            </a:pPr>
            <a:r>
              <a:rPr lang="en-US" sz="2800" dirty="0" smtClean="0">
                <a:latin typeface="+mn-lt"/>
              </a:rPr>
              <a:t>pseudopneumoperitoneum</a:t>
            </a:r>
            <a:r>
              <a:rPr lang="en-US" sz="2000" dirty="0" smtClean="0">
                <a:latin typeface="+mn-lt"/>
              </a:rPr>
              <a:t> </a:t>
            </a:r>
            <a:endParaRPr lang="en-US" sz="2000" dirty="0">
              <a:latin typeface="+mn-lt"/>
            </a:endParaRPr>
          </a:p>
        </p:txBody>
      </p:sp>
    </p:spTree>
    <p:extLst>
      <p:ext uri="{BB962C8B-B14F-4D97-AF65-F5344CB8AC3E}">
        <p14:creationId xmlns:p14="http://schemas.microsoft.com/office/powerpoint/2010/main" val="236494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1430" y="3078321"/>
            <a:ext cx="1501140" cy="15697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2972"/>
            <a:ext cx="5940152" cy="6741368"/>
          </a:xfrm>
          <a:prstGeom prst="rect">
            <a:avLst/>
          </a:prstGeom>
        </p:spPr>
      </p:pic>
    </p:spTree>
    <p:extLst>
      <p:ext uri="{BB962C8B-B14F-4D97-AF65-F5344CB8AC3E}">
        <p14:creationId xmlns:p14="http://schemas.microsoft.com/office/powerpoint/2010/main" val="2166722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908720"/>
            <a:ext cx="7128792" cy="5472607"/>
          </a:xfrm>
        </p:spPr>
      </p:pic>
    </p:spTree>
    <p:extLst>
      <p:ext uri="{BB962C8B-B14F-4D97-AF65-F5344CB8AC3E}">
        <p14:creationId xmlns:p14="http://schemas.microsoft.com/office/powerpoint/2010/main" val="4108409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20688"/>
            <a:ext cx="7787208" cy="5400600"/>
          </a:xfrm>
        </p:spPr>
      </p:pic>
    </p:spTree>
    <p:extLst>
      <p:ext uri="{BB962C8B-B14F-4D97-AF65-F5344CB8AC3E}">
        <p14:creationId xmlns:p14="http://schemas.microsoft.com/office/powerpoint/2010/main" val="417915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60848"/>
            <a:ext cx="7024744" cy="1537240"/>
          </a:xfrm>
        </p:spPr>
        <p:txBody>
          <a:bodyPr>
            <a:noAutofit/>
          </a:bodyPr>
          <a:lstStyle/>
          <a:p>
            <a:r>
              <a:rPr lang="en-US" sz="9600" dirty="0" smtClean="0">
                <a:latin typeface="Algerian" pitchFamily="82" charset="0"/>
              </a:rPr>
              <a:t>THANK YOU</a:t>
            </a:r>
            <a:endParaRPr lang="ar-JO" sz="9600" dirty="0">
              <a:latin typeface="Algerian" pitchFamily="82" charset="0"/>
            </a:endParaRPr>
          </a:p>
        </p:txBody>
      </p:sp>
      <p:sp>
        <p:nvSpPr>
          <p:cNvPr id="4" name="Smiley Face 3"/>
          <p:cNvSpPr/>
          <p:nvPr/>
        </p:nvSpPr>
        <p:spPr>
          <a:xfrm>
            <a:off x="6588224" y="4221088"/>
            <a:ext cx="1224136" cy="1224136"/>
          </a:xfrm>
          <a:prstGeom prst="smileyFace">
            <a:avLst/>
          </a:prstGeom>
          <a:solidFill>
            <a:schemeClr val="accent1">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srgbClr val="FF0000"/>
              </a:solidFill>
            </a:endParaRPr>
          </a:p>
        </p:txBody>
      </p:sp>
    </p:spTree>
    <p:extLst>
      <p:ext uri="{BB962C8B-B14F-4D97-AF65-F5344CB8AC3E}">
        <p14:creationId xmlns:p14="http://schemas.microsoft.com/office/powerpoint/2010/main" val="61119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2F44FED-56E1-427E-8A7F-7DC1F17AEEC5}"/>
              </a:ext>
            </a:extLst>
          </p:cNvPr>
          <p:cNvSpPr>
            <a:spLocks noChangeArrowheads="1"/>
          </p:cNvSpPr>
          <p:nvPr/>
        </p:nvSpPr>
        <p:spPr bwMode="auto">
          <a:xfrm>
            <a:off x="539750" y="858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en-US" sz="2000" dirty="0" err="1">
                <a:solidFill>
                  <a:srgbClr val="FF0000"/>
                </a:solidFill>
              </a:rPr>
              <a:t>Pneumoperitoneum</a:t>
            </a:r>
            <a:r>
              <a:rPr lang="en-US" altLang="en-US" sz="2000" dirty="0"/>
              <a:t> </a:t>
            </a:r>
            <a:r>
              <a:rPr lang="en-US" altLang="en-US" sz="2000" dirty="0" smtClean="0"/>
              <a:t>is</a:t>
            </a:r>
            <a:r>
              <a:rPr lang="en-US" altLang="en-US" sz="2000" dirty="0" smtClean="0">
                <a:solidFill>
                  <a:srgbClr val="FF0000"/>
                </a:solidFill>
              </a:rPr>
              <a:t> </a:t>
            </a:r>
            <a:r>
              <a:rPr lang="en-US" altLang="en-US" sz="2000" dirty="0"/>
              <a:t>(abnormal presence of air or other gas) in the peritoneal cavity, a potential space within the abdominal cavity. </a:t>
            </a:r>
            <a:endParaRPr lang="ar-JO" altLang="en-US" sz="2000" dirty="0"/>
          </a:p>
        </p:txBody>
      </p:sp>
      <p:pic>
        <p:nvPicPr>
          <p:cNvPr id="11267" name="Picture 2">
            <a:extLst>
              <a:ext uri="{FF2B5EF4-FFF2-40B4-BE49-F238E27FC236}">
                <a16:creationId xmlns:a16="http://schemas.microsoft.com/office/drawing/2014/main" id="{0605E7AD-B622-4E01-A14E-07A911C82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060848"/>
            <a:ext cx="835292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1753167" y="4869160"/>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728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93FC-E82C-4467-853D-589BAC5F635D}"/>
              </a:ext>
            </a:extLst>
          </p:cNvPr>
          <p:cNvSpPr>
            <a:spLocks noGrp="1"/>
          </p:cNvSpPr>
          <p:nvPr>
            <p:ph type="title"/>
          </p:nvPr>
        </p:nvSpPr>
        <p:spPr>
          <a:xfrm>
            <a:off x="539552" y="692696"/>
            <a:ext cx="7200800" cy="495300"/>
          </a:xfrm>
        </p:spPr>
        <p:txBody>
          <a:bodyPr rtlCol="0">
            <a:normAutofit fontScale="90000"/>
          </a:bodyPr>
          <a:lstStyle/>
          <a:p>
            <a:pPr fontAlgn="auto">
              <a:spcAft>
                <a:spcPts val="0"/>
              </a:spcAft>
              <a:defRPr/>
            </a:pPr>
            <a:r>
              <a:rPr lang="ar-SA" dirty="0"/>
              <a:t/>
            </a:r>
            <a:br>
              <a:rPr lang="ar-SA" dirty="0"/>
            </a:br>
            <a:r>
              <a:rPr lang="ar-SA" dirty="0"/>
              <a:t/>
            </a:r>
            <a:br>
              <a:rPr lang="ar-SA" dirty="0"/>
            </a:br>
            <a:r>
              <a:rPr lang="ar-SA" dirty="0"/>
              <a:t/>
            </a:r>
            <a:br>
              <a:rPr lang="ar-SA" dirty="0"/>
            </a:br>
            <a:r>
              <a:rPr lang="ar-SA" dirty="0"/>
              <a:t/>
            </a:r>
            <a:br>
              <a:rPr lang="ar-SA" dirty="0"/>
            </a:br>
            <a:r>
              <a:rPr lang="ar-SA" dirty="0"/>
              <a:t/>
            </a:r>
            <a:br>
              <a:rPr lang="ar-SA" dirty="0"/>
            </a:br>
            <a:r>
              <a:rPr lang="ar-SA" dirty="0"/>
              <a:t>:</a:t>
            </a:r>
            <a:r>
              <a:rPr lang="en-US" dirty="0"/>
              <a:t> </a:t>
            </a:r>
            <a:r>
              <a:rPr lang="en-US" dirty="0" smtClean="0"/>
              <a:t>Sensitivity </a:t>
            </a:r>
            <a:r>
              <a:rPr lang="en-US" dirty="0"/>
              <a:t>of  </a:t>
            </a:r>
            <a:r>
              <a:rPr lang="en-US" dirty="0" smtClean="0"/>
              <a:t>Investigation </a:t>
            </a:r>
            <a:endParaRPr lang="ar-JO" dirty="0"/>
          </a:p>
        </p:txBody>
      </p:sp>
      <p:sp>
        <p:nvSpPr>
          <p:cNvPr id="3" name="Content Placeholder 2">
            <a:extLst>
              <a:ext uri="{FF2B5EF4-FFF2-40B4-BE49-F238E27FC236}">
                <a16:creationId xmlns:a16="http://schemas.microsoft.com/office/drawing/2014/main" id="{BF19184F-57B5-46DD-B8B2-572693E1C0E0}"/>
              </a:ext>
            </a:extLst>
          </p:cNvPr>
          <p:cNvSpPr>
            <a:spLocks noGrp="1"/>
          </p:cNvSpPr>
          <p:nvPr>
            <p:ph idx="1"/>
          </p:nvPr>
        </p:nvSpPr>
        <p:spPr>
          <a:xfrm>
            <a:off x="827088" y="1628775"/>
            <a:ext cx="6777037" cy="3508375"/>
          </a:xfrm>
        </p:spPr>
        <p:txBody>
          <a:bodyPr rtlCol="0">
            <a:normAutofit fontScale="70000" lnSpcReduction="20000"/>
          </a:bodyPr>
          <a:lstStyle/>
          <a:p>
            <a:pPr indent="-274320" algn="l" rtl="0" fontAlgn="auto">
              <a:spcAft>
                <a:spcPts val="0"/>
              </a:spcAft>
              <a:defRPr/>
            </a:pPr>
            <a:r>
              <a:rPr lang="ar-SA" dirty="0"/>
              <a:t> </a:t>
            </a:r>
            <a:r>
              <a:rPr lang="en-US" dirty="0"/>
              <a:t> Peumoperitonum is </a:t>
            </a:r>
            <a:r>
              <a:rPr lang="en-US" dirty="0" smtClean="0"/>
              <a:t>visible </a:t>
            </a:r>
            <a:r>
              <a:rPr lang="en-US" dirty="0"/>
              <a:t>in x-ray of abdomen in the 80-90% of cases </a:t>
            </a:r>
            <a:endParaRPr lang="en-US" dirty="0" smtClean="0"/>
          </a:p>
          <a:p>
            <a:pPr marL="68580" indent="0" algn="l" rtl="0" fontAlgn="auto">
              <a:spcAft>
                <a:spcPts val="0"/>
              </a:spcAft>
              <a:buNone/>
              <a:defRPr/>
            </a:pPr>
            <a:endParaRPr lang="en-US" dirty="0" smtClean="0"/>
          </a:p>
          <a:p>
            <a:pPr indent="-274320" algn="l" rtl="0" fontAlgn="auto">
              <a:spcAft>
                <a:spcPts val="0"/>
              </a:spcAft>
              <a:defRPr/>
            </a:pPr>
            <a:endParaRPr lang="en-US" dirty="0"/>
          </a:p>
          <a:p>
            <a:pPr indent="-274320" algn="l" rtl="0" fontAlgn="auto">
              <a:spcAft>
                <a:spcPts val="0"/>
              </a:spcAft>
              <a:defRPr/>
            </a:pPr>
            <a:r>
              <a:rPr lang="en-US" dirty="0"/>
              <a:t>X-RAY of upper abdomen </a:t>
            </a:r>
            <a:r>
              <a:rPr lang="en-US" dirty="0" smtClean="0"/>
              <a:t>covering  </a:t>
            </a:r>
            <a:r>
              <a:rPr lang="en-US" dirty="0"/>
              <a:t>lung bases are more sensitive </a:t>
            </a:r>
            <a:r>
              <a:rPr lang="en-US" dirty="0" smtClean="0"/>
              <a:t>.</a:t>
            </a:r>
          </a:p>
          <a:p>
            <a:pPr indent="-274320" algn="l" rtl="0" fontAlgn="auto">
              <a:spcAft>
                <a:spcPts val="0"/>
              </a:spcAft>
              <a:defRPr/>
            </a:pPr>
            <a:endParaRPr lang="en-US" dirty="0"/>
          </a:p>
          <a:p>
            <a:pPr indent="-274320" algn="l" rtl="0" fontAlgn="auto">
              <a:spcAft>
                <a:spcPts val="0"/>
              </a:spcAft>
              <a:defRPr/>
            </a:pPr>
            <a:r>
              <a:rPr lang="en-US" dirty="0">
                <a:solidFill>
                  <a:srgbClr val="202124"/>
                </a:solidFill>
              </a:rPr>
              <a:t> It is usually detected on x-ray, but small amounts of free peritoneal air may be missed and are often detected on computerized tomography (CT)</a:t>
            </a:r>
            <a:endParaRPr lang="ar-JO" dirty="0"/>
          </a:p>
        </p:txBody>
      </p:sp>
    </p:spTree>
    <p:extLst>
      <p:ext uri="{BB962C8B-B14F-4D97-AF65-F5344CB8AC3E}">
        <p14:creationId xmlns:p14="http://schemas.microsoft.com/office/powerpoint/2010/main" val="427131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1629F217-66DC-4A62-BF82-F365FD630DD0}"/>
              </a:ext>
            </a:extLst>
          </p:cNvPr>
          <p:cNvSpPr>
            <a:spLocks noGrp="1"/>
          </p:cNvSpPr>
          <p:nvPr>
            <p:ph idx="1"/>
          </p:nvPr>
        </p:nvSpPr>
        <p:spPr>
          <a:xfrm>
            <a:off x="683568" y="1072151"/>
            <a:ext cx="6777317" cy="3508977"/>
          </a:xfrm>
        </p:spPr>
        <p:txBody>
          <a:bodyPr/>
          <a:lstStyle/>
          <a:p>
            <a:pPr algn="l" rtl="0"/>
            <a:r>
              <a:rPr lang="en-US" altLang="en-US" dirty="0">
                <a:cs typeface="Tahoma" panose="020B0604030504040204" pitchFamily="34" charset="0"/>
              </a:rPr>
              <a:t>Plain radiology of abdomen :</a:t>
            </a:r>
          </a:p>
          <a:p>
            <a:pPr algn="l" rtl="0"/>
            <a:r>
              <a:rPr lang="en-US" altLang="en-US" dirty="0">
                <a:cs typeface="Tahoma" panose="020B0604030504040204" pitchFamily="34" charset="0"/>
              </a:rPr>
              <a:t>1.chest radiograph </a:t>
            </a:r>
          </a:p>
          <a:p>
            <a:pPr algn="l" rtl="0"/>
            <a:r>
              <a:rPr lang="en-US" altLang="en-US" dirty="0">
                <a:cs typeface="Tahoma" panose="020B0604030504040204" pitchFamily="34" charset="0"/>
              </a:rPr>
              <a:t>2.abdominal radiograph </a:t>
            </a:r>
            <a:endParaRPr lang="ar-JO" altLang="en-US" dirty="0"/>
          </a:p>
        </p:txBody>
      </p:sp>
    </p:spTree>
    <p:extLst>
      <p:ext uri="{BB962C8B-B14F-4D97-AF65-F5344CB8AC3E}">
        <p14:creationId xmlns:p14="http://schemas.microsoft.com/office/powerpoint/2010/main" val="65864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CD2F0A1-690F-4CA2-9B72-F6C6FE7FD993}"/>
              </a:ext>
            </a:extLst>
          </p:cNvPr>
          <p:cNvSpPr>
            <a:spLocks noGrp="1"/>
          </p:cNvSpPr>
          <p:nvPr>
            <p:ph type="title"/>
          </p:nvPr>
        </p:nvSpPr>
        <p:spPr>
          <a:xfrm>
            <a:off x="611188" y="549275"/>
            <a:ext cx="7921625" cy="1143000"/>
          </a:xfrm>
        </p:spPr>
        <p:txBody>
          <a:bodyPr/>
          <a:lstStyle/>
          <a:p>
            <a:r>
              <a:rPr lang="ar-JO" altLang="en-US" sz="2800" dirty="0"/>
              <a:t/>
            </a:r>
            <a:br>
              <a:rPr lang="ar-JO" altLang="en-US" sz="2800" dirty="0"/>
            </a:br>
            <a:r>
              <a:rPr lang="en-US" altLang="en-US" sz="2800" dirty="0" smtClean="0"/>
              <a:t>ra</a:t>
            </a:r>
            <a:r>
              <a:rPr lang="en-US" altLang="en-US" sz="2800" dirty="0" smtClean="0">
                <a:cs typeface="Tahoma" panose="020B0604030504040204" pitchFamily="34" charset="0"/>
              </a:rPr>
              <a:t>diographic </a:t>
            </a:r>
            <a:r>
              <a:rPr lang="en-US" altLang="en-US" sz="2800" dirty="0">
                <a:cs typeface="Tahoma" panose="020B0604030504040204" pitchFamily="34" charset="0"/>
              </a:rPr>
              <a:t>positioning of the </a:t>
            </a:r>
            <a:r>
              <a:rPr lang="en-US" altLang="en-US" sz="2800" dirty="0" smtClean="0">
                <a:cs typeface="Tahoma" panose="020B0604030504040204" pitchFamily="34" charset="0"/>
              </a:rPr>
              <a:t>abdomen :</a:t>
            </a:r>
            <a:endParaRPr lang="ar-JO" altLang="en-US" sz="2800" dirty="0"/>
          </a:p>
        </p:txBody>
      </p:sp>
      <p:sp>
        <p:nvSpPr>
          <p:cNvPr id="3" name="TextBox 2">
            <a:extLst>
              <a:ext uri="{FF2B5EF4-FFF2-40B4-BE49-F238E27FC236}">
                <a16:creationId xmlns:a16="http://schemas.microsoft.com/office/drawing/2014/main" id="{D06EA510-4BD4-4B04-B8D0-84799B42B6B1}"/>
              </a:ext>
            </a:extLst>
          </p:cNvPr>
          <p:cNvSpPr txBox="1"/>
          <p:nvPr/>
        </p:nvSpPr>
        <p:spPr>
          <a:xfrm>
            <a:off x="827088" y="1700213"/>
            <a:ext cx="7200900" cy="4524315"/>
          </a:xfrm>
          <a:prstGeom prst="rect">
            <a:avLst/>
          </a:prstGeom>
          <a:noFill/>
        </p:spPr>
        <p:txBody>
          <a:bodyPr rtlCol="1">
            <a:spAutoFit/>
          </a:bodyPr>
          <a:lstStyle/>
          <a:p>
            <a:pPr lvl="1" algn="l" rtl="0">
              <a:defRPr/>
            </a:pPr>
            <a:r>
              <a:rPr lang="en-US" sz="2800" dirty="0" smtClean="0"/>
              <a:t>1.Upright </a:t>
            </a:r>
            <a:r>
              <a:rPr lang="en-US" sz="2800" dirty="0"/>
              <a:t>abdomen </a:t>
            </a:r>
            <a:r>
              <a:rPr lang="en-US" sz="2400" dirty="0"/>
              <a:t>:</a:t>
            </a:r>
          </a:p>
          <a:p>
            <a:pPr marL="285750" indent="-285750" algn="l" rtl="0">
              <a:buFont typeface="Wingdings" pitchFamily="2" charset="2"/>
              <a:buChar char="§"/>
              <a:defRPr/>
            </a:pPr>
            <a:r>
              <a:rPr lang="en-US" dirty="0"/>
              <a:t>Air gravity dependent</a:t>
            </a:r>
          </a:p>
          <a:p>
            <a:pPr marL="285750" indent="-285750" algn="l" rtl="0">
              <a:buFont typeface="Wingdings" pitchFamily="2" charset="2"/>
              <a:buChar char="§"/>
              <a:defRPr/>
            </a:pPr>
            <a:r>
              <a:rPr lang="en-US" dirty="0"/>
              <a:t>The best image </a:t>
            </a:r>
            <a:r>
              <a:rPr lang="en-US" dirty="0" smtClean="0"/>
              <a:t>used </a:t>
            </a:r>
            <a:r>
              <a:rPr lang="en-US" dirty="0"/>
              <a:t>to evaluate for free air.</a:t>
            </a:r>
          </a:p>
          <a:p>
            <a:pPr marL="285750" indent="-285750" algn="l" rtl="0">
              <a:buFont typeface="Wingdings" pitchFamily="2" charset="2"/>
              <a:buChar char="§"/>
              <a:defRPr/>
            </a:pPr>
            <a:r>
              <a:rPr lang="en-US" dirty="0" smtClean="0"/>
              <a:t>Obtained  with </a:t>
            </a:r>
            <a:r>
              <a:rPr lang="en-US" dirty="0"/>
              <a:t>patient sitting or </a:t>
            </a:r>
            <a:r>
              <a:rPr lang="en-US" dirty="0" smtClean="0"/>
              <a:t>ideally </a:t>
            </a:r>
            <a:r>
              <a:rPr lang="en-US" dirty="0"/>
              <a:t>standing .</a:t>
            </a:r>
          </a:p>
          <a:p>
            <a:pPr algn="l" rtl="0">
              <a:defRPr/>
            </a:pPr>
            <a:endParaRPr lang="en-US" dirty="0"/>
          </a:p>
          <a:p>
            <a:pPr algn="l" rtl="0">
              <a:defRPr/>
            </a:pPr>
            <a:r>
              <a:rPr lang="en-US" sz="2800" dirty="0"/>
              <a:t>2. Left lateral decubitus </a:t>
            </a:r>
            <a:r>
              <a:rPr lang="en-US" sz="2400" dirty="0"/>
              <a:t>:</a:t>
            </a:r>
          </a:p>
          <a:p>
            <a:pPr marL="285750" indent="-285750" algn="l" rtl="0">
              <a:buFont typeface="Wingdings" pitchFamily="2" charset="2"/>
              <a:buChar char="§"/>
              <a:defRPr/>
            </a:pPr>
            <a:r>
              <a:rPr lang="en-US" dirty="0"/>
              <a:t>Performed as a </a:t>
            </a:r>
            <a:r>
              <a:rPr lang="en-US" dirty="0" smtClean="0"/>
              <a:t>substitute </a:t>
            </a:r>
            <a:r>
              <a:rPr lang="en-US" dirty="0"/>
              <a:t>for an upright film in patients who can't sit or  stand .</a:t>
            </a:r>
          </a:p>
          <a:p>
            <a:pPr marL="285750" indent="-285750" algn="l" rtl="0">
              <a:buFont typeface="Wingdings" pitchFamily="2" charset="2"/>
              <a:buChar char="§"/>
              <a:defRPr/>
            </a:pPr>
            <a:r>
              <a:rPr lang="en-US" dirty="0"/>
              <a:t>Allows </a:t>
            </a:r>
            <a:r>
              <a:rPr lang="en-US" dirty="0" smtClean="0"/>
              <a:t>evaluation </a:t>
            </a:r>
            <a:r>
              <a:rPr lang="en-US" dirty="0"/>
              <a:t>of free air which will rise to the right .</a:t>
            </a:r>
          </a:p>
          <a:p>
            <a:pPr marL="285750" indent="-285750" algn="l" rtl="0">
              <a:buFont typeface="Wingdings" pitchFamily="2" charset="2"/>
              <a:buChar char="§"/>
              <a:defRPr/>
            </a:pPr>
            <a:r>
              <a:rPr lang="en-US" dirty="0"/>
              <a:t>Performed with patient lying on her/his left side .</a:t>
            </a:r>
          </a:p>
          <a:p>
            <a:pPr algn="l" rtl="0">
              <a:defRPr/>
            </a:pPr>
            <a:endParaRPr lang="en-US" dirty="0"/>
          </a:p>
          <a:p>
            <a:pPr algn="l" rtl="0">
              <a:defRPr/>
            </a:pPr>
            <a:r>
              <a:rPr lang="en-US" sz="2800" dirty="0"/>
              <a:t>3</a:t>
            </a:r>
            <a:r>
              <a:rPr lang="en-US" sz="2800" dirty="0" smtClean="0"/>
              <a:t>. Supine abdominal </a:t>
            </a:r>
            <a:r>
              <a:rPr lang="en-US" sz="2800" dirty="0"/>
              <a:t>position  </a:t>
            </a:r>
          </a:p>
          <a:p>
            <a:pPr algn="l" rtl="0">
              <a:defRPr/>
            </a:pPr>
            <a:endParaRPr lang="en-US" sz="2400" dirty="0"/>
          </a:p>
          <a:p>
            <a:pPr marL="285750" indent="-285750" algn="l" rtl="0">
              <a:buFont typeface="Wingdings" pitchFamily="2" charset="2"/>
              <a:buChar char="§"/>
              <a:defRPr/>
            </a:pPr>
            <a:endParaRPr lang="ar-JO" dirty="0"/>
          </a:p>
        </p:txBody>
      </p:sp>
    </p:spTree>
    <p:extLst>
      <p:ext uri="{BB962C8B-B14F-4D97-AF65-F5344CB8AC3E}">
        <p14:creationId xmlns:p14="http://schemas.microsoft.com/office/powerpoint/2010/main" val="820043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neumoperiton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499298" cy="59846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0648"/>
            <a:ext cx="7344816" cy="637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1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2944</TotalTime>
  <Words>849</Words>
  <Application>Microsoft Office PowerPoint</Application>
  <PresentationFormat>On-screen Show (4:3)</PresentationFormat>
  <Paragraphs>145</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Algerian</vt:lpstr>
      <vt:lpstr>Arial</vt:lpstr>
      <vt:lpstr>Calibri</vt:lpstr>
      <vt:lpstr>Tahoma</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     : Sensitivity of  Investigation </vt:lpstr>
      <vt:lpstr>PowerPoint Presentation</vt:lpstr>
      <vt:lpstr> radiographic positioning of the abdomen :</vt:lpstr>
      <vt:lpstr>PowerPoint Presentation</vt:lpstr>
      <vt:lpstr>PowerPoint Presentation</vt:lpstr>
      <vt:lpstr>Pseudopneumoperitoneum </vt:lpstr>
      <vt:lpstr>PowerPoint Presentation</vt:lpstr>
      <vt:lpstr>necrotizing enterocolitis,  is a devastating  disease that affects mostly the intestine of premature infants, which cause local infection and inflammation that ultimately destroy the wall of the bowel, so can lead to perforation of the intestine .   </vt:lpstr>
      <vt:lpstr>PowerPoint Presentation</vt:lpstr>
      <vt:lpstr>PowerPoint Presentation</vt:lpstr>
      <vt:lpstr>PowerPoint Presentation</vt:lpstr>
      <vt:lpstr>PowerPoint Presentation</vt:lpstr>
      <vt:lpstr>PowerPoint Presentation</vt:lpstr>
      <vt:lpstr>Pneumoperitoneum radiology signs:</vt:lpstr>
      <vt:lpstr>1- Bowel related signs</vt:lpstr>
      <vt:lpstr>PowerPoint Presentation</vt:lpstr>
      <vt:lpstr>PowerPoint Presentation</vt:lpstr>
      <vt:lpstr>PowerPoint Presentation</vt:lpstr>
      <vt:lpstr>2-Peritoneal ligament related signs</vt:lpstr>
      <vt:lpstr>PowerPoint Presentation</vt:lpstr>
      <vt:lpstr>PowerPoint Presentation</vt:lpstr>
      <vt:lpstr>PowerPoint Presentation</vt:lpstr>
      <vt:lpstr>PowerPoint Presentation</vt:lpstr>
      <vt:lpstr>PowerPoint Presentation</vt:lpstr>
      <vt:lpstr>PowerPoint Presentation</vt:lpstr>
      <vt:lpstr>=</vt:lpstr>
      <vt:lpstr>2-Hepatic edge sign :</vt:lpstr>
      <vt:lpstr>.</vt:lpstr>
      <vt:lpstr>3-Hyperlucent liver sign:</vt:lpstr>
      <vt:lpstr>.</vt:lpstr>
      <vt:lpstr>PowerPoint Presentation</vt:lpstr>
      <vt:lpstr>4-Morison pouch sign (Doge’s cap sign):</vt:lpstr>
      <vt:lpstr>.</vt:lpstr>
      <vt:lpstr>.</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Cupola sign</dc:title>
  <dc:creator>ghost</dc:creator>
  <cp:lastModifiedBy>Abd</cp:lastModifiedBy>
  <cp:revision>67</cp:revision>
  <dcterms:created xsi:type="dcterms:W3CDTF">2021-09-26T19:14:17Z</dcterms:created>
  <dcterms:modified xsi:type="dcterms:W3CDTF">2022-03-27T22:45:34Z</dcterms:modified>
</cp:coreProperties>
</file>