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F0D2CD8-FC7B-49EA-93D6-DFDED18C9BD1}">
  <a:tblStyle styleId="{7F0D2CD8-FC7B-49EA-93D6-DFDED18C9B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1114" y="-4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9035786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70b48216844cfff9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70b48216844cfff9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0b48216844cfff9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0b48216844cfff9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0b48216844cfff9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70b48216844cfff9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70b48216844cfff9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70b48216844cfff9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0b48216844cfff9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70b48216844cfff9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65e34a340f9711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65e34a340f9711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65e34a340f97115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65e34a340f97115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65e34a340f97115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65e34a340f97115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70b48216844cfff9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70b48216844cfff9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abcdbd2bc685bc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abcdbd2bc685bc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abcdbd2bc685bc5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abcdbd2bc685bc5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abcdbd2bc685bc5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abcdbd2bc685bc5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0b48216844cfff9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0b48216844cfff9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abcdbd2bc685bc5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abcdbd2bc685bc5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abcdbd2bc685bc5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abcdbd2bc685bc5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0b48216844cfff9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0b48216844cfff9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0b48216844cfff9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0b48216844cfff9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Inherited Myopathy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Raya Al-shakhanbeh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8" y="271894"/>
            <a:ext cx="8933607" cy="470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327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Becker muscular dystrophy (BMD)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Symptoms similar to those of DMD, but less severe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Slower progression (patients often remain ambulatory into adult Life)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/>
              <a:t>Heart involvement is more common compared to DMD.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Diagnosis</a:t>
            </a:r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Blood tests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↑↑ Creatine kinase in serum of almost all affected individuals (also, in &gt; 50% of female carriers)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↑ Serum aldolase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Genetic analysis (confirmatory test): detect dystrophin gene mutation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Muscle biopsy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Only performed if genetic analysis is inconclusive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Findings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Throughout the disease course: Muscle fiber diameter changes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Later in the disease course: necrosis of muscle tissue and replacement with connective and adipose tissue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DMD: absent dystrophin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BMD: reduced dystrophin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/>
              <a:t>Progressive muscular dystrophy (Duchenne and Becker subtypes)Duchenne muscular dystrophyAnti-dystrophin antibody staining of Muscle tissue.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Treatment </a:t>
            </a:r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Medical therapy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DMD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Glucocorticoids (e.g., prednisone, deflazacort)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Eteplirsen [5]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An antisense oligonucleotide that binds to exon 51 of the dystrophin RNA prior to splicing, which leads to skipping of this exon.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Can Only be used in individuals with Mutations within exon 51 of the dystrophin gene.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BMD:- glucocorticoids may be used.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Prognosis</a:t>
            </a:r>
            <a:endParaRPr/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DMD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life expectancy is approx. 30 years.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Cardiac or respiratory failure is usually the cause of death.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BMD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Life expectancy is 40-50 years.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/>
              <a:t>Cardiac failure is typically responsible for the reduced life expectancy.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Other muscular dystrophies</a:t>
            </a:r>
            <a:endParaRPr/>
          </a:p>
        </p:txBody>
      </p:sp>
      <p:sp>
        <p:nvSpPr>
          <p:cNvPr id="141" name="Google Shape;141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sz="2400"/>
              <a:t>Myotonic dystrophy is an autosomal dominant disorder in which patients characteristically have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abnormally sustained muscle contraction or myo-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tonia. This may manifest as inability to release the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grip.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There are other typical features: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● bilateral ptosis,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● facial weakness,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● wasting and weakness of sternomastoids,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● cataracts,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● endocrine associations, including diabetes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2400"/>
              <a:t>mellitus, frontal balding and testicular atrophy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dirty="0"/>
              <a:t>Facioscapulohumeral muscular dys-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trophy is also usually an autosomal dominant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condition. Patients have bilateral facial weakness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and winging of both scapulae. In addition to weak-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ness and wasting of proximal upper limb muscles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 there is typically weakness of the spinal and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pelvic muscles, patients having a waddling gait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 dirty="0"/>
              <a:t>and pronounced lumbar lordosis.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>
            <a:spLocks noGrp="1"/>
          </p:cNvSpPr>
          <p:nvPr>
            <p:ph type="title"/>
          </p:nvPr>
        </p:nvSpPr>
        <p:spPr>
          <a:xfrm>
            <a:off x="335976" y="153712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dirty="0"/>
              <a:t>Mitochondrial myopathy </a:t>
            </a:r>
            <a:endParaRPr dirty="0"/>
          </a:p>
        </p:txBody>
      </p:sp>
      <p:sp>
        <p:nvSpPr>
          <p:cNvPr id="153" name="Google Shape;153;p29"/>
          <p:cNvSpPr txBox="1">
            <a:spLocks noGrp="1"/>
          </p:cNvSpPr>
          <p:nvPr>
            <p:ph type="body" idx="1"/>
          </p:nvPr>
        </p:nvSpPr>
        <p:spPr>
          <a:xfrm>
            <a:off x="311700" y="1152474"/>
            <a:ext cx="8520600" cy="48356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3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sz="5600" dirty="0"/>
              <a:t>These commonly arise from mutations of mitochondrial,as opposed to nuclear, DNA.</a:t>
            </a:r>
            <a:r>
              <a:rPr lang="ar" dirty="0"/>
              <a:t> </a:t>
            </a:r>
            <a:r>
              <a:rPr lang="ar" sz="5500" dirty="0"/>
              <a:t>Patients present with</a:t>
            </a:r>
            <a:endParaRPr sz="55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5500" dirty="0"/>
              <a:t>chronic progressive external ophthalmoplegia (superficially resembling ocular myasthenia) or</a:t>
            </a:r>
            <a:endParaRPr sz="55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5500" dirty="0"/>
              <a:t>combinations of multiple other neurological and systemic features, e.g. ataxia, dementia, neuro-</a:t>
            </a:r>
            <a:endParaRPr sz="55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5500" dirty="0"/>
              <a:t>pathy, epilepsy, retinitis pigmentosa, generalized myopathy, cardiomyopathy and lactic acidosis.</a:t>
            </a:r>
            <a:endParaRPr sz="55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5500" dirty="0"/>
              <a:t>Characteristic abnormalities may be seen with spe-cialized staining of muscle biopsies (‘ragged red</a:t>
            </a:r>
            <a:endParaRPr sz="55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 sz="5500" dirty="0"/>
              <a:t>fibres’). Mutations of mitochondrial DNA may be detectable in blood or muscle. </a:t>
            </a:r>
            <a:endParaRPr sz="5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0"/>
          <p:cNvSpPr txBox="1">
            <a:spLocks noGrp="1"/>
          </p:cNvSpPr>
          <p:nvPr>
            <p:ph type="body" idx="1"/>
          </p:nvPr>
        </p:nvSpPr>
        <p:spPr>
          <a:xfrm>
            <a:off x="311700" y="145043"/>
            <a:ext cx="8520600" cy="45149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3000" b="1" dirty="0"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sz="6000" b="1" dirty="0"/>
              <a:t>Thank you</a:t>
            </a:r>
            <a:r>
              <a:rPr lang="ar" sz="8800" b="1" dirty="0"/>
              <a:t>😅</a:t>
            </a:r>
            <a:endParaRPr sz="8800" b="1" dirty="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3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832300" cy="3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A clinical disorder characterized by primary dysfunction of skeletal muscles.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Epidemiology :-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Infancy:- congenital myopathy and mitochondrial myopathy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eg.Nemaline myopathy (Rare)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Typically, congenital myopathies have no genetic bases and defined largely by the abnormalities found in muscles.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Childhood :- Duchenne muscular dystrophy (1/3000 male births)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Slow progression and more chronic course in compared to other myopathies.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Adulthood:- endocrine myopathies, inflammatory myopathies(2-10 per million/year).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Classification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dirty="0"/>
              <a:t>Inherited:-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1- Dystrophy (Duchenne, Becker, Facioscapulhumeral)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2-Congenital (central core, nemaline)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3- Metabolic (glycogen storage disease)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4- mitochondrial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5- channelopathies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Acquired:-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1-Toxic (medication)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2- Infective (Viral)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/>
              <a:t>3- idiopathic inflammatory (dermatomyositis, polymyositis)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 dirty="0"/>
              <a:t>4- Systemic disease (endocrine disease)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Pathophysiology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11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Mitochondrial myopathies:-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Mutations in mitochondrial and nuclear genome &gt;proteins involved in oxiditive phosphorylation &gt;impaired ATP production and lactic acidosis in muscles and other tissues.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Muscular dystrophy :-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 Dystrophin protein: anchors the cytoskeleton of skeletal and cardiac muscle cells to the extracellular matrix by connecting cytoskeletal actin filaments to membrane-bound α- and β-dystroglycan, which are connected to extracellular laminin.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Dystrophin gene: largest known protein-coding gene in the human DNA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/>
              <a:t>Because of its size, the dystrophin gene is at increased risk for spontaneous mutations.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Mutations affecting the dystrophin gene→ alterations of dystrophin protein structure → partial (BMD) or almost complete (DMD) impairment of protein function → disturbance of numerous cellular signaling pathways → necrosis of affected muscle cells → replacement with connective tissue and fatty tissue → affected muscles are weak even though they appear larger (“pseudohypertrophy”)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Myopathy or Neuropathy? 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ar"/>
              <a:t>. </a:t>
            </a:r>
            <a:endParaRPr/>
          </a:p>
        </p:txBody>
      </p:sp>
      <p:graphicFrame>
        <p:nvGraphicFramePr>
          <p:cNvPr id="86" name="Google Shape;86;p18"/>
          <p:cNvGraphicFramePr/>
          <p:nvPr/>
        </p:nvGraphicFramePr>
        <p:xfrm>
          <a:off x="952500" y="1238250"/>
          <a:ext cx="7239000" cy="3200190"/>
        </p:xfrm>
        <a:graphic>
          <a:graphicData uri="http://schemas.openxmlformats.org/drawingml/2006/table">
            <a:tbl>
              <a:tblPr>
                <a:noFill/>
                <a:tableStyleId>{7F0D2CD8-FC7B-49EA-93D6-DFDED18C9BD1}</a:tableStyleId>
              </a:tblPr>
              <a:tblGrid>
                <a:gridCol w="36195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Myopathy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Neuropathy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Gradual onset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Rapid onset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Proximal muscle weakness(difficulty combing hair and climbing stairs)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Distal muscle weakness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Preserved tendon reflexes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Absent or reduce tendon reflex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Specific muscle grous (dystrophy)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Bladder problems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Spontaneous pain at rest and local tenderness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Parasthesiae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"/>
                        <a:t>Fasculations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05394" y="12971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dirty="0"/>
              <a:t>Duchenne muscular dystrophy</a:t>
            </a:r>
            <a:endParaRPr dirty="0"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138737" y="756745"/>
            <a:ext cx="8693563" cy="4393061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dirty="0">
                <a:solidFill>
                  <a:schemeClr val="dk1"/>
                </a:solidFill>
              </a:rPr>
              <a:t>DMD is the most severe form of muscular dystrophy, with disease onset typically occuring at two to three years of age.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>
                <a:solidFill>
                  <a:schemeClr val="dk1"/>
                </a:solidFill>
              </a:rPr>
              <a:t>DMD progresses rapidly and typically leads to inability by age 12.</a:t>
            </a:r>
            <a:endParaRPr b="1" dirty="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>
                <a:solidFill>
                  <a:schemeClr val="dk1"/>
                </a:solidFill>
              </a:rPr>
              <a:t>Clinical features:-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dirty="0">
                <a:solidFill>
                  <a:schemeClr val="dk1"/>
                </a:solidFill>
              </a:rPr>
              <a:t>Progressive </a:t>
            </a:r>
            <a:r>
              <a:rPr lang="ar" b="1" dirty="0">
                <a:solidFill>
                  <a:schemeClr val="dk1"/>
                </a:solidFill>
              </a:rPr>
              <a:t>muscle paresis and atrophy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Starts in the proximal lower limbs (pelvic girdle) 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Extends to the upper body and distal limbs as the disease progresses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Weak reflexes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Waddling gaitwith bilateral trendelenburg sign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Gower maneuver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 The individual arrives at a standing position by supporting themselves on their thighs and then using the hands to “walk up” the body until they are upright.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Classic sign of DMD, but also occurs in inflammatory myopathies (e.g., dermatomyositis, polymyositis) and other muscular dystrophies (e.g., BMD)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chemeClr val="dk1"/>
                </a:solidFill>
              </a:rPr>
              <a:t>Calf </a:t>
            </a:r>
            <a:r>
              <a:rPr lang="ar" sz="2400" b="1" dirty="0">
                <a:solidFill>
                  <a:schemeClr val="dk1"/>
                </a:solidFill>
              </a:rPr>
              <a:t>pseudohypertrophy</a:t>
            </a:r>
            <a:r>
              <a:rPr lang="ar" b="1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 dirty="0">
                <a:solidFill>
                  <a:schemeClr val="dk1"/>
                </a:solidFill>
              </a:rPr>
              <a:t> 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/>
              <a:t>Inability to walk by approx. 12 years of age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Cardiac and respiratory muscle involvement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Dilated cardiomyopathy: common cause of death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Cardiac arrhythmias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ar"/>
              <a:t>Respiratory insufficiency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ar"/>
              <a:t>Cognitive impairment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5" name="Google Shape;10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8520600" cy="38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956</Words>
  <Application>Microsoft Office PowerPoint</Application>
  <PresentationFormat>On-screen Show (16:9)</PresentationFormat>
  <Paragraphs>127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Simple Light</vt:lpstr>
      <vt:lpstr>Inherited Myopathy </vt:lpstr>
      <vt:lpstr>PowerPoint Presentation</vt:lpstr>
      <vt:lpstr>Classification  </vt:lpstr>
      <vt:lpstr>Pathophysiology</vt:lpstr>
      <vt:lpstr>PowerPoint Presentation</vt:lpstr>
      <vt:lpstr>Myopathy or Neuropathy? </vt:lpstr>
      <vt:lpstr>Duchenne muscular dystrophy</vt:lpstr>
      <vt:lpstr>PowerPoint Presentation</vt:lpstr>
      <vt:lpstr>PowerPoint Presentation</vt:lpstr>
      <vt:lpstr>PowerPoint Presentation</vt:lpstr>
      <vt:lpstr>PowerPoint Presentation</vt:lpstr>
      <vt:lpstr>Diagnosis</vt:lpstr>
      <vt:lpstr>PowerPoint Presentation</vt:lpstr>
      <vt:lpstr>Treatment </vt:lpstr>
      <vt:lpstr>Prognosis</vt:lpstr>
      <vt:lpstr>Other muscular dystrophies</vt:lpstr>
      <vt:lpstr>PowerPoint Presentation</vt:lpstr>
      <vt:lpstr>Mitochondrial myopathy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Inherited Myopathy</dc:title>
  <dc:creator>FPC</dc:creator>
  <cp:lastModifiedBy>FPC</cp:lastModifiedBy>
  <cp:revision>6</cp:revision>
  <dcterms:modified xsi:type="dcterms:W3CDTF">2022-07-28T20:36:10Z</dcterms:modified>
</cp:coreProperties>
</file>