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1" r:id="rId1"/>
  </p:sldMasterIdLst>
  <p:notesMasterIdLst>
    <p:notesMasterId r:id="rId30"/>
  </p:notesMasterIdLst>
  <p:sldIdLst>
    <p:sldId id="256" r:id="rId2"/>
    <p:sldId id="257" r:id="rId3"/>
    <p:sldId id="259" r:id="rId4"/>
    <p:sldId id="258" r:id="rId5"/>
    <p:sldId id="264" r:id="rId6"/>
    <p:sldId id="260" r:id="rId7"/>
    <p:sldId id="263" r:id="rId8"/>
    <p:sldId id="262" r:id="rId9"/>
    <p:sldId id="261" r:id="rId10"/>
    <p:sldId id="265" r:id="rId11"/>
    <p:sldId id="272" r:id="rId12"/>
    <p:sldId id="271" r:id="rId13"/>
    <p:sldId id="270" r:id="rId14"/>
    <p:sldId id="276" r:id="rId15"/>
    <p:sldId id="275" r:id="rId16"/>
    <p:sldId id="274" r:id="rId17"/>
    <p:sldId id="273" r:id="rId18"/>
    <p:sldId id="266" r:id="rId19"/>
    <p:sldId id="269" r:id="rId20"/>
    <p:sldId id="268" r:id="rId21"/>
    <p:sldId id="267" r:id="rId22"/>
    <p:sldId id="277" r:id="rId23"/>
    <p:sldId id="278" r:id="rId24"/>
    <p:sldId id="279" r:id="rId25"/>
    <p:sldId id="280" r:id="rId26"/>
    <p:sldId id="281" r:id="rId27"/>
    <p:sldId id="282" r:id="rId28"/>
    <p:sldId id="28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yah Imad" initials="AI" lastIdx="1" clrIdx="0">
    <p:extLst>
      <p:ext uri="{19B8F6BF-5375-455C-9EA6-DF929625EA0E}">
        <p15:presenceInfo xmlns:p15="http://schemas.microsoft.com/office/powerpoint/2012/main" userId="3be45c0c2956e59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BFE4"/>
    <a:srgbClr val="9ADFF4"/>
    <a:srgbClr val="A8E2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E0A0C1-FF77-43A4-8EA7-B5BD801E8BFF}" v="302" dt="2020-11-07T22:34:58.3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92913" autoAdjust="0"/>
  </p:normalViewPr>
  <p:slideViewPr>
    <p:cSldViewPr snapToGrid="0">
      <p:cViewPr varScale="1">
        <p:scale>
          <a:sx n="67" d="100"/>
          <a:sy n="67" d="100"/>
        </p:scale>
        <p:origin x="816" y="6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128716-3CE4-4B1C-8A5D-B1BA6B3FC9B1}" type="datetimeFigureOut">
              <a:rPr lang="en-US" smtClean="0"/>
              <a:t>11/9/2020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4E0A2D-E59C-47BC-81E1-AA19F80BE3CB}" type="slidenum">
              <a:rPr lang="en-US" smtClean="0"/>
              <a:t>‹#›</a:t>
            </a:fld>
            <a:endParaRPr lang="en-US"/>
          </a:p>
        </p:txBody>
      </p:sp>
    </p:spTree>
    <p:extLst>
      <p:ext uri="{BB962C8B-B14F-4D97-AF65-F5344CB8AC3E}">
        <p14:creationId xmlns:p14="http://schemas.microsoft.com/office/powerpoint/2010/main" val="518335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4E0A2D-E59C-47BC-81E1-AA19F80BE3CB}" type="slidenum">
              <a:rPr lang="en-US" smtClean="0"/>
              <a:t>1</a:t>
            </a:fld>
            <a:endParaRPr lang="en-US"/>
          </a:p>
        </p:txBody>
      </p:sp>
    </p:spTree>
    <p:extLst>
      <p:ext uri="{BB962C8B-B14F-4D97-AF65-F5344CB8AC3E}">
        <p14:creationId xmlns:p14="http://schemas.microsoft.com/office/powerpoint/2010/main" val="36814772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way to check Anti </a:t>
            </a:r>
            <a:r>
              <a:rPr lang="en-US" dirty="0" err="1"/>
              <a:t>Xa</a:t>
            </a:r>
            <a:r>
              <a:rPr lang="en-US" dirty="0"/>
              <a:t> levels is by taking a blood sample from a patient on enoxaparin and adding it to </a:t>
            </a:r>
            <a:r>
              <a:rPr lang="en-US" dirty="0" err="1"/>
              <a:t>Xa</a:t>
            </a:r>
            <a:r>
              <a:rPr lang="en-US" dirty="0"/>
              <a:t> substrate that is linked to a chromophore, which will illuminate when </a:t>
            </a:r>
            <a:r>
              <a:rPr lang="en-US" dirty="0" err="1"/>
              <a:t>Xa</a:t>
            </a:r>
            <a:r>
              <a:rPr lang="en-US" dirty="0"/>
              <a:t> substrate is split.</a:t>
            </a:r>
            <a:br>
              <a:rPr lang="en-US" dirty="0"/>
            </a:br>
            <a:r>
              <a:rPr lang="en-US" dirty="0"/>
              <a:t>If there is very low </a:t>
            </a:r>
            <a:r>
              <a:rPr lang="en-US" dirty="0" err="1"/>
              <a:t>Xa</a:t>
            </a:r>
            <a:r>
              <a:rPr lang="en-US" dirty="0"/>
              <a:t> activity , there will be a small amount of splitting on the substrate , and there will be a little bit of illumination of the chromophore.</a:t>
            </a:r>
            <a:br>
              <a:rPr lang="en-US" dirty="0"/>
            </a:br>
            <a:r>
              <a:rPr lang="en-US" dirty="0"/>
              <a:t>On the other had, if there is lots of </a:t>
            </a:r>
            <a:r>
              <a:rPr lang="en-US" dirty="0" err="1"/>
              <a:t>Xa</a:t>
            </a:r>
            <a:r>
              <a:rPr lang="en-US" dirty="0"/>
              <a:t> activity , we’ll get lots of splitting of the </a:t>
            </a:r>
            <a:r>
              <a:rPr lang="en-US" dirty="0" err="1"/>
              <a:t>Xa</a:t>
            </a:r>
            <a:r>
              <a:rPr lang="en-US" dirty="0"/>
              <a:t> substrate, and the chromophore will illuminate more, and you can detect this in laboratory and convert it into a number called Anti </a:t>
            </a:r>
            <a:r>
              <a:rPr lang="en-US" dirty="0" err="1"/>
              <a:t>Xa</a:t>
            </a:r>
            <a:r>
              <a:rPr lang="en-US" dirty="0"/>
              <a:t> level.</a:t>
            </a:r>
          </a:p>
        </p:txBody>
      </p:sp>
      <p:sp>
        <p:nvSpPr>
          <p:cNvPr id="4" name="Slide Number Placeholder 3"/>
          <p:cNvSpPr>
            <a:spLocks noGrp="1"/>
          </p:cNvSpPr>
          <p:nvPr>
            <p:ph type="sldNum" sz="quarter" idx="5"/>
          </p:nvPr>
        </p:nvSpPr>
        <p:spPr/>
        <p:txBody>
          <a:bodyPr/>
          <a:lstStyle/>
          <a:p>
            <a:fld id="{034E0A2D-E59C-47BC-81E1-AA19F80BE3CB}" type="slidenum">
              <a:rPr lang="en-US" smtClean="0"/>
              <a:t>15</a:t>
            </a:fld>
            <a:endParaRPr lang="en-US"/>
          </a:p>
        </p:txBody>
      </p:sp>
    </p:spTree>
    <p:extLst>
      <p:ext uri="{BB962C8B-B14F-4D97-AF65-F5344CB8AC3E}">
        <p14:creationId xmlns:p14="http://schemas.microsoft.com/office/powerpoint/2010/main" val="256121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Thrombin activity is common in all pathways.</a:t>
            </a:r>
          </a:p>
        </p:txBody>
      </p:sp>
      <p:sp>
        <p:nvSpPr>
          <p:cNvPr id="4" name="Slide Number Placeholder 3"/>
          <p:cNvSpPr>
            <a:spLocks noGrp="1"/>
          </p:cNvSpPr>
          <p:nvPr>
            <p:ph type="sldNum" sz="quarter" idx="5"/>
          </p:nvPr>
        </p:nvSpPr>
        <p:spPr/>
        <p:txBody>
          <a:bodyPr/>
          <a:lstStyle/>
          <a:p>
            <a:fld id="{034E0A2D-E59C-47BC-81E1-AA19F80BE3CB}" type="slidenum">
              <a:rPr lang="en-US" smtClean="0"/>
              <a:t>17</a:t>
            </a:fld>
            <a:endParaRPr lang="en-US"/>
          </a:p>
        </p:txBody>
      </p:sp>
    </p:spTree>
    <p:extLst>
      <p:ext uri="{BB962C8B-B14F-4D97-AF65-F5344CB8AC3E}">
        <p14:creationId xmlns:p14="http://schemas.microsoft.com/office/powerpoint/2010/main" val="2627440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look at the precursor of a clotting factor, you’ll find a residues of glutamate. Vitamin K contributes to the carboxylation of GAMMA-CARBON , this means the addition of carboxylic acid group to the gamma-carbon. </a:t>
            </a:r>
            <a:br>
              <a:rPr lang="en-US" dirty="0"/>
            </a:br>
            <a:r>
              <a:rPr lang="en-US" dirty="0"/>
              <a:t>That creates gamma-carboxyglutamate residue in the clotting factor and leads to formation of activated clotting factors.</a:t>
            </a:r>
          </a:p>
        </p:txBody>
      </p:sp>
      <p:sp>
        <p:nvSpPr>
          <p:cNvPr id="4" name="Slide Number Placeholder 3"/>
          <p:cNvSpPr>
            <a:spLocks noGrp="1"/>
          </p:cNvSpPr>
          <p:nvPr>
            <p:ph type="sldNum" sz="quarter" idx="5"/>
          </p:nvPr>
        </p:nvSpPr>
        <p:spPr/>
        <p:txBody>
          <a:bodyPr/>
          <a:lstStyle/>
          <a:p>
            <a:fld id="{034E0A2D-E59C-47BC-81E1-AA19F80BE3CB}" type="slidenum">
              <a:rPr lang="en-US" smtClean="0"/>
              <a:t>18</a:t>
            </a:fld>
            <a:endParaRPr lang="en-US"/>
          </a:p>
        </p:txBody>
      </p:sp>
    </p:spTree>
    <p:extLst>
      <p:ext uri="{BB962C8B-B14F-4D97-AF65-F5344CB8AC3E}">
        <p14:creationId xmlns:p14="http://schemas.microsoft.com/office/powerpoint/2010/main" val="35815986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4E0A2D-E59C-47BC-81E1-AA19F80BE3CB}" type="slidenum">
              <a:rPr lang="en-US" smtClean="0"/>
              <a:t>19</a:t>
            </a:fld>
            <a:endParaRPr lang="en-US"/>
          </a:p>
        </p:txBody>
      </p:sp>
    </p:spTree>
    <p:extLst>
      <p:ext uri="{BB962C8B-B14F-4D97-AF65-F5344CB8AC3E}">
        <p14:creationId xmlns:p14="http://schemas.microsoft.com/office/powerpoint/2010/main" val="4276443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4E0A2D-E59C-47BC-81E1-AA19F80BE3CB}" type="slidenum">
              <a:rPr lang="en-US" smtClean="0"/>
              <a:t>20</a:t>
            </a:fld>
            <a:endParaRPr lang="en-US"/>
          </a:p>
        </p:txBody>
      </p:sp>
    </p:spTree>
    <p:extLst>
      <p:ext uri="{BB962C8B-B14F-4D97-AF65-F5344CB8AC3E}">
        <p14:creationId xmlns:p14="http://schemas.microsoft.com/office/powerpoint/2010/main" val="6401864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4E0A2D-E59C-47BC-81E1-AA19F80BE3CB}" type="slidenum">
              <a:rPr lang="en-US" smtClean="0"/>
              <a:t>21</a:t>
            </a:fld>
            <a:endParaRPr lang="en-US"/>
          </a:p>
        </p:txBody>
      </p:sp>
    </p:spTree>
    <p:extLst>
      <p:ext uri="{BB962C8B-B14F-4D97-AF65-F5344CB8AC3E}">
        <p14:creationId xmlns:p14="http://schemas.microsoft.com/office/powerpoint/2010/main" val="36550859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-Fetal warfarin syndrome: abnormal fetal development. Warfarin is generally not used especially in the first trimester.</a:t>
            </a:r>
          </a:p>
        </p:txBody>
      </p:sp>
      <p:sp>
        <p:nvSpPr>
          <p:cNvPr id="4" name="Slide Number Placeholder 3"/>
          <p:cNvSpPr>
            <a:spLocks noGrp="1"/>
          </p:cNvSpPr>
          <p:nvPr>
            <p:ph type="sldNum" sz="quarter" idx="5"/>
          </p:nvPr>
        </p:nvSpPr>
        <p:spPr/>
        <p:txBody>
          <a:bodyPr/>
          <a:lstStyle/>
          <a:p>
            <a:fld id="{034E0A2D-E59C-47BC-81E1-AA19F80BE3CB}" type="slidenum">
              <a:rPr lang="en-US" smtClean="0"/>
              <a:t>23</a:t>
            </a:fld>
            <a:endParaRPr lang="en-US"/>
          </a:p>
        </p:txBody>
      </p:sp>
    </p:spTree>
    <p:extLst>
      <p:ext uri="{BB962C8B-B14F-4D97-AF65-F5344CB8AC3E}">
        <p14:creationId xmlns:p14="http://schemas.microsoft.com/office/powerpoint/2010/main" val="10997994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02060"/>
                </a:solidFill>
              </a:rPr>
              <a:t>*</a:t>
            </a:r>
            <a:r>
              <a:rPr lang="en-US" dirty="0"/>
              <a:t> </a:t>
            </a:r>
            <a:r>
              <a:rPr lang="en-US" dirty="0">
                <a:solidFill>
                  <a:srgbClr val="002060"/>
                </a:solidFill>
              </a:rPr>
              <a:t>Several indication for a patients taking a pill everyday for anticoagulation:</a:t>
            </a:r>
            <a:br>
              <a:rPr lang="en-US" dirty="0">
                <a:solidFill>
                  <a:srgbClr val="002060"/>
                </a:solidFill>
              </a:rPr>
            </a:br>
            <a:r>
              <a:rPr lang="en-US" dirty="0">
                <a:solidFill>
                  <a:srgbClr val="002060"/>
                </a:solidFill>
              </a:rPr>
              <a:t> </a:t>
            </a:r>
            <a:r>
              <a:rPr lang="en-US" b="1" dirty="0">
                <a:solidFill>
                  <a:srgbClr val="002060"/>
                </a:solidFill>
              </a:rPr>
              <a:t>1-</a:t>
            </a:r>
            <a:r>
              <a:rPr lang="en-US" dirty="0">
                <a:solidFill>
                  <a:srgbClr val="002060"/>
                </a:solidFill>
              </a:rPr>
              <a:t> Atrial fibrillation.</a:t>
            </a:r>
            <a:br>
              <a:rPr lang="en-US" dirty="0">
                <a:solidFill>
                  <a:srgbClr val="002060"/>
                </a:solidFill>
              </a:rPr>
            </a:br>
            <a:r>
              <a:rPr lang="en-US" dirty="0">
                <a:solidFill>
                  <a:srgbClr val="002060"/>
                </a:solidFill>
              </a:rPr>
              <a:t> </a:t>
            </a:r>
            <a:r>
              <a:rPr lang="en-US" b="1" dirty="0">
                <a:solidFill>
                  <a:srgbClr val="002060"/>
                </a:solidFill>
              </a:rPr>
              <a:t>2-</a:t>
            </a:r>
            <a:r>
              <a:rPr lang="en-US" dirty="0">
                <a:solidFill>
                  <a:srgbClr val="002060"/>
                </a:solidFill>
              </a:rPr>
              <a:t> Mechanical heart valve.</a:t>
            </a:r>
            <a:br>
              <a:rPr lang="en-US" dirty="0">
                <a:solidFill>
                  <a:srgbClr val="002060"/>
                </a:solidFill>
              </a:rPr>
            </a:br>
            <a:r>
              <a:rPr lang="en-US" dirty="0">
                <a:solidFill>
                  <a:srgbClr val="002060"/>
                </a:solidFill>
              </a:rPr>
              <a:t> </a:t>
            </a:r>
            <a:r>
              <a:rPr lang="en-US" b="1" dirty="0">
                <a:solidFill>
                  <a:srgbClr val="002060"/>
                </a:solidFill>
              </a:rPr>
              <a:t>3-</a:t>
            </a:r>
            <a:r>
              <a:rPr lang="en-US" dirty="0">
                <a:solidFill>
                  <a:srgbClr val="002060"/>
                </a:solidFill>
              </a:rPr>
              <a:t> Prior DVT/PE.</a:t>
            </a:r>
            <a:endParaRPr lang="en-US" dirty="0"/>
          </a:p>
        </p:txBody>
      </p:sp>
      <p:sp>
        <p:nvSpPr>
          <p:cNvPr id="4" name="Slide Number Placeholder 3"/>
          <p:cNvSpPr>
            <a:spLocks noGrp="1"/>
          </p:cNvSpPr>
          <p:nvPr>
            <p:ph type="sldNum" sz="quarter" idx="5"/>
          </p:nvPr>
        </p:nvSpPr>
        <p:spPr/>
        <p:txBody>
          <a:bodyPr/>
          <a:lstStyle/>
          <a:p>
            <a:fld id="{034E0A2D-E59C-47BC-81E1-AA19F80BE3CB}" type="slidenum">
              <a:rPr lang="en-US" smtClean="0"/>
              <a:t>25</a:t>
            </a:fld>
            <a:endParaRPr lang="en-US"/>
          </a:p>
        </p:txBody>
      </p:sp>
    </p:spTree>
    <p:extLst>
      <p:ext uri="{BB962C8B-B14F-4D97-AF65-F5344CB8AC3E}">
        <p14:creationId xmlns:p14="http://schemas.microsoft.com/office/powerpoint/2010/main" val="3643383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2060"/>
                </a:solidFill>
              </a:rPr>
              <a:t>Protein C is activated by thrombomodulin (cell membrane protein found in endothelial cells) , thrombomodulin binds to thrombin when present and together they activate protein C.</a:t>
            </a:r>
            <a:br>
              <a:rPr lang="en-US" dirty="0">
                <a:solidFill>
                  <a:srgbClr val="002060"/>
                </a:solidFill>
              </a:rPr>
            </a:br>
            <a:r>
              <a:rPr lang="en-US" b="0" i="0" dirty="0">
                <a:solidFill>
                  <a:srgbClr val="4D5156"/>
                </a:solidFill>
                <a:effectLst/>
                <a:latin typeface="arial" panose="020B0604020202020204" pitchFamily="34" charset="0"/>
              </a:rPr>
              <a:t>Plasmin is an important enzyme present in blood that degrades many blood plasma proteins, including fibrin clots.</a:t>
            </a:r>
            <a:endParaRPr lang="en-US" dirty="0">
              <a:solidFill>
                <a:srgbClr val="002060"/>
              </a:solidFill>
            </a:endParaRPr>
          </a:p>
          <a:p>
            <a:endParaRPr lang="en-US" dirty="0"/>
          </a:p>
        </p:txBody>
      </p:sp>
      <p:sp>
        <p:nvSpPr>
          <p:cNvPr id="4" name="Slide Number Placeholder 3"/>
          <p:cNvSpPr>
            <a:spLocks noGrp="1"/>
          </p:cNvSpPr>
          <p:nvPr>
            <p:ph type="sldNum" sz="quarter" idx="5"/>
          </p:nvPr>
        </p:nvSpPr>
        <p:spPr/>
        <p:txBody>
          <a:bodyPr/>
          <a:lstStyle/>
          <a:p>
            <a:fld id="{034E0A2D-E59C-47BC-81E1-AA19F80BE3CB}" type="slidenum">
              <a:rPr lang="en-US" smtClean="0"/>
              <a:t>5</a:t>
            </a:fld>
            <a:endParaRPr lang="en-US"/>
          </a:p>
        </p:txBody>
      </p:sp>
    </p:spTree>
    <p:extLst>
      <p:ext uri="{BB962C8B-B14F-4D97-AF65-F5344CB8AC3E}">
        <p14:creationId xmlns:p14="http://schemas.microsoft.com/office/powerpoint/2010/main" val="1942577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22222"/>
                </a:solidFill>
                <a:effectLst/>
                <a:latin typeface="arial" panose="020B0604020202020204" pitchFamily="34" charset="0"/>
              </a:rPr>
              <a:t>PTT normal range: it varies but 25 to 35 seconds is considered normal.</a:t>
            </a:r>
            <a:br>
              <a:rPr lang="en-US" b="0" i="0" dirty="0">
                <a:solidFill>
                  <a:srgbClr val="222222"/>
                </a:solidFill>
                <a:effectLst/>
                <a:latin typeface="arial" panose="020B0604020202020204" pitchFamily="34" charset="0"/>
              </a:rPr>
            </a:br>
            <a:r>
              <a:rPr lang="en-US" b="0" i="0" dirty="0">
                <a:solidFill>
                  <a:srgbClr val="222222"/>
                </a:solidFill>
                <a:effectLst/>
                <a:latin typeface="arial" panose="020B0604020202020204" pitchFamily="34" charset="0"/>
              </a:rPr>
              <a:t>PT normal range: 11 to 13.5 seconds. </a:t>
            </a:r>
            <a:br>
              <a:rPr lang="en-US" b="0" i="0" dirty="0">
                <a:solidFill>
                  <a:srgbClr val="222222"/>
                </a:solidFill>
                <a:effectLst/>
                <a:latin typeface="arial" panose="020B0604020202020204" pitchFamily="34" charset="0"/>
              </a:rPr>
            </a:br>
            <a:r>
              <a:rPr lang="en-US" b="0" i="0" dirty="0">
                <a:solidFill>
                  <a:srgbClr val="222222"/>
                </a:solidFill>
                <a:effectLst/>
                <a:latin typeface="arial" panose="020B0604020202020204" pitchFamily="34" charset="0"/>
              </a:rPr>
              <a:t>INR (International Normalized Ratio)</a:t>
            </a:r>
            <a:br>
              <a:rPr lang="en-US" b="0" i="0" dirty="0">
                <a:solidFill>
                  <a:srgbClr val="222222"/>
                </a:solidFill>
                <a:effectLst/>
                <a:latin typeface="arial" panose="020B0604020202020204" pitchFamily="34" charset="0"/>
              </a:rPr>
            </a:br>
            <a:r>
              <a:rPr lang="en-US" b="0" i="0" dirty="0">
                <a:solidFill>
                  <a:srgbClr val="222222"/>
                </a:solidFill>
                <a:effectLst/>
                <a:latin typeface="arial" panose="020B0604020202020204" pitchFamily="34" charset="0"/>
              </a:rPr>
              <a:t>ISI (International Sensitivity Index)</a:t>
            </a:r>
            <a:br>
              <a:rPr lang="en-US" b="0" i="0" dirty="0">
                <a:solidFill>
                  <a:srgbClr val="222222"/>
                </a:solidFill>
                <a:effectLst/>
                <a:latin typeface="arial" panose="020B0604020202020204" pitchFamily="34" charset="0"/>
              </a:rPr>
            </a:br>
            <a:r>
              <a:rPr lang="en-US" b="0" i="0" dirty="0">
                <a:solidFill>
                  <a:srgbClr val="222222"/>
                </a:solidFill>
                <a:effectLst/>
                <a:latin typeface="arial" panose="020B0604020202020204" pitchFamily="34" charset="0"/>
              </a:rPr>
              <a:t>INR normal range: 0.8-1.1</a:t>
            </a:r>
            <a:br>
              <a:rPr lang="en-US" b="0" i="0" dirty="0">
                <a:solidFill>
                  <a:srgbClr val="222222"/>
                </a:solidFill>
                <a:effectLst/>
                <a:latin typeface="arial" panose="020B0604020202020204" pitchFamily="34" charset="0"/>
              </a:rPr>
            </a:br>
            <a:r>
              <a:rPr lang="en-US" b="0" i="0" dirty="0">
                <a:solidFill>
                  <a:srgbClr val="222222"/>
                </a:solidFill>
                <a:effectLst/>
                <a:latin typeface="arial" panose="020B0604020202020204" pitchFamily="34" charset="0"/>
              </a:rPr>
              <a:t>Thrombin time: less than 20 seconds (15-19 seconds). </a:t>
            </a:r>
            <a:br>
              <a:rPr lang="en-US" b="0" i="0" dirty="0">
                <a:solidFill>
                  <a:srgbClr val="222222"/>
                </a:solidFill>
                <a:effectLst/>
                <a:latin typeface="arial" panose="020B0604020202020204" pitchFamily="34" charset="0"/>
              </a:rPr>
            </a:br>
            <a:endParaRPr lang="en-US" dirty="0"/>
          </a:p>
        </p:txBody>
      </p:sp>
      <p:sp>
        <p:nvSpPr>
          <p:cNvPr id="4" name="Slide Number Placeholder 3"/>
          <p:cNvSpPr>
            <a:spLocks noGrp="1"/>
          </p:cNvSpPr>
          <p:nvPr>
            <p:ph type="sldNum" sz="quarter" idx="5"/>
          </p:nvPr>
        </p:nvSpPr>
        <p:spPr/>
        <p:txBody>
          <a:bodyPr/>
          <a:lstStyle/>
          <a:p>
            <a:fld id="{034E0A2D-E59C-47BC-81E1-AA19F80BE3CB}" type="slidenum">
              <a:rPr lang="en-US" smtClean="0"/>
              <a:t>6</a:t>
            </a:fld>
            <a:endParaRPr lang="en-US"/>
          </a:p>
        </p:txBody>
      </p:sp>
    </p:spTree>
    <p:extLst>
      <p:ext uri="{BB962C8B-B14F-4D97-AF65-F5344CB8AC3E}">
        <p14:creationId xmlns:p14="http://schemas.microsoft.com/office/powerpoint/2010/main" val="2372650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Thrombus disorders are disorders where a blood clot forms where it shouldn’t be and causes clinical symptoms.</a:t>
            </a:r>
          </a:p>
          <a:p>
            <a:r>
              <a:rPr lang="en-US" dirty="0"/>
              <a:t>For example: in atrial fibrillation blood clot can form in left atrial appendage then it can break off and travel to brain and cause a stroke , in MI blood clot forms in coronary arteries , in DVT/PE blood clot forms in deep veins in leg which can travel to the pulmonary artery , a stroke is a blood clot in CNS circulation and critical limb ischemia is a blood clot in peripheral circulation usually to the leg causing decrease in blood flow.</a:t>
            </a:r>
          </a:p>
        </p:txBody>
      </p:sp>
      <p:sp>
        <p:nvSpPr>
          <p:cNvPr id="4" name="Slide Number Placeholder 3"/>
          <p:cNvSpPr>
            <a:spLocks noGrp="1"/>
          </p:cNvSpPr>
          <p:nvPr>
            <p:ph type="sldNum" sz="quarter" idx="5"/>
          </p:nvPr>
        </p:nvSpPr>
        <p:spPr/>
        <p:txBody>
          <a:bodyPr/>
          <a:lstStyle/>
          <a:p>
            <a:fld id="{034E0A2D-E59C-47BC-81E1-AA19F80BE3CB}" type="slidenum">
              <a:rPr lang="en-US" smtClean="0"/>
              <a:t>7</a:t>
            </a:fld>
            <a:endParaRPr lang="en-US"/>
          </a:p>
        </p:txBody>
      </p:sp>
    </p:spTree>
    <p:extLst>
      <p:ext uri="{BB962C8B-B14F-4D97-AF65-F5344CB8AC3E}">
        <p14:creationId xmlns:p14="http://schemas.microsoft.com/office/powerpoint/2010/main" val="2616182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made up of repeating sugar units.</a:t>
            </a:r>
          </a:p>
        </p:txBody>
      </p:sp>
      <p:sp>
        <p:nvSpPr>
          <p:cNvPr id="4" name="Slide Number Placeholder 3"/>
          <p:cNvSpPr>
            <a:spLocks noGrp="1"/>
          </p:cNvSpPr>
          <p:nvPr>
            <p:ph type="sldNum" sz="quarter" idx="5"/>
          </p:nvPr>
        </p:nvSpPr>
        <p:spPr/>
        <p:txBody>
          <a:bodyPr/>
          <a:lstStyle/>
          <a:p>
            <a:fld id="{034E0A2D-E59C-47BC-81E1-AA19F80BE3CB}" type="slidenum">
              <a:rPr lang="en-US" smtClean="0"/>
              <a:t>9</a:t>
            </a:fld>
            <a:endParaRPr lang="en-US"/>
          </a:p>
        </p:txBody>
      </p:sp>
    </p:spTree>
    <p:extLst>
      <p:ext uri="{BB962C8B-B14F-4D97-AF65-F5344CB8AC3E}">
        <p14:creationId xmlns:p14="http://schemas.microsoft.com/office/powerpoint/2010/main" val="1133280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4E0A2D-E59C-47BC-81E1-AA19F80BE3CB}" type="slidenum">
              <a:rPr lang="en-US" smtClean="0"/>
              <a:t>10</a:t>
            </a:fld>
            <a:endParaRPr lang="en-US"/>
          </a:p>
        </p:txBody>
      </p:sp>
    </p:spTree>
    <p:extLst>
      <p:ext uri="{BB962C8B-B14F-4D97-AF65-F5344CB8AC3E}">
        <p14:creationId xmlns:p14="http://schemas.microsoft.com/office/powerpoint/2010/main" val="341596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used in cardiac surgery, so when patient have open heart surgery , they have to immobilize the heart and put it on heart-lung machine which oxygenates the blood, circulating the blood through that machine requires large dose of heparin to prevent clot formation. When the case is over you need to quickly reverse the effects of heparin.</a:t>
            </a:r>
          </a:p>
        </p:txBody>
      </p:sp>
      <p:sp>
        <p:nvSpPr>
          <p:cNvPr id="4" name="Slide Number Placeholder 3"/>
          <p:cNvSpPr>
            <a:spLocks noGrp="1"/>
          </p:cNvSpPr>
          <p:nvPr>
            <p:ph type="sldNum" sz="quarter" idx="5"/>
          </p:nvPr>
        </p:nvSpPr>
        <p:spPr/>
        <p:txBody>
          <a:bodyPr/>
          <a:lstStyle/>
          <a:p>
            <a:fld id="{034E0A2D-E59C-47BC-81E1-AA19F80BE3CB}" type="slidenum">
              <a:rPr lang="en-US" smtClean="0"/>
              <a:t>11</a:t>
            </a:fld>
            <a:endParaRPr lang="en-US"/>
          </a:p>
        </p:txBody>
      </p:sp>
    </p:spTree>
    <p:extLst>
      <p:ext uri="{BB962C8B-B14F-4D97-AF65-F5344CB8AC3E}">
        <p14:creationId xmlns:p14="http://schemas.microsoft.com/office/powerpoint/2010/main" val="4119418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*HIT is an example of type II hypersensitivity reaction.</a:t>
            </a:r>
            <a:br>
              <a:rPr lang="en-US" dirty="0"/>
            </a:br>
            <a:r>
              <a:rPr lang="en-US" dirty="0"/>
              <a:t>*Mechanism: </a:t>
            </a:r>
          </a:p>
          <a:p>
            <a:r>
              <a:rPr lang="en-US" dirty="0"/>
              <a:t>-Platelets make a substance (Platelet factor 4) which is stored in the granules, when platelets become activated, PF4 is released and it can bind to heparin. (Hep-PF4)</a:t>
            </a:r>
            <a:br>
              <a:rPr lang="en-US" dirty="0"/>
            </a:br>
            <a:r>
              <a:rPr lang="en-US" dirty="0"/>
              <a:t>-In a small percent of patients, IgG antibodies will form to the heparin-PF4 complexes. This will create larger complexes (IgG-Hep-PF4) , these complexes can bind to platelet surfaces and removed by splenic macrophages, and that lead to thrombocytopenia.</a:t>
            </a:r>
            <a:br>
              <a:rPr lang="en-US" dirty="0"/>
            </a:br>
            <a:r>
              <a:rPr lang="en-US" dirty="0"/>
              <a:t>-Sometimes these complexes that bind to platelets surfaces can activate platelets , then platelets aggregate and form a thrombus.</a:t>
            </a:r>
            <a:br>
              <a:rPr lang="en-US" dirty="0"/>
            </a:br>
            <a:r>
              <a:rPr lang="en-US" dirty="0"/>
              <a:t>-In addition, the platelet activation/aggregation can lead to more PF4 release that leads to more binding heparin and makes the whole problem worse.</a:t>
            </a:r>
          </a:p>
        </p:txBody>
      </p:sp>
      <p:sp>
        <p:nvSpPr>
          <p:cNvPr id="4" name="Slide Number Placeholder 3"/>
          <p:cNvSpPr>
            <a:spLocks noGrp="1"/>
          </p:cNvSpPr>
          <p:nvPr>
            <p:ph type="sldNum" sz="quarter" idx="5"/>
          </p:nvPr>
        </p:nvSpPr>
        <p:spPr/>
        <p:txBody>
          <a:bodyPr/>
          <a:lstStyle/>
          <a:p>
            <a:fld id="{034E0A2D-E59C-47BC-81E1-AA19F80BE3CB}" type="slidenum">
              <a:rPr lang="en-US" smtClean="0"/>
              <a:t>12</a:t>
            </a:fld>
            <a:endParaRPr lang="en-US"/>
          </a:p>
        </p:txBody>
      </p:sp>
    </p:spTree>
    <p:extLst>
      <p:ext uri="{BB962C8B-B14F-4D97-AF65-F5344CB8AC3E}">
        <p14:creationId xmlns:p14="http://schemas.microsoft.com/office/powerpoint/2010/main" val="1973146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HIT Antibody test takes few days , if we expect HIT we should start treatment immediately.</a:t>
            </a:r>
          </a:p>
        </p:txBody>
      </p:sp>
      <p:sp>
        <p:nvSpPr>
          <p:cNvPr id="4" name="Slide Number Placeholder 3"/>
          <p:cNvSpPr>
            <a:spLocks noGrp="1"/>
          </p:cNvSpPr>
          <p:nvPr>
            <p:ph type="sldNum" sz="quarter" idx="5"/>
          </p:nvPr>
        </p:nvSpPr>
        <p:spPr/>
        <p:txBody>
          <a:bodyPr/>
          <a:lstStyle/>
          <a:p>
            <a:fld id="{034E0A2D-E59C-47BC-81E1-AA19F80BE3CB}" type="slidenum">
              <a:rPr lang="en-US" smtClean="0"/>
              <a:t>13</a:t>
            </a:fld>
            <a:endParaRPr lang="en-US"/>
          </a:p>
        </p:txBody>
      </p:sp>
    </p:spTree>
    <p:extLst>
      <p:ext uri="{BB962C8B-B14F-4D97-AF65-F5344CB8AC3E}">
        <p14:creationId xmlns:p14="http://schemas.microsoft.com/office/powerpoint/2010/main" val="1138468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95C89-2E28-4777-95B0-BA7EECAE3BA4}"/>
              </a:ext>
            </a:extLst>
          </p:cNvPr>
          <p:cNvSpPr>
            <a:spLocks noGrp="1"/>
          </p:cNvSpPr>
          <p:nvPr>
            <p:ph type="ctrTitle"/>
          </p:nvPr>
        </p:nvSpPr>
        <p:spPr>
          <a:xfrm>
            <a:off x="1709928" y="987552"/>
            <a:ext cx="8385048" cy="3081528"/>
          </a:xfrm>
        </p:spPr>
        <p:txBody>
          <a:bodyPr anchor="b">
            <a:normAutofit/>
          </a:bodyPr>
          <a:lstStyle>
            <a:lvl1pPr algn="ctr">
              <a:defRPr sz="5400"/>
            </a:lvl1pPr>
          </a:lstStyle>
          <a:p>
            <a:r>
              <a:rPr lang="en-US" dirty="0"/>
              <a:t>Click to edit Master title style</a:t>
            </a:r>
          </a:p>
        </p:txBody>
      </p:sp>
      <p:sp>
        <p:nvSpPr>
          <p:cNvPr id="3" name="Subtitle 2">
            <a:extLst>
              <a:ext uri="{FF2B5EF4-FFF2-40B4-BE49-F238E27FC236}">
                <a16:creationId xmlns:a16="http://schemas.microsoft.com/office/drawing/2014/main" id="{59052321-4D71-4DA8-BD2C-DC22FC1525CB}"/>
              </a:ext>
            </a:extLst>
          </p:cNvPr>
          <p:cNvSpPr>
            <a:spLocks noGrp="1"/>
          </p:cNvSpPr>
          <p:nvPr>
            <p:ph type="subTitle" idx="1"/>
          </p:nvPr>
        </p:nvSpPr>
        <p:spPr>
          <a:xfrm>
            <a:off x="2905506" y="4480561"/>
            <a:ext cx="5993892" cy="1166495"/>
          </a:xfrm>
        </p:spPr>
        <p:txBody>
          <a:bodyPr>
            <a:normAutofit/>
          </a:bodyPr>
          <a:lstStyle>
            <a:lvl1pPr marL="0" indent="0" algn="ctr">
              <a:buNone/>
              <a:defRPr sz="1400"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1D37183-71EA-4A92-8609-41ECB53F447E}"/>
              </a:ext>
            </a:extLst>
          </p:cNvPr>
          <p:cNvSpPr>
            <a:spLocks noGrp="1"/>
          </p:cNvSpPr>
          <p:nvPr>
            <p:ph type="dt" sz="half" idx="10"/>
          </p:nvPr>
        </p:nvSpPr>
        <p:spPr/>
        <p:txBody>
          <a:bodyPr/>
          <a:lstStyle/>
          <a:p>
            <a:fld id="{B5898F52-2787-4BA2-BBBC-9395E9F86D50}" type="datetimeFigureOut">
              <a:rPr lang="en-US" smtClean="0"/>
              <a:t>11/9/2020</a:t>
            </a:fld>
            <a:endParaRPr lang="en-US"/>
          </a:p>
        </p:txBody>
      </p:sp>
      <p:sp>
        <p:nvSpPr>
          <p:cNvPr id="5" name="Footer Placeholder 4">
            <a:extLst>
              <a:ext uri="{FF2B5EF4-FFF2-40B4-BE49-F238E27FC236}">
                <a16:creationId xmlns:a16="http://schemas.microsoft.com/office/drawing/2014/main" id="{CA09F2E6-1ECC-4081-8EBF-C80C6C94A1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C3FA67-CD72-4503-BA25-FEC880107BC4}"/>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4008467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83CBE-1EA9-4E8B-A281-C50B792E55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2EB1A0-A59D-4CB9-BABB-C6BF1D2E99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E6265B-940D-433C-AD76-2D6A42449307}"/>
              </a:ext>
            </a:extLst>
          </p:cNvPr>
          <p:cNvSpPr>
            <a:spLocks noGrp="1"/>
          </p:cNvSpPr>
          <p:nvPr>
            <p:ph type="dt" sz="half" idx="10"/>
          </p:nvPr>
        </p:nvSpPr>
        <p:spPr/>
        <p:txBody>
          <a:bodyPr/>
          <a:lstStyle/>
          <a:p>
            <a:fld id="{B5898F52-2787-4BA2-BBBC-9395E9F86D50}" type="datetimeFigureOut">
              <a:rPr lang="en-US" smtClean="0"/>
              <a:t>11/9/2020</a:t>
            </a:fld>
            <a:endParaRPr lang="en-US"/>
          </a:p>
        </p:txBody>
      </p:sp>
      <p:sp>
        <p:nvSpPr>
          <p:cNvPr id="5" name="Footer Placeholder 4">
            <a:extLst>
              <a:ext uri="{FF2B5EF4-FFF2-40B4-BE49-F238E27FC236}">
                <a16:creationId xmlns:a16="http://schemas.microsoft.com/office/drawing/2014/main" id="{EDCAB98E-314F-45C4-9A64-AD3FAE0516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E49F32-B214-4A0C-8669-7FE4BA445965}"/>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755450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DE4A6D-DAA1-4551-A093-3C36C1C8CF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25FDA9-71CD-4B86-B291-BEBA43D8ED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D9F5B1-B635-4479-A426-B1D4066502DB}"/>
              </a:ext>
            </a:extLst>
          </p:cNvPr>
          <p:cNvSpPr>
            <a:spLocks noGrp="1"/>
          </p:cNvSpPr>
          <p:nvPr>
            <p:ph type="dt" sz="half" idx="10"/>
          </p:nvPr>
        </p:nvSpPr>
        <p:spPr/>
        <p:txBody>
          <a:bodyPr/>
          <a:lstStyle/>
          <a:p>
            <a:fld id="{B5898F52-2787-4BA2-BBBC-9395E9F86D50}" type="datetimeFigureOut">
              <a:rPr lang="en-US" smtClean="0"/>
              <a:t>11/9/2020</a:t>
            </a:fld>
            <a:endParaRPr lang="en-US"/>
          </a:p>
        </p:txBody>
      </p:sp>
      <p:sp>
        <p:nvSpPr>
          <p:cNvPr id="5" name="Footer Placeholder 4">
            <a:extLst>
              <a:ext uri="{FF2B5EF4-FFF2-40B4-BE49-F238E27FC236}">
                <a16:creationId xmlns:a16="http://schemas.microsoft.com/office/drawing/2014/main" id="{6B833098-8769-47C3-80B2-C2942F984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EA9297-65D4-45BE-BE6C-5531FC6A5E1E}"/>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621049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A523-EF01-4656-9D54-347E984FD3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D52871-79D5-420E-8207-BEF7BE44A9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6D32D3-8223-4851-BB8E-CB489B975FD6}"/>
              </a:ext>
            </a:extLst>
          </p:cNvPr>
          <p:cNvSpPr>
            <a:spLocks noGrp="1"/>
          </p:cNvSpPr>
          <p:nvPr>
            <p:ph type="dt" sz="half" idx="10"/>
          </p:nvPr>
        </p:nvSpPr>
        <p:spPr/>
        <p:txBody>
          <a:bodyPr/>
          <a:lstStyle/>
          <a:p>
            <a:fld id="{B5898F52-2787-4BA2-BBBC-9395E9F86D50}" type="datetimeFigureOut">
              <a:rPr lang="en-US" smtClean="0"/>
              <a:t>11/9/2020</a:t>
            </a:fld>
            <a:endParaRPr lang="en-US"/>
          </a:p>
        </p:txBody>
      </p:sp>
      <p:sp>
        <p:nvSpPr>
          <p:cNvPr id="5" name="Footer Placeholder 4">
            <a:extLst>
              <a:ext uri="{FF2B5EF4-FFF2-40B4-BE49-F238E27FC236}">
                <a16:creationId xmlns:a16="http://schemas.microsoft.com/office/drawing/2014/main" id="{9E94444B-9FC3-414D-8EA0-15AB806D5E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BC448B-FCF6-40C5-8BB6-15B70E8897CB}"/>
              </a:ext>
            </a:extLst>
          </p:cNvPr>
          <p:cNvSpPr>
            <a:spLocks noGrp="1"/>
          </p:cNvSpPr>
          <p:nvPr>
            <p:ph type="sldNum" sz="quarter" idx="12"/>
          </p:nvPr>
        </p:nvSpPr>
        <p:spPr/>
        <p:txBody>
          <a:bodyPr/>
          <a:lstStyle/>
          <a:p>
            <a:fld id="{4C8B8A27-DF03-4546-BA93-21C967D57E5C}" type="slidenum">
              <a:rPr lang="en-US" smtClean="0"/>
              <a:t>‹#›</a:t>
            </a:fld>
            <a:endParaRPr lang="en-US" dirty="0"/>
          </a:p>
        </p:txBody>
      </p:sp>
    </p:spTree>
    <p:extLst>
      <p:ext uri="{BB962C8B-B14F-4D97-AF65-F5344CB8AC3E}">
        <p14:creationId xmlns:p14="http://schemas.microsoft.com/office/powerpoint/2010/main" val="4027271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F79BA-620F-4443-807B-BE44F36F98F1}"/>
              </a:ext>
            </a:extLst>
          </p:cNvPr>
          <p:cNvSpPr>
            <a:spLocks noGrp="1"/>
          </p:cNvSpPr>
          <p:nvPr>
            <p:ph type="title"/>
          </p:nvPr>
        </p:nvSpPr>
        <p:spPr>
          <a:xfrm>
            <a:off x="1069848" y="1709738"/>
            <a:ext cx="9430811"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30C9A625-6442-4047-B545-433C4451210A}"/>
              </a:ext>
            </a:extLst>
          </p:cNvPr>
          <p:cNvSpPr>
            <a:spLocks noGrp="1"/>
          </p:cNvSpPr>
          <p:nvPr>
            <p:ph type="body" idx="1"/>
          </p:nvPr>
        </p:nvSpPr>
        <p:spPr>
          <a:xfrm>
            <a:off x="1069848" y="4589463"/>
            <a:ext cx="943081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F8EAA30-3B1A-4BEA-9835-33D2072451F9}"/>
              </a:ext>
            </a:extLst>
          </p:cNvPr>
          <p:cNvSpPr>
            <a:spLocks noGrp="1"/>
          </p:cNvSpPr>
          <p:nvPr>
            <p:ph type="dt" sz="half" idx="10"/>
          </p:nvPr>
        </p:nvSpPr>
        <p:spPr/>
        <p:txBody>
          <a:bodyPr/>
          <a:lstStyle/>
          <a:p>
            <a:fld id="{B5898F52-2787-4BA2-BBBC-9395E9F86D50}" type="datetimeFigureOut">
              <a:rPr lang="en-US" smtClean="0"/>
              <a:t>11/9/2020</a:t>
            </a:fld>
            <a:endParaRPr lang="en-US"/>
          </a:p>
        </p:txBody>
      </p:sp>
      <p:sp>
        <p:nvSpPr>
          <p:cNvPr id="5" name="Footer Placeholder 4">
            <a:extLst>
              <a:ext uri="{FF2B5EF4-FFF2-40B4-BE49-F238E27FC236}">
                <a16:creationId xmlns:a16="http://schemas.microsoft.com/office/drawing/2014/main" id="{BB256440-3149-446F-8105-485333B183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0FEDB1-D604-4E10-B334-5DB303498B12}"/>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4119175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6E563-D552-439E-8DF5-45062D8754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136873-2DD5-456E-A3A9-FE408419E30D}"/>
              </a:ext>
            </a:extLst>
          </p:cNvPr>
          <p:cNvSpPr>
            <a:spLocks noGrp="1"/>
          </p:cNvSpPr>
          <p:nvPr>
            <p:ph sz="half" idx="1"/>
          </p:nvPr>
        </p:nvSpPr>
        <p:spPr>
          <a:xfrm>
            <a:off x="1069848" y="1825625"/>
            <a:ext cx="468405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C6B04C-FB9E-4A9E-8892-4B5B702898B4}"/>
              </a:ext>
            </a:extLst>
          </p:cNvPr>
          <p:cNvSpPr>
            <a:spLocks noGrp="1"/>
          </p:cNvSpPr>
          <p:nvPr>
            <p:ph sz="half" idx="2"/>
          </p:nvPr>
        </p:nvSpPr>
        <p:spPr>
          <a:xfrm>
            <a:off x="6019802" y="1825625"/>
            <a:ext cx="468405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42E2F0B4-0E86-473E-BC42-78D856A00C2E}"/>
              </a:ext>
            </a:extLst>
          </p:cNvPr>
          <p:cNvSpPr>
            <a:spLocks noGrp="1"/>
          </p:cNvSpPr>
          <p:nvPr>
            <p:ph type="dt" sz="half" idx="10"/>
          </p:nvPr>
        </p:nvSpPr>
        <p:spPr/>
        <p:txBody>
          <a:bodyPr/>
          <a:lstStyle/>
          <a:p>
            <a:fld id="{B5898F52-2787-4BA2-BBBC-9395E9F86D50}" type="datetimeFigureOut">
              <a:rPr lang="en-US" smtClean="0"/>
              <a:t>11/9/2020</a:t>
            </a:fld>
            <a:endParaRPr lang="en-US"/>
          </a:p>
        </p:txBody>
      </p:sp>
      <p:sp>
        <p:nvSpPr>
          <p:cNvPr id="6" name="Footer Placeholder 5">
            <a:extLst>
              <a:ext uri="{FF2B5EF4-FFF2-40B4-BE49-F238E27FC236}">
                <a16:creationId xmlns:a16="http://schemas.microsoft.com/office/drawing/2014/main" id="{782B9537-F43C-4042-B165-A00358F9E2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F9F52F-61F2-4FEE-8989-2FB400190C4C}"/>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918051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32E5C-0B2D-4DB5-95F6-3C2C825DFE54}"/>
              </a:ext>
            </a:extLst>
          </p:cNvPr>
          <p:cNvSpPr>
            <a:spLocks noGrp="1"/>
          </p:cNvSpPr>
          <p:nvPr>
            <p:ph type="title"/>
          </p:nvPr>
        </p:nvSpPr>
        <p:spPr>
          <a:xfrm>
            <a:off x="839788" y="365125"/>
            <a:ext cx="989993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8F1C53-3F27-42E6-BE80-1DF57985741C}"/>
              </a:ext>
            </a:extLst>
          </p:cNvPr>
          <p:cNvSpPr>
            <a:spLocks noGrp="1"/>
          </p:cNvSpPr>
          <p:nvPr>
            <p:ph type="body" idx="1"/>
          </p:nvPr>
        </p:nvSpPr>
        <p:spPr>
          <a:xfrm>
            <a:off x="839789" y="1681163"/>
            <a:ext cx="4872132"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38CC6CB-F028-4322-B54F-571203106F23}"/>
              </a:ext>
            </a:extLst>
          </p:cNvPr>
          <p:cNvSpPr>
            <a:spLocks noGrp="1"/>
          </p:cNvSpPr>
          <p:nvPr>
            <p:ph sz="half" idx="2"/>
          </p:nvPr>
        </p:nvSpPr>
        <p:spPr>
          <a:xfrm>
            <a:off x="839787" y="2510632"/>
            <a:ext cx="4872133" cy="3684588"/>
          </a:xfrm>
        </p:spPr>
        <p:txBody>
          <a:bodyPr/>
          <a:lstStyle>
            <a:lvl2pPr>
              <a:defRPr b="1"/>
            </a:lvl2pPr>
            <a:lvl3pPr>
              <a:defRPr b="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2AD2CD7-554E-4EAA-BAF6-86ABB7E81D25}"/>
              </a:ext>
            </a:extLst>
          </p:cNvPr>
          <p:cNvSpPr>
            <a:spLocks noGrp="1"/>
          </p:cNvSpPr>
          <p:nvPr>
            <p:ph type="body" sz="quarter" idx="3"/>
          </p:nvPr>
        </p:nvSpPr>
        <p:spPr>
          <a:xfrm>
            <a:off x="5889809" y="1681163"/>
            <a:ext cx="4849909"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1982A2D6-379C-4D26-90AC-9F2F46DCE7F3}"/>
              </a:ext>
            </a:extLst>
          </p:cNvPr>
          <p:cNvSpPr>
            <a:spLocks noGrp="1"/>
          </p:cNvSpPr>
          <p:nvPr>
            <p:ph sz="quarter" idx="4"/>
          </p:nvPr>
        </p:nvSpPr>
        <p:spPr>
          <a:xfrm>
            <a:off x="5889810" y="2505075"/>
            <a:ext cx="4872134" cy="3684588"/>
          </a:xfrm>
        </p:spPr>
        <p:txBody>
          <a:bodyPr/>
          <a:lstStyle>
            <a:lvl2pPr>
              <a:defRPr b="1"/>
            </a:lvl2pPr>
            <a:lvl3pPr>
              <a:defRPr b="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DEA0E4F3-8A65-4788-AE96-1FB2060F48D2}"/>
              </a:ext>
            </a:extLst>
          </p:cNvPr>
          <p:cNvSpPr>
            <a:spLocks noGrp="1"/>
          </p:cNvSpPr>
          <p:nvPr>
            <p:ph type="dt" sz="half" idx="10"/>
          </p:nvPr>
        </p:nvSpPr>
        <p:spPr/>
        <p:txBody>
          <a:bodyPr/>
          <a:lstStyle/>
          <a:p>
            <a:fld id="{B5898F52-2787-4BA2-BBBC-9395E9F86D50}" type="datetimeFigureOut">
              <a:rPr lang="en-US" smtClean="0"/>
              <a:t>11/9/2020</a:t>
            </a:fld>
            <a:endParaRPr lang="en-US"/>
          </a:p>
        </p:txBody>
      </p:sp>
      <p:sp>
        <p:nvSpPr>
          <p:cNvPr id="8" name="Footer Placeholder 7">
            <a:extLst>
              <a:ext uri="{FF2B5EF4-FFF2-40B4-BE49-F238E27FC236}">
                <a16:creationId xmlns:a16="http://schemas.microsoft.com/office/drawing/2014/main" id="{97522DA4-5EE1-440C-ADDE-D7B4F77B4E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BC291E-B8EF-4ED7-A04A-23426C220CF0}"/>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973924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CB818-E8D0-497B-9A7E-4F281D0DBC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E82B9D-CD58-4C05-8A78-CB6E0E9D49DC}"/>
              </a:ext>
            </a:extLst>
          </p:cNvPr>
          <p:cNvSpPr>
            <a:spLocks noGrp="1"/>
          </p:cNvSpPr>
          <p:nvPr>
            <p:ph type="dt" sz="half" idx="10"/>
          </p:nvPr>
        </p:nvSpPr>
        <p:spPr/>
        <p:txBody>
          <a:bodyPr/>
          <a:lstStyle/>
          <a:p>
            <a:fld id="{B5898F52-2787-4BA2-BBBC-9395E9F86D50}" type="datetimeFigureOut">
              <a:rPr lang="en-US" smtClean="0"/>
              <a:t>11/9/2020</a:t>
            </a:fld>
            <a:endParaRPr lang="en-US"/>
          </a:p>
        </p:txBody>
      </p:sp>
      <p:sp>
        <p:nvSpPr>
          <p:cNvPr id="4" name="Footer Placeholder 3">
            <a:extLst>
              <a:ext uri="{FF2B5EF4-FFF2-40B4-BE49-F238E27FC236}">
                <a16:creationId xmlns:a16="http://schemas.microsoft.com/office/drawing/2014/main" id="{BADE60CD-D6F3-40A7-BB8B-FEC8E3156A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02B832-C4FE-4F88-85EA-DDC16A82B9A9}"/>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72593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75B2FC-801A-44A4-96BF-26A9E8B2A1C6}"/>
              </a:ext>
            </a:extLst>
          </p:cNvPr>
          <p:cNvSpPr>
            <a:spLocks noGrp="1"/>
          </p:cNvSpPr>
          <p:nvPr>
            <p:ph type="dt" sz="half" idx="10"/>
          </p:nvPr>
        </p:nvSpPr>
        <p:spPr/>
        <p:txBody>
          <a:bodyPr/>
          <a:lstStyle/>
          <a:p>
            <a:fld id="{B5898F52-2787-4BA2-BBBC-9395E9F86D50}" type="datetimeFigureOut">
              <a:rPr lang="en-US" smtClean="0"/>
              <a:t>11/9/2020</a:t>
            </a:fld>
            <a:endParaRPr lang="en-US"/>
          </a:p>
        </p:txBody>
      </p:sp>
      <p:sp>
        <p:nvSpPr>
          <p:cNvPr id="3" name="Footer Placeholder 2">
            <a:extLst>
              <a:ext uri="{FF2B5EF4-FFF2-40B4-BE49-F238E27FC236}">
                <a16:creationId xmlns:a16="http://schemas.microsoft.com/office/drawing/2014/main" id="{A8127F04-7E7E-485C-8B30-6B89E5A69F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933C81-AA74-4BCE-AA9E-56E5791D078C}"/>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964851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FD3CB-0541-46AD-B35E-0E0A1375E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F8EFDE-1D7D-46B8-AB55-A3C02EDD1888}"/>
              </a:ext>
            </a:extLst>
          </p:cNvPr>
          <p:cNvSpPr>
            <a:spLocks noGrp="1"/>
          </p:cNvSpPr>
          <p:nvPr>
            <p:ph idx="1"/>
          </p:nvPr>
        </p:nvSpPr>
        <p:spPr>
          <a:xfrm>
            <a:off x="5183188" y="457201"/>
            <a:ext cx="5652153" cy="5403850"/>
          </a:xfrm>
        </p:spPr>
        <p:txBody>
          <a:bodyPr/>
          <a:lstStyle>
            <a:lvl1pPr>
              <a:defRPr sz="3200"/>
            </a:lvl1pPr>
            <a:lvl2pPr>
              <a:defRPr sz="2800" b="1"/>
            </a:lvl2pPr>
            <a:lvl3pPr>
              <a:defRPr sz="2400" b="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6411D2F5-DB36-4943-8A14-96AFC48830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6C07D4-6597-444C-9EFD-62021AE7618C}"/>
              </a:ext>
            </a:extLst>
          </p:cNvPr>
          <p:cNvSpPr>
            <a:spLocks noGrp="1"/>
          </p:cNvSpPr>
          <p:nvPr>
            <p:ph type="dt" sz="half" idx="10"/>
          </p:nvPr>
        </p:nvSpPr>
        <p:spPr/>
        <p:txBody>
          <a:bodyPr/>
          <a:lstStyle/>
          <a:p>
            <a:fld id="{B5898F52-2787-4BA2-BBBC-9395E9F86D50}" type="datetimeFigureOut">
              <a:rPr lang="en-US" smtClean="0"/>
              <a:t>11/9/2020</a:t>
            </a:fld>
            <a:endParaRPr lang="en-US"/>
          </a:p>
        </p:txBody>
      </p:sp>
      <p:sp>
        <p:nvSpPr>
          <p:cNvPr id="6" name="Footer Placeholder 5">
            <a:extLst>
              <a:ext uri="{FF2B5EF4-FFF2-40B4-BE49-F238E27FC236}">
                <a16:creationId xmlns:a16="http://schemas.microsoft.com/office/drawing/2014/main" id="{712D0D2C-70E8-4A24-9727-BEAF10B17D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D9E0F6-7216-48A1-8BCA-770C6DE3875B}"/>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930391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CBEBD-5F1A-4111-A7F2-1CE82C9A69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0517FB-4008-4F68-B193-482971BA72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606C5F-0885-458F-9B21-47E60171BF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886F2E-B752-4D78-8DC4-C96A1A00E670}"/>
              </a:ext>
            </a:extLst>
          </p:cNvPr>
          <p:cNvSpPr>
            <a:spLocks noGrp="1"/>
          </p:cNvSpPr>
          <p:nvPr>
            <p:ph type="dt" sz="half" idx="10"/>
          </p:nvPr>
        </p:nvSpPr>
        <p:spPr/>
        <p:txBody>
          <a:bodyPr/>
          <a:lstStyle/>
          <a:p>
            <a:fld id="{B5898F52-2787-4BA2-BBBC-9395E9F86D50}" type="datetimeFigureOut">
              <a:rPr lang="en-US" smtClean="0"/>
              <a:t>11/9/2020</a:t>
            </a:fld>
            <a:endParaRPr lang="en-US"/>
          </a:p>
        </p:txBody>
      </p:sp>
      <p:sp>
        <p:nvSpPr>
          <p:cNvPr id="6" name="Footer Placeholder 5">
            <a:extLst>
              <a:ext uri="{FF2B5EF4-FFF2-40B4-BE49-F238E27FC236}">
                <a16:creationId xmlns:a16="http://schemas.microsoft.com/office/drawing/2014/main" id="{4FC37751-8BB8-4224-870A-A2953E7607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42CE94-BD7E-44B3-9B5E-67D4BD317E99}"/>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065066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A6BFE4"/>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1AFD227-869A-489C-A9B5-3F0498DF3C0C}"/>
              </a:ext>
            </a:extLst>
          </p:cNvPr>
          <p:cNvGrpSpPr/>
          <p:nvPr/>
        </p:nvGrpSpPr>
        <p:grpSpPr>
          <a:xfrm>
            <a:off x="11096450" y="13394"/>
            <a:ext cx="494218" cy="6814823"/>
            <a:chOff x="11096450" y="13394"/>
            <a:chExt cx="494218" cy="6814823"/>
          </a:xfrm>
          <a:solidFill>
            <a:schemeClr val="bg2">
              <a:lumMod val="90000"/>
            </a:schemeClr>
          </a:solidFill>
        </p:grpSpPr>
        <p:sp>
          <p:nvSpPr>
            <p:cNvPr id="8" name="Freeform 8">
              <a:extLst>
                <a:ext uri="{FF2B5EF4-FFF2-40B4-BE49-F238E27FC236}">
                  <a16:creationId xmlns:a16="http://schemas.microsoft.com/office/drawing/2014/main" id="{62704B34-199B-4964-9C78-3AB9735915AA}"/>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 name="Freeform 10">
              <a:extLst>
                <a:ext uri="{FF2B5EF4-FFF2-40B4-BE49-F238E27FC236}">
                  <a16:creationId xmlns:a16="http://schemas.microsoft.com/office/drawing/2014/main" id="{8B1E8DB8-017D-454E-849F-EE5742849FD4}"/>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 name="Freeform 15">
              <a:extLst>
                <a:ext uri="{FF2B5EF4-FFF2-40B4-BE49-F238E27FC236}">
                  <a16:creationId xmlns:a16="http://schemas.microsoft.com/office/drawing/2014/main" id="{16D80E5D-5099-41C4-A80A-1B1538C382FC}"/>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 name="Freeform 18">
              <a:extLst>
                <a:ext uri="{FF2B5EF4-FFF2-40B4-BE49-F238E27FC236}">
                  <a16:creationId xmlns:a16="http://schemas.microsoft.com/office/drawing/2014/main" id="{947751E1-E2F4-467E-B547-3BD4BAB7F560}"/>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9">
              <a:extLst>
                <a:ext uri="{FF2B5EF4-FFF2-40B4-BE49-F238E27FC236}">
                  <a16:creationId xmlns:a16="http://schemas.microsoft.com/office/drawing/2014/main" id="{55D8869B-B701-4268-9856-876345C8AE3F}"/>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20">
              <a:extLst>
                <a:ext uri="{FF2B5EF4-FFF2-40B4-BE49-F238E27FC236}">
                  <a16:creationId xmlns:a16="http://schemas.microsoft.com/office/drawing/2014/main" id="{A25CA59C-849F-4CE4-A9B0-293F98DE2C7C}"/>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22">
              <a:extLst>
                <a:ext uri="{FF2B5EF4-FFF2-40B4-BE49-F238E27FC236}">
                  <a16:creationId xmlns:a16="http://schemas.microsoft.com/office/drawing/2014/main" id="{FE000DB1-AAA1-4BFF-8F14-53624C2F9E0B}"/>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23">
              <a:extLst>
                <a:ext uri="{FF2B5EF4-FFF2-40B4-BE49-F238E27FC236}">
                  <a16:creationId xmlns:a16="http://schemas.microsoft.com/office/drawing/2014/main" id="{5EEFBC14-7E5B-47B2-B5E3-E90991F89191}"/>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6">
              <a:extLst>
                <a:ext uri="{FF2B5EF4-FFF2-40B4-BE49-F238E27FC236}">
                  <a16:creationId xmlns:a16="http://schemas.microsoft.com/office/drawing/2014/main" id="{00AFF6E4-A34A-4FD3-8C57-BB96114822D1}"/>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7">
              <a:extLst>
                <a:ext uri="{FF2B5EF4-FFF2-40B4-BE49-F238E27FC236}">
                  <a16:creationId xmlns:a16="http://schemas.microsoft.com/office/drawing/2014/main" id="{C63A8474-C075-4441-A0B3-52286EA50093}"/>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8">
              <a:extLst>
                <a:ext uri="{FF2B5EF4-FFF2-40B4-BE49-F238E27FC236}">
                  <a16:creationId xmlns:a16="http://schemas.microsoft.com/office/drawing/2014/main" id="{35DA4698-A2ED-4512-8887-F12D3F14372A}"/>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30">
              <a:extLst>
                <a:ext uri="{FF2B5EF4-FFF2-40B4-BE49-F238E27FC236}">
                  <a16:creationId xmlns:a16="http://schemas.microsoft.com/office/drawing/2014/main" id="{3358E118-D590-4E50-B21C-6CDAA1CCAFCB}"/>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43">
              <a:extLst>
                <a:ext uri="{FF2B5EF4-FFF2-40B4-BE49-F238E27FC236}">
                  <a16:creationId xmlns:a16="http://schemas.microsoft.com/office/drawing/2014/main" id="{F1EE889E-60FF-423F-ADCB-6CBEE853A040}"/>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51">
              <a:extLst>
                <a:ext uri="{FF2B5EF4-FFF2-40B4-BE49-F238E27FC236}">
                  <a16:creationId xmlns:a16="http://schemas.microsoft.com/office/drawing/2014/main" id="{A4AA0634-0A7C-4A35-8EB7-775200F129FD}"/>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52">
              <a:extLst>
                <a:ext uri="{FF2B5EF4-FFF2-40B4-BE49-F238E27FC236}">
                  <a16:creationId xmlns:a16="http://schemas.microsoft.com/office/drawing/2014/main" id="{EBA21558-CAC3-445C-8882-5D4A0C6D2A0E}"/>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53">
              <a:extLst>
                <a:ext uri="{FF2B5EF4-FFF2-40B4-BE49-F238E27FC236}">
                  <a16:creationId xmlns:a16="http://schemas.microsoft.com/office/drawing/2014/main" id="{2E9415F1-5D31-4C25-9E26-203EEF500877}"/>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4">
              <a:extLst>
                <a:ext uri="{FF2B5EF4-FFF2-40B4-BE49-F238E27FC236}">
                  <a16:creationId xmlns:a16="http://schemas.microsoft.com/office/drawing/2014/main" id="{622FC1F6-879A-45BA-8752-08020C39CE29}"/>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5">
              <a:extLst>
                <a:ext uri="{FF2B5EF4-FFF2-40B4-BE49-F238E27FC236}">
                  <a16:creationId xmlns:a16="http://schemas.microsoft.com/office/drawing/2014/main" id="{BA09826C-58E2-48C5-9666-333326C2CA44}"/>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6">
              <a:extLst>
                <a:ext uri="{FF2B5EF4-FFF2-40B4-BE49-F238E27FC236}">
                  <a16:creationId xmlns:a16="http://schemas.microsoft.com/office/drawing/2014/main" id="{A6D3555F-4EA1-4EA7-9D08-2D75CE51927B}"/>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7">
              <a:extLst>
                <a:ext uri="{FF2B5EF4-FFF2-40B4-BE49-F238E27FC236}">
                  <a16:creationId xmlns:a16="http://schemas.microsoft.com/office/drawing/2014/main" id="{60FA20E8-EDAA-4310-B870-97807901AC18}"/>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9">
              <a:extLst>
                <a:ext uri="{FF2B5EF4-FFF2-40B4-BE49-F238E27FC236}">
                  <a16:creationId xmlns:a16="http://schemas.microsoft.com/office/drawing/2014/main" id="{F5552AA2-C2AB-4D59-B6EF-E8E5EE110E52}"/>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60">
              <a:extLst>
                <a:ext uri="{FF2B5EF4-FFF2-40B4-BE49-F238E27FC236}">
                  <a16:creationId xmlns:a16="http://schemas.microsoft.com/office/drawing/2014/main" id="{0BA267D0-8F6B-4803-B948-70E29B4587EB}"/>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61">
              <a:extLst>
                <a:ext uri="{FF2B5EF4-FFF2-40B4-BE49-F238E27FC236}">
                  <a16:creationId xmlns:a16="http://schemas.microsoft.com/office/drawing/2014/main" id="{86E372A3-B9F4-4FEE-8B96-D9AD879E214E}"/>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
              <a:extLst>
                <a:ext uri="{FF2B5EF4-FFF2-40B4-BE49-F238E27FC236}">
                  <a16:creationId xmlns:a16="http://schemas.microsoft.com/office/drawing/2014/main" id="{FF0C4564-5DA6-4224-A8B7-85CE1323DE8F}"/>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
              <a:extLst>
                <a:ext uri="{FF2B5EF4-FFF2-40B4-BE49-F238E27FC236}">
                  <a16:creationId xmlns:a16="http://schemas.microsoft.com/office/drawing/2014/main" id="{19F31D0D-C43D-4BB0-A13C-9524B84117D4}"/>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7">
              <a:extLst>
                <a:ext uri="{FF2B5EF4-FFF2-40B4-BE49-F238E27FC236}">
                  <a16:creationId xmlns:a16="http://schemas.microsoft.com/office/drawing/2014/main" id="{6B32FB03-B0FE-4731-BE41-C59AFB49FBF5}"/>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8">
              <a:extLst>
                <a:ext uri="{FF2B5EF4-FFF2-40B4-BE49-F238E27FC236}">
                  <a16:creationId xmlns:a16="http://schemas.microsoft.com/office/drawing/2014/main" id="{BDD5B6F0-1E17-4DCD-AE5F-ED8C48892FEF}"/>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9">
              <a:extLst>
                <a:ext uri="{FF2B5EF4-FFF2-40B4-BE49-F238E27FC236}">
                  <a16:creationId xmlns:a16="http://schemas.microsoft.com/office/drawing/2014/main" id="{0290BE17-E89B-4AF9-B3F6-AF4884D52467}"/>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11">
              <a:extLst>
                <a:ext uri="{FF2B5EF4-FFF2-40B4-BE49-F238E27FC236}">
                  <a16:creationId xmlns:a16="http://schemas.microsoft.com/office/drawing/2014/main" id="{85F63089-F77F-4F02-8417-AAC1847FBCA7}"/>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12">
              <a:extLst>
                <a:ext uri="{FF2B5EF4-FFF2-40B4-BE49-F238E27FC236}">
                  <a16:creationId xmlns:a16="http://schemas.microsoft.com/office/drawing/2014/main" id="{7B01CD5E-570F-4CBF-9904-94F30D928C54}"/>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13">
              <a:extLst>
                <a:ext uri="{FF2B5EF4-FFF2-40B4-BE49-F238E27FC236}">
                  <a16:creationId xmlns:a16="http://schemas.microsoft.com/office/drawing/2014/main" id="{7EE6A672-2915-4B03-99A9-9364D5F1521E}"/>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4">
              <a:extLst>
                <a:ext uri="{FF2B5EF4-FFF2-40B4-BE49-F238E27FC236}">
                  <a16:creationId xmlns:a16="http://schemas.microsoft.com/office/drawing/2014/main" id="{2136B643-14E1-443A-BC1C-06ADAE65C30F}"/>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6">
              <a:extLst>
                <a:ext uri="{FF2B5EF4-FFF2-40B4-BE49-F238E27FC236}">
                  <a16:creationId xmlns:a16="http://schemas.microsoft.com/office/drawing/2014/main" id="{867FA393-4F37-4E1A-870B-F96775FAB7E8}"/>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7">
              <a:extLst>
                <a:ext uri="{FF2B5EF4-FFF2-40B4-BE49-F238E27FC236}">
                  <a16:creationId xmlns:a16="http://schemas.microsoft.com/office/drawing/2014/main" id="{E225A1BE-FAD2-4764-A7E4-A6DA07D0573B}"/>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21">
              <a:extLst>
                <a:ext uri="{FF2B5EF4-FFF2-40B4-BE49-F238E27FC236}">
                  <a16:creationId xmlns:a16="http://schemas.microsoft.com/office/drawing/2014/main" id="{25D65388-C7E0-4C07-822A-03C5009C6D1E}"/>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25">
              <a:extLst>
                <a:ext uri="{FF2B5EF4-FFF2-40B4-BE49-F238E27FC236}">
                  <a16:creationId xmlns:a16="http://schemas.microsoft.com/office/drawing/2014/main" id="{E1D79822-C494-449C-B439-F437DAD4F218}"/>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29">
              <a:extLst>
                <a:ext uri="{FF2B5EF4-FFF2-40B4-BE49-F238E27FC236}">
                  <a16:creationId xmlns:a16="http://schemas.microsoft.com/office/drawing/2014/main" id="{CDB324E5-E8D9-40E3-BAB4-1F87E67E4F46}"/>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31">
              <a:extLst>
                <a:ext uri="{FF2B5EF4-FFF2-40B4-BE49-F238E27FC236}">
                  <a16:creationId xmlns:a16="http://schemas.microsoft.com/office/drawing/2014/main" id="{15404AB3-12EB-462E-85A2-AF4A7E91D729}"/>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32">
              <a:extLst>
                <a:ext uri="{FF2B5EF4-FFF2-40B4-BE49-F238E27FC236}">
                  <a16:creationId xmlns:a16="http://schemas.microsoft.com/office/drawing/2014/main" id="{228021CB-53B3-4BCC-A14C-0B6951FC971F}"/>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33">
              <a:extLst>
                <a:ext uri="{FF2B5EF4-FFF2-40B4-BE49-F238E27FC236}">
                  <a16:creationId xmlns:a16="http://schemas.microsoft.com/office/drawing/2014/main" id="{B353D0BC-00A6-4EA4-9311-9FCB88CC2021}"/>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4">
              <a:extLst>
                <a:ext uri="{FF2B5EF4-FFF2-40B4-BE49-F238E27FC236}">
                  <a16:creationId xmlns:a16="http://schemas.microsoft.com/office/drawing/2014/main" id="{0E001FD3-6EDD-47A3-9916-826E1595DAB3}"/>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5">
              <a:extLst>
                <a:ext uri="{FF2B5EF4-FFF2-40B4-BE49-F238E27FC236}">
                  <a16:creationId xmlns:a16="http://schemas.microsoft.com/office/drawing/2014/main" id="{FE214D5B-D151-4E09-A01E-BEAAF9C679ED}"/>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6">
              <a:extLst>
                <a:ext uri="{FF2B5EF4-FFF2-40B4-BE49-F238E27FC236}">
                  <a16:creationId xmlns:a16="http://schemas.microsoft.com/office/drawing/2014/main" id="{3024EF13-0A45-49DD-B0F4-FA3A5169EFFE}"/>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7">
              <a:extLst>
                <a:ext uri="{FF2B5EF4-FFF2-40B4-BE49-F238E27FC236}">
                  <a16:creationId xmlns:a16="http://schemas.microsoft.com/office/drawing/2014/main" id="{95E0BDAE-48A7-4752-A150-74DA4BAE5E4B}"/>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8">
              <a:extLst>
                <a:ext uri="{FF2B5EF4-FFF2-40B4-BE49-F238E27FC236}">
                  <a16:creationId xmlns:a16="http://schemas.microsoft.com/office/drawing/2014/main" id="{DE128EDB-3179-4F47-8B37-BEDE3B82FFC7}"/>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9">
              <a:extLst>
                <a:ext uri="{FF2B5EF4-FFF2-40B4-BE49-F238E27FC236}">
                  <a16:creationId xmlns:a16="http://schemas.microsoft.com/office/drawing/2014/main" id="{E09CDD49-7B7B-42C0-A09E-6CFB3CDFF6A1}"/>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40">
              <a:extLst>
                <a:ext uri="{FF2B5EF4-FFF2-40B4-BE49-F238E27FC236}">
                  <a16:creationId xmlns:a16="http://schemas.microsoft.com/office/drawing/2014/main" id="{93C5D839-4CD5-4165-9091-7D9B92CDC1D2}"/>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41">
              <a:extLst>
                <a:ext uri="{FF2B5EF4-FFF2-40B4-BE49-F238E27FC236}">
                  <a16:creationId xmlns:a16="http://schemas.microsoft.com/office/drawing/2014/main" id="{3C7F638A-BB6D-4B24-A7F9-03BF8087459B}"/>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42">
              <a:extLst>
                <a:ext uri="{FF2B5EF4-FFF2-40B4-BE49-F238E27FC236}">
                  <a16:creationId xmlns:a16="http://schemas.microsoft.com/office/drawing/2014/main" id="{5B59DB64-329B-45EA-8A67-4213A886B5B2}"/>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4">
              <a:extLst>
                <a:ext uri="{FF2B5EF4-FFF2-40B4-BE49-F238E27FC236}">
                  <a16:creationId xmlns:a16="http://schemas.microsoft.com/office/drawing/2014/main" id="{D8DAB003-6484-4D1D-85AE-93FA09BC5EF5}"/>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5">
              <a:extLst>
                <a:ext uri="{FF2B5EF4-FFF2-40B4-BE49-F238E27FC236}">
                  <a16:creationId xmlns:a16="http://schemas.microsoft.com/office/drawing/2014/main" id="{D49280A1-ACA8-4CD6-9012-AF12660F07E4}"/>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6">
              <a:extLst>
                <a:ext uri="{FF2B5EF4-FFF2-40B4-BE49-F238E27FC236}">
                  <a16:creationId xmlns:a16="http://schemas.microsoft.com/office/drawing/2014/main" id="{C03EAE8C-6089-40E5-9361-2E266A1EEBA3}"/>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7">
              <a:extLst>
                <a:ext uri="{FF2B5EF4-FFF2-40B4-BE49-F238E27FC236}">
                  <a16:creationId xmlns:a16="http://schemas.microsoft.com/office/drawing/2014/main" id="{02E3A077-F087-4E14-A13E-4E9D4369B1F6}"/>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8">
              <a:extLst>
                <a:ext uri="{FF2B5EF4-FFF2-40B4-BE49-F238E27FC236}">
                  <a16:creationId xmlns:a16="http://schemas.microsoft.com/office/drawing/2014/main" id="{7CE4FAAA-45E7-4C86-B59A-F284B79EFD23}"/>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9">
              <a:extLst>
                <a:ext uri="{FF2B5EF4-FFF2-40B4-BE49-F238E27FC236}">
                  <a16:creationId xmlns:a16="http://schemas.microsoft.com/office/drawing/2014/main" id="{E2689B62-CCA1-4EE5-B622-FBA516868916}"/>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8">
              <a:extLst>
                <a:ext uri="{FF2B5EF4-FFF2-40B4-BE49-F238E27FC236}">
                  <a16:creationId xmlns:a16="http://schemas.microsoft.com/office/drawing/2014/main" id="{113638EE-3BCF-4315-A329-3C6766A3890B}"/>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106">
              <a:extLst>
                <a:ext uri="{FF2B5EF4-FFF2-40B4-BE49-F238E27FC236}">
                  <a16:creationId xmlns:a16="http://schemas.microsoft.com/office/drawing/2014/main" id="{4FB36B8F-335B-40F2-83BB-C2B2689DC2E9}"/>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p:nvSpPr>
          <p:cNvPr id="2" name="Title Placeholder 1">
            <a:extLst>
              <a:ext uri="{FF2B5EF4-FFF2-40B4-BE49-F238E27FC236}">
                <a16:creationId xmlns:a16="http://schemas.microsoft.com/office/drawing/2014/main" id="{7A05E913-A9D9-4639-B104-1F07A4AF6A56}"/>
              </a:ext>
            </a:extLst>
          </p:cNvPr>
          <p:cNvSpPr>
            <a:spLocks noGrp="1"/>
          </p:cNvSpPr>
          <p:nvPr>
            <p:ph type="title"/>
          </p:nvPr>
        </p:nvSpPr>
        <p:spPr>
          <a:xfrm>
            <a:off x="1069848" y="502920"/>
            <a:ext cx="9634011"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9940CEB-B6D7-46E6-9843-51534214017A}"/>
              </a:ext>
            </a:extLst>
          </p:cNvPr>
          <p:cNvSpPr>
            <a:spLocks noGrp="1"/>
          </p:cNvSpPr>
          <p:nvPr>
            <p:ph type="body" idx="1"/>
          </p:nvPr>
        </p:nvSpPr>
        <p:spPr>
          <a:xfrm>
            <a:off x="1069848" y="1874520"/>
            <a:ext cx="9634011"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5BAC8B5-8DFB-4920-8580-54824C831A94}"/>
              </a:ext>
            </a:extLst>
          </p:cNvPr>
          <p:cNvSpPr>
            <a:spLocks noGrp="1"/>
          </p:cNvSpPr>
          <p:nvPr>
            <p:ph type="dt" sz="half" idx="2"/>
          </p:nvPr>
        </p:nvSpPr>
        <p:spPr>
          <a:xfrm>
            <a:off x="173736" y="6382512"/>
            <a:ext cx="2845901" cy="365125"/>
          </a:xfrm>
          <a:prstGeom prst="rect">
            <a:avLst/>
          </a:prstGeom>
        </p:spPr>
        <p:txBody>
          <a:bodyPr vert="horz" lIns="91440" tIns="45720" rIns="91440" bIns="45720" rtlCol="0" anchor="ctr"/>
          <a:lstStyle>
            <a:lvl1pPr algn="l">
              <a:defRPr sz="1050">
                <a:solidFill>
                  <a:schemeClr val="tx2"/>
                </a:solidFill>
              </a:defRPr>
            </a:lvl1pPr>
          </a:lstStyle>
          <a:p>
            <a:fld id="{B5898F52-2787-4BA2-BBBC-9395E9F86D50}" type="datetimeFigureOut">
              <a:rPr lang="en-US" smtClean="0"/>
              <a:pPr/>
              <a:t>11/9/2020</a:t>
            </a:fld>
            <a:endParaRPr lang="en-US" dirty="0"/>
          </a:p>
        </p:txBody>
      </p:sp>
      <p:sp>
        <p:nvSpPr>
          <p:cNvPr id="5" name="Footer Placeholder 4">
            <a:extLst>
              <a:ext uri="{FF2B5EF4-FFF2-40B4-BE49-F238E27FC236}">
                <a16:creationId xmlns:a16="http://schemas.microsoft.com/office/drawing/2014/main" id="{3A9E2D5D-B616-4048-9CB8-4D316BBDB1FB}"/>
              </a:ext>
            </a:extLst>
          </p:cNvPr>
          <p:cNvSpPr>
            <a:spLocks noGrp="1"/>
          </p:cNvSpPr>
          <p:nvPr>
            <p:ph type="ftr" sz="quarter" idx="3"/>
          </p:nvPr>
        </p:nvSpPr>
        <p:spPr>
          <a:xfrm rot="5400000">
            <a:off x="-1754871" y="2093199"/>
            <a:ext cx="4157472" cy="416082"/>
          </a:xfrm>
          <a:prstGeom prst="rect">
            <a:avLst/>
          </a:prstGeom>
        </p:spPr>
        <p:txBody>
          <a:bodyPr vert="horz" lIns="91440" tIns="45720" rIns="91440" bIns="45720" rtlCol="0" anchor="ctr"/>
          <a:lstStyle>
            <a:lvl1pPr algn="l">
              <a:defRPr sz="1050">
                <a:solidFill>
                  <a:schemeClr val="tx2"/>
                </a:solidFill>
              </a:defRPr>
            </a:lvl1pPr>
          </a:lstStyle>
          <a:p>
            <a:endParaRPr lang="en-US" dirty="0"/>
          </a:p>
        </p:txBody>
      </p:sp>
      <p:sp>
        <p:nvSpPr>
          <p:cNvPr id="6" name="Slide Number Placeholder 5">
            <a:extLst>
              <a:ext uri="{FF2B5EF4-FFF2-40B4-BE49-F238E27FC236}">
                <a16:creationId xmlns:a16="http://schemas.microsoft.com/office/drawing/2014/main" id="{63F322F0-8F3D-4AC5-9873-24666D0E0D34}"/>
              </a:ext>
            </a:extLst>
          </p:cNvPr>
          <p:cNvSpPr>
            <a:spLocks noGrp="1"/>
          </p:cNvSpPr>
          <p:nvPr>
            <p:ph type="sldNum" sz="quarter" idx="4"/>
          </p:nvPr>
        </p:nvSpPr>
        <p:spPr>
          <a:xfrm>
            <a:off x="11457919" y="6382512"/>
            <a:ext cx="500997" cy="365125"/>
          </a:xfrm>
          <a:prstGeom prst="rect">
            <a:avLst/>
          </a:prstGeom>
        </p:spPr>
        <p:txBody>
          <a:bodyPr vert="horz" lIns="91440" tIns="45720" rIns="91440" bIns="45720" rtlCol="0" anchor="ctr"/>
          <a:lstStyle>
            <a:lvl1pPr algn="r">
              <a:defRPr sz="1050">
                <a:solidFill>
                  <a:schemeClr val="tx2"/>
                </a:solidFill>
              </a:defRPr>
            </a:lvl1pPr>
          </a:lstStyle>
          <a:p>
            <a:fld id="{4C8B8A27-DF03-4546-BA93-21C967D57E5C}" type="slidenum">
              <a:rPr lang="en-US" smtClean="0"/>
              <a:pPr/>
              <a:t>‹#›</a:t>
            </a:fld>
            <a:endParaRPr lang="en-US"/>
          </a:p>
        </p:txBody>
      </p:sp>
    </p:spTree>
    <p:extLst>
      <p:ext uri="{BB962C8B-B14F-4D97-AF65-F5344CB8AC3E}">
        <p14:creationId xmlns:p14="http://schemas.microsoft.com/office/powerpoint/2010/main" val="3691653756"/>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794" r:id="rId6"/>
    <p:sldLayoutId id="2147483790" r:id="rId7"/>
    <p:sldLayoutId id="2147483791" r:id="rId8"/>
    <p:sldLayoutId id="2147483792" r:id="rId9"/>
    <p:sldLayoutId id="2147483793" r:id="rId10"/>
    <p:sldLayoutId id="2147483795" r:id="rId11"/>
  </p:sldLayoutIdLst>
  <p:txStyles>
    <p:title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50000"/>
        </a:lnSpc>
        <a:spcBef>
          <a:spcPts val="1000"/>
        </a:spcBef>
        <a:buClr>
          <a:schemeClr val="bg2">
            <a:lumMod val="75000"/>
          </a:schemeClr>
        </a:buClr>
        <a:buFont typeface="Arial" panose="020B0604020202020204" pitchFamily="34" charset="0"/>
        <a:buChar char="•"/>
        <a:defRPr sz="2000" kern="1200">
          <a:solidFill>
            <a:schemeClr val="tx2"/>
          </a:solidFill>
          <a:latin typeface="+mn-lt"/>
          <a:ea typeface="+mn-ea"/>
          <a:cs typeface="+mn-cs"/>
        </a:defRPr>
      </a:lvl1pPr>
      <a:lvl2pPr marL="228600" indent="0" algn="l" defTabSz="914400" rtl="0" eaLnBrk="1" latinLnBrk="0" hangingPunct="1">
        <a:lnSpc>
          <a:spcPct val="150000"/>
        </a:lnSpc>
        <a:spcBef>
          <a:spcPts val="500"/>
        </a:spcBef>
        <a:buClr>
          <a:schemeClr val="bg2">
            <a:lumMod val="75000"/>
          </a:schemeClr>
        </a:buClr>
        <a:buFontTx/>
        <a:buNone/>
        <a:defRPr sz="1800" kern="1200">
          <a:solidFill>
            <a:schemeClr val="tx2"/>
          </a:solidFill>
          <a:latin typeface="+mn-lt"/>
          <a:ea typeface="+mn-ea"/>
          <a:cs typeface="+mn-cs"/>
        </a:defRPr>
      </a:lvl2pPr>
      <a:lvl3pPr marL="54864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600" b="1" kern="1200">
          <a:solidFill>
            <a:schemeClr val="tx2"/>
          </a:solidFill>
          <a:latin typeface="+mn-lt"/>
          <a:ea typeface="+mn-ea"/>
          <a:cs typeface="+mn-cs"/>
        </a:defRPr>
      </a:lvl3pPr>
      <a:lvl4pPr marL="548640" indent="0" algn="l" defTabSz="914400" rtl="0" eaLnBrk="1" latinLnBrk="0" hangingPunct="1">
        <a:lnSpc>
          <a:spcPct val="150000"/>
        </a:lnSpc>
        <a:spcBef>
          <a:spcPts val="500"/>
        </a:spcBef>
        <a:buClr>
          <a:schemeClr val="bg2">
            <a:lumMod val="75000"/>
          </a:schemeClr>
        </a:buClr>
        <a:buFontTx/>
        <a:buNone/>
        <a:defRPr sz="1400" kern="1200">
          <a:solidFill>
            <a:schemeClr val="tx2"/>
          </a:solidFill>
          <a:latin typeface="+mn-lt"/>
          <a:ea typeface="+mn-ea"/>
          <a:cs typeface="+mn-cs"/>
        </a:defRPr>
      </a:lvl4pPr>
      <a:lvl5pPr marL="83439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F2E221-7DE9-4C26-944B-BB8B43D435B5}"/>
              </a:ext>
            </a:extLst>
          </p:cNvPr>
          <p:cNvPicPr>
            <a:picLocks noChangeAspect="1"/>
          </p:cNvPicPr>
          <p:nvPr/>
        </p:nvPicPr>
        <p:blipFill rotWithShape="1">
          <a:blip r:embed="rId3"/>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18C5E9B3-441D-4F1D-8F9B-3ACFEBF15D64}"/>
              </a:ext>
            </a:extLst>
          </p:cNvPr>
          <p:cNvSpPr>
            <a:spLocks noGrp="1"/>
          </p:cNvSpPr>
          <p:nvPr>
            <p:ph type="ctrTitle"/>
          </p:nvPr>
        </p:nvSpPr>
        <p:spPr>
          <a:xfrm>
            <a:off x="3452803" y="2583331"/>
            <a:ext cx="5286375" cy="1143000"/>
          </a:xfrm>
        </p:spPr>
        <p:txBody>
          <a:bodyPr anchor="b">
            <a:normAutofit/>
          </a:bodyPr>
          <a:lstStyle/>
          <a:p>
            <a:r>
              <a:rPr lang="en-US" dirty="0">
                <a:solidFill>
                  <a:srgbClr val="002060"/>
                </a:solidFill>
              </a:rPr>
              <a:t>Anticoagulants</a:t>
            </a:r>
          </a:p>
        </p:txBody>
      </p:sp>
      <p:sp>
        <p:nvSpPr>
          <p:cNvPr id="3" name="Subtitle 2">
            <a:extLst>
              <a:ext uri="{FF2B5EF4-FFF2-40B4-BE49-F238E27FC236}">
                <a16:creationId xmlns:a16="http://schemas.microsoft.com/office/drawing/2014/main" id="{68C67930-FCE7-46C6-8351-26ECD9066690}"/>
              </a:ext>
            </a:extLst>
          </p:cNvPr>
          <p:cNvSpPr>
            <a:spLocks noGrp="1"/>
          </p:cNvSpPr>
          <p:nvPr>
            <p:ph type="subTitle" idx="1"/>
          </p:nvPr>
        </p:nvSpPr>
        <p:spPr>
          <a:xfrm>
            <a:off x="3030071" y="2366681"/>
            <a:ext cx="6131858" cy="764989"/>
          </a:xfrm>
        </p:spPr>
        <p:txBody>
          <a:bodyPr anchor="t">
            <a:normAutofit/>
          </a:bodyPr>
          <a:lstStyle/>
          <a:p>
            <a:r>
              <a:rPr lang="en-US">
                <a:solidFill>
                  <a:srgbClr val="FFFFFF"/>
                </a:solidFill>
              </a:rPr>
              <a:t> </a:t>
            </a:r>
          </a:p>
        </p:txBody>
      </p:sp>
      <p:sp>
        <p:nvSpPr>
          <p:cNvPr id="5" name="TextBox 4">
            <a:extLst>
              <a:ext uri="{FF2B5EF4-FFF2-40B4-BE49-F238E27FC236}">
                <a16:creationId xmlns:a16="http://schemas.microsoft.com/office/drawing/2014/main" id="{FEF58BFA-0A0B-4F24-9E49-E5D07C1CC694}"/>
              </a:ext>
            </a:extLst>
          </p:cNvPr>
          <p:cNvSpPr txBox="1"/>
          <p:nvPr/>
        </p:nvSpPr>
        <p:spPr>
          <a:xfrm>
            <a:off x="4688114" y="3818743"/>
            <a:ext cx="3065929" cy="646331"/>
          </a:xfrm>
          <a:prstGeom prst="rect">
            <a:avLst/>
          </a:prstGeom>
          <a:noFill/>
        </p:spPr>
        <p:txBody>
          <a:bodyPr wrap="square" rtlCol="0">
            <a:spAutoFit/>
          </a:bodyPr>
          <a:lstStyle/>
          <a:p>
            <a:r>
              <a:rPr lang="en-US" sz="1800" dirty="0">
                <a:solidFill>
                  <a:srgbClr val="002060"/>
                </a:solidFill>
                <a:latin typeface="+mj-lt"/>
              </a:rPr>
              <a:t>Ayah Imad Al-</a:t>
            </a:r>
            <a:r>
              <a:rPr lang="en-US" sz="1800" dirty="0" err="1">
                <a:solidFill>
                  <a:srgbClr val="002060"/>
                </a:solidFill>
                <a:latin typeface="+mj-lt"/>
              </a:rPr>
              <a:t>Surkhi</a:t>
            </a:r>
            <a:br>
              <a:rPr lang="en-US" sz="1800" dirty="0">
                <a:solidFill>
                  <a:srgbClr val="002060"/>
                </a:solidFill>
                <a:latin typeface="+mj-lt"/>
              </a:rPr>
            </a:br>
            <a:r>
              <a:rPr lang="en-US" sz="1800" dirty="0">
                <a:solidFill>
                  <a:srgbClr val="002060"/>
                </a:solidFill>
                <a:latin typeface="+mj-lt"/>
              </a:rPr>
              <a:t>Dania Salim </a:t>
            </a:r>
            <a:r>
              <a:rPr lang="en-US" sz="1800" dirty="0" err="1">
                <a:solidFill>
                  <a:srgbClr val="002060"/>
                </a:solidFill>
                <a:latin typeface="+mj-lt"/>
              </a:rPr>
              <a:t>Ma’aitah</a:t>
            </a:r>
            <a:endParaRPr lang="en-US" dirty="0"/>
          </a:p>
        </p:txBody>
      </p:sp>
    </p:spTree>
    <p:extLst>
      <p:ext uri="{BB962C8B-B14F-4D97-AF65-F5344CB8AC3E}">
        <p14:creationId xmlns:p14="http://schemas.microsoft.com/office/powerpoint/2010/main" val="4138328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79467-8F74-4D64-AA59-C5F3E20CE66E}"/>
              </a:ext>
            </a:extLst>
          </p:cNvPr>
          <p:cNvSpPr>
            <a:spLocks noGrp="1"/>
          </p:cNvSpPr>
          <p:nvPr>
            <p:ph type="title"/>
          </p:nvPr>
        </p:nvSpPr>
        <p:spPr>
          <a:xfrm>
            <a:off x="1069848" y="109025"/>
            <a:ext cx="9410584" cy="1157067"/>
          </a:xfrm>
        </p:spPr>
        <p:txBody>
          <a:bodyPr>
            <a:normAutofit fontScale="90000"/>
          </a:bodyPr>
          <a:lstStyle/>
          <a:p>
            <a:pPr algn="ctr"/>
            <a:r>
              <a:rPr lang="en-US" dirty="0">
                <a:solidFill>
                  <a:srgbClr val="002060"/>
                </a:solidFill>
              </a:rPr>
              <a:t>Heparin</a:t>
            </a:r>
            <a:br>
              <a:rPr lang="en-US" dirty="0">
                <a:solidFill>
                  <a:srgbClr val="002060"/>
                </a:solidFill>
              </a:rPr>
            </a:br>
            <a:r>
              <a:rPr lang="en-US" dirty="0">
                <a:solidFill>
                  <a:srgbClr val="002060"/>
                </a:solidFill>
              </a:rPr>
              <a:t>1- Unfractionated heparin</a:t>
            </a:r>
            <a:endParaRPr lang="en-US" dirty="0"/>
          </a:p>
        </p:txBody>
      </p:sp>
      <p:sp>
        <p:nvSpPr>
          <p:cNvPr id="3" name="Content Placeholder 2">
            <a:extLst>
              <a:ext uri="{FF2B5EF4-FFF2-40B4-BE49-F238E27FC236}">
                <a16:creationId xmlns:a16="http://schemas.microsoft.com/office/drawing/2014/main" id="{EC95DCA1-F30E-4742-A614-24957738E43F}"/>
              </a:ext>
            </a:extLst>
          </p:cNvPr>
          <p:cNvSpPr>
            <a:spLocks noGrp="1"/>
          </p:cNvSpPr>
          <p:nvPr>
            <p:ph idx="1"/>
          </p:nvPr>
        </p:nvSpPr>
        <p:spPr>
          <a:xfrm>
            <a:off x="324261" y="1266093"/>
            <a:ext cx="9888884" cy="2634509"/>
          </a:xfrm>
        </p:spPr>
        <p:txBody>
          <a:bodyPr>
            <a:noAutofit/>
          </a:bodyPr>
          <a:lstStyle/>
          <a:p>
            <a:pPr marL="0" indent="0">
              <a:buNone/>
            </a:pPr>
            <a:r>
              <a:rPr lang="en-US" sz="1800" b="1" dirty="0">
                <a:solidFill>
                  <a:srgbClr val="002060"/>
                </a:solidFill>
              </a:rPr>
              <a:t>*</a:t>
            </a:r>
            <a:r>
              <a:rPr lang="en-US" sz="1800" dirty="0">
                <a:solidFill>
                  <a:srgbClr val="002060"/>
                </a:solidFill>
              </a:rPr>
              <a:t> UFH works through natural anti-coagulant </a:t>
            </a:r>
            <a:r>
              <a:rPr lang="en-US" sz="1800" u="sng" dirty="0">
                <a:solidFill>
                  <a:srgbClr val="002060"/>
                </a:solidFill>
              </a:rPr>
              <a:t>anti-thrombin III</a:t>
            </a:r>
            <a:r>
              <a:rPr lang="en-US" sz="1800" dirty="0">
                <a:solidFill>
                  <a:srgbClr val="002060"/>
                </a:solidFill>
              </a:rPr>
              <a:t> , which inactivate coagulation factors II, IX, X, XI and XII.</a:t>
            </a:r>
            <a:br>
              <a:rPr lang="en-US" sz="1800" dirty="0">
                <a:solidFill>
                  <a:srgbClr val="002060"/>
                </a:solidFill>
              </a:rPr>
            </a:br>
            <a:r>
              <a:rPr lang="en-US" sz="1800" b="1" dirty="0">
                <a:solidFill>
                  <a:srgbClr val="002060"/>
                </a:solidFill>
              </a:rPr>
              <a:t>*</a:t>
            </a:r>
            <a:r>
              <a:rPr lang="en-US" sz="1800" dirty="0">
                <a:solidFill>
                  <a:srgbClr val="002060"/>
                </a:solidFill>
              </a:rPr>
              <a:t> It is a liquid medication, given IV or SQ.</a:t>
            </a:r>
            <a:br>
              <a:rPr lang="en-US" sz="1800" dirty="0">
                <a:solidFill>
                  <a:srgbClr val="002060"/>
                </a:solidFill>
              </a:rPr>
            </a:br>
            <a:r>
              <a:rPr lang="en-US" sz="1800" b="1" dirty="0">
                <a:solidFill>
                  <a:srgbClr val="002060"/>
                </a:solidFill>
              </a:rPr>
              <a:t>*</a:t>
            </a:r>
            <a:r>
              <a:rPr lang="en-US" sz="1800" dirty="0">
                <a:solidFill>
                  <a:srgbClr val="002060"/>
                </a:solidFill>
              </a:rPr>
              <a:t> It has an </a:t>
            </a:r>
            <a:r>
              <a:rPr lang="en-US" sz="1800" b="1" dirty="0">
                <a:solidFill>
                  <a:srgbClr val="002060"/>
                </a:solidFill>
              </a:rPr>
              <a:t>acute onset </a:t>
            </a:r>
            <a:r>
              <a:rPr lang="en-US" sz="1800" dirty="0">
                <a:solidFill>
                  <a:srgbClr val="002060"/>
                </a:solidFill>
              </a:rPr>
              <a:t>of action.</a:t>
            </a:r>
            <a:br>
              <a:rPr lang="en-US" sz="1800" dirty="0">
                <a:solidFill>
                  <a:srgbClr val="002060"/>
                </a:solidFill>
              </a:rPr>
            </a:br>
            <a:r>
              <a:rPr lang="en-US" sz="1800" b="1" dirty="0">
                <a:solidFill>
                  <a:srgbClr val="002060"/>
                </a:solidFill>
              </a:rPr>
              <a:t>*</a:t>
            </a:r>
            <a:r>
              <a:rPr lang="en-US" sz="1800" dirty="0">
                <a:solidFill>
                  <a:srgbClr val="002060"/>
                </a:solidFill>
              </a:rPr>
              <a:t> UFH affects many components of intrinsic pathway , so when we measure PTT of a patient on UFH </a:t>
            </a:r>
            <a:r>
              <a:rPr lang="en-US" sz="1800" u="sng" dirty="0">
                <a:solidFill>
                  <a:srgbClr val="002060"/>
                </a:solidFill>
              </a:rPr>
              <a:t>it will be prolonged</a:t>
            </a:r>
            <a:r>
              <a:rPr lang="en-US" sz="1800" dirty="0">
                <a:solidFill>
                  <a:srgbClr val="002060"/>
                </a:solidFill>
              </a:rPr>
              <a:t>. </a:t>
            </a:r>
            <a:r>
              <a:rPr lang="en-US" sz="1800" b="1" dirty="0">
                <a:solidFill>
                  <a:srgbClr val="002060"/>
                </a:solidFill>
              </a:rPr>
              <a:t>PTT</a:t>
            </a:r>
            <a:r>
              <a:rPr lang="en-US" sz="1800" dirty="0">
                <a:solidFill>
                  <a:srgbClr val="002060"/>
                </a:solidFill>
              </a:rPr>
              <a:t> can be used to monitor the effects of heparin. </a:t>
            </a:r>
            <a:br>
              <a:rPr lang="en-US" sz="1800" dirty="0">
                <a:solidFill>
                  <a:srgbClr val="002060"/>
                </a:solidFill>
              </a:rPr>
            </a:br>
            <a:endParaRPr lang="en-US" sz="1800" b="1" dirty="0">
              <a:solidFill>
                <a:srgbClr val="002060"/>
              </a:solidFill>
            </a:endParaRPr>
          </a:p>
        </p:txBody>
      </p:sp>
      <p:pic>
        <p:nvPicPr>
          <p:cNvPr id="5" name="Picture 4" descr="Diagram&#10;&#10;Description automatically generated">
            <a:extLst>
              <a:ext uri="{FF2B5EF4-FFF2-40B4-BE49-F238E27FC236}">
                <a16:creationId xmlns:a16="http://schemas.microsoft.com/office/drawing/2014/main" id="{EF4C0C42-D796-440E-9108-C0647D069E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8636" y="3900602"/>
            <a:ext cx="5887272" cy="2848373"/>
          </a:xfrm>
          <a:prstGeom prst="rect">
            <a:avLst/>
          </a:prstGeom>
        </p:spPr>
      </p:pic>
      <p:sp>
        <p:nvSpPr>
          <p:cNvPr id="7" name="TextBox 6">
            <a:extLst>
              <a:ext uri="{FF2B5EF4-FFF2-40B4-BE49-F238E27FC236}">
                <a16:creationId xmlns:a16="http://schemas.microsoft.com/office/drawing/2014/main" id="{6FD0A46C-D27A-484A-A231-6B1042754533}"/>
              </a:ext>
            </a:extLst>
          </p:cNvPr>
          <p:cNvSpPr txBox="1"/>
          <p:nvPr/>
        </p:nvSpPr>
        <p:spPr>
          <a:xfrm>
            <a:off x="324261" y="3900602"/>
            <a:ext cx="4585364" cy="2585323"/>
          </a:xfrm>
          <a:prstGeom prst="rect">
            <a:avLst/>
          </a:prstGeom>
          <a:noFill/>
        </p:spPr>
        <p:txBody>
          <a:bodyPr wrap="square" rtlCol="0">
            <a:spAutoFit/>
          </a:bodyPr>
          <a:lstStyle/>
          <a:p>
            <a:r>
              <a:rPr lang="en-US" sz="1800" b="1" dirty="0">
                <a:solidFill>
                  <a:srgbClr val="002060"/>
                </a:solidFill>
              </a:rPr>
              <a:t>* </a:t>
            </a:r>
            <a:r>
              <a:rPr lang="en-US" sz="1800" b="1" dirty="0" err="1">
                <a:solidFill>
                  <a:srgbClr val="002060"/>
                </a:solidFill>
              </a:rPr>
              <a:t>HeparIN</a:t>
            </a:r>
            <a:r>
              <a:rPr lang="en-US" sz="1800" b="1" dirty="0">
                <a:solidFill>
                  <a:srgbClr val="002060"/>
                </a:solidFill>
              </a:rPr>
              <a:t> = </a:t>
            </a:r>
            <a:r>
              <a:rPr lang="en-US" sz="1800" b="1" dirty="0" err="1">
                <a:solidFill>
                  <a:srgbClr val="002060"/>
                </a:solidFill>
              </a:rPr>
              <a:t>INtrinsic</a:t>
            </a:r>
            <a:r>
              <a:rPr lang="en-US" sz="1800" b="1" dirty="0">
                <a:solidFill>
                  <a:srgbClr val="002060"/>
                </a:solidFill>
              </a:rPr>
              <a:t> (PTT)</a:t>
            </a:r>
            <a:br>
              <a:rPr lang="en-US" sz="1800" b="1" dirty="0">
                <a:solidFill>
                  <a:srgbClr val="002060"/>
                </a:solidFill>
              </a:rPr>
            </a:br>
            <a:br>
              <a:rPr lang="en-US" sz="1800" b="1" dirty="0">
                <a:solidFill>
                  <a:srgbClr val="002060"/>
                </a:solidFill>
              </a:rPr>
            </a:br>
            <a:r>
              <a:rPr lang="en-US" sz="1800" b="1" dirty="0">
                <a:solidFill>
                  <a:srgbClr val="002060"/>
                </a:solidFill>
              </a:rPr>
              <a:t>* </a:t>
            </a:r>
            <a:r>
              <a:rPr lang="en-US" sz="1800" u="sng" dirty="0">
                <a:solidFill>
                  <a:srgbClr val="002060"/>
                </a:solidFill>
              </a:rPr>
              <a:t>Thrombin time will be prolonged</a:t>
            </a:r>
            <a:r>
              <a:rPr lang="en-US" sz="1800" dirty="0">
                <a:solidFill>
                  <a:srgbClr val="002060"/>
                </a:solidFill>
              </a:rPr>
              <a:t> , and PT can increase at high doses. </a:t>
            </a:r>
            <a:br>
              <a:rPr lang="en-US" sz="1800" dirty="0">
                <a:solidFill>
                  <a:srgbClr val="002060"/>
                </a:solidFill>
              </a:rPr>
            </a:br>
            <a:br>
              <a:rPr lang="en-US" sz="1800" dirty="0">
                <a:solidFill>
                  <a:srgbClr val="002060"/>
                </a:solidFill>
              </a:rPr>
            </a:br>
            <a:r>
              <a:rPr lang="en-US" sz="1800" b="1" dirty="0">
                <a:solidFill>
                  <a:srgbClr val="002060"/>
                </a:solidFill>
              </a:rPr>
              <a:t>*</a:t>
            </a:r>
            <a:r>
              <a:rPr lang="en-US" sz="1800" dirty="0">
                <a:solidFill>
                  <a:srgbClr val="002060"/>
                </a:solidFill>
              </a:rPr>
              <a:t> Lots of binding to plasma </a:t>
            </a:r>
            <a:r>
              <a:rPr lang="en-US" dirty="0">
                <a:solidFill>
                  <a:srgbClr val="002060"/>
                </a:solidFill>
              </a:rPr>
              <a:t>proteins and cells, so </a:t>
            </a:r>
            <a:r>
              <a:rPr lang="en-US" sz="1800" dirty="0">
                <a:solidFill>
                  <a:srgbClr val="002060"/>
                </a:solidFill>
              </a:rPr>
              <a:t>It has a </a:t>
            </a:r>
            <a:r>
              <a:rPr lang="en-US" sz="1800" u="sng" dirty="0">
                <a:solidFill>
                  <a:srgbClr val="002060"/>
                </a:solidFill>
              </a:rPr>
              <a:t>highly variable response</a:t>
            </a:r>
            <a:r>
              <a:rPr lang="en-US" sz="1800" dirty="0">
                <a:solidFill>
                  <a:srgbClr val="002060"/>
                </a:solidFill>
              </a:rPr>
              <a:t> from patient to another. </a:t>
            </a:r>
            <a:r>
              <a:rPr lang="en-US" dirty="0">
                <a:solidFill>
                  <a:srgbClr val="002060"/>
                </a:solidFill>
              </a:rPr>
              <a:t>D</a:t>
            </a:r>
            <a:r>
              <a:rPr lang="en-US" sz="1800" dirty="0">
                <a:solidFill>
                  <a:srgbClr val="002060"/>
                </a:solidFill>
              </a:rPr>
              <a:t>oses must be adjusted to reach goal PTT.</a:t>
            </a:r>
            <a:endParaRPr lang="en-US" dirty="0"/>
          </a:p>
        </p:txBody>
      </p:sp>
    </p:spTree>
    <p:extLst>
      <p:ext uri="{BB962C8B-B14F-4D97-AF65-F5344CB8AC3E}">
        <p14:creationId xmlns:p14="http://schemas.microsoft.com/office/powerpoint/2010/main" val="1424057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17D43-98DD-4D4C-B47B-CA0C895B6B96}"/>
              </a:ext>
            </a:extLst>
          </p:cNvPr>
          <p:cNvSpPr>
            <a:spLocks noGrp="1"/>
          </p:cNvSpPr>
          <p:nvPr>
            <p:ph type="title"/>
          </p:nvPr>
        </p:nvSpPr>
        <p:spPr>
          <a:xfrm>
            <a:off x="1280864" y="90536"/>
            <a:ext cx="9016688" cy="1083212"/>
          </a:xfrm>
        </p:spPr>
        <p:txBody>
          <a:bodyPr>
            <a:normAutofit fontScale="90000"/>
          </a:bodyPr>
          <a:lstStyle/>
          <a:p>
            <a:pPr algn="ctr"/>
            <a:r>
              <a:rPr lang="en-US" dirty="0">
                <a:solidFill>
                  <a:srgbClr val="002060"/>
                </a:solidFill>
              </a:rPr>
              <a:t>Heparin</a:t>
            </a:r>
            <a:br>
              <a:rPr lang="en-US" dirty="0">
                <a:solidFill>
                  <a:srgbClr val="002060"/>
                </a:solidFill>
              </a:rPr>
            </a:br>
            <a:r>
              <a:rPr lang="en-US" dirty="0">
                <a:solidFill>
                  <a:srgbClr val="002060"/>
                </a:solidFill>
              </a:rPr>
              <a:t>1- Unfractionated heparin</a:t>
            </a:r>
          </a:p>
        </p:txBody>
      </p:sp>
      <p:sp>
        <p:nvSpPr>
          <p:cNvPr id="3" name="Content Placeholder 2">
            <a:extLst>
              <a:ext uri="{FF2B5EF4-FFF2-40B4-BE49-F238E27FC236}">
                <a16:creationId xmlns:a16="http://schemas.microsoft.com/office/drawing/2014/main" id="{579BA22C-C34E-45FF-A708-028D6ADE8860}"/>
              </a:ext>
            </a:extLst>
          </p:cNvPr>
          <p:cNvSpPr>
            <a:spLocks noGrp="1"/>
          </p:cNvSpPr>
          <p:nvPr>
            <p:ph idx="1"/>
          </p:nvPr>
        </p:nvSpPr>
        <p:spPr>
          <a:xfrm>
            <a:off x="1069848" y="1280160"/>
            <a:ext cx="9634011" cy="4945698"/>
          </a:xfrm>
        </p:spPr>
        <p:txBody>
          <a:bodyPr>
            <a:normAutofit lnSpcReduction="10000"/>
          </a:bodyPr>
          <a:lstStyle/>
          <a:p>
            <a:pPr marL="0" indent="0">
              <a:buNone/>
            </a:pPr>
            <a:r>
              <a:rPr lang="en-US" b="1" dirty="0">
                <a:solidFill>
                  <a:srgbClr val="002060"/>
                </a:solidFill>
              </a:rPr>
              <a:t>PROTAMINE </a:t>
            </a:r>
            <a:r>
              <a:rPr lang="en-US" dirty="0">
                <a:solidFill>
                  <a:srgbClr val="002060"/>
                </a:solidFill>
              </a:rPr>
              <a:t>is the reversal agent for UFH, binds with and neutralizes the drug.</a:t>
            </a:r>
            <a:br>
              <a:rPr lang="en-US" dirty="0">
                <a:solidFill>
                  <a:srgbClr val="002060"/>
                </a:solidFill>
              </a:rPr>
            </a:br>
            <a:r>
              <a:rPr lang="en-US" dirty="0">
                <a:solidFill>
                  <a:srgbClr val="002060"/>
                </a:solidFill>
              </a:rPr>
              <a:t>* USED IN heparin overdose and cardiac surgery.</a:t>
            </a:r>
            <a:br>
              <a:rPr lang="en-US" dirty="0">
                <a:solidFill>
                  <a:srgbClr val="002060"/>
                </a:solidFill>
              </a:rPr>
            </a:br>
            <a:br>
              <a:rPr lang="en-US" dirty="0">
                <a:solidFill>
                  <a:srgbClr val="002060"/>
                </a:solidFill>
              </a:rPr>
            </a:br>
            <a:r>
              <a:rPr lang="en-US" b="1" dirty="0">
                <a:solidFill>
                  <a:srgbClr val="002060"/>
                </a:solidFill>
              </a:rPr>
              <a:t>*USES OF UFH:</a:t>
            </a:r>
            <a:br>
              <a:rPr lang="en-US" dirty="0">
                <a:solidFill>
                  <a:srgbClr val="002060"/>
                </a:solidFill>
              </a:rPr>
            </a:br>
            <a:r>
              <a:rPr lang="en-US" dirty="0">
                <a:solidFill>
                  <a:srgbClr val="002060"/>
                </a:solidFill>
              </a:rPr>
              <a:t> 1- Used in </a:t>
            </a:r>
            <a:r>
              <a:rPr lang="en-US" b="1" dirty="0">
                <a:solidFill>
                  <a:srgbClr val="002060"/>
                </a:solidFill>
              </a:rPr>
              <a:t>acute management </a:t>
            </a:r>
            <a:r>
              <a:rPr lang="en-US" dirty="0">
                <a:solidFill>
                  <a:srgbClr val="002060"/>
                </a:solidFill>
              </a:rPr>
              <a:t>of DVT/PE , MI and stroke.</a:t>
            </a:r>
            <a:br>
              <a:rPr lang="en-US" dirty="0">
                <a:solidFill>
                  <a:srgbClr val="002060"/>
                </a:solidFill>
              </a:rPr>
            </a:br>
            <a:r>
              <a:rPr lang="en-US" dirty="0">
                <a:solidFill>
                  <a:srgbClr val="002060"/>
                </a:solidFill>
              </a:rPr>
              <a:t> 2- Used in </a:t>
            </a:r>
            <a:r>
              <a:rPr lang="en-US" b="1" dirty="0">
                <a:solidFill>
                  <a:srgbClr val="002060"/>
                </a:solidFill>
              </a:rPr>
              <a:t>prophylaxis</a:t>
            </a:r>
            <a:r>
              <a:rPr lang="en-US" dirty="0">
                <a:solidFill>
                  <a:srgbClr val="002060"/>
                </a:solidFill>
              </a:rPr>
              <a:t> for DVT in hospitalized patients.</a:t>
            </a:r>
            <a:br>
              <a:rPr lang="en-US" dirty="0">
                <a:solidFill>
                  <a:srgbClr val="002060"/>
                </a:solidFill>
              </a:rPr>
            </a:br>
            <a:br>
              <a:rPr lang="en-US" dirty="0">
                <a:solidFill>
                  <a:srgbClr val="002060"/>
                </a:solidFill>
              </a:rPr>
            </a:br>
            <a:r>
              <a:rPr lang="en-US" b="1" dirty="0">
                <a:solidFill>
                  <a:srgbClr val="002060"/>
                </a:solidFill>
              </a:rPr>
              <a:t>*SIDE EFFECTS OF UFH: </a:t>
            </a:r>
            <a:br>
              <a:rPr lang="en-US" dirty="0">
                <a:solidFill>
                  <a:srgbClr val="002060"/>
                </a:solidFill>
              </a:rPr>
            </a:br>
            <a:r>
              <a:rPr lang="en-US" dirty="0">
                <a:solidFill>
                  <a:srgbClr val="002060"/>
                </a:solidFill>
              </a:rPr>
              <a:t>1- Bleeding and rarely thrombocytopenia.</a:t>
            </a:r>
            <a:br>
              <a:rPr lang="en-US" dirty="0">
                <a:solidFill>
                  <a:srgbClr val="002060"/>
                </a:solidFill>
              </a:rPr>
            </a:br>
            <a:r>
              <a:rPr lang="en-US" dirty="0">
                <a:solidFill>
                  <a:srgbClr val="002060"/>
                </a:solidFill>
              </a:rPr>
              <a:t>2- Osteoporosis in long term use.</a:t>
            </a:r>
            <a:br>
              <a:rPr lang="en-US" dirty="0">
                <a:solidFill>
                  <a:srgbClr val="002060"/>
                </a:solidFill>
              </a:rPr>
            </a:br>
            <a:r>
              <a:rPr lang="en-US" dirty="0">
                <a:solidFill>
                  <a:srgbClr val="002060"/>
                </a:solidFill>
              </a:rPr>
              <a:t>3- Mild elevation of ALT/AST levels.</a:t>
            </a:r>
            <a:endParaRPr lang="en-US" b="1" dirty="0">
              <a:solidFill>
                <a:srgbClr val="002060"/>
              </a:solidFill>
            </a:endParaRPr>
          </a:p>
        </p:txBody>
      </p:sp>
    </p:spTree>
    <p:extLst>
      <p:ext uri="{BB962C8B-B14F-4D97-AF65-F5344CB8AC3E}">
        <p14:creationId xmlns:p14="http://schemas.microsoft.com/office/powerpoint/2010/main" val="3011949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33AE5-2A81-4752-9C07-87E911B031C2}"/>
              </a:ext>
            </a:extLst>
          </p:cNvPr>
          <p:cNvSpPr>
            <a:spLocks noGrp="1"/>
          </p:cNvSpPr>
          <p:nvPr>
            <p:ph type="title"/>
          </p:nvPr>
        </p:nvSpPr>
        <p:spPr>
          <a:xfrm>
            <a:off x="1069849" y="0"/>
            <a:ext cx="9634011" cy="1325563"/>
          </a:xfrm>
        </p:spPr>
        <p:txBody>
          <a:bodyPr/>
          <a:lstStyle/>
          <a:p>
            <a:pPr algn="ctr"/>
            <a:r>
              <a:rPr lang="en-US" dirty="0">
                <a:solidFill>
                  <a:srgbClr val="002060"/>
                </a:solidFill>
              </a:rPr>
              <a:t>Heparin and Thrombocytopenia</a:t>
            </a:r>
          </a:p>
        </p:txBody>
      </p:sp>
      <p:sp>
        <p:nvSpPr>
          <p:cNvPr id="3" name="Content Placeholder 2">
            <a:extLst>
              <a:ext uri="{FF2B5EF4-FFF2-40B4-BE49-F238E27FC236}">
                <a16:creationId xmlns:a16="http://schemas.microsoft.com/office/drawing/2014/main" id="{1C8A1712-7AF9-40CA-BCE0-CA2F07C06F1F}"/>
              </a:ext>
            </a:extLst>
          </p:cNvPr>
          <p:cNvSpPr>
            <a:spLocks noGrp="1"/>
          </p:cNvSpPr>
          <p:nvPr>
            <p:ph idx="1"/>
          </p:nvPr>
        </p:nvSpPr>
        <p:spPr>
          <a:xfrm>
            <a:off x="155449" y="1150092"/>
            <a:ext cx="10869407" cy="1858579"/>
          </a:xfrm>
        </p:spPr>
        <p:txBody>
          <a:bodyPr>
            <a:normAutofit fontScale="92500"/>
          </a:bodyPr>
          <a:lstStyle/>
          <a:p>
            <a:pPr marL="0" indent="0">
              <a:buNone/>
            </a:pPr>
            <a:r>
              <a:rPr lang="en-US" b="1" dirty="0">
                <a:solidFill>
                  <a:srgbClr val="002060"/>
                </a:solidFill>
              </a:rPr>
              <a:t>*</a:t>
            </a:r>
            <a:r>
              <a:rPr lang="en-US" dirty="0">
                <a:solidFill>
                  <a:srgbClr val="002060"/>
                </a:solidFill>
              </a:rPr>
              <a:t> Many patient develop mild (10-20%) platelet count reduction. (non-immune thrombocytopenia)</a:t>
            </a:r>
            <a:br>
              <a:rPr lang="en-US" dirty="0">
                <a:solidFill>
                  <a:srgbClr val="002060"/>
                </a:solidFill>
              </a:rPr>
            </a:br>
            <a:r>
              <a:rPr lang="en-US" b="1" dirty="0">
                <a:solidFill>
                  <a:srgbClr val="002060"/>
                </a:solidFill>
              </a:rPr>
              <a:t>*</a:t>
            </a:r>
            <a:r>
              <a:rPr lang="en-US" dirty="0">
                <a:solidFill>
                  <a:srgbClr val="002060"/>
                </a:solidFill>
              </a:rPr>
              <a:t> It’s a result of direct suppressive effect platelet reduction. </a:t>
            </a:r>
            <a:br>
              <a:rPr lang="en-US" dirty="0">
                <a:solidFill>
                  <a:srgbClr val="002060"/>
                </a:solidFill>
              </a:rPr>
            </a:br>
            <a:r>
              <a:rPr lang="en-US" b="1" dirty="0">
                <a:solidFill>
                  <a:srgbClr val="002060"/>
                </a:solidFill>
              </a:rPr>
              <a:t>*</a:t>
            </a:r>
            <a:r>
              <a:rPr lang="en-US" dirty="0">
                <a:solidFill>
                  <a:srgbClr val="002060"/>
                </a:solidFill>
              </a:rPr>
              <a:t> A much more serious condition is </a:t>
            </a:r>
            <a:r>
              <a:rPr lang="en-US" b="1" dirty="0">
                <a:solidFill>
                  <a:srgbClr val="002060"/>
                </a:solidFill>
              </a:rPr>
              <a:t>Heparin-Induced Thrombocytopenia (HIT),</a:t>
            </a:r>
            <a:r>
              <a:rPr lang="en-US" dirty="0">
                <a:solidFill>
                  <a:srgbClr val="002060"/>
                </a:solidFill>
              </a:rPr>
              <a:t> It is immune-mediated reaction, and it is rare.</a:t>
            </a:r>
          </a:p>
        </p:txBody>
      </p:sp>
      <p:pic>
        <p:nvPicPr>
          <p:cNvPr id="5" name="Picture 4">
            <a:extLst>
              <a:ext uri="{FF2B5EF4-FFF2-40B4-BE49-F238E27FC236}">
                <a16:creationId xmlns:a16="http://schemas.microsoft.com/office/drawing/2014/main" id="{AB80180B-6F69-4F10-9547-BD9210FE06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1805" y="2749368"/>
            <a:ext cx="4683051" cy="4006512"/>
          </a:xfrm>
          <a:prstGeom prst="rect">
            <a:avLst/>
          </a:prstGeom>
        </p:spPr>
      </p:pic>
      <p:sp>
        <p:nvSpPr>
          <p:cNvPr id="6" name="TextBox 5">
            <a:extLst>
              <a:ext uri="{FF2B5EF4-FFF2-40B4-BE49-F238E27FC236}">
                <a16:creationId xmlns:a16="http://schemas.microsoft.com/office/drawing/2014/main" id="{001DAF0F-2276-4C42-886F-5FD0071186EE}"/>
              </a:ext>
            </a:extLst>
          </p:cNvPr>
          <p:cNvSpPr txBox="1"/>
          <p:nvPr/>
        </p:nvSpPr>
        <p:spPr>
          <a:xfrm>
            <a:off x="155449" y="3008671"/>
            <a:ext cx="5801032" cy="2723823"/>
          </a:xfrm>
          <a:prstGeom prst="rect">
            <a:avLst/>
          </a:prstGeom>
          <a:noFill/>
        </p:spPr>
        <p:txBody>
          <a:bodyPr wrap="square" rtlCol="0">
            <a:spAutoFit/>
          </a:bodyPr>
          <a:lstStyle/>
          <a:p>
            <a:r>
              <a:rPr lang="en-US" sz="1900" b="1" dirty="0">
                <a:solidFill>
                  <a:srgbClr val="002060"/>
                </a:solidFill>
              </a:rPr>
              <a:t>*</a:t>
            </a:r>
            <a:r>
              <a:rPr lang="en-US" sz="1900" dirty="0">
                <a:solidFill>
                  <a:srgbClr val="002060"/>
                </a:solidFill>
              </a:rPr>
              <a:t> Occurs 5-10 days after exposure to heparin, it takes time to form these antibodies.</a:t>
            </a:r>
            <a:br>
              <a:rPr lang="en-US" sz="1900" dirty="0">
                <a:solidFill>
                  <a:srgbClr val="002060"/>
                </a:solidFill>
              </a:rPr>
            </a:br>
            <a:br>
              <a:rPr lang="en-US" sz="1900" dirty="0">
                <a:solidFill>
                  <a:srgbClr val="002060"/>
                </a:solidFill>
              </a:rPr>
            </a:br>
            <a:r>
              <a:rPr lang="en-US" sz="1900" b="1" dirty="0">
                <a:solidFill>
                  <a:srgbClr val="002060"/>
                </a:solidFill>
              </a:rPr>
              <a:t>*</a:t>
            </a:r>
            <a:r>
              <a:rPr lang="en-US" sz="1900" dirty="0">
                <a:solidFill>
                  <a:srgbClr val="002060"/>
                </a:solidFill>
              </a:rPr>
              <a:t> Abrupt fall in platelets (&gt;50%)</a:t>
            </a:r>
            <a:br>
              <a:rPr lang="en-US" sz="1900" dirty="0">
                <a:solidFill>
                  <a:srgbClr val="002060"/>
                </a:solidFill>
              </a:rPr>
            </a:br>
            <a:br>
              <a:rPr lang="en-US" sz="1900" dirty="0">
                <a:solidFill>
                  <a:srgbClr val="002060"/>
                </a:solidFill>
              </a:rPr>
            </a:br>
            <a:r>
              <a:rPr lang="en-US" sz="1900" b="1" dirty="0">
                <a:solidFill>
                  <a:srgbClr val="002060"/>
                </a:solidFill>
              </a:rPr>
              <a:t>*</a:t>
            </a:r>
            <a:r>
              <a:rPr lang="en-US" sz="1900" dirty="0">
                <a:solidFill>
                  <a:srgbClr val="002060"/>
                </a:solidFill>
              </a:rPr>
              <a:t> Formation of a life-threatening arterial/venous thrombosis.</a:t>
            </a:r>
            <a:br>
              <a:rPr lang="en-US" sz="1900" dirty="0">
                <a:solidFill>
                  <a:srgbClr val="002060"/>
                </a:solidFill>
              </a:rPr>
            </a:br>
            <a:br>
              <a:rPr lang="en-US" sz="1900" dirty="0">
                <a:solidFill>
                  <a:srgbClr val="002060"/>
                </a:solidFill>
              </a:rPr>
            </a:br>
            <a:endParaRPr lang="en-US" sz="1900" dirty="0">
              <a:solidFill>
                <a:srgbClr val="002060"/>
              </a:solidFill>
            </a:endParaRPr>
          </a:p>
        </p:txBody>
      </p:sp>
    </p:spTree>
    <p:extLst>
      <p:ext uri="{BB962C8B-B14F-4D97-AF65-F5344CB8AC3E}">
        <p14:creationId xmlns:p14="http://schemas.microsoft.com/office/powerpoint/2010/main" val="308783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FA8E6-DB82-4883-9F3C-49FF4DD1E1C9}"/>
              </a:ext>
            </a:extLst>
          </p:cNvPr>
          <p:cNvSpPr>
            <a:spLocks noGrp="1"/>
          </p:cNvSpPr>
          <p:nvPr>
            <p:ph type="title"/>
          </p:nvPr>
        </p:nvSpPr>
        <p:spPr/>
        <p:txBody>
          <a:bodyPr/>
          <a:lstStyle/>
          <a:p>
            <a:pPr algn="ctr"/>
            <a:r>
              <a:rPr lang="en-US" dirty="0">
                <a:solidFill>
                  <a:srgbClr val="002060"/>
                </a:solidFill>
              </a:rPr>
              <a:t>Heparin and Thrombocytopenia</a:t>
            </a:r>
          </a:p>
        </p:txBody>
      </p:sp>
      <p:sp>
        <p:nvSpPr>
          <p:cNvPr id="3" name="Content Placeholder 2">
            <a:extLst>
              <a:ext uri="{FF2B5EF4-FFF2-40B4-BE49-F238E27FC236}">
                <a16:creationId xmlns:a16="http://schemas.microsoft.com/office/drawing/2014/main" id="{EC5EA8A8-928A-420F-B1A0-89FF5E296A7D}"/>
              </a:ext>
            </a:extLst>
          </p:cNvPr>
          <p:cNvSpPr>
            <a:spLocks noGrp="1"/>
          </p:cNvSpPr>
          <p:nvPr>
            <p:ph idx="1"/>
          </p:nvPr>
        </p:nvSpPr>
        <p:spPr/>
        <p:txBody>
          <a:bodyPr/>
          <a:lstStyle/>
          <a:p>
            <a:pPr marL="0" indent="0">
              <a:buNone/>
            </a:pPr>
            <a:r>
              <a:rPr lang="en-US" sz="2000" b="1" dirty="0">
                <a:solidFill>
                  <a:srgbClr val="002060"/>
                </a:solidFill>
              </a:rPr>
              <a:t>* </a:t>
            </a:r>
            <a:r>
              <a:rPr lang="en-US" sz="2000" dirty="0">
                <a:solidFill>
                  <a:srgbClr val="002060"/>
                </a:solidFill>
              </a:rPr>
              <a:t>Patients with HIT must be treated with alternative drugs: </a:t>
            </a:r>
            <a:r>
              <a:rPr lang="en-US" sz="2000" dirty="0" err="1">
                <a:solidFill>
                  <a:srgbClr val="002060"/>
                </a:solidFill>
              </a:rPr>
              <a:t>lepirudin</a:t>
            </a:r>
            <a:r>
              <a:rPr lang="en-US" sz="2000" dirty="0">
                <a:solidFill>
                  <a:srgbClr val="002060"/>
                </a:solidFill>
              </a:rPr>
              <a:t> , bivalirudin (direct thrombin inhibitors).</a:t>
            </a:r>
            <a:br>
              <a:rPr lang="en-US" sz="2000" dirty="0">
                <a:solidFill>
                  <a:srgbClr val="002060"/>
                </a:solidFill>
              </a:rPr>
            </a:br>
            <a:r>
              <a:rPr lang="en-US" sz="2000" b="1" dirty="0">
                <a:solidFill>
                  <a:srgbClr val="002060"/>
                </a:solidFill>
              </a:rPr>
              <a:t>*</a:t>
            </a:r>
            <a:r>
              <a:rPr lang="en-US" sz="2000" dirty="0">
                <a:solidFill>
                  <a:srgbClr val="002060"/>
                </a:solidFill>
              </a:rPr>
              <a:t> It’s </a:t>
            </a:r>
            <a:r>
              <a:rPr lang="en-US" sz="2000" u="sng" dirty="0">
                <a:solidFill>
                  <a:srgbClr val="002060"/>
                </a:solidFill>
              </a:rPr>
              <a:t>not enough to just stop heparin</a:t>
            </a:r>
            <a:r>
              <a:rPr lang="en-US" sz="2000" dirty="0">
                <a:solidFill>
                  <a:srgbClr val="002060"/>
                </a:solidFill>
              </a:rPr>
              <a:t>, they’re hypercoagulable.</a:t>
            </a:r>
            <a:br>
              <a:rPr lang="en-US" sz="2000" dirty="0">
                <a:solidFill>
                  <a:srgbClr val="002060"/>
                </a:solidFill>
              </a:rPr>
            </a:br>
            <a:r>
              <a:rPr lang="en-US" sz="2000" b="1" dirty="0">
                <a:solidFill>
                  <a:srgbClr val="002060"/>
                </a:solidFill>
              </a:rPr>
              <a:t>*</a:t>
            </a:r>
            <a:r>
              <a:rPr lang="en-US" sz="2000" dirty="0">
                <a:solidFill>
                  <a:srgbClr val="002060"/>
                </a:solidFill>
              </a:rPr>
              <a:t> </a:t>
            </a:r>
            <a:r>
              <a:rPr lang="en-US" sz="2000" b="1" u="sng" dirty="0">
                <a:solidFill>
                  <a:srgbClr val="002060"/>
                </a:solidFill>
              </a:rPr>
              <a:t>Presumptive diagnosis</a:t>
            </a:r>
            <a:r>
              <a:rPr lang="en-US" sz="2000" dirty="0">
                <a:solidFill>
                  <a:srgbClr val="002060"/>
                </a:solidFill>
              </a:rPr>
              <a:t>: Significant </a:t>
            </a:r>
            <a:r>
              <a:rPr lang="en-US" sz="2000" u="sng" dirty="0">
                <a:solidFill>
                  <a:srgbClr val="002060"/>
                </a:solidFill>
              </a:rPr>
              <a:t>drop in platelet count</a:t>
            </a:r>
            <a:r>
              <a:rPr lang="en-US" sz="2000" dirty="0">
                <a:solidFill>
                  <a:srgbClr val="002060"/>
                </a:solidFill>
              </a:rPr>
              <a:t> or </a:t>
            </a:r>
            <a:r>
              <a:rPr lang="en-US" sz="2000" u="sng" dirty="0">
                <a:solidFill>
                  <a:srgbClr val="002060"/>
                </a:solidFill>
              </a:rPr>
              <a:t>thrombosis formation</a:t>
            </a:r>
            <a:r>
              <a:rPr lang="en-US" sz="2000" dirty="0">
                <a:solidFill>
                  <a:srgbClr val="002060"/>
                </a:solidFill>
              </a:rPr>
              <a:t> in patients on heparin.</a:t>
            </a:r>
            <a:br>
              <a:rPr lang="en-US" sz="2000" dirty="0">
                <a:solidFill>
                  <a:srgbClr val="002060"/>
                </a:solidFill>
              </a:rPr>
            </a:br>
            <a:r>
              <a:rPr lang="en-US" sz="2000" b="1" dirty="0">
                <a:solidFill>
                  <a:srgbClr val="002060"/>
                </a:solidFill>
              </a:rPr>
              <a:t>*</a:t>
            </a:r>
            <a:r>
              <a:rPr lang="en-US" sz="2000" dirty="0">
                <a:solidFill>
                  <a:srgbClr val="002060"/>
                </a:solidFill>
              </a:rPr>
              <a:t> </a:t>
            </a:r>
            <a:r>
              <a:rPr lang="en-US" sz="2000" b="1" u="sng" dirty="0">
                <a:solidFill>
                  <a:srgbClr val="002060"/>
                </a:solidFill>
              </a:rPr>
              <a:t>Definitive diagnosis</a:t>
            </a:r>
            <a:r>
              <a:rPr lang="en-US" sz="2000" dirty="0">
                <a:solidFill>
                  <a:srgbClr val="002060"/>
                </a:solidFill>
              </a:rPr>
              <a:t>: </a:t>
            </a:r>
            <a:r>
              <a:rPr lang="en-US" sz="2000" b="1" dirty="0">
                <a:solidFill>
                  <a:srgbClr val="002060"/>
                </a:solidFill>
              </a:rPr>
              <a:t>HIT antibody test</a:t>
            </a:r>
            <a:r>
              <a:rPr lang="en-US" sz="2000" dirty="0">
                <a:solidFill>
                  <a:srgbClr val="002060"/>
                </a:solidFill>
              </a:rPr>
              <a:t>, auto-antibodies to PF4-Hep complex.</a:t>
            </a:r>
            <a:endParaRPr lang="en-US" dirty="0"/>
          </a:p>
        </p:txBody>
      </p:sp>
    </p:spTree>
    <p:extLst>
      <p:ext uri="{BB962C8B-B14F-4D97-AF65-F5344CB8AC3E}">
        <p14:creationId xmlns:p14="http://schemas.microsoft.com/office/powerpoint/2010/main" val="300644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8D4F7-B8CC-4439-BF6F-1A7DFD321FD7}"/>
              </a:ext>
            </a:extLst>
          </p:cNvPr>
          <p:cNvSpPr>
            <a:spLocks noGrp="1"/>
          </p:cNvSpPr>
          <p:nvPr>
            <p:ph type="title"/>
          </p:nvPr>
        </p:nvSpPr>
        <p:spPr>
          <a:xfrm>
            <a:off x="937112" y="0"/>
            <a:ext cx="9634011" cy="1325563"/>
          </a:xfrm>
        </p:spPr>
        <p:txBody>
          <a:bodyPr/>
          <a:lstStyle/>
          <a:p>
            <a:pPr algn="ctr"/>
            <a:r>
              <a:rPr lang="en-US" dirty="0">
                <a:solidFill>
                  <a:srgbClr val="002060"/>
                </a:solidFill>
              </a:rPr>
              <a:t>Heparin</a:t>
            </a:r>
            <a:br>
              <a:rPr lang="en-US" dirty="0">
                <a:solidFill>
                  <a:srgbClr val="002060"/>
                </a:solidFill>
              </a:rPr>
            </a:br>
            <a:r>
              <a:rPr lang="en-US" dirty="0">
                <a:solidFill>
                  <a:srgbClr val="002060"/>
                </a:solidFill>
              </a:rPr>
              <a:t>2- Low-Molecular weight heparin</a:t>
            </a:r>
          </a:p>
        </p:txBody>
      </p:sp>
      <p:sp>
        <p:nvSpPr>
          <p:cNvPr id="3" name="Content Placeholder 2">
            <a:extLst>
              <a:ext uri="{FF2B5EF4-FFF2-40B4-BE49-F238E27FC236}">
                <a16:creationId xmlns:a16="http://schemas.microsoft.com/office/drawing/2014/main" id="{328E3F2B-AF36-46DA-8822-5BBBD9AA99F6}"/>
              </a:ext>
            </a:extLst>
          </p:cNvPr>
          <p:cNvSpPr>
            <a:spLocks noGrp="1"/>
          </p:cNvSpPr>
          <p:nvPr>
            <p:ph idx="1"/>
          </p:nvPr>
        </p:nvSpPr>
        <p:spPr>
          <a:xfrm>
            <a:off x="106462" y="1309023"/>
            <a:ext cx="10615615" cy="2768906"/>
          </a:xfrm>
        </p:spPr>
        <p:txBody>
          <a:bodyPr>
            <a:normAutofit lnSpcReduction="10000"/>
          </a:bodyPr>
          <a:lstStyle/>
          <a:p>
            <a:pPr marL="0" indent="0">
              <a:buNone/>
            </a:pPr>
            <a:r>
              <a:rPr lang="en-US" b="1" dirty="0">
                <a:solidFill>
                  <a:srgbClr val="002060"/>
                </a:solidFill>
              </a:rPr>
              <a:t>*</a:t>
            </a:r>
            <a:r>
              <a:rPr lang="en-US" dirty="0">
                <a:solidFill>
                  <a:srgbClr val="002060"/>
                </a:solidFill>
              </a:rPr>
              <a:t> </a:t>
            </a:r>
            <a:r>
              <a:rPr lang="en-US" b="1" dirty="0">
                <a:solidFill>
                  <a:srgbClr val="002060"/>
                </a:solidFill>
              </a:rPr>
              <a:t>Enoxaparin</a:t>
            </a:r>
            <a:br>
              <a:rPr lang="en-US" dirty="0">
                <a:solidFill>
                  <a:srgbClr val="002060"/>
                </a:solidFill>
              </a:rPr>
            </a:br>
            <a:r>
              <a:rPr lang="en-US" b="1" dirty="0">
                <a:solidFill>
                  <a:srgbClr val="002060"/>
                </a:solidFill>
              </a:rPr>
              <a:t>*</a:t>
            </a:r>
            <a:r>
              <a:rPr lang="en-US" dirty="0">
                <a:solidFill>
                  <a:srgbClr val="002060"/>
                </a:solidFill>
              </a:rPr>
              <a:t> Also </a:t>
            </a:r>
            <a:r>
              <a:rPr lang="en-US" u="sng" dirty="0">
                <a:solidFill>
                  <a:srgbClr val="002060"/>
                </a:solidFill>
              </a:rPr>
              <a:t>works through Anti-Thrombin III</a:t>
            </a:r>
            <a:r>
              <a:rPr lang="en-US" dirty="0">
                <a:solidFill>
                  <a:srgbClr val="002060"/>
                </a:solidFill>
              </a:rPr>
              <a:t> , but by using the LMW polymers of heparin , their effect is limited to factor </a:t>
            </a:r>
            <a:r>
              <a:rPr lang="en-US" dirty="0" err="1">
                <a:solidFill>
                  <a:srgbClr val="002060"/>
                </a:solidFill>
              </a:rPr>
              <a:t>Xa</a:t>
            </a:r>
            <a:r>
              <a:rPr lang="en-US" dirty="0">
                <a:solidFill>
                  <a:srgbClr val="002060"/>
                </a:solidFill>
              </a:rPr>
              <a:t>.</a:t>
            </a:r>
            <a:br>
              <a:rPr lang="en-US" dirty="0">
                <a:solidFill>
                  <a:srgbClr val="002060"/>
                </a:solidFill>
              </a:rPr>
            </a:br>
            <a:r>
              <a:rPr lang="en-US" b="1" dirty="0">
                <a:solidFill>
                  <a:srgbClr val="002060"/>
                </a:solidFill>
              </a:rPr>
              <a:t>*</a:t>
            </a:r>
            <a:r>
              <a:rPr lang="en-US" dirty="0">
                <a:solidFill>
                  <a:srgbClr val="002060"/>
                </a:solidFill>
              </a:rPr>
              <a:t> </a:t>
            </a:r>
            <a:r>
              <a:rPr lang="en-US" b="1" dirty="0">
                <a:solidFill>
                  <a:srgbClr val="002060"/>
                </a:solidFill>
              </a:rPr>
              <a:t>Dose based on weight</a:t>
            </a:r>
            <a:r>
              <a:rPr lang="en-US" dirty="0">
                <a:solidFill>
                  <a:srgbClr val="002060"/>
                </a:solidFill>
              </a:rPr>
              <a:t>, no titrating through the PTT</a:t>
            </a:r>
            <a:br>
              <a:rPr lang="en-US" dirty="0">
                <a:solidFill>
                  <a:srgbClr val="002060"/>
                </a:solidFill>
              </a:rPr>
            </a:br>
            <a:r>
              <a:rPr lang="en-US" b="1" dirty="0">
                <a:solidFill>
                  <a:srgbClr val="002060"/>
                </a:solidFill>
              </a:rPr>
              <a:t>*</a:t>
            </a:r>
            <a:r>
              <a:rPr lang="en-US" dirty="0">
                <a:solidFill>
                  <a:srgbClr val="002060"/>
                </a:solidFill>
              </a:rPr>
              <a:t> There is reduced binding to plasma proteins and cells, so it has a very predictable effect</a:t>
            </a:r>
            <a:br>
              <a:rPr lang="en-US" dirty="0">
                <a:solidFill>
                  <a:srgbClr val="002060"/>
                </a:solidFill>
              </a:rPr>
            </a:br>
            <a:r>
              <a:rPr lang="en-US" b="1" dirty="0">
                <a:solidFill>
                  <a:srgbClr val="002060"/>
                </a:solidFill>
              </a:rPr>
              <a:t>*</a:t>
            </a:r>
            <a:r>
              <a:rPr lang="en-US" dirty="0">
                <a:solidFill>
                  <a:srgbClr val="002060"/>
                </a:solidFill>
              </a:rPr>
              <a:t> Lower incidence of HIT (but may still cause).</a:t>
            </a:r>
          </a:p>
        </p:txBody>
      </p:sp>
      <p:pic>
        <p:nvPicPr>
          <p:cNvPr id="5" name="Picture 4" descr="Diagram, schematic&#10;&#10;Description automatically generated">
            <a:extLst>
              <a:ext uri="{FF2B5EF4-FFF2-40B4-BE49-F238E27FC236}">
                <a16:creationId xmlns:a16="http://schemas.microsoft.com/office/drawing/2014/main" id="{8FE4909C-4B02-40BB-842A-C9FA3AE4A5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1497" y="3937221"/>
            <a:ext cx="6477765" cy="2813750"/>
          </a:xfrm>
          <a:prstGeom prst="rect">
            <a:avLst/>
          </a:prstGeom>
        </p:spPr>
      </p:pic>
    </p:spTree>
    <p:extLst>
      <p:ext uri="{BB962C8B-B14F-4D97-AF65-F5344CB8AC3E}">
        <p14:creationId xmlns:p14="http://schemas.microsoft.com/office/powerpoint/2010/main" val="1584763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1221F-AFD8-440E-A067-B00AE4C32B3A}"/>
              </a:ext>
            </a:extLst>
          </p:cNvPr>
          <p:cNvSpPr>
            <a:spLocks noGrp="1"/>
          </p:cNvSpPr>
          <p:nvPr>
            <p:ph type="title"/>
          </p:nvPr>
        </p:nvSpPr>
        <p:spPr>
          <a:xfrm>
            <a:off x="1069847" y="0"/>
            <a:ext cx="9634011" cy="1325563"/>
          </a:xfrm>
        </p:spPr>
        <p:txBody>
          <a:bodyPr/>
          <a:lstStyle/>
          <a:p>
            <a:pPr algn="ctr"/>
            <a:r>
              <a:rPr lang="en-US" dirty="0">
                <a:solidFill>
                  <a:srgbClr val="002060"/>
                </a:solidFill>
              </a:rPr>
              <a:t>Heparin</a:t>
            </a:r>
            <a:br>
              <a:rPr lang="en-US" dirty="0">
                <a:solidFill>
                  <a:srgbClr val="002060"/>
                </a:solidFill>
              </a:rPr>
            </a:br>
            <a:r>
              <a:rPr lang="en-US" dirty="0">
                <a:solidFill>
                  <a:srgbClr val="002060"/>
                </a:solidFill>
              </a:rPr>
              <a:t>2- Low-Molecular weight heparin</a:t>
            </a:r>
            <a:endParaRPr lang="en-US" dirty="0"/>
          </a:p>
        </p:txBody>
      </p:sp>
      <p:sp>
        <p:nvSpPr>
          <p:cNvPr id="3" name="Content Placeholder 2">
            <a:extLst>
              <a:ext uri="{FF2B5EF4-FFF2-40B4-BE49-F238E27FC236}">
                <a16:creationId xmlns:a16="http://schemas.microsoft.com/office/drawing/2014/main" id="{5810A31C-E9CF-4280-8440-2DC72A94F1BE}"/>
              </a:ext>
            </a:extLst>
          </p:cNvPr>
          <p:cNvSpPr>
            <a:spLocks noGrp="1"/>
          </p:cNvSpPr>
          <p:nvPr>
            <p:ph idx="1"/>
          </p:nvPr>
        </p:nvSpPr>
        <p:spPr>
          <a:xfrm>
            <a:off x="501446" y="1526540"/>
            <a:ext cx="8023122" cy="4900295"/>
          </a:xfrm>
        </p:spPr>
        <p:txBody>
          <a:bodyPr>
            <a:normAutofit fontScale="92500"/>
          </a:bodyPr>
          <a:lstStyle/>
          <a:p>
            <a:pPr marL="0" indent="0">
              <a:buNone/>
            </a:pPr>
            <a:r>
              <a:rPr lang="en-US" sz="2000" b="1" dirty="0">
                <a:solidFill>
                  <a:srgbClr val="002060"/>
                </a:solidFill>
              </a:rPr>
              <a:t>*</a:t>
            </a:r>
            <a:r>
              <a:rPr lang="en-US" sz="2000" dirty="0">
                <a:solidFill>
                  <a:srgbClr val="002060"/>
                </a:solidFill>
              </a:rPr>
              <a:t> </a:t>
            </a:r>
            <a:r>
              <a:rPr lang="en-US" sz="2000" u="sng" dirty="0">
                <a:solidFill>
                  <a:srgbClr val="002060"/>
                </a:solidFill>
              </a:rPr>
              <a:t>Will not affect thrombin time</a:t>
            </a:r>
            <a:r>
              <a:rPr lang="en-US" sz="2000" dirty="0">
                <a:solidFill>
                  <a:srgbClr val="002060"/>
                </a:solidFill>
              </a:rPr>
              <a:t>.</a:t>
            </a:r>
            <a:br>
              <a:rPr lang="en-US" sz="2000" dirty="0">
                <a:solidFill>
                  <a:srgbClr val="002060"/>
                </a:solidFill>
              </a:rPr>
            </a:br>
            <a:r>
              <a:rPr lang="en-US" sz="2000" b="1" dirty="0">
                <a:solidFill>
                  <a:srgbClr val="002060"/>
                </a:solidFill>
              </a:rPr>
              <a:t>*</a:t>
            </a:r>
            <a:r>
              <a:rPr lang="en-US" sz="2000" dirty="0">
                <a:solidFill>
                  <a:srgbClr val="002060"/>
                </a:solidFill>
              </a:rPr>
              <a:t> </a:t>
            </a:r>
            <a:r>
              <a:rPr lang="en-US" sz="2000" b="1" dirty="0">
                <a:solidFill>
                  <a:srgbClr val="002060"/>
                </a:solidFill>
              </a:rPr>
              <a:t>PTT not sensitive </a:t>
            </a:r>
            <a:r>
              <a:rPr lang="en-US" sz="2000" dirty="0">
                <a:solidFill>
                  <a:srgbClr val="002060"/>
                </a:solidFill>
              </a:rPr>
              <a:t>to LMWH-induced effect. (only affect factor X)</a:t>
            </a:r>
            <a:br>
              <a:rPr lang="en-US" sz="2000" dirty="0"/>
            </a:br>
            <a:br>
              <a:rPr lang="en-US" sz="2000" dirty="0"/>
            </a:br>
            <a:br>
              <a:rPr lang="en-US" b="1" dirty="0">
                <a:solidFill>
                  <a:srgbClr val="002060"/>
                </a:solidFill>
              </a:rPr>
            </a:br>
            <a:r>
              <a:rPr lang="en-US" b="1" dirty="0">
                <a:solidFill>
                  <a:srgbClr val="002060"/>
                </a:solidFill>
              </a:rPr>
              <a:t>*</a:t>
            </a:r>
            <a:r>
              <a:rPr lang="en-US" dirty="0">
                <a:solidFill>
                  <a:srgbClr val="002060"/>
                </a:solidFill>
              </a:rPr>
              <a:t> In special circumstances , we must </a:t>
            </a:r>
            <a:r>
              <a:rPr lang="en-US" u="sng" dirty="0">
                <a:solidFill>
                  <a:srgbClr val="002060"/>
                </a:solidFill>
              </a:rPr>
              <a:t>monitor the effect of enoxaparin</a:t>
            </a:r>
            <a:r>
              <a:rPr lang="en-US" dirty="0">
                <a:solidFill>
                  <a:srgbClr val="002060"/>
                </a:solidFill>
              </a:rPr>
              <a:t>, by using a special blood test that only used for LMWH, </a:t>
            </a:r>
            <a:r>
              <a:rPr lang="en-US" b="1" dirty="0">
                <a:solidFill>
                  <a:srgbClr val="002060"/>
                </a:solidFill>
              </a:rPr>
              <a:t>Anti </a:t>
            </a:r>
            <a:r>
              <a:rPr lang="en-US" b="1" dirty="0" err="1">
                <a:solidFill>
                  <a:srgbClr val="002060"/>
                </a:solidFill>
              </a:rPr>
              <a:t>Xa</a:t>
            </a:r>
            <a:r>
              <a:rPr lang="en-US" b="1" dirty="0">
                <a:solidFill>
                  <a:srgbClr val="002060"/>
                </a:solidFill>
              </a:rPr>
              <a:t> levels.</a:t>
            </a:r>
            <a:br>
              <a:rPr lang="en-US" dirty="0">
                <a:solidFill>
                  <a:srgbClr val="002060"/>
                </a:solidFill>
              </a:rPr>
            </a:br>
            <a:r>
              <a:rPr lang="en-US" dirty="0">
                <a:solidFill>
                  <a:srgbClr val="002060"/>
                </a:solidFill>
              </a:rPr>
              <a:t> - Limited effect on PTT</a:t>
            </a:r>
            <a:br>
              <a:rPr lang="en-US" dirty="0">
                <a:solidFill>
                  <a:srgbClr val="002060"/>
                </a:solidFill>
              </a:rPr>
            </a:br>
            <a:r>
              <a:rPr lang="en-US" dirty="0">
                <a:solidFill>
                  <a:srgbClr val="002060"/>
                </a:solidFill>
              </a:rPr>
              <a:t> - Standard dose based on weight</a:t>
            </a:r>
            <a:br>
              <a:rPr lang="en-US" dirty="0">
                <a:solidFill>
                  <a:srgbClr val="002060"/>
                </a:solidFill>
              </a:rPr>
            </a:br>
            <a:r>
              <a:rPr lang="en-US" dirty="0">
                <a:solidFill>
                  <a:srgbClr val="002060"/>
                </a:solidFill>
              </a:rPr>
              <a:t> - Usually no monitoring used</a:t>
            </a:r>
            <a:br>
              <a:rPr lang="en-US" dirty="0">
                <a:solidFill>
                  <a:srgbClr val="002060"/>
                </a:solidFill>
              </a:rPr>
            </a:br>
            <a:r>
              <a:rPr lang="en-US" dirty="0">
                <a:solidFill>
                  <a:srgbClr val="002060"/>
                </a:solidFill>
              </a:rPr>
              <a:t> - Exceptions: Obesity and Renal failure. (There can be an unpredictable effect of LMWH).</a:t>
            </a:r>
          </a:p>
        </p:txBody>
      </p:sp>
      <p:pic>
        <p:nvPicPr>
          <p:cNvPr id="5" name="Picture 4" descr="Diagram&#10;&#10;Description automatically generated">
            <a:extLst>
              <a:ext uri="{FF2B5EF4-FFF2-40B4-BE49-F238E27FC236}">
                <a16:creationId xmlns:a16="http://schemas.microsoft.com/office/drawing/2014/main" id="{E7E8BC17-FC11-4843-BED2-5F5953B679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4568" y="1476798"/>
            <a:ext cx="2390820" cy="2348655"/>
          </a:xfrm>
          <a:prstGeom prst="rect">
            <a:avLst/>
          </a:prstGeom>
        </p:spPr>
      </p:pic>
    </p:spTree>
    <p:extLst>
      <p:ext uri="{BB962C8B-B14F-4D97-AF65-F5344CB8AC3E}">
        <p14:creationId xmlns:p14="http://schemas.microsoft.com/office/powerpoint/2010/main" val="1993264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50B53-32E0-4E93-B6B5-6387DE280E4E}"/>
              </a:ext>
            </a:extLst>
          </p:cNvPr>
          <p:cNvSpPr>
            <a:spLocks noGrp="1"/>
          </p:cNvSpPr>
          <p:nvPr>
            <p:ph type="title"/>
          </p:nvPr>
        </p:nvSpPr>
        <p:spPr>
          <a:xfrm>
            <a:off x="1069847" y="0"/>
            <a:ext cx="9634011" cy="1325563"/>
          </a:xfrm>
        </p:spPr>
        <p:txBody>
          <a:bodyPr/>
          <a:lstStyle/>
          <a:p>
            <a:pPr algn="ctr"/>
            <a:r>
              <a:rPr lang="en-US" dirty="0">
                <a:solidFill>
                  <a:srgbClr val="002060"/>
                </a:solidFill>
              </a:rPr>
              <a:t>Factor </a:t>
            </a:r>
            <a:r>
              <a:rPr lang="en-US" dirty="0" err="1">
                <a:solidFill>
                  <a:srgbClr val="002060"/>
                </a:solidFill>
              </a:rPr>
              <a:t>Xa</a:t>
            </a:r>
            <a:r>
              <a:rPr lang="en-US" dirty="0">
                <a:solidFill>
                  <a:srgbClr val="002060"/>
                </a:solidFill>
              </a:rPr>
              <a:t> inhibitors</a:t>
            </a:r>
          </a:p>
        </p:txBody>
      </p:sp>
      <p:sp>
        <p:nvSpPr>
          <p:cNvPr id="3" name="Content Placeholder 2">
            <a:extLst>
              <a:ext uri="{FF2B5EF4-FFF2-40B4-BE49-F238E27FC236}">
                <a16:creationId xmlns:a16="http://schemas.microsoft.com/office/drawing/2014/main" id="{6215F20E-509A-4029-B525-BFB5299E1552}"/>
              </a:ext>
            </a:extLst>
          </p:cNvPr>
          <p:cNvSpPr>
            <a:spLocks noGrp="1"/>
          </p:cNvSpPr>
          <p:nvPr>
            <p:ph idx="1"/>
          </p:nvPr>
        </p:nvSpPr>
        <p:spPr>
          <a:xfrm>
            <a:off x="402956" y="1035238"/>
            <a:ext cx="5522562" cy="5602179"/>
          </a:xfrm>
        </p:spPr>
        <p:txBody>
          <a:bodyPr>
            <a:noAutofit/>
          </a:bodyPr>
          <a:lstStyle/>
          <a:p>
            <a:pPr marL="0" indent="0">
              <a:buNone/>
            </a:pPr>
            <a:r>
              <a:rPr lang="en-US" b="1" dirty="0">
                <a:solidFill>
                  <a:srgbClr val="002060"/>
                </a:solidFill>
              </a:rPr>
              <a:t>*</a:t>
            </a:r>
            <a:r>
              <a:rPr lang="en-US" dirty="0">
                <a:solidFill>
                  <a:srgbClr val="002060"/>
                </a:solidFill>
              </a:rPr>
              <a:t> </a:t>
            </a:r>
            <a:r>
              <a:rPr lang="en-US" b="1" dirty="0">
                <a:solidFill>
                  <a:srgbClr val="002060"/>
                </a:solidFill>
              </a:rPr>
              <a:t>Rivaroxaban , Apixaban.</a:t>
            </a:r>
            <a:br>
              <a:rPr lang="en-US" b="1" dirty="0">
                <a:solidFill>
                  <a:srgbClr val="002060"/>
                </a:solidFill>
              </a:rPr>
            </a:br>
            <a:r>
              <a:rPr lang="en-US" b="1" dirty="0">
                <a:solidFill>
                  <a:srgbClr val="002060"/>
                </a:solidFill>
              </a:rPr>
              <a:t>*</a:t>
            </a:r>
            <a:r>
              <a:rPr lang="en-US" dirty="0">
                <a:solidFill>
                  <a:srgbClr val="002060"/>
                </a:solidFill>
              </a:rPr>
              <a:t> UFH and LMWH are </a:t>
            </a:r>
            <a:r>
              <a:rPr lang="en-US" b="1" dirty="0">
                <a:solidFill>
                  <a:srgbClr val="002060"/>
                </a:solidFill>
              </a:rPr>
              <a:t>indirect </a:t>
            </a:r>
            <a:r>
              <a:rPr lang="en-US" dirty="0">
                <a:solidFill>
                  <a:srgbClr val="002060"/>
                </a:solidFill>
              </a:rPr>
              <a:t>factor </a:t>
            </a:r>
            <a:r>
              <a:rPr lang="en-US" dirty="0" err="1">
                <a:solidFill>
                  <a:srgbClr val="002060"/>
                </a:solidFill>
              </a:rPr>
              <a:t>Xa</a:t>
            </a:r>
            <a:r>
              <a:rPr lang="en-US" dirty="0">
                <a:solidFill>
                  <a:srgbClr val="002060"/>
                </a:solidFill>
              </a:rPr>
              <a:t> inhibitors, they inhibit factor </a:t>
            </a:r>
            <a:r>
              <a:rPr lang="en-US" dirty="0" err="1">
                <a:solidFill>
                  <a:srgbClr val="002060"/>
                </a:solidFill>
              </a:rPr>
              <a:t>Xa</a:t>
            </a:r>
            <a:r>
              <a:rPr lang="en-US" dirty="0">
                <a:solidFill>
                  <a:srgbClr val="002060"/>
                </a:solidFill>
              </a:rPr>
              <a:t> but through antithrombin III.</a:t>
            </a:r>
            <a:br>
              <a:rPr lang="en-US" dirty="0">
                <a:solidFill>
                  <a:srgbClr val="002060"/>
                </a:solidFill>
              </a:rPr>
            </a:br>
            <a:r>
              <a:rPr lang="en-US" b="1" dirty="0">
                <a:solidFill>
                  <a:srgbClr val="002060"/>
                </a:solidFill>
              </a:rPr>
              <a:t>*</a:t>
            </a:r>
            <a:r>
              <a:rPr lang="en-US" dirty="0">
                <a:solidFill>
                  <a:srgbClr val="002060"/>
                </a:solidFill>
              </a:rPr>
              <a:t> Used in </a:t>
            </a:r>
            <a:r>
              <a:rPr lang="en-US" b="1" dirty="0">
                <a:solidFill>
                  <a:srgbClr val="002060"/>
                </a:solidFill>
              </a:rPr>
              <a:t>atrial fibrillation </a:t>
            </a:r>
            <a:r>
              <a:rPr lang="en-US" dirty="0">
                <a:solidFill>
                  <a:srgbClr val="002060"/>
                </a:solidFill>
              </a:rPr>
              <a:t>as alternatives to warfarin. </a:t>
            </a:r>
            <a:br>
              <a:rPr lang="en-US" dirty="0">
                <a:solidFill>
                  <a:srgbClr val="002060"/>
                </a:solidFill>
              </a:rPr>
            </a:br>
            <a:r>
              <a:rPr lang="en-US" dirty="0">
                <a:solidFill>
                  <a:srgbClr val="002060"/>
                </a:solidFill>
              </a:rPr>
              <a:t> - Unlike warfarin, </a:t>
            </a:r>
            <a:r>
              <a:rPr lang="en-US" u="sng" dirty="0">
                <a:solidFill>
                  <a:srgbClr val="002060"/>
                </a:solidFill>
              </a:rPr>
              <a:t>they don’t require monitoring of PT/INR</a:t>
            </a:r>
            <a:r>
              <a:rPr lang="en-US" dirty="0">
                <a:solidFill>
                  <a:srgbClr val="002060"/>
                </a:solidFill>
              </a:rPr>
              <a:t>.</a:t>
            </a:r>
            <a:br>
              <a:rPr lang="en-US" dirty="0">
                <a:solidFill>
                  <a:srgbClr val="002060"/>
                </a:solidFill>
              </a:rPr>
            </a:br>
            <a:r>
              <a:rPr lang="en-US" dirty="0">
                <a:solidFill>
                  <a:srgbClr val="002060"/>
                </a:solidFill>
              </a:rPr>
              <a:t> - Standard dosing.</a:t>
            </a:r>
            <a:br>
              <a:rPr lang="en-US" dirty="0">
                <a:solidFill>
                  <a:srgbClr val="002060"/>
                </a:solidFill>
              </a:rPr>
            </a:br>
            <a:r>
              <a:rPr lang="en-US" b="1" dirty="0">
                <a:solidFill>
                  <a:srgbClr val="002060"/>
                </a:solidFill>
              </a:rPr>
              <a:t>*</a:t>
            </a:r>
            <a:r>
              <a:rPr lang="en-US" dirty="0">
                <a:solidFill>
                  <a:srgbClr val="002060"/>
                </a:solidFill>
              </a:rPr>
              <a:t> Can increase </a:t>
            </a:r>
            <a:r>
              <a:rPr lang="en-US" u="sng" dirty="0">
                <a:solidFill>
                  <a:srgbClr val="002060"/>
                </a:solidFill>
              </a:rPr>
              <a:t>PT and PTT</a:t>
            </a:r>
            <a:r>
              <a:rPr lang="en-US" dirty="0">
                <a:solidFill>
                  <a:srgbClr val="002060"/>
                </a:solidFill>
              </a:rPr>
              <a:t> (</a:t>
            </a:r>
            <a:r>
              <a:rPr lang="en-US" dirty="0" err="1">
                <a:solidFill>
                  <a:srgbClr val="002060"/>
                </a:solidFill>
              </a:rPr>
              <a:t>Xa</a:t>
            </a:r>
            <a:r>
              <a:rPr lang="en-US" dirty="0">
                <a:solidFill>
                  <a:srgbClr val="002060"/>
                </a:solidFill>
              </a:rPr>
              <a:t> in both pathways)</a:t>
            </a:r>
            <a:br>
              <a:rPr lang="en-US" dirty="0">
                <a:solidFill>
                  <a:srgbClr val="002060"/>
                </a:solidFill>
              </a:rPr>
            </a:br>
            <a:r>
              <a:rPr lang="en-US" b="1" dirty="0">
                <a:solidFill>
                  <a:srgbClr val="002060"/>
                </a:solidFill>
              </a:rPr>
              <a:t>*</a:t>
            </a:r>
            <a:r>
              <a:rPr lang="en-US" dirty="0">
                <a:solidFill>
                  <a:srgbClr val="002060"/>
                </a:solidFill>
              </a:rPr>
              <a:t> </a:t>
            </a:r>
            <a:r>
              <a:rPr lang="en-US" u="sng" dirty="0">
                <a:solidFill>
                  <a:srgbClr val="002060"/>
                </a:solidFill>
              </a:rPr>
              <a:t>Thrombin time</a:t>
            </a:r>
            <a:r>
              <a:rPr lang="en-US" dirty="0">
                <a:solidFill>
                  <a:srgbClr val="002060"/>
                </a:solidFill>
              </a:rPr>
              <a:t> will not be affected.</a:t>
            </a:r>
          </a:p>
        </p:txBody>
      </p:sp>
      <p:pic>
        <p:nvPicPr>
          <p:cNvPr id="5" name="Picture 4" descr="Diagram&#10;&#10;Description automatically generated">
            <a:extLst>
              <a:ext uri="{FF2B5EF4-FFF2-40B4-BE49-F238E27FC236}">
                <a16:creationId xmlns:a16="http://schemas.microsoft.com/office/drawing/2014/main" id="{005DC38C-D3F0-4FF0-9EFA-FE5771B6DD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6483" y="1648277"/>
            <a:ext cx="4607858" cy="4376103"/>
          </a:xfrm>
          <a:prstGeom prst="rect">
            <a:avLst/>
          </a:prstGeom>
        </p:spPr>
      </p:pic>
    </p:spTree>
    <p:extLst>
      <p:ext uri="{BB962C8B-B14F-4D97-AF65-F5344CB8AC3E}">
        <p14:creationId xmlns:p14="http://schemas.microsoft.com/office/powerpoint/2010/main" val="3056961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65422-86A8-4319-9ED1-963A6EB8C76A}"/>
              </a:ext>
            </a:extLst>
          </p:cNvPr>
          <p:cNvSpPr>
            <a:spLocks noGrp="1"/>
          </p:cNvSpPr>
          <p:nvPr>
            <p:ph type="title"/>
          </p:nvPr>
        </p:nvSpPr>
        <p:spPr>
          <a:xfrm>
            <a:off x="913205" y="0"/>
            <a:ext cx="9634011" cy="1213257"/>
          </a:xfrm>
        </p:spPr>
        <p:txBody>
          <a:bodyPr/>
          <a:lstStyle/>
          <a:p>
            <a:pPr algn="ctr"/>
            <a:r>
              <a:rPr lang="en-US" dirty="0">
                <a:solidFill>
                  <a:srgbClr val="002060"/>
                </a:solidFill>
              </a:rPr>
              <a:t>Direct Thrombin Inhibitors</a:t>
            </a:r>
          </a:p>
        </p:txBody>
      </p:sp>
      <p:sp>
        <p:nvSpPr>
          <p:cNvPr id="3" name="Content Placeholder 2">
            <a:extLst>
              <a:ext uri="{FF2B5EF4-FFF2-40B4-BE49-F238E27FC236}">
                <a16:creationId xmlns:a16="http://schemas.microsoft.com/office/drawing/2014/main" id="{2AB57CD3-CA2A-42AB-9D95-324B8D6B5059}"/>
              </a:ext>
            </a:extLst>
          </p:cNvPr>
          <p:cNvSpPr>
            <a:spLocks noGrp="1"/>
          </p:cNvSpPr>
          <p:nvPr>
            <p:ph idx="1"/>
          </p:nvPr>
        </p:nvSpPr>
        <p:spPr>
          <a:xfrm>
            <a:off x="402957" y="951534"/>
            <a:ext cx="10654509" cy="2931352"/>
          </a:xfrm>
        </p:spPr>
        <p:txBody>
          <a:bodyPr>
            <a:normAutofit/>
          </a:bodyPr>
          <a:lstStyle/>
          <a:p>
            <a:pPr marL="0" indent="0">
              <a:buNone/>
            </a:pPr>
            <a:r>
              <a:rPr lang="en-US" b="1" dirty="0">
                <a:solidFill>
                  <a:srgbClr val="002060"/>
                </a:solidFill>
              </a:rPr>
              <a:t>* Hirudin, </a:t>
            </a:r>
            <a:r>
              <a:rPr lang="en-US" b="1" dirty="0" err="1">
                <a:solidFill>
                  <a:srgbClr val="002060"/>
                </a:solidFill>
              </a:rPr>
              <a:t>Lepirudin</a:t>
            </a:r>
            <a:r>
              <a:rPr lang="en-US" b="1" dirty="0">
                <a:solidFill>
                  <a:srgbClr val="002060"/>
                </a:solidFill>
              </a:rPr>
              <a:t>, Bivalirudin, </a:t>
            </a:r>
            <a:r>
              <a:rPr lang="en-US" b="1" dirty="0" err="1">
                <a:solidFill>
                  <a:srgbClr val="002060"/>
                </a:solidFill>
              </a:rPr>
              <a:t>Desirudin</a:t>
            </a:r>
            <a:r>
              <a:rPr lang="en-US" b="1" dirty="0">
                <a:solidFill>
                  <a:srgbClr val="002060"/>
                </a:solidFill>
              </a:rPr>
              <a:t>, </a:t>
            </a:r>
            <a:r>
              <a:rPr lang="en-US" b="1" dirty="0" err="1">
                <a:solidFill>
                  <a:srgbClr val="002060"/>
                </a:solidFill>
              </a:rPr>
              <a:t>Argatroban</a:t>
            </a:r>
            <a:r>
              <a:rPr lang="en-US" b="1" dirty="0">
                <a:solidFill>
                  <a:srgbClr val="002060"/>
                </a:solidFill>
              </a:rPr>
              <a:t> and Dabigatran.</a:t>
            </a:r>
            <a:br>
              <a:rPr lang="en-US" dirty="0">
                <a:solidFill>
                  <a:srgbClr val="002060"/>
                </a:solidFill>
              </a:rPr>
            </a:br>
            <a:r>
              <a:rPr lang="en-US" b="1" dirty="0">
                <a:solidFill>
                  <a:srgbClr val="002060"/>
                </a:solidFill>
              </a:rPr>
              <a:t>*</a:t>
            </a:r>
            <a:r>
              <a:rPr lang="en-US" dirty="0">
                <a:solidFill>
                  <a:srgbClr val="002060"/>
                </a:solidFill>
              </a:rPr>
              <a:t> Most of them are IV or SQ. Dabigatran is the only exception, </a:t>
            </a:r>
            <a:r>
              <a:rPr lang="en-US" u="sng" dirty="0">
                <a:solidFill>
                  <a:srgbClr val="002060"/>
                </a:solidFill>
              </a:rPr>
              <a:t>it’s an oral drug</a:t>
            </a:r>
            <a:r>
              <a:rPr lang="en-US" dirty="0">
                <a:solidFill>
                  <a:srgbClr val="002060"/>
                </a:solidFill>
              </a:rPr>
              <a:t>.</a:t>
            </a:r>
            <a:br>
              <a:rPr lang="en-US" dirty="0">
                <a:solidFill>
                  <a:srgbClr val="002060"/>
                </a:solidFill>
              </a:rPr>
            </a:br>
            <a:r>
              <a:rPr lang="en-US" b="1" dirty="0">
                <a:solidFill>
                  <a:srgbClr val="002060"/>
                </a:solidFill>
              </a:rPr>
              <a:t>* Can prolong PT, PTT, Thrombin time.</a:t>
            </a:r>
            <a:br>
              <a:rPr lang="en-US" dirty="0">
                <a:solidFill>
                  <a:srgbClr val="002060"/>
                </a:solidFill>
              </a:rPr>
            </a:br>
            <a:r>
              <a:rPr lang="en-US" b="1" dirty="0">
                <a:solidFill>
                  <a:srgbClr val="002060"/>
                </a:solidFill>
              </a:rPr>
              <a:t>* ONLY UF Heparin and DTIs prolong thrombin time.</a:t>
            </a:r>
            <a:br>
              <a:rPr lang="en-US" b="1" dirty="0">
                <a:solidFill>
                  <a:srgbClr val="002060"/>
                </a:solidFill>
              </a:rPr>
            </a:br>
            <a:r>
              <a:rPr lang="en-US" dirty="0">
                <a:solidFill>
                  <a:srgbClr val="002060"/>
                </a:solidFill>
              </a:rPr>
              <a:t> </a:t>
            </a:r>
            <a:r>
              <a:rPr lang="en-US" b="1" dirty="0">
                <a:solidFill>
                  <a:srgbClr val="002060"/>
                </a:solidFill>
              </a:rPr>
              <a:t>-</a:t>
            </a:r>
            <a:r>
              <a:rPr lang="en-US" dirty="0">
                <a:solidFill>
                  <a:srgbClr val="002060"/>
                </a:solidFill>
              </a:rPr>
              <a:t> UFH: ATIII.</a:t>
            </a:r>
            <a:br>
              <a:rPr lang="en-US" dirty="0">
                <a:solidFill>
                  <a:srgbClr val="002060"/>
                </a:solidFill>
              </a:rPr>
            </a:br>
            <a:r>
              <a:rPr lang="en-US" dirty="0">
                <a:solidFill>
                  <a:srgbClr val="002060"/>
                </a:solidFill>
              </a:rPr>
              <a:t> </a:t>
            </a:r>
            <a:r>
              <a:rPr lang="en-US" b="1" dirty="0">
                <a:solidFill>
                  <a:srgbClr val="002060"/>
                </a:solidFill>
              </a:rPr>
              <a:t>-</a:t>
            </a:r>
            <a:r>
              <a:rPr lang="en-US" dirty="0">
                <a:solidFill>
                  <a:srgbClr val="002060"/>
                </a:solidFill>
              </a:rPr>
              <a:t> DTIs: direct drug effect.</a:t>
            </a:r>
          </a:p>
        </p:txBody>
      </p:sp>
      <p:pic>
        <p:nvPicPr>
          <p:cNvPr id="5" name="Picture 4" descr="Diagram&#10;&#10;Description automatically generated">
            <a:extLst>
              <a:ext uri="{FF2B5EF4-FFF2-40B4-BE49-F238E27FC236}">
                <a16:creationId xmlns:a16="http://schemas.microsoft.com/office/drawing/2014/main" id="{4A3B1BEE-42DD-4E11-8097-6B59A39D9F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1248" y="2955782"/>
            <a:ext cx="5506218" cy="3458058"/>
          </a:xfrm>
          <a:prstGeom prst="rect">
            <a:avLst/>
          </a:prstGeom>
        </p:spPr>
      </p:pic>
      <p:sp>
        <p:nvSpPr>
          <p:cNvPr id="6" name="TextBox 5">
            <a:extLst>
              <a:ext uri="{FF2B5EF4-FFF2-40B4-BE49-F238E27FC236}">
                <a16:creationId xmlns:a16="http://schemas.microsoft.com/office/drawing/2014/main" id="{20C3B44A-26EA-4C78-922D-6939AA82CCA5}"/>
              </a:ext>
            </a:extLst>
          </p:cNvPr>
          <p:cNvSpPr txBox="1"/>
          <p:nvPr/>
        </p:nvSpPr>
        <p:spPr>
          <a:xfrm>
            <a:off x="402957" y="3717707"/>
            <a:ext cx="4606365" cy="2954078"/>
          </a:xfrm>
          <a:prstGeom prst="rect">
            <a:avLst/>
          </a:prstGeom>
          <a:noFill/>
        </p:spPr>
        <p:txBody>
          <a:bodyPr wrap="square" rtlCol="0">
            <a:spAutoFit/>
          </a:bodyPr>
          <a:lstStyle/>
          <a:p>
            <a:pPr marL="0" indent="0">
              <a:lnSpc>
                <a:spcPct val="150000"/>
              </a:lnSpc>
              <a:buNone/>
            </a:pPr>
            <a:r>
              <a:rPr lang="en-US" b="1" dirty="0">
                <a:solidFill>
                  <a:srgbClr val="002060"/>
                </a:solidFill>
              </a:rPr>
              <a:t>* Uses: </a:t>
            </a:r>
            <a:br>
              <a:rPr lang="en-US" dirty="0">
                <a:solidFill>
                  <a:srgbClr val="002060"/>
                </a:solidFill>
              </a:rPr>
            </a:br>
            <a:r>
              <a:rPr lang="en-US" dirty="0">
                <a:solidFill>
                  <a:srgbClr val="002060"/>
                </a:solidFill>
              </a:rPr>
              <a:t> </a:t>
            </a:r>
            <a:r>
              <a:rPr lang="en-US" b="1" dirty="0">
                <a:solidFill>
                  <a:srgbClr val="002060"/>
                </a:solidFill>
              </a:rPr>
              <a:t>-</a:t>
            </a:r>
            <a:r>
              <a:rPr lang="en-US" dirty="0">
                <a:solidFill>
                  <a:srgbClr val="002060"/>
                </a:solidFill>
              </a:rPr>
              <a:t> </a:t>
            </a:r>
            <a:r>
              <a:rPr lang="en-US" u="sng" dirty="0">
                <a:solidFill>
                  <a:srgbClr val="002060"/>
                </a:solidFill>
              </a:rPr>
              <a:t>Patients with HIT</a:t>
            </a:r>
            <a:r>
              <a:rPr lang="en-US" dirty="0">
                <a:solidFill>
                  <a:srgbClr val="002060"/>
                </a:solidFill>
              </a:rPr>
              <a:t>: stop heparin and start DTI , PTT often monitored.</a:t>
            </a:r>
            <a:br>
              <a:rPr lang="en-US" dirty="0">
                <a:solidFill>
                  <a:srgbClr val="002060"/>
                </a:solidFill>
              </a:rPr>
            </a:br>
            <a:r>
              <a:rPr lang="en-US" dirty="0">
                <a:solidFill>
                  <a:srgbClr val="002060"/>
                </a:solidFill>
              </a:rPr>
              <a:t> </a:t>
            </a:r>
            <a:r>
              <a:rPr lang="en-US" b="1" dirty="0">
                <a:solidFill>
                  <a:srgbClr val="002060"/>
                </a:solidFill>
              </a:rPr>
              <a:t>-</a:t>
            </a:r>
            <a:r>
              <a:rPr lang="en-US" dirty="0">
                <a:solidFill>
                  <a:srgbClr val="002060"/>
                </a:solidFill>
              </a:rPr>
              <a:t> </a:t>
            </a:r>
            <a:r>
              <a:rPr lang="en-US" u="sng" dirty="0">
                <a:solidFill>
                  <a:srgbClr val="002060"/>
                </a:solidFill>
              </a:rPr>
              <a:t>Acute coronary syndrome</a:t>
            </a:r>
            <a:r>
              <a:rPr lang="en-US" dirty="0">
                <a:solidFill>
                  <a:srgbClr val="002060"/>
                </a:solidFill>
              </a:rPr>
              <a:t>: Bivalirudin.</a:t>
            </a:r>
            <a:br>
              <a:rPr lang="en-US" dirty="0">
                <a:solidFill>
                  <a:srgbClr val="002060"/>
                </a:solidFill>
              </a:rPr>
            </a:br>
            <a:r>
              <a:rPr lang="en-US" dirty="0">
                <a:solidFill>
                  <a:srgbClr val="002060"/>
                </a:solidFill>
              </a:rPr>
              <a:t> </a:t>
            </a:r>
            <a:r>
              <a:rPr lang="en-US" b="1" dirty="0">
                <a:solidFill>
                  <a:srgbClr val="002060"/>
                </a:solidFill>
              </a:rPr>
              <a:t>-</a:t>
            </a:r>
            <a:r>
              <a:rPr lang="en-US" dirty="0">
                <a:solidFill>
                  <a:srgbClr val="002060"/>
                </a:solidFill>
              </a:rPr>
              <a:t> </a:t>
            </a:r>
            <a:r>
              <a:rPr lang="en-US" u="sng" dirty="0">
                <a:solidFill>
                  <a:srgbClr val="002060"/>
                </a:solidFill>
              </a:rPr>
              <a:t>Atrial fibrillation</a:t>
            </a:r>
            <a:r>
              <a:rPr lang="en-US" dirty="0">
                <a:solidFill>
                  <a:srgbClr val="002060"/>
                </a:solidFill>
              </a:rPr>
              <a:t>: standard dose of Dabigatran (oral) , doesn’t require PT/INR monitoring.</a:t>
            </a:r>
          </a:p>
        </p:txBody>
      </p:sp>
    </p:spTree>
    <p:extLst>
      <p:ext uri="{BB962C8B-B14F-4D97-AF65-F5344CB8AC3E}">
        <p14:creationId xmlns:p14="http://schemas.microsoft.com/office/powerpoint/2010/main" val="3199189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79077-92F9-46B3-9F76-1A61705E9A73}"/>
              </a:ext>
            </a:extLst>
          </p:cNvPr>
          <p:cNvSpPr>
            <a:spLocks noGrp="1"/>
          </p:cNvSpPr>
          <p:nvPr>
            <p:ph type="title"/>
          </p:nvPr>
        </p:nvSpPr>
        <p:spPr>
          <a:xfrm>
            <a:off x="1069847" y="0"/>
            <a:ext cx="9634011" cy="1325563"/>
          </a:xfrm>
        </p:spPr>
        <p:txBody>
          <a:bodyPr/>
          <a:lstStyle/>
          <a:p>
            <a:pPr algn="ctr"/>
            <a:r>
              <a:rPr lang="en-US" dirty="0">
                <a:solidFill>
                  <a:srgbClr val="002060"/>
                </a:solidFill>
              </a:rPr>
              <a:t>Vitamin K</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16A03AA-BE79-4098-B1B1-EFCEE8CB694A}"/>
                  </a:ext>
                </a:extLst>
              </p:cNvPr>
              <p:cNvSpPr>
                <a:spLocks noGrp="1"/>
              </p:cNvSpPr>
              <p:nvPr>
                <p:ph idx="1"/>
              </p:nvPr>
            </p:nvSpPr>
            <p:spPr>
              <a:xfrm>
                <a:off x="539364" y="1462723"/>
                <a:ext cx="4657476" cy="4900295"/>
              </a:xfrm>
            </p:spPr>
            <p:txBody>
              <a:bodyPr>
                <a:normAutofit fontScale="92500" lnSpcReduction="20000"/>
              </a:bodyPr>
              <a:lstStyle/>
              <a:p>
                <a:pPr marL="0" indent="0">
                  <a:buNone/>
                </a:pPr>
                <a:r>
                  <a:rPr lang="en-US" b="1" dirty="0">
                    <a:solidFill>
                      <a:srgbClr val="002060"/>
                    </a:solidFill>
                  </a:rPr>
                  <a:t>* Vitamin K dependent factors: II, VII, IX, X.</a:t>
                </a:r>
                <a:br>
                  <a:rPr lang="en-US" b="1" dirty="0">
                    <a:solidFill>
                      <a:srgbClr val="002060"/>
                    </a:solidFill>
                  </a:rPr>
                </a:br>
                <a:r>
                  <a:rPr lang="en-US" b="1" dirty="0">
                    <a:solidFill>
                      <a:srgbClr val="002060"/>
                    </a:solidFill>
                  </a:rPr>
                  <a:t>*</a:t>
                </a:r>
                <a:r>
                  <a:rPr lang="en-US" dirty="0">
                    <a:solidFill>
                      <a:srgbClr val="002060"/>
                    </a:solidFill>
                  </a:rPr>
                  <a:t> Some of them are part of the </a:t>
                </a:r>
                <a:r>
                  <a:rPr lang="en-US" u="sng" dirty="0">
                    <a:solidFill>
                      <a:srgbClr val="002060"/>
                    </a:solidFill>
                  </a:rPr>
                  <a:t>intrinsic pathway</a:t>
                </a:r>
                <a:r>
                  <a:rPr lang="en-US" dirty="0">
                    <a:solidFill>
                      <a:srgbClr val="002060"/>
                    </a:solidFill>
                  </a:rPr>
                  <a:t> and some are part of the </a:t>
                </a:r>
                <a:r>
                  <a:rPr lang="en-US" u="sng" dirty="0">
                    <a:solidFill>
                      <a:srgbClr val="002060"/>
                    </a:solidFill>
                  </a:rPr>
                  <a:t>extrinsic pathway</a:t>
                </a:r>
                <a:r>
                  <a:rPr lang="en-US" dirty="0">
                    <a:solidFill>
                      <a:srgbClr val="002060"/>
                    </a:solidFill>
                  </a:rPr>
                  <a:t>.</a:t>
                </a:r>
                <a:br>
                  <a:rPr lang="en-US" b="1" dirty="0">
                    <a:solidFill>
                      <a:srgbClr val="002060"/>
                    </a:solidFill>
                  </a:rPr>
                </a:br>
                <a:r>
                  <a:rPr lang="en-US" b="1" dirty="0">
                    <a:solidFill>
                      <a:srgbClr val="002060"/>
                    </a:solidFill>
                  </a:rPr>
                  <a:t>*</a:t>
                </a:r>
                <a:r>
                  <a:rPr lang="en-US" dirty="0">
                    <a:solidFill>
                      <a:srgbClr val="002060"/>
                    </a:solidFill>
                  </a:rPr>
                  <a:t> Forms </a:t>
                </a:r>
                <a14:m>
                  <m:oMath xmlns:m="http://schemas.openxmlformats.org/officeDocument/2006/math">
                    <m:r>
                      <a:rPr lang="en-US" b="1" i="1" smtClean="0">
                        <a:solidFill>
                          <a:srgbClr val="002060"/>
                        </a:solidFill>
                        <a:latin typeface="Cambria Math" panose="02040503050406030204" pitchFamily="18" charset="0"/>
                        <a:ea typeface="Cambria Math" panose="02040503050406030204" pitchFamily="18" charset="0"/>
                      </a:rPr>
                      <m:t>𝜸</m:t>
                    </m:r>
                  </m:oMath>
                </a14:m>
                <a:r>
                  <a:rPr lang="en-US" b="1" dirty="0">
                    <a:solidFill>
                      <a:srgbClr val="002060"/>
                    </a:solidFill>
                  </a:rPr>
                  <a:t>-carboxyglutamate residues </a:t>
                </a:r>
                <a:r>
                  <a:rPr lang="en-US" dirty="0">
                    <a:solidFill>
                      <a:srgbClr val="002060"/>
                    </a:solidFill>
                  </a:rPr>
                  <a:t>on the clotting factors.</a:t>
                </a:r>
                <a:br>
                  <a:rPr lang="en-US" dirty="0">
                    <a:solidFill>
                      <a:srgbClr val="002060"/>
                    </a:solidFill>
                  </a:rPr>
                </a:br>
                <a:r>
                  <a:rPr lang="en-US" b="1" dirty="0">
                    <a:solidFill>
                      <a:srgbClr val="002060"/>
                    </a:solidFill>
                  </a:rPr>
                  <a:t>* Forms of vitamin K:</a:t>
                </a:r>
                <a:br>
                  <a:rPr lang="en-US" b="1" dirty="0">
                    <a:solidFill>
                      <a:srgbClr val="002060"/>
                    </a:solidFill>
                  </a:rPr>
                </a:br>
                <a:r>
                  <a:rPr lang="en-US" dirty="0">
                    <a:solidFill>
                      <a:srgbClr val="002060"/>
                    </a:solidFill>
                  </a:rPr>
                  <a:t> </a:t>
                </a:r>
                <a:r>
                  <a:rPr lang="en-US" b="1" dirty="0">
                    <a:solidFill>
                      <a:srgbClr val="002060"/>
                    </a:solidFill>
                  </a:rPr>
                  <a:t>- K1</a:t>
                </a:r>
                <a:r>
                  <a:rPr lang="en-US" dirty="0">
                    <a:solidFill>
                      <a:srgbClr val="002060"/>
                    </a:solidFill>
                  </a:rPr>
                  <a:t>: found in </a:t>
                </a:r>
                <a:r>
                  <a:rPr lang="en-US" u="sng" dirty="0">
                    <a:solidFill>
                      <a:srgbClr val="002060"/>
                    </a:solidFill>
                  </a:rPr>
                  <a:t>green, leafy vegetables </a:t>
                </a:r>
                <a:r>
                  <a:rPr lang="en-US" dirty="0">
                    <a:solidFill>
                      <a:srgbClr val="002060"/>
                    </a:solidFill>
                  </a:rPr>
                  <a:t>(cabbage, kale, spinach, also egg yolk and liver)</a:t>
                </a:r>
                <a:br>
                  <a:rPr lang="en-US" dirty="0">
                    <a:solidFill>
                      <a:srgbClr val="002060"/>
                    </a:solidFill>
                  </a:rPr>
                </a:br>
                <a:r>
                  <a:rPr lang="en-US" dirty="0">
                    <a:solidFill>
                      <a:srgbClr val="002060"/>
                    </a:solidFill>
                  </a:rPr>
                  <a:t> </a:t>
                </a:r>
                <a:r>
                  <a:rPr lang="en-US" b="1" dirty="0">
                    <a:solidFill>
                      <a:srgbClr val="002060"/>
                    </a:solidFill>
                  </a:rPr>
                  <a:t>- K2</a:t>
                </a:r>
                <a:r>
                  <a:rPr lang="en-US" dirty="0">
                    <a:solidFill>
                      <a:srgbClr val="002060"/>
                    </a:solidFill>
                  </a:rPr>
                  <a:t>: synthesized by </a:t>
                </a:r>
                <a:r>
                  <a:rPr lang="en-US" u="sng" dirty="0">
                    <a:solidFill>
                      <a:srgbClr val="002060"/>
                    </a:solidFill>
                  </a:rPr>
                  <a:t>GI bacteria</a:t>
                </a:r>
                <a:r>
                  <a:rPr lang="en-US" dirty="0">
                    <a:solidFill>
                      <a:srgbClr val="002060"/>
                    </a:solidFill>
                  </a:rPr>
                  <a:t>.</a:t>
                </a:r>
              </a:p>
            </p:txBody>
          </p:sp>
        </mc:Choice>
        <mc:Fallback xmlns="">
          <p:sp>
            <p:nvSpPr>
              <p:cNvPr id="3" name="Content Placeholder 2">
                <a:extLst>
                  <a:ext uri="{FF2B5EF4-FFF2-40B4-BE49-F238E27FC236}">
                    <a16:creationId xmlns:a16="http://schemas.microsoft.com/office/drawing/2014/main" id="{D16A03AA-BE79-4098-B1B1-EFCEE8CB694A}"/>
                  </a:ext>
                </a:extLst>
              </p:cNvPr>
              <p:cNvSpPr>
                <a:spLocks noGrp="1" noRot="1" noChangeAspect="1" noMove="1" noResize="1" noEditPoints="1" noAdjustHandles="1" noChangeArrowheads="1" noChangeShapeType="1" noTextEdit="1"/>
              </p:cNvSpPr>
              <p:nvPr>
                <p:ph idx="1"/>
              </p:nvPr>
            </p:nvSpPr>
            <p:spPr>
              <a:xfrm>
                <a:off x="539364" y="1462723"/>
                <a:ext cx="4657476" cy="4900295"/>
              </a:xfrm>
              <a:blipFill>
                <a:blip r:embed="rId3"/>
                <a:stretch>
                  <a:fillRect l="-1176"/>
                </a:stretch>
              </a:blipFill>
            </p:spPr>
            <p:txBody>
              <a:bodyPr/>
              <a:lstStyle/>
              <a:p>
                <a:r>
                  <a:rPr lang="en-US">
                    <a:noFill/>
                  </a:rPr>
                  <a:t> </a:t>
                </a:r>
              </a:p>
            </p:txBody>
          </p:sp>
        </mc:Fallback>
      </mc:AlternateContent>
      <p:pic>
        <p:nvPicPr>
          <p:cNvPr id="5" name="Picture 4" descr="Diagram, schematic&#10;&#10;Description automatically generated">
            <a:extLst>
              <a:ext uri="{FF2B5EF4-FFF2-40B4-BE49-F238E27FC236}">
                <a16:creationId xmlns:a16="http://schemas.microsoft.com/office/drawing/2014/main" id="{1B525781-5231-4724-A734-5B6C021860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4554" y="1676400"/>
            <a:ext cx="5677692" cy="3745429"/>
          </a:xfrm>
          <a:prstGeom prst="rect">
            <a:avLst/>
          </a:prstGeom>
        </p:spPr>
      </p:pic>
    </p:spTree>
    <p:extLst>
      <p:ext uri="{BB962C8B-B14F-4D97-AF65-F5344CB8AC3E}">
        <p14:creationId xmlns:p14="http://schemas.microsoft.com/office/powerpoint/2010/main" val="318039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EA5EB-260D-4C05-A40B-66C38C237D5A}"/>
              </a:ext>
            </a:extLst>
          </p:cNvPr>
          <p:cNvSpPr>
            <a:spLocks noGrp="1"/>
          </p:cNvSpPr>
          <p:nvPr>
            <p:ph type="title"/>
          </p:nvPr>
        </p:nvSpPr>
        <p:spPr>
          <a:xfrm>
            <a:off x="1069847" y="0"/>
            <a:ext cx="9634011" cy="1325563"/>
          </a:xfrm>
        </p:spPr>
        <p:txBody>
          <a:bodyPr/>
          <a:lstStyle/>
          <a:p>
            <a:pPr algn="ctr"/>
            <a:r>
              <a:rPr lang="en-US" dirty="0">
                <a:solidFill>
                  <a:srgbClr val="002060"/>
                </a:solidFill>
              </a:rPr>
              <a:t>Warfarin</a:t>
            </a:r>
          </a:p>
        </p:txBody>
      </p:sp>
      <p:sp>
        <p:nvSpPr>
          <p:cNvPr id="3" name="Content Placeholder 2">
            <a:extLst>
              <a:ext uri="{FF2B5EF4-FFF2-40B4-BE49-F238E27FC236}">
                <a16:creationId xmlns:a16="http://schemas.microsoft.com/office/drawing/2014/main" id="{7880C25A-4DAC-4AA6-AB04-6A58C058F95C}"/>
              </a:ext>
            </a:extLst>
          </p:cNvPr>
          <p:cNvSpPr>
            <a:spLocks noGrp="1"/>
          </p:cNvSpPr>
          <p:nvPr>
            <p:ph idx="1"/>
          </p:nvPr>
        </p:nvSpPr>
        <p:spPr>
          <a:xfrm>
            <a:off x="200770" y="1224703"/>
            <a:ext cx="9918589" cy="2240596"/>
          </a:xfrm>
        </p:spPr>
        <p:txBody>
          <a:bodyPr>
            <a:normAutofit fontScale="85000" lnSpcReduction="10000"/>
          </a:bodyPr>
          <a:lstStyle/>
          <a:p>
            <a:pPr marL="0" indent="0">
              <a:lnSpc>
                <a:spcPct val="160000"/>
              </a:lnSpc>
              <a:buNone/>
            </a:pPr>
            <a:r>
              <a:rPr lang="en-US" b="1" dirty="0">
                <a:solidFill>
                  <a:srgbClr val="002060"/>
                </a:solidFill>
              </a:rPr>
              <a:t>* </a:t>
            </a:r>
            <a:r>
              <a:rPr lang="en-US" b="1" i="0" dirty="0">
                <a:solidFill>
                  <a:srgbClr val="002060"/>
                </a:solidFill>
                <a:effectLst/>
                <a:latin typeface="arial" panose="020B0604020202020204" pitchFamily="34" charset="0"/>
              </a:rPr>
              <a:t>Warfarin competitively inhibits the vitamin K epoxide reductase, </a:t>
            </a:r>
            <a:r>
              <a:rPr lang="en-US" i="0" dirty="0">
                <a:solidFill>
                  <a:srgbClr val="002060"/>
                </a:solidFill>
                <a:effectLst/>
                <a:latin typeface="arial" panose="020B0604020202020204" pitchFamily="34" charset="0"/>
              </a:rPr>
              <a:t>w</a:t>
            </a:r>
            <a:r>
              <a:rPr lang="en-US" b="0" i="0" dirty="0">
                <a:solidFill>
                  <a:srgbClr val="002060"/>
                </a:solidFill>
                <a:effectLst/>
                <a:latin typeface="arial" panose="020B0604020202020204" pitchFamily="34" charset="0"/>
              </a:rPr>
              <a:t>hich is essential for activating the vitamin K available in the body.</a:t>
            </a:r>
            <a:br>
              <a:rPr lang="en-US" dirty="0">
                <a:solidFill>
                  <a:srgbClr val="002060"/>
                </a:solidFill>
              </a:rPr>
            </a:br>
            <a:r>
              <a:rPr lang="en-US" b="1" dirty="0">
                <a:solidFill>
                  <a:srgbClr val="002060"/>
                </a:solidFill>
              </a:rPr>
              <a:t>*</a:t>
            </a:r>
            <a:r>
              <a:rPr lang="en-US" dirty="0">
                <a:solidFill>
                  <a:srgbClr val="002060"/>
                </a:solidFill>
              </a:rPr>
              <a:t> Very commonly used.</a:t>
            </a:r>
            <a:br>
              <a:rPr lang="en-US" dirty="0">
                <a:solidFill>
                  <a:srgbClr val="002060"/>
                </a:solidFill>
              </a:rPr>
            </a:br>
            <a:r>
              <a:rPr lang="en-US" b="1" dirty="0">
                <a:solidFill>
                  <a:srgbClr val="002060"/>
                </a:solidFill>
              </a:rPr>
              <a:t>*</a:t>
            </a:r>
            <a:r>
              <a:rPr lang="en-US" dirty="0">
                <a:solidFill>
                  <a:srgbClr val="002060"/>
                </a:solidFill>
              </a:rPr>
              <a:t> When warfarin is used, there will be </a:t>
            </a:r>
            <a:r>
              <a:rPr lang="en-US" b="1" dirty="0">
                <a:solidFill>
                  <a:srgbClr val="002060"/>
                </a:solidFill>
              </a:rPr>
              <a:t>decrease in all vitamin K dependent factors levels.</a:t>
            </a:r>
            <a:br>
              <a:rPr lang="en-US" b="1" dirty="0">
                <a:solidFill>
                  <a:srgbClr val="002060"/>
                </a:solidFill>
              </a:rPr>
            </a:br>
            <a:r>
              <a:rPr lang="en-US" b="1" dirty="0">
                <a:solidFill>
                  <a:srgbClr val="002060"/>
                </a:solidFill>
              </a:rPr>
              <a:t>* Warfarin works by inhibiting enzyme epoxide reductase.</a:t>
            </a:r>
          </a:p>
        </p:txBody>
      </p:sp>
      <p:pic>
        <p:nvPicPr>
          <p:cNvPr id="5" name="Picture 4" descr="Diagram&#10;&#10;Description automatically generated">
            <a:extLst>
              <a:ext uri="{FF2B5EF4-FFF2-40B4-BE49-F238E27FC236}">
                <a16:creationId xmlns:a16="http://schemas.microsoft.com/office/drawing/2014/main" id="{BBD180D2-A7BA-4EF3-955E-82051FBC81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8320" y="3364438"/>
            <a:ext cx="5418208" cy="3358547"/>
          </a:xfrm>
          <a:prstGeom prst="rect">
            <a:avLst/>
          </a:prstGeom>
        </p:spPr>
      </p:pic>
      <p:sp>
        <p:nvSpPr>
          <p:cNvPr id="6" name="TextBox 5">
            <a:extLst>
              <a:ext uri="{FF2B5EF4-FFF2-40B4-BE49-F238E27FC236}">
                <a16:creationId xmlns:a16="http://schemas.microsoft.com/office/drawing/2014/main" id="{B0E652DD-0888-497D-A67F-73C04F11F463}"/>
              </a:ext>
            </a:extLst>
          </p:cNvPr>
          <p:cNvSpPr txBox="1"/>
          <p:nvPr/>
        </p:nvSpPr>
        <p:spPr>
          <a:xfrm>
            <a:off x="223221" y="3340217"/>
            <a:ext cx="4800600" cy="3000821"/>
          </a:xfrm>
          <a:prstGeom prst="rect">
            <a:avLst/>
          </a:prstGeom>
          <a:noFill/>
        </p:spPr>
        <p:txBody>
          <a:bodyPr wrap="square" rtlCol="0">
            <a:spAutoFit/>
          </a:bodyPr>
          <a:lstStyle/>
          <a:p>
            <a:r>
              <a:rPr lang="en-US" sz="2100" b="1" dirty="0">
                <a:solidFill>
                  <a:srgbClr val="002060"/>
                </a:solidFill>
              </a:rPr>
              <a:t>*</a:t>
            </a:r>
            <a:r>
              <a:rPr lang="en-US" sz="2100" dirty="0">
                <a:solidFill>
                  <a:srgbClr val="002060"/>
                </a:solidFill>
              </a:rPr>
              <a:t> Epoxide reductase </a:t>
            </a:r>
            <a:r>
              <a:rPr lang="en-US" sz="2100" b="1" dirty="0">
                <a:solidFill>
                  <a:srgbClr val="002060"/>
                </a:solidFill>
              </a:rPr>
              <a:t>converts vitamin K to a reduced form</a:t>
            </a:r>
            <a:r>
              <a:rPr lang="en-US" sz="2100" dirty="0">
                <a:solidFill>
                  <a:srgbClr val="002060"/>
                </a:solidFill>
              </a:rPr>
              <a:t>. When vitamin K assess in the gamma carboxylation of a clotting factor it becomes </a:t>
            </a:r>
            <a:r>
              <a:rPr lang="en-US" sz="2100" u="sng" dirty="0">
                <a:solidFill>
                  <a:srgbClr val="002060"/>
                </a:solidFill>
              </a:rPr>
              <a:t>oxidized.</a:t>
            </a:r>
            <a:br>
              <a:rPr lang="en-US" sz="2100" u="sng" dirty="0">
                <a:solidFill>
                  <a:srgbClr val="002060"/>
                </a:solidFill>
              </a:rPr>
            </a:br>
            <a:br>
              <a:rPr lang="en-US" sz="2100" dirty="0">
                <a:solidFill>
                  <a:srgbClr val="002060"/>
                </a:solidFill>
              </a:rPr>
            </a:br>
            <a:r>
              <a:rPr lang="en-US" sz="2100" b="1" dirty="0">
                <a:solidFill>
                  <a:srgbClr val="002060"/>
                </a:solidFill>
              </a:rPr>
              <a:t>*</a:t>
            </a:r>
            <a:r>
              <a:rPr lang="en-US" sz="2100" dirty="0">
                <a:solidFill>
                  <a:srgbClr val="002060"/>
                </a:solidFill>
              </a:rPr>
              <a:t> Epoxide reductase allows vitamin K to continue to contribute to the activation of clotting factors.</a:t>
            </a:r>
            <a:endParaRPr lang="en-US" sz="2100" dirty="0"/>
          </a:p>
        </p:txBody>
      </p:sp>
    </p:spTree>
    <p:extLst>
      <p:ext uri="{BB962C8B-B14F-4D97-AF65-F5344CB8AC3E}">
        <p14:creationId xmlns:p14="http://schemas.microsoft.com/office/powerpoint/2010/main" val="924156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6BFE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DD20E-054E-4469-92E6-58A777C9D4F5}"/>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C7AED997-8F29-400D-B9D4-CF42859568AF}"/>
              </a:ext>
            </a:extLst>
          </p:cNvPr>
          <p:cNvSpPr>
            <a:spLocks noGrp="1"/>
          </p:cNvSpPr>
          <p:nvPr>
            <p:ph idx="1"/>
          </p:nvPr>
        </p:nvSpPr>
        <p:spPr>
          <a:xfrm>
            <a:off x="897570" y="476098"/>
            <a:ext cx="9634011" cy="5878981"/>
          </a:xfrm>
          <a:noFill/>
          <a:ln>
            <a:noFill/>
          </a:ln>
        </p:spPr>
        <p:txBody>
          <a:bodyPr/>
          <a:lstStyle/>
          <a:p>
            <a:pPr marL="0" indent="0">
              <a:buNone/>
            </a:pPr>
            <a:r>
              <a:rPr lang="en-US" b="1" dirty="0">
                <a:solidFill>
                  <a:srgbClr val="002060"/>
                </a:solidFill>
              </a:rPr>
              <a:t>*</a:t>
            </a:r>
            <a:r>
              <a:rPr lang="en-US" dirty="0">
                <a:solidFill>
                  <a:srgbClr val="002060"/>
                </a:solidFill>
              </a:rPr>
              <a:t> </a:t>
            </a:r>
            <a:r>
              <a:rPr lang="en-US" b="1" dirty="0">
                <a:solidFill>
                  <a:srgbClr val="002060"/>
                </a:solidFill>
              </a:rPr>
              <a:t>Thrombus formation </a:t>
            </a:r>
            <a:r>
              <a:rPr lang="en-US" dirty="0">
                <a:solidFill>
                  <a:srgbClr val="002060"/>
                </a:solidFill>
              </a:rPr>
              <a:t>is the way that the body prevents blood loss when there is damage to a blood vessel. Two processes are initiated:</a:t>
            </a:r>
          </a:p>
          <a:p>
            <a:pPr marL="0" indent="0">
              <a:buNone/>
            </a:pPr>
            <a:r>
              <a:rPr lang="en-US" b="1" dirty="0">
                <a:solidFill>
                  <a:srgbClr val="002060"/>
                </a:solidFill>
              </a:rPr>
              <a:t> - Platelets activation</a:t>
            </a:r>
          </a:p>
          <a:p>
            <a:pPr marL="0" indent="0">
              <a:buNone/>
            </a:pPr>
            <a:r>
              <a:rPr lang="en-US" b="1" dirty="0">
                <a:solidFill>
                  <a:srgbClr val="002060"/>
                </a:solidFill>
              </a:rPr>
              <a:t> - Coagulation </a:t>
            </a:r>
            <a:r>
              <a:rPr lang="en-US" dirty="0">
                <a:solidFill>
                  <a:srgbClr val="002060"/>
                </a:solidFill>
              </a:rPr>
              <a:t>which leads to formation of insoluble substance , </a:t>
            </a:r>
            <a:r>
              <a:rPr lang="en-US" b="1" dirty="0">
                <a:solidFill>
                  <a:srgbClr val="002060"/>
                </a:solidFill>
              </a:rPr>
              <a:t>fibrin</a:t>
            </a:r>
            <a:r>
              <a:rPr lang="en-US" dirty="0">
                <a:solidFill>
                  <a:srgbClr val="002060"/>
                </a:solidFill>
              </a:rPr>
              <a:t>.</a:t>
            </a:r>
          </a:p>
          <a:p>
            <a:pPr marL="0" indent="0">
              <a:buNone/>
            </a:pPr>
            <a:r>
              <a:rPr lang="en-US" b="1" dirty="0">
                <a:solidFill>
                  <a:srgbClr val="002060"/>
                </a:solidFill>
              </a:rPr>
              <a:t>*</a:t>
            </a:r>
            <a:r>
              <a:rPr lang="en-US" dirty="0">
                <a:solidFill>
                  <a:srgbClr val="002060"/>
                </a:solidFill>
              </a:rPr>
              <a:t> Coagulation factors are proteins synthesized in liver, soluble in plasma and circulate in blood as inactive enzymes (Zymogens) . They become active when </a:t>
            </a:r>
            <a:r>
              <a:rPr lang="en-US" u="sng" dirty="0">
                <a:solidFill>
                  <a:srgbClr val="002060"/>
                </a:solidFill>
              </a:rPr>
              <a:t>triggered by endothelial damage</a:t>
            </a:r>
            <a:r>
              <a:rPr lang="en-US" dirty="0">
                <a:solidFill>
                  <a:srgbClr val="002060"/>
                </a:solidFill>
              </a:rPr>
              <a:t> and work together to form fibrin.</a:t>
            </a:r>
          </a:p>
          <a:p>
            <a:pPr marL="0" indent="0">
              <a:buNone/>
            </a:pPr>
            <a:r>
              <a:rPr lang="en-US" b="1" dirty="0">
                <a:solidFill>
                  <a:srgbClr val="002060"/>
                </a:solidFill>
              </a:rPr>
              <a:t>*</a:t>
            </a:r>
            <a:r>
              <a:rPr lang="en-US" dirty="0">
                <a:solidFill>
                  <a:srgbClr val="002060"/>
                </a:solidFill>
              </a:rPr>
              <a:t> There is a constant low level of activation occurring all the time in plasma, however the process will amplify when the endothelium is damaged.</a:t>
            </a:r>
          </a:p>
          <a:p>
            <a:pPr marL="0" indent="0">
              <a:buNone/>
            </a:pPr>
            <a:r>
              <a:rPr lang="en-US" b="1" dirty="0">
                <a:solidFill>
                  <a:srgbClr val="002060"/>
                </a:solidFill>
              </a:rPr>
              <a:t>* The center of cascade is activation of factor X to </a:t>
            </a:r>
            <a:r>
              <a:rPr lang="en-US" b="1" dirty="0" err="1">
                <a:solidFill>
                  <a:srgbClr val="002060"/>
                </a:solidFill>
              </a:rPr>
              <a:t>Xa</a:t>
            </a:r>
            <a:r>
              <a:rPr lang="en-US" b="1" dirty="0">
                <a:solidFill>
                  <a:srgbClr val="002060"/>
                </a:solidFill>
              </a:rPr>
              <a:t> .</a:t>
            </a:r>
          </a:p>
        </p:txBody>
      </p:sp>
    </p:spTree>
    <p:extLst>
      <p:ext uri="{BB962C8B-B14F-4D97-AF65-F5344CB8AC3E}">
        <p14:creationId xmlns:p14="http://schemas.microsoft.com/office/powerpoint/2010/main" val="3386389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120CE-FCF7-47D4-BEA8-C8B4A585B57C}"/>
              </a:ext>
            </a:extLst>
          </p:cNvPr>
          <p:cNvSpPr>
            <a:spLocks noGrp="1"/>
          </p:cNvSpPr>
          <p:nvPr>
            <p:ph type="title"/>
          </p:nvPr>
        </p:nvSpPr>
        <p:spPr>
          <a:xfrm>
            <a:off x="1069847" y="0"/>
            <a:ext cx="9634011" cy="1325563"/>
          </a:xfrm>
        </p:spPr>
        <p:txBody>
          <a:bodyPr/>
          <a:lstStyle/>
          <a:p>
            <a:pPr algn="ctr"/>
            <a:r>
              <a:rPr lang="en-US" dirty="0">
                <a:solidFill>
                  <a:srgbClr val="002060"/>
                </a:solidFill>
              </a:rPr>
              <a:t>Warfarin</a:t>
            </a:r>
          </a:p>
        </p:txBody>
      </p:sp>
      <p:sp>
        <p:nvSpPr>
          <p:cNvPr id="3" name="Content Placeholder 2">
            <a:extLst>
              <a:ext uri="{FF2B5EF4-FFF2-40B4-BE49-F238E27FC236}">
                <a16:creationId xmlns:a16="http://schemas.microsoft.com/office/drawing/2014/main" id="{9348A02F-6D92-47E4-A39C-AE5A51FAD493}"/>
              </a:ext>
            </a:extLst>
          </p:cNvPr>
          <p:cNvSpPr>
            <a:spLocks noGrp="1"/>
          </p:cNvSpPr>
          <p:nvPr>
            <p:ph idx="1"/>
          </p:nvPr>
        </p:nvSpPr>
        <p:spPr>
          <a:xfrm>
            <a:off x="746760" y="1325562"/>
            <a:ext cx="9957099" cy="4900295"/>
          </a:xfrm>
        </p:spPr>
        <p:txBody>
          <a:bodyPr/>
          <a:lstStyle/>
          <a:p>
            <a:pPr marL="0" indent="0">
              <a:buNone/>
            </a:pPr>
            <a:r>
              <a:rPr lang="en-US" b="1" dirty="0">
                <a:solidFill>
                  <a:srgbClr val="002060"/>
                </a:solidFill>
              </a:rPr>
              <a:t>*</a:t>
            </a:r>
            <a:r>
              <a:rPr lang="en-US" dirty="0">
                <a:solidFill>
                  <a:srgbClr val="002060"/>
                </a:solidFill>
              </a:rPr>
              <a:t> Takes days to achieve its effects, because the drug doesn’t do anything to the clotting factors had already present, but </a:t>
            </a:r>
            <a:r>
              <a:rPr lang="en-US" b="1" dirty="0">
                <a:solidFill>
                  <a:srgbClr val="002060"/>
                </a:solidFill>
              </a:rPr>
              <a:t>it inhibits the production of new clotting factors</a:t>
            </a:r>
            <a:r>
              <a:rPr lang="en-US" dirty="0">
                <a:solidFill>
                  <a:srgbClr val="002060"/>
                </a:solidFill>
              </a:rPr>
              <a:t>. (Time required for clotting factor levels to fall).</a:t>
            </a:r>
            <a:br>
              <a:rPr lang="en-US" dirty="0">
                <a:solidFill>
                  <a:srgbClr val="002060"/>
                </a:solidFill>
              </a:rPr>
            </a:br>
            <a:br>
              <a:rPr lang="en-US" dirty="0">
                <a:solidFill>
                  <a:srgbClr val="002060"/>
                </a:solidFill>
              </a:rPr>
            </a:br>
            <a:r>
              <a:rPr lang="en-US" b="1" dirty="0">
                <a:solidFill>
                  <a:srgbClr val="002060"/>
                </a:solidFill>
              </a:rPr>
              <a:t>*</a:t>
            </a:r>
            <a:r>
              <a:rPr lang="en-US" dirty="0">
                <a:solidFill>
                  <a:srgbClr val="002060"/>
                </a:solidFill>
              </a:rPr>
              <a:t> </a:t>
            </a:r>
            <a:r>
              <a:rPr lang="en-US" b="1" dirty="0">
                <a:solidFill>
                  <a:srgbClr val="002060"/>
                </a:solidFill>
              </a:rPr>
              <a:t>Dose must be adjusted to reach target PT/INR. </a:t>
            </a:r>
            <a:r>
              <a:rPr lang="en-US" dirty="0">
                <a:solidFill>
                  <a:srgbClr val="002060"/>
                </a:solidFill>
              </a:rPr>
              <a:t>Warfarin effect depends on the amount of vitamin K in the body </a:t>
            </a:r>
            <a:r>
              <a:rPr lang="en-US" u="sng" dirty="0">
                <a:solidFill>
                  <a:srgbClr val="002060"/>
                </a:solidFill>
              </a:rPr>
              <a:t>which varies with diet, antibiotics (inhibits GI bacteria) or drugs interfere with metabolism.</a:t>
            </a:r>
            <a:br>
              <a:rPr lang="en-US" u="sng" dirty="0">
                <a:solidFill>
                  <a:srgbClr val="002060"/>
                </a:solidFill>
              </a:rPr>
            </a:br>
            <a:br>
              <a:rPr lang="en-US" dirty="0">
                <a:solidFill>
                  <a:srgbClr val="002060"/>
                </a:solidFill>
              </a:rPr>
            </a:br>
            <a:r>
              <a:rPr lang="en-US" b="1" dirty="0">
                <a:solidFill>
                  <a:srgbClr val="002060"/>
                </a:solidFill>
              </a:rPr>
              <a:t>*</a:t>
            </a:r>
            <a:r>
              <a:rPr lang="en-US" dirty="0">
                <a:solidFill>
                  <a:srgbClr val="002060"/>
                </a:solidFill>
              </a:rPr>
              <a:t> You have to check your </a:t>
            </a:r>
            <a:r>
              <a:rPr lang="en-US" b="1" dirty="0">
                <a:solidFill>
                  <a:srgbClr val="002060"/>
                </a:solidFill>
              </a:rPr>
              <a:t>PT/INR </a:t>
            </a:r>
            <a:r>
              <a:rPr lang="en-US" dirty="0">
                <a:solidFill>
                  <a:srgbClr val="002060"/>
                </a:solidFill>
              </a:rPr>
              <a:t>constantly (at least </a:t>
            </a:r>
            <a:r>
              <a:rPr lang="en-US" u="sng" dirty="0">
                <a:solidFill>
                  <a:srgbClr val="002060"/>
                </a:solidFill>
              </a:rPr>
              <a:t>once</a:t>
            </a:r>
            <a:r>
              <a:rPr lang="en-US" dirty="0">
                <a:solidFill>
                  <a:srgbClr val="002060"/>
                </a:solidFill>
              </a:rPr>
              <a:t> a month).</a:t>
            </a:r>
          </a:p>
          <a:p>
            <a:pPr marL="0" indent="0">
              <a:buNone/>
            </a:pPr>
            <a:endParaRPr lang="en-US" dirty="0">
              <a:solidFill>
                <a:srgbClr val="002060"/>
              </a:solidFill>
            </a:endParaRPr>
          </a:p>
        </p:txBody>
      </p:sp>
    </p:spTree>
    <p:extLst>
      <p:ext uri="{BB962C8B-B14F-4D97-AF65-F5344CB8AC3E}">
        <p14:creationId xmlns:p14="http://schemas.microsoft.com/office/powerpoint/2010/main" val="31555344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AC77D-D441-457C-B5D1-F228A9FAE3AE}"/>
              </a:ext>
            </a:extLst>
          </p:cNvPr>
          <p:cNvSpPr>
            <a:spLocks noGrp="1"/>
          </p:cNvSpPr>
          <p:nvPr>
            <p:ph type="title"/>
          </p:nvPr>
        </p:nvSpPr>
        <p:spPr>
          <a:xfrm>
            <a:off x="1069847" y="0"/>
            <a:ext cx="9634011" cy="1325563"/>
          </a:xfrm>
        </p:spPr>
        <p:txBody>
          <a:bodyPr/>
          <a:lstStyle/>
          <a:p>
            <a:pPr algn="ctr"/>
            <a:r>
              <a:rPr lang="en-US" dirty="0">
                <a:solidFill>
                  <a:srgbClr val="002060"/>
                </a:solidFill>
              </a:rPr>
              <a:t>Warfarin</a:t>
            </a:r>
          </a:p>
        </p:txBody>
      </p:sp>
      <p:sp>
        <p:nvSpPr>
          <p:cNvPr id="3" name="Content Placeholder 2">
            <a:extLst>
              <a:ext uri="{FF2B5EF4-FFF2-40B4-BE49-F238E27FC236}">
                <a16:creationId xmlns:a16="http://schemas.microsoft.com/office/drawing/2014/main" id="{9D1EA682-490C-4524-AFED-3F713C068A76}"/>
              </a:ext>
            </a:extLst>
          </p:cNvPr>
          <p:cNvSpPr>
            <a:spLocks noGrp="1"/>
          </p:cNvSpPr>
          <p:nvPr>
            <p:ph idx="1"/>
          </p:nvPr>
        </p:nvSpPr>
        <p:spPr>
          <a:xfrm>
            <a:off x="259080" y="1142683"/>
            <a:ext cx="10444777" cy="5562917"/>
          </a:xfrm>
        </p:spPr>
        <p:txBody>
          <a:bodyPr>
            <a:normAutofit/>
          </a:bodyPr>
          <a:lstStyle/>
          <a:p>
            <a:pPr marL="0" indent="0">
              <a:buNone/>
            </a:pPr>
            <a:r>
              <a:rPr lang="en-US" b="1" dirty="0">
                <a:solidFill>
                  <a:srgbClr val="002060"/>
                </a:solidFill>
              </a:rPr>
              <a:t>* Why the PT/INR is the preferred test for monitoring the effects of warfarin? *</a:t>
            </a:r>
            <a:br>
              <a:rPr lang="en-US" b="1" dirty="0">
                <a:solidFill>
                  <a:srgbClr val="002060"/>
                </a:solidFill>
              </a:rPr>
            </a:br>
            <a:r>
              <a:rPr lang="en-US" dirty="0">
                <a:solidFill>
                  <a:srgbClr val="002060"/>
                </a:solidFill>
              </a:rPr>
              <a:t> </a:t>
            </a:r>
            <a:r>
              <a:rPr lang="en-US" b="1" dirty="0">
                <a:solidFill>
                  <a:srgbClr val="002060"/>
                </a:solidFill>
              </a:rPr>
              <a:t>-</a:t>
            </a:r>
            <a:r>
              <a:rPr lang="en-US" dirty="0">
                <a:solidFill>
                  <a:srgbClr val="002060"/>
                </a:solidFill>
              </a:rPr>
              <a:t> Because </a:t>
            </a:r>
            <a:r>
              <a:rPr lang="en-US" b="1" dirty="0">
                <a:solidFill>
                  <a:srgbClr val="002060"/>
                </a:solidFill>
              </a:rPr>
              <a:t>factor VII</a:t>
            </a:r>
            <a:r>
              <a:rPr lang="en-US" dirty="0">
                <a:solidFill>
                  <a:srgbClr val="002060"/>
                </a:solidFill>
              </a:rPr>
              <a:t>, which is part of the extrinsic pathway, has the </a:t>
            </a:r>
            <a:r>
              <a:rPr lang="en-US" b="1" dirty="0">
                <a:solidFill>
                  <a:srgbClr val="002060"/>
                </a:solidFill>
              </a:rPr>
              <a:t>shortest half-life (4-6 Hours) </a:t>
            </a:r>
            <a:r>
              <a:rPr lang="en-US" dirty="0">
                <a:solidFill>
                  <a:srgbClr val="002060"/>
                </a:solidFill>
              </a:rPr>
              <a:t>of the four vitamin K dependent factors.</a:t>
            </a:r>
            <a:br>
              <a:rPr lang="en-US" dirty="0">
                <a:solidFill>
                  <a:srgbClr val="002060"/>
                </a:solidFill>
              </a:rPr>
            </a:br>
            <a:r>
              <a:rPr lang="en-US" dirty="0">
                <a:solidFill>
                  <a:srgbClr val="002060"/>
                </a:solidFill>
              </a:rPr>
              <a:t> </a:t>
            </a:r>
            <a:r>
              <a:rPr lang="en-US" b="1" dirty="0">
                <a:solidFill>
                  <a:srgbClr val="002060"/>
                </a:solidFill>
              </a:rPr>
              <a:t>-</a:t>
            </a:r>
            <a:r>
              <a:rPr lang="en-US" dirty="0">
                <a:solidFill>
                  <a:srgbClr val="002060"/>
                </a:solidFill>
              </a:rPr>
              <a:t> Means that factor VII will be </a:t>
            </a:r>
            <a:r>
              <a:rPr lang="en-US" u="sng" dirty="0">
                <a:solidFill>
                  <a:srgbClr val="002060"/>
                </a:solidFill>
              </a:rPr>
              <a:t>the first level to fall</a:t>
            </a:r>
            <a:r>
              <a:rPr lang="en-US" dirty="0">
                <a:solidFill>
                  <a:srgbClr val="002060"/>
                </a:solidFill>
              </a:rPr>
              <a:t> after warfarin administration, therefore the extrinsic pathway in the PT test is much more sensitive to the effects of warfarin. </a:t>
            </a:r>
            <a:r>
              <a:rPr lang="en-US" b="1" dirty="0">
                <a:solidFill>
                  <a:srgbClr val="002060"/>
                </a:solidFill>
              </a:rPr>
              <a:t>(only PT test captures factor VII activity)</a:t>
            </a:r>
            <a:br>
              <a:rPr lang="en-US" b="1" dirty="0">
                <a:solidFill>
                  <a:srgbClr val="002060"/>
                </a:solidFill>
              </a:rPr>
            </a:br>
            <a:r>
              <a:rPr lang="en-US" dirty="0">
                <a:solidFill>
                  <a:srgbClr val="002060"/>
                </a:solidFill>
              </a:rPr>
              <a:t> </a:t>
            </a:r>
            <a:r>
              <a:rPr lang="en-US" b="1" dirty="0">
                <a:solidFill>
                  <a:srgbClr val="002060"/>
                </a:solidFill>
              </a:rPr>
              <a:t>-</a:t>
            </a:r>
            <a:r>
              <a:rPr lang="en-US" dirty="0">
                <a:solidFill>
                  <a:srgbClr val="002060"/>
                </a:solidFill>
              </a:rPr>
              <a:t> </a:t>
            </a:r>
            <a:r>
              <a:rPr lang="en-US" b="1" dirty="0">
                <a:solidFill>
                  <a:srgbClr val="002060"/>
                </a:solidFill>
              </a:rPr>
              <a:t>PTT less sensitive to warfarin.</a:t>
            </a:r>
            <a:br>
              <a:rPr lang="en-US" dirty="0">
                <a:solidFill>
                  <a:srgbClr val="002060"/>
                </a:solidFill>
              </a:rPr>
            </a:br>
            <a:r>
              <a:rPr lang="en-US" dirty="0">
                <a:solidFill>
                  <a:srgbClr val="002060"/>
                </a:solidFill>
              </a:rPr>
              <a:t> </a:t>
            </a:r>
            <a:r>
              <a:rPr lang="en-US" b="1" dirty="0">
                <a:solidFill>
                  <a:srgbClr val="002060"/>
                </a:solidFill>
              </a:rPr>
              <a:t>-</a:t>
            </a:r>
            <a:r>
              <a:rPr lang="en-US" dirty="0">
                <a:solidFill>
                  <a:srgbClr val="002060"/>
                </a:solidFill>
              </a:rPr>
              <a:t> </a:t>
            </a:r>
            <a:r>
              <a:rPr lang="en-US" b="1" dirty="0">
                <a:solidFill>
                  <a:srgbClr val="002060"/>
                </a:solidFill>
              </a:rPr>
              <a:t>Thrombin time is normal.</a:t>
            </a:r>
          </a:p>
        </p:txBody>
      </p:sp>
      <p:pic>
        <p:nvPicPr>
          <p:cNvPr id="5" name="Picture 4" descr="Diagram, schematic&#10;&#10;Description automatically generated">
            <a:extLst>
              <a:ext uri="{FF2B5EF4-FFF2-40B4-BE49-F238E27FC236}">
                <a16:creationId xmlns:a16="http://schemas.microsoft.com/office/drawing/2014/main" id="{19D32C72-83A4-4151-AAE4-77E64D4441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0712" y="3725781"/>
            <a:ext cx="5801535" cy="2857899"/>
          </a:xfrm>
          <a:prstGeom prst="rect">
            <a:avLst/>
          </a:prstGeom>
        </p:spPr>
      </p:pic>
    </p:spTree>
    <p:extLst>
      <p:ext uri="{BB962C8B-B14F-4D97-AF65-F5344CB8AC3E}">
        <p14:creationId xmlns:p14="http://schemas.microsoft.com/office/powerpoint/2010/main" val="27016583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96CEB-09A2-4551-8A79-89AB51BC6ED4}"/>
              </a:ext>
            </a:extLst>
          </p:cNvPr>
          <p:cNvSpPr>
            <a:spLocks noGrp="1"/>
          </p:cNvSpPr>
          <p:nvPr>
            <p:ph type="title"/>
          </p:nvPr>
        </p:nvSpPr>
        <p:spPr>
          <a:xfrm>
            <a:off x="1069847" y="0"/>
            <a:ext cx="9634011" cy="1325563"/>
          </a:xfrm>
        </p:spPr>
        <p:txBody>
          <a:bodyPr/>
          <a:lstStyle/>
          <a:p>
            <a:pPr algn="ctr"/>
            <a:r>
              <a:rPr lang="en-US" dirty="0">
                <a:solidFill>
                  <a:srgbClr val="002060"/>
                </a:solidFill>
              </a:rPr>
              <a:t>Warfarin</a:t>
            </a:r>
          </a:p>
        </p:txBody>
      </p:sp>
      <p:sp>
        <p:nvSpPr>
          <p:cNvPr id="3" name="Content Placeholder 2">
            <a:extLst>
              <a:ext uri="{FF2B5EF4-FFF2-40B4-BE49-F238E27FC236}">
                <a16:creationId xmlns:a16="http://schemas.microsoft.com/office/drawing/2014/main" id="{66539473-01C7-4FD6-A205-8F2F71096AB9}"/>
              </a:ext>
            </a:extLst>
          </p:cNvPr>
          <p:cNvSpPr>
            <a:spLocks noGrp="1"/>
          </p:cNvSpPr>
          <p:nvPr>
            <p:ph idx="1"/>
          </p:nvPr>
        </p:nvSpPr>
        <p:spPr>
          <a:xfrm>
            <a:off x="386378" y="1081723"/>
            <a:ext cx="10317480" cy="5593397"/>
          </a:xfrm>
        </p:spPr>
        <p:txBody>
          <a:bodyPr>
            <a:normAutofit/>
          </a:bodyPr>
          <a:lstStyle/>
          <a:p>
            <a:pPr marL="0" indent="0">
              <a:buNone/>
            </a:pPr>
            <a:r>
              <a:rPr lang="en-US" b="1" dirty="0">
                <a:solidFill>
                  <a:srgbClr val="002060"/>
                </a:solidFill>
              </a:rPr>
              <a:t>*</a:t>
            </a:r>
            <a:r>
              <a:rPr lang="en-US" dirty="0">
                <a:solidFill>
                  <a:srgbClr val="002060"/>
                </a:solidFill>
              </a:rPr>
              <a:t> Warfarin has a </a:t>
            </a:r>
            <a:r>
              <a:rPr lang="en-US" b="1" dirty="0">
                <a:solidFill>
                  <a:srgbClr val="002060"/>
                </a:solidFill>
              </a:rPr>
              <a:t>prothrombotic activity</a:t>
            </a:r>
            <a:r>
              <a:rPr lang="en-US" dirty="0">
                <a:solidFill>
                  <a:srgbClr val="002060"/>
                </a:solidFill>
              </a:rPr>
              <a:t> when therapy is initiated, </a:t>
            </a:r>
            <a:r>
              <a:rPr lang="en-US" u="sng" dirty="0">
                <a:solidFill>
                  <a:srgbClr val="002060"/>
                </a:solidFill>
              </a:rPr>
              <a:t>because of the effects on protein C</a:t>
            </a:r>
            <a:r>
              <a:rPr lang="en-US" dirty="0">
                <a:solidFill>
                  <a:srgbClr val="002060"/>
                </a:solidFill>
              </a:rPr>
              <a:t>.</a:t>
            </a:r>
            <a:br>
              <a:rPr lang="en-US" dirty="0">
                <a:solidFill>
                  <a:srgbClr val="002060"/>
                </a:solidFill>
              </a:rPr>
            </a:br>
            <a:r>
              <a:rPr lang="en-US" b="1" dirty="0">
                <a:solidFill>
                  <a:srgbClr val="002060"/>
                </a:solidFill>
              </a:rPr>
              <a:t>* Protein C </a:t>
            </a:r>
            <a:r>
              <a:rPr lang="en-US" dirty="0">
                <a:solidFill>
                  <a:srgbClr val="002060"/>
                </a:solidFill>
              </a:rPr>
              <a:t>is anti-clotting factor with </a:t>
            </a:r>
            <a:r>
              <a:rPr lang="en-US" u="sng" dirty="0">
                <a:solidFill>
                  <a:srgbClr val="002060"/>
                </a:solidFill>
              </a:rPr>
              <a:t>short half-life (8-10 Hours)</a:t>
            </a:r>
            <a:r>
              <a:rPr lang="en-US" dirty="0">
                <a:solidFill>
                  <a:srgbClr val="002060"/>
                </a:solidFill>
              </a:rPr>
              <a:t> and is also vitamin K dependent. </a:t>
            </a:r>
            <a:br>
              <a:rPr lang="en-US" dirty="0">
                <a:solidFill>
                  <a:srgbClr val="002060"/>
                </a:solidFill>
              </a:rPr>
            </a:br>
            <a:r>
              <a:rPr lang="en-US" b="1" dirty="0">
                <a:solidFill>
                  <a:srgbClr val="002060"/>
                </a:solidFill>
              </a:rPr>
              <a:t>*</a:t>
            </a:r>
            <a:r>
              <a:rPr lang="en-US" dirty="0">
                <a:solidFill>
                  <a:srgbClr val="002060"/>
                </a:solidFill>
              </a:rPr>
              <a:t> </a:t>
            </a:r>
            <a:r>
              <a:rPr lang="en-US" u="sng" dirty="0">
                <a:solidFill>
                  <a:srgbClr val="002060"/>
                </a:solidFill>
              </a:rPr>
              <a:t>Protein C becomes deficient when warfarin is initiated</a:t>
            </a:r>
            <a:r>
              <a:rPr lang="en-US" dirty="0">
                <a:solidFill>
                  <a:srgbClr val="002060"/>
                </a:solidFill>
              </a:rPr>
              <a:t>, this briefly creates </a:t>
            </a:r>
            <a:r>
              <a:rPr lang="en-US" b="1" dirty="0">
                <a:solidFill>
                  <a:srgbClr val="002060"/>
                </a:solidFill>
              </a:rPr>
              <a:t>a</a:t>
            </a:r>
            <a:r>
              <a:rPr lang="en-US" dirty="0">
                <a:solidFill>
                  <a:srgbClr val="002060"/>
                </a:solidFill>
              </a:rPr>
              <a:t> </a:t>
            </a:r>
            <a:r>
              <a:rPr lang="en-US" b="1" dirty="0">
                <a:solidFill>
                  <a:srgbClr val="002060"/>
                </a:solidFill>
              </a:rPr>
              <a:t>prothrombotic state</a:t>
            </a:r>
            <a:r>
              <a:rPr lang="en-US" dirty="0">
                <a:solidFill>
                  <a:srgbClr val="002060"/>
                </a:solidFill>
              </a:rPr>
              <a:t>. This effect is </a:t>
            </a:r>
            <a:r>
              <a:rPr lang="en-US" u="sng" dirty="0">
                <a:solidFill>
                  <a:srgbClr val="002060"/>
                </a:solidFill>
              </a:rPr>
              <a:t>limited to the first few days of therapy</a:t>
            </a:r>
            <a:r>
              <a:rPr lang="en-US" dirty="0">
                <a:solidFill>
                  <a:srgbClr val="002060"/>
                </a:solidFill>
              </a:rPr>
              <a:t> because other factor levels will fall and that is antithrombotic.</a:t>
            </a:r>
            <a:br>
              <a:rPr lang="en-US" dirty="0">
                <a:solidFill>
                  <a:srgbClr val="002060"/>
                </a:solidFill>
              </a:rPr>
            </a:br>
            <a:r>
              <a:rPr lang="en-US" b="1" dirty="0">
                <a:solidFill>
                  <a:srgbClr val="002060"/>
                </a:solidFill>
              </a:rPr>
              <a:t>* USES: </a:t>
            </a:r>
            <a:br>
              <a:rPr lang="en-US" dirty="0">
                <a:solidFill>
                  <a:srgbClr val="002060"/>
                </a:solidFill>
              </a:rPr>
            </a:br>
            <a:r>
              <a:rPr lang="en-US" dirty="0">
                <a:solidFill>
                  <a:srgbClr val="002060"/>
                </a:solidFill>
              </a:rPr>
              <a:t> </a:t>
            </a:r>
            <a:r>
              <a:rPr lang="en-US" b="1" dirty="0">
                <a:solidFill>
                  <a:srgbClr val="002060"/>
                </a:solidFill>
              </a:rPr>
              <a:t>-</a:t>
            </a:r>
            <a:r>
              <a:rPr lang="en-US" dirty="0">
                <a:solidFill>
                  <a:srgbClr val="002060"/>
                </a:solidFill>
              </a:rPr>
              <a:t> Stroke prevention in patients with atrial fibrillation.</a:t>
            </a:r>
            <a:br>
              <a:rPr lang="en-US" dirty="0">
                <a:solidFill>
                  <a:srgbClr val="002060"/>
                </a:solidFill>
              </a:rPr>
            </a:br>
            <a:r>
              <a:rPr lang="en-US" dirty="0">
                <a:solidFill>
                  <a:srgbClr val="002060"/>
                </a:solidFill>
              </a:rPr>
              <a:t> </a:t>
            </a:r>
            <a:r>
              <a:rPr lang="en-US" b="1" dirty="0">
                <a:solidFill>
                  <a:srgbClr val="002060"/>
                </a:solidFill>
              </a:rPr>
              <a:t>-</a:t>
            </a:r>
            <a:r>
              <a:rPr lang="en-US" dirty="0">
                <a:solidFill>
                  <a:srgbClr val="002060"/>
                </a:solidFill>
              </a:rPr>
              <a:t> In patients with mechanical heart valve.</a:t>
            </a:r>
            <a:br>
              <a:rPr lang="en-US" dirty="0">
                <a:solidFill>
                  <a:srgbClr val="002060"/>
                </a:solidFill>
              </a:rPr>
            </a:br>
            <a:r>
              <a:rPr lang="en-US" dirty="0">
                <a:solidFill>
                  <a:srgbClr val="002060"/>
                </a:solidFill>
              </a:rPr>
              <a:t> </a:t>
            </a:r>
            <a:r>
              <a:rPr lang="en-US" b="1" dirty="0">
                <a:solidFill>
                  <a:srgbClr val="002060"/>
                </a:solidFill>
              </a:rPr>
              <a:t>-</a:t>
            </a:r>
            <a:r>
              <a:rPr lang="en-US" dirty="0">
                <a:solidFill>
                  <a:srgbClr val="002060"/>
                </a:solidFill>
              </a:rPr>
              <a:t> Patients who have DVT/PE. (for at least several months)</a:t>
            </a:r>
            <a:br>
              <a:rPr lang="en-US" dirty="0">
                <a:solidFill>
                  <a:srgbClr val="002060"/>
                </a:solidFill>
              </a:rPr>
            </a:br>
            <a:endParaRPr lang="en-US" dirty="0">
              <a:solidFill>
                <a:srgbClr val="002060"/>
              </a:solidFill>
            </a:endParaRPr>
          </a:p>
        </p:txBody>
      </p:sp>
    </p:spTree>
    <p:extLst>
      <p:ext uri="{BB962C8B-B14F-4D97-AF65-F5344CB8AC3E}">
        <p14:creationId xmlns:p14="http://schemas.microsoft.com/office/powerpoint/2010/main" val="17869283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536DB-068E-4D66-B442-D29BF619666D}"/>
              </a:ext>
            </a:extLst>
          </p:cNvPr>
          <p:cNvSpPr>
            <a:spLocks noGrp="1"/>
          </p:cNvSpPr>
          <p:nvPr>
            <p:ph type="title"/>
          </p:nvPr>
        </p:nvSpPr>
        <p:spPr>
          <a:xfrm>
            <a:off x="1069847" y="0"/>
            <a:ext cx="9634011" cy="1325563"/>
          </a:xfrm>
        </p:spPr>
        <p:txBody>
          <a:bodyPr/>
          <a:lstStyle/>
          <a:p>
            <a:pPr algn="ctr"/>
            <a:r>
              <a:rPr lang="en-US" dirty="0">
                <a:solidFill>
                  <a:srgbClr val="002060"/>
                </a:solidFill>
              </a:rPr>
              <a:t>Warfarin</a:t>
            </a:r>
          </a:p>
        </p:txBody>
      </p:sp>
      <p:sp>
        <p:nvSpPr>
          <p:cNvPr id="3" name="Content Placeholder 2">
            <a:extLst>
              <a:ext uri="{FF2B5EF4-FFF2-40B4-BE49-F238E27FC236}">
                <a16:creationId xmlns:a16="http://schemas.microsoft.com/office/drawing/2014/main" id="{A71DC2ED-9FA4-42BF-9041-201DCE00D256}"/>
              </a:ext>
            </a:extLst>
          </p:cNvPr>
          <p:cNvSpPr>
            <a:spLocks noGrp="1"/>
          </p:cNvSpPr>
          <p:nvPr>
            <p:ph idx="1"/>
          </p:nvPr>
        </p:nvSpPr>
        <p:spPr>
          <a:xfrm>
            <a:off x="396240" y="1325563"/>
            <a:ext cx="10307618" cy="5234940"/>
          </a:xfrm>
        </p:spPr>
        <p:txBody>
          <a:bodyPr>
            <a:normAutofit lnSpcReduction="10000"/>
          </a:bodyPr>
          <a:lstStyle/>
          <a:p>
            <a:pPr marL="0" indent="0">
              <a:buNone/>
            </a:pPr>
            <a:r>
              <a:rPr lang="en-US" b="1" dirty="0">
                <a:solidFill>
                  <a:srgbClr val="002060"/>
                </a:solidFill>
              </a:rPr>
              <a:t>* Should you use an IV immediate-acting drug like heparin to anti-coagulate the patient during their initial prothrombotic period on warfarin? *</a:t>
            </a:r>
            <a:br>
              <a:rPr lang="en-US" dirty="0">
                <a:solidFill>
                  <a:srgbClr val="002060"/>
                </a:solidFill>
              </a:rPr>
            </a:br>
            <a:r>
              <a:rPr lang="en-US" dirty="0">
                <a:solidFill>
                  <a:srgbClr val="002060"/>
                </a:solidFill>
              </a:rPr>
              <a:t> </a:t>
            </a:r>
            <a:r>
              <a:rPr lang="en-US" b="1" dirty="0">
                <a:solidFill>
                  <a:srgbClr val="002060"/>
                </a:solidFill>
              </a:rPr>
              <a:t>-</a:t>
            </a:r>
            <a:r>
              <a:rPr lang="en-US" dirty="0">
                <a:solidFill>
                  <a:srgbClr val="002060"/>
                </a:solidFill>
              </a:rPr>
              <a:t> Yes, for </a:t>
            </a:r>
            <a:r>
              <a:rPr lang="en-US" b="1" dirty="0">
                <a:solidFill>
                  <a:srgbClr val="002060"/>
                </a:solidFill>
              </a:rPr>
              <a:t>clot disorders (DVT/PE)</a:t>
            </a:r>
            <a:r>
              <a:rPr lang="en-US" dirty="0">
                <a:solidFill>
                  <a:srgbClr val="002060"/>
                </a:solidFill>
              </a:rPr>
              <a:t>, heparin is used anyway </a:t>
            </a:r>
            <a:r>
              <a:rPr lang="en-US" u="sng" dirty="0">
                <a:solidFill>
                  <a:srgbClr val="002060"/>
                </a:solidFill>
              </a:rPr>
              <a:t>because of its acute onset</a:t>
            </a:r>
            <a:r>
              <a:rPr lang="en-US" dirty="0">
                <a:solidFill>
                  <a:srgbClr val="002060"/>
                </a:solidFill>
              </a:rPr>
              <a:t>. This provides anti-coagulation during initial warfarin therapy.</a:t>
            </a:r>
            <a:br>
              <a:rPr lang="en-US" dirty="0">
                <a:solidFill>
                  <a:srgbClr val="002060"/>
                </a:solidFill>
              </a:rPr>
            </a:br>
            <a:r>
              <a:rPr lang="en-US" dirty="0">
                <a:solidFill>
                  <a:srgbClr val="002060"/>
                </a:solidFill>
              </a:rPr>
              <a:t> </a:t>
            </a:r>
            <a:r>
              <a:rPr lang="en-US" b="1" dirty="0">
                <a:solidFill>
                  <a:srgbClr val="002060"/>
                </a:solidFill>
              </a:rPr>
              <a:t>-</a:t>
            </a:r>
            <a:r>
              <a:rPr lang="en-US" dirty="0">
                <a:solidFill>
                  <a:srgbClr val="002060"/>
                </a:solidFill>
              </a:rPr>
              <a:t> </a:t>
            </a:r>
            <a:r>
              <a:rPr lang="en-US" u="sng" dirty="0">
                <a:solidFill>
                  <a:srgbClr val="002060"/>
                </a:solidFill>
              </a:rPr>
              <a:t>One exception</a:t>
            </a:r>
            <a:r>
              <a:rPr lang="en-US" dirty="0">
                <a:solidFill>
                  <a:srgbClr val="002060"/>
                </a:solidFill>
              </a:rPr>
              <a:t>: patients with </a:t>
            </a:r>
            <a:r>
              <a:rPr lang="en-US" b="1" dirty="0">
                <a:solidFill>
                  <a:srgbClr val="002060"/>
                </a:solidFill>
              </a:rPr>
              <a:t>atrial fibrillation</a:t>
            </a:r>
            <a:r>
              <a:rPr lang="en-US" dirty="0">
                <a:solidFill>
                  <a:srgbClr val="002060"/>
                </a:solidFill>
              </a:rPr>
              <a:t>. </a:t>
            </a:r>
            <a:br>
              <a:rPr lang="en-US" dirty="0">
                <a:solidFill>
                  <a:srgbClr val="002060"/>
                </a:solidFill>
              </a:rPr>
            </a:br>
            <a:r>
              <a:rPr lang="en-US" dirty="0">
                <a:solidFill>
                  <a:srgbClr val="002060"/>
                </a:solidFill>
              </a:rPr>
              <a:t>They don’t have an active clot ; they are just at high risk of forming a clot. So we often </a:t>
            </a:r>
            <a:r>
              <a:rPr lang="en-US" u="sng" dirty="0">
                <a:solidFill>
                  <a:srgbClr val="002060"/>
                </a:solidFill>
              </a:rPr>
              <a:t>start warfarin without heparin</a:t>
            </a:r>
            <a:r>
              <a:rPr lang="en-US" dirty="0">
                <a:solidFill>
                  <a:srgbClr val="002060"/>
                </a:solidFill>
              </a:rPr>
              <a:t>.</a:t>
            </a:r>
            <a:br>
              <a:rPr lang="en-US" dirty="0">
                <a:solidFill>
                  <a:srgbClr val="002060"/>
                </a:solidFill>
              </a:rPr>
            </a:br>
            <a:r>
              <a:rPr lang="en-US" b="1" dirty="0">
                <a:solidFill>
                  <a:srgbClr val="002060"/>
                </a:solidFill>
              </a:rPr>
              <a:t>* ADVERSE EFFECTS:</a:t>
            </a:r>
            <a:br>
              <a:rPr lang="en-US" b="1" dirty="0">
                <a:solidFill>
                  <a:srgbClr val="002060"/>
                </a:solidFill>
              </a:rPr>
            </a:br>
            <a:r>
              <a:rPr lang="en-US" b="1" dirty="0">
                <a:solidFill>
                  <a:srgbClr val="002060"/>
                </a:solidFill>
              </a:rPr>
              <a:t>1- </a:t>
            </a:r>
            <a:r>
              <a:rPr lang="en-US" dirty="0">
                <a:solidFill>
                  <a:srgbClr val="002060"/>
                </a:solidFill>
              </a:rPr>
              <a:t>Crosses placenta and cause fetal warfarin syndrome (contraindicated), UFH often used (doesn’t cross). </a:t>
            </a:r>
            <a:r>
              <a:rPr lang="en-US" u="sng" dirty="0">
                <a:solidFill>
                  <a:srgbClr val="002060"/>
                </a:solidFill>
              </a:rPr>
              <a:t>Warfarin is safe for lactating mothers</a:t>
            </a:r>
            <a:r>
              <a:rPr lang="en-US" dirty="0">
                <a:solidFill>
                  <a:srgbClr val="002060"/>
                </a:solidFill>
              </a:rPr>
              <a:t>.</a:t>
            </a:r>
            <a:br>
              <a:rPr lang="en-US" u="sng" dirty="0">
                <a:solidFill>
                  <a:srgbClr val="002060"/>
                </a:solidFill>
              </a:rPr>
            </a:br>
            <a:r>
              <a:rPr lang="en-US" b="1" dirty="0">
                <a:solidFill>
                  <a:srgbClr val="002060"/>
                </a:solidFill>
              </a:rPr>
              <a:t>2- </a:t>
            </a:r>
            <a:r>
              <a:rPr lang="en-US" dirty="0">
                <a:solidFill>
                  <a:srgbClr val="002060"/>
                </a:solidFill>
              </a:rPr>
              <a:t>Bleeding.</a:t>
            </a:r>
            <a:br>
              <a:rPr lang="en-US" dirty="0">
                <a:solidFill>
                  <a:srgbClr val="002060"/>
                </a:solidFill>
              </a:rPr>
            </a:br>
            <a:r>
              <a:rPr lang="en-US" b="1" dirty="0">
                <a:solidFill>
                  <a:srgbClr val="002060"/>
                </a:solidFill>
              </a:rPr>
              <a:t>3- </a:t>
            </a:r>
            <a:r>
              <a:rPr lang="en-US" dirty="0">
                <a:solidFill>
                  <a:srgbClr val="002060"/>
                </a:solidFill>
              </a:rPr>
              <a:t>Skin necrosis.</a:t>
            </a:r>
            <a:endParaRPr lang="en-US" b="1" dirty="0"/>
          </a:p>
        </p:txBody>
      </p:sp>
    </p:spTree>
    <p:extLst>
      <p:ext uri="{BB962C8B-B14F-4D97-AF65-F5344CB8AC3E}">
        <p14:creationId xmlns:p14="http://schemas.microsoft.com/office/powerpoint/2010/main" val="18394377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783EE-433D-4D36-B310-3537ED836AE7}"/>
              </a:ext>
            </a:extLst>
          </p:cNvPr>
          <p:cNvSpPr>
            <a:spLocks noGrp="1"/>
          </p:cNvSpPr>
          <p:nvPr>
            <p:ph type="title"/>
          </p:nvPr>
        </p:nvSpPr>
        <p:spPr>
          <a:xfrm>
            <a:off x="1069847" y="0"/>
            <a:ext cx="9634011" cy="1325563"/>
          </a:xfrm>
        </p:spPr>
        <p:txBody>
          <a:bodyPr/>
          <a:lstStyle/>
          <a:p>
            <a:pPr algn="ctr"/>
            <a:r>
              <a:rPr lang="en-US" dirty="0">
                <a:solidFill>
                  <a:srgbClr val="002060"/>
                </a:solidFill>
              </a:rPr>
              <a:t>Warfarin</a:t>
            </a:r>
          </a:p>
        </p:txBody>
      </p:sp>
      <p:sp>
        <p:nvSpPr>
          <p:cNvPr id="3" name="Content Placeholder 2">
            <a:extLst>
              <a:ext uri="{FF2B5EF4-FFF2-40B4-BE49-F238E27FC236}">
                <a16:creationId xmlns:a16="http://schemas.microsoft.com/office/drawing/2014/main" id="{D9254930-88E7-4203-8825-621CEC6CD0CB}"/>
              </a:ext>
            </a:extLst>
          </p:cNvPr>
          <p:cNvSpPr>
            <a:spLocks noGrp="1"/>
          </p:cNvSpPr>
          <p:nvPr>
            <p:ph idx="1"/>
          </p:nvPr>
        </p:nvSpPr>
        <p:spPr>
          <a:xfrm>
            <a:off x="394600" y="1142683"/>
            <a:ext cx="8017880" cy="5110997"/>
          </a:xfrm>
        </p:spPr>
        <p:txBody>
          <a:bodyPr/>
          <a:lstStyle/>
          <a:p>
            <a:pPr marL="0" indent="0">
              <a:buNone/>
            </a:pPr>
            <a:r>
              <a:rPr lang="en-US" b="1" dirty="0">
                <a:solidFill>
                  <a:srgbClr val="002060"/>
                </a:solidFill>
              </a:rPr>
              <a:t>* Warfarin skin necrosis *</a:t>
            </a:r>
            <a:br>
              <a:rPr lang="en-US" b="1" dirty="0">
                <a:solidFill>
                  <a:srgbClr val="002060"/>
                </a:solidFill>
              </a:rPr>
            </a:br>
            <a:r>
              <a:rPr lang="en-US" b="1" dirty="0">
                <a:solidFill>
                  <a:srgbClr val="002060"/>
                </a:solidFill>
              </a:rPr>
              <a:t>1-</a:t>
            </a:r>
            <a:r>
              <a:rPr lang="en-US" dirty="0">
                <a:solidFill>
                  <a:srgbClr val="002060"/>
                </a:solidFill>
              </a:rPr>
              <a:t> </a:t>
            </a:r>
            <a:r>
              <a:rPr lang="en-US" u="sng" dirty="0">
                <a:solidFill>
                  <a:srgbClr val="002060"/>
                </a:solidFill>
              </a:rPr>
              <a:t>A rare complication</a:t>
            </a:r>
            <a:r>
              <a:rPr lang="en-US" dirty="0">
                <a:solidFill>
                  <a:srgbClr val="002060"/>
                </a:solidFill>
              </a:rPr>
              <a:t> of therapy and only happen in patients with </a:t>
            </a:r>
            <a:r>
              <a:rPr lang="en-US" b="1" dirty="0">
                <a:solidFill>
                  <a:srgbClr val="002060"/>
                </a:solidFill>
              </a:rPr>
              <a:t>protein C deficiency</a:t>
            </a:r>
            <a:r>
              <a:rPr lang="en-US" dirty="0">
                <a:solidFill>
                  <a:srgbClr val="002060"/>
                </a:solidFill>
              </a:rPr>
              <a:t>. Can also happen with very high doses.</a:t>
            </a:r>
            <a:br>
              <a:rPr lang="en-US" dirty="0">
                <a:solidFill>
                  <a:srgbClr val="002060"/>
                </a:solidFill>
              </a:rPr>
            </a:br>
            <a:r>
              <a:rPr lang="en-US" b="1" dirty="0">
                <a:solidFill>
                  <a:srgbClr val="002060"/>
                </a:solidFill>
              </a:rPr>
              <a:t>2-</a:t>
            </a:r>
            <a:r>
              <a:rPr lang="en-US" dirty="0">
                <a:solidFill>
                  <a:srgbClr val="002060"/>
                </a:solidFill>
              </a:rPr>
              <a:t> </a:t>
            </a:r>
            <a:r>
              <a:rPr lang="en-US" u="sng" dirty="0">
                <a:solidFill>
                  <a:srgbClr val="002060"/>
                </a:solidFill>
              </a:rPr>
              <a:t>At the initial exposure</a:t>
            </a:r>
            <a:r>
              <a:rPr lang="en-US" dirty="0">
                <a:solidFill>
                  <a:srgbClr val="002060"/>
                </a:solidFill>
              </a:rPr>
              <a:t>, protein C level </a:t>
            </a:r>
            <a:r>
              <a:rPr lang="en-US" u="sng" dirty="0">
                <a:solidFill>
                  <a:srgbClr val="002060"/>
                </a:solidFill>
              </a:rPr>
              <a:t>falls</a:t>
            </a:r>
            <a:r>
              <a:rPr lang="en-US" dirty="0">
                <a:solidFill>
                  <a:srgbClr val="002060"/>
                </a:solidFill>
              </a:rPr>
              <a:t>. If the patient have an unknown protein C deficiency, this level will get </a:t>
            </a:r>
            <a:r>
              <a:rPr lang="en-US" u="sng" dirty="0">
                <a:solidFill>
                  <a:srgbClr val="002060"/>
                </a:solidFill>
              </a:rPr>
              <a:t>very low</a:t>
            </a:r>
            <a:r>
              <a:rPr lang="en-US" dirty="0">
                <a:solidFill>
                  <a:srgbClr val="002060"/>
                </a:solidFill>
              </a:rPr>
              <a:t> and they will become </a:t>
            </a:r>
            <a:r>
              <a:rPr lang="en-US" u="sng" dirty="0">
                <a:solidFill>
                  <a:srgbClr val="002060"/>
                </a:solidFill>
              </a:rPr>
              <a:t>prothrombotic</a:t>
            </a:r>
            <a:r>
              <a:rPr lang="en-US" dirty="0">
                <a:solidFill>
                  <a:srgbClr val="002060"/>
                </a:solidFill>
              </a:rPr>
              <a:t>.</a:t>
            </a:r>
            <a:br>
              <a:rPr lang="en-US" dirty="0">
                <a:solidFill>
                  <a:srgbClr val="002060"/>
                </a:solidFill>
              </a:rPr>
            </a:br>
            <a:r>
              <a:rPr lang="en-US" b="1" dirty="0">
                <a:solidFill>
                  <a:srgbClr val="002060"/>
                </a:solidFill>
              </a:rPr>
              <a:t>3-</a:t>
            </a:r>
            <a:r>
              <a:rPr lang="en-US" dirty="0">
                <a:solidFill>
                  <a:srgbClr val="002060"/>
                </a:solidFill>
              </a:rPr>
              <a:t> the result is </a:t>
            </a:r>
            <a:r>
              <a:rPr lang="en-US" b="1" dirty="0">
                <a:solidFill>
                  <a:srgbClr val="002060"/>
                </a:solidFill>
              </a:rPr>
              <a:t>thrombosis of skin tissue</a:t>
            </a:r>
            <a:r>
              <a:rPr lang="en-US" dirty="0">
                <a:solidFill>
                  <a:srgbClr val="002060"/>
                </a:solidFill>
              </a:rPr>
              <a:t>.</a:t>
            </a:r>
            <a:br>
              <a:rPr lang="en-US" dirty="0">
                <a:solidFill>
                  <a:srgbClr val="002060"/>
                </a:solidFill>
              </a:rPr>
            </a:br>
            <a:r>
              <a:rPr lang="en-US" b="1" dirty="0">
                <a:solidFill>
                  <a:srgbClr val="002060"/>
                </a:solidFill>
              </a:rPr>
              <a:t>4-</a:t>
            </a:r>
            <a:r>
              <a:rPr lang="en-US" dirty="0">
                <a:solidFill>
                  <a:srgbClr val="002060"/>
                </a:solidFill>
              </a:rPr>
              <a:t> presents as </a:t>
            </a:r>
            <a:r>
              <a:rPr lang="en-US" b="1" dirty="0">
                <a:solidFill>
                  <a:srgbClr val="002060"/>
                </a:solidFill>
              </a:rPr>
              <a:t>large dark, purple skin lesions</a:t>
            </a:r>
            <a:r>
              <a:rPr lang="en-US" dirty="0">
                <a:solidFill>
                  <a:srgbClr val="002060"/>
                </a:solidFill>
              </a:rPr>
              <a:t> within a </a:t>
            </a:r>
            <a:r>
              <a:rPr lang="en-US" u="sng" dirty="0">
                <a:solidFill>
                  <a:srgbClr val="002060"/>
                </a:solidFill>
              </a:rPr>
              <a:t>few days</a:t>
            </a:r>
            <a:r>
              <a:rPr lang="en-US" dirty="0">
                <a:solidFill>
                  <a:srgbClr val="002060"/>
                </a:solidFill>
              </a:rPr>
              <a:t> after warfarin administration.</a:t>
            </a:r>
          </a:p>
        </p:txBody>
      </p:sp>
      <p:pic>
        <p:nvPicPr>
          <p:cNvPr id="5" name="Picture 4" descr="A picture containing indoor, banana, sitting, brown&#10;&#10;Description automatically generated">
            <a:extLst>
              <a:ext uri="{FF2B5EF4-FFF2-40B4-BE49-F238E27FC236}">
                <a16:creationId xmlns:a16="http://schemas.microsoft.com/office/drawing/2014/main" id="{F42FC9C3-0552-4653-BF8F-B5A3560E7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3329" y="3561155"/>
            <a:ext cx="2813538" cy="2692525"/>
          </a:xfrm>
          <a:prstGeom prst="rect">
            <a:avLst/>
          </a:prstGeom>
        </p:spPr>
      </p:pic>
    </p:spTree>
    <p:extLst>
      <p:ext uri="{BB962C8B-B14F-4D97-AF65-F5344CB8AC3E}">
        <p14:creationId xmlns:p14="http://schemas.microsoft.com/office/powerpoint/2010/main" val="1406932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B2FE9-C2A3-4FE0-A6E4-AE3A81125B3C}"/>
              </a:ext>
            </a:extLst>
          </p:cNvPr>
          <p:cNvSpPr>
            <a:spLocks noGrp="1"/>
          </p:cNvSpPr>
          <p:nvPr>
            <p:ph type="title"/>
          </p:nvPr>
        </p:nvSpPr>
        <p:spPr>
          <a:xfrm>
            <a:off x="1097980" y="0"/>
            <a:ext cx="9634011" cy="1411947"/>
          </a:xfrm>
        </p:spPr>
        <p:txBody>
          <a:bodyPr/>
          <a:lstStyle/>
          <a:p>
            <a:pPr algn="ctr"/>
            <a:r>
              <a:rPr lang="en-US" dirty="0">
                <a:solidFill>
                  <a:srgbClr val="002060"/>
                </a:solidFill>
              </a:rPr>
              <a:t>Chronic Oral Anticoagulants</a:t>
            </a:r>
          </a:p>
        </p:txBody>
      </p:sp>
      <p:sp>
        <p:nvSpPr>
          <p:cNvPr id="3" name="Content Placeholder 2">
            <a:extLst>
              <a:ext uri="{FF2B5EF4-FFF2-40B4-BE49-F238E27FC236}">
                <a16:creationId xmlns:a16="http://schemas.microsoft.com/office/drawing/2014/main" id="{62AC6C7A-4E83-4BC9-B515-0C821F565ED8}"/>
              </a:ext>
            </a:extLst>
          </p:cNvPr>
          <p:cNvSpPr>
            <a:spLocks noGrp="1"/>
          </p:cNvSpPr>
          <p:nvPr>
            <p:ph idx="1"/>
          </p:nvPr>
        </p:nvSpPr>
        <p:spPr>
          <a:xfrm>
            <a:off x="633749" y="1411947"/>
            <a:ext cx="9634011" cy="1553783"/>
          </a:xfrm>
        </p:spPr>
        <p:txBody>
          <a:bodyPr/>
          <a:lstStyle/>
          <a:p>
            <a:pPr marL="0" indent="0">
              <a:buNone/>
            </a:pPr>
            <a:r>
              <a:rPr lang="en-US" b="1" dirty="0">
                <a:solidFill>
                  <a:srgbClr val="002060"/>
                </a:solidFill>
              </a:rPr>
              <a:t>*</a:t>
            </a:r>
            <a:r>
              <a:rPr lang="en-US" dirty="0">
                <a:solidFill>
                  <a:srgbClr val="002060"/>
                </a:solidFill>
              </a:rPr>
              <a:t> The prior standard therapy was </a:t>
            </a:r>
            <a:r>
              <a:rPr lang="en-US" b="1" dirty="0">
                <a:solidFill>
                  <a:srgbClr val="002060"/>
                </a:solidFill>
              </a:rPr>
              <a:t>warfarin</a:t>
            </a:r>
            <a:r>
              <a:rPr lang="en-US" dirty="0">
                <a:solidFill>
                  <a:srgbClr val="002060"/>
                </a:solidFill>
              </a:rPr>
              <a:t> for many years:</a:t>
            </a:r>
            <a:br>
              <a:rPr lang="en-US" dirty="0">
                <a:solidFill>
                  <a:srgbClr val="002060"/>
                </a:solidFill>
              </a:rPr>
            </a:br>
            <a:r>
              <a:rPr lang="en-US" dirty="0">
                <a:solidFill>
                  <a:srgbClr val="002060"/>
                </a:solidFill>
              </a:rPr>
              <a:t> - </a:t>
            </a:r>
            <a:r>
              <a:rPr lang="en-US" u="sng" dirty="0">
                <a:solidFill>
                  <a:srgbClr val="002060"/>
                </a:solidFill>
              </a:rPr>
              <a:t>Upsides</a:t>
            </a:r>
            <a:r>
              <a:rPr lang="en-US" dirty="0">
                <a:solidFill>
                  <a:srgbClr val="002060"/>
                </a:solidFill>
              </a:rPr>
              <a:t>: Oral drug and low cost.</a:t>
            </a:r>
            <a:br>
              <a:rPr lang="en-US" dirty="0">
                <a:solidFill>
                  <a:srgbClr val="002060"/>
                </a:solidFill>
              </a:rPr>
            </a:br>
            <a:r>
              <a:rPr lang="en-US" dirty="0">
                <a:solidFill>
                  <a:srgbClr val="002060"/>
                </a:solidFill>
              </a:rPr>
              <a:t> - </a:t>
            </a:r>
            <a:r>
              <a:rPr lang="en-US" u="sng" dirty="0">
                <a:solidFill>
                  <a:srgbClr val="002060"/>
                </a:solidFill>
              </a:rPr>
              <a:t>Downsides</a:t>
            </a:r>
            <a:r>
              <a:rPr lang="en-US" dirty="0">
                <a:solidFill>
                  <a:srgbClr val="002060"/>
                </a:solidFill>
              </a:rPr>
              <a:t>: Requires regular INR checks. (Monthly blood draw)</a:t>
            </a:r>
            <a:endParaRPr lang="en-US" dirty="0"/>
          </a:p>
        </p:txBody>
      </p:sp>
      <p:sp>
        <p:nvSpPr>
          <p:cNvPr id="5" name="TextBox 4">
            <a:extLst>
              <a:ext uri="{FF2B5EF4-FFF2-40B4-BE49-F238E27FC236}">
                <a16:creationId xmlns:a16="http://schemas.microsoft.com/office/drawing/2014/main" id="{AC0EB12D-BBBD-4429-8912-F6EA6352C49B}"/>
              </a:ext>
            </a:extLst>
          </p:cNvPr>
          <p:cNvSpPr txBox="1"/>
          <p:nvPr/>
        </p:nvSpPr>
        <p:spPr>
          <a:xfrm>
            <a:off x="1890794" y="3429000"/>
            <a:ext cx="7348580" cy="707886"/>
          </a:xfrm>
          <a:prstGeom prst="rect">
            <a:avLst/>
          </a:prstGeom>
          <a:noFill/>
        </p:spPr>
        <p:txBody>
          <a:bodyPr wrap="square" rtlCol="0">
            <a:spAutoFit/>
          </a:bodyPr>
          <a:lstStyle/>
          <a:p>
            <a:pPr algn="ctr"/>
            <a:r>
              <a:rPr lang="en-US" sz="4000" dirty="0">
                <a:solidFill>
                  <a:srgbClr val="002060"/>
                </a:solidFill>
                <a:latin typeface="+mj-lt"/>
              </a:rPr>
              <a:t>Novel Oral Anticoagulants</a:t>
            </a:r>
          </a:p>
        </p:txBody>
      </p:sp>
      <p:sp>
        <p:nvSpPr>
          <p:cNvPr id="6" name="TextBox 5">
            <a:extLst>
              <a:ext uri="{FF2B5EF4-FFF2-40B4-BE49-F238E27FC236}">
                <a16:creationId xmlns:a16="http://schemas.microsoft.com/office/drawing/2014/main" id="{8BA18657-7575-4D8B-899F-B617EE1FE513}"/>
              </a:ext>
            </a:extLst>
          </p:cNvPr>
          <p:cNvSpPr txBox="1"/>
          <p:nvPr/>
        </p:nvSpPr>
        <p:spPr>
          <a:xfrm>
            <a:off x="633749" y="4316279"/>
            <a:ext cx="8851214" cy="1886991"/>
          </a:xfrm>
          <a:prstGeom prst="rect">
            <a:avLst/>
          </a:prstGeom>
          <a:noFill/>
        </p:spPr>
        <p:txBody>
          <a:bodyPr wrap="square" rtlCol="0">
            <a:spAutoFit/>
          </a:bodyPr>
          <a:lstStyle/>
          <a:p>
            <a:pPr>
              <a:lnSpc>
                <a:spcPct val="150000"/>
              </a:lnSpc>
            </a:pPr>
            <a:r>
              <a:rPr lang="en-US" sz="2000" b="1" dirty="0">
                <a:solidFill>
                  <a:srgbClr val="002060"/>
                </a:solidFill>
              </a:rPr>
              <a:t>*</a:t>
            </a:r>
            <a:r>
              <a:rPr lang="en-US" sz="2000" dirty="0">
                <a:solidFill>
                  <a:srgbClr val="002060"/>
                </a:solidFill>
              </a:rPr>
              <a:t> </a:t>
            </a:r>
            <a:r>
              <a:rPr lang="en-US" sz="2000" b="1" dirty="0">
                <a:solidFill>
                  <a:srgbClr val="002060"/>
                </a:solidFill>
              </a:rPr>
              <a:t>NAOCs</a:t>
            </a:r>
            <a:r>
              <a:rPr lang="en-US" sz="2000" dirty="0">
                <a:solidFill>
                  <a:srgbClr val="002060"/>
                </a:solidFill>
              </a:rPr>
              <a:t> are alternatives to warfarin.</a:t>
            </a:r>
            <a:br>
              <a:rPr lang="en-US" sz="2000" dirty="0">
                <a:solidFill>
                  <a:srgbClr val="002060"/>
                </a:solidFill>
              </a:rPr>
            </a:br>
            <a:r>
              <a:rPr lang="en-US" sz="2000" b="1" dirty="0">
                <a:solidFill>
                  <a:srgbClr val="002060"/>
                </a:solidFill>
              </a:rPr>
              <a:t>*</a:t>
            </a:r>
            <a:r>
              <a:rPr lang="en-US" sz="2000" dirty="0">
                <a:solidFill>
                  <a:srgbClr val="002060"/>
                </a:solidFill>
              </a:rPr>
              <a:t> </a:t>
            </a:r>
            <a:r>
              <a:rPr lang="en-US" sz="2000" b="1" dirty="0">
                <a:solidFill>
                  <a:srgbClr val="002060"/>
                </a:solidFill>
              </a:rPr>
              <a:t>Factor </a:t>
            </a:r>
            <a:r>
              <a:rPr lang="en-US" sz="2000" b="1" dirty="0" err="1">
                <a:solidFill>
                  <a:srgbClr val="002060"/>
                </a:solidFill>
              </a:rPr>
              <a:t>Xa</a:t>
            </a:r>
            <a:r>
              <a:rPr lang="en-US" sz="2000" b="1" dirty="0">
                <a:solidFill>
                  <a:srgbClr val="002060"/>
                </a:solidFill>
              </a:rPr>
              <a:t> inhibitors (Rivaroxaban, Apixaban) , DTIs (Dabigatran)</a:t>
            </a:r>
            <a:br>
              <a:rPr lang="en-US" sz="2000" b="1" dirty="0">
                <a:solidFill>
                  <a:srgbClr val="002060"/>
                </a:solidFill>
              </a:rPr>
            </a:br>
            <a:r>
              <a:rPr lang="en-US" sz="2000" dirty="0">
                <a:solidFill>
                  <a:srgbClr val="002060"/>
                </a:solidFill>
              </a:rPr>
              <a:t> </a:t>
            </a:r>
            <a:r>
              <a:rPr lang="en-US" sz="2000" b="1" dirty="0">
                <a:solidFill>
                  <a:srgbClr val="002060"/>
                </a:solidFill>
              </a:rPr>
              <a:t>-</a:t>
            </a:r>
            <a:r>
              <a:rPr lang="en-US" sz="2000" dirty="0">
                <a:solidFill>
                  <a:srgbClr val="002060"/>
                </a:solidFill>
              </a:rPr>
              <a:t> </a:t>
            </a:r>
            <a:r>
              <a:rPr lang="en-US" sz="2000" u="sng" dirty="0">
                <a:solidFill>
                  <a:srgbClr val="002060"/>
                </a:solidFill>
              </a:rPr>
              <a:t>Upsides</a:t>
            </a:r>
            <a:r>
              <a:rPr lang="en-US" sz="2000" dirty="0">
                <a:solidFill>
                  <a:srgbClr val="002060"/>
                </a:solidFill>
              </a:rPr>
              <a:t>: no INR regular checks. (Consistent dose)</a:t>
            </a:r>
            <a:br>
              <a:rPr lang="en-US" sz="2000" dirty="0">
                <a:solidFill>
                  <a:srgbClr val="002060"/>
                </a:solidFill>
              </a:rPr>
            </a:br>
            <a:r>
              <a:rPr lang="en-US" sz="2000" dirty="0">
                <a:solidFill>
                  <a:srgbClr val="002060"/>
                </a:solidFill>
              </a:rPr>
              <a:t> </a:t>
            </a:r>
            <a:r>
              <a:rPr lang="en-US" sz="2000" b="1" dirty="0">
                <a:solidFill>
                  <a:srgbClr val="002060"/>
                </a:solidFill>
              </a:rPr>
              <a:t>-</a:t>
            </a:r>
            <a:r>
              <a:rPr lang="en-US" sz="2000" dirty="0">
                <a:solidFill>
                  <a:srgbClr val="002060"/>
                </a:solidFill>
              </a:rPr>
              <a:t> </a:t>
            </a:r>
            <a:r>
              <a:rPr lang="en-US" sz="2000" u="sng" dirty="0">
                <a:solidFill>
                  <a:srgbClr val="002060"/>
                </a:solidFill>
              </a:rPr>
              <a:t>Downsides</a:t>
            </a:r>
            <a:r>
              <a:rPr lang="en-US" sz="2000" dirty="0">
                <a:solidFill>
                  <a:srgbClr val="002060"/>
                </a:solidFill>
              </a:rPr>
              <a:t>: cost and no reversal agents.</a:t>
            </a:r>
          </a:p>
        </p:txBody>
      </p:sp>
    </p:spTree>
    <p:extLst>
      <p:ext uri="{BB962C8B-B14F-4D97-AF65-F5344CB8AC3E}">
        <p14:creationId xmlns:p14="http://schemas.microsoft.com/office/powerpoint/2010/main" val="33089311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C9771-E4AB-41A0-9683-9A074BC83BDA}"/>
              </a:ext>
            </a:extLst>
          </p:cNvPr>
          <p:cNvSpPr>
            <a:spLocks noGrp="1"/>
          </p:cNvSpPr>
          <p:nvPr>
            <p:ph type="title"/>
          </p:nvPr>
        </p:nvSpPr>
        <p:spPr>
          <a:xfrm>
            <a:off x="1007853" y="278969"/>
            <a:ext cx="9634011" cy="1325563"/>
          </a:xfrm>
        </p:spPr>
        <p:txBody>
          <a:bodyPr/>
          <a:lstStyle/>
          <a:p>
            <a:pPr algn="ctr"/>
            <a:r>
              <a:rPr lang="en-US" dirty="0">
                <a:solidFill>
                  <a:srgbClr val="002060"/>
                </a:solidFill>
              </a:rPr>
              <a:t>Reversal OF Drugs</a:t>
            </a:r>
          </a:p>
        </p:txBody>
      </p:sp>
      <p:sp>
        <p:nvSpPr>
          <p:cNvPr id="3" name="Content Placeholder 2">
            <a:extLst>
              <a:ext uri="{FF2B5EF4-FFF2-40B4-BE49-F238E27FC236}">
                <a16:creationId xmlns:a16="http://schemas.microsoft.com/office/drawing/2014/main" id="{A859E9AE-1E36-44EE-89CA-0C429003E041}"/>
              </a:ext>
            </a:extLst>
          </p:cNvPr>
          <p:cNvSpPr>
            <a:spLocks noGrp="1"/>
          </p:cNvSpPr>
          <p:nvPr>
            <p:ph idx="1"/>
          </p:nvPr>
        </p:nvSpPr>
        <p:spPr>
          <a:xfrm>
            <a:off x="868372" y="1623059"/>
            <a:ext cx="9634011" cy="4607259"/>
          </a:xfrm>
        </p:spPr>
        <p:txBody>
          <a:bodyPr>
            <a:noAutofit/>
          </a:bodyPr>
          <a:lstStyle/>
          <a:p>
            <a:pPr marL="0" indent="0">
              <a:buNone/>
            </a:pPr>
            <a:r>
              <a:rPr lang="en-US" sz="2100" b="1" dirty="0">
                <a:solidFill>
                  <a:srgbClr val="002060"/>
                </a:solidFill>
              </a:rPr>
              <a:t>1- Fresh Frozen Plasma (FFP):</a:t>
            </a:r>
            <a:br>
              <a:rPr lang="en-US" sz="2100" dirty="0">
                <a:solidFill>
                  <a:srgbClr val="002060"/>
                </a:solidFill>
              </a:rPr>
            </a:br>
            <a:r>
              <a:rPr lang="en-US" sz="2100" dirty="0">
                <a:solidFill>
                  <a:srgbClr val="002060"/>
                </a:solidFill>
              </a:rPr>
              <a:t> </a:t>
            </a:r>
            <a:r>
              <a:rPr lang="en-US" sz="2100" b="1" dirty="0">
                <a:solidFill>
                  <a:srgbClr val="002060"/>
                </a:solidFill>
              </a:rPr>
              <a:t>-</a:t>
            </a:r>
            <a:r>
              <a:rPr lang="en-US" sz="2100" dirty="0">
                <a:solidFill>
                  <a:srgbClr val="002060"/>
                </a:solidFill>
              </a:rPr>
              <a:t> FFP can be used to reverse the effect of </a:t>
            </a:r>
            <a:r>
              <a:rPr lang="en-US" sz="2100" b="1" u="sng" dirty="0">
                <a:solidFill>
                  <a:srgbClr val="002060"/>
                </a:solidFill>
              </a:rPr>
              <a:t>warfarin</a:t>
            </a:r>
            <a:r>
              <a:rPr lang="en-US" sz="2100" u="sng" dirty="0">
                <a:solidFill>
                  <a:srgbClr val="002060"/>
                </a:solidFill>
              </a:rPr>
              <a:t> very quickly</a:t>
            </a:r>
            <a:r>
              <a:rPr lang="en-US" sz="2100" dirty="0">
                <a:solidFill>
                  <a:srgbClr val="002060"/>
                </a:solidFill>
              </a:rPr>
              <a:t>.</a:t>
            </a:r>
            <a:br>
              <a:rPr lang="en-US" sz="2100" dirty="0">
                <a:solidFill>
                  <a:srgbClr val="002060"/>
                </a:solidFill>
              </a:rPr>
            </a:br>
            <a:r>
              <a:rPr lang="en-US" sz="2100" dirty="0">
                <a:solidFill>
                  <a:srgbClr val="002060"/>
                </a:solidFill>
              </a:rPr>
              <a:t> </a:t>
            </a:r>
            <a:r>
              <a:rPr lang="en-US" sz="2100" b="1" dirty="0">
                <a:solidFill>
                  <a:srgbClr val="002060"/>
                </a:solidFill>
              </a:rPr>
              <a:t>-</a:t>
            </a:r>
            <a:r>
              <a:rPr lang="en-US" sz="2100" dirty="0">
                <a:solidFill>
                  <a:srgbClr val="002060"/>
                </a:solidFill>
              </a:rPr>
              <a:t> It’s the plasma after removal of RBCs, WBCs and Platelets, </a:t>
            </a:r>
            <a:r>
              <a:rPr lang="en-US" sz="2100" u="sng" dirty="0">
                <a:solidFill>
                  <a:srgbClr val="002060"/>
                </a:solidFill>
              </a:rPr>
              <a:t>frozen for storage</a:t>
            </a:r>
            <a:r>
              <a:rPr lang="en-US" sz="2100" dirty="0">
                <a:solidFill>
                  <a:srgbClr val="002060"/>
                </a:solidFill>
              </a:rPr>
              <a:t>.</a:t>
            </a:r>
            <a:br>
              <a:rPr lang="en-US" sz="2100" dirty="0">
                <a:solidFill>
                  <a:srgbClr val="002060"/>
                </a:solidFill>
              </a:rPr>
            </a:br>
            <a:r>
              <a:rPr lang="en-US" sz="2100" dirty="0">
                <a:solidFill>
                  <a:srgbClr val="002060"/>
                </a:solidFill>
              </a:rPr>
              <a:t> </a:t>
            </a:r>
            <a:r>
              <a:rPr lang="en-US" sz="2100" b="1" dirty="0">
                <a:solidFill>
                  <a:srgbClr val="002060"/>
                </a:solidFill>
              </a:rPr>
              <a:t>-</a:t>
            </a:r>
            <a:r>
              <a:rPr lang="en-US" sz="2100" dirty="0">
                <a:solidFill>
                  <a:srgbClr val="002060"/>
                </a:solidFill>
              </a:rPr>
              <a:t> Once thawed, </a:t>
            </a:r>
            <a:r>
              <a:rPr lang="en-US" sz="2100" b="1" dirty="0">
                <a:solidFill>
                  <a:srgbClr val="002060"/>
                </a:solidFill>
              </a:rPr>
              <a:t>must be used within 24 hours or the clotting factors degrade</a:t>
            </a:r>
            <a:r>
              <a:rPr lang="en-US" sz="2100" dirty="0">
                <a:solidFill>
                  <a:srgbClr val="002060"/>
                </a:solidFill>
              </a:rPr>
              <a:t>.</a:t>
            </a:r>
            <a:br>
              <a:rPr lang="en-US" sz="2100" dirty="0">
                <a:solidFill>
                  <a:srgbClr val="002060"/>
                </a:solidFill>
              </a:rPr>
            </a:br>
            <a:r>
              <a:rPr lang="en-US" sz="2100" dirty="0">
                <a:solidFill>
                  <a:srgbClr val="002060"/>
                </a:solidFill>
              </a:rPr>
              <a:t> </a:t>
            </a:r>
            <a:r>
              <a:rPr lang="en-US" sz="2100" b="1" dirty="0">
                <a:solidFill>
                  <a:srgbClr val="002060"/>
                </a:solidFill>
              </a:rPr>
              <a:t>-</a:t>
            </a:r>
            <a:r>
              <a:rPr lang="en-US" sz="2100" dirty="0">
                <a:solidFill>
                  <a:srgbClr val="002060"/>
                </a:solidFill>
              </a:rPr>
              <a:t> </a:t>
            </a:r>
            <a:r>
              <a:rPr lang="en-US" sz="2100" u="sng" dirty="0">
                <a:solidFill>
                  <a:srgbClr val="002060"/>
                </a:solidFill>
              </a:rPr>
              <a:t>It will correct deficiencies of any clotting factors</a:t>
            </a:r>
            <a:r>
              <a:rPr lang="en-US" sz="2100" dirty="0">
                <a:solidFill>
                  <a:srgbClr val="002060"/>
                </a:solidFill>
              </a:rPr>
              <a:t>. (other low vitamin K factor levels will be corrected by FFP)</a:t>
            </a:r>
            <a:br>
              <a:rPr lang="en-US" sz="2100" dirty="0">
                <a:solidFill>
                  <a:srgbClr val="002060"/>
                </a:solidFill>
              </a:rPr>
            </a:br>
            <a:r>
              <a:rPr lang="en-US" sz="2100" dirty="0">
                <a:solidFill>
                  <a:srgbClr val="002060"/>
                </a:solidFill>
              </a:rPr>
              <a:t> </a:t>
            </a:r>
            <a:r>
              <a:rPr lang="en-US" sz="2100" b="1" dirty="0">
                <a:solidFill>
                  <a:srgbClr val="002060"/>
                </a:solidFill>
              </a:rPr>
              <a:t>-</a:t>
            </a:r>
            <a:r>
              <a:rPr lang="en-US" sz="2100" dirty="0">
                <a:solidFill>
                  <a:srgbClr val="002060"/>
                </a:solidFill>
              </a:rPr>
              <a:t> PT/PTT levels will </a:t>
            </a:r>
            <a:r>
              <a:rPr lang="en-US" sz="2100" u="sng" dirty="0">
                <a:solidFill>
                  <a:srgbClr val="002060"/>
                </a:solidFill>
              </a:rPr>
              <a:t>normalize after infusion</a:t>
            </a:r>
            <a:r>
              <a:rPr lang="en-US" sz="2100" dirty="0">
                <a:solidFill>
                  <a:srgbClr val="002060"/>
                </a:solidFill>
              </a:rPr>
              <a:t>.</a:t>
            </a:r>
          </a:p>
        </p:txBody>
      </p:sp>
    </p:spTree>
    <p:extLst>
      <p:ext uri="{BB962C8B-B14F-4D97-AF65-F5344CB8AC3E}">
        <p14:creationId xmlns:p14="http://schemas.microsoft.com/office/powerpoint/2010/main" val="18866552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F5941-A6F6-493F-AA40-569B46AB4251}"/>
              </a:ext>
            </a:extLst>
          </p:cNvPr>
          <p:cNvSpPr>
            <a:spLocks noGrp="1"/>
          </p:cNvSpPr>
          <p:nvPr>
            <p:ph type="title"/>
          </p:nvPr>
        </p:nvSpPr>
        <p:spPr>
          <a:xfrm>
            <a:off x="1069847" y="0"/>
            <a:ext cx="9634011" cy="1325563"/>
          </a:xfrm>
        </p:spPr>
        <p:txBody>
          <a:bodyPr/>
          <a:lstStyle/>
          <a:p>
            <a:pPr algn="ctr"/>
            <a:r>
              <a:rPr lang="en-US" dirty="0">
                <a:solidFill>
                  <a:srgbClr val="002060"/>
                </a:solidFill>
              </a:rPr>
              <a:t>Reversal OF Drugs</a:t>
            </a:r>
            <a:endParaRPr lang="en-US" dirty="0"/>
          </a:p>
        </p:txBody>
      </p:sp>
      <p:sp>
        <p:nvSpPr>
          <p:cNvPr id="3" name="Content Placeholder 2">
            <a:extLst>
              <a:ext uri="{FF2B5EF4-FFF2-40B4-BE49-F238E27FC236}">
                <a16:creationId xmlns:a16="http://schemas.microsoft.com/office/drawing/2014/main" id="{2772B1BA-FD11-402B-8E49-58AC5154299C}"/>
              </a:ext>
            </a:extLst>
          </p:cNvPr>
          <p:cNvSpPr>
            <a:spLocks noGrp="1"/>
          </p:cNvSpPr>
          <p:nvPr>
            <p:ph idx="1"/>
          </p:nvPr>
        </p:nvSpPr>
        <p:spPr>
          <a:xfrm>
            <a:off x="604434" y="1325562"/>
            <a:ext cx="10275376" cy="5059739"/>
          </a:xfrm>
        </p:spPr>
        <p:txBody>
          <a:bodyPr>
            <a:normAutofit/>
          </a:bodyPr>
          <a:lstStyle/>
          <a:p>
            <a:pPr marL="0" indent="0">
              <a:buNone/>
            </a:pPr>
            <a:r>
              <a:rPr lang="en-US" b="1" dirty="0">
                <a:solidFill>
                  <a:srgbClr val="002060"/>
                </a:solidFill>
              </a:rPr>
              <a:t>2- Vitamin K: </a:t>
            </a:r>
            <a:br>
              <a:rPr lang="en-US" dirty="0">
                <a:solidFill>
                  <a:srgbClr val="002060"/>
                </a:solidFill>
              </a:rPr>
            </a:br>
            <a:r>
              <a:rPr lang="en-US" dirty="0">
                <a:solidFill>
                  <a:srgbClr val="002060"/>
                </a:solidFill>
              </a:rPr>
              <a:t> </a:t>
            </a:r>
            <a:r>
              <a:rPr lang="en-US" b="1" dirty="0">
                <a:solidFill>
                  <a:srgbClr val="002060"/>
                </a:solidFill>
              </a:rPr>
              <a:t>-</a:t>
            </a:r>
            <a:r>
              <a:rPr lang="en-US" dirty="0">
                <a:solidFill>
                  <a:srgbClr val="002060"/>
                </a:solidFill>
              </a:rPr>
              <a:t> Can also be given to reverse the effect of </a:t>
            </a:r>
            <a:r>
              <a:rPr lang="en-US" b="1" dirty="0">
                <a:solidFill>
                  <a:srgbClr val="002060"/>
                </a:solidFill>
              </a:rPr>
              <a:t>warfarin</a:t>
            </a:r>
            <a:r>
              <a:rPr lang="en-US" dirty="0">
                <a:solidFill>
                  <a:srgbClr val="002060"/>
                </a:solidFill>
              </a:rPr>
              <a:t>, </a:t>
            </a:r>
            <a:r>
              <a:rPr lang="en-US" b="1" dirty="0">
                <a:solidFill>
                  <a:srgbClr val="002060"/>
                </a:solidFill>
              </a:rPr>
              <a:t>used when INR is too high (&gt;3) in the absence of serious bleeding.</a:t>
            </a:r>
            <a:br>
              <a:rPr lang="en-US" dirty="0">
                <a:solidFill>
                  <a:srgbClr val="002060"/>
                </a:solidFill>
              </a:rPr>
            </a:br>
            <a:r>
              <a:rPr lang="en-US" dirty="0">
                <a:solidFill>
                  <a:srgbClr val="002060"/>
                </a:solidFill>
              </a:rPr>
              <a:t> </a:t>
            </a:r>
            <a:r>
              <a:rPr lang="en-US" b="1" dirty="0">
                <a:solidFill>
                  <a:srgbClr val="002060"/>
                </a:solidFill>
              </a:rPr>
              <a:t>-</a:t>
            </a:r>
            <a:r>
              <a:rPr lang="en-US" dirty="0">
                <a:solidFill>
                  <a:srgbClr val="002060"/>
                </a:solidFill>
              </a:rPr>
              <a:t> Given orally or IV. (IV can cause anaphylaxis)</a:t>
            </a:r>
            <a:br>
              <a:rPr lang="en-US" dirty="0">
                <a:solidFill>
                  <a:srgbClr val="002060"/>
                </a:solidFill>
              </a:rPr>
            </a:br>
            <a:r>
              <a:rPr lang="en-US" dirty="0">
                <a:solidFill>
                  <a:srgbClr val="002060"/>
                </a:solidFill>
              </a:rPr>
              <a:t> </a:t>
            </a:r>
            <a:r>
              <a:rPr lang="en-US" b="1" dirty="0">
                <a:solidFill>
                  <a:srgbClr val="002060"/>
                </a:solidFill>
              </a:rPr>
              <a:t>- In the absence of serious bleeding, if the:</a:t>
            </a:r>
            <a:br>
              <a:rPr lang="en-US" b="1" dirty="0">
                <a:solidFill>
                  <a:srgbClr val="002060"/>
                </a:solidFill>
              </a:rPr>
            </a:br>
            <a:r>
              <a:rPr lang="en-US" dirty="0">
                <a:solidFill>
                  <a:srgbClr val="002060"/>
                </a:solidFill>
              </a:rPr>
              <a:t>  *INR 3-5: Hold warfarin.</a:t>
            </a:r>
            <a:br>
              <a:rPr lang="en-US" dirty="0">
                <a:solidFill>
                  <a:srgbClr val="002060"/>
                </a:solidFill>
              </a:rPr>
            </a:br>
            <a:r>
              <a:rPr lang="en-US" dirty="0">
                <a:solidFill>
                  <a:srgbClr val="002060"/>
                </a:solidFill>
              </a:rPr>
              <a:t>  *INR 5-9: Hold warfarin and oral vitamin K.</a:t>
            </a:r>
            <a:br>
              <a:rPr lang="en-US" dirty="0">
                <a:solidFill>
                  <a:srgbClr val="002060"/>
                </a:solidFill>
              </a:rPr>
            </a:br>
            <a:r>
              <a:rPr lang="en-US" dirty="0">
                <a:solidFill>
                  <a:srgbClr val="002060"/>
                </a:solidFill>
              </a:rPr>
              <a:t>  *INR &gt;9: Consider IV vitamin K or FFP.</a:t>
            </a:r>
            <a:br>
              <a:rPr lang="en-US" dirty="0">
                <a:solidFill>
                  <a:srgbClr val="002060"/>
                </a:solidFill>
              </a:rPr>
            </a:br>
            <a:br>
              <a:rPr lang="en-US" dirty="0">
                <a:solidFill>
                  <a:srgbClr val="002060"/>
                </a:solidFill>
              </a:rPr>
            </a:br>
            <a:r>
              <a:rPr lang="en-US" dirty="0">
                <a:solidFill>
                  <a:srgbClr val="002060"/>
                </a:solidFill>
              </a:rPr>
              <a:t> </a:t>
            </a:r>
            <a:r>
              <a:rPr lang="en-US" b="1" dirty="0">
                <a:solidFill>
                  <a:srgbClr val="002060"/>
                </a:solidFill>
              </a:rPr>
              <a:t>Severe bleeding with any increase in INR: Administer FFP.</a:t>
            </a:r>
            <a:endParaRPr lang="en-US" b="1" dirty="0"/>
          </a:p>
        </p:txBody>
      </p:sp>
    </p:spTree>
    <p:extLst>
      <p:ext uri="{BB962C8B-B14F-4D97-AF65-F5344CB8AC3E}">
        <p14:creationId xmlns:p14="http://schemas.microsoft.com/office/powerpoint/2010/main" val="11097768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F0E49-F26A-49F3-A7C8-14051F825BB1}"/>
              </a:ext>
            </a:extLst>
          </p:cNvPr>
          <p:cNvSpPr>
            <a:spLocks noGrp="1"/>
          </p:cNvSpPr>
          <p:nvPr>
            <p:ph type="title"/>
          </p:nvPr>
        </p:nvSpPr>
        <p:spPr>
          <a:xfrm>
            <a:off x="1278994" y="2766218"/>
            <a:ext cx="9634011" cy="1325563"/>
          </a:xfrm>
        </p:spPr>
        <p:txBody>
          <a:bodyPr>
            <a:normAutofit/>
          </a:bodyPr>
          <a:lstStyle/>
          <a:p>
            <a:pPr algn="ctr"/>
            <a:r>
              <a:rPr lang="en-US" sz="5000" dirty="0">
                <a:solidFill>
                  <a:srgbClr val="002060"/>
                </a:solidFill>
              </a:rPr>
              <a:t>Thank You</a:t>
            </a:r>
          </a:p>
        </p:txBody>
      </p:sp>
    </p:spTree>
    <p:extLst>
      <p:ext uri="{BB962C8B-B14F-4D97-AF65-F5344CB8AC3E}">
        <p14:creationId xmlns:p14="http://schemas.microsoft.com/office/powerpoint/2010/main" val="3521142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7D3F5-3189-48E5-A6DC-66240D5EB5AD}"/>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D1F99BFB-2213-481C-AEE7-9E216DD6509C}"/>
              </a:ext>
            </a:extLst>
          </p:cNvPr>
          <p:cNvSpPr>
            <a:spLocks noGrp="1"/>
          </p:cNvSpPr>
          <p:nvPr>
            <p:ph idx="1"/>
          </p:nvPr>
        </p:nvSpPr>
        <p:spPr/>
        <p:txBody>
          <a:bodyPr/>
          <a:lstStyle/>
          <a:p>
            <a:pPr marL="0" indent="0">
              <a:buNone/>
            </a:pPr>
            <a:r>
              <a:rPr lang="en-US" dirty="0"/>
              <a:t> </a:t>
            </a:r>
          </a:p>
        </p:txBody>
      </p:sp>
      <p:pic>
        <p:nvPicPr>
          <p:cNvPr id="5" name="Picture 4" descr="Table&#10;&#10;Description automatically generated">
            <a:extLst>
              <a:ext uri="{FF2B5EF4-FFF2-40B4-BE49-F238E27FC236}">
                <a16:creationId xmlns:a16="http://schemas.microsoft.com/office/drawing/2014/main" id="{486339CF-3805-4057-A2EA-95D51D3BAE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0359" y="67911"/>
            <a:ext cx="5143500" cy="6732104"/>
          </a:xfrm>
          <a:prstGeom prst="rect">
            <a:avLst/>
          </a:prstGeom>
        </p:spPr>
      </p:pic>
      <p:sp>
        <p:nvSpPr>
          <p:cNvPr id="7" name="TextBox 6">
            <a:extLst>
              <a:ext uri="{FF2B5EF4-FFF2-40B4-BE49-F238E27FC236}">
                <a16:creationId xmlns:a16="http://schemas.microsoft.com/office/drawing/2014/main" id="{6333686A-D3C5-4E8C-A522-8464A2E48670}"/>
              </a:ext>
            </a:extLst>
          </p:cNvPr>
          <p:cNvSpPr txBox="1"/>
          <p:nvPr/>
        </p:nvSpPr>
        <p:spPr>
          <a:xfrm>
            <a:off x="373122" y="254628"/>
            <a:ext cx="4596445" cy="3693319"/>
          </a:xfrm>
          <a:prstGeom prst="rect">
            <a:avLst/>
          </a:prstGeom>
          <a:noFill/>
        </p:spPr>
        <p:txBody>
          <a:bodyPr wrap="square">
            <a:spAutoFit/>
          </a:bodyPr>
          <a:lstStyle/>
          <a:p>
            <a:r>
              <a:rPr lang="en-US" b="1" dirty="0">
                <a:solidFill>
                  <a:srgbClr val="002060"/>
                </a:solidFill>
              </a:rPr>
              <a:t>*</a:t>
            </a:r>
            <a:r>
              <a:rPr lang="en-US" dirty="0">
                <a:solidFill>
                  <a:srgbClr val="002060"/>
                </a:solidFill>
              </a:rPr>
              <a:t> Clotting cascade involve </a:t>
            </a:r>
            <a:r>
              <a:rPr lang="en-US" b="1" dirty="0">
                <a:solidFill>
                  <a:srgbClr val="002060"/>
                </a:solidFill>
              </a:rPr>
              <a:t>sequential activation</a:t>
            </a:r>
            <a:r>
              <a:rPr lang="en-US" dirty="0">
                <a:solidFill>
                  <a:srgbClr val="002060"/>
                </a:solidFill>
              </a:rPr>
              <a:t> of clotting factors.</a:t>
            </a:r>
            <a:br>
              <a:rPr lang="en-US" dirty="0">
                <a:solidFill>
                  <a:srgbClr val="002060"/>
                </a:solidFill>
              </a:rPr>
            </a:br>
            <a:br>
              <a:rPr lang="en-US" dirty="0">
                <a:solidFill>
                  <a:srgbClr val="002060"/>
                </a:solidFill>
              </a:rPr>
            </a:br>
            <a:r>
              <a:rPr lang="en-US" b="1" dirty="0">
                <a:solidFill>
                  <a:srgbClr val="002060"/>
                </a:solidFill>
              </a:rPr>
              <a:t>* Tissue factor (thromboplastin) </a:t>
            </a:r>
            <a:r>
              <a:rPr lang="en-US" dirty="0">
                <a:solidFill>
                  <a:srgbClr val="002060"/>
                </a:solidFill>
              </a:rPr>
              <a:t>is a glycoprotein expressed in subendothelial cells , so when the endothelium is damaged, TF will be exposed. </a:t>
            </a:r>
            <a:r>
              <a:rPr lang="en-US" u="sng" dirty="0">
                <a:solidFill>
                  <a:srgbClr val="002060"/>
                </a:solidFill>
              </a:rPr>
              <a:t>It’s the major activator of coagulation system.</a:t>
            </a:r>
            <a:br>
              <a:rPr lang="en-US" u="sng" dirty="0">
                <a:solidFill>
                  <a:srgbClr val="002060"/>
                </a:solidFill>
              </a:rPr>
            </a:br>
            <a:br>
              <a:rPr lang="en-US" u="sng" dirty="0">
                <a:solidFill>
                  <a:srgbClr val="002060"/>
                </a:solidFill>
              </a:rPr>
            </a:br>
            <a:r>
              <a:rPr lang="en-US" b="1" dirty="0">
                <a:solidFill>
                  <a:srgbClr val="002060"/>
                </a:solidFill>
              </a:rPr>
              <a:t>* Thrombin (</a:t>
            </a:r>
            <a:r>
              <a:rPr lang="en-US" b="1" dirty="0" err="1">
                <a:solidFill>
                  <a:srgbClr val="002060"/>
                </a:solidFill>
              </a:rPr>
              <a:t>IIa</a:t>
            </a:r>
            <a:r>
              <a:rPr lang="en-US" b="1" dirty="0">
                <a:solidFill>
                  <a:srgbClr val="002060"/>
                </a:solidFill>
              </a:rPr>
              <a:t>) can make more thrombin by activating the coagulation cascade (+</a:t>
            </a:r>
            <a:r>
              <a:rPr lang="en-US" b="1" dirty="0" err="1">
                <a:solidFill>
                  <a:srgbClr val="002060"/>
                </a:solidFill>
              </a:rPr>
              <a:t>ve</a:t>
            </a:r>
            <a:r>
              <a:rPr lang="en-US" b="1" dirty="0">
                <a:solidFill>
                  <a:srgbClr val="002060"/>
                </a:solidFill>
              </a:rPr>
              <a:t> feed back) , it does this by activating factors V, VIII and XI.</a:t>
            </a:r>
          </a:p>
        </p:txBody>
      </p:sp>
      <p:pic>
        <p:nvPicPr>
          <p:cNvPr id="12" name="Picture 11" descr="Diagram&#10;&#10;Description automatically generated">
            <a:extLst>
              <a:ext uri="{FF2B5EF4-FFF2-40B4-BE49-F238E27FC236}">
                <a16:creationId xmlns:a16="http://schemas.microsoft.com/office/drawing/2014/main" id="{2361430D-4C1F-4E6F-AAB9-6633605DAC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7183" y="4110665"/>
            <a:ext cx="2797888" cy="2689350"/>
          </a:xfrm>
          <a:prstGeom prst="rect">
            <a:avLst/>
          </a:prstGeom>
        </p:spPr>
      </p:pic>
    </p:spTree>
    <p:extLst>
      <p:ext uri="{BB962C8B-B14F-4D97-AF65-F5344CB8AC3E}">
        <p14:creationId xmlns:p14="http://schemas.microsoft.com/office/powerpoint/2010/main" val="1372310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BED94-C077-4BC0-A407-86CCD7876561}"/>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FA80AB70-168A-4058-B83C-1EE486FDE5EE}"/>
              </a:ext>
            </a:extLst>
          </p:cNvPr>
          <p:cNvSpPr>
            <a:spLocks noGrp="1"/>
          </p:cNvSpPr>
          <p:nvPr>
            <p:ph idx="1"/>
          </p:nvPr>
        </p:nvSpPr>
        <p:spPr>
          <a:xfrm>
            <a:off x="382801" y="502920"/>
            <a:ext cx="3965978" cy="4612420"/>
          </a:xfrm>
        </p:spPr>
        <p:txBody>
          <a:bodyPr>
            <a:normAutofit fontScale="92500" lnSpcReduction="20000"/>
          </a:bodyPr>
          <a:lstStyle/>
          <a:p>
            <a:pPr marL="0" indent="0">
              <a:buNone/>
            </a:pPr>
            <a:r>
              <a:rPr lang="en-US" b="1" dirty="0">
                <a:solidFill>
                  <a:srgbClr val="002060"/>
                </a:solidFill>
              </a:rPr>
              <a:t>* Factor VIII </a:t>
            </a:r>
            <a:r>
              <a:rPr lang="en-US" dirty="0">
                <a:solidFill>
                  <a:srgbClr val="002060"/>
                </a:solidFill>
              </a:rPr>
              <a:t>circulates bound to </a:t>
            </a:r>
            <a:r>
              <a:rPr lang="en-US" dirty="0" err="1">
                <a:solidFill>
                  <a:srgbClr val="002060"/>
                </a:solidFill>
              </a:rPr>
              <a:t>VonWillebrand</a:t>
            </a:r>
            <a:r>
              <a:rPr lang="en-US" dirty="0">
                <a:solidFill>
                  <a:srgbClr val="002060"/>
                </a:solidFill>
              </a:rPr>
              <a:t> factor and released from it in response to vascular injury.</a:t>
            </a:r>
            <a:br>
              <a:rPr lang="en-US" dirty="0">
                <a:solidFill>
                  <a:srgbClr val="002060"/>
                </a:solidFill>
              </a:rPr>
            </a:br>
            <a:r>
              <a:rPr lang="en-US" b="1" dirty="0">
                <a:solidFill>
                  <a:srgbClr val="002060"/>
                </a:solidFill>
              </a:rPr>
              <a:t>* Factor XII (</a:t>
            </a:r>
            <a:r>
              <a:rPr lang="en-US" b="1" dirty="0" err="1">
                <a:solidFill>
                  <a:srgbClr val="002060"/>
                </a:solidFill>
              </a:rPr>
              <a:t>hageman</a:t>
            </a:r>
            <a:r>
              <a:rPr lang="en-US" b="1" dirty="0">
                <a:solidFill>
                  <a:srgbClr val="002060"/>
                </a:solidFill>
              </a:rPr>
              <a:t> factor) </a:t>
            </a:r>
            <a:r>
              <a:rPr lang="en-US" dirty="0">
                <a:solidFill>
                  <a:srgbClr val="002060"/>
                </a:solidFill>
              </a:rPr>
              <a:t>important for testing coagulation system, because it’s activated to </a:t>
            </a:r>
            <a:r>
              <a:rPr lang="en-US" dirty="0" err="1">
                <a:solidFill>
                  <a:srgbClr val="002060"/>
                </a:solidFill>
              </a:rPr>
              <a:t>XIIa</a:t>
            </a:r>
            <a:r>
              <a:rPr lang="en-US" dirty="0">
                <a:solidFill>
                  <a:srgbClr val="002060"/>
                </a:solidFill>
              </a:rPr>
              <a:t> by contact with negatively charged substances (silica) and activate the coagulation system. This is the basis for </a:t>
            </a:r>
            <a:r>
              <a:rPr lang="en-US" b="1" dirty="0">
                <a:solidFill>
                  <a:srgbClr val="002060"/>
                </a:solidFill>
              </a:rPr>
              <a:t>partial thromboplastin time PTT</a:t>
            </a:r>
            <a:r>
              <a:rPr lang="en-US" dirty="0">
                <a:solidFill>
                  <a:srgbClr val="002060"/>
                </a:solidFill>
              </a:rPr>
              <a:t>. </a:t>
            </a:r>
          </a:p>
          <a:p>
            <a:pPr marL="0" indent="0">
              <a:buNone/>
            </a:pPr>
            <a:endParaRPr lang="en-US" b="1" dirty="0">
              <a:solidFill>
                <a:srgbClr val="002060"/>
              </a:solidFill>
            </a:endParaRPr>
          </a:p>
        </p:txBody>
      </p:sp>
      <p:pic>
        <p:nvPicPr>
          <p:cNvPr id="5" name="Picture 4" descr="Diagram, schematic&#10;&#10;Description automatically generated">
            <a:extLst>
              <a:ext uri="{FF2B5EF4-FFF2-40B4-BE49-F238E27FC236}">
                <a16:creationId xmlns:a16="http://schemas.microsoft.com/office/drawing/2014/main" id="{F92FC6C7-D7DD-40F5-91A8-5933D003B1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4307" y="145774"/>
            <a:ext cx="6355080" cy="6355080"/>
          </a:xfrm>
          <a:prstGeom prst="rect">
            <a:avLst/>
          </a:prstGeom>
        </p:spPr>
      </p:pic>
    </p:spTree>
    <p:extLst>
      <p:ext uri="{BB962C8B-B14F-4D97-AF65-F5344CB8AC3E}">
        <p14:creationId xmlns:p14="http://schemas.microsoft.com/office/powerpoint/2010/main" val="3122745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CD732-8BE6-4751-AB7C-D4A028F401DE}"/>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CABC84C7-5756-4B58-A766-E0BB60589843}"/>
              </a:ext>
            </a:extLst>
          </p:cNvPr>
          <p:cNvSpPr>
            <a:spLocks noGrp="1"/>
          </p:cNvSpPr>
          <p:nvPr>
            <p:ph idx="1"/>
          </p:nvPr>
        </p:nvSpPr>
        <p:spPr>
          <a:xfrm>
            <a:off x="831308" y="502920"/>
            <a:ext cx="9634011" cy="5904914"/>
          </a:xfrm>
        </p:spPr>
        <p:txBody>
          <a:bodyPr>
            <a:normAutofit/>
          </a:bodyPr>
          <a:lstStyle/>
          <a:p>
            <a:pPr marL="0" indent="0">
              <a:buNone/>
            </a:pPr>
            <a:r>
              <a:rPr lang="en-US" b="1" dirty="0">
                <a:solidFill>
                  <a:srgbClr val="002060"/>
                </a:solidFill>
              </a:rPr>
              <a:t>* Important deactivators of coagulation:</a:t>
            </a:r>
          </a:p>
          <a:p>
            <a:pPr marL="0" indent="0">
              <a:buNone/>
            </a:pPr>
            <a:r>
              <a:rPr lang="en-US" b="1" dirty="0">
                <a:solidFill>
                  <a:srgbClr val="002060"/>
                </a:solidFill>
              </a:rPr>
              <a:t>1- Antithrombin III </a:t>
            </a:r>
            <a:r>
              <a:rPr lang="en-US" dirty="0">
                <a:solidFill>
                  <a:srgbClr val="002060"/>
                </a:solidFill>
              </a:rPr>
              <a:t>is produced in liver and circulate in plasma, activated by healthy endothelial cells and </a:t>
            </a:r>
            <a:r>
              <a:rPr lang="en-US" u="sng" dirty="0">
                <a:solidFill>
                  <a:srgbClr val="002060"/>
                </a:solidFill>
              </a:rPr>
              <a:t>inhibits factors II, IX, X, XI and XII</a:t>
            </a:r>
            <a:r>
              <a:rPr lang="en-US" dirty="0">
                <a:solidFill>
                  <a:srgbClr val="002060"/>
                </a:solidFill>
              </a:rPr>
              <a:t>.</a:t>
            </a:r>
          </a:p>
          <a:p>
            <a:pPr marL="0" indent="0">
              <a:buNone/>
            </a:pPr>
            <a:r>
              <a:rPr lang="en-US" b="1" dirty="0">
                <a:solidFill>
                  <a:srgbClr val="002060"/>
                </a:solidFill>
              </a:rPr>
              <a:t>2- Protein C and S </a:t>
            </a:r>
            <a:r>
              <a:rPr lang="en-US" dirty="0">
                <a:solidFill>
                  <a:srgbClr val="002060"/>
                </a:solidFill>
              </a:rPr>
              <a:t>is glycoproteins synthesized in liver.</a:t>
            </a:r>
          </a:p>
          <a:p>
            <a:pPr marL="0" indent="0">
              <a:buNone/>
            </a:pPr>
            <a:r>
              <a:rPr lang="en-US" dirty="0">
                <a:solidFill>
                  <a:srgbClr val="002060"/>
                </a:solidFill>
              </a:rPr>
              <a:t>Protein C is a zymogen (inactive) , its active form called </a:t>
            </a:r>
            <a:r>
              <a:rPr lang="en-US" b="1" dirty="0">
                <a:solidFill>
                  <a:srgbClr val="002060"/>
                </a:solidFill>
              </a:rPr>
              <a:t>activated protein C (APC).  </a:t>
            </a:r>
            <a:r>
              <a:rPr lang="en-US" dirty="0">
                <a:solidFill>
                  <a:srgbClr val="002060"/>
                </a:solidFill>
              </a:rPr>
              <a:t>APC requires </a:t>
            </a:r>
            <a:r>
              <a:rPr lang="en-US" b="1" dirty="0">
                <a:solidFill>
                  <a:srgbClr val="002060"/>
                </a:solidFill>
              </a:rPr>
              <a:t>protein S </a:t>
            </a:r>
            <a:r>
              <a:rPr lang="en-US" dirty="0">
                <a:solidFill>
                  <a:srgbClr val="002060"/>
                </a:solidFill>
              </a:rPr>
              <a:t>as a co-factor (not a zymogen) to </a:t>
            </a:r>
            <a:r>
              <a:rPr lang="en-US" u="sng" dirty="0">
                <a:solidFill>
                  <a:srgbClr val="002060"/>
                </a:solidFill>
              </a:rPr>
              <a:t>inactivate factors </a:t>
            </a:r>
            <a:r>
              <a:rPr lang="en-US" u="sng" dirty="0" err="1">
                <a:solidFill>
                  <a:srgbClr val="002060"/>
                </a:solidFill>
              </a:rPr>
              <a:t>Va</a:t>
            </a:r>
            <a:r>
              <a:rPr lang="en-US" u="sng" dirty="0">
                <a:solidFill>
                  <a:srgbClr val="002060"/>
                </a:solidFill>
              </a:rPr>
              <a:t> and </a:t>
            </a:r>
            <a:r>
              <a:rPr lang="en-US" u="sng" dirty="0" err="1">
                <a:solidFill>
                  <a:srgbClr val="002060"/>
                </a:solidFill>
              </a:rPr>
              <a:t>VIIIa</a:t>
            </a:r>
            <a:r>
              <a:rPr lang="en-US" dirty="0">
                <a:solidFill>
                  <a:srgbClr val="002060"/>
                </a:solidFill>
              </a:rPr>
              <a:t>.</a:t>
            </a:r>
          </a:p>
          <a:p>
            <a:pPr marL="0" indent="0">
              <a:buNone/>
            </a:pPr>
            <a:r>
              <a:rPr lang="en-US" dirty="0">
                <a:solidFill>
                  <a:srgbClr val="002060"/>
                </a:solidFill>
              </a:rPr>
              <a:t>If protein C and S are deficient , the patient will be in a hypercoagulable state.</a:t>
            </a:r>
          </a:p>
          <a:p>
            <a:pPr marL="0" indent="0">
              <a:buNone/>
            </a:pPr>
            <a:r>
              <a:rPr lang="en-US" b="1" dirty="0">
                <a:solidFill>
                  <a:srgbClr val="002060"/>
                </a:solidFill>
              </a:rPr>
              <a:t>3- Tissue factor pathway inhibitor </a:t>
            </a:r>
            <a:r>
              <a:rPr lang="en-US" u="sng" dirty="0">
                <a:solidFill>
                  <a:srgbClr val="002060"/>
                </a:solidFill>
              </a:rPr>
              <a:t>inactivates </a:t>
            </a:r>
            <a:r>
              <a:rPr lang="en-US" u="sng" dirty="0" err="1">
                <a:solidFill>
                  <a:srgbClr val="002060"/>
                </a:solidFill>
              </a:rPr>
              <a:t>Xa</a:t>
            </a:r>
            <a:r>
              <a:rPr lang="en-US" dirty="0">
                <a:solidFill>
                  <a:srgbClr val="002060"/>
                </a:solidFill>
              </a:rPr>
              <a:t>.</a:t>
            </a:r>
          </a:p>
          <a:p>
            <a:pPr marL="0" indent="0">
              <a:buNone/>
            </a:pPr>
            <a:r>
              <a:rPr lang="en-US" b="1" dirty="0">
                <a:solidFill>
                  <a:srgbClr val="002060"/>
                </a:solidFill>
              </a:rPr>
              <a:t>* Plasminogen </a:t>
            </a:r>
            <a:r>
              <a:rPr lang="en-US" dirty="0">
                <a:solidFill>
                  <a:srgbClr val="002060"/>
                </a:solidFill>
              </a:rPr>
              <a:t>is synthesized in liver , converted to plasmin which breakdown fibrin.</a:t>
            </a:r>
          </a:p>
        </p:txBody>
      </p:sp>
    </p:spTree>
    <p:extLst>
      <p:ext uri="{BB962C8B-B14F-4D97-AF65-F5344CB8AC3E}">
        <p14:creationId xmlns:p14="http://schemas.microsoft.com/office/powerpoint/2010/main" val="650613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AB8AB-6316-48E4-B270-537A31E6E061}"/>
              </a:ext>
            </a:extLst>
          </p:cNvPr>
          <p:cNvSpPr>
            <a:spLocks noGrp="1"/>
          </p:cNvSpPr>
          <p:nvPr>
            <p:ph type="title"/>
          </p:nvPr>
        </p:nvSpPr>
        <p:spPr/>
        <p:txBody>
          <a:bodyPr/>
          <a:lstStyle/>
          <a:p>
            <a:r>
              <a:rPr lang="en-US" dirty="0"/>
              <a:t> </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C7C7A346-5FC7-4E78-8771-D2E77D409F79}"/>
                  </a:ext>
                </a:extLst>
              </p:cNvPr>
              <p:cNvSpPr txBox="1">
                <a:spLocks noGrp="1"/>
              </p:cNvSpPr>
              <p:nvPr>
                <p:ph idx="1"/>
              </p:nvPr>
            </p:nvSpPr>
            <p:spPr>
              <a:xfrm>
                <a:off x="812603" y="344437"/>
                <a:ext cx="9634011" cy="6169125"/>
              </a:xfrm>
              <a:prstGeom prst="rect">
                <a:avLst/>
              </a:prstGeom>
              <a:noFill/>
            </p:spPr>
            <p:txBody>
              <a:bodyPr wrap="square" rtlCol="0">
                <a:spAutoFit/>
              </a:bodyPr>
              <a:lstStyle/>
              <a:p>
                <a:pPr marL="0" indent="0">
                  <a:buNone/>
                </a:pPr>
                <a:r>
                  <a:rPr lang="en-US" b="1" dirty="0">
                    <a:solidFill>
                      <a:srgbClr val="002060"/>
                    </a:solidFill>
                  </a:rPr>
                  <a:t>* </a:t>
                </a:r>
                <a:r>
                  <a:rPr lang="en-US" dirty="0">
                    <a:solidFill>
                      <a:srgbClr val="002060"/>
                    </a:solidFill>
                  </a:rPr>
                  <a:t>The pathway that begins by </a:t>
                </a:r>
                <a:r>
                  <a:rPr lang="en-US" b="1" u="sng" dirty="0">
                    <a:solidFill>
                      <a:srgbClr val="002060"/>
                    </a:solidFill>
                  </a:rPr>
                  <a:t>factor XII </a:t>
                </a:r>
                <a:r>
                  <a:rPr lang="en-US" dirty="0">
                    <a:solidFill>
                      <a:srgbClr val="002060"/>
                    </a:solidFill>
                  </a:rPr>
                  <a:t>is called </a:t>
                </a:r>
                <a:r>
                  <a:rPr lang="en-US" b="1" dirty="0">
                    <a:solidFill>
                      <a:srgbClr val="002060"/>
                    </a:solidFill>
                  </a:rPr>
                  <a:t>the intrinsic pathway </a:t>
                </a:r>
                <a:r>
                  <a:rPr lang="en-US" dirty="0">
                    <a:solidFill>
                      <a:srgbClr val="002060"/>
                    </a:solidFill>
                  </a:rPr>
                  <a:t>and the pathway that begins by </a:t>
                </a:r>
                <a:r>
                  <a:rPr lang="en-US" b="1" u="sng" dirty="0">
                    <a:solidFill>
                      <a:srgbClr val="002060"/>
                    </a:solidFill>
                  </a:rPr>
                  <a:t>tissue factor</a:t>
                </a:r>
                <a:r>
                  <a:rPr lang="en-US" b="1" dirty="0">
                    <a:solidFill>
                      <a:srgbClr val="002060"/>
                    </a:solidFill>
                  </a:rPr>
                  <a:t> </a:t>
                </a:r>
                <a:r>
                  <a:rPr lang="en-US" dirty="0">
                    <a:solidFill>
                      <a:srgbClr val="002060"/>
                    </a:solidFill>
                  </a:rPr>
                  <a:t>is called </a:t>
                </a:r>
                <a:r>
                  <a:rPr lang="en-US" b="1" dirty="0">
                    <a:solidFill>
                      <a:srgbClr val="002060"/>
                    </a:solidFill>
                  </a:rPr>
                  <a:t>the extrinsic pathway</a:t>
                </a:r>
                <a:r>
                  <a:rPr lang="en-US" dirty="0">
                    <a:solidFill>
                      <a:srgbClr val="002060"/>
                    </a:solidFill>
                  </a:rPr>
                  <a:t>. And they are tested separately inside the laboratory.</a:t>
                </a:r>
              </a:p>
              <a:p>
                <a:pPr marL="0" indent="0">
                  <a:buNone/>
                </a:pPr>
                <a:r>
                  <a:rPr lang="en-US" b="1" dirty="0">
                    <a:solidFill>
                      <a:srgbClr val="002060"/>
                    </a:solidFill>
                  </a:rPr>
                  <a:t>*</a:t>
                </a:r>
                <a:r>
                  <a:rPr lang="en-US" dirty="0">
                    <a:solidFill>
                      <a:srgbClr val="002060"/>
                    </a:solidFill>
                  </a:rPr>
                  <a:t> The test for the </a:t>
                </a:r>
                <a:r>
                  <a:rPr lang="en-US" b="1" u="sng" dirty="0">
                    <a:solidFill>
                      <a:srgbClr val="002060"/>
                    </a:solidFill>
                  </a:rPr>
                  <a:t>intrinsic pathway</a:t>
                </a:r>
                <a:r>
                  <a:rPr lang="en-US" b="1" dirty="0">
                    <a:solidFill>
                      <a:srgbClr val="002060"/>
                    </a:solidFill>
                  </a:rPr>
                  <a:t> </a:t>
                </a:r>
                <a:r>
                  <a:rPr lang="en-US" dirty="0">
                    <a:solidFill>
                      <a:srgbClr val="002060"/>
                    </a:solidFill>
                  </a:rPr>
                  <a:t>is the </a:t>
                </a:r>
                <a:r>
                  <a:rPr lang="en-US" b="1" dirty="0">
                    <a:solidFill>
                      <a:srgbClr val="002060"/>
                    </a:solidFill>
                  </a:rPr>
                  <a:t>activated partial thromboplastin time (PTT) </a:t>
                </a:r>
                <a:r>
                  <a:rPr lang="en-US" dirty="0">
                    <a:solidFill>
                      <a:srgbClr val="002060"/>
                    </a:solidFill>
                  </a:rPr>
                  <a:t>, to do this test in the lab you take a plasma sample of the patient and add it to a negatively charged substance </a:t>
                </a:r>
                <a:r>
                  <a:rPr lang="en-US" u="sng" dirty="0">
                    <a:solidFill>
                      <a:srgbClr val="002060"/>
                    </a:solidFill>
                  </a:rPr>
                  <a:t>(silica)</a:t>
                </a:r>
                <a:r>
                  <a:rPr lang="en-US" dirty="0">
                    <a:solidFill>
                      <a:srgbClr val="002060"/>
                    </a:solidFill>
                  </a:rPr>
                  <a:t> and measure the time it takes to form a clot.</a:t>
                </a:r>
              </a:p>
              <a:p>
                <a:pPr marL="0" indent="0">
                  <a:buNone/>
                </a:pPr>
                <a:r>
                  <a:rPr lang="en-US" b="1" dirty="0">
                    <a:solidFill>
                      <a:srgbClr val="002060"/>
                    </a:solidFill>
                  </a:rPr>
                  <a:t>*</a:t>
                </a:r>
                <a:r>
                  <a:rPr lang="en-US" dirty="0">
                    <a:solidFill>
                      <a:srgbClr val="002060"/>
                    </a:solidFill>
                  </a:rPr>
                  <a:t> The test of the </a:t>
                </a:r>
                <a:r>
                  <a:rPr lang="en-US" b="1" u="sng" dirty="0">
                    <a:solidFill>
                      <a:srgbClr val="002060"/>
                    </a:solidFill>
                  </a:rPr>
                  <a:t>extrinsic pathway</a:t>
                </a:r>
                <a:r>
                  <a:rPr lang="en-US" b="1" dirty="0">
                    <a:solidFill>
                      <a:srgbClr val="002060"/>
                    </a:solidFill>
                  </a:rPr>
                  <a:t> </a:t>
                </a:r>
                <a:r>
                  <a:rPr lang="en-US" dirty="0">
                    <a:solidFill>
                      <a:srgbClr val="002060"/>
                    </a:solidFill>
                  </a:rPr>
                  <a:t>is </a:t>
                </a:r>
                <a:r>
                  <a:rPr lang="en-US" b="1" dirty="0">
                    <a:solidFill>
                      <a:srgbClr val="002060"/>
                    </a:solidFill>
                  </a:rPr>
                  <a:t>prothrombin time (PT)</a:t>
                </a:r>
                <a:r>
                  <a:rPr lang="en-US" dirty="0">
                    <a:solidFill>
                      <a:srgbClr val="002060"/>
                    </a:solidFill>
                  </a:rPr>
                  <a:t>, in this test </a:t>
                </a:r>
                <a:r>
                  <a:rPr lang="en-US" u="sng" dirty="0">
                    <a:solidFill>
                      <a:srgbClr val="002060"/>
                    </a:solidFill>
                  </a:rPr>
                  <a:t>tissue factor</a:t>
                </a:r>
                <a:r>
                  <a:rPr lang="en-US" dirty="0">
                    <a:solidFill>
                      <a:srgbClr val="002060"/>
                    </a:solidFill>
                  </a:rPr>
                  <a:t> is added to a sample of patient’s plasma and you measure the time it takes to form a clot. </a:t>
                </a:r>
                <a:r>
                  <a:rPr lang="en-US" b="1" dirty="0">
                    <a:solidFill>
                      <a:srgbClr val="002060"/>
                    </a:solidFill>
                  </a:rPr>
                  <a:t>(INR</a:t>
                </a:r>
                <a14:m>
                  <m:oMath xmlns:m="http://schemas.openxmlformats.org/officeDocument/2006/math">
                    <m:r>
                      <a:rPr lang="en-US" b="1" i="0" dirty="0" smtClean="0">
                        <a:solidFill>
                          <a:srgbClr val="002060"/>
                        </a:solidFill>
                        <a:latin typeface="Cambria Math" panose="02040503050406030204" pitchFamily="18" charset="0"/>
                      </a:rPr>
                      <m:t>=</m:t>
                    </m:r>
                    <m:sSup>
                      <m:sSupPr>
                        <m:ctrlPr>
                          <a:rPr lang="en-US" b="1" i="1" dirty="0" smtClean="0">
                            <a:solidFill>
                              <a:srgbClr val="002060"/>
                            </a:solidFill>
                            <a:latin typeface="Cambria Math" panose="02040503050406030204" pitchFamily="18" charset="0"/>
                          </a:rPr>
                        </m:ctrlPr>
                      </m:sSupPr>
                      <m:e>
                        <m:d>
                          <m:dPr>
                            <m:ctrlPr>
                              <a:rPr lang="en-US" b="1" i="1" dirty="0" smtClean="0">
                                <a:solidFill>
                                  <a:srgbClr val="002060"/>
                                </a:solidFill>
                                <a:latin typeface="Cambria Math" panose="02040503050406030204" pitchFamily="18" charset="0"/>
                              </a:rPr>
                            </m:ctrlPr>
                          </m:dPr>
                          <m:e>
                            <m:f>
                              <m:fPr>
                                <m:ctrlPr>
                                  <a:rPr lang="en-US" b="1" i="1" dirty="0" smtClean="0">
                                    <a:solidFill>
                                      <a:srgbClr val="002060"/>
                                    </a:solidFill>
                                    <a:latin typeface="Cambria Math" panose="02040503050406030204" pitchFamily="18" charset="0"/>
                                  </a:rPr>
                                </m:ctrlPr>
                              </m:fPr>
                              <m:num>
                                <m:r>
                                  <a:rPr lang="en-US" b="1" i="1" dirty="0" smtClean="0">
                                    <a:solidFill>
                                      <a:srgbClr val="002060"/>
                                    </a:solidFill>
                                    <a:latin typeface="Cambria Math" panose="02040503050406030204" pitchFamily="18" charset="0"/>
                                  </a:rPr>
                                  <m:t>𝑷𝑻</m:t>
                                </m:r>
                                <m:r>
                                  <a:rPr lang="en-US" b="1" i="1" dirty="0" smtClean="0">
                                    <a:solidFill>
                                      <a:srgbClr val="002060"/>
                                    </a:solidFill>
                                    <a:latin typeface="Cambria Math" panose="02040503050406030204" pitchFamily="18" charset="0"/>
                                  </a:rPr>
                                  <m:t> </m:t>
                                </m:r>
                                <m:r>
                                  <a:rPr lang="en-US" b="1" i="1" dirty="0" smtClean="0">
                                    <a:solidFill>
                                      <a:srgbClr val="002060"/>
                                    </a:solidFill>
                                    <a:latin typeface="Cambria Math" panose="02040503050406030204" pitchFamily="18" charset="0"/>
                                  </a:rPr>
                                  <m:t>𝒑𝒂𝒕𝒊𝒆𝒏𝒕</m:t>
                                </m:r>
                              </m:num>
                              <m:den>
                                <m:r>
                                  <a:rPr lang="en-US" b="1" i="1" dirty="0" smtClean="0">
                                    <a:solidFill>
                                      <a:srgbClr val="002060"/>
                                    </a:solidFill>
                                    <a:latin typeface="Cambria Math" panose="02040503050406030204" pitchFamily="18" charset="0"/>
                                  </a:rPr>
                                  <m:t>𝑷𝑻</m:t>
                                </m:r>
                                <m:r>
                                  <a:rPr lang="en-US" b="1" i="1" dirty="0" smtClean="0">
                                    <a:solidFill>
                                      <a:srgbClr val="002060"/>
                                    </a:solidFill>
                                    <a:latin typeface="Cambria Math" panose="02040503050406030204" pitchFamily="18" charset="0"/>
                                  </a:rPr>
                                  <m:t> </m:t>
                                </m:r>
                                <m:r>
                                  <a:rPr lang="en-US" b="1" i="1" dirty="0" smtClean="0">
                                    <a:solidFill>
                                      <a:srgbClr val="002060"/>
                                    </a:solidFill>
                                    <a:latin typeface="Cambria Math" panose="02040503050406030204" pitchFamily="18" charset="0"/>
                                  </a:rPr>
                                  <m:t>𝒏𝒐𝒓𝒎𝒂𝒍</m:t>
                                </m:r>
                              </m:den>
                            </m:f>
                          </m:e>
                        </m:d>
                      </m:e>
                      <m:sup>
                        <m:r>
                          <a:rPr lang="en-US" b="1" i="1" dirty="0" smtClean="0">
                            <a:solidFill>
                              <a:srgbClr val="002060"/>
                            </a:solidFill>
                            <a:latin typeface="Cambria Math" panose="02040503050406030204" pitchFamily="18" charset="0"/>
                          </a:rPr>
                          <m:t>𝑰𝑺𝑰</m:t>
                        </m:r>
                      </m:sup>
                    </m:sSup>
                  </m:oMath>
                </a14:m>
                <a:r>
                  <a:rPr lang="en-US" b="1" dirty="0">
                    <a:solidFill>
                      <a:srgbClr val="002060"/>
                    </a:solidFill>
                  </a:rPr>
                  <a:t>).</a:t>
                </a:r>
                <a:br>
                  <a:rPr lang="en-US" b="1" dirty="0">
                    <a:solidFill>
                      <a:srgbClr val="002060"/>
                    </a:solidFill>
                  </a:rPr>
                </a:br>
                <a:r>
                  <a:rPr lang="en-US" b="1" dirty="0">
                    <a:solidFill>
                      <a:srgbClr val="002060"/>
                    </a:solidFill>
                  </a:rPr>
                  <a:t>*</a:t>
                </a:r>
                <a:r>
                  <a:rPr lang="en-US" dirty="0">
                    <a:solidFill>
                      <a:srgbClr val="002060"/>
                    </a:solidFill>
                  </a:rPr>
                  <a:t> the final way to test the coagulation cascade is to measure </a:t>
                </a:r>
                <a:r>
                  <a:rPr lang="en-US" b="1" dirty="0">
                    <a:solidFill>
                      <a:srgbClr val="002060"/>
                    </a:solidFill>
                  </a:rPr>
                  <a:t>thrombin time</a:t>
                </a:r>
                <a:r>
                  <a:rPr lang="en-US" dirty="0">
                    <a:solidFill>
                      <a:srgbClr val="002060"/>
                    </a:solidFill>
                  </a:rPr>
                  <a:t>, by adding </a:t>
                </a:r>
                <a:r>
                  <a:rPr lang="en-US" u="sng" dirty="0">
                    <a:solidFill>
                      <a:srgbClr val="002060"/>
                    </a:solidFill>
                  </a:rPr>
                  <a:t>thrombin</a:t>
                </a:r>
                <a:r>
                  <a:rPr lang="en-US" dirty="0">
                    <a:solidFill>
                      <a:srgbClr val="002060"/>
                    </a:solidFill>
                  </a:rPr>
                  <a:t> to a blood sample and measuring the time  to form the clot.</a:t>
                </a:r>
                <a:endParaRPr lang="en-US" b="1" dirty="0">
                  <a:solidFill>
                    <a:srgbClr val="002060"/>
                  </a:solidFill>
                </a:endParaRPr>
              </a:p>
            </p:txBody>
          </p:sp>
        </mc:Choice>
        <mc:Fallback xmlns="">
          <p:sp>
            <p:nvSpPr>
              <p:cNvPr id="5" name="Content Placeholder 4">
                <a:extLst>
                  <a:ext uri="{FF2B5EF4-FFF2-40B4-BE49-F238E27FC236}">
                    <a16:creationId xmlns:a16="http://schemas.microsoft.com/office/drawing/2014/main" id="{C7C7A346-5FC7-4E78-8771-D2E77D409F79}"/>
                  </a:ext>
                </a:extLst>
              </p:cNvPr>
              <p:cNvSpPr txBox="1">
                <a:spLocks noGrp="1" noRot="1" noChangeAspect="1" noMove="1" noResize="1" noEditPoints="1" noAdjustHandles="1" noChangeArrowheads="1" noChangeShapeType="1" noTextEdit="1"/>
              </p:cNvSpPr>
              <p:nvPr>
                <p:ph idx="1"/>
              </p:nvPr>
            </p:nvSpPr>
            <p:spPr>
              <a:xfrm>
                <a:off x="812603" y="344437"/>
                <a:ext cx="9634011" cy="6169125"/>
              </a:xfrm>
              <a:prstGeom prst="rect">
                <a:avLst/>
              </a:prstGeom>
              <a:blipFill>
                <a:blip r:embed="rId3"/>
                <a:stretch>
                  <a:fillRect l="-633" r="-1012" b="-989"/>
                </a:stretch>
              </a:blipFill>
            </p:spPr>
            <p:txBody>
              <a:bodyPr/>
              <a:lstStyle/>
              <a:p>
                <a:r>
                  <a:rPr lang="en-US">
                    <a:noFill/>
                  </a:rPr>
                  <a:t> </a:t>
                </a:r>
              </a:p>
            </p:txBody>
          </p:sp>
        </mc:Fallback>
      </mc:AlternateContent>
    </p:spTree>
    <p:extLst>
      <p:ext uri="{BB962C8B-B14F-4D97-AF65-F5344CB8AC3E}">
        <p14:creationId xmlns:p14="http://schemas.microsoft.com/office/powerpoint/2010/main" val="2934638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EB2B2-592B-4C86-A9A4-C1CE0C1BC77E}"/>
              </a:ext>
            </a:extLst>
          </p:cNvPr>
          <p:cNvSpPr>
            <a:spLocks noGrp="1"/>
          </p:cNvSpPr>
          <p:nvPr>
            <p:ph type="title"/>
          </p:nvPr>
        </p:nvSpPr>
        <p:spPr>
          <a:xfrm>
            <a:off x="2645427" y="2766218"/>
            <a:ext cx="6006201" cy="1325563"/>
          </a:xfrm>
        </p:spPr>
        <p:txBody>
          <a:bodyPr/>
          <a:lstStyle/>
          <a:p>
            <a:r>
              <a:rPr lang="en-US" dirty="0">
                <a:solidFill>
                  <a:srgbClr val="002060"/>
                </a:solidFill>
              </a:rPr>
              <a:t>Anti-thrombotic Drugs:</a:t>
            </a:r>
          </a:p>
        </p:txBody>
      </p:sp>
      <p:sp>
        <p:nvSpPr>
          <p:cNvPr id="3" name="Content Placeholder 2">
            <a:extLst>
              <a:ext uri="{FF2B5EF4-FFF2-40B4-BE49-F238E27FC236}">
                <a16:creationId xmlns:a16="http://schemas.microsoft.com/office/drawing/2014/main" id="{67A02097-8583-4245-96CC-63F72D1A6928}"/>
              </a:ext>
            </a:extLst>
          </p:cNvPr>
          <p:cNvSpPr>
            <a:spLocks noGrp="1"/>
          </p:cNvSpPr>
          <p:nvPr>
            <p:ph idx="1"/>
          </p:nvPr>
        </p:nvSpPr>
        <p:spPr>
          <a:xfrm>
            <a:off x="1112048" y="4195689"/>
            <a:ext cx="9072957" cy="1325563"/>
          </a:xfrm>
        </p:spPr>
        <p:txBody>
          <a:bodyPr/>
          <a:lstStyle/>
          <a:p>
            <a:pPr marL="0" indent="0">
              <a:buNone/>
            </a:pPr>
            <a:r>
              <a:rPr lang="en-US" b="1" dirty="0">
                <a:solidFill>
                  <a:srgbClr val="002060"/>
                </a:solidFill>
              </a:rPr>
              <a:t>* Acute therapy </a:t>
            </a:r>
            <a:r>
              <a:rPr lang="en-US" dirty="0">
                <a:solidFill>
                  <a:srgbClr val="002060"/>
                </a:solidFill>
              </a:rPr>
              <a:t>: Helps eliminate clots that were already formed.</a:t>
            </a:r>
            <a:br>
              <a:rPr lang="en-US" dirty="0">
                <a:solidFill>
                  <a:srgbClr val="002060"/>
                </a:solidFill>
              </a:rPr>
            </a:br>
            <a:r>
              <a:rPr lang="en-US" b="1" dirty="0">
                <a:solidFill>
                  <a:srgbClr val="002060"/>
                </a:solidFill>
              </a:rPr>
              <a:t>* Prevention </a:t>
            </a:r>
            <a:r>
              <a:rPr lang="en-US" dirty="0">
                <a:solidFill>
                  <a:srgbClr val="002060"/>
                </a:solidFill>
              </a:rPr>
              <a:t>: Lower risk of clot in high-risk patients.</a:t>
            </a:r>
          </a:p>
        </p:txBody>
      </p:sp>
      <p:sp>
        <p:nvSpPr>
          <p:cNvPr id="4" name="TextBox 3">
            <a:extLst>
              <a:ext uri="{FF2B5EF4-FFF2-40B4-BE49-F238E27FC236}">
                <a16:creationId xmlns:a16="http://schemas.microsoft.com/office/drawing/2014/main" id="{B6A6FCB7-842C-4A6E-B629-A74E67A0FC53}"/>
              </a:ext>
            </a:extLst>
          </p:cNvPr>
          <p:cNvSpPr txBox="1"/>
          <p:nvPr/>
        </p:nvSpPr>
        <p:spPr>
          <a:xfrm>
            <a:off x="2645428" y="719386"/>
            <a:ext cx="6006201" cy="707886"/>
          </a:xfrm>
          <a:prstGeom prst="rect">
            <a:avLst/>
          </a:prstGeom>
          <a:noFill/>
        </p:spPr>
        <p:txBody>
          <a:bodyPr wrap="square" rtlCol="0">
            <a:spAutoFit/>
          </a:bodyPr>
          <a:lstStyle/>
          <a:p>
            <a:r>
              <a:rPr lang="en-US" sz="4000" dirty="0">
                <a:solidFill>
                  <a:srgbClr val="002060"/>
                </a:solidFill>
                <a:latin typeface="+mj-lt"/>
              </a:rPr>
              <a:t>Thrombotic disorders</a:t>
            </a:r>
          </a:p>
        </p:txBody>
      </p:sp>
      <p:sp>
        <p:nvSpPr>
          <p:cNvPr id="5" name="TextBox 4">
            <a:extLst>
              <a:ext uri="{FF2B5EF4-FFF2-40B4-BE49-F238E27FC236}">
                <a16:creationId xmlns:a16="http://schemas.microsoft.com/office/drawing/2014/main" id="{7DF47B59-99A0-47DA-AA93-85990B90E346}"/>
              </a:ext>
            </a:extLst>
          </p:cNvPr>
          <p:cNvSpPr txBox="1"/>
          <p:nvPr/>
        </p:nvSpPr>
        <p:spPr>
          <a:xfrm>
            <a:off x="1112051" y="1800665"/>
            <a:ext cx="8313303" cy="707886"/>
          </a:xfrm>
          <a:prstGeom prst="rect">
            <a:avLst/>
          </a:prstGeom>
          <a:noFill/>
        </p:spPr>
        <p:txBody>
          <a:bodyPr wrap="square" rtlCol="0">
            <a:spAutoFit/>
          </a:bodyPr>
          <a:lstStyle/>
          <a:p>
            <a:r>
              <a:rPr lang="en-US" sz="2000" dirty="0">
                <a:solidFill>
                  <a:srgbClr val="002060"/>
                </a:solidFill>
              </a:rPr>
              <a:t>Are disorders where a blood clot forms where it shouldn’t be and causes clinical symptoms. Examples*</a:t>
            </a:r>
          </a:p>
        </p:txBody>
      </p:sp>
    </p:spTree>
    <p:extLst>
      <p:ext uri="{BB962C8B-B14F-4D97-AF65-F5344CB8AC3E}">
        <p14:creationId xmlns:p14="http://schemas.microsoft.com/office/powerpoint/2010/main" val="3310611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9A906-A794-45DF-9530-96B962C6E663}"/>
              </a:ext>
            </a:extLst>
          </p:cNvPr>
          <p:cNvSpPr>
            <a:spLocks noGrp="1"/>
          </p:cNvSpPr>
          <p:nvPr>
            <p:ph type="title"/>
          </p:nvPr>
        </p:nvSpPr>
        <p:spPr>
          <a:xfrm>
            <a:off x="2940148" y="2991143"/>
            <a:ext cx="4781361" cy="875714"/>
          </a:xfrm>
        </p:spPr>
        <p:txBody>
          <a:bodyPr/>
          <a:lstStyle/>
          <a:p>
            <a:pPr algn="ctr"/>
            <a:r>
              <a:rPr lang="en-US" dirty="0"/>
              <a:t> </a:t>
            </a:r>
            <a:r>
              <a:rPr lang="en-US" dirty="0">
                <a:solidFill>
                  <a:srgbClr val="002060"/>
                </a:solidFill>
              </a:rPr>
              <a:t>Anti-coagulants</a:t>
            </a:r>
          </a:p>
        </p:txBody>
      </p:sp>
      <p:sp>
        <p:nvSpPr>
          <p:cNvPr id="3" name="Content Placeholder 2">
            <a:extLst>
              <a:ext uri="{FF2B5EF4-FFF2-40B4-BE49-F238E27FC236}">
                <a16:creationId xmlns:a16="http://schemas.microsoft.com/office/drawing/2014/main" id="{B54048BB-691F-41D7-B712-312FDD05628F}"/>
              </a:ext>
            </a:extLst>
          </p:cNvPr>
          <p:cNvSpPr>
            <a:spLocks noGrp="1"/>
          </p:cNvSpPr>
          <p:nvPr>
            <p:ph idx="1"/>
          </p:nvPr>
        </p:nvSpPr>
        <p:spPr>
          <a:xfrm>
            <a:off x="999509" y="288386"/>
            <a:ext cx="9634011" cy="2771335"/>
          </a:xfrm>
        </p:spPr>
        <p:txBody>
          <a:bodyPr/>
          <a:lstStyle/>
          <a:p>
            <a:pPr marL="0" indent="0">
              <a:buNone/>
            </a:pPr>
            <a:r>
              <a:rPr lang="en-US" dirty="0">
                <a:solidFill>
                  <a:srgbClr val="002060"/>
                </a:solidFill>
              </a:rPr>
              <a:t>The two ingredients of a thrombus is </a:t>
            </a:r>
            <a:r>
              <a:rPr lang="en-US" u="sng" dirty="0">
                <a:solidFill>
                  <a:srgbClr val="002060"/>
                </a:solidFill>
              </a:rPr>
              <a:t>fibrin</a:t>
            </a:r>
            <a:r>
              <a:rPr lang="en-US" dirty="0">
                <a:solidFill>
                  <a:srgbClr val="002060"/>
                </a:solidFill>
              </a:rPr>
              <a:t> and </a:t>
            </a:r>
            <a:r>
              <a:rPr lang="en-US" u="sng" dirty="0">
                <a:solidFill>
                  <a:srgbClr val="002060"/>
                </a:solidFill>
              </a:rPr>
              <a:t>activated platelets</a:t>
            </a:r>
            <a:r>
              <a:rPr lang="en-US" dirty="0">
                <a:solidFill>
                  <a:srgbClr val="002060"/>
                </a:solidFill>
              </a:rPr>
              <a:t>.</a:t>
            </a:r>
          </a:p>
          <a:p>
            <a:pPr marL="0" indent="0">
              <a:buNone/>
            </a:pPr>
            <a:r>
              <a:rPr lang="en-US" dirty="0">
                <a:solidFill>
                  <a:srgbClr val="002060"/>
                </a:solidFill>
              </a:rPr>
              <a:t>Drugs that block the formation of fibrin is </a:t>
            </a:r>
            <a:r>
              <a:rPr lang="en-US" u="sng" dirty="0">
                <a:solidFill>
                  <a:srgbClr val="002060"/>
                </a:solidFill>
              </a:rPr>
              <a:t>anticoagulant</a:t>
            </a:r>
            <a:r>
              <a:rPr lang="en-US" dirty="0">
                <a:solidFill>
                  <a:srgbClr val="002060"/>
                </a:solidFill>
              </a:rPr>
              <a:t> and drugs that block the activity of platelets is </a:t>
            </a:r>
            <a:r>
              <a:rPr lang="en-US" u="sng" dirty="0">
                <a:solidFill>
                  <a:srgbClr val="002060"/>
                </a:solidFill>
              </a:rPr>
              <a:t>antiplatelets</a:t>
            </a:r>
            <a:r>
              <a:rPr lang="en-US" dirty="0">
                <a:solidFill>
                  <a:srgbClr val="002060"/>
                </a:solidFill>
              </a:rPr>
              <a:t>. And there is </a:t>
            </a:r>
            <a:r>
              <a:rPr lang="en-US" u="sng" dirty="0">
                <a:solidFill>
                  <a:srgbClr val="002060"/>
                </a:solidFill>
              </a:rPr>
              <a:t>thrombolytics</a:t>
            </a:r>
            <a:r>
              <a:rPr lang="en-US" dirty="0">
                <a:solidFill>
                  <a:srgbClr val="002060"/>
                </a:solidFill>
              </a:rPr>
              <a:t> that breakup fibrin clots that had already formed. </a:t>
            </a:r>
            <a:r>
              <a:rPr lang="en-US" b="1" dirty="0">
                <a:solidFill>
                  <a:srgbClr val="002060"/>
                </a:solidFill>
              </a:rPr>
              <a:t>(anticoagulants and antiplatelets prevent clot formation but thrombolytics break it up.)</a:t>
            </a:r>
          </a:p>
        </p:txBody>
      </p:sp>
      <p:sp>
        <p:nvSpPr>
          <p:cNvPr id="4" name="TextBox 3">
            <a:extLst>
              <a:ext uri="{FF2B5EF4-FFF2-40B4-BE49-F238E27FC236}">
                <a16:creationId xmlns:a16="http://schemas.microsoft.com/office/drawing/2014/main" id="{9E2CE431-305B-4E94-A071-015068C88BFB}"/>
              </a:ext>
            </a:extLst>
          </p:cNvPr>
          <p:cNvSpPr txBox="1"/>
          <p:nvPr/>
        </p:nvSpPr>
        <p:spPr>
          <a:xfrm>
            <a:off x="1252025" y="4009292"/>
            <a:ext cx="8567224" cy="1692771"/>
          </a:xfrm>
          <a:prstGeom prst="rect">
            <a:avLst/>
          </a:prstGeom>
          <a:noFill/>
        </p:spPr>
        <p:txBody>
          <a:bodyPr wrap="square" rtlCol="0">
            <a:spAutoFit/>
          </a:bodyPr>
          <a:lstStyle/>
          <a:p>
            <a:r>
              <a:rPr lang="en-US" sz="2600" dirty="0">
                <a:solidFill>
                  <a:srgbClr val="002060"/>
                </a:solidFill>
              </a:rPr>
              <a:t>* Heparin</a:t>
            </a:r>
            <a:br>
              <a:rPr lang="en-US" sz="2600" dirty="0">
                <a:solidFill>
                  <a:srgbClr val="002060"/>
                </a:solidFill>
              </a:rPr>
            </a:br>
            <a:r>
              <a:rPr lang="en-US" sz="2600" dirty="0">
                <a:solidFill>
                  <a:srgbClr val="002060"/>
                </a:solidFill>
              </a:rPr>
              <a:t>* Factor </a:t>
            </a:r>
            <a:r>
              <a:rPr lang="en-US" sz="2600" dirty="0" err="1">
                <a:solidFill>
                  <a:srgbClr val="002060"/>
                </a:solidFill>
              </a:rPr>
              <a:t>Xa</a:t>
            </a:r>
            <a:r>
              <a:rPr lang="en-US" sz="2600" dirty="0">
                <a:solidFill>
                  <a:srgbClr val="002060"/>
                </a:solidFill>
              </a:rPr>
              <a:t> inhibitors</a:t>
            </a:r>
            <a:br>
              <a:rPr lang="en-US" sz="2600" dirty="0">
                <a:solidFill>
                  <a:srgbClr val="002060"/>
                </a:solidFill>
              </a:rPr>
            </a:br>
            <a:r>
              <a:rPr lang="en-US" sz="2600" dirty="0">
                <a:solidFill>
                  <a:srgbClr val="002060"/>
                </a:solidFill>
              </a:rPr>
              <a:t>* Direct thrombin inhibitors</a:t>
            </a:r>
            <a:br>
              <a:rPr lang="en-US" sz="2600" dirty="0">
                <a:solidFill>
                  <a:srgbClr val="002060"/>
                </a:solidFill>
              </a:rPr>
            </a:br>
            <a:r>
              <a:rPr lang="en-US" sz="2600" dirty="0">
                <a:solidFill>
                  <a:srgbClr val="002060"/>
                </a:solidFill>
              </a:rPr>
              <a:t>* Warfarin</a:t>
            </a:r>
          </a:p>
        </p:txBody>
      </p:sp>
    </p:spTree>
    <p:extLst>
      <p:ext uri="{BB962C8B-B14F-4D97-AF65-F5344CB8AC3E}">
        <p14:creationId xmlns:p14="http://schemas.microsoft.com/office/powerpoint/2010/main" val="2892623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3746F-E240-4197-BC31-D819DA7733D8}"/>
              </a:ext>
            </a:extLst>
          </p:cNvPr>
          <p:cNvSpPr>
            <a:spLocks noGrp="1"/>
          </p:cNvSpPr>
          <p:nvPr>
            <p:ph type="title"/>
          </p:nvPr>
        </p:nvSpPr>
        <p:spPr/>
        <p:txBody>
          <a:bodyPr/>
          <a:lstStyle/>
          <a:p>
            <a:pPr algn="ctr"/>
            <a:r>
              <a:rPr lang="en-US" dirty="0">
                <a:solidFill>
                  <a:srgbClr val="002060"/>
                </a:solidFill>
              </a:rPr>
              <a:t>Heparin</a:t>
            </a:r>
          </a:p>
        </p:txBody>
      </p:sp>
      <p:sp>
        <p:nvSpPr>
          <p:cNvPr id="3" name="Content Placeholder 2">
            <a:extLst>
              <a:ext uri="{FF2B5EF4-FFF2-40B4-BE49-F238E27FC236}">
                <a16:creationId xmlns:a16="http://schemas.microsoft.com/office/drawing/2014/main" id="{04692BA7-71C5-4457-BBA1-80F6E56121B7}"/>
              </a:ext>
            </a:extLst>
          </p:cNvPr>
          <p:cNvSpPr>
            <a:spLocks noGrp="1"/>
          </p:cNvSpPr>
          <p:nvPr>
            <p:ph idx="1"/>
          </p:nvPr>
        </p:nvSpPr>
        <p:spPr>
          <a:xfrm>
            <a:off x="1069848" y="1828483"/>
            <a:ext cx="9634011" cy="2458329"/>
          </a:xfrm>
        </p:spPr>
        <p:txBody>
          <a:bodyPr/>
          <a:lstStyle/>
          <a:p>
            <a:pPr marL="0" indent="0">
              <a:buNone/>
            </a:pPr>
            <a:r>
              <a:rPr lang="en-US" b="1" dirty="0">
                <a:solidFill>
                  <a:srgbClr val="002060"/>
                </a:solidFill>
              </a:rPr>
              <a:t>*</a:t>
            </a:r>
            <a:r>
              <a:rPr lang="en-US" dirty="0">
                <a:solidFill>
                  <a:srgbClr val="002060"/>
                </a:solidFill>
              </a:rPr>
              <a:t> Polymer (glycosaminoglycans) , found naturally in mast cells. </a:t>
            </a:r>
            <a:br>
              <a:rPr lang="en-US" dirty="0">
                <a:solidFill>
                  <a:srgbClr val="002060"/>
                </a:solidFill>
              </a:rPr>
            </a:br>
            <a:r>
              <a:rPr lang="en-US" b="1" dirty="0">
                <a:solidFill>
                  <a:srgbClr val="002060"/>
                </a:solidFill>
              </a:rPr>
              <a:t>*</a:t>
            </a:r>
            <a:r>
              <a:rPr lang="en-US" dirty="0">
                <a:solidFill>
                  <a:srgbClr val="002060"/>
                </a:solidFill>
              </a:rPr>
              <a:t> Its molecules varying in chain length.</a:t>
            </a:r>
            <a:br>
              <a:rPr lang="en-US" dirty="0">
                <a:solidFill>
                  <a:srgbClr val="002060"/>
                </a:solidFill>
              </a:rPr>
            </a:br>
            <a:r>
              <a:rPr lang="en-US" b="1" dirty="0">
                <a:solidFill>
                  <a:srgbClr val="002060"/>
                </a:solidFill>
              </a:rPr>
              <a:t>*</a:t>
            </a:r>
            <a:r>
              <a:rPr lang="en-US" dirty="0">
                <a:solidFill>
                  <a:srgbClr val="002060"/>
                </a:solidFill>
              </a:rPr>
              <a:t> Used in two forms: </a:t>
            </a:r>
            <a:br>
              <a:rPr lang="en-US" dirty="0">
                <a:solidFill>
                  <a:srgbClr val="002060"/>
                </a:solidFill>
              </a:rPr>
            </a:br>
            <a:r>
              <a:rPr lang="en-US" dirty="0">
                <a:solidFill>
                  <a:srgbClr val="002060"/>
                </a:solidFill>
              </a:rPr>
              <a:t>1- Unfractionated heparin </a:t>
            </a:r>
            <a:r>
              <a:rPr lang="en-US" b="1" dirty="0">
                <a:solidFill>
                  <a:srgbClr val="002060"/>
                </a:solidFill>
              </a:rPr>
              <a:t>(UFH) </a:t>
            </a:r>
            <a:r>
              <a:rPr lang="en-US" dirty="0">
                <a:solidFill>
                  <a:srgbClr val="002060"/>
                </a:solidFill>
              </a:rPr>
              <a:t>: widely varying polymer chain lengths</a:t>
            </a:r>
            <a:br>
              <a:rPr lang="en-US" dirty="0">
                <a:solidFill>
                  <a:srgbClr val="002060"/>
                </a:solidFill>
              </a:rPr>
            </a:br>
            <a:r>
              <a:rPr lang="en-US" dirty="0">
                <a:solidFill>
                  <a:srgbClr val="002060"/>
                </a:solidFill>
              </a:rPr>
              <a:t>2- low-molecular weight heparin </a:t>
            </a:r>
            <a:r>
              <a:rPr lang="en-US" b="1" dirty="0">
                <a:solidFill>
                  <a:srgbClr val="002060"/>
                </a:solidFill>
              </a:rPr>
              <a:t>(LMWH) </a:t>
            </a:r>
            <a:r>
              <a:rPr lang="en-US" dirty="0">
                <a:solidFill>
                  <a:srgbClr val="002060"/>
                </a:solidFill>
              </a:rPr>
              <a:t>: smaller polymers only.</a:t>
            </a:r>
          </a:p>
          <a:p>
            <a:pPr marL="0" indent="0">
              <a:buNone/>
            </a:pPr>
            <a:endParaRPr lang="en-US" dirty="0"/>
          </a:p>
        </p:txBody>
      </p:sp>
      <p:pic>
        <p:nvPicPr>
          <p:cNvPr id="5" name="Picture 4" descr="Diagram, schematic&#10;&#10;Description automatically generated">
            <a:extLst>
              <a:ext uri="{FF2B5EF4-FFF2-40B4-BE49-F238E27FC236}">
                <a16:creationId xmlns:a16="http://schemas.microsoft.com/office/drawing/2014/main" id="{867B348B-10B9-454E-9FE6-DB6B5D46E4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4116" y="4557932"/>
            <a:ext cx="4429743" cy="1895740"/>
          </a:xfrm>
          <a:prstGeom prst="rect">
            <a:avLst/>
          </a:prstGeom>
        </p:spPr>
      </p:pic>
    </p:spTree>
    <p:extLst>
      <p:ext uri="{BB962C8B-B14F-4D97-AF65-F5344CB8AC3E}">
        <p14:creationId xmlns:p14="http://schemas.microsoft.com/office/powerpoint/2010/main" val="1330165269"/>
      </p:ext>
    </p:extLst>
  </p:cSld>
  <p:clrMapOvr>
    <a:masterClrMapping/>
  </p:clrMapOvr>
</p:sld>
</file>

<file path=ppt/theme/theme1.xml><?xml version="1.0" encoding="utf-8"?>
<a:theme xmlns:a="http://schemas.openxmlformats.org/drawingml/2006/main" name="BohemianVTI">
  <a:themeElements>
    <a:clrScheme name="Boho">
      <a:dk1>
        <a:sysClr val="windowText" lastClr="000000"/>
      </a:dk1>
      <a:lt1>
        <a:sysClr val="window" lastClr="FFFFFF"/>
      </a:lt1>
      <a:dk2>
        <a:srgbClr val="323232"/>
      </a:dk2>
      <a:lt2>
        <a:srgbClr val="F4F1EF"/>
      </a:lt2>
      <a:accent1>
        <a:srgbClr val="8F4F58"/>
      </a:accent1>
      <a:accent2>
        <a:srgbClr val="D09182"/>
      </a:accent2>
      <a:accent3>
        <a:srgbClr val="C7A085"/>
      </a:accent3>
      <a:accent4>
        <a:srgbClr val="ADA085"/>
      </a:accent4>
      <a:accent5>
        <a:srgbClr val="5F787F"/>
      </a:accent5>
      <a:accent6>
        <a:srgbClr val="5A6768"/>
      </a:accent6>
      <a:hlink>
        <a:srgbClr val="A25872"/>
      </a:hlink>
      <a:folHlink>
        <a:srgbClr val="667A7E"/>
      </a:folHlink>
    </a:clrScheme>
    <a:fontScheme name="modern love avenir">
      <a:majorFont>
        <a:latin typeface="Modern Love"/>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hemianVTI" id="{B5E50611-F7C7-47BC-81A6-BE9493DF8677}" vid="{7A26D0DD-A1A5-444B-B0FB-E7DB9E2D04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1578</TotalTime>
  <Words>3306</Words>
  <Application>Microsoft Office PowerPoint</Application>
  <PresentationFormat>Widescreen</PresentationFormat>
  <Paragraphs>111</Paragraphs>
  <Slides>28</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arial</vt:lpstr>
      <vt:lpstr>Avenir Next LT Pro</vt:lpstr>
      <vt:lpstr>Calibri</vt:lpstr>
      <vt:lpstr>Cambria Math</vt:lpstr>
      <vt:lpstr>Modern Love</vt:lpstr>
      <vt:lpstr>BohemianVTI</vt:lpstr>
      <vt:lpstr>Anticoagulants</vt:lpstr>
      <vt:lpstr> </vt:lpstr>
      <vt:lpstr> </vt:lpstr>
      <vt:lpstr> </vt:lpstr>
      <vt:lpstr>  </vt:lpstr>
      <vt:lpstr> </vt:lpstr>
      <vt:lpstr>Anti-thrombotic Drugs:</vt:lpstr>
      <vt:lpstr> Anti-coagulants</vt:lpstr>
      <vt:lpstr>Heparin</vt:lpstr>
      <vt:lpstr>Heparin 1- Unfractionated heparin</vt:lpstr>
      <vt:lpstr>Heparin 1- Unfractionated heparin</vt:lpstr>
      <vt:lpstr>Heparin and Thrombocytopenia</vt:lpstr>
      <vt:lpstr>Heparin and Thrombocytopenia</vt:lpstr>
      <vt:lpstr>Heparin 2- Low-Molecular weight heparin</vt:lpstr>
      <vt:lpstr>Heparin 2- Low-Molecular weight heparin</vt:lpstr>
      <vt:lpstr>Factor Xa inhibitors</vt:lpstr>
      <vt:lpstr>Direct Thrombin Inhibitors</vt:lpstr>
      <vt:lpstr>Vitamin K</vt:lpstr>
      <vt:lpstr>Warfarin</vt:lpstr>
      <vt:lpstr>Warfarin</vt:lpstr>
      <vt:lpstr>Warfarin</vt:lpstr>
      <vt:lpstr>Warfarin</vt:lpstr>
      <vt:lpstr>Warfarin</vt:lpstr>
      <vt:lpstr>Warfarin</vt:lpstr>
      <vt:lpstr>Chronic Oral Anticoagulants</vt:lpstr>
      <vt:lpstr>Reversal OF Drugs</vt:lpstr>
      <vt:lpstr>Reversal OF Drugs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Anticoagulants</dc:title>
  <dc:creator>Ayah Imad</dc:creator>
  <cp:lastModifiedBy>Ayah Imad</cp:lastModifiedBy>
  <cp:revision>55</cp:revision>
  <dcterms:created xsi:type="dcterms:W3CDTF">2020-11-06T16:11:47Z</dcterms:created>
  <dcterms:modified xsi:type="dcterms:W3CDTF">2020-11-09T14:04:51Z</dcterms:modified>
</cp:coreProperties>
</file>