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9" r:id="rId3"/>
    <p:sldId id="257" r:id="rId4"/>
    <p:sldId id="258" r:id="rId5"/>
    <p:sldId id="278" r:id="rId6"/>
    <p:sldId id="279" r:id="rId7"/>
    <p:sldId id="292" r:id="rId8"/>
    <p:sldId id="293" r:id="rId9"/>
    <p:sldId id="294" r:id="rId10"/>
    <p:sldId id="289" r:id="rId11"/>
    <p:sldId id="262" r:id="rId12"/>
    <p:sldId id="263" r:id="rId13"/>
    <p:sldId id="264" r:id="rId14"/>
    <p:sldId id="265" r:id="rId15"/>
    <p:sldId id="282" r:id="rId16"/>
    <p:sldId id="283" r:id="rId17"/>
    <p:sldId id="285" r:id="rId18"/>
    <p:sldId id="286" r:id="rId19"/>
    <p:sldId id="287" r:id="rId20"/>
    <p:sldId id="290" r:id="rId21"/>
    <p:sldId id="291" r:id="rId22"/>
    <p:sldId id="271" r:id="rId23"/>
    <p:sldId id="272" r:id="rId24"/>
    <p:sldId id="288" r:id="rId25"/>
    <p:sldId id="273" r:id="rId26"/>
    <p:sldId id="274" r:id="rId27"/>
    <p:sldId id="275" r:id="rId28"/>
    <p:sldId id="276" r:id="rId29"/>
    <p:sldId id="277" r:id="rId30"/>
  </p:sldIdLst>
  <p:sldSz cx="11341100" cy="7597775"/>
  <p:notesSz cx="6858000" cy="9144000"/>
  <p:defaultTextStyle>
    <a:defPPr>
      <a:defRPr lang="ar-JO"/>
    </a:defPPr>
    <a:lvl1pPr marL="0" algn="r" defTabSz="1055312" rtl="1" eaLnBrk="1" latinLnBrk="0" hangingPunct="1">
      <a:defRPr sz="2100" kern="1200">
        <a:solidFill>
          <a:schemeClr val="tx1"/>
        </a:solidFill>
        <a:latin typeface="+mn-lt"/>
        <a:ea typeface="+mn-ea"/>
        <a:cs typeface="+mn-cs"/>
      </a:defRPr>
    </a:lvl1pPr>
    <a:lvl2pPr marL="527656" algn="r" defTabSz="1055312" rtl="1" eaLnBrk="1" latinLnBrk="0" hangingPunct="1">
      <a:defRPr sz="2100" kern="1200">
        <a:solidFill>
          <a:schemeClr val="tx1"/>
        </a:solidFill>
        <a:latin typeface="+mn-lt"/>
        <a:ea typeface="+mn-ea"/>
        <a:cs typeface="+mn-cs"/>
      </a:defRPr>
    </a:lvl2pPr>
    <a:lvl3pPr marL="1055312" algn="r" defTabSz="1055312" rtl="1" eaLnBrk="1" latinLnBrk="0" hangingPunct="1">
      <a:defRPr sz="2100" kern="1200">
        <a:solidFill>
          <a:schemeClr val="tx1"/>
        </a:solidFill>
        <a:latin typeface="+mn-lt"/>
        <a:ea typeface="+mn-ea"/>
        <a:cs typeface="+mn-cs"/>
      </a:defRPr>
    </a:lvl3pPr>
    <a:lvl4pPr marL="1582968" algn="r" defTabSz="1055312" rtl="1" eaLnBrk="1" latinLnBrk="0" hangingPunct="1">
      <a:defRPr sz="2100" kern="1200">
        <a:solidFill>
          <a:schemeClr val="tx1"/>
        </a:solidFill>
        <a:latin typeface="+mn-lt"/>
        <a:ea typeface="+mn-ea"/>
        <a:cs typeface="+mn-cs"/>
      </a:defRPr>
    </a:lvl4pPr>
    <a:lvl5pPr marL="2110623" algn="r" defTabSz="1055312" rtl="1" eaLnBrk="1" latinLnBrk="0" hangingPunct="1">
      <a:defRPr sz="2100" kern="1200">
        <a:solidFill>
          <a:schemeClr val="tx1"/>
        </a:solidFill>
        <a:latin typeface="+mn-lt"/>
        <a:ea typeface="+mn-ea"/>
        <a:cs typeface="+mn-cs"/>
      </a:defRPr>
    </a:lvl5pPr>
    <a:lvl6pPr marL="2638278" algn="r" defTabSz="1055312" rtl="1" eaLnBrk="1" latinLnBrk="0" hangingPunct="1">
      <a:defRPr sz="2100" kern="1200">
        <a:solidFill>
          <a:schemeClr val="tx1"/>
        </a:solidFill>
        <a:latin typeface="+mn-lt"/>
        <a:ea typeface="+mn-ea"/>
        <a:cs typeface="+mn-cs"/>
      </a:defRPr>
    </a:lvl6pPr>
    <a:lvl7pPr marL="3165935" algn="r" defTabSz="1055312" rtl="1" eaLnBrk="1" latinLnBrk="0" hangingPunct="1">
      <a:defRPr sz="2100" kern="1200">
        <a:solidFill>
          <a:schemeClr val="tx1"/>
        </a:solidFill>
        <a:latin typeface="+mn-lt"/>
        <a:ea typeface="+mn-ea"/>
        <a:cs typeface="+mn-cs"/>
      </a:defRPr>
    </a:lvl7pPr>
    <a:lvl8pPr marL="3693591" algn="r" defTabSz="1055312" rtl="1" eaLnBrk="1" latinLnBrk="0" hangingPunct="1">
      <a:defRPr sz="2100" kern="1200">
        <a:solidFill>
          <a:schemeClr val="tx1"/>
        </a:solidFill>
        <a:latin typeface="+mn-lt"/>
        <a:ea typeface="+mn-ea"/>
        <a:cs typeface="+mn-cs"/>
      </a:defRPr>
    </a:lvl8pPr>
    <a:lvl9pPr marL="4221246" algn="r" defTabSz="1055312" rtl="1"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93">
          <p15:clr>
            <a:srgbClr val="A4A3A4"/>
          </p15:clr>
        </p15:guide>
        <p15:guide id="2" pos="357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p:scale>
          <a:sx n="42" d="100"/>
          <a:sy n="42" d="100"/>
        </p:scale>
        <p:origin x="-1908" y="-678"/>
      </p:cViewPr>
      <p:guideLst>
        <p:guide orient="horz" pos="2393"/>
        <p:guide pos="357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15" name="مستطيل 14"/>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9" name="مستطيل 18"/>
          <p:cNvSpPr>
            <a:spLocks noChangeArrowheads="1"/>
          </p:cNvSpPr>
          <p:nvPr/>
        </p:nvSpPr>
        <p:spPr bwMode="white">
          <a:xfrm>
            <a:off x="11152082" y="3377"/>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8" name="مستطيل 17"/>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6" name="مستطيل 15"/>
          <p:cNvSpPr>
            <a:spLocks noChangeArrowheads="1"/>
          </p:cNvSpPr>
          <p:nvPr/>
        </p:nvSpPr>
        <p:spPr bwMode="white">
          <a:xfrm>
            <a:off x="0" y="0"/>
            <a:ext cx="11341100" cy="278585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2" name="مستطيل 11"/>
          <p:cNvSpPr>
            <a:spLocks noChangeArrowheads="1"/>
          </p:cNvSpPr>
          <p:nvPr/>
        </p:nvSpPr>
        <p:spPr bwMode="auto">
          <a:xfrm>
            <a:off x="181457" y="7081127"/>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9" name="عنوان فرعي 8"/>
          <p:cNvSpPr>
            <a:spLocks noGrp="1"/>
          </p:cNvSpPr>
          <p:nvPr>
            <p:ph type="subTitle" idx="1"/>
          </p:nvPr>
        </p:nvSpPr>
        <p:spPr>
          <a:xfrm>
            <a:off x="1701165" y="3123530"/>
            <a:ext cx="7938770" cy="1941654"/>
          </a:xfrm>
        </p:spPr>
        <p:txBody>
          <a:bodyPr/>
          <a:lstStyle>
            <a:lvl1pPr marL="0" indent="0" algn="ctr">
              <a:buNone/>
              <a:defRPr sz="1900" b="1" cap="all" spc="296" baseline="0">
                <a:solidFill>
                  <a:schemeClr val="tx2"/>
                </a:solidFill>
              </a:defRPr>
            </a:lvl1pPr>
            <a:lvl2pPr marL="541096" indent="0" algn="ctr">
              <a:buNone/>
            </a:lvl2pPr>
            <a:lvl3pPr marL="1082192" indent="0" algn="ctr">
              <a:buNone/>
            </a:lvl3pPr>
            <a:lvl4pPr marL="1623289" indent="0" algn="ctr">
              <a:buNone/>
            </a:lvl4pPr>
            <a:lvl5pPr marL="2164385" indent="0" algn="ctr">
              <a:buNone/>
            </a:lvl5pPr>
            <a:lvl6pPr marL="2705481" indent="0" algn="ctr">
              <a:buNone/>
            </a:lvl6pPr>
            <a:lvl7pPr marL="3246577" indent="0" algn="ctr">
              <a:buNone/>
            </a:lvl7pPr>
            <a:lvl8pPr marL="3787673" indent="0" algn="ctr">
              <a:buNone/>
            </a:lvl8pPr>
            <a:lvl9pPr marL="432877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17" name="عنصر نائب للتذييل 16"/>
          <p:cNvSpPr>
            <a:spLocks noGrp="1"/>
          </p:cNvSpPr>
          <p:nvPr>
            <p:ph type="ftr" sz="quarter" idx="11"/>
          </p:nvPr>
        </p:nvSpPr>
        <p:spPr/>
        <p:txBody>
          <a:bodyPr/>
          <a:lstStyle/>
          <a:p>
            <a:endParaRPr lang="ar-JO"/>
          </a:p>
        </p:txBody>
      </p:sp>
      <p:sp>
        <p:nvSpPr>
          <p:cNvPr id="7" name="رابط مستقيم 6"/>
          <p:cNvSpPr>
            <a:spLocks noChangeShapeType="1"/>
          </p:cNvSpPr>
          <p:nvPr/>
        </p:nvSpPr>
        <p:spPr bwMode="auto">
          <a:xfrm>
            <a:off x="192799" y="2681170"/>
            <a:ext cx="1095550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0" name="مستطيل 9"/>
          <p:cNvSpPr>
            <a:spLocks noChangeArrowheads="1"/>
          </p:cNvSpPr>
          <p:nvPr/>
        </p:nvSpPr>
        <p:spPr bwMode="auto">
          <a:xfrm>
            <a:off x="189018" y="168839"/>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13" name="شكل بيضاوي 12"/>
          <p:cNvSpPr/>
          <p:nvPr/>
        </p:nvSpPr>
        <p:spPr>
          <a:xfrm>
            <a:off x="5292514" y="2343491"/>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4" name="شكل بيضاوي 13"/>
          <p:cNvSpPr/>
          <p:nvPr/>
        </p:nvSpPr>
        <p:spPr>
          <a:xfrm>
            <a:off x="5409705" y="2448172"/>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29" name="عنصر نائب لرقم الشريحة 28"/>
          <p:cNvSpPr>
            <a:spLocks noGrp="1"/>
          </p:cNvSpPr>
          <p:nvPr>
            <p:ph type="sldNum" sz="quarter" idx="12"/>
          </p:nvPr>
        </p:nvSpPr>
        <p:spPr>
          <a:xfrm>
            <a:off x="5387023" y="2436706"/>
            <a:ext cx="567055" cy="488931"/>
          </a:xfrm>
        </p:spPr>
        <p:txBody>
          <a:bodyPr/>
          <a:lstStyle>
            <a:lvl1pPr>
              <a:defRPr>
                <a:solidFill>
                  <a:schemeClr val="accent3">
                    <a:shade val="75000"/>
                  </a:schemeClr>
                </a:solidFill>
              </a:defRPr>
            </a:lvl1pPr>
          </a:lstStyle>
          <a:p>
            <a:fld id="{FE3A4B9B-B971-47CB-806B-C96A86ADB460}" type="slidenum">
              <a:rPr lang="ar-JO" smtClean="0"/>
              <a:pPr/>
              <a:t>‹#›</a:t>
            </a:fld>
            <a:endParaRPr lang="ar-JO"/>
          </a:p>
        </p:txBody>
      </p:sp>
      <p:sp>
        <p:nvSpPr>
          <p:cNvPr id="8" name="عنوان 7"/>
          <p:cNvSpPr>
            <a:spLocks noGrp="1"/>
          </p:cNvSpPr>
          <p:nvPr>
            <p:ph type="ctrTitle"/>
          </p:nvPr>
        </p:nvSpPr>
        <p:spPr>
          <a:xfrm>
            <a:off x="850583" y="422098"/>
            <a:ext cx="9639935" cy="1941654"/>
          </a:xfrm>
        </p:spPr>
        <p:txBody>
          <a:bodyPr anchor="b"/>
          <a:lstStyle>
            <a:lvl1pPr>
              <a:defRPr sz="5000">
                <a:solidFill>
                  <a:schemeClr val="accent1"/>
                </a:solidFill>
              </a:defRPr>
            </a:lvl1pPr>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FE3A4B9B-B971-47CB-806B-C96A86ADB460}" type="slidenum">
              <a:rPr lang="ar-JO" smtClean="0"/>
              <a:pPr/>
              <a:t>‹#›</a:t>
            </a:fld>
            <a:endParaRPr lang="ar-JO"/>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2"/>
      </p:bgRef>
    </p:bg>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8" name="مستطيل 7"/>
          <p:cNvSpPr>
            <a:spLocks noChangeArrowheads="1"/>
          </p:cNvSpPr>
          <p:nvPr/>
        </p:nvSpPr>
        <p:spPr bwMode="white">
          <a:xfrm>
            <a:off x="8694843" y="0"/>
            <a:ext cx="2646257"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9" name="مستطيل 8"/>
          <p:cNvSpPr>
            <a:spLocks noChangeArrowheads="1"/>
          </p:cNvSpPr>
          <p:nvPr/>
        </p:nvSpPr>
        <p:spPr bwMode="white">
          <a:xfrm>
            <a:off x="0" y="0"/>
            <a:ext cx="11341100" cy="17221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0" name="مستطيل 9"/>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1" name="مستطيل 10"/>
          <p:cNvSpPr>
            <a:spLocks noChangeArrowheads="1"/>
          </p:cNvSpPr>
          <p:nvPr/>
        </p:nvSpPr>
        <p:spPr bwMode="auto">
          <a:xfrm>
            <a:off x="181457" y="7081127"/>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2" name="مستطيل 11"/>
          <p:cNvSpPr>
            <a:spLocks noChangeArrowheads="1"/>
          </p:cNvSpPr>
          <p:nvPr/>
        </p:nvSpPr>
        <p:spPr bwMode="auto">
          <a:xfrm>
            <a:off x="189018" y="172216"/>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13" name="رابط مستقيم 12"/>
          <p:cNvSpPr>
            <a:spLocks noChangeShapeType="1"/>
          </p:cNvSpPr>
          <p:nvPr/>
        </p:nvSpPr>
        <p:spPr bwMode="auto">
          <a:xfrm rot="5400000">
            <a:off x="5401659" y="3631736"/>
            <a:ext cx="691904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4" name="شكل بيضاوي 13"/>
          <p:cNvSpPr/>
          <p:nvPr/>
        </p:nvSpPr>
        <p:spPr>
          <a:xfrm>
            <a:off x="8483143" y="3241366"/>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5" name="شكل بيضاوي 14"/>
          <p:cNvSpPr/>
          <p:nvPr/>
        </p:nvSpPr>
        <p:spPr>
          <a:xfrm>
            <a:off x="8600334" y="3346047"/>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8577652" y="3334581"/>
            <a:ext cx="567055" cy="488931"/>
          </a:xfrm>
        </p:spPr>
        <p:txBody>
          <a:bodyPr/>
          <a:lstStyle/>
          <a:p>
            <a:fld id="{FE3A4B9B-B971-47CB-806B-C96A86ADB460}" type="slidenum">
              <a:rPr lang="ar-JO" smtClean="0"/>
              <a:pPr/>
              <a:t>‹#›</a:t>
            </a:fld>
            <a:endParaRPr lang="ar-JO"/>
          </a:p>
        </p:txBody>
      </p:sp>
      <p:sp>
        <p:nvSpPr>
          <p:cNvPr id="3" name="عنصر نائب للعنوان العمودي 2"/>
          <p:cNvSpPr>
            <a:spLocks noGrp="1"/>
          </p:cNvSpPr>
          <p:nvPr>
            <p:ph type="body" orient="vert" idx="1"/>
          </p:nvPr>
        </p:nvSpPr>
        <p:spPr>
          <a:xfrm>
            <a:off x="378037" y="337679"/>
            <a:ext cx="8127788" cy="6449319"/>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2" name="عنوان عمودي 1"/>
          <p:cNvSpPr>
            <a:spLocks noGrp="1"/>
          </p:cNvSpPr>
          <p:nvPr>
            <p:ph type="title" orient="vert"/>
          </p:nvPr>
        </p:nvSpPr>
        <p:spPr>
          <a:xfrm>
            <a:off x="9167389" y="337681"/>
            <a:ext cx="1795674" cy="6482731"/>
          </a:xfrm>
        </p:spPr>
        <p:txBody>
          <a:bodyPr vert="eaVert"/>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solidFill>
                  <a:schemeClr val="accent3">
                    <a:shade val="75000"/>
                  </a:schemeClr>
                </a:solidFill>
              </a:defRPr>
            </a:lvl1pPr>
          </a:lstStyle>
          <a:p>
            <a:r>
              <a:rPr kumimoji="0" lang="ar-SA"/>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a:xfrm>
            <a:off x="5409705" y="1137088"/>
            <a:ext cx="567055" cy="488931"/>
          </a:xfrm>
        </p:spPr>
        <p:txBody>
          <a:bodyPr/>
          <a:lstStyle/>
          <a:p>
            <a:fld id="{FE3A4B9B-B971-47CB-806B-C96A86ADB460}" type="slidenum">
              <a:rPr lang="ar-JO" smtClean="0"/>
              <a:pPr/>
              <a:t>‹#›</a:t>
            </a:fld>
            <a:endParaRPr lang="ar-JO"/>
          </a:p>
        </p:txBody>
      </p:sp>
      <p:sp>
        <p:nvSpPr>
          <p:cNvPr id="8" name="عنصر نائب للمحتوى 7"/>
          <p:cNvSpPr>
            <a:spLocks noGrp="1"/>
          </p:cNvSpPr>
          <p:nvPr>
            <p:ph sz="quarter" idx="1"/>
          </p:nvPr>
        </p:nvSpPr>
        <p:spPr>
          <a:xfrm>
            <a:off x="374256" y="1691771"/>
            <a:ext cx="10547223" cy="5065183"/>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5" name="مستطيل 14"/>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6" name="مستطيل 15"/>
          <p:cNvSpPr>
            <a:spLocks noChangeArrowheads="1"/>
          </p:cNvSpPr>
          <p:nvPr/>
        </p:nvSpPr>
        <p:spPr bwMode="white">
          <a:xfrm>
            <a:off x="0" y="0"/>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8" name="مستطيل 17"/>
          <p:cNvSpPr>
            <a:spLocks noChangeArrowheads="1"/>
          </p:cNvSpPr>
          <p:nvPr/>
        </p:nvSpPr>
        <p:spPr bwMode="white">
          <a:xfrm>
            <a:off x="11152082" y="21105"/>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9" name="مستطيل 18"/>
          <p:cNvSpPr>
            <a:spLocks noChangeArrowheads="1"/>
          </p:cNvSpPr>
          <p:nvPr/>
        </p:nvSpPr>
        <p:spPr bwMode="white">
          <a:xfrm>
            <a:off x="189018" y="2532592"/>
            <a:ext cx="10955503" cy="33767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2" name="مستطيل 11"/>
          <p:cNvSpPr>
            <a:spLocks noChangeArrowheads="1"/>
          </p:cNvSpPr>
          <p:nvPr/>
        </p:nvSpPr>
        <p:spPr bwMode="auto">
          <a:xfrm>
            <a:off x="192799" y="157707"/>
            <a:ext cx="10955503" cy="237050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3" name="عنصر نائب للنص 2"/>
          <p:cNvSpPr>
            <a:spLocks noGrp="1"/>
          </p:cNvSpPr>
          <p:nvPr>
            <p:ph type="body" idx="1"/>
          </p:nvPr>
        </p:nvSpPr>
        <p:spPr>
          <a:xfrm>
            <a:off x="1697228" y="3039111"/>
            <a:ext cx="8037216" cy="1853716"/>
          </a:xfrm>
        </p:spPr>
        <p:txBody>
          <a:bodyPr anchor="t"/>
          <a:lstStyle>
            <a:lvl1pPr marL="0" indent="0" algn="ctr">
              <a:buNone/>
              <a:defRPr sz="1900" b="1" cap="all" spc="296" baseline="0">
                <a:solidFill>
                  <a:schemeClr val="tx2"/>
                </a:solidFill>
              </a:defRPr>
            </a:lvl1pPr>
            <a:lvl2pPr>
              <a:buNone/>
              <a:defRPr sz="2100">
                <a:solidFill>
                  <a:schemeClr val="tx1">
                    <a:tint val="75000"/>
                  </a:schemeClr>
                </a:solidFill>
              </a:defRPr>
            </a:lvl2pPr>
            <a:lvl3pPr>
              <a:buNone/>
              <a:defRPr sz="1900">
                <a:solidFill>
                  <a:schemeClr val="tx1">
                    <a:tint val="75000"/>
                  </a:schemeClr>
                </a:solidFill>
              </a:defRPr>
            </a:lvl3pPr>
            <a:lvl4pPr>
              <a:buNone/>
              <a:defRPr sz="1700">
                <a:solidFill>
                  <a:schemeClr val="tx1">
                    <a:tint val="75000"/>
                  </a:schemeClr>
                </a:solidFill>
              </a:defRPr>
            </a:lvl4pPr>
            <a:lvl5pPr>
              <a:buNone/>
              <a:defRPr sz="1700">
                <a:solidFill>
                  <a:schemeClr val="tx1">
                    <a:tint val="75000"/>
                  </a:schemeClr>
                </a:solidFill>
              </a:defRPr>
            </a:lvl5pPr>
          </a:lstStyle>
          <a:p>
            <a:pPr lvl="0" eaLnBrk="1" latinLnBrk="0" hangingPunct="1"/>
            <a:r>
              <a:rPr kumimoji="0" lang="ar-SA"/>
              <a:t>انقر لتحرير أنماط النص الرئيسي</a:t>
            </a:r>
          </a:p>
        </p:txBody>
      </p:sp>
      <p:sp>
        <p:nvSpPr>
          <p:cNvPr id="13" name="مستطيل 12"/>
          <p:cNvSpPr>
            <a:spLocks noChangeArrowheads="1"/>
          </p:cNvSpPr>
          <p:nvPr/>
        </p:nvSpPr>
        <p:spPr bwMode="auto">
          <a:xfrm>
            <a:off x="181457" y="7081127"/>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4" name="مستطيل 13"/>
          <p:cNvSpPr>
            <a:spLocks noChangeArrowheads="1"/>
          </p:cNvSpPr>
          <p:nvPr/>
        </p:nvSpPr>
        <p:spPr bwMode="auto">
          <a:xfrm>
            <a:off x="189018" y="168839"/>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5" name="عنصر نائب للتذييل 4"/>
          <p:cNvSpPr>
            <a:spLocks noGrp="1"/>
          </p:cNvSpPr>
          <p:nvPr>
            <p:ph type="ftr" sz="quarter" idx="11"/>
          </p:nvPr>
        </p:nvSpPr>
        <p:spPr/>
        <p:txBody>
          <a:bodyPr/>
          <a:lstStyle/>
          <a:p>
            <a:endParaRPr lang="ar-JO"/>
          </a:p>
        </p:txBody>
      </p:sp>
      <p:sp>
        <p:nvSpPr>
          <p:cNvPr id="4" name="عنصر نائب للتاريخ 3"/>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8" name="رابط مستقيم 7"/>
          <p:cNvSpPr>
            <a:spLocks noChangeShapeType="1"/>
          </p:cNvSpPr>
          <p:nvPr/>
        </p:nvSpPr>
        <p:spPr bwMode="auto">
          <a:xfrm>
            <a:off x="189018" y="2701431"/>
            <a:ext cx="1095550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0" name="شكل بيضاوي 9"/>
          <p:cNvSpPr/>
          <p:nvPr/>
        </p:nvSpPr>
        <p:spPr>
          <a:xfrm>
            <a:off x="5292514" y="2343491"/>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1" name="شكل بيضاوي 10"/>
          <p:cNvSpPr/>
          <p:nvPr/>
        </p:nvSpPr>
        <p:spPr>
          <a:xfrm>
            <a:off x="5409705" y="2448172"/>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5387023" y="2436706"/>
            <a:ext cx="567055" cy="488931"/>
          </a:xfrm>
        </p:spPr>
        <p:txBody>
          <a:bodyPr/>
          <a:lstStyle>
            <a:lvl1pPr>
              <a:defRPr>
                <a:solidFill>
                  <a:schemeClr val="accent3">
                    <a:shade val="75000"/>
                  </a:schemeClr>
                </a:solidFill>
              </a:defRPr>
            </a:lvl1pPr>
          </a:lstStyle>
          <a:p>
            <a:fld id="{FE3A4B9B-B971-47CB-806B-C96A86ADB460}" type="slidenum">
              <a:rPr lang="ar-JO" smtClean="0"/>
              <a:pPr/>
              <a:t>‹#›</a:t>
            </a:fld>
            <a:endParaRPr lang="ar-JO"/>
          </a:p>
        </p:txBody>
      </p:sp>
      <p:sp>
        <p:nvSpPr>
          <p:cNvPr id="2" name="عنوان 1"/>
          <p:cNvSpPr>
            <a:spLocks noGrp="1"/>
          </p:cNvSpPr>
          <p:nvPr>
            <p:ph type="title"/>
          </p:nvPr>
        </p:nvSpPr>
        <p:spPr>
          <a:xfrm>
            <a:off x="895869" y="590938"/>
            <a:ext cx="9639935" cy="1688394"/>
          </a:xfrm>
        </p:spPr>
        <p:txBody>
          <a:bodyPr anchor="b"/>
          <a:lstStyle>
            <a:lvl1pPr algn="ctr">
              <a:buNone/>
              <a:defRPr sz="5000" b="0" cap="none" baseline="0">
                <a:solidFill>
                  <a:srgbClr val="FFFFFF"/>
                </a:solidFill>
              </a:defRPr>
            </a:lvl1pPr>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374256" y="253259"/>
            <a:ext cx="10585027" cy="840820"/>
          </a:xfrm>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a:xfrm>
            <a:off x="7182697" y="7101387"/>
            <a:ext cx="3776586" cy="405215"/>
          </a:xfrm>
        </p:spPr>
        <p:txBody>
          <a:bodyPr/>
          <a:lstStyle/>
          <a:p>
            <a:fld id="{33C5BB2C-60B1-4E9C-93A3-B3BB5B6BCB6D}" type="datetimeFigureOut">
              <a:rPr lang="ar-JO" smtClean="0"/>
              <a:pPr/>
              <a:t>14/04/1444</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FE3A4B9B-B971-47CB-806B-C96A86ADB460}" type="slidenum">
              <a:rPr lang="ar-JO" smtClean="0"/>
              <a:pPr/>
              <a:t>‹#›</a:t>
            </a:fld>
            <a:endParaRPr lang="ar-JO"/>
          </a:p>
        </p:txBody>
      </p:sp>
      <p:sp>
        <p:nvSpPr>
          <p:cNvPr id="8" name="رابط مستقيم 7"/>
          <p:cNvSpPr>
            <a:spLocks noChangeShapeType="1"/>
          </p:cNvSpPr>
          <p:nvPr/>
        </p:nvSpPr>
        <p:spPr bwMode="auto">
          <a:xfrm flipV="1">
            <a:off x="5659487" y="1745619"/>
            <a:ext cx="11065" cy="5339444"/>
          </a:xfrm>
          <a:prstGeom prst="line">
            <a:avLst/>
          </a:prstGeom>
          <a:noFill/>
          <a:ln w="9525" cap="flat" cmpd="sng" algn="ctr">
            <a:solidFill>
              <a:schemeClr val="tx2"/>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0" name="عنصر نائب للمحتوى 9"/>
          <p:cNvSpPr>
            <a:spLocks noGrp="1"/>
          </p:cNvSpPr>
          <p:nvPr>
            <p:ph sz="half" idx="1"/>
          </p:nvPr>
        </p:nvSpPr>
        <p:spPr>
          <a:xfrm>
            <a:off x="374256" y="1519555"/>
            <a:ext cx="5008986" cy="5186748"/>
          </a:xfrm>
        </p:spPr>
        <p:txBody>
          <a:bodyPr/>
          <a:lstStyle>
            <a:lvl1pPr>
              <a:defRPr sz="3000"/>
            </a:lvl1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2" name="عنصر نائب للمحتوى 11"/>
          <p:cNvSpPr>
            <a:spLocks noGrp="1"/>
          </p:cNvSpPr>
          <p:nvPr>
            <p:ph sz="half" idx="2"/>
          </p:nvPr>
        </p:nvSpPr>
        <p:spPr>
          <a:xfrm>
            <a:off x="5954077" y="1519555"/>
            <a:ext cx="5008986" cy="5186748"/>
          </a:xfrm>
        </p:spPr>
        <p:txBody>
          <a:bodyPr/>
          <a:lstStyle>
            <a:lvl1pPr>
              <a:defRPr sz="3000"/>
            </a:lvl1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1">
        <a:schemeClr val="bg2"/>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flipV="1">
            <a:off x="5670550" y="2437619"/>
            <a:ext cx="0" cy="4639708"/>
          </a:xfrm>
          <a:prstGeom prst="line">
            <a:avLst/>
          </a:prstGeom>
          <a:noFill/>
          <a:ln w="9525" cap="flat" cmpd="sng" algn="ctr">
            <a:solidFill>
              <a:schemeClr val="tx2"/>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20" name="مستطيل 19"/>
          <p:cNvSpPr>
            <a:spLocks noChangeArrowheads="1"/>
          </p:cNvSpPr>
          <p:nvPr/>
        </p:nvSpPr>
        <p:spPr bwMode="white">
          <a:xfrm>
            <a:off x="0" y="0"/>
            <a:ext cx="11341100" cy="16039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9" name="مستطيل 18"/>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21" name="مستطيل 20"/>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22" name="مستطيل 21"/>
          <p:cNvSpPr>
            <a:spLocks noChangeArrowheads="1"/>
          </p:cNvSpPr>
          <p:nvPr/>
        </p:nvSpPr>
        <p:spPr bwMode="white">
          <a:xfrm>
            <a:off x="11152082"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1" name="مستطيل 10"/>
          <p:cNvSpPr/>
          <p:nvPr/>
        </p:nvSpPr>
        <p:spPr>
          <a:xfrm>
            <a:off x="189018" y="1519555"/>
            <a:ext cx="10955503" cy="1013037"/>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3" name="مستطيل 12"/>
          <p:cNvSpPr>
            <a:spLocks noChangeArrowheads="1"/>
          </p:cNvSpPr>
          <p:nvPr/>
        </p:nvSpPr>
        <p:spPr bwMode="auto">
          <a:xfrm>
            <a:off x="180985" y="7081127"/>
            <a:ext cx="10955503" cy="34443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3" name="عنصر نائب للنص 2"/>
          <p:cNvSpPr>
            <a:spLocks noGrp="1"/>
          </p:cNvSpPr>
          <p:nvPr>
            <p:ph type="body" idx="1"/>
          </p:nvPr>
        </p:nvSpPr>
        <p:spPr>
          <a:xfrm>
            <a:off x="374256" y="1688395"/>
            <a:ext cx="5010955" cy="812040"/>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600" b="1" dirty="0" smtClean="0">
                <a:solidFill>
                  <a:srgbClr val="FFFFFF"/>
                </a:solidFill>
              </a:defRPr>
            </a:lvl1pPr>
            <a:lvl2pPr>
              <a:buNone/>
              <a:defRPr sz="2400" b="1"/>
            </a:lvl2pPr>
            <a:lvl3pPr>
              <a:buNone/>
              <a:defRPr sz="2100" b="1"/>
            </a:lvl3pPr>
            <a:lvl4pPr>
              <a:buNone/>
              <a:defRPr sz="1900" b="1"/>
            </a:lvl4pPr>
            <a:lvl5pPr>
              <a:buNone/>
              <a:defRPr sz="19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5942581" y="1688395"/>
            <a:ext cx="5012924" cy="810429"/>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600" b="1"/>
            </a:lvl1pPr>
            <a:lvl2pPr>
              <a:buNone/>
              <a:defRPr sz="2400" b="1"/>
            </a:lvl2pPr>
            <a:lvl3pPr>
              <a:buNone/>
              <a:defRPr sz="2100" b="1"/>
            </a:lvl3pPr>
            <a:lvl4pPr>
              <a:buNone/>
              <a:defRPr sz="1900" b="1"/>
            </a:lvl4pPr>
            <a:lvl5pPr>
              <a:buNone/>
              <a:defRPr sz="1900" b="1"/>
            </a:lvl5pPr>
          </a:lstStyle>
          <a:p>
            <a:pPr lvl="0" eaLnBrk="1" latinLnBrk="0" hangingPunct="1"/>
            <a:r>
              <a:rPr kumimoji="0" lang="ar-SA"/>
              <a:t>انقر لتحرير أنماط النص الرئيسي</a:t>
            </a:r>
          </a:p>
        </p:txBody>
      </p:sp>
      <p:sp>
        <p:nvSpPr>
          <p:cNvPr id="7" name="عنصر نائب للتاريخ 6"/>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8" name="عنصر نائب للتذييل 7"/>
          <p:cNvSpPr>
            <a:spLocks noGrp="1"/>
          </p:cNvSpPr>
          <p:nvPr>
            <p:ph type="ftr" sz="quarter" idx="11"/>
          </p:nvPr>
        </p:nvSpPr>
        <p:spPr>
          <a:xfrm>
            <a:off x="378037" y="7101387"/>
            <a:ext cx="4441931" cy="405215"/>
          </a:xfrm>
        </p:spPr>
        <p:txBody>
          <a:bodyPr/>
          <a:lstStyle/>
          <a:p>
            <a:endParaRPr lang="ar-JO"/>
          </a:p>
        </p:txBody>
      </p:sp>
      <p:sp>
        <p:nvSpPr>
          <p:cNvPr id="15" name="رابط مستقيم 14"/>
          <p:cNvSpPr>
            <a:spLocks noChangeShapeType="1"/>
          </p:cNvSpPr>
          <p:nvPr/>
        </p:nvSpPr>
        <p:spPr bwMode="auto">
          <a:xfrm>
            <a:off x="189018" y="1418251"/>
            <a:ext cx="1095550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8" name="مستطيل 17"/>
          <p:cNvSpPr>
            <a:spLocks noChangeArrowheads="1"/>
          </p:cNvSpPr>
          <p:nvPr/>
        </p:nvSpPr>
        <p:spPr bwMode="auto">
          <a:xfrm>
            <a:off x="189018" y="172216"/>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24" name="عنصر نائب للمحتوى 23"/>
          <p:cNvSpPr>
            <a:spLocks noGrp="1"/>
          </p:cNvSpPr>
          <p:nvPr>
            <p:ph sz="quarter" idx="2"/>
          </p:nvPr>
        </p:nvSpPr>
        <p:spPr>
          <a:xfrm>
            <a:off x="374256" y="2737972"/>
            <a:ext cx="5012766" cy="4230297"/>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6" name="عنصر نائب للمحتوى 25"/>
          <p:cNvSpPr>
            <a:spLocks noGrp="1"/>
          </p:cNvSpPr>
          <p:nvPr>
            <p:ph sz="quarter" idx="4"/>
          </p:nvPr>
        </p:nvSpPr>
        <p:spPr>
          <a:xfrm>
            <a:off x="5954077" y="2737972"/>
            <a:ext cx="5008986" cy="4234493"/>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5" name="شكل بيضاوي 24"/>
          <p:cNvSpPr/>
          <p:nvPr/>
        </p:nvSpPr>
        <p:spPr>
          <a:xfrm>
            <a:off x="5292514" y="1059164"/>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27" name="شكل بيضاوي 26"/>
          <p:cNvSpPr/>
          <p:nvPr/>
        </p:nvSpPr>
        <p:spPr>
          <a:xfrm>
            <a:off x="5409705" y="1163844"/>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9" name="عنصر نائب لرقم الشريحة 8"/>
          <p:cNvSpPr>
            <a:spLocks noGrp="1"/>
          </p:cNvSpPr>
          <p:nvPr>
            <p:ph type="sldNum" sz="quarter" idx="12"/>
          </p:nvPr>
        </p:nvSpPr>
        <p:spPr>
          <a:xfrm>
            <a:off x="5387023" y="1154862"/>
            <a:ext cx="567055" cy="488931"/>
          </a:xfrm>
        </p:spPr>
        <p:txBody>
          <a:bodyPr/>
          <a:lstStyle>
            <a:lvl1pPr algn="ctr">
              <a:defRPr/>
            </a:lvl1pPr>
          </a:lstStyle>
          <a:p>
            <a:fld id="{FE3A4B9B-B971-47CB-806B-C96A86ADB460}" type="slidenum">
              <a:rPr lang="ar-JO" smtClean="0"/>
              <a:pPr/>
              <a:t>‹#›</a:t>
            </a:fld>
            <a:endParaRPr lang="ar-JO"/>
          </a:p>
        </p:txBody>
      </p:sp>
      <p:sp>
        <p:nvSpPr>
          <p:cNvPr id="23" name="عنوان 22"/>
          <p:cNvSpPr>
            <a:spLocks noGrp="1"/>
          </p:cNvSpPr>
          <p:nvPr>
            <p:ph type="title"/>
          </p:nvPr>
        </p:nvSpPr>
        <p:spPr/>
        <p:txBody>
          <a:bodyPr rtlCol="0" anchor="b" anchorCtr="0"/>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4" name="عنصر نائب للتذييل 3"/>
          <p:cNvSpPr>
            <a:spLocks noGrp="1"/>
          </p:cNvSpPr>
          <p:nvPr>
            <p:ph type="ftr" sz="quarter" idx="11"/>
          </p:nvPr>
        </p:nvSpPr>
        <p:spPr/>
        <p:txBody>
          <a:bodyPr/>
          <a:lstStyle/>
          <a:p>
            <a:endParaRPr lang="ar-JO"/>
          </a:p>
        </p:txBody>
      </p:sp>
      <p:sp>
        <p:nvSpPr>
          <p:cNvPr id="5" name="عنصر نائب لرقم الشريحة 4"/>
          <p:cNvSpPr>
            <a:spLocks noGrp="1"/>
          </p:cNvSpPr>
          <p:nvPr>
            <p:ph type="sldNum" sz="quarter" idx="12"/>
          </p:nvPr>
        </p:nvSpPr>
        <p:spPr>
          <a:xfrm>
            <a:off x="5387023" y="1147776"/>
            <a:ext cx="567055" cy="488931"/>
          </a:xfrm>
        </p:spPr>
        <p:txBody>
          <a:bodyPr/>
          <a:lstStyle/>
          <a:p>
            <a:fld id="{FE3A4B9B-B971-47CB-806B-C96A86ADB460}"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8" name="مستطيل 7"/>
          <p:cNvSpPr>
            <a:spLocks noChangeArrowheads="1"/>
          </p:cNvSpPr>
          <p:nvPr/>
        </p:nvSpPr>
        <p:spPr bwMode="white">
          <a:xfrm>
            <a:off x="0" y="0"/>
            <a:ext cx="11341100" cy="17221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0" name="مستطيل 9"/>
          <p:cNvSpPr>
            <a:spLocks noChangeArrowheads="1"/>
          </p:cNvSpPr>
          <p:nvPr/>
        </p:nvSpPr>
        <p:spPr bwMode="white">
          <a:xfrm>
            <a:off x="11152082"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9" name="مستطيل 8"/>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5" name="مستطيل 4"/>
          <p:cNvSpPr>
            <a:spLocks noChangeArrowheads="1"/>
          </p:cNvSpPr>
          <p:nvPr/>
        </p:nvSpPr>
        <p:spPr bwMode="auto">
          <a:xfrm>
            <a:off x="181457" y="7081127"/>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6" name="مستطيل 5"/>
          <p:cNvSpPr>
            <a:spLocks noChangeArrowheads="1"/>
          </p:cNvSpPr>
          <p:nvPr/>
        </p:nvSpPr>
        <p:spPr bwMode="auto">
          <a:xfrm>
            <a:off x="189018" y="175593"/>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2" name="عنصر نائب للتاريخ 1"/>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3" name="عنصر نائب للتذييل 2"/>
          <p:cNvSpPr>
            <a:spLocks noGrp="1"/>
          </p:cNvSpPr>
          <p:nvPr>
            <p:ph type="ftr" sz="quarter" idx="11"/>
          </p:nvPr>
        </p:nvSpPr>
        <p:spPr/>
        <p:txBody>
          <a:bodyPr/>
          <a:lstStyle/>
          <a:p>
            <a:endParaRPr lang="ar-JO"/>
          </a:p>
        </p:txBody>
      </p:sp>
      <p:sp>
        <p:nvSpPr>
          <p:cNvPr id="4" name="عنصر نائب لرقم الشريحة 3"/>
          <p:cNvSpPr>
            <a:spLocks noGrp="1"/>
          </p:cNvSpPr>
          <p:nvPr>
            <p:ph type="sldNum" sz="quarter" idx="12"/>
          </p:nvPr>
        </p:nvSpPr>
        <p:spPr>
          <a:xfrm>
            <a:off x="5292514" y="7006837"/>
            <a:ext cx="756073" cy="488930"/>
          </a:xfrm>
        </p:spPr>
        <p:txBody>
          <a:bodyPr/>
          <a:lstStyle>
            <a:lvl1pPr>
              <a:defRPr>
                <a:solidFill>
                  <a:srgbClr val="FFFFFF"/>
                </a:solidFill>
              </a:defRPr>
            </a:lvl1pPr>
          </a:lstStyle>
          <a:p>
            <a:fld id="{FE3A4B9B-B971-47CB-806B-C96A86ADB460}"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9" name="مستطيل 18"/>
          <p:cNvSpPr>
            <a:spLocks noChangeArrowheads="1"/>
          </p:cNvSpPr>
          <p:nvPr/>
        </p:nvSpPr>
        <p:spPr bwMode="auto">
          <a:xfrm>
            <a:off x="189018" y="168839"/>
            <a:ext cx="10955503" cy="337679"/>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5" name="مستطيل 14"/>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8" name="مستطيل 17"/>
          <p:cNvSpPr>
            <a:spLocks noChangeArrowheads="1"/>
          </p:cNvSpPr>
          <p:nvPr/>
        </p:nvSpPr>
        <p:spPr bwMode="white">
          <a:xfrm>
            <a:off x="11152082"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6" name="مستطيل 15"/>
          <p:cNvSpPr>
            <a:spLocks noChangeArrowheads="1"/>
          </p:cNvSpPr>
          <p:nvPr/>
        </p:nvSpPr>
        <p:spPr bwMode="white">
          <a:xfrm>
            <a:off x="0" y="0"/>
            <a:ext cx="11341100" cy="13169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7" name="مستطيل 16"/>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3" name="مستطيل 12"/>
          <p:cNvSpPr/>
          <p:nvPr/>
        </p:nvSpPr>
        <p:spPr>
          <a:xfrm>
            <a:off x="189018" y="675358"/>
            <a:ext cx="3402330" cy="6500319"/>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2" name="عنوان 1"/>
          <p:cNvSpPr>
            <a:spLocks noGrp="1"/>
          </p:cNvSpPr>
          <p:nvPr>
            <p:ph type="title"/>
          </p:nvPr>
        </p:nvSpPr>
        <p:spPr>
          <a:xfrm>
            <a:off x="472546" y="1013037"/>
            <a:ext cx="2929784" cy="1097456"/>
          </a:xfrm>
        </p:spPr>
        <p:txBody>
          <a:bodyPr anchor="b">
            <a:noAutofit/>
          </a:bodyPr>
          <a:lstStyle>
            <a:lvl1pPr algn="l">
              <a:buNone/>
              <a:defRPr sz="2600" b="1">
                <a:solidFill>
                  <a:srgbClr val="FFFFFF"/>
                </a:solidFill>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72546" y="2194913"/>
            <a:ext cx="2929784" cy="4592082"/>
          </a:xfrm>
        </p:spPr>
        <p:txBody>
          <a:bodyPr/>
          <a:lstStyle>
            <a:lvl1pPr marL="0" indent="0">
              <a:spcAft>
                <a:spcPts val="1184"/>
              </a:spcAft>
              <a:buNone/>
              <a:defRPr sz="1900">
                <a:solidFill>
                  <a:srgbClr val="FFFFFF"/>
                </a:solidFill>
              </a:defRPr>
            </a:lvl1pPr>
            <a:lvl2pPr>
              <a:buNone/>
              <a:defRPr sz="1400"/>
            </a:lvl2pPr>
            <a:lvl3pPr>
              <a:buNone/>
              <a:defRPr sz="1200"/>
            </a:lvl3pPr>
            <a:lvl4pPr>
              <a:buNone/>
              <a:defRPr sz="1100"/>
            </a:lvl4pPr>
            <a:lvl5pPr>
              <a:buNone/>
              <a:defRPr sz="1100"/>
            </a:lvl5pPr>
          </a:lstStyle>
          <a:p>
            <a:pPr lvl="0" eaLnBrk="1" latinLnBrk="0" hangingPunct="1"/>
            <a:r>
              <a:rPr kumimoji="0" lang="ar-SA"/>
              <a:t>انقر لتحرير أنماط النص الرئيسي</a:t>
            </a:r>
          </a:p>
        </p:txBody>
      </p:sp>
      <p:sp>
        <p:nvSpPr>
          <p:cNvPr id="8" name="مستطيل 7"/>
          <p:cNvSpPr>
            <a:spLocks noChangeArrowheads="1"/>
          </p:cNvSpPr>
          <p:nvPr/>
        </p:nvSpPr>
        <p:spPr bwMode="auto">
          <a:xfrm>
            <a:off x="189018" y="168839"/>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9" name="رابط مستقيم 8"/>
          <p:cNvSpPr>
            <a:spLocks noChangeShapeType="1"/>
          </p:cNvSpPr>
          <p:nvPr/>
        </p:nvSpPr>
        <p:spPr bwMode="auto">
          <a:xfrm>
            <a:off x="189018" y="590938"/>
            <a:ext cx="1095550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20" name="عنصر نائب للمحتوى 19"/>
          <p:cNvSpPr>
            <a:spLocks noGrp="1"/>
          </p:cNvSpPr>
          <p:nvPr>
            <p:ph sz="quarter" idx="1"/>
          </p:nvPr>
        </p:nvSpPr>
        <p:spPr>
          <a:xfrm>
            <a:off x="3874876" y="759778"/>
            <a:ext cx="6993678" cy="59938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 name="شكل بيضاوي 9"/>
          <p:cNvSpPr/>
          <p:nvPr/>
        </p:nvSpPr>
        <p:spPr>
          <a:xfrm>
            <a:off x="1606656" y="253259"/>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1" name="شكل بيضاوي 10"/>
          <p:cNvSpPr/>
          <p:nvPr/>
        </p:nvSpPr>
        <p:spPr>
          <a:xfrm>
            <a:off x="1723847" y="357940"/>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701165" y="346474"/>
            <a:ext cx="567055" cy="488931"/>
          </a:xfrm>
        </p:spPr>
        <p:txBody>
          <a:bodyPr/>
          <a:lstStyle>
            <a:lvl1pPr>
              <a:defRPr>
                <a:solidFill>
                  <a:schemeClr val="accent3">
                    <a:shade val="75000"/>
                  </a:schemeClr>
                </a:solidFill>
              </a:defRPr>
            </a:lvl1pPr>
          </a:lstStyle>
          <a:p>
            <a:fld id="{FE3A4B9B-B971-47CB-806B-C96A86ADB460}" type="slidenum">
              <a:rPr lang="ar-JO" smtClean="0"/>
              <a:pPr/>
              <a:t>‹#›</a:t>
            </a:fld>
            <a:endParaRPr lang="ar-JO"/>
          </a:p>
        </p:txBody>
      </p:sp>
      <p:sp>
        <p:nvSpPr>
          <p:cNvPr id="21" name="مستطيل 20"/>
          <p:cNvSpPr>
            <a:spLocks noChangeArrowheads="1"/>
          </p:cNvSpPr>
          <p:nvPr/>
        </p:nvSpPr>
        <p:spPr bwMode="auto">
          <a:xfrm>
            <a:off x="185238" y="7077503"/>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5" name="عنصر نائب للتاريخ 4"/>
          <p:cNvSpPr>
            <a:spLocks noGrp="1"/>
          </p:cNvSpPr>
          <p:nvPr>
            <p:ph type="dt" sz="half" idx="10"/>
          </p:nvPr>
        </p:nvSpPr>
        <p:spPr/>
        <p:txBody>
          <a:bodyPr/>
          <a:lstStyle/>
          <a:p>
            <a:fld id="{33C5BB2C-60B1-4E9C-93A3-B3BB5B6BCB6D}" type="datetimeFigureOut">
              <a:rPr lang="ar-JO" smtClean="0"/>
              <a:pPr/>
              <a:t>14/04/1444</a:t>
            </a:fld>
            <a:endParaRPr lang="ar-JO"/>
          </a:p>
        </p:txBody>
      </p:sp>
      <p:sp>
        <p:nvSpPr>
          <p:cNvPr id="6" name="عنصر نائب للتذييل 5"/>
          <p:cNvSpPr>
            <a:spLocks noGrp="1"/>
          </p:cNvSpPr>
          <p:nvPr>
            <p:ph type="ftr" sz="quarter" idx="11"/>
          </p:nvPr>
        </p:nvSpPr>
        <p:spPr>
          <a:xfrm>
            <a:off x="374256" y="7102388"/>
            <a:ext cx="4196207" cy="405215"/>
          </a:xfrm>
        </p:spPr>
        <p:txBody>
          <a:bodyPr/>
          <a:lstStyle/>
          <a:p>
            <a:endParaRPr lang="ar-J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1" name="رابط مستقيم 20"/>
          <p:cNvSpPr>
            <a:spLocks noChangeShapeType="1"/>
          </p:cNvSpPr>
          <p:nvPr/>
        </p:nvSpPr>
        <p:spPr bwMode="auto">
          <a:xfrm>
            <a:off x="189018" y="590938"/>
            <a:ext cx="1095550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9" name="مستطيل 18"/>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6" name="مستطيل 15"/>
          <p:cNvSpPr>
            <a:spLocks noChangeArrowheads="1"/>
          </p:cNvSpPr>
          <p:nvPr/>
        </p:nvSpPr>
        <p:spPr bwMode="white">
          <a:xfrm>
            <a:off x="11152082"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7" name="مستطيل 16"/>
          <p:cNvSpPr>
            <a:spLocks noChangeArrowheads="1"/>
          </p:cNvSpPr>
          <p:nvPr/>
        </p:nvSpPr>
        <p:spPr bwMode="white">
          <a:xfrm>
            <a:off x="0" y="0"/>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8" name="مستطيل 17"/>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20" name="مستطيل 19"/>
          <p:cNvSpPr>
            <a:spLocks noChangeArrowheads="1"/>
          </p:cNvSpPr>
          <p:nvPr/>
        </p:nvSpPr>
        <p:spPr bwMode="auto">
          <a:xfrm>
            <a:off x="189018" y="168839"/>
            <a:ext cx="10955503" cy="33430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8" name="مستطيل 7"/>
          <p:cNvSpPr/>
          <p:nvPr/>
        </p:nvSpPr>
        <p:spPr>
          <a:xfrm>
            <a:off x="189018" y="675358"/>
            <a:ext cx="3402330" cy="6500319"/>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5" name="مستطيل 14"/>
          <p:cNvSpPr>
            <a:spLocks noChangeArrowheads="1"/>
          </p:cNvSpPr>
          <p:nvPr/>
        </p:nvSpPr>
        <p:spPr bwMode="auto">
          <a:xfrm>
            <a:off x="189018" y="172216"/>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12" name="شكل بيضاوي 11"/>
          <p:cNvSpPr/>
          <p:nvPr/>
        </p:nvSpPr>
        <p:spPr>
          <a:xfrm>
            <a:off x="1606656" y="253259"/>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3" name="شكل بيضاوي 12"/>
          <p:cNvSpPr/>
          <p:nvPr/>
        </p:nvSpPr>
        <p:spPr>
          <a:xfrm>
            <a:off x="1723847" y="357940"/>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701165" y="346474"/>
            <a:ext cx="567055" cy="488931"/>
          </a:xfrm>
        </p:spPr>
        <p:txBody>
          <a:bodyPr/>
          <a:lstStyle/>
          <a:p>
            <a:fld id="{FE3A4B9B-B971-47CB-806B-C96A86ADB460}" type="slidenum">
              <a:rPr lang="ar-JO" smtClean="0"/>
              <a:pPr/>
              <a:t>‹#›</a:t>
            </a:fld>
            <a:endParaRPr lang="ar-JO"/>
          </a:p>
        </p:txBody>
      </p:sp>
      <p:sp>
        <p:nvSpPr>
          <p:cNvPr id="2" name="عنوان 1"/>
          <p:cNvSpPr>
            <a:spLocks noGrp="1"/>
          </p:cNvSpPr>
          <p:nvPr>
            <p:ph type="title"/>
          </p:nvPr>
        </p:nvSpPr>
        <p:spPr>
          <a:xfrm>
            <a:off x="3721298" y="5571701"/>
            <a:ext cx="7277206" cy="1350716"/>
          </a:xfrm>
        </p:spPr>
        <p:txBody>
          <a:bodyPr anchor="t">
            <a:noAutofit/>
          </a:bodyPr>
          <a:lstStyle>
            <a:lvl1pPr algn="l">
              <a:buNone/>
              <a:defRPr sz="2800" b="1">
                <a:solidFill>
                  <a:schemeClr val="tx2"/>
                </a:solidFill>
              </a:defRPr>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3721298" y="675358"/>
            <a:ext cx="7277206" cy="4727504"/>
          </a:xfrm>
        </p:spPr>
        <p:txBody>
          <a:bodyPr/>
          <a:lstStyle>
            <a:lvl1pPr marL="0" indent="0">
              <a:buNone/>
              <a:defRPr sz="3800"/>
            </a:lvl1pPr>
          </a:lstStyle>
          <a:p>
            <a:r>
              <a:rPr kumimoji="0" lang="ar-SA"/>
              <a:t>انقر فوق الرمز لإضافة صورة</a:t>
            </a:r>
            <a:endParaRPr kumimoji="0" lang="en-US" dirty="0"/>
          </a:p>
        </p:txBody>
      </p:sp>
      <p:sp>
        <p:nvSpPr>
          <p:cNvPr id="4" name="عنصر نائب للنص 3"/>
          <p:cNvSpPr>
            <a:spLocks noGrp="1"/>
          </p:cNvSpPr>
          <p:nvPr>
            <p:ph type="body" sz="half" idx="2"/>
          </p:nvPr>
        </p:nvSpPr>
        <p:spPr>
          <a:xfrm>
            <a:off x="472546" y="1097456"/>
            <a:ext cx="3024293" cy="5824961"/>
          </a:xfrm>
        </p:spPr>
        <p:txBody>
          <a:bodyPr/>
          <a:lstStyle>
            <a:lvl1pPr marL="0" indent="0">
              <a:spcAft>
                <a:spcPts val="1184"/>
              </a:spcAft>
              <a:buFontTx/>
              <a:buNone/>
              <a:defRPr sz="1900">
                <a:solidFill>
                  <a:srgbClr val="FFFFFF"/>
                </a:solidFill>
              </a:defRPr>
            </a:lvl1pPr>
            <a:lvl2pPr>
              <a:defRPr sz="1400"/>
            </a:lvl2pPr>
            <a:lvl3pPr>
              <a:defRPr sz="1200"/>
            </a:lvl3pPr>
            <a:lvl4pPr>
              <a:defRPr sz="1100"/>
            </a:lvl4pPr>
            <a:lvl5pPr>
              <a:defRPr sz="1100"/>
            </a:lvl5pPr>
          </a:lstStyle>
          <a:p>
            <a:pPr lvl="0" eaLnBrk="1" latinLnBrk="0" hangingPunct="1"/>
            <a:r>
              <a:rPr kumimoji="0" lang="ar-SA"/>
              <a:t>انقر لتحرير أنماط النص الرئيسي</a:t>
            </a:r>
          </a:p>
        </p:txBody>
      </p:sp>
      <p:sp>
        <p:nvSpPr>
          <p:cNvPr id="22" name="مستطيل 21"/>
          <p:cNvSpPr>
            <a:spLocks noChangeArrowheads="1"/>
          </p:cNvSpPr>
          <p:nvPr/>
        </p:nvSpPr>
        <p:spPr bwMode="auto">
          <a:xfrm>
            <a:off x="185238" y="7077503"/>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5" name="عنصر نائب للتاريخ 4"/>
          <p:cNvSpPr>
            <a:spLocks noGrp="1"/>
          </p:cNvSpPr>
          <p:nvPr>
            <p:ph type="dt" sz="half" idx="10"/>
          </p:nvPr>
        </p:nvSpPr>
        <p:spPr>
          <a:xfrm>
            <a:off x="7178916" y="7095892"/>
            <a:ext cx="3776586" cy="405215"/>
          </a:xfrm>
        </p:spPr>
        <p:txBody>
          <a:bodyPr/>
          <a:lstStyle/>
          <a:p>
            <a:fld id="{33C5BB2C-60B1-4E9C-93A3-B3BB5B6BCB6D}" type="datetimeFigureOut">
              <a:rPr lang="ar-JO" smtClean="0"/>
              <a:pPr/>
              <a:t>14/04/1444</a:t>
            </a:fld>
            <a:endParaRPr lang="ar-JO"/>
          </a:p>
        </p:txBody>
      </p:sp>
      <p:sp>
        <p:nvSpPr>
          <p:cNvPr id="6" name="عنصر نائب للتذييل 5"/>
          <p:cNvSpPr>
            <a:spLocks noGrp="1"/>
          </p:cNvSpPr>
          <p:nvPr>
            <p:ph type="ftr" sz="quarter" idx="11"/>
          </p:nvPr>
        </p:nvSpPr>
        <p:spPr>
          <a:xfrm>
            <a:off x="374256" y="7102388"/>
            <a:ext cx="4445711" cy="405215"/>
          </a:xfrm>
        </p:spPr>
        <p:txBody>
          <a:bodyPr/>
          <a:lstStyle/>
          <a:p>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7428936"/>
            <a:ext cx="11341100" cy="16883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6" name="مستطيل 15"/>
          <p:cNvSpPr>
            <a:spLocks noChangeArrowheads="1"/>
          </p:cNvSpPr>
          <p:nvPr/>
        </p:nvSpPr>
        <p:spPr bwMode="white">
          <a:xfrm>
            <a:off x="0" y="1"/>
            <a:ext cx="11341100" cy="154367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8" name="مستطيل 17"/>
          <p:cNvSpPr>
            <a:spLocks noChangeArrowheads="1"/>
          </p:cNvSpPr>
          <p:nvPr/>
        </p:nvSpPr>
        <p:spPr bwMode="white">
          <a:xfrm>
            <a:off x="0"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9" name="مستطيل 18"/>
          <p:cNvSpPr>
            <a:spLocks noChangeArrowheads="1"/>
          </p:cNvSpPr>
          <p:nvPr/>
        </p:nvSpPr>
        <p:spPr bwMode="white">
          <a:xfrm>
            <a:off x="11152082" y="0"/>
            <a:ext cx="189018" cy="7597775"/>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9" name="مستطيل 8"/>
          <p:cNvSpPr>
            <a:spLocks noChangeArrowheads="1"/>
          </p:cNvSpPr>
          <p:nvPr/>
        </p:nvSpPr>
        <p:spPr bwMode="auto">
          <a:xfrm>
            <a:off x="185238" y="7077503"/>
            <a:ext cx="10955503" cy="34295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108219" tIns="54110" rIns="108219" bIns="54110" anchor="ctr" compatLnSpc="1"/>
          <a:lstStyle/>
          <a:p>
            <a:endParaRPr kumimoji="0" lang="en-US"/>
          </a:p>
        </p:txBody>
      </p:sp>
      <p:sp>
        <p:nvSpPr>
          <p:cNvPr id="14" name="عنصر نائب للتاريخ 13"/>
          <p:cNvSpPr>
            <a:spLocks noGrp="1"/>
          </p:cNvSpPr>
          <p:nvPr>
            <p:ph type="dt" sz="half" idx="2"/>
          </p:nvPr>
        </p:nvSpPr>
        <p:spPr>
          <a:xfrm>
            <a:off x="7182697" y="7095892"/>
            <a:ext cx="3776586" cy="405215"/>
          </a:xfrm>
          <a:prstGeom prst="rect">
            <a:avLst/>
          </a:prstGeom>
        </p:spPr>
        <p:txBody>
          <a:bodyPr vert="horz" lIns="108219" tIns="54110" rIns="108219" bIns="54110"/>
          <a:lstStyle>
            <a:lvl1pPr algn="r" eaLnBrk="1" latinLnBrk="0" hangingPunct="1">
              <a:defRPr kumimoji="0" sz="1700">
                <a:solidFill>
                  <a:srgbClr val="FFFFFF"/>
                </a:solidFill>
              </a:defRPr>
            </a:lvl1pPr>
          </a:lstStyle>
          <a:p>
            <a:fld id="{33C5BB2C-60B1-4E9C-93A3-B3BB5B6BCB6D}" type="datetimeFigureOut">
              <a:rPr lang="ar-JO" smtClean="0"/>
              <a:pPr/>
              <a:t>14/04/1444</a:t>
            </a:fld>
            <a:endParaRPr lang="ar-JO"/>
          </a:p>
        </p:txBody>
      </p:sp>
      <p:sp>
        <p:nvSpPr>
          <p:cNvPr id="3" name="عنصر نائب للتذييل 2"/>
          <p:cNvSpPr>
            <a:spLocks noGrp="1"/>
          </p:cNvSpPr>
          <p:nvPr>
            <p:ph type="ftr" sz="quarter" idx="3"/>
          </p:nvPr>
        </p:nvSpPr>
        <p:spPr>
          <a:xfrm>
            <a:off x="378037" y="7102388"/>
            <a:ext cx="4441931" cy="405215"/>
          </a:xfrm>
          <a:prstGeom prst="rect">
            <a:avLst/>
          </a:prstGeom>
        </p:spPr>
        <p:txBody>
          <a:bodyPr vert="horz" lIns="108219" tIns="54110" rIns="108219" bIns="54110"/>
          <a:lstStyle>
            <a:lvl1pPr algn="l" eaLnBrk="1" latinLnBrk="0" hangingPunct="1">
              <a:defRPr kumimoji="0" sz="1400">
                <a:solidFill>
                  <a:srgbClr val="FFFFFF"/>
                </a:solidFill>
              </a:defRPr>
            </a:lvl1pPr>
          </a:lstStyle>
          <a:p>
            <a:endParaRPr lang="ar-JO"/>
          </a:p>
        </p:txBody>
      </p:sp>
      <p:sp>
        <p:nvSpPr>
          <p:cNvPr id="8" name="مستطيل 7"/>
          <p:cNvSpPr>
            <a:spLocks noChangeArrowheads="1"/>
          </p:cNvSpPr>
          <p:nvPr/>
        </p:nvSpPr>
        <p:spPr bwMode="auto">
          <a:xfrm>
            <a:off x="189018" y="172216"/>
            <a:ext cx="10955503" cy="7253343"/>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108219" tIns="54110" rIns="108219" bIns="54110" anchor="ctr" compatLnSpc="1"/>
          <a:lstStyle/>
          <a:p>
            <a:endParaRPr kumimoji="0" lang="en-US" dirty="0"/>
          </a:p>
        </p:txBody>
      </p:sp>
      <p:sp>
        <p:nvSpPr>
          <p:cNvPr id="10" name="رابط مستقيم 9"/>
          <p:cNvSpPr>
            <a:spLocks noChangeShapeType="1"/>
          </p:cNvSpPr>
          <p:nvPr/>
        </p:nvSpPr>
        <p:spPr bwMode="auto">
          <a:xfrm>
            <a:off x="189018" y="1414466"/>
            <a:ext cx="10955503"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108219" tIns="54110" rIns="108219" bIns="54110" anchor="ctr" compatLnSpc="1"/>
          <a:lstStyle/>
          <a:p>
            <a:endParaRPr kumimoji="0" lang="en-US"/>
          </a:p>
        </p:txBody>
      </p:sp>
      <p:sp>
        <p:nvSpPr>
          <p:cNvPr id="12" name="شكل بيضاوي 11"/>
          <p:cNvSpPr/>
          <p:nvPr/>
        </p:nvSpPr>
        <p:spPr>
          <a:xfrm>
            <a:off x="5292514" y="1059164"/>
            <a:ext cx="756073" cy="675358"/>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15" name="شكل بيضاوي 14"/>
          <p:cNvSpPr/>
          <p:nvPr/>
        </p:nvSpPr>
        <p:spPr>
          <a:xfrm>
            <a:off x="5409705" y="1163844"/>
            <a:ext cx="521691" cy="465997"/>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108219" tIns="54110" rIns="108219" bIns="54110"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5387023" y="1152378"/>
            <a:ext cx="567055" cy="488931"/>
          </a:xfrm>
          <a:prstGeom prst="rect">
            <a:avLst/>
          </a:prstGeom>
        </p:spPr>
        <p:txBody>
          <a:bodyPr vert="horz" lIns="54110" tIns="54110" rIns="54110" bIns="54110" anchor="ctr">
            <a:normAutofit/>
          </a:bodyPr>
          <a:lstStyle>
            <a:lvl1pPr algn="ctr" eaLnBrk="1" latinLnBrk="0" hangingPunct="1">
              <a:defRPr kumimoji="0" sz="1900">
                <a:solidFill>
                  <a:schemeClr val="accent3">
                    <a:shade val="75000"/>
                  </a:schemeClr>
                </a:solidFill>
              </a:defRPr>
            </a:lvl1pPr>
          </a:lstStyle>
          <a:p>
            <a:fld id="{FE3A4B9B-B971-47CB-806B-C96A86ADB460}" type="slidenum">
              <a:rPr lang="ar-JO" smtClean="0"/>
              <a:pPr/>
              <a:t>‹#›</a:t>
            </a:fld>
            <a:endParaRPr lang="ar-JO"/>
          </a:p>
        </p:txBody>
      </p:sp>
      <p:sp>
        <p:nvSpPr>
          <p:cNvPr id="22" name="عنصر نائب للعنوان 21"/>
          <p:cNvSpPr>
            <a:spLocks noGrp="1"/>
          </p:cNvSpPr>
          <p:nvPr>
            <p:ph type="title"/>
          </p:nvPr>
        </p:nvSpPr>
        <p:spPr>
          <a:xfrm>
            <a:off x="374256" y="253259"/>
            <a:ext cx="10585027" cy="840820"/>
          </a:xfrm>
          <a:prstGeom prst="rect">
            <a:avLst/>
          </a:prstGeom>
        </p:spPr>
        <p:txBody>
          <a:bodyPr vert="horz" lIns="108219" tIns="54110" rIns="108219" bIns="54110" anchor="b">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374256" y="1688395"/>
            <a:ext cx="10585027" cy="5095574"/>
          </a:xfrm>
          <a:prstGeom prst="rect">
            <a:avLst/>
          </a:prstGeom>
        </p:spPr>
        <p:txBody>
          <a:bodyPr vert="horz" lIns="108219" tIns="54110" rIns="108219" bIns="54110">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1" eaLnBrk="1" latinLnBrk="0" hangingPunct="1">
        <a:spcBef>
          <a:spcPct val="0"/>
        </a:spcBef>
        <a:buNone/>
        <a:defRPr kumimoji="0" sz="3900" kern="1200">
          <a:solidFill>
            <a:schemeClr val="accent3">
              <a:shade val="75000"/>
            </a:schemeClr>
          </a:solidFill>
          <a:latin typeface="+mj-lt"/>
          <a:ea typeface="+mj-ea"/>
          <a:cs typeface="+mj-cs"/>
        </a:defRPr>
      </a:lvl1pPr>
    </p:titleStyle>
    <p:bodyStyle>
      <a:lvl1pPr marL="324658" indent="-324658" algn="r" rtl="1" eaLnBrk="1" latinLnBrk="0" hangingPunct="1">
        <a:spcBef>
          <a:spcPct val="20000"/>
        </a:spcBef>
        <a:buClr>
          <a:schemeClr val="accent1"/>
        </a:buClr>
        <a:buSzPct val="85000"/>
        <a:buFont typeface="Wingdings 2"/>
        <a:buChar char=""/>
        <a:defRPr kumimoji="0" sz="3200" kern="1200">
          <a:solidFill>
            <a:schemeClr val="tx1"/>
          </a:solidFill>
          <a:latin typeface="+mn-lt"/>
          <a:ea typeface="+mn-ea"/>
          <a:cs typeface="+mn-cs"/>
        </a:defRPr>
      </a:lvl1pPr>
      <a:lvl2pPr marL="649315" indent="-324658" algn="r" rtl="1" eaLnBrk="1" latinLnBrk="0" hangingPunct="1">
        <a:spcBef>
          <a:spcPct val="20000"/>
        </a:spcBef>
        <a:buClr>
          <a:schemeClr val="accent2"/>
        </a:buClr>
        <a:buSzPct val="70000"/>
        <a:buFont typeface="Wingdings"/>
        <a:buChar char=""/>
        <a:defRPr kumimoji="0" sz="2600" kern="1200">
          <a:solidFill>
            <a:schemeClr val="tx2"/>
          </a:solidFill>
          <a:latin typeface="+mn-lt"/>
          <a:ea typeface="+mn-ea"/>
          <a:cs typeface="+mn-cs"/>
        </a:defRPr>
      </a:lvl2pPr>
      <a:lvl3pPr marL="973973" indent="-270548" algn="r" rtl="1" eaLnBrk="1" latinLnBrk="0" hangingPunct="1">
        <a:spcBef>
          <a:spcPct val="20000"/>
        </a:spcBef>
        <a:buClr>
          <a:schemeClr val="accent3"/>
        </a:buClr>
        <a:buSzPct val="75000"/>
        <a:buFont typeface="Wingdings 2"/>
        <a:buChar char=""/>
        <a:defRPr kumimoji="0" sz="2400" kern="1200">
          <a:solidFill>
            <a:schemeClr val="tx1"/>
          </a:solidFill>
          <a:latin typeface="+mn-lt"/>
          <a:ea typeface="+mn-ea"/>
          <a:cs typeface="+mn-cs"/>
        </a:defRPr>
      </a:lvl3pPr>
      <a:lvl4pPr marL="1298631" indent="-270548" algn="r" rtl="1" eaLnBrk="1" latinLnBrk="0" hangingPunct="1">
        <a:spcBef>
          <a:spcPct val="20000"/>
        </a:spcBef>
        <a:buClr>
          <a:schemeClr val="accent4"/>
        </a:buClr>
        <a:buSzPct val="70000"/>
        <a:buFont typeface="Wingdings"/>
        <a:buChar char=""/>
        <a:defRPr kumimoji="0" sz="2400" kern="1200">
          <a:solidFill>
            <a:schemeClr val="tx2"/>
          </a:solidFill>
          <a:latin typeface="+mn-lt"/>
          <a:ea typeface="+mn-ea"/>
          <a:cs typeface="+mn-cs"/>
        </a:defRPr>
      </a:lvl4pPr>
      <a:lvl5pPr marL="1623289" indent="-270548" algn="r" rtl="1" eaLnBrk="1" latinLnBrk="0" hangingPunct="1">
        <a:spcBef>
          <a:spcPct val="20000"/>
        </a:spcBef>
        <a:buClr>
          <a:schemeClr val="accent5"/>
        </a:buClr>
        <a:buFontTx/>
        <a:buChar char="•"/>
        <a:defRPr kumimoji="0" sz="2100" kern="1200">
          <a:solidFill>
            <a:schemeClr val="tx1"/>
          </a:solidFill>
          <a:latin typeface="+mn-lt"/>
          <a:ea typeface="+mn-ea"/>
          <a:cs typeface="+mn-cs"/>
        </a:defRPr>
      </a:lvl5pPr>
      <a:lvl6pPr marL="1947946" indent="-216438" algn="r" rtl="1" eaLnBrk="1" latinLnBrk="0" hangingPunct="1">
        <a:spcBef>
          <a:spcPct val="20000"/>
        </a:spcBef>
        <a:buClr>
          <a:schemeClr val="accent6"/>
        </a:buClr>
        <a:buSzPct val="80000"/>
        <a:buFont typeface="Wingdings 2"/>
        <a:buChar char=""/>
        <a:defRPr kumimoji="0" sz="2100" kern="1200">
          <a:solidFill>
            <a:schemeClr val="tx1"/>
          </a:solidFill>
          <a:latin typeface="+mn-lt"/>
          <a:ea typeface="+mn-ea"/>
          <a:cs typeface="+mn-cs"/>
        </a:defRPr>
      </a:lvl6pPr>
      <a:lvl7pPr marL="2272604" indent="-216438" algn="r" rtl="1" eaLnBrk="1" latinLnBrk="0" hangingPunct="1">
        <a:spcBef>
          <a:spcPct val="20000"/>
        </a:spcBef>
        <a:buClr>
          <a:schemeClr val="accent1">
            <a:shade val="75000"/>
          </a:schemeClr>
        </a:buClr>
        <a:buSzPct val="90000"/>
        <a:buChar char="•"/>
        <a:defRPr kumimoji="0" sz="1900" kern="1200" baseline="0">
          <a:solidFill>
            <a:schemeClr val="tx1"/>
          </a:solidFill>
          <a:latin typeface="+mn-lt"/>
          <a:ea typeface="+mn-ea"/>
          <a:cs typeface="+mn-cs"/>
        </a:defRPr>
      </a:lvl7pPr>
      <a:lvl8pPr marL="2489043" indent="-216438" algn="r" rtl="1" eaLnBrk="1" latinLnBrk="0" hangingPunct="1">
        <a:spcBef>
          <a:spcPct val="20000"/>
        </a:spcBef>
        <a:buClr>
          <a:schemeClr val="accent4">
            <a:shade val="75000"/>
          </a:schemeClr>
        </a:buClr>
        <a:buChar char="•"/>
        <a:defRPr kumimoji="0" sz="1900" kern="1200">
          <a:solidFill>
            <a:schemeClr val="tx1"/>
          </a:solidFill>
          <a:latin typeface="+mn-lt"/>
          <a:ea typeface="+mn-ea"/>
          <a:cs typeface="+mn-cs"/>
        </a:defRPr>
      </a:lvl8pPr>
      <a:lvl9pPr marL="2813700" indent="-216438" algn="r" rtl="1" eaLnBrk="1" latinLnBrk="0" hangingPunct="1">
        <a:spcBef>
          <a:spcPct val="20000"/>
        </a:spcBef>
        <a:buClr>
          <a:schemeClr val="accent2">
            <a:shade val="75000"/>
          </a:schemeClr>
        </a:buClr>
        <a:buSzPct val="90000"/>
        <a:buChar char="•"/>
        <a:defRPr kumimoji="0" sz="17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541096" algn="r" rtl="1" eaLnBrk="1" latinLnBrk="0" hangingPunct="1">
        <a:defRPr kumimoji="0" kern="1200">
          <a:solidFill>
            <a:schemeClr val="tx1"/>
          </a:solidFill>
          <a:latin typeface="+mn-lt"/>
          <a:ea typeface="+mn-ea"/>
          <a:cs typeface="+mn-cs"/>
        </a:defRPr>
      </a:lvl2pPr>
      <a:lvl3pPr marL="1082192" algn="r" rtl="1" eaLnBrk="1" latinLnBrk="0" hangingPunct="1">
        <a:defRPr kumimoji="0" kern="1200">
          <a:solidFill>
            <a:schemeClr val="tx1"/>
          </a:solidFill>
          <a:latin typeface="+mn-lt"/>
          <a:ea typeface="+mn-ea"/>
          <a:cs typeface="+mn-cs"/>
        </a:defRPr>
      </a:lvl3pPr>
      <a:lvl4pPr marL="1623289" algn="r" rtl="1" eaLnBrk="1" latinLnBrk="0" hangingPunct="1">
        <a:defRPr kumimoji="0" kern="1200">
          <a:solidFill>
            <a:schemeClr val="tx1"/>
          </a:solidFill>
          <a:latin typeface="+mn-lt"/>
          <a:ea typeface="+mn-ea"/>
          <a:cs typeface="+mn-cs"/>
        </a:defRPr>
      </a:lvl4pPr>
      <a:lvl5pPr marL="2164385" algn="r" rtl="1" eaLnBrk="1" latinLnBrk="0" hangingPunct="1">
        <a:defRPr kumimoji="0" kern="1200">
          <a:solidFill>
            <a:schemeClr val="tx1"/>
          </a:solidFill>
          <a:latin typeface="+mn-lt"/>
          <a:ea typeface="+mn-ea"/>
          <a:cs typeface="+mn-cs"/>
        </a:defRPr>
      </a:lvl5pPr>
      <a:lvl6pPr marL="2705481" algn="r" rtl="1" eaLnBrk="1" latinLnBrk="0" hangingPunct="1">
        <a:defRPr kumimoji="0" kern="1200">
          <a:solidFill>
            <a:schemeClr val="tx1"/>
          </a:solidFill>
          <a:latin typeface="+mn-lt"/>
          <a:ea typeface="+mn-ea"/>
          <a:cs typeface="+mn-cs"/>
        </a:defRPr>
      </a:lvl6pPr>
      <a:lvl7pPr marL="3246577" algn="r" rtl="1" eaLnBrk="1" latinLnBrk="0" hangingPunct="1">
        <a:defRPr kumimoji="0" kern="1200">
          <a:solidFill>
            <a:schemeClr val="tx1"/>
          </a:solidFill>
          <a:latin typeface="+mn-lt"/>
          <a:ea typeface="+mn-ea"/>
          <a:cs typeface="+mn-cs"/>
        </a:defRPr>
      </a:lvl7pPr>
      <a:lvl8pPr marL="3787673" algn="r" rtl="1" eaLnBrk="1" latinLnBrk="0" hangingPunct="1">
        <a:defRPr kumimoji="0" kern="1200">
          <a:solidFill>
            <a:schemeClr val="tx1"/>
          </a:solidFill>
          <a:latin typeface="+mn-lt"/>
          <a:ea typeface="+mn-ea"/>
          <a:cs typeface="+mn-cs"/>
        </a:defRPr>
      </a:lvl8pPr>
      <a:lvl9pPr marL="432877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3" Type="http://schemas.openxmlformats.org/officeDocument/2006/relationships/image" Target="../media/image9.png" /><Relationship Id="rId2" Type="http://schemas.openxmlformats.org/officeDocument/2006/relationships/image" Target="../media/image8.jpeg"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سيف المعارف\Desktop\maxresdefault.jpg"/>
          <p:cNvPicPr>
            <a:picLocks noChangeAspect="1" noChangeArrowheads="1"/>
          </p:cNvPicPr>
          <p:nvPr/>
        </p:nvPicPr>
        <p:blipFill>
          <a:blip r:embed="rId2"/>
          <a:srcRect/>
          <a:stretch>
            <a:fillRect/>
          </a:stretch>
        </p:blipFill>
        <p:spPr bwMode="auto">
          <a:xfrm>
            <a:off x="0" y="0"/>
            <a:ext cx="11341100" cy="4799018"/>
          </a:xfrm>
          <a:prstGeom prst="rect">
            <a:avLst/>
          </a:prstGeom>
          <a:noFill/>
        </p:spPr>
      </p:pic>
      <p:sp>
        <p:nvSpPr>
          <p:cNvPr id="5" name="مربع نص 4">
            <a:extLst>
              <a:ext uri="{FF2B5EF4-FFF2-40B4-BE49-F238E27FC236}">
                <a16:creationId xmlns:a16="http://schemas.microsoft.com/office/drawing/2014/main" id="{A2BA3872-751D-4BE9-8864-8BDEA2E198B5}"/>
              </a:ext>
            </a:extLst>
          </p:cNvPr>
          <p:cNvSpPr txBox="1"/>
          <p:nvPr/>
        </p:nvSpPr>
        <p:spPr>
          <a:xfrm>
            <a:off x="312700" y="4836007"/>
            <a:ext cx="7014034" cy="4216539"/>
          </a:xfrm>
          <a:prstGeom prst="rect">
            <a:avLst/>
          </a:prstGeom>
          <a:noFill/>
        </p:spPr>
        <p:txBody>
          <a:bodyPr wrap="square" rtlCol="0">
            <a:spAutoFit/>
          </a:bodyPr>
          <a:lstStyle/>
          <a:p>
            <a:pPr algn="l" rtl="0"/>
            <a:r>
              <a:rPr lang="en-AU" sz="2400" dirty="0">
                <a:solidFill>
                  <a:schemeClr val="accent3">
                    <a:lumMod val="50000"/>
                  </a:schemeClr>
                </a:solidFill>
                <a:latin typeface="Harlow Solid Italic" pitchFamily="82" charset="0"/>
              </a:rPr>
              <a:t>Done by :</a:t>
            </a:r>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Batool</a:t>
            </a:r>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Gharaibeh</a:t>
            </a:r>
            <a:r>
              <a:rPr lang="en-US" sz="2400" dirty="0">
                <a:solidFill>
                  <a:schemeClr val="accent3">
                    <a:lumMod val="50000"/>
                  </a:schemeClr>
                </a:solidFill>
                <a:latin typeface="Harlow Solid Italic" pitchFamily="82" charset="0"/>
              </a:rPr>
              <a:t>     </a:t>
            </a:r>
          </a:p>
          <a:p>
            <a:pPr algn="l" rtl="0"/>
            <a:r>
              <a:rPr lang="en-US" sz="2400" dirty="0">
                <a:solidFill>
                  <a:schemeClr val="accent3">
                    <a:lumMod val="50000"/>
                  </a:schemeClr>
                </a:solidFill>
                <a:latin typeface="Harlow Solid Italic" pitchFamily="82" charset="0"/>
              </a:rPr>
              <a:t>                   Sarah </a:t>
            </a:r>
            <a:r>
              <a:rPr lang="en-US" sz="2400" dirty="0" err="1">
                <a:solidFill>
                  <a:schemeClr val="accent3">
                    <a:lumMod val="50000"/>
                  </a:schemeClr>
                </a:solidFill>
                <a:latin typeface="Harlow Solid Italic" pitchFamily="82" charset="0"/>
              </a:rPr>
              <a:t>Banihani</a:t>
            </a:r>
            <a:r>
              <a:rPr lang="en-US" sz="2400" dirty="0">
                <a:solidFill>
                  <a:schemeClr val="accent3">
                    <a:lumMod val="50000"/>
                  </a:schemeClr>
                </a:solidFill>
                <a:latin typeface="Harlow Solid Italic" pitchFamily="82" charset="0"/>
              </a:rPr>
              <a:t> </a:t>
            </a:r>
          </a:p>
          <a:p>
            <a:pPr algn="l" rtl="0"/>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Hasan</a:t>
            </a:r>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Salahat</a:t>
            </a:r>
            <a:r>
              <a:rPr lang="en-US" sz="2400" dirty="0">
                <a:solidFill>
                  <a:schemeClr val="accent3">
                    <a:lumMod val="50000"/>
                  </a:schemeClr>
                </a:solidFill>
                <a:latin typeface="Harlow Solid Italic" pitchFamily="82" charset="0"/>
              </a:rPr>
              <a:t> </a:t>
            </a:r>
          </a:p>
          <a:p>
            <a:pPr algn="l" rtl="0"/>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Roa’a</a:t>
            </a:r>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Alzawahreh</a:t>
            </a:r>
            <a:endParaRPr lang="en-US" sz="2400" dirty="0">
              <a:solidFill>
                <a:schemeClr val="accent3">
                  <a:lumMod val="50000"/>
                </a:schemeClr>
              </a:solidFill>
              <a:latin typeface="Harlow Solid Italic" pitchFamily="82" charset="0"/>
            </a:endParaRPr>
          </a:p>
          <a:p>
            <a:pPr algn="l" rtl="0"/>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Salsabeel</a:t>
            </a:r>
            <a:r>
              <a:rPr lang="en-US" sz="2400" dirty="0">
                <a:solidFill>
                  <a:schemeClr val="accent3">
                    <a:lumMod val="50000"/>
                  </a:schemeClr>
                </a:solidFill>
                <a:latin typeface="Harlow Solid Italic" pitchFamily="82" charset="0"/>
              </a:rPr>
              <a:t> </a:t>
            </a:r>
            <a:r>
              <a:rPr lang="en-US" sz="2400" dirty="0" err="1">
                <a:solidFill>
                  <a:schemeClr val="accent3">
                    <a:lumMod val="50000"/>
                  </a:schemeClr>
                </a:solidFill>
                <a:latin typeface="Harlow Solid Italic" pitchFamily="82" charset="0"/>
              </a:rPr>
              <a:t>almanaseer</a:t>
            </a:r>
            <a:endParaRPr lang="en-US" sz="2400" dirty="0">
              <a:solidFill>
                <a:schemeClr val="accent3">
                  <a:lumMod val="50000"/>
                </a:schemeClr>
              </a:solidFill>
              <a:latin typeface="Harlow Solid Italic" pitchFamily="82" charset="0"/>
            </a:endParaRPr>
          </a:p>
          <a:p>
            <a:pPr algn="l" rtl="0"/>
            <a:r>
              <a:rPr lang="en-US" sz="2400" dirty="0">
                <a:solidFill>
                  <a:schemeClr val="accent3">
                    <a:lumMod val="50000"/>
                  </a:schemeClr>
                </a:solidFill>
                <a:latin typeface="Harlow Solid Italic" pitchFamily="82" charset="0"/>
              </a:rPr>
              <a:t>                   Nancy al abed </a:t>
            </a:r>
          </a:p>
          <a:p>
            <a:pPr algn="l" rtl="0"/>
            <a:endParaRPr lang="en-US" sz="2400" dirty="0">
              <a:solidFill>
                <a:schemeClr val="accent3">
                  <a:lumMod val="50000"/>
                </a:schemeClr>
              </a:solidFill>
              <a:latin typeface="Harlow Solid Italic" pitchFamily="82" charset="0"/>
            </a:endParaRPr>
          </a:p>
          <a:p>
            <a:pPr algn="l" rtl="0"/>
            <a:endParaRPr lang="en-US" sz="2400" dirty="0">
              <a:solidFill>
                <a:schemeClr val="accent3">
                  <a:lumMod val="50000"/>
                </a:schemeClr>
              </a:solidFill>
              <a:latin typeface="Harlow Solid Italic" pitchFamily="82" charset="0"/>
            </a:endParaRPr>
          </a:p>
          <a:p>
            <a:pPr algn="l" rtl="0"/>
            <a:endParaRPr lang="en-US" sz="2400" dirty="0">
              <a:solidFill>
                <a:schemeClr val="accent3">
                  <a:lumMod val="50000"/>
                </a:schemeClr>
              </a:solidFill>
              <a:latin typeface="Harlow Solid Italic" pitchFamily="82" charset="0"/>
            </a:endParaRPr>
          </a:p>
          <a:p>
            <a:pPr algn="l" rtl="0"/>
            <a:endParaRPr lang="en-US" sz="2400" dirty="0">
              <a:solidFill>
                <a:schemeClr val="accent3">
                  <a:lumMod val="50000"/>
                </a:schemeClr>
              </a:solidFill>
              <a:latin typeface="Harlow Solid Italic" pitchFamily="82" charset="0"/>
            </a:endParaRPr>
          </a:p>
          <a:p>
            <a:pPr algn="l" rtl="0"/>
            <a:endParaRPr lang="en-AU" sz="2800" dirty="0">
              <a:solidFill>
                <a:schemeClr val="accent3">
                  <a:lumMod val="50000"/>
                </a:schemeClr>
              </a:solidFill>
              <a:latin typeface="Cooper Black" panose="0208090404030B020404" pitchFamily="18" charset="0"/>
            </a:endParaRPr>
          </a:p>
        </p:txBody>
      </p:sp>
      <p:sp>
        <p:nvSpPr>
          <p:cNvPr id="6" name="مربع نص 5">
            <a:extLst>
              <a:ext uri="{FF2B5EF4-FFF2-40B4-BE49-F238E27FC236}">
                <a16:creationId xmlns:a16="http://schemas.microsoft.com/office/drawing/2014/main" id="{ED702A0E-6017-4CDF-BF43-5CFEC73B5213}"/>
              </a:ext>
            </a:extLst>
          </p:cNvPr>
          <p:cNvSpPr txBox="1"/>
          <p:nvPr/>
        </p:nvSpPr>
        <p:spPr>
          <a:xfrm>
            <a:off x="6742120" y="5084771"/>
            <a:ext cx="4598980" cy="1077218"/>
          </a:xfrm>
          <a:prstGeom prst="rect">
            <a:avLst/>
          </a:prstGeom>
          <a:noFill/>
        </p:spPr>
        <p:txBody>
          <a:bodyPr wrap="square" rtlCol="0">
            <a:spAutoFit/>
          </a:bodyPr>
          <a:lstStyle/>
          <a:p>
            <a:pPr algn="l" rtl="0"/>
            <a:r>
              <a:rPr lang="en-AU" sz="3200" dirty="0">
                <a:solidFill>
                  <a:schemeClr val="accent3">
                    <a:lumMod val="50000"/>
                  </a:schemeClr>
                </a:solidFill>
                <a:latin typeface="Cooper Black" panose="0208090404030B020404" pitchFamily="18" charset="0"/>
              </a:rPr>
              <a:t>Supervised by :</a:t>
            </a:r>
          </a:p>
          <a:p>
            <a:pPr algn="l" rtl="0"/>
            <a:r>
              <a:rPr lang="en-AU" sz="3200" dirty="0" err="1">
                <a:solidFill>
                  <a:schemeClr val="accent3">
                    <a:lumMod val="50000"/>
                  </a:schemeClr>
                </a:solidFill>
                <a:latin typeface="Cooper Black" panose="0208090404030B020404" pitchFamily="18" charset="0"/>
              </a:rPr>
              <a:t>Dr.Moh</a:t>
            </a:r>
            <a:r>
              <a:rPr lang="en-US" sz="3200" dirty="0" err="1">
                <a:solidFill>
                  <a:schemeClr val="accent3">
                    <a:lumMod val="50000"/>
                  </a:schemeClr>
                </a:solidFill>
                <a:latin typeface="Cooper Black" panose="0208090404030B020404" pitchFamily="18" charset="0"/>
              </a:rPr>
              <a:t>ammad</a:t>
            </a:r>
            <a:r>
              <a:rPr lang="en-AU" sz="3200" dirty="0">
                <a:solidFill>
                  <a:schemeClr val="accent3">
                    <a:lumMod val="50000"/>
                  </a:schemeClr>
                </a:solidFill>
                <a:latin typeface="Cooper Black" panose="0208090404030B020404" pitchFamily="18" charset="0"/>
              </a:rPr>
              <a:t> Amir </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dirty="0">
                <a:solidFill>
                  <a:schemeClr val="tx1"/>
                </a:solidFill>
                <a:latin typeface="Aharoni" pitchFamily="2" charset="-79"/>
                <a:cs typeface="Aharoni" pitchFamily="2" charset="-79"/>
              </a:rPr>
              <a:t>Balanced Anesthesia</a:t>
            </a:r>
            <a:endParaRPr lang="ar-SA" dirty="0"/>
          </a:p>
        </p:txBody>
      </p:sp>
      <p:sp>
        <p:nvSpPr>
          <p:cNvPr id="3" name="مربع نص 2"/>
          <p:cNvSpPr txBox="1"/>
          <p:nvPr/>
        </p:nvSpPr>
        <p:spPr>
          <a:xfrm>
            <a:off x="485974" y="1710655"/>
            <a:ext cx="10081120" cy="4832092"/>
          </a:xfrm>
          <a:prstGeom prst="rect">
            <a:avLst/>
          </a:prstGeom>
          <a:noFill/>
        </p:spPr>
        <p:txBody>
          <a:bodyPr wrap="square" rtlCol="1">
            <a:spAutoFit/>
          </a:bodyPr>
          <a:lstStyle/>
          <a:p>
            <a:pPr algn="l"/>
            <a:r>
              <a:rPr lang="en-US" sz="2800" b="1" dirty="0">
                <a:solidFill>
                  <a:srgbClr val="FF0000"/>
                </a:solidFill>
              </a:rPr>
              <a:t>Balanced anesthesia: </a:t>
            </a:r>
            <a:r>
              <a:rPr lang="en-US" sz="2800" dirty="0"/>
              <a:t>Modern anesthetic technique is known as balanced anesthesia, because it employs a </a:t>
            </a:r>
            <a:r>
              <a:rPr lang="en-US" sz="2800" b="1" dirty="0">
                <a:solidFill>
                  <a:srgbClr val="FF0000"/>
                </a:solidFill>
              </a:rPr>
              <a:t>"cocktail" </a:t>
            </a:r>
            <a:r>
              <a:rPr lang="en-US" sz="2800" dirty="0"/>
              <a:t>of different drugs to achieve the goals of general </a:t>
            </a:r>
            <a:endParaRPr lang="ar-JO" sz="2800" dirty="0"/>
          </a:p>
          <a:p>
            <a:pPr algn="l"/>
            <a:r>
              <a:rPr lang="en-US" sz="2800" dirty="0"/>
              <a:t>anesthesia.</a:t>
            </a:r>
          </a:p>
          <a:p>
            <a:pPr algn="l"/>
            <a:r>
              <a:rPr lang="en-US" sz="2800" dirty="0"/>
              <a:t> </a:t>
            </a:r>
          </a:p>
          <a:p>
            <a:pPr algn="l"/>
            <a:r>
              <a:rPr lang="en-US" sz="2800" dirty="0"/>
              <a:t>-Balanced anesthesia uses a combination of agents, </a:t>
            </a:r>
            <a:r>
              <a:rPr lang="en-US" sz="2800" b="1" dirty="0">
                <a:solidFill>
                  <a:srgbClr val="FF0000"/>
                </a:solidFill>
              </a:rPr>
              <a:t>to limit the  dose and toxicity of each drug.</a:t>
            </a:r>
          </a:p>
          <a:p>
            <a:pPr algn="l"/>
            <a:endParaRPr lang="en-US" sz="2800" dirty="0"/>
          </a:p>
          <a:p>
            <a:pPr algn="l"/>
            <a:r>
              <a:rPr lang="en-US" sz="2800" dirty="0"/>
              <a:t> -The objectives of balanced anesthesia are to calm the patient, minimize pain, and reduce the potential for adverse effects associated with analgesic and anesthetic agents.</a:t>
            </a:r>
            <a:endParaRPr lang="ar-SA" sz="2800" dirty="0"/>
          </a:p>
        </p:txBody>
      </p:sp>
    </p:spTree>
    <p:extLst>
      <p:ext uri="{BB962C8B-B14F-4D97-AF65-F5344CB8AC3E}">
        <p14:creationId xmlns:p14="http://schemas.microsoft.com/office/powerpoint/2010/main" val="1318848874"/>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مستطيل 1"/>
          <p:cNvSpPr/>
          <p:nvPr/>
        </p:nvSpPr>
        <p:spPr>
          <a:xfrm>
            <a:off x="0" y="-58765"/>
            <a:ext cx="11341100" cy="5232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ctr"/>
            <a:r>
              <a:rPr lang="en-US" sz="2800" dirty="0">
                <a:solidFill>
                  <a:schemeClr val="tx1"/>
                </a:solidFill>
                <a:latin typeface="Aharoni" pitchFamily="2" charset="-79"/>
                <a:cs typeface="Aharoni" pitchFamily="2" charset="-79"/>
              </a:rPr>
              <a:t>Stages of anesthesia</a:t>
            </a:r>
            <a:endParaRPr lang="ar-JO" sz="2800" dirty="0">
              <a:solidFill>
                <a:schemeClr val="tx1"/>
              </a:solidFill>
              <a:latin typeface="Aharoni" pitchFamily="2" charset="-79"/>
              <a:cs typeface="Aharoni" pitchFamily="2" charset="-79"/>
            </a:endParaRPr>
          </a:p>
        </p:txBody>
      </p:sp>
      <p:sp>
        <p:nvSpPr>
          <p:cNvPr id="3" name="مستطيل 2"/>
          <p:cNvSpPr/>
          <p:nvPr/>
        </p:nvSpPr>
        <p:spPr>
          <a:xfrm>
            <a:off x="2670154" y="1655747"/>
            <a:ext cx="6715172" cy="3970318"/>
          </a:xfrm>
          <a:prstGeom prst="rect">
            <a:avLst/>
          </a:prstGeom>
        </p:spPr>
        <p:txBody>
          <a:bodyPr wrap="square">
            <a:spAutoFit/>
          </a:bodyPr>
          <a:lstStyle/>
          <a:p>
            <a:pPr algn="l">
              <a:lnSpc>
                <a:spcPct val="150000"/>
              </a:lnSpc>
            </a:pPr>
            <a:r>
              <a:rPr lang="en-US" sz="2800" dirty="0">
                <a:latin typeface="Aharoni" pitchFamily="2" charset="-79"/>
                <a:cs typeface="Aharoni" pitchFamily="2" charset="-79"/>
              </a:rPr>
              <a:t>Four main stages are recognized based upon </a:t>
            </a:r>
          </a:p>
          <a:p>
            <a:pPr algn="l">
              <a:lnSpc>
                <a:spcPct val="150000"/>
              </a:lnSpc>
            </a:pPr>
            <a:r>
              <a:rPr lang="en-US" sz="2800" b="1" dirty="0">
                <a:solidFill>
                  <a:srgbClr val="FF0000"/>
                </a:solidFill>
              </a:rPr>
              <a:t>    Patient's body movements </a:t>
            </a:r>
          </a:p>
          <a:p>
            <a:pPr algn="l">
              <a:lnSpc>
                <a:spcPct val="150000"/>
              </a:lnSpc>
            </a:pPr>
            <a:r>
              <a:rPr lang="en-US" sz="2800" b="1" dirty="0">
                <a:solidFill>
                  <a:srgbClr val="FF0000"/>
                </a:solidFill>
              </a:rPr>
              <a:t>    Respiratory rhythm </a:t>
            </a:r>
          </a:p>
          <a:p>
            <a:pPr algn="l">
              <a:lnSpc>
                <a:spcPct val="150000"/>
              </a:lnSpc>
            </a:pPr>
            <a:r>
              <a:rPr lang="en-US" sz="2800" b="1" dirty="0">
                <a:solidFill>
                  <a:srgbClr val="FF0000"/>
                </a:solidFill>
              </a:rPr>
              <a:t>    </a:t>
            </a:r>
            <a:r>
              <a:rPr lang="en-US" sz="2800" b="1" dirty="0" err="1">
                <a:solidFill>
                  <a:srgbClr val="FF0000"/>
                </a:solidFill>
              </a:rPr>
              <a:t>oculomotor</a:t>
            </a:r>
            <a:r>
              <a:rPr lang="en-US" sz="2800" b="1" dirty="0">
                <a:solidFill>
                  <a:srgbClr val="FF0000"/>
                </a:solidFill>
              </a:rPr>
              <a:t> reflexes </a:t>
            </a:r>
          </a:p>
          <a:p>
            <a:pPr algn="l">
              <a:lnSpc>
                <a:spcPct val="150000"/>
              </a:lnSpc>
            </a:pPr>
            <a:r>
              <a:rPr lang="en-US" sz="2800" b="1" dirty="0">
                <a:solidFill>
                  <a:srgbClr val="FF0000"/>
                </a:solidFill>
              </a:rPr>
              <a:t>    Muscle tone </a:t>
            </a:r>
            <a:endParaRPr lang="ar-JO" sz="2800" b="1" dirty="0">
              <a:solidFill>
                <a:srgbClr val="FF0000"/>
              </a:solidFill>
            </a:endParaRPr>
          </a:p>
        </p:txBody>
      </p:sp>
    </p:spTree>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50000">
              <a:schemeClr val="bg2">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مستطيل 2"/>
          <p:cNvSpPr/>
          <p:nvPr/>
        </p:nvSpPr>
        <p:spPr>
          <a:xfrm>
            <a:off x="0" y="-58765"/>
            <a:ext cx="113411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800" dirty="0">
                <a:solidFill>
                  <a:schemeClr val="tx1"/>
                </a:solidFill>
                <a:latin typeface="Aharoni" pitchFamily="2" charset="-79"/>
                <a:cs typeface="Aharoni" pitchFamily="2" charset="-79"/>
              </a:rPr>
              <a:t>Stages of anesthesia based on </a:t>
            </a:r>
            <a:r>
              <a:rPr lang="en-US" sz="2800" dirty="0" err="1">
                <a:solidFill>
                  <a:schemeClr val="tx1"/>
                </a:solidFill>
                <a:latin typeface="Aharoni" pitchFamily="2" charset="-79"/>
                <a:cs typeface="Aharoni" pitchFamily="2" charset="-79"/>
              </a:rPr>
              <a:t>Guedel’s</a:t>
            </a:r>
            <a:r>
              <a:rPr lang="en-US" sz="2800" dirty="0">
                <a:solidFill>
                  <a:schemeClr val="tx1"/>
                </a:solidFill>
                <a:latin typeface="Aharoni" pitchFamily="2" charset="-79"/>
                <a:cs typeface="Aharoni" pitchFamily="2" charset="-79"/>
              </a:rPr>
              <a:t> classification</a:t>
            </a:r>
            <a:endParaRPr lang="ar-JO" sz="2800" dirty="0">
              <a:solidFill>
                <a:schemeClr val="tx1"/>
              </a:solidFill>
              <a:latin typeface="Aharoni" pitchFamily="2" charset="-79"/>
              <a:cs typeface="Aharoni" pitchFamily="2" charset="-79"/>
            </a:endParaRPr>
          </a:p>
        </p:txBody>
      </p:sp>
      <p:sp>
        <p:nvSpPr>
          <p:cNvPr id="5" name="مستطيل 4"/>
          <p:cNvSpPr/>
          <p:nvPr/>
        </p:nvSpPr>
        <p:spPr>
          <a:xfrm>
            <a:off x="455576" y="727053"/>
            <a:ext cx="10072758" cy="156966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a:r>
              <a:rPr lang="en-US" sz="2400" b="1" dirty="0">
                <a:solidFill>
                  <a:schemeClr val="tx1"/>
                </a:solidFill>
              </a:rPr>
              <a:t>Stage 1 </a:t>
            </a:r>
            <a:r>
              <a:rPr lang="en-US" sz="2400" dirty="0">
                <a:solidFill>
                  <a:schemeClr val="tx1"/>
                </a:solidFill>
              </a:rPr>
              <a:t>Amnesia and analgesia stage From beginning of the anesthetic to the loss of consciousness During this stage, the patient progresses from analgesia without amnesia to analgesia with amnesia Patients can carry on a conversation at this time</a:t>
            </a:r>
          </a:p>
        </p:txBody>
      </p:sp>
      <p:sp>
        <p:nvSpPr>
          <p:cNvPr id="6" name="مستطيل 5"/>
          <p:cNvSpPr/>
          <p:nvPr/>
        </p:nvSpPr>
        <p:spPr>
          <a:xfrm>
            <a:off x="455576" y="2655879"/>
            <a:ext cx="10001320" cy="34163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l"/>
            <a:r>
              <a:rPr lang="en-US" sz="2400" dirty="0">
                <a:solidFill>
                  <a:schemeClr val="tx1"/>
                </a:solidFill>
              </a:rPr>
              <a:t>Stage 2 stage of excitement or delirium): from loss of consciousness to onset of automatic breathing Eyelash reflex disappear but other reflexes remain intact During this stage, the patient's respiration and heart rate may become irregular In addition, there may be uncontrolled movements, vomiting, suspension of breathing, and </a:t>
            </a:r>
            <a:r>
              <a:rPr lang="en-US" sz="2400" dirty="0" err="1">
                <a:solidFill>
                  <a:schemeClr val="tx1"/>
                </a:solidFill>
              </a:rPr>
              <a:t>pupillary</a:t>
            </a:r>
            <a:r>
              <a:rPr lang="en-US" sz="2400" dirty="0">
                <a:solidFill>
                  <a:schemeClr val="tx1"/>
                </a:solidFill>
              </a:rPr>
              <a:t> dilation </a:t>
            </a:r>
          </a:p>
          <a:p>
            <a:pPr algn="l"/>
            <a:r>
              <a:rPr lang="en-US" sz="2400" dirty="0">
                <a:solidFill>
                  <a:schemeClr val="tx1"/>
                </a:solidFill>
              </a:rPr>
              <a:t>Because the combination of spastic movements, vomiting, and irregular respiration may compromise the patient's airway, rapidly acting drugs are used to minimize time in this stage and reach Stage 3 as fast as possible</a:t>
            </a:r>
            <a:r>
              <a:rPr lang="en-US" sz="2000" u="sng" dirty="0">
                <a:solidFill>
                  <a:schemeClr val="tx1"/>
                </a:solidFill>
              </a:rPr>
              <a:t>.</a:t>
            </a:r>
          </a:p>
        </p:txBody>
      </p:sp>
    </p:spTree>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down)">
                                      <p:cBhvr>
                                        <p:cTn id="7" dur="500"/>
                                        <p:tgtEl>
                                          <p:spTgt spid="5">
                                            <p:bg/>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wipe(down)">
                                      <p:cBhvr>
                                        <p:cTn id="10" dur="5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animEffect transition="in" filter="wipe(down)">
                                      <p:cBhvr>
                                        <p:cTn id="15" dur="500"/>
                                        <p:tgtEl>
                                          <p:spTgt spid="6">
                                            <p:bg/>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wipe(down)">
                                      <p:cBhvr>
                                        <p:cTn id="18" dur="500"/>
                                        <p:tgtEl>
                                          <p:spTgt spid="6">
                                            <p:txEl>
                                              <p:pRg st="0" end="0"/>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wipe(down)">
                                      <p:cBhvr>
                                        <p:cTn id="21"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6"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4138" y="4298953"/>
            <a:ext cx="10429948" cy="1938992"/>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algn="l"/>
            <a:r>
              <a:rPr lang="en-US" sz="2400" b="1" dirty="0">
                <a:solidFill>
                  <a:schemeClr val="tx1"/>
                </a:solidFill>
              </a:rPr>
              <a:t>Stage 4 </a:t>
            </a:r>
            <a:r>
              <a:rPr lang="en-US" sz="2400" dirty="0">
                <a:solidFill>
                  <a:schemeClr val="tx1"/>
                </a:solidFill>
              </a:rPr>
              <a:t>-  also known as overdose, occurs when too much anesthetic medication is given relative to the amount of surgical stimulation and the patient has </a:t>
            </a:r>
            <a:r>
              <a:rPr lang="en-US" sz="2400" i="1" u="sng" dirty="0">
                <a:solidFill>
                  <a:schemeClr val="tx1"/>
                </a:solidFill>
              </a:rPr>
              <a:t>severe brainstem or </a:t>
            </a:r>
            <a:r>
              <a:rPr lang="en-US" sz="2400" i="1" u="sng" dirty="0" err="1">
                <a:solidFill>
                  <a:schemeClr val="tx1"/>
                </a:solidFill>
              </a:rPr>
              <a:t>medullary</a:t>
            </a:r>
            <a:r>
              <a:rPr lang="en-US" sz="2400" i="1" u="sng" dirty="0">
                <a:solidFill>
                  <a:schemeClr val="tx1"/>
                </a:solidFill>
              </a:rPr>
              <a:t> depression</a:t>
            </a:r>
            <a:r>
              <a:rPr lang="en-US" sz="2400" dirty="0">
                <a:solidFill>
                  <a:schemeClr val="tx1"/>
                </a:solidFill>
              </a:rPr>
              <a:t>, resulting in a cessation of respiration and potential cardiovascular collapse. This stage is lethal without cardiovascular and respiratory support.</a:t>
            </a:r>
          </a:p>
        </p:txBody>
      </p:sp>
      <p:sp>
        <p:nvSpPr>
          <p:cNvPr id="3" name="مستطيل 2"/>
          <p:cNvSpPr/>
          <p:nvPr/>
        </p:nvSpPr>
        <p:spPr>
          <a:xfrm>
            <a:off x="384138" y="655615"/>
            <a:ext cx="10501386" cy="3046988"/>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l"/>
            <a:r>
              <a:rPr lang="en-US" sz="2000" b="1" dirty="0">
                <a:solidFill>
                  <a:schemeClr val="tx1"/>
                </a:solidFill>
              </a:rPr>
              <a:t>Stage 3  </a:t>
            </a:r>
            <a:r>
              <a:rPr lang="en-US" sz="2400" dirty="0">
                <a:solidFill>
                  <a:schemeClr val="tx1"/>
                </a:solidFill>
              </a:rPr>
              <a:t>Surgical Anesthesia: : from onset of automatic respiration to respiratory paralysis.</a:t>
            </a:r>
          </a:p>
          <a:p>
            <a:pPr algn="l"/>
            <a:r>
              <a:rPr lang="en-US" sz="2400" dirty="0">
                <a:solidFill>
                  <a:schemeClr val="tx1"/>
                </a:solidFill>
              </a:rPr>
              <a:t>This is the targeted anesthetic level for procedures requiring general anesthesia. </a:t>
            </a:r>
          </a:p>
          <a:p>
            <a:pPr algn="l"/>
            <a:r>
              <a:rPr lang="en-US" sz="2400" dirty="0">
                <a:solidFill>
                  <a:schemeClr val="tx1"/>
                </a:solidFill>
              </a:rPr>
              <a:t> Airway manipulation is safe at this level.</a:t>
            </a:r>
          </a:p>
          <a:p>
            <a:pPr algn="l"/>
            <a:r>
              <a:rPr lang="en-US" sz="2400" dirty="0">
                <a:solidFill>
                  <a:schemeClr val="tx1"/>
                </a:solidFill>
              </a:rPr>
              <a:t>Ceased eye movement and respiratory depression are hallmarks of this stage .</a:t>
            </a:r>
          </a:p>
          <a:p>
            <a:pPr algn="l"/>
            <a:r>
              <a:rPr lang="en-US" sz="2400" dirty="0">
                <a:solidFill>
                  <a:schemeClr val="tx1"/>
                </a:solidFill>
              </a:rPr>
              <a:t>Reaction to skin incision disappear</a:t>
            </a:r>
            <a:r>
              <a:rPr lang="en-US" sz="2000" dirty="0">
                <a:solidFill>
                  <a:schemeClr val="tx1"/>
                </a:solidFill>
              </a:rPr>
              <a:t> </a:t>
            </a:r>
          </a:p>
        </p:txBody>
      </p:sp>
      <p:sp>
        <p:nvSpPr>
          <p:cNvPr id="4" name="مستطيل 3"/>
          <p:cNvSpPr/>
          <p:nvPr/>
        </p:nvSpPr>
        <p:spPr>
          <a:xfrm>
            <a:off x="0" y="-58765"/>
            <a:ext cx="113411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800" dirty="0">
                <a:solidFill>
                  <a:schemeClr val="tx1"/>
                </a:solidFill>
                <a:latin typeface="Aharoni" pitchFamily="2" charset="-79"/>
                <a:cs typeface="Aharoni" pitchFamily="2" charset="-79"/>
              </a:rPr>
              <a:t>Stages of anesthesia based on </a:t>
            </a:r>
            <a:r>
              <a:rPr lang="en-US" sz="2800" dirty="0" err="1">
                <a:solidFill>
                  <a:schemeClr val="tx1"/>
                </a:solidFill>
                <a:latin typeface="Aharoni" pitchFamily="2" charset="-79"/>
                <a:cs typeface="Aharoni" pitchFamily="2" charset="-79"/>
              </a:rPr>
              <a:t>Guedel’s</a:t>
            </a:r>
            <a:r>
              <a:rPr lang="en-US" sz="2800" dirty="0">
                <a:solidFill>
                  <a:schemeClr val="tx1"/>
                </a:solidFill>
                <a:latin typeface="Aharoni" pitchFamily="2" charset="-79"/>
                <a:cs typeface="Aharoni" pitchFamily="2" charset="-79"/>
              </a:rPr>
              <a:t> classification</a:t>
            </a:r>
            <a:endParaRPr lang="ar-JO" sz="2800" dirty="0">
              <a:solidFill>
                <a:schemeClr val="tx1"/>
              </a:solidFill>
              <a:latin typeface="Aharoni" pitchFamily="2" charset="-79"/>
              <a:cs typeface="Aharoni" pitchFamily="2" charset="-79"/>
            </a:endParaRPr>
          </a:p>
        </p:txBody>
      </p:sp>
      <p:sp>
        <p:nvSpPr>
          <p:cNvPr id="5" name="TextBox 4">
            <a:extLst>
              <a:ext uri="{FF2B5EF4-FFF2-40B4-BE49-F238E27FC236}">
                <a16:creationId xmlns:a16="http://schemas.microsoft.com/office/drawing/2014/main" id="{C25A99D2-1552-BC61-FC44-98393FBF00B0}"/>
              </a:ext>
            </a:extLst>
          </p:cNvPr>
          <p:cNvSpPr txBox="1"/>
          <p:nvPr/>
        </p:nvSpPr>
        <p:spPr>
          <a:xfrm>
            <a:off x="4766982" y="2808754"/>
            <a:ext cx="1828800" cy="1828800"/>
          </a:xfrm>
          <a:prstGeom prst="rect">
            <a:avLst/>
          </a:prstGeom>
          <a:noFill/>
        </p:spPr>
        <p:txBody>
          <a:bodyPr wrap="square" rtlCol="0">
            <a:spAutoFit/>
          </a:bodyPr>
          <a:lstStyle/>
          <a:p>
            <a:pPr algn="l"/>
            <a:endParaRPr lang=""/>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wipe(down)">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ipe(down)">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مستطيل 1"/>
          <p:cNvSpPr/>
          <p:nvPr/>
        </p:nvSpPr>
        <p:spPr>
          <a:xfrm>
            <a:off x="0" y="-58765"/>
            <a:ext cx="113411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800" b="1" dirty="0">
                <a:solidFill>
                  <a:schemeClr val="accent1">
                    <a:lumMod val="50000"/>
                  </a:schemeClr>
                </a:solidFill>
              </a:rPr>
              <a:t>Phases of Anesthesia</a:t>
            </a:r>
            <a:endParaRPr lang="ar-JO" sz="2800" dirty="0">
              <a:solidFill>
                <a:schemeClr val="tx1"/>
              </a:solidFill>
              <a:latin typeface="Aharoni" pitchFamily="2" charset="-79"/>
              <a:cs typeface="Aharoni" pitchFamily="2" charset="-79"/>
            </a:endParaRPr>
          </a:p>
        </p:txBody>
      </p:sp>
      <p:sp>
        <p:nvSpPr>
          <p:cNvPr id="4" name="مستطيل 3"/>
          <p:cNvSpPr/>
          <p:nvPr/>
        </p:nvSpPr>
        <p:spPr>
          <a:xfrm>
            <a:off x="2241526" y="584177"/>
            <a:ext cx="8429684" cy="3016210"/>
          </a:xfrm>
          <a:prstGeom prst="rect">
            <a:avLst/>
          </a:prstGeom>
        </p:spPr>
        <p:txBody>
          <a:bodyPr wrap="square">
            <a:spAutoFit/>
          </a:bodyPr>
          <a:lstStyle/>
          <a:p>
            <a:pPr algn="l"/>
            <a:r>
              <a:rPr lang="en-US" sz="2000" b="1" dirty="0">
                <a:solidFill>
                  <a:srgbClr val="FF0000"/>
                </a:solidFill>
              </a:rPr>
              <a:t>Induction: </a:t>
            </a:r>
            <a:r>
              <a:rPr lang="en-US" sz="2000" dirty="0"/>
              <a:t>putting the patient to sleep </a:t>
            </a:r>
          </a:p>
          <a:p>
            <a:pPr algn="l"/>
            <a:r>
              <a:rPr lang="en-US" sz="2000" dirty="0"/>
              <a:t>(initial entry to surgical anesthesia) .</a:t>
            </a:r>
          </a:p>
          <a:p>
            <a:pPr algn="l"/>
            <a:endParaRPr lang="en-US" sz="2000" dirty="0"/>
          </a:p>
          <a:p>
            <a:pPr algn="l"/>
            <a:r>
              <a:rPr lang="en-US" sz="2000" b="1" dirty="0">
                <a:solidFill>
                  <a:srgbClr val="FF0000"/>
                </a:solidFill>
              </a:rPr>
              <a:t>Maintenance: </a:t>
            </a:r>
            <a:r>
              <a:rPr lang="en-US" sz="2000" dirty="0"/>
              <a:t>keeping the patient asleep without awareness </a:t>
            </a:r>
          </a:p>
          <a:p>
            <a:pPr algn="l"/>
            <a:r>
              <a:rPr lang="en-US" sz="2000" dirty="0"/>
              <a:t>(Maintain depth of anesthesia, ventilation, fluid balance, </a:t>
            </a:r>
            <a:endParaRPr lang="ar-JO" sz="2000" dirty="0"/>
          </a:p>
          <a:p>
            <a:pPr algn="l">
              <a:lnSpc>
                <a:spcPct val="150000"/>
              </a:lnSpc>
            </a:pPr>
            <a:r>
              <a:rPr lang="en-US" sz="2000" dirty="0"/>
              <a:t>hemodynamic control, and homeostasis).</a:t>
            </a:r>
          </a:p>
          <a:p>
            <a:pPr algn="l">
              <a:lnSpc>
                <a:spcPct val="150000"/>
              </a:lnSpc>
            </a:pPr>
            <a:r>
              <a:rPr lang="en-US" sz="2000" dirty="0"/>
              <a:t> </a:t>
            </a:r>
            <a:r>
              <a:rPr lang="en-US" sz="2000" b="1" dirty="0">
                <a:solidFill>
                  <a:srgbClr val="FF0000"/>
                </a:solidFill>
              </a:rPr>
              <a:t>Emergence (recovery</a:t>
            </a:r>
            <a:r>
              <a:rPr lang="en-US" sz="2000" dirty="0"/>
              <a:t>): waking the patient up (resumption of normal CNS function.</a:t>
            </a:r>
            <a:endParaRPr lang="ar-JO" sz="20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06" y="3584573"/>
            <a:ext cx="7715304" cy="3429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 calcmode="lin" valueType="num">
                                      <p:cBhvr additive="base">
                                        <p:cTn id="1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5400" b="1" dirty="0">
                <a:solidFill>
                  <a:schemeClr val="bg1"/>
                </a:solidFill>
              </a:rPr>
              <a:t>Preoperative Evaluation of patients</a:t>
            </a:r>
            <a:r>
              <a:rPr lang="en-US" sz="5400" dirty="0">
                <a:solidFill>
                  <a:schemeClr val="bg1"/>
                </a:solidFill>
              </a:rPr>
              <a:t> </a:t>
            </a:r>
            <a:endParaRPr lang="ar-JO" sz="5400" dirty="0">
              <a:solidFill>
                <a:schemeClr val="bg1"/>
              </a:solidFill>
              <a:latin typeface="Aharoni" pitchFamily="2" charset="-79"/>
              <a:cs typeface="Aharoni" pitchFamily="2" charset="-79"/>
            </a:endParaRPr>
          </a:p>
        </p:txBody>
      </p:sp>
      <p:sp>
        <p:nvSpPr>
          <p:cNvPr id="3" name="مربع نص 2"/>
          <p:cNvSpPr txBox="1"/>
          <p:nvPr/>
        </p:nvSpPr>
        <p:spPr>
          <a:xfrm>
            <a:off x="197942" y="3078807"/>
            <a:ext cx="11143158" cy="3970318"/>
          </a:xfrm>
          <a:prstGeom prst="rect">
            <a:avLst/>
          </a:prstGeom>
          <a:noFill/>
        </p:spPr>
        <p:txBody>
          <a:bodyPr wrap="square" rtlCol="1">
            <a:spAutoFit/>
          </a:bodyPr>
          <a:lstStyle/>
          <a:p>
            <a:pPr algn="l"/>
            <a:r>
              <a:rPr lang="en-US" sz="2800" dirty="0"/>
              <a:t>To improve anesthesia service and reduce anesthesia complications Anesthesia-related history and physical examination, as well as any required laboratory testing and imaging. This includes:</a:t>
            </a:r>
          </a:p>
          <a:p>
            <a:pPr algn="l"/>
            <a:endParaRPr lang="en-US" sz="2800" dirty="0"/>
          </a:p>
          <a:p>
            <a:pPr marL="457200" lvl="1" indent="0" algn="l">
              <a:buNone/>
            </a:pPr>
            <a:r>
              <a:rPr lang="en-US" sz="3600" dirty="0"/>
              <a:t>1. History Review </a:t>
            </a:r>
          </a:p>
          <a:p>
            <a:pPr marL="457200" lvl="1" indent="0" algn="l">
              <a:buNone/>
            </a:pPr>
            <a:r>
              <a:rPr lang="en-US" sz="3600" dirty="0"/>
              <a:t>2. Physical Examination </a:t>
            </a:r>
          </a:p>
          <a:p>
            <a:pPr marL="457200" lvl="1" indent="0" algn="l">
              <a:buNone/>
            </a:pPr>
            <a:r>
              <a:rPr lang="en-US" sz="3600" dirty="0"/>
              <a:t>3. Laboratory Evaluation</a:t>
            </a:r>
          </a:p>
          <a:p>
            <a:pPr algn="l"/>
            <a:endParaRPr lang="ar-SA" sz="2800" dirty="0"/>
          </a:p>
        </p:txBody>
      </p:sp>
    </p:spTree>
    <p:extLst>
      <p:ext uri="{BB962C8B-B14F-4D97-AF65-F5344CB8AC3E}">
        <p14:creationId xmlns:p14="http://schemas.microsoft.com/office/powerpoint/2010/main" val="3767713886"/>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9950" y="270495"/>
            <a:ext cx="10585027" cy="840820"/>
          </a:xfrm>
        </p:spPr>
        <p:txBody>
          <a:bodyPr>
            <a:normAutofit/>
          </a:bodyPr>
          <a:lstStyle/>
          <a:p>
            <a:r>
              <a:rPr lang="en-US" sz="4800" b="1" dirty="0">
                <a:solidFill>
                  <a:srgbClr val="C00000"/>
                </a:solidFill>
              </a:rPr>
              <a:t>History Review</a:t>
            </a:r>
            <a:endParaRPr lang="ar-SA" sz="4800" b="1" dirty="0">
              <a:solidFill>
                <a:srgbClr val="C00000"/>
              </a:solidFill>
            </a:endParaRPr>
          </a:p>
        </p:txBody>
      </p:sp>
      <p:sp>
        <p:nvSpPr>
          <p:cNvPr id="3" name="مربع نص 2"/>
          <p:cNvSpPr txBox="1"/>
          <p:nvPr/>
        </p:nvSpPr>
        <p:spPr>
          <a:xfrm>
            <a:off x="269950" y="1519050"/>
            <a:ext cx="11215166" cy="6924973"/>
          </a:xfrm>
          <a:prstGeom prst="rect">
            <a:avLst/>
          </a:prstGeom>
          <a:noFill/>
        </p:spPr>
        <p:txBody>
          <a:bodyPr wrap="square" rtlCol="1">
            <a:spAutoFit/>
          </a:bodyPr>
          <a:lstStyle/>
          <a:p>
            <a:pPr algn="l"/>
            <a:r>
              <a:rPr lang="en-US" sz="2400" dirty="0"/>
              <a:t>1. Chief complaint and operation.</a:t>
            </a:r>
          </a:p>
          <a:p>
            <a:pPr algn="l"/>
            <a:br>
              <a:rPr lang="en-US" sz="2400" dirty="0"/>
            </a:br>
            <a:r>
              <a:rPr lang="en-US" sz="2400" dirty="0"/>
              <a:t>2. Medical, surgical and drug history (drug allergies and intolerance, non-therapeutic drugs, etc.)</a:t>
            </a:r>
            <a:br>
              <a:rPr lang="en-US" sz="2000" dirty="0"/>
            </a:br>
            <a:endParaRPr lang="en-US" sz="2000" dirty="0"/>
          </a:p>
          <a:p>
            <a:pPr algn="l"/>
            <a:r>
              <a:rPr lang="en-US" sz="2400" dirty="0"/>
              <a:t>3. Previous anesthetic operation( obstetric history &amp; pain history &amp; any complication ) </a:t>
            </a:r>
            <a:br>
              <a:rPr lang="en-US" sz="2400" dirty="0"/>
            </a:br>
            <a:endParaRPr lang="en-US" sz="2400" dirty="0"/>
          </a:p>
          <a:p>
            <a:pPr algn="l"/>
            <a:r>
              <a:rPr lang="en-US" sz="2400" dirty="0"/>
              <a:t>4. Family history</a:t>
            </a:r>
          </a:p>
          <a:p>
            <a:pPr algn="l"/>
            <a:endParaRPr lang="en-US" sz="2400" dirty="0"/>
          </a:p>
          <a:p>
            <a:pPr algn="l"/>
            <a:r>
              <a:rPr lang="en-US" sz="2400" dirty="0"/>
              <a:t>5. Social history (smoking, alcohol, etc.)</a:t>
            </a:r>
          </a:p>
          <a:p>
            <a:pPr algn="l"/>
            <a:endParaRPr lang="en-US" sz="2400" dirty="0"/>
          </a:p>
          <a:p>
            <a:pPr algn="l"/>
            <a:r>
              <a:rPr lang="en-US" sz="2400" dirty="0"/>
              <a:t>6. Review of organ system</a:t>
            </a:r>
          </a:p>
          <a:p>
            <a:pPr algn="l"/>
            <a:endParaRPr lang="en-US" sz="2400" dirty="0"/>
          </a:p>
          <a:p>
            <a:pPr algn="l"/>
            <a:r>
              <a:rPr lang="en-US" sz="2400" dirty="0"/>
              <a:t>7. Last oral intake </a:t>
            </a:r>
          </a:p>
          <a:p>
            <a:pPr algn="l"/>
            <a:endParaRPr lang="en-US" sz="2400" dirty="0"/>
          </a:p>
          <a:p>
            <a:pPr algn="l"/>
            <a:r>
              <a:rPr lang="en-US" sz="2400" dirty="0"/>
              <a:t> </a:t>
            </a:r>
          </a:p>
          <a:p>
            <a:pPr algn="l"/>
            <a:endParaRPr lang="en-US" sz="2000" dirty="0"/>
          </a:p>
          <a:p>
            <a:pPr algn="l"/>
            <a:endParaRPr lang="ar-SA" sz="2000" dirty="0"/>
          </a:p>
        </p:txBody>
      </p:sp>
    </p:spTree>
    <p:extLst>
      <p:ext uri="{BB962C8B-B14F-4D97-AF65-F5344CB8AC3E}">
        <p14:creationId xmlns:p14="http://schemas.microsoft.com/office/powerpoint/2010/main" val="2544527673"/>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97942" y="198487"/>
            <a:ext cx="10585027" cy="840820"/>
          </a:xfrm>
        </p:spPr>
        <p:txBody>
          <a:bodyPr/>
          <a:lstStyle/>
          <a:p>
            <a:r>
              <a:rPr lang="en-US" dirty="0"/>
              <a:t>ROS</a:t>
            </a:r>
            <a:endParaRPr lang="ar-SA" dirty="0"/>
          </a:p>
        </p:txBody>
      </p:sp>
      <p:sp>
        <p:nvSpPr>
          <p:cNvPr id="4" name="مربع نص 3"/>
          <p:cNvSpPr txBox="1"/>
          <p:nvPr/>
        </p:nvSpPr>
        <p:spPr>
          <a:xfrm>
            <a:off x="608569" y="2142703"/>
            <a:ext cx="10225136" cy="4585871"/>
          </a:xfrm>
          <a:prstGeom prst="rect">
            <a:avLst/>
          </a:prstGeom>
          <a:noFill/>
        </p:spPr>
        <p:txBody>
          <a:bodyPr wrap="square" rtlCol="1">
            <a:spAutoFit/>
          </a:bodyPr>
          <a:lstStyle/>
          <a:p>
            <a:pPr algn="l"/>
            <a:r>
              <a:rPr lang="en-US" sz="3200" dirty="0"/>
              <a:t>1) Respiratory system .</a:t>
            </a:r>
          </a:p>
          <a:p>
            <a:pPr algn="l"/>
            <a:r>
              <a:rPr lang="en-US" sz="3200" dirty="0"/>
              <a:t>2) Cardiovascular system </a:t>
            </a:r>
          </a:p>
          <a:p>
            <a:pPr algn="l"/>
            <a:r>
              <a:rPr lang="en-US" sz="3200" dirty="0"/>
              <a:t>3) Gastrointestinal system </a:t>
            </a:r>
          </a:p>
          <a:p>
            <a:pPr algn="l"/>
            <a:r>
              <a:rPr lang="en-US" sz="3200" dirty="0"/>
              <a:t>4) Renal system &amp; electrolyte imbalance </a:t>
            </a:r>
          </a:p>
          <a:p>
            <a:pPr algn="l"/>
            <a:r>
              <a:rPr lang="en-US" sz="3200" dirty="0"/>
              <a:t>5) Central nervous system </a:t>
            </a:r>
          </a:p>
          <a:p>
            <a:pPr algn="l"/>
            <a:r>
              <a:rPr lang="en-US" sz="3200" dirty="0"/>
              <a:t>6)Endocrine system</a:t>
            </a:r>
          </a:p>
          <a:p>
            <a:pPr algn="l"/>
            <a:r>
              <a:rPr lang="en-US" sz="3200" dirty="0"/>
              <a:t>7) Hematology</a:t>
            </a:r>
          </a:p>
          <a:p>
            <a:pPr algn="l"/>
            <a:r>
              <a:rPr lang="en-US" sz="3200" dirty="0"/>
              <a:t>8) musculoskeletal system </a:t>
            </a:r>
          </a:p>
          <a:p>
            <a:pPr algn="l"/>
            <a:r>
              <a:rPr lang="en-US" sz="3200" dirty="0"/>
              <a:t> </a:t>
            </a:r>
            <a:endParaRPr lang="ar-SA" sz="3200" dirty="0"/>
          </a:p>
        </p:txBody>
      </p:sp>
    </p:spTree>
    <p:extLst>
      <p:ext uri="{BB962C8B-B14F-4D97-AF65-F5344CB8AC3E}">
        <p14:creationId xmlns:p14="http://schemas.microsoft.com/office/powerpoint/2010/main" val="286131667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lstStyle/>
          <a:p>
            <a:r>
              <a:rPr lang="en-US" dirty="0"/>
              <a:t>Why fasting required before anesthesia ?</a:t>
            </a:r>
            <a:endParaRPr lang="ar-SA" dirty="0"/>
          </a:p>
        </p:txBody>
      </p:sp>
      <p:sp>
        <p:nvSpPr>
          <p:cNvPr id="9" name="مربع نص 8"/>
          <p:cNvSpPr txBox="1"/>
          <p:nvPr/>
        </p:nvSpPr>
        <p:spPr>
          <a:xfrm>
            <a:off x="342828" y="1800592"/>
            <a:ext cx="10656313" cy="3970318"/>
          </a:xfrm>
          <a:prstGeom prst="rect">
            <a:avLst/>
          </a:prstGeom>
          <a:noFill/>
        </p:spPr>
        <p:txBody>
          <a:bodyPr wrap="square" rtlCol="1">
            <a:spAutoFit/>
          </a:bodyPr>
          <a:lstStyle/>
          <a:p>
            <a:pPr algn="l"/>
            <a:r>
              <a:rPr lang="en-US" sz="2800" dirty="0"/>
              <a:t> - Before under going a surgical procedure or getting anesthesia for any kind of  interventional procedure , a patient will usually get the advice not take anything by mouth  NPO  .</a:t>
            </a:r>
          </a:p>
          <a:p>
            <a:pPr algn="l"/>
            <a:endParaRPr lang="en-US" sz="2800" dirty="0"/>
          </a:p>
          <a:p>
            <a:pPr algn="l"/>
            <a:r>
              <a:rPr lang="en-US" sz="2800" dirty="0"/>
              <a:t> - The reason is to prevent and minimize any risk of aspiration that occurs when patient vomits during surgery .</a:t>
            </a:r>
          </a:p>
          <a:p>
            <a:pPr algn="l"/>
            <a:endParaRPr lang="en-US" sz="2800" dirty="0"/>
          </a:p>
          <a:p>
            <a:pPr algn="l"/>
            <a:r>
              <a:rPr lang="en-US" sz="2800" dirty="0"/>
              <a:t> - The food contents or acidic contents in the stomach goes into lungs and cause chemical pneumonia .      </a:t>
            </a:r>
            <a:endParaRPr lang="ar-SA" sz="2800" dirty="0"/>
          </a:p>
        </p:txBody>
      </p:sp>
    </p:spTree>
    <p:extLst>
      <p:ext uri="{BB962C8B-B14F-4D97-AF65-F5344CB8AC3E}">
        <p14:creationId xmlns:p14="http://schemas.microsoft.com/office/powerpoint/2010/main" val="1424163582"/>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6054" y="414511"/>
            <a:ext cx="8709564" cy="6470504"/>
          </a:xfrm>
          <a:prstGeom prst="rect">
            <a:avLst/>
          </a:prstGeom>
        </p:spPr>
      </p:pic>
    </p:spTree>
    <p:extLst>
      <p:ext uri="{BB962C8B-B14F-4D97-AF65-F5344CB8AC3E}">
        <p14:creationId xmlns:p14="http://schemas.microsoft.com/office/powerpoint/2010/main" val="542453126"/>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مربع نص 1"/>
          <p:cNvSpPr txBox="1"/>
          <p:nvPr/>
        </p:nvSpPr>
        <p:spPr>
          <a:xfrm>
            <a:off x="0" y="6870721"/>
            <a:ext cx="11341100" cy="720000"/>
          </a:xfrm>
          <a:prstGeom prst="rect">
            <a:avLst/>
          </a:prstGeom>
          <a:solidFill>
            <a:schemeClr val="tx1"/>
          </a:solidFill>
        </p:spPr>
        <p:txBody>
          <a:bodyPr wrap="square" rtlCol="1">
            <a:spAutoFit/>
          </a:bodyPr>
          <a:lstStyle/>
          <a:p>
            <a:endParaRPr lang="ar-JO"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58765"/>
            <a:ext cx="11341100" cy="523220"/>
          </a:xfrm>
          <a:prstGeom prst="rect">
            <a:avLst/>
          </a:prstGeom>
          <a:gradFill flip="none" rotWithShape="1">
            <a:gsLst>
              <a:gs pos="0">
                <a:srgbClr val="FF0066">
                  <a:tint val="66000"/>
                  <a:satMod val="160000"/>
                </a:srgbClr>
              </a:gs>
              <a:gs pos="50000">
                <a:srgbClr val="FF0066">
                  <a:tint val="44500"/>
                  <a:satMod val="160000"/>
                </a:srgbClr>
              </a:gs>
              <a:gs pos="100000">
                <a:srgbClr val="FF0066">
                  <a:tint val="23500"/>
                  <a:satMod val="160000"/>
                </a:srgbClr>
              </a:gs>
            </a:gsLst>
            <a:lin ang="16200000" scaled="1"/>
            <a:tileRect/>
          </a:gradFill>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b="1" dirty="0">
                <a:solidFill>
                  <a:schemeClr val="accent1">
                    <a:lumMod val="50000"/>
                  </a:schemeClr>
                </a:solidFill>
              </a:rPr>
              <a:t>Preoperative Evaluation of patients</a:t>
            </a:r>
            <a:r>
              <a:rPr lang="en-US" sz="2800" dirty="0"/>
              <a:t> </a:t>
            </a:r>
            <a:endParaRPr lang="ar-JO" sz="2800" dirty="0">
              <a:solidFill>
                <a:schemeClr val="tx1"/>
              </a:solidFill>
              <a:latin typeface="Aharoni" pitchFamily="2" charset="-79"/>
              <a:cs typeface="Aharoni" pitchFamily="2" charset="-79"/>
            </a:endParaRPr>
          </a:p>
        </p:txBody>
      </p:sp>
      <p:sp>
        <p:nvSpPr>
          <p:cNvPr id="3" name="مستطيل 2"/>
          <p:cNvSpPr/>
          <p:nvPr/>
        </p:nvSpPr>
        <p:spPr>
          <a:xfrm>
            <a:off x="2835275" y="952444"/>
            <a:ext cx="5670550" cy="461665"/>
          </a:xfrm>
          <a:prstGeom prst="rect">
            <a:avLst/>
          </a:prstGeom>
        </p:spPr>
        <p:txBody>
          <a:bodyPr>
            <a:spAutoFit/>
          </a:bodyPr>
          <a:lstStyle/>
          <a:p>
            <a:pPr algn="ctr"/>
            <a:r>
              <a:rPr lang="en-US" sz="2400" b="1" dirty="0">
                <a:solidFill>
                  <a:srgbClr val="C00000"/>
                </a:solidFill>
              </a:rPr>
              <a:t>Smoking stop</a:t>
            </a:r>
            <a:endParaRPr lang="ar-JO" sz="2400" b="1" dirty="0">
              <a:solidFill>
                <a:srgbClr val="C00000"/>
              </a:solidFill>
            </a:endParaRPr>
          </a:p>
        </p:txBody>
      </p:sp>
      <p:sp>
        <p:nvSpPr>
          <p:cNvPr id="4" name="Content Placeholder 2"/>
          <p:cNvSpPr txBox="1">
            <a:spLocks/>
          </p:cNvSpPr>
          <p:nvPr/>
        </p:nvSpPr>
        <p:spPr>
          <a:xfrm>
            <a:off x="990030" y="1854671"/>
            <a:ext cx="8575031" cy="4500594"/>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a:noAutofit/>
          </a:bodyPr>
          <a:lstStyle/>
          <a:p>
            <a:pPr marL="324658" marR="0" lvl="0" indent="-324658" algn="l" defTabSz="914400" rtl="0" eaLnBrk="1" fontAlgn="auto" latinLnBrk="0" hangingPunct="1">
              <a:lnSpc>
                <a:spcPct val="170000"/>
              </a:lnSpc>
              <a:spcBef>
                <a:spcPct val="20000"/>
              </a:spcBef>
              <a:spcAft>
                <a:spcPts val="0"/>
              </a:spcAft>
              <a:buClr>
                <a:schemeClr val="accent1"/>
              </a:buClr>
              <a:buSzPct val="85000"/>
              <a:tabLst/>
              <a:defRPr/>
            </a:pPr>
            <a:br>
              <a:rPr kumimoji="0" lang="en-US" sz="2000" i="0" u="none" strike="noStrike" kern="1200" cap="none" spc="0" normalizeH="0" baseline="0" noProof="0" dirty="0">
                <a:ln>
                  <a:noFill/>
                </a:ln>
                <a:effectLst/>
                <a:uLnTx/>
                <a:uFillTx/>
                <a:latin typeface="+mn-lt"/>
                <a:ea typeface="+mn-ea"/>
                <a:cs typeface="+mj-cs"/>
              </a:rPr>
            </a:br>
            <a:r>
              <a:rPr kumimoji="0" lang="en-US" sz="2000" i="0" u="none" strike="noStrike" kern="1200" cap="none" spc="0" normalizeH="0" baseline="0" noProof="0" dirty="0">
                <a:ln>
                  <a:noFill/>
                </a:ln>
                <a:effectLst/>
                <a:uLnTx/>
                <a:uFillTx/>
                <a:latin typeface="+mn-lt"/>
                <a:ea typeface="+mn-ea"/>
                <a:cs typeface="+mj-cs"/>
              </a:rPr>
              <a:t>  &gt; 4-6 hr decrease </a:t>
            </a:r>
            <a:r>
              <a:rPr kumimoji="0" lang="en-US" sz="2000" i="0" u="none" strike="noStrike" kern="1200" cap="none" spc="0" normalizeH="0" baseline="0" noProof="0" dirty="0" err="1">
                <a:ln>
                  <a:noFill/>
                </a:ln>
                <a:solidFill>
                  <a:srgbClr val="FF0000"/>
                </a:solidFill>
                <a:effectLst/>
                <a:uLnTx/>
                <a:uFillTx/>
                <a:latin typeface="+mn-lt"/>
                <a:ea typeface="+mn-ea"/>
                <a:cs typeface="+mj-cs"/>
              </a:rPr>
              <a:t>carboxyHb</a:t>
            </a:r>
            <a:r>
              <a:rPr kumimoji="0" lang="en-US" sz="2000" i="0" u="none" strike="noStrike" kern="1200" cap="none" spc="0" normalizeH="0" baseline="0" noProof="0" dirty="0">
                <a:ln>
                  <a:noFill/>
                </a:ln>
                <a:solidFill>
                  <a:srgbClr val="FF0000"/>
                </a:solidFill>
                <a:effectLst/>
                <a:uLnTx/>
                <a:uFillTx/>
                <a:latin typeface="+mn-lt"/>
                <a:ea typeface="+mn-ea"/>
                <a:cs typeface="+mj-cs"/>
              </a:rPr>
              <a:t> </a:t>
            </a:r>
            <a:br>
              <a:rPr kumimoji="0" lang="en-US" sz="2000" i="0" u="none" strike="noStrike" kern="1200" cap="none" spc="0" normalizeH="0" baseline="0" noProof="0" dirty="0">
                <a:ln>
                  <a:noFill/>
                </a:ln>
                <a:effectLst/>
                <a:uLnTx/>
                <a:uFillTx/>
                <a:latin typeface="+mn-lt"/>
                <a:ea typeface="+mn-ea"/>
                <a:cs typeface="+mj-cs"/>
              </a:rPr>
            </a:br>
            <a:r>
              <a:rPr kumimoji="0" lang="en-US" sz="2000" i="0" u="none" strike="noStrike" kern="1200" cap="none" spc="0" normalizeH="0" baseline="0" noProof="0" dirty="0">
                <a:ln>
                  <a:noFill/>
                </a:ln>
                <a:effectLst/>
                <a:uLnTx/>
                <a:uFillTx/>
                <a:latin typeface="+mn-lt"/>
                <a:ea typeface="+mn-ea"/>
                <a:cs typeface="+mj-cs"/>
              </a:rPr>
              <a:t>  &gt; 12-24 hr decrease </a:t>
            </a:r>
            <a:r>
              <a:rPr kumimoji="0" lang="en-US" sz="2000" i="0" u="none" strike="noStrike" kern="1200" cap="none" spc="0" normalizeH="0" baseline="0" noProof="0" dirty="0" err="1">
                <a:ln>
                  <a:noFill/>
                </a:ln>
                <a:solidFill>
                  <a:srgbClr val="FF0000"/>
                </a:solidFill>
                <a:effectLst/>
                <a:uLnTx/>
                <a:uFillTx/>
                <a:latin typeface="+mn-lt"/>
                <a:ea typeface="+mn-ea"/>
                <a:cs typeface="+mj-cs"/>
              </a:rPr>
              <a:t>nicotin</a:t>
            </a:r>
            <a:r>
              <a:rPr kumimoji="0" lang="en-US" sz="2000" i="0" u="none" strike="noStrike" kern="1200" cap="none" spc="0" normalizeH="0" baseline="0" noProof="0" dirty="0">
                <a:ln>
                  <a:noFill/>
                </a:ln>
                <a:solidFill>
                  <a:srgbClr val="FF0000"/>
                </a:solidFill>
                <a:effectLst/>
                <a:uLnTx/>
                <a:uFillTx/>
                <a:latin typeface="+mn-lt"/>
                <a:ea typeface="+mn-ea"/>
                <a:cs typeface="+mj-cs"/>
              </a:rPr>
              <a:t> </a:t>
            </a:r>
            <a:br>
              <a:rPr kumimoji="0" lang="en-US" sz="2000" i="0" u="none" strike="noStrike" kern="1200" cap="none" spc="0" normalizeH="0" baseline="0" noProof="0" dirty="0">
                <a:ln>
                  <a:noFill/>
                </a:ln>
                <a:effectLst/>
                <a:uLnTx/>
                <a:uFillTx/>
                <a:latin typeface="+mn-lt"/>
                <a:ea typeface="+mn-ea"/>
                <a:cs typeface="+mj-cs"/>
              </a:rPr>
            </a:br>
            <a:r>
              <a:rPr kumimoji="0" lang="en-US" sz="2000" b="1" i="0" u="none" strike="noStrike" kern="1200" cap="none" spc="0" normalizeH="0" baseline="0" noProof="0" dirty="0" err="1">
                <a:ln>
                  <a:noFill/>
                </a:ln>
                <a:solidFill>
                  <a:schemeClr val="tx1"/>
                </a:solidFill>
                <a:effectLst/>
                <a:uLnTx/>
                <a:uFillTx/>
                <a:latin typeface="+mn-lt"/>
                <a:ea typeface="+mn-ea"/>
                <a:cs typeface="+mj-cs"/>
              </a:rPr>
              <a:t>nicotin</a:t>
            </a:r>
            <a:r>
              <a:rPr kumimoji="0" lang="en-US" sz="2000" i="0" u="none" strike="noStrike" kern="1200" cap="none" spc="0" normalizeH="0" baseline="0" noProof="0" dirty="0">
                <a:ln>
                  <a:noFill/>
                </a:ln>
                <a:solidFill>
                  <a:schemeClr val="tx1"/>
                </a:solidFill>
                <a:effectLst/>
                <a:uLnTx/>
                <a:uFillTx/>
                <a:latin typeface="+mn-lt"/>
                <a:ea typeface="+mn-ea"/>
                <a:cs typeface="+mj-cs"/>
              </a:rPr>
              <a:t> </a:t>
            </a:r>
            <a:r>
              <a:rPr kumimoji="0" lang="en-US" sz="2000" i="0" u="none" strike="noStrike" kern="1200" cap="none" spc="0" normalizeH="0" baseline="0" noProof="0" dirty="0">
                <a:ln>
                  <a:noFill/>
                </a:ln>
                <a:effectLst/>
                <a:uLnTx/>
                <a:uFillTx/>
                <a:latin typeface="+mn-lt"/>
                <a:ea typeface="+mn-ea"/>
                <a:cs typeface="+mj-cs"/>
              </a:rPr>
              <a:t>is sympathomimetic and ꜛꜛ coronary vasoconstriction .</a:t>
            </a:r>
            <a:br>
              <a:rPr kumimoji="0" lang="en-US" sz="2000" i="0" u="none" strike="noStrike" kern="1200" cap="none" spc="0" normalizeH="0" baseline="0" noProof="0" dirty="0">
                <a:ln>
                  <a:noFill/>
                </a:ln>
                <a:effectLst/>
                <a:uLnTx/>
                <a:uFillTx/>
                <a:latin typeface="+mn-lt"/>
                <a:ea typeface="+mn-ea"/>
                <a:cs typeface="+mj-cs"/>
              </a:rPr>
            </a:br>
            <a:r>
              <a:rPr kumimoji="0" lang="en-US" sz="2000" i="0" u="none" strike="noStrike" kern="1200" cap="none" spc="0" normalizeH="0" baseline="0" noProof="0" dirty="0">
                <a:ln>
                  <a:noFill/>
                </a:ln>
                <a:effectLst/>
                <a:uLnTx/>
                <a:uFillTx/>
                <a:latin typeface="+mn-lt"/>
                <a:ea typeface="+mn-ea"/>
                <a:cs typeface="+mj-cs"/>
              </a:rPr>
              <a:t> &gt; 6-8 weeks normalize </a:t>
            </a:r>
            <a:r>
              <a:rPr kumimoji="0" lang="en-US" sz="2000" i="0" u="none" strike="noStrike" kern="1200" cap="none" spc="0" normalizeH="0" baseline="0" noProof="0" dirty="0">
                <a:ln>
                  <a:noFill/>
                </a:ln>
                <a:solidFill>
                  <a:srgbClr val="FF0000"/>
                </a:solidFill>
                <a:effectLst/>
                <a:uLnTx/>
                <a:uFillTx/>
                <a:latin typeface="+mn-lt"/>
                <a:ea typeface="+mn-ea"/>
                <a:cs typeface="+mj-cs"/>
              </a:rPr>
              <a:t>M.C.F </a:t>
            </a:r>
            <a:br>
              <a:rPr kumimoji="0" lang="en-US" sz="2000" i="0" u="none" strike="noStrike" kern="1200" cap="none" spc="0" normalizeH="0" baseline="0" noProof="0" dirty="0">
                <a:ln>
                  <a:noFill/>
                </a:ln>
                <a:effectLst/>
                <a:uLnTx/>
                <a:uFillTx/>
                <a:latin typeface="+mn-lt"/>
                <a:ea typeface="+mn-ea"/>
                <a:cs typeface="+mj-cs"/>
              </a:rPr>
            </a:br>
            <a:r>
              <a:rPr kumimoji="0" lang="en-US" sz="2000" i="0" u="none" strike="noStrike" kern="1200" cap="none" spc="0" normalizeH="0" baseline="0" noProof="0" dirty="0">
                <a:ln>
                  <a:noFill/>
                </a:ln>
                <a:effectLst/>
                <a:uLnTx/>
                <a:uFillTx/>
                <a:latin typeface="+mn-lt"/>
                <a:ea typeface="+mn-ea"/>
                <a:cs typeface="+mj-cs"/>
              </a:rPr>
              <a:t> &gt; 2-3 month normalize </a:t>
            </a:r>
            <a:r>
              <a:rPr kumimoji="0" lang="en-US" sz="2000" i="0" u="none" strike="noStrike" kern="1200" cap="none" spc="0" normalizeH="0" baseline="0" noProof="0" dirty="0">
                <a:ln>
                  <a:noFill/>
                </a:ln>
                <a:solidFill>
                  <a:srgbClr val="FF0000"/>
                </a:solidFill>
                <a:effectLst/>
                <a:uLnTx/>
                <a:uFillTx/>
                <a:latin typeface="+mn-lt"/>
                <a:ea typeface="+mn-ea"/>
                <a:cs typeface="+mj-cs"/>
              </a:rPr>
              <a:t>pulmonary function </a:t>
            </a:r>
            <a:br>
              <a:rPr kumimoji="0" lang="en-US" sz="2000" i="0" u="none" strike="noStrike" kern="1200" cap="none" spc="0" normalizeH="0" baseline="0" noProof="0" dirty="0">
                <a:ln>
                  <a:noFill/>
                </a:ln>
                <a:effectLst/>
                <a:uLnTx/>
                <a:uFillTx/>
                <a:latin typeface="+mn-lt"/>
                <a:ea typeface="+mn-ea"/>
                <a:cs typeface="+mj-cs"/>
              </a:rPr>
            </a:br>
            <a:r>
              <a:rPr kumimoji="0" lang="en-US" sz="2000" i="0" u="none" strike="noStrike" kern="1200" cap="none" spc="0" normalizeH="0" baseline="0" noProof="0" dirty="0">
                <a:ln>
                  <a:noFill/>
                </a:ln>
                <a:effectLst/>
                <a:uLnTx/>
                <a:uFillTx/>
                <a:latin typeface="+mn-lt"/>
                <a:ea typeface="+mn-ea"/>
                <a:cs typeface="+mj-cs"/>
              </a:rPr>
              <a:t> &gt; 6 month -1year return to </a:t>
            </a:r>
            <a:r>
              <a:rPr kumimoji="0" lang="en-US" sz="2000" i="0" u="none" strike="noStrike" kern="1200" cap="none" spc="0" normalizeH="0" baseline="0" noProof="0" dirty="0">
                <a:ln>
                  <a:noFill/>
                </a:ln>
                <a:solidFill>
                  <a:srgbClr val="FF0000"/>
                </a:solidFill>
                <a:effectLst/>
                <a:uLnTx/>
                <a:uFillTx/>
                <a:latin typeface="+mn-lt"/>
                <a:ea typeface="+mn-ea"/>
                <a:cs typeface="+mj-cs"/>
              </a:rPr>
              <a:t>non-smoker</a:t>
            </a:r>
            <a:r>
              <a:rPr kumimoji="0" lang="en-US" sz="2000" i="0" u="none" strike="noStrike" kern="1200" cap="none" spc="0" normalizeH="0" baseline="0" noProof="0" dirty="0">
                <a:ln>
                  <a:noFill/>
                </a:ln>
                <a:effectLst/>
                <a:uLnTx/>
                <a:uFillTx/>
                <a:latin typeface="+mn-lt"/>
                <a:ea typeface="+mn-ea"/>
                <a:cs typeface="+mj-cs"/>
              </a:rPr>
              <a:t> lung</a:t>
            </a:r>
          </a:p>
          <a:p>
            <a:pPr marL="324658" marR="0" lvl="0" indent="-324658" algn="l" defTabSz="914400" rtl="0" eaLnBrk="1" fontAlgn="auto" latinLnBrk="0" hangingPunct="1">
              <a:lnSpc>
                <a:spcPct val="170000"/>
              </a:lnSpc>
              <a:spcBef>
                <a:spcPct val="20000"/>
              </a:spcBef>
              <a:spcAft>
                <a:spcPts val="0"/>
              </a:spcAft>
              <a:buClr>
                <a:schemeClr val="accent1"/>
              </a:buClr>
              <a:buSzPct val="85000"/>
              <a:buFont typeface="Arial" pitchFamily="34" charset="0"/>
              <a:buChar char="•"/>
              <a:tabLst/>
              <a:defRPr/>
            </a:pPr>
            <a:endParaRPr kumimoji="0" lang="en-US" sz="2000" i="0" u="none" strike="noStrike" kern="1200" cap="none" spc="0" normalizeH="0" baseline="0" noProof="0" dirty="0">
              <a:ln>
                <a:noFill/>
              </a:ln>
              <a:effectLst/>
              <a:uLnTx/>
              <a:uFillTx/>
              <a:latin typeface="+mn-lt"/>
              <a:ea typeface="+mn-ea"/>
              <a:cs typeface="+mj-cs"/>
            </a:endParaRPr>
          </a:p>
        </p:txBody>
      </p:sp>
    </p:spTree>
    <p:extLst>
      <p:ext uri="{BB962C8B-B14F-4D97-AF65-F5344CB8AC3E}">
        <p14:creationId xmlns:p14="http://schemas.microsoft.com/office/powerpoint/2010/main" val="8964214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629990" y="1638647"/>
            <a:ext cx="10081120" cy="3960440"/>
          </a:xfrm>
          <a:gradFill flip="none" rotWithShape="1">
            <a:gsLst>
              <a:gs pos="0">
                <a:srgbClr val="FF0066">
                  <a:tint val="66000"/>
                  <a:satMod val="160000"/>
                </a:srgbClr>
              </a:gs>
              <a:gs pos="50000">
                <a:srgbClr val="FF0066">
                  <a:tint val="44500"/>
                  <a:satMod val="160000"/>
                </a:srgbClr>
              </a:gs>
              <a:gs pos="100000">
                <a:srgbClr val="FF0066">
                  <a:tint val="23500"/>
                  <a:satMod val="160000"/>
                </a:srgbClr>
              </a:gs>
            </a:gsLst>
            <a:lin ang="16200000" scaled="1"/>
            <a:tileRect/>
          </a:gradFill>
        </p:spPr>
        <p:txBody>
          <a:bodyPr>
            <a:noAutofit/>
          </a:bodyPr>
          <a:lstStyle/>
          <a:p>
            <a:r>
              <a:rPr lang="en-US" sz="8000" dirty="0">
                <a:solidFill>
                  <a:schemeClr val="bg2">
                    <a:lumMod val="50000"/>
                  </a:schemeClr>
                </a:solidFill>
              </a:rPr>
              <a:t>2. Physical </a:t>
            </a:r>
            <a:br>
              <a:rPr lang="ar-SA" sz="8000" dirty="0">
                <a:solidFill>
                  <a:schemeClr val="bg2">
                    <a:lumMod val="50000"/>
                  </a:schemeClr>
                </a:solidFill>
              </a:rPr>
            </a:br>
            <a:r>
              <a:rPr lang="en-US" sz="8000" dirty="0">
                <a:solidFill>
                  <a:schemeClr val="bg2">
                    <a:lumMod val="50000"/>
                  </a:schemeClr>
                </a:solidFill>
              </a:rPr>
              <a:t>Examination</a:t>
            </a:r>
            <a:br>
              <a:rPr lang="en-US" sz="8000" dirty="0">
                <a:solidFill>
                  <a:schemeClr val="bg2">
                    <a:lumMod val="50000"/>
                  </a:schemeClr>
                </a:solidFill>
              </a:rPr>
            </a:br>
            <a:endParaRPr lang="ar-SA" sz="5400" dirty="0">
              <a:solidFill>
                <a:schemeClr val="bg2">
                  <a:lumMod val="50000"/>
                </a:schemeClr>
              </a:solidFill>
            </a:endParaRPr>
          </a:p>
        </p:txBody>
      </p:sp>
    </p:spTree>
    <p:extLst>
      <p:ext uri="{BB962C8B-B14F-4D97-AF65-F5344CB8AC3E}">
        <p14:creationId xmlns:p14="http://schemas.microsoft.com/office/powerpoint/2010/main" val="1769862656"/>
      </p:ext>
    </p:extLst>
  </p:cSld>
  <p:clrMapOvr>
    <a:masterClrMapping/>
  </p:clrMapOvr>
  <p:transition spd="slow">
    <p:comb/>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12766" y="1012805"/>
            <a:ext cx="4256293" cy="523220"/>
          </a:xfrm>
          <a:prstGeom prst="rect">
            <a:avLst/>
          </a:prstGeom>
        </p:spPr>
        <p:txBody>
          <a:bodyPr wrap="none">
            <a:spAutoFit/>
          </a:bodyPr>
          <a:lstStyle/>
          <a:p>
            <a:r>
              <a:rPr lang="en-US" sz="2800" b="1" dirty="0">
                <a:solidFill>
                  <a:srgbClr val="C00000"/>
                </a:solidFill>
              </a:rPr>
              <a:t>physical examination:</a:t>
            </a:r>
            <a:endParaRPr lang="ar-JO" sz="2800" b="1" dirty="0">
              <a:solidFill>
                <a:srgbClr val="C00000"/>
              </a:solidFill>
            </a:endParaRPr>
          </a:p>
        </p:txBody>
      </p:sp>
      <p:sp>
        <p:nvSpPr>
          <p:cNvPr id="5" name="مستطيل 4"/>
          <p:cNvSpPr/>
          <p:nvPr/>
        </p:nvSpPr>
        <p:spPr>
          <a:xfrm>
            <a:off x="0" y="-58765"/>
            <a:ext cx="11341100" cy="523220"/>
          </a:xfrm>
          <a:prstGeom prst="rect">
            <a:avLst/>
          </a:prstGeom>
          <a:gradFill flip="none" rotWithShape="1">
            <a:gsLst>
              <a:gs pos="0">
                <a:srgbClr val="FF0066">
                  <a:tint val="66000"/>
                  <a:satMod val="160000"/>
                </a:srgbClr>
              </a:gs>
              <a:gs pos="50000">
                <a:srgbClr val="FF0066">
                  <a:tint val="44500"/>
                  <a:satMod val="160000"/>
                </a:srgbClr>
              </a:gs>
              <a:gs pos="100000">
                <a:srgbClr val="FF0066">
                  <a:tint val="23500"/>
                  <a:satMod val="160000"/>
                </a:srgbClr>
              </a:gs>
            </a:gsLst>
            <a:lin ang="16200000" scaled="1"/>
            <a:tileRect/>
          </a:gradFill>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b="1" dirty="0">
                <a:solidFill>
                  <a:schemeClr val="bg2">
                    <a:lumMod val="25000"/>
                  </a:schemeClr>
                </a:solidFill>
              </a:rPr>
              <a:t>Preoperative Evaluation of patients</a:t>
            </a:r>
            <a:r>
              <a:rPr lang="en-US" sz="2800" dirty="0">
                <a:solidFill>
                  <a:schemeClr val="bg2">
                    <a:lumMod val="25000"/>
                  </a:schemeClr>
                </a:solidFill>
              </a:rPr>
              <a:t> </a:t>
            </a:r>
            <a:endParaRPr lang="ar-JO" sz="2800" dirty="0">
              <a:solidFill>
                <a:schemeClr val="bg2">
                  <a:lumMod val="25000"/>
                </a:schemeClr>
              </a:solidFill>
              <a:latin typeface="Aharoni" pitchFamily="2" charset="-79"/>
              <a:cs typeface="Aharoni" pitchFamily="2" charset="-79"/>
            </a:endParaRPr>
          </a:p>
        </p:txBody>
      </p:sp>
      <p:sp>
        <p:nvSpPr>
          <p:cNvPr id="6" name="مستطيل 5"/>
          <p:cNvSpPr/>
          <p:nvPr/>
        </p:nvSpPr>
        <p:spPr>
          <a:xfrm>
            <a:off x="1384270" y="1941499"/>
            <a:ext cx="7643866" cy="4154984"/>
          </a:xfrm>
          <a:prstGeom prst="rect">
            <a:avLst/>
          </a:prstGeom>
        </p:spPr>
        <p:txBody>
          <a:bodyPr wrap="square">
            <a:spAutoFit/>
          </a:bodyPr>
          <a:lstStyle/>
          <a:p>
            <a:pPr algn="l">
              <a:lnSpc>
                <a:spcPct val="150000"/>
              </a:lnSpc>
            </a:pPr>
            <a:r>
              <a:rPr lang="en-US" sz="2400" dirty="0"/>
              <a:t>1- Vital signs and general examination </a:t>
            </a:r>
          </a:p>
          <a:p>
            <a:pPr algn="l">
              <a:lnSpc>
                <a:spcPct val="150000"/>
              </a:lnSpc>
            </a:pPr>
            <a:r>
              <a:rPr lang="en-US" sz="2400" dirty="0"/>
              <a:t>2- airway assessment </a:t>
            </a:r>
          </a:p>
          <a:p>
            <a:pPr algn="l">
              <a:lnSpc>
                <a:spcPct val="150000"/>
              </a:lnSpc>
            </a:pPr>
            <a:r>
              <a:rPr lang="en-US" sz="2400" dirty="0"/>
              <a:t>3- heart ( HR , B.P ,  PULSE ) </a:t>
            </a:r>
          </a:p>
          <a:p>
            <a:pPr algn="l">
              <a:lnSpc>
                <a:spcPct val="150000"/>
              </a:lnSpc>
            </a:pPr>
            <a:r>
              <a:rPr lang="en-US" sz="2400" dirty="0"/>
              <a:t>4- lung ( crackles , stridor, wheezing , Resp. rate ,dyspnea)</a:t>
            </a:r>
          </a:p>
          <a:p>
            <a:pPr algn="l"/>
            <a:r>
              <a:rPr lang="en-US" sz="2400" dirty="0"/>
              <a:t>5- neurological examination </a:t>
            </a:r>
          </a:p>
          <a:p>
            <a:pPr algn="l"/>
            <a:r>
              <a:rPr lang="en-US" sz="2400" dirty="0"/>
              <a:t>6.Extremity (edema, deformity, signs of ischemia) </a:t>
            </a:r>
          </a:p>
          <a:p>
            <a:pPr algn="l">
              <a:lnSpc>
                <a:spcPct val="150000"/>
              </a:lnSpc>
            </a:pPr>
            <a:r>
              <a:rPr lang="en-US" sz="2400" dirty="0"/>
              <a:t> </a:t>
            </a:r>
            <a:endParaRPr lang="ar-JO" sz="2400" dirty="0"/>
          </a:p>
        </p:txBody>
      </p:sp>
    </p:spTree>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69890" y="655615"/>
            <a:ext cx="4309193" cy="523220"/>
          </a:xfrm>
          <a:prstGeom prst="rect">
            <a:avLst/>
          </a:prstGeom>
        </p:spPr>
        <p:txBody>
          <a:bodyPr wrap="none">
            <a:spAutoFit/>
          </a:bodyPr>
          <a:lstStyle/>
          <a:p>
            <a:r>
              <a:rPr lang="en-US" sz="2800" b="1" dirty="0">
                <a:solidFill>
                  <a:srgbClr val="C00000"/>
                </a:solidFill>
              </a:rPr>
              <a:t>laboratory evaluation:</a:t>
            </a:r>
            <a:endParaRPr lang="ar-JO" sz="2800" b="1" dirty="0">
              <a:solidFill>
                <a:srgbClr val="C00000"/>
              </a:solidFill>
            </a:endParaRPr>
          </a:p>
        </p:txBody>
      </p:sp>
      <p:sp>
        <p:nvSpPr>
          <p:cNvPr id="5" name="مستطيل 4"/>
          <p:cNvSpPr/>
          <p:nvPr/>
        </p:nvSpPr>
        <p:spPr>
          <a:xfrm>
            <a:off x="0" y="-58765"/>
            <a:ext cx="11341100" cy="523220"/>
          </a:xfrm>
          <a:prstGeom prst="rect">
            <a:avLst/>
          </a:prstGeom>
          <a:gradFill flip="none" rotWithShape="1">
            <a:gsLst>
              <a:gs pos="0">
                <a:srgbClr val="FF0066">
                  <a:tint val="66000"/>
                  <a:satMod val="160000"/>
                </a:srgbClr>
              </a:gs>
              <a:gs pos="50000">
                <a:srgbClr val="FF0066">
                  <a:tint val="44500"/>
                  <a:satMod val="160000"/>
                </a:srgbClr>
              </a:gs>
              <a:gs pos="100000">
                <a:srgbClr val="FF0066">
                  <a:tint val="23500"/>
                  <a:satMod val="160000"/>
                </a:srgbClr>
              </a:gs>
            </a:gsLst>
            <a:lin ang="16200000" scaled="1"/>
            <a:tileRect/>
          </a:gradFill>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b="1" dirty="0">
                <a:solidFill>
                  <a:schemeClr val="bg2">
                    <a:lumMod val="25000"/>
                  </a:schemeClr>
                </a:solidFill>
              </a:rPr>
              <a:t>Preoperative Evaluation of patients</a:t>
            </a:r>
            <a:r>
              <a:rPr lang="en-US" sz="2800" dirty="0">
                <a:solidFill>
                  <a:schemeClr val="bg2">
                    <a:lumMod val="25000"/>
                  </a:schemeClr>
                </a:solidFill>
              </a:rPr>
              <a:t> </a:t>
            </a:r>
            <a:endParaRPr lang="ar-JO" sz="2800" dirty="0">
              <a:solidFill>
                <a:schemeClr val="bg2">
                  <a:lumMod val="25000"/>
                </a:schemeClr>
              </a:solidFill>
              <a:latin typeface="Aharoni" pitchFamily="2" charset="-79"/>
              <a:cs typeface="Aharoni" pitchFamily="2" charset="-79"/>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8557"/>
            <a:ext cx="7385062" cy="6299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2"/>
          <p:cNvSpPr txBox="1">
            <a:spLocks/>
          </p:cNvSpPr>
          <p:nvPr/>
        </p:nvSpPr>
        <p:spPr>
          <a:xfrm>
            <a:off x="7385062" y="1405714"/>
            <a:ext cx="3956038" cy="6084904"/>
          </a:xfrm>
          <a:prstGeom prst="rect">
            <a:avLst/>
          </a:prstGeom>
        </p:spPr>
        <p:style>
          <a:lnRef idx="2">
            <a:schemeClr val="accent2"/>
          </a:lnRef>
          <a:fillRef idx="1">
            <a:schemeClr val="lt1"/>
          </a:fillRef>
          <a:effectRef idx="0">
            <a:schemeClr val="accent2"/>
          </a:effectRef>
          <a:fontRef idx="minor">
            <a:schemeClr val="dk1"/>
          </a:fontRef>
        </p:style>
        <p:txBody>
          <a:bodyPr>
            <a:normAutofit/>
          </a:bodyPr>
          <a:lstStyle/>
          <a:p>
            <a:pPr marL="0" marR="0" lvl="0" indent="0" algn="l"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en-US" sz="2800" b="1" i="1" u="none" strike="noStrike" kern="1200" cap="none" spc="0" normalizeH="0" baseline="0" noProof="0" dirty="0">
                <a:ln>
                  <a:noFill/>
                </a:ln>
                <a:solidFill>
                  <a:schemeClr val="tx1"/>
                </a:solidFill>
                <a:effectLst/>
                <a:uLnTx/>
                <a:uFillTx/>
                <a:latin typeface="+mn-lt"/>
                <a:ea typeface="+mn-ea"/>
                <a:cs typeface="+mn-cs"/>
              </a:rPr>
              <a:t>If patient know to have disease do investigation   according to disease</a:t>
            </a:r>
          </a:p>
          <a:p>
            <a:pPr marL="0" marR="0" lvl="0" indent="0" algn="l"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en-US" sz="2800" b="1" i="1" u="none" strike="noStrike" kern="1200" cap="none" spc="0" normalizeH="0" baseline="0" noProof="0" dirty="0">
                <a:ln>
                  <a:noFill/>
                </a:ln>
                <a:solidFill>
                  <a:schemeClr val="tx1"/>
                </a:solidFill>
                <a:effectLst/>
                <a:uLnTx/>
                <a:uFillTx/>
                <a:latin typeface="+mn-lt"/>
                <a:ea typeface="+mn-ea"/>
                <a:cs typeface="+mn-cs"/>
              </a:rPr>
              <a:t> ex. Thyroid pt do T3 ,T4 ,TSH</a:t>
            </a:r>
          </a:p>
          <a:p>
            <a:pPr marL="0" marR="0" lvl="0" indent="0" algn="l" defTabSz="914400" rtl="1" eaLnBrk="1" fontAlgn="auto" latinLnBrk="0" hangingPunct="1">
              <a:lnSpc>
                <a:spcPct val="100000"/>
              </a:lnSpc>
              <a:spcBef>
                <a:spcPct val="20000"/>
              </a:spcBef>
              <a:spcAft>
                <a:spcPts val="0"/>
              </a:spcAft>
              <a:buClr>
                <a:schemeClr val="accent1"/>
              </a:buClr>
              <a:buSzPct val="85000"/>
              <a:buFont typeface="Wingdings 2"/>
              <a:buNone/>
              <a:tabLst/>
              <a:defRPr/>
            </a:pPr>
            <a:r>
              <a:rPr kumimoji="0" lang="en-US" sz="2800" b="1" i="1" u="none" strike="noStrike" kern="1200" cap="none" spc="0" normalizeH="0" baseline="0" noProof="0" dirty="0">
                <a:ln>
                  <a:noFill/>
                </a:ln>
                <a:solidFill>
                  <a:schemeClr val="tx1"/>
                </a:solidFill>
                <a:effectLst/>
                <a:uLnTx/>
                <a:uFillTx/>
                <a:latin typeface="+mn-lt"/>
                <a:ea typeface="+mn-ea"/>
                <a:cs typeface="+mn-cs"/>
              </a:rPr>
              <a:t>D.M Glucose level.</a:t>
            </a:r>
          </a:p>
          <a:p>
            <a:pPr marL="0" marR="0" lvl="0" indent="0" algn="l" defTabSz="914400" rtl="1"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bg/>
                                          </p:spTgt>
                                        </p:tgtEl>
                                        <p:attrNameLst>
                                          <p:attrName>style.visibility</p:attrName>
                                        </p:attrNameLst>
                                      </p:cBhvr>
                                      <p:to>
                                        <p:strVal val="visible"/>
                                      </p:to>
                                    </p:set>
                                    <p:anim calcmode="lin" valueType="num">
                                      <p:cBhvr additive="base">
                                        <p:cTn id="13" dur="500" fill="hold"/>
                                        <p:tgtEl>
                                          <p:spTgt spid="7">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7525A-B45A-26BB-CCA8-8C3757A44633}"/>
              </a:ext>
            </a:extLst>
          </p:cNvPr>
          <p:cNvSpPr txBox="1">
            <a:spLocks/>
          </p:cNvSpPr>
          <p:nvPr/>
        </p:nvSpPr>
        <p:spPr>
          <a:xfrm>
            <a:off x="374256" y="130379"/>
            <a:ext cx="10622788" cy="1508268"/>
          </a:xfrm>
          <a:prstGeom prst="rect">
            <a:avLst/>
          </a:prstGeom>
          <a:gradFill flip="none" rotWithShape="1">
            <a:gsLst>
              <a:gs pos="0">
                <a:srgbClr val="FF0066">
                  <a:tint val="66000"/>
                  <a:satMod val="160000"/>
                </a:srgbClr>
              </a:gs>
              <a:gs pos="50000">
                <a:srgbClr val="FF0066">
                  <a:tint val="44500"/>
                  <a:satMod val="160000"/>
                </a:srgbClr>
              </a:gs>
              <a:gs pos="100000">
                <a:srgbClr val="FF0066">
                  <a:tint val="23500"/>
                  <a:satMod val="160000"/>
                </a:srgbClr>
              </a:gs>
            </a:gsLst>
            <a:lin ang="16200000" scaled="1"/>
            <a:tileRect/>
          </a:gradFill>
        </p:spPr>
        <p:txBody>
          <a:bodyPr>
            <a:normAutofit/>
          </a:bodyPr>
          <a:lstStyle>
            <a:lvl1pPr algn="ctr" rtl="1" eaLnBrk="1" latinLnBrk="0" hangingPunct="1">
              <a:spcBef>
                <a:spcPct val="0"/>
              </a:spcBef>
              <a:buNone/>
              <a:defRPr kumimoji="0" sz="3900" kern="1200">
                <a:solidFill>
                  <a:schemeClr val="accent3">
                    <a:shade val="75000"/>
                  </a:schemeClr>
                </a:solidFill>
                <a:latin typeface="+mj-lt"/>
                <a:ea typeface="+mj-ea"/>
                <a:cs typeface="+mj-cs"/>
              </a:defRPr>
            </a:lvl1pPr>
          </a:lstStyle>
          <a:p>
            <a:r>
              <a:rPr lang="en-US" sz="5400" b="1" dirty="0">
                <a:solidFill>
                  <a:schemeClr val="tx1"/>
                </a:solidFill>
              </a:rPr>
              <a:t>3. Laboratory Evaluation:</a:t>
            </a:r>
          </a:p>
        </p:txBody>
      </p:sp>
      <p:sp>
        <p:nvSpPr>
          <p:cNvPr id="3" name="Content Placeholder 2">
            <a:extLst>
              <a:ext uri="{FF2B5EF4-FFF2-40B4-BE49-F238E27FC236}">
                <a16:creationId xmlns:a16="http://schemas.microsoft.com/office/drawing/2014/main" id="{F72E774E-7350-5B2B-DC7D-61522C9CF979}"/>
              </a:ext>
            </a:extLst>
          </p:cNvPr>
          <p:cNvSpPr txBox="1">
            <a:spLocks/>
          </p:cNvSpPr>
          <p:nvPr/>
        </p:nvSpPr>
        <p:spPr>
          <a:xfrm>
            <a:off x="374256" y="1998687"/>
            <a:ext cx="10547223" cy="4758267"/>
          </a:xfrm>
          <a:prstGeom prst="rect">
            <a:avLst/>
          </a:prstGeom>
        </p:spPr>
        <p:txBody>
          <a:bodyPr>
            <a:normAutofit fontScale="77500" lnSpcReduction="20000"/>
          </a:bodyPr>
          <a:lstStyle>
            <a:lvl1pPr marL="324658" indent="-324658" algn="r" rtl="1" eaLnBrk="1" latinLnBrk="0" hangingPunct="1">
              <a:spcBef>
                <a:spcPct val="20000"/>
              </a:spcBef>
              <a:buClr>
                <a:schemeClr val="accent1"/>
              </a:buClr>
              <a:buSzPct val="85000"/>
              <a:buFont typeface="Wingdings 2"/>
              <a:buChar char=""/>
              <a:defRPr kumimoji="0" sz="3200" kern="1200">
                <a:solidFill>
                  <a:schemeClr val="tx1"/>
                </a:solidFill>
                <a:latin typeface="+mn-lt"/>
                <a:ea typeface="+mn-ea"/>
                <a:cs typeface="+mn-cs"/>
              </a:defRPr>
            </a:lvl1pPr>
            <a:lvl2pPr marL="649315" indent="-324658" algn="r" rtl="1" eaLnBrk="1" latinLnBrk="0" hangingPunct="1">
              <a:spcBef>
                <a:spcPct val="20000"/>
              </a:spcBef>
              <a:buClr>
                <a:schemeClr val="accent2"/>
              </a:buClr>
              <a:buSzPct val="70000"/>
              <a:buFont typeface="Wingdings"/>
              <a:buChar char=""/>
              <a:defRPr kumimoji="0" sz="2600" kern="1200">
                <a:solidFill>
                  <a:schemeClr val="tx2"/>
                </a:solidFill>
                <a:latin typeface="+mn-lt"/>
                <a:ea typeface="+mn-ea"/>
                <a:cs typeface="+mn-cs"/>
              </a:defRPr>
            </a:lvl2pPr>
            <a:lvl3pPr marL="973973" indent="-270548" algn="r" rtl="1" eaLnBrk="1" latinLnBrk="0" hangingPunct="1">
              <a:spcBef>
                <a:spcPct val="20000"/>
              </a:spcBef>
              <a:buClr>
                <a:schemeClr val="accent3"/>
              </a:buClr>
              <a:buSzPct val="75000"/>
              <a:buFont typeface="Wingdings 2"/>
              <a:buChar char=""/>
              <a:defRPr kumimoji="0" sz="2400" kern="1200">
                <a:solidFill>
                  <a:schemeClr val="tx1"/>
                </a:solidFill>
                <a:latin typeface="+mn-lt"/>
                <a:ea typeface="+mn-ea"/>
                <a:cs typeface="+mn-cs"/>
              </a:defRPr>
            </a:lvl3pPr>
            <a:lvl4pPr marL="1298631" indent="-270548" algn="r" rtl="1" eaLnBrk="1" latinLnBrk="0" hangingPunct="1">
              <a:spcBef>
                <a:spcPct val="20000"/>
              </a:spcBef>
              <a:buClr>
                <a:schemeClr val="accent4"/>
              </a:buClr>
              <a:buSzPct val="70000"/>
              <a:buFont typeface="Wingdings"/>
              <a:buChar char=""/>
              <a:defRPr kumimoji="0" sz="2400" kern="1200">
                <a:solidFill>
                  <a:schemeClr val="tx2"/>
                </a:solidFill>
                <a:latin typeface="+mn-lt"/>
                <a:ea typeface="+mn-ea"/>
                <a:cs typeface="+mn-cs"/>
              </a:defRPr>
            </a:lvl4pPr>
            <a:lvl5pPr marL="1623289" indent="-270548" algn="r" rtl="1" eaLnBrk="1" latinLnBrk="0" hangingPunct="1">
              <a:spcBef>
                <a:spcPct val="20000"/>
              </a:spcBef>
              <a:buClr>
                <a:schemeClr val="accent5"/>
              </a:buClr>
              <a:buFontTx/>
              <a:buChar char="•"/>
              <a:defRPr kumimoji="0" sz="2100" kern="1200">
                <a:solidFill>
                  <a:schemeClr val="tx1"/>
                </a:solidFill>
                <a:latin typeface="+mn-lt"/>
                <a:ea typeface="+mn-ea"/>
                <a:cs typeface="+mn-cs"/>
              </a:defRPr>
            </a:lvl5pPr>
            <a:lvl6pPr marL="1947946" indent="-216438" algn="r" rtl="1" eaLnBrk="1" latinLnBrk="0" hangingPunct="1">
              <a:spcBef>
                <a:spcPct val="20000"/>
              </a:spcBef>
              <a:buClr>
                <a:schemeClr val="accent6"/>
              </a:buClr>
              <a:buSzPct val="80000"/>
              <a:buFont typeface="Wingdings 2"/>
              <a:buChar char=""/>
              <a:defRPr kumimoji="0" sz="2100" kern="1200">
                <a:solidFill>
                  <a:schemeClr val="tx1"/>
                </a:solidFill>
                <a:latin typeface="+mn-lt"/>
                <a:ea typeface="+mn-ea"/>
                <a:cs typeface="+mn-cs"/>
              </a:defRPr>
            </a:lvl6pPr>
            <a:lvl7pPr marL="2272604" indent="-216438" algn="r" rtl="1" eaLnBrk="1" latinLnBrk="0" hangingPunct="1">
              <a:spcBef>
                <a:spcPct val="20000"/>
              </a:spcBef>
              <a:buClr>
                <a:schemeClr val="accent1">
                  <a:shade val="75000"/>
                </a:schemeClr>
              </a:buClr>
              <a:buSzPct val="90000"/>
              <a:buChar char="•"/>
              <a:defRPr kumimoji="0" sz="1900" kern="1200" baseline="0">
                <a:solidFill>
                  <a:schemeClr val="tx1"/>
                </a:solidFill>
                <a:latin typeface="+mn-lt"/>
                <a:ea typeface="+mn-ea"/>
                <a:cs typeface="+mn-cs"/>
              </a:defRPr>
            </a:lvl7pPr>
            <a:lvl8pPr marL="2489043" indent="-216438" algn="r" rtl="1" eaLnBrk="1" latinLnBrk="0" hangingPunct="1">
              <a:spcBef>
                <a:spcPct val="20000"/>
              </a:spcBef>
              <a:buClr>
                <a:schemeClr val="accent4">
                  <a:shade val="75000"/>
                </a:schemeClr>
              </a:buClr>
              <a:buChar char="•"/>
              <a:defRPr kumimoji="0" sz="1900" kern="1200">
                <a:solidFill>
                  <a:schemeClr val="tx1"/>
                </a:solidFill>
                <a:latin typeface="+mn-lt"/>
                <a:ea typeface="+mn-ea"/>
                <a:cs typeface="+mn-cs"/>
              </a:defRPr>
            </a:lvl8pPr>
            <a:lvl9pPr marL="2813700" indent="-216438" algn="r" rtl="1" eaLnBrk="1" latinLnBrk="0" hangingPunct="1">
              <a:spcBef>
                <a:spcPct val="20000"/>
              </a:spcBef>
              <a:buClr>
                <a:schemeClr val="accent2">
                  <a:shade val="75000"/>
                </a:schemeClr>
              </a:buClr>
              <a:buSzPct val="90000"/>
              <a:buChar char="•"/>
              <a:defRPr kumimoji="0" sz="1700" kern="1200" cap="all" baseline="0">
                <a:solidFill>
                  <a:schemeClr val="tx1"/>
                </a:solidFill>
                <a:latin typeface="+mn-lt"/>
                <a:ea typeface="+mn-ea"/>
                <a:cs typeface="+mn-cs"/>
              </a:defRPr>
            </a:lvl9pPr>
          </a:lstStyle>
          <a:p>
            <a:pPr algn="l" fontAlgn="base">
              <a:buFont typeface="Arial" panose="020B0604020202020204" pitchFamily="34" charset="0"/>
              <a:buChar char="•"/>
            </a:pPr>
            <a:r>
              <a:rPr lang="en-US" b="1" i="1" u="sng" dirty="0">
                <a:solidFill>
                  <a:srgbClr val="0070C0"/>
                </a:solidFill>
                <a:latin typeface="noto_sansregular"/>
              </a:rPr>
              <a:t>Chest X-rays</a:t>
            </a:r>
            <a:r>
              <a:rPr lang="en-US" b="1" u="sng" dirty="0">
                <a:solidFill>
                  <a:srgbClr val="0070C0"/>
                </a:solidFill>
                <a:latin typeface="noto_sansregular"/>
              </a:rPr>
              <a:t>:</a:t>
            </a:r>
            <a:r>
              <a:rPr lang="en-US" b="1" dirty="0">
                <a:solidFill>
                  <a:srgbClr val="0070C0"/>
                </a:solidFill>
                <a:latin typeface="noto_sansregular"/>
              </a:rPr>
              <a:t> </a:t>
            </a:r>
            <a:r>
              <a:rPr lang="en-US" dirty="0">
                <a:solidFill>
                  <a:srgbClr val="000000"/>
                </a:solidFill>
                <a:latin typeface="noto_sansregular"/>
              </a:rPr>
              <a:t>X-rays can help diagnose causes of SOB, chest pain, cough, and certain fevers. They can also help diagnose abnormal heart, breathing, and lung sounds.</a:t>
            </a:r>
          </a:p>
          <a:p>
            <a:pPr algn="l" fontAlgn="base">
              <a:buFont typeface="Arial" panose="020B0604020202020204" pitchFamily="34" charset="0"/>
              <a:buChar char="•"/>
            </a:pPr>
            <a:r>
              <a:rPr lang="en-US" b="1" i="1" u="sng" dirty="0">
                <a:solidFill>
                  <a:srgbClr val="0070C0"/>
                </a:solidFill>
                <a:latin typeface="noto_sansregular"/>
              </a:rPr>
              <a:t>Electrocardiogram (ECG</a:t>
            </a:r>
            <a:r>
              <a:rPr lang="en-US" b="1" u="sng" dirty="0">
                <a:solidFill>
                  <a:srgbClr val="0070C0"/>
                </a:solidFill>
                <a:latin typeface="noto_sansregular"/>
              </a:rPr>
              <a:t>):</a:t>
            </a:r>
            <a:r>
              <a:rPr lang="en-US" u="sng" dirty="0">
                <a:solidFill>
                  <a:srgbClr val="000000"/>
                </a:solidFill>
                <a:latin typeface="noto_sansregular"/>
              </a:rPr>
              <a:t> </a:t>
            </a:r>
            <a:r>
              <a:rPr lang="en-US" dirty="0">
                <a:solidFill>
                  <a:srgbClr val="000000"/>
                </a:solidFill>
                <a:latin typeface="noto_sansregular"/>
              </a:rPr>
              <a:t>This test records the electrical activity of the heart. It shows abnormal rhythms (arrhythmias or dysrhythmias), finds heart muscle damage, and helps find the cause of chest pain, fluttering heartbeats (palpitations), and heart murmurs.</a:t>
            </a:r>
          </a:p>
          <a:p>
            <a:pPr algn="l" fontAlgn="base">
              <a:buFont typeface="Arial" panose="020B0604020202020204" pitchFamily="34" charset="0"/>
              <a:buChar char="•"/>
            </a:pPr>
            <a:r>
              <a:rPr lang="en-US" b="1" i="1" u="sng" dirty="0">
                <a:solidFill>
                  <a:srgbClr val="0070C0"/>
                </a:solidFill>
                <a:latin typeface="noto_sansregular"/>
              </a:rPr>
              <a:t>Urinalysis</a:t>
            </a:r>
            <a:r>
              <a:rPr lang="en-US" u="sng" dirty="0">
                <a:solidFill>
                  <a:srgbClr val="0070C0"/>
                </a:solidFill>
                <a:latin typeface="noto_sansregular"/>
              </a:rPr>
              <a:t>: </a:t>
            </a:r>
            <a:r>
              <a:rPr lang="en-US" dirty="0">
                <a:solidFill>
                  <a:srgbClr val="000000"/>
                </a:solidFill>
                <a:latin typeface="noto_sansregular"/>
              </a:rPr>
              <a:t>This test can help diagnose kidney and bladder infections, and diabetes. Certain types of urinalysis can also find illegal drugs in the body.</a:t>
            </a:r>
          </a:p>
          <a:p>
            <a:pPr algn="l" fontAlgn="base">
              <a:buFont typeface="Arial" panose="020B0604020202020204" pitchFamily="34" charset="0"/>
              <a:buChar char="•"/>
            </a:pPr>
            <a:r>
              <a:rPr lang="en-US" b="1" i="1" u="sng" dirty="0">
                <a:solidFill>
                  <a:srgbClr val="0070C0"/>
                </a:solidFill>
                <a:latin typeface="noto_sansregular"/>
              </a:rPr>
              <a:t>White blood count</a:t>
            </a:r>
            <a:r>
              <a:rPr lang="en-US" b="1" u="sng" dirty="0">
                <a:solidFill>
                  <a:srgbClr val="0070C0"/>
                </a:solidFill>
                <a:latin typeface="noto_sansregular"/>
              </a:rPr>
              <a:t>:</a:t>
            </a:r>
            <a:r>
              <a:rPr lang="en-US" u="sng" dirty="0">
                <a:solidFill>
                  <a:srgbClr val="000000"/>
                </a:solidFill>
                <a:latin typeface="noto_sansregular"/>
              </a:rPr>
              <a:t> </a:t>
            </a:r>
            <a:r>
              <a:rPr lang="en-US" dirty="0">
                <a:solidFill>
                  <a:srgbClr val="000000"/>
                </a:solidFill>
                <a:latin typeface="noto_sansregular"/>
              </a:rPr>
              <a:t>This test can help diagnose certain fevers and infections. It can also find out if a person is using medicines that affect white blood counts.</a:t>
            </a:r>
          </a:p>
          <a:p>
            <a:pPr marL="0" indent="0">
              <a:buFont typeface="Wingdings 2"/>
              <a:buNone/>
            </a:pPr>
            <a:endParaRPr lang="en-US" dirty="0"/>
          </a:p>
        </p:txBody>
      </p:sp>
    </p:spTree>
    <p:extLst>
      <p:ext uri="{BB962C8B-B14F-4D97-AF65-F5344CB8AC3E}">
        <p14:creationId xmlns:p14="http://schemas.microsoft.com/office/powerpoint/2010/main" val="135039022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4138" y="441301"/>
            <a:ext cx="10715700" cy="2031325"/>
          </a:xfrm>
          <a:prstGeom prst="rect">
            <a:avLst/>
          </a:prstGeom>
        </p:spPr>
        <p:txBody>
          <a:bodyPr wrap="square">
            <a:spAutoFit/>
          </a:bodyPr>
          <a:lstStyle/>
          <a:p>
            <a:pPr algn="l">
              <a:lnSpc>
                <a:spcPct val="150000"/>
              </a:lnSpc>
            </a:pPr>
            <a:r>
              <a:rPr lang="en-US" dirty="0"/>
              <a:t> The ASA physical status classification system is a system for assessing the fitness of patients before surgery. In 1963 the </a:t>
            </a:r>
            <a:r>
              <a:rPr lang="en-US" b="1" dirty="0">
                <a:solidFill>
                  <a:srgbClr val="C00000"/>
                </a:solidFill>
              </a:rPr>
              <a:t>American Society of Anesthesiologists (ASA) </a:t>
            </a:r>
            <a:r>
              <a:rPr lang="en-US" dirty="0"/>
              <a:t>adopted the five-category physical status classification system; a sixth category was later added. These are:</a:t>
            </a:r>
            <a:endParaRPr lang="ar-JO" dirty="0"/>
          </a:p>
        </p:txBody>
      </p:sp>
      <p:sp>
        <p:nvSpPr>
          <p:cNvPr id="3" name="مستطيل 2"/>
          <p:cNvSpPr/>
          <p:nvPr/>
        </p:nvSpPr>
        <p:spPr>
          <a:xfrm>
            <a:off x="0" y="-58765"/>
            <a:ext cx="11341100" cy="523220"/>
          </a:xfrm>
          <a:prstGeom prst="rect">
            <a:avLst/>
          </a:prstGeom>
          <a:solidFill>
            <a:srgbClr val="0070C0"/>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b="1" dirty="0">
                <a:solidFill>
                  <a:schemeClr val="bg1"/>
                </a:solidFill>
              </a:rPr>
              <a:t>ASA classification</a:t>
            </a:r>
            <a:endParaRPr lang="ar-JO" sz="2800" b="1" dirty="0">
              <a:solidFill>
                <a:schemeClr val="bg1"/>
              </a:solidFill>
            </a:endParaRPr>
          </a:p>
        </p:txBody>
      </p:sp>
      <p:sp>
        <p:nvSpPr>
          <p:cNvPr id="5" name="مستطيل 4"/>
          <p:cNvSpPr/>
          <p:nvPr/>
        </p:nvSpPr>
        <p:spPr>
          <a:xfrm>
            <a:off x="2768540" y="2155813"/>
            <a:ext cx="8572560" cy="4939814"/>
          </a:xfrm>
          <a:prstGeom prst="rect">
            <a:avLst/>
          </a:prstGeom>
        </p:spPr>
        <p:txBody>
          <a:bodyPr wrap="square">
            <a:spAutoFit/>
          </a:bodyPr>
          <a:lstStyle/>
          <a:p>
            <a:pPr algn="l">
              <a:lnSpc>
                <a:spcPct val="150000"/>
              </a:lnSpc>
            </a:pPr>
            <a:r>
              <a:rPr lang="en-US" dirty="0"/>
              <a:t>1. Healthy person.</a:t>
            </a:r>
          </a:p>
          <a:p>
            <a:pPr algn="l">
              <a:lnSpc>
                <a:spcPct val="150000"/>
              </a:lnSpc>
            </a:pPr>
            <a:r>
              <a:rPr lang="en-US" dirty="0"/>
              <a:t> 2. Mild systemic disease. </a:t>
            </a:r>
          </a:p>
          <a:p>
            <a:pPr algn="l">
              <a:lnSpc>
                <a:spcPct val="150000"/>
              </a:lnSpc>
            </a:pPr>
            <a:r>
              <a:rPr lang="en-US" dirty="0"/>
              <a:t>3. Severe systemic disease.</a:t>
            </a:r>
          </a:p>
          <a:p>
            <a:pPr algn="l">
              <a:lnSpc>
                <a:spcPct val="150000"/>
              </a:lnSpc>
            </a:pPr>
            <a:r>
              <a:rPr lang="en-US" dirty="0"/>
              <a:t> 4. Severe systemic disease that is a constant threat to life.</a:t>
            </a:r>
          </a:p>
          <a:p>
            <a:pPr algn="l">
              <a:lnSpc>
                <a:spcPct val="150000"/>
              </a:lnSpc>
            </a:pPr>
            <a:r>
              <a:rPr lang="en-US" dirty="0"/>
              <a:t> 5. A moribund person who is not expected to survive without the operation. </a:t>
            </a:r>
          </a:p>
          <a:p>
            <a:pPr algn="l">
              <a:lnSpc>
                <a:spcPct val="150000"/>
              </a:lnSpc>
            </a:pPr>
            <a:r>
              <a:rPr lang="en-US" dirty="0"/>
              <a:t>6. A declared brain-dead person whose organs are being removed for donor purposes. </a:t>
            </a:r>
          </a:p>
          <a:p>
            <a:pPr algn="l">
              <a:lnSpc>
                <a:spcPct val="150000"/>
              </a:lnSpc>
            </a:pPr>
            <a:r>
              <a:rPr lang="en-US" dirty="0"/>
              <a:t>• </a:t>
            </a:r>
            <a:r>
              <a:rPr lang="en-US" dirty="0">
                <a:solidFill>
                  <a:srgbClr val="C00000"/>
                </a:solidFill>
              </a:rPr>
              <a:t>If the surgery is an emergency, the physical status classification is followed by “E” (for emergency) for example “3E. </a:t>
            </a:r>
            <a:endParaRPr lang="ar-JO" dirty="0">
              <a:solidFill>
                <a:srgbClr val="C00000"/>
              </a:solidFill>
            </a:endParaRP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down)">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wipe(down)">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wipe(down)">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98452" y="584177"/>
            <a:ext cx="9072626" cy="1077218"/>
          </a:xfrm>
          <a:prstGeom prst="rect">
            <a:avLst/>
          </a:prstGeom>
          <a:solidFill>
            <a:srgbClr val="0070C0"/>
          </a:solidFill>
        </p:spPr>
        <p:style>
          <a:lnRef idx="0">
            <a:schemeClr val="accent1"/>
          </a:lnRef>
          <a:fillRef idx="3">
            <a:schemeClr val="accent1"/>
          </a:fillRef>
          <a:effectRef idx="3">
            <a:schemeClr val="accent1"/>
          </a:effectRef>
          <a:fontRef idx="minor">
            <a:schemeClr val="lt1"/>
          </a:fontRef>
        </p:style>
        <p:txBody>
          <a:bodyPr wrap="square">
            <a:spAutoFit/>
          </a:bodyPr>
          <a:lstStyle/>
          <a:p>
            <a:pPr algn="l"/>
            <a:r>
              <a:rPr lang="en-US" sz="3200" b="1" dirty="0"/>
              <a:t>Increase risk of morbidity &amp; mortality in anesthesia:</a:t>
            </a:r>
            <a:endParaRPr lang="ar-JO" sz="3200" b="1" dirty="0"/>
          </a:p>
        </p:txBody>
      </p:sp>
      <p:sp>
        <p:nvSpPr>
          <p:cNvPr id="3" name="مستطيل 2"/>
          <p:cNvSpPr/>
          <p:nvPr/>
        </p:nvSpPr>
        <p:spPr>
          <a:xfrm>
            <a:off x="884204" y="2084375"/>
            <a:ext cx="8715436" cy="3970318"/>
          </a:xfrm>
          <a:prstGeom prst="rect">
            <a:avLst/>
          </a:prstGeom>
        </p:spPr>
        <p:txBody>
          <a:bodyPr wrap="square">
            <a:spAutoFit/>
          </a:bodyPr>
          <a:lstStyle/>
          <a:p>
            <a:pPr algn="l">
              <a:lnSpc>
                <a:spcPct val="150000"/>
              </a:lnSpc>
            </a:pPr>
            <a:r>
              <a:rPr lang="en-US" dirty="0"/>
              <a:t>• Age &gt; 70 </a:t>
            </a:r>
          </a:p>
          <a:p>
            <a:pPr algn="l">
              <a:lnSpc>
                <a:spcPct val="150000"/>
              </a:lnSpc>
            </a:pPr>
            <a:r>
              <a:rPr lang="en-US" dirty="0"/>
              <a:t>• Smoking</a:t>
            </a:r>
          </a:p>
          <a:p>
            <a:pPr algn="l">
              <a:lnSpc>
                <a:spcPct val="150000"/>
              </a:lnSpc>
            </a:pPr>
            <a:r>
              <a:rPr lang="en-US" dirty="0"/>
              <a:t> • MI &lt; 6 months OR unstable angina within 3m</a:t>
            </a:r>
          </a:p>
          <a:p>
            <a:pPr algn="l">
              <a:lnSpc>
                <a:spcPct val="150000"/>
              </a:lnSpc>
            </a:pPr>
            <a:r>
              <a:rPr lang="en-US" dirty="0"/>
              <a:t> • Pulmonary edema &lt; 1 week</a:t>
            </a:r>
          </a:p>
          <a:p>
            <a:pPr algn="l">
              <a:lnSpc>
                <a:spcPct val="150000"/>
              </a:lnSpc>
            </a:pPr>
            <a:r>
              <a:rPr lang="en-US" dirty="0"/>
              <a:t> • </a:t>
            </a:r>
            <a:r>
              <a:rPr lang="en-US" dirty="0" err="1"/>
              <a:t>Hb</a:t>
            </a:r>
            <a:r>
              <a:rPr lang="en-US" dirty="0"/>
              <a:t> &lt; 10 g/dl</a:t>
            </a:r>
          </a:p>
          <a:p>
            <a:pPr algn="l">
              <a:lnSpc>
                <a:spcPct val="150000"/>
              </a:lnSpc>
            </a:pPr>
            <a:r>
              <a:rPr lang="en-US" dirty="0"/>
              <a:t> • Urea &gt; 20 </a:t>
            </a:r>
            <a:r>
              <a:rPr lang="en-US" dirty="0" err="1"/>
              <a:t>mmol</a:t>
            </a:r>
            <a:r>
              <a:rPr lang="en-US" dirty="0"/>
              <a:t>/L &amp; dehydration </a:t>
            </a:r>
          </a:p>
          <a:p>
            <a:pPr algn="l">
              <a:lnSpc>
                <a:spcPct val="150000"/>
              </a:lnSpc>
            </a:pPr>
            <a:r>
              <a:rPr lang="en-US" dirty="0"/>
              <a:t>• Wt. loss &gt; 10% in 1 month</a:t>
            </a:r>
          </a:p>
          <a:p>
            <a:pPr algn="l">
              <a:lnSpc>
                <a:spcPct val="150000"/>
              </a:lnSpc>
            </a:pPr>
            <a:r>
              <a:rPr lang="en-US" dirty="0"/>
              <a:t> • Severe medical illness, also sepsis, emergency, major operation.</a:t>
            </a:r>
            <a:endParaRPr lang="ar-JO" dirty="0"/>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98452" y="584177"/>
            <a:ext cx="9644130" cy="1077218"/>
          </a:xfrm>
          <a:prstGeom prst="rect">
            <a:avLst/>
          </a:prstGeom>
          <a:solidFill>
            <a:srgbClr val="0070C0"/>
          </a:solidFill>
        </p:spPr>
        <p:style>
          <a:lnRef idx="0">
            <a:schemeClr val="accent1"/>
          </a:lnRef>
          <a:fillRef idx="3">
            <a:schemeClr val="accent1"/>
          </a:fillRef>
          <a:effectRef idx="3">
            <a:schemeClr val="accent1"/>
          </a:effectRef>
          <a:fontRef idx="minor">
            <a:schemeClr val="lt1"/>
          </a:fontRef>
        </p:style>
        <p:txBody>
          <a:bodyPr wrap="square">
            <a:spAutoFit/>
          </a:bodyPr>
          <a:lstStyle/>
          <a:p>
            <a:pPr algn="l"/>
            <a:r>
              <a:rPr lang="en-US" sz="3200" b="1" dirty="0"/>
              <a:t>Patients who are at increased risk of aspiration during surgery:</a:t>
            </a:r>
            <a:endParaRPr lang="ar-JO" sz="3200" b="1" dirty="0"/>
          </a:p>
        </p:txBody>
      </p:sp>
      <p:sp>
        <p:nvSpPr>
          <p:cNvPr id="3" name="مستطيل 2"/>
          <p:cNvSpPr/>
          <p:nvPr/>
        </p:nvSpPr>
        <p:spPr>
          <a:xfrm>
            <a:off x="812766" y="2084375"/>
            <a:ext cx="8621753" cy="3970318"/>
          </a:xfrm>
          <a:prstGeom prst="rect">
            <a:avLst/>
          </a:prstGeom>
        </p:spPr>
        <p:txBody>
          <a:bodyPr wrap="square">
            <a:spAutoFit/>
          </a:bodyPr>
          <a:lstStyle/>
          <a:p>
            <a:pPr algn="l">
              <a:lnSpc>
                <a:spcPct val="150000"/>
              </a:lnSpc>
            </a:pPr>
            <a:endParaRPr lang="ar-JO" sz="2800" dirty="0"/>
          </a:p>
          <a:p>
            <a:pPr algn="l">
              <a:lnSpc>
                <a:spcPct val="150000"/>
              </a:lnSpc>
            </a:pPr>
            <a:r>
              <a:rPr lang="en-US" sz="2800" dirty="0">
                <a:solidFill>
                  <a:srgbClr val="C00000"/>
                </a:solidFill>
              </a:rPr>
              <a:t>Abdominal pathology</a:t>
            </a:r>
            <a:r>
              <a:rPr lang="en-US" sz="2800" dirty="0"/>
              <a:t>, especially obstruction</a:t>
            </a:r>
          </a:p>
          <a:p>
            <a:pPr algn="l">
              <a:lnSpc>
                <a:spcPct val="150000"/>
              </a:lnSpc>
            </a:pPr>
            <a:r>
              <a:rPr lang="en-US" sz="2800" dirty="0">
                <a:solidFill>
                  <a:srgbClr val="C00000"/>
                </a:solidFill>
              </a:rPr>
              <a:t>Delayed gastric emptying </a:t>
            </a:r>
            <a:r>
              <a:rPr lang="en-US" sz="2800" dirty="0"/>
              <a:t>(e.g. pain, </a:t>
            </a:r>
            <a:r>
              <a:rPr lang="en-US" sz="2800" dirty="0" err="1"/>
              <a:t>opioids</a:t>
            </a:r>
            <a:r>
              <a:rPr lang="en-US" sz="2800" dirty="0"/>
              <a:t>)</a:t>
            </a:r>
          </a:p>
          <a:p>
            <a:pPr algn="l">
              <a:lnSpc>
                <a:spcPct val="150000"/>
              </a:lnSpc>
            </a:pPr>
            <a:r>
              <a:rPr lang="en-US" sz="2800" dirty="0"/>
              <a:t> </a:t>
            </a:r>
            <a:r>
              <a:rPr lang="en-US" sz="2800" dirty="0">
                <a:solidFill>
                  <a:srgbClr val="C00000"/>
                </a:solidFill>
              </a:rPr>
              <a:t>Incompetent</a:t>
            </a:r>
            <a:r>
              <a:rPr lang="en-US" sz="2800" dirty="0"/>
              <a:t> lower esophageal sphincter</a:t>
            </a:r>
          </a:p>
          <a:p>
            <a:pPr algn="l">
              <a:lnSpc>
                <a:spcPct val="150000"/>
              </a:lnSpc>
            </a:pPr>
            <a:r>
              <a:rPr lang="en-US" sz="2800" dirty="0">
                <a:solidFill>
                  <a:srgbClr val="C00000"/>
                </a:solidFill>
              </a:rPr>
              <a:t>Altered conscious </a:t>
            </a:r>
            <a:r>
              <a:rPr lang="en-US" sz="2800" dirty="0"/>
              <a:t>level resulting in impaired laryngeal reflexes Pregnancy</a:t>
            </a:r>
            <a:endParaRPr lang="ar-JO" sz="2800"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98452" y="584177"/>
            <a:ext cx="9644130" cy="584775"/>
          </a:xfrm>
          <a:prstGeom prst="rect">
            <a:avLst/>
          </a:prstGeom>
          <a:solidFill>
            <a:srgbClr val="0070C0"/>
          </a:solidFill>
        </p:spPr>
        <p:style>
          <a:lnRef idx="0">
            <a:schemeClr val="accent1"/>
          </a:lnRef>
          <a:fillRef idx="3">
            <a:schemeClr val="accent1"/>
          </a:fillRef>
          <a:effectRef idx="3">
            <a:schemeClr val="accent1"/>
          </a:effectRef>
          <a:fontRef idx="minor">
            <a:schemeClr val="lt1"/>
          </a:fontRef>
        </p:style>
        <p:txBody>
          <a:bodyPr wrap="square">
            <a:spAutoFit/>
          </a:bodyPr>
          <a:lstStyle/>
          <a:p>
            <a:pPr algn="l"/>
            <a:r>
              <a:rPr lang="en-US" sz="3200" b="1" dirty="0"/>
              <a:t>Rapid Sequence Induction</a:t>
            </a:r>
            <a:endParaRPr lang="ar-JO" sz="3200" b="1" dirty="0"/>
          </a:p>
        </p:txBody>
      </p:sp>
      <p:sp>
        <p:nvSpPr>
          <p:cNvPr id="4" name="مستطيل 3"/>
          <p:cNvSpPr/>
          <p:nvPr/>
        </p:nvSpPr>
        <p:spPr>
          <a:xfrm>
            <a:off x="598452" y="1441433"/>
            <a:ext cx="7929618" cy="1708160"/>
          </a:xfrm>
          <a:prstGeom prst="rect">
            <a:avLst/>
          </a:prstGeom>
        </p:spPr>
        <p:txBody>
          <a:bodyPr wrap="square">
            <a:spAutoFit/>
          </a:bodyPr>
          <a:lstStyle/>
          <a:p>
            <a:pPr algn="l"/>
            <a:r>
              <a:rPr lang="en-US" b="1" dirty="0">
                <a:solidFill>
                  <a:srgbClr val="FF0000"/>
                </a:solidFill>
              </a:rPr>
              <a:t>Rapid sequence induction (RSI) </a:t>
            </a:r>
            <a:r>
              <a:rPr lang="en-US" dirty="0"/>
              <a:t>is an established method of inducing anesthesia in patients who are at risk of aspiration of gastric contents into the lungs. It involves loss of consciousness during </a:t>
            </a:r>
            <a:r>
              <a:rPr lang="en-US" dirty="0" err="1"/>
              <a:t>cricoid</a:t>
            </a:r>
            <a:r>
              <a:rPr lang="en-US" dirty="0"/>
              <a:t> pressure followed by intubation without face mask ventilation. </a:t>
            </a:r>
            <a:endParaRPr lang="ar-JO" dirty="0"/>
          </a:p>
        </p:txBody>
      </p:sp>
      <p:sp>
        <p:nvSpPr>
          <p:cNvPr id="5" name="مستطيل 4"/>
          <p:cNvSpPr/>
          <p:nvPr/>
        </p:nvSpPr>
        <p:spPr>
          <a:xfrm>
            <a:off x="4384666" y="3370259"/>
            <a:ext cx="5670550" cy="738664"/>
          </a:xfrm>
          <a:prstGeom prst="rect">
            <a:avLst/>
          </a:prstGeom>
          <a:gradFill flip="none" rotWithShape="1">
            <a:gsLst>
              <a:gs pos="0">
                <a:srgbClr val="3366FF">
                  <a:tint val="66000"/>
                  <a:satMod val="160000"/>
                </a:srgbClr>
              </a:gs>
              <a:gs pos="50000">
                <a:srgbClr val="3366FF">
                  <a:tint val="44500"/>
                  <a:satMod val="160000"/>
                </a:srgbClr>
              </a:gs>
              <a:gs pos="100000">
                <a:srgbClr val="3366FF">
                  <a:tint val="23500"/>
                  <a:satMod val="160000"/>
                </a:srgbClr>
              </a:gs>
            </a:gsLst>
            <a:lin ang="16200000" scaled="1"/>
            <a:tileRect/>
          </a:gradFill>
        </p:spPr>
        <p:style>
          <a:lnRef idx="1">
            <a:schemeClr val="accent1"/>
          </a:lnRef>
          <a:fillRef idx="2">
            <a:schemeClr val="accent1"/>
          </a:fillRef>
          <a:effectRef idx="1">
            <a:schemeClr val="accent1"/>
          </a:effectRef>
          <a:fontRef idx="minor">
            <a:schemeClr val="dk1"/>
          </a:fontRef>
        </p:style>
        <p:txBody>
          <a:bodyPr>
            <a:spAutoFit/>
          </a:bodyPr>
          <a:lstStyle/>
          <a:p>
            <a:pPr algn="l"/>
            <a:r>
              <a:rPr lang="en-US" b="1" dirty="0"/>
              <a:t>The aim is to </a:t>
            </a:r>
            <a:r>
              <a:rPr lang="en-US" b="1" dirty="0" err="1"/>
              <a:t>intubate</a:t>
            </a:r>
            <a:r>
              <a:rPr lang="en-US" b="1" dirty="0"/>
              <a:t> the trachea as quickly and as safely as possible</a:t>
            </a:r>
            <a:endParaRPr lang="ar-JO" b="1" dirty="0"/>
          </a:p>
        </p:txBody>
      </p:sp>
      <p:sp>
        <p:nvSpPr>
          <p:cNvPr id="6" name="مستطيل 5"/>
          <p:cNvSpPr/>
          <p:nvPr/>
        </p:nvSpPr>
        <p:spPr>
          <a:xfrm>
            <a:off x="527014" y="4727581"/>
            <a:ext cx="8858312" cy="1754326"/>
          </a:xfrm>
          <a:prstGeom prst="rect">
            <a:avLst/>
          </a:prstGeom>
        </p:spPr>
        <p:txBody>
          <a:bodyPr wrap="square">
            <a:spAutoFit/>
          </a:bodyPr>
          <a:lstStyle/>
          <a:p>
            <a:pPr algn="l"/>
            <a:r>
              <a:rPr lang="en-US" sz="2400" b="1" dirty="0">
                <a:solidFill>
                  <a:srgbClr val="FF0000"/>
                </a:solidFill>
              </a:rPr>
              <a:t>Need rapid induction and intubation: </a:t>
            </a:r>
          </a:p>
          <a:p>
            <a:pPr algn="l"/>
            <a:r>
              <a:rPr lang="en-US" dirty="0"/>
              <a:t>1. Full stomach</a:t>
            </a:r>
          </a:p>
          <a:p>
            <a:pPr algn="l"/>
            <a:r>
              <a:rPr lang="en-US" dirty="0"/>
              <a:t> 2. Emergency </a:t>
            </a:r>
          </a:p>
          <a:p>
            <a:pPr algn="l"/>
            <a:r>
              <a:rPr lang="en-US" dirty="0"/>
              <a:t>3. Bleeding</a:t>
            </a:r>
          </a:p>
          <a:p>
            <a:pPr algn="l"/>
            <a:r>
              <a:rPr lang="en-US" dirty="0"/>
              <a:t> 4. Obstetric delay stomach empty</a:t>
            </a:r>
            <a:endParaRPr lang="ar-JO" dirty="0"/>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مربع نص 1"/>
          <p:cNvSpPr txBox="1"/>
          <p:nvPr/>
        </p:nvSpPr>
        <p:spPr>
          <a:xfrm>
            <a:off x="1670022" y="1012805"/>
            <a:ext cx="3857652" cy="830997"/>
          </a:xfrm>
          <a:prstGeom prst="rect">
            <a:avLst/>
          </a:prstGeom>
          <a:noFill/>
        </p:spPr>
        <p:txBody>
          <a:bodyPr wrap="square" rtlCol="1">
            <a:spAutoFit/>
          </a:bodyPr>
          <a:lstStyle/>
          <a:p>
            <a:r>
              <a:rPr lang="en-US" sz="4800" dirty="0">
                <a:solidFill>
                  <a:schemeClr val="bg1"/>
                </a:solidFill>
              </a:rPr>
              <a:t>Thank you</a:t>
            </a:r>
            <a:endParaRPr lang="ar-JO" sz="4800" dirty="0">
              <a:solidFill>
                <a:schemeClr val="bg1"/>
              </a:solidFill>
            </a:endParaRPr>
          </a:p>
        </p:txBody>
      </p:sp>
    </p:spTree>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052" name="AutoShape 4" descr="file:///C:/Users/%D8%B3%D9%8A%D9%81%20%D8%A7%D9%84%D9%85%D8%B9%D8%A7%D8%B1%D9%81/Desktop/clean-medical-background_53876-116875.webp"/>
          <p:cNvSpPr>
            <a:spLocks noChangeAspect="1" noChangeArrowheads="1"/>
          </p:cNvSpPr>
          <p:nvPr/>
        </p:nvSpPr>
        <p:spPr bwMode="auto">
          <a:xfrm>
            <a:off x="9429750" y="-3657600"/>
            <a:ext cx="13538200" cy="7620000"/>
          </a:xfrm>
          <a:prstGeom prst="rect">
            <a:avLst/>
          </a:prstGeom>
          <a:noFill/>
        </p:spPr>
        <p:txBody>
          <a:bodyPr vert="horz" wrap="square" lIns="91440" tIns="45720" rIns="91440" bIns="45720" numCol="1" anchor="t" anchorCtr="0" compatLnSpc="1">
            <a:prstTxWarp prst="textNoShape">
              <a:avLst/>
            </a:prstTxWarp>
          </a:bodyPr>
          <a:lstStyle/>
          <a:p>
            <a:endParaRPr lang="ar-JO"/>
          </a:p>
        </p:txBody>
      </p:sp>
      <p:sp>
        <p:nvSpPr>
          <p:cNvPr id="5" name="مستطيل 4"/>
          <p:cNvSpPr/>
          <p:nvPr/>
        </p:nvSpPr>
        <p:spPr>
          <a:xfrm>
            <a:off x="0" y="-58765"/>
            <a:ext cx="1134110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dirty="0">
                <a:solidFill>
                  <a:schemeClr val="tx1"/>
                </a:solidFill>
                <a:latin typeface="Aharoni" pitchFamily="2" charset="-79"/>
                <a:cs typeface="Aharoni" pitchFamily="2" charset="-79"/>
              </a:rPr>
              <a:t>Introduction to Anesthesia</a:t>
            </a:r>
            <a:endParaRPr lang="ar-JO" sz="2800" dirty="0">
              <a:solidFill>
                <a:schemeClr val="tx1"/>
              </a:solidFill>
              <a:latin typeface="Aharoni" pitchFamily="2" charset="-79"/>
            </a:endParaRPr>
          </a:p>
        </p:txBody>
      </p:sp>
      <p:sp>
        <p:nvSpPr>
          <p:cNvPr id="6" name="مستطيل 5"/>
          <p:cNvSpPr/>
          <p:nvPr/>
        </p:nvSpPr>
        <p:spPr>
          <a:xfrm>
            <a:off x="2598716" y="1584309"/>
            <a:ext cx="8429684" cy="3970318"/>
          </a:xfrm>
          <a:prstGeom prst="rect">
            <a:avLst/>
          </a:prstGeom>
        </p:spPr>
        <p:txBody>
          <a:bodyPr wrap="square">
            <a:spAutoFit/>
          </a:bodyPr>
          <a:lstStyle/>
          <a:p>
            <a:pPr algn="l" rtl="0">
              <a:lnSpc>
                <a:spcPct val="150000"/>
              </a:lnSpc>
            </a:pPr>
            <a:r>
              <a:rPr lang="en-US" sz="2400" dirty="0">
                <a:solidFill>
                  <a:srgbClr val="FF0000"/>
                </a:solidFill>
              </a:rPr>
              <a:t>-</a:t>
            </a:r>
            <a:r>
              <a:rPr lang="en-US" sz="2400" b="1" dirty="0">
                <a:solidFill>
                  <a:srgbClr val="FF0000"/>
                </a:solidFill>
              </a:rPr>
              <a:t>Anesthesia</a:t>
            </a:r>
            <a:r>
              <a:rPr lang="en-US" sz="2400" dirty="0"/>
              <a:t>: is a state of controlled, temporary loss of sensation or awareness that is induced for medical purposes.</a:t>
            </a:r>
          </a:p>
          <a:p>
            <a:pPr algn="l" rtl="0">
              <a:lnSpc>
                <a:spcPct val="150000"/>
              </a:lnSpc>
            </a:pPr>
            <a:r>
              <a:rPr lang="en-US" sz="2400" b="1" dirty="0">
                <a:solidFill>
                  <a:schemeClr val="accent3">
                    <a:lumMod val="50000"/>
                  </a:schemeClr>
                </a:solidFill>
              </a:rPr>
              <a:t> </a:t>
            </a:r>
            <a:r>
              <a:rPr lang="en-US" sz="2400" b="1" dirty="0">
                <a:solidFill>
                  <a:srgbClr val="FF0000"/>
                </a:solidFill>
              </a:rPr>
              <a:t>-Anesthesiology </a:t>
            </a:r>
            <a:r>
              <a:rPr lang="en-US" sz="2400" dirty="0"/>
              <a:t>is the medical specialty concerned with the total </a:t>
            </a:r>
            <a:r>
              <a:rPr lang="en-US" sz="2400" dirty="0" err="1"/>
              <a:t>perioperative</a:t>
            </a:r>
            <a:r>
              <a:rPr lang="en-US" sz="2400" dirty="0"/>
              <a:t> care of patients before, during and after surgery.</a:t>
            </a:r>
          </a:p>
          <a:p>
            <a:pPr algn="l" rtl="0">
              <a:lnSpc>
                <a:spcPct val="150000"/>
              </a:lnSpc>
            </a:pPr>
            <a:r>
              <a:rPr lang="en-US" sz="2400" b="1" dirty="0">
                <a:solidFill>
                  <a:schemeClr val="accent3">
                    <a:lumMod val="50000"/>
                  </a:schemeClr>
                </a:solidFill>
              </a:rPr>
              <a:t> </a:t>
            </a:r>
            <a:r>
              <a:rPr lang="en-US" sz="2400" b="1" dirty="0">
                <a:solidFill>
                  <a:srgbClr val="FF0000"/>
                </a:solidFill>
              </a:rPr>
              <a:t>-Anesthesiologist </a:t>
            </a:r>
            <a:r>
              <a:rPr lang="en-US" sz="2400" dirty="0"/>
              <a:t>A physician specialized in anesthesiology</a:t>
            </a:r>
            <a:endParaRPr lang="ar-JO" sz="2400"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3" name="مستطيل 2"/>
          <p:cNvSpPr/>
          <p:nvPr/>
        </p:nvSpPr>
        <p:spPr>
          <a:xfrm>
            <a:off x="0" y="-58765"/>
            <a:ext cx="1134110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800" dirty="0"/>
              <a:t> </a:t>
            </a:r>
            <a:r>
              <a:rPr lang="en-US" sz="2800" dirty="0">
                <a:solidFill>
                  <a:schemeClr val="tx1"/>
                </a:solidFill>
                <a:latin typeface="Aharoni" pitchFamily="2" charset="-79"/>
                <a:cs typeface="Aharoni" pitchFamily="2" charset="-79"/>
              </a:rPr>
              <a:t>(triangle of anesthesia)</a:t>
            </a:r>
            <a:endParaRPr lang="ar-JO" sz="2800" dirty="0">
              <a:solidFill>
                <a:schemeClr val="tx1"/>
              </a:solidFill>
              <a:latin typeface="Aharoni" pitchFamily="2" charset="-79"/>
              <a:cs typeface="Aharoni" pitchFamily="2" charset="-79"/>
            </a:endParaRPr>
          </a:p>
        </p:txBody>
      </p:sp>
      <p:sp>
        <p:nvSpPr>
          <p:cNvPr id="5" name="مستطيل 4"/>
          <p:cNvSpPr/>
          <p:nvPr/>
        </p:nvSpPr>
        <p:spPr>
          <a:xfrm>
            <a:off x="741328" y="4441829"/>
            <a:ext cx="9787006" cy="1815882"/>
          </a:xfrm>
          <a:prstGeom prst="rect">
            <a:avLst/>
          </a:prstGeom>
        </p:spPr>
        <p:txBody>
          <a:bodyPr wrap="square">
            <a:spAutoFit/>
          </a:bodyPr>
          <a:lstStyle/>
          <a:p>
            <a:pPr algn="l"/>
            <a:r>
              <a:rPr lang="en-US" sz="2800" b="1" dirty="0"/>
              <a:t>The three components: - (triangle of anesthesia)</a:t>
            </a:r>
          </a:p>
          <a:p>
            <a:pPr algn="l"/>
            <a:r>
              <a:rPr lang="en-US" sz="2800" b="1" dirty="0"/>
              <a:t> 1- Analgesia </a:t>
            </a:r>
          </a:p>
          <a:p>
            <a:pPr algn="l"/>
            <a:r>
              <a:rPr lang="en-US" sz="2800" b="1" dirty="0"/>
              <a:t>2-Hypnosis (amnesia) </a:t>
            </a:r>
          </a:p>
          <a:p>
            <a:pPr algn="l"/>
            <a:r>
              <a:rPr lang="en-US" sz="2800" b="1" dirty="0"/>
              <a:t>3. Muscle relaxation</a:t>
            </a:r>
            <a:endParaRPr lang="ar-JO" sz="2800" b="1" dirty="0"/>
          </a:p>
        </p:txBody>
      </p:sp>
      <p:pic>
        <p:nvPicPr>
          <p:cNvPr id="6" name="Picture 2" descr="C:\Users\سيف المعارف\Desktop\تنزيل.png"/>
          <p:cNvPicPr>
            <a:picLocks noChangeAspect="1" noChangeArrowheads="1"/>
          </p:cNvPicPr>
          <p:nvPr/>
        </p:nvPicPr>
        <p:blipFill>
          <a:blip r:embed="rId2"/>
          <a:srcRect/>
          <a:stretch>
            <a:fillRect/>
          </a:stretch>
        </p:blipFill>
        <p:spPr bwMode="auto">
          <a:xfrm>
            <a:off x="1639403" y="825932"/>
            <a:ext cx="8062293" cy="32240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wipe(down)">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0CDC69B-966D-8074-33DC-67DCADF93121}"/>
              </a:ext>
            </a:extLst>
          </p:cNvPr>
          <p:cNvSpPr txBox="1">
            <a:spLocks/>
          </p:cNvSpPr>
          <p:nvPr/>
        </p:nvSpPr>
        <p:spPr>
          <a:xfrm>
            <a:off x="286864" y="450481"/>
            <a:ext cx="10883901" cy="6981265"/>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34290" indent="0">
              <a:buNone/>
            </a:pPr>
            <a:endParaRPr lang="en-US" b="1" dirty="0">
              <a:solidFill>
                <a:schemeClr val="accent5">
                  <a:lumMod val="50000"/>
                </a:schemeClr>
              </a:solidFill>
            </a:endParaRPr>
          </a:p>
          <a:p>
            <a:r>
              <a:rPr lang="en-US" b="1" u="sng" dirty="0">
                <a:solidFill>
                  <a:schemeClr val="accent5">
                    <a:lumMod val="50000"/>
                  </a:schemeClr>
                </a:solidFill>
              </a:rPr>
              <a:t> </a:t>
            </a:r>
            <a:r>
              <a:rPr lang="en-US" sz="2800" b="1" u="sng" dirty="0">
                <a:solidFill>
                  <a:schemeClr val="accent5">
                    <a:lumMod val="50000"/>
                  </a:schemeClr>
                </a:solidFill>
              </a:rPr>
              <a:t>Muscle relaxation: </a:t>
            </a:r>
            <a:r>
              <a:rPr lang="en-US" sz="2800" dirty="0">
                <a:solidFill>
                  <a:schemeClr val="accent5">
                    <a:lumMod val="50000"/>
                  </a:schemeClr>
                </a:solidFill>
              </a:rPr>
              <a:t>is a type of drug that causes muscle contraction to cease and decrease its tone. By block the nerve impulses to the muscles. They sometimes are also referred to as neuromuscular blocking agents</a:t>
            </a:r>
          </a:p>
          <a:p>
            <a:endParaRPr lang="en-US" sz="2800" b="1" u="sng" dirty="0">
              <a:solidFill>
                <a:schemeClr val="accent5">
                  <a:lumMod val="50000"/>
                </a:schemeClr>
              </a:solidFill>
            </a:endParaRPr>
          </a:p>
          <a:p>
            <a:r>
              <a:rPr lang="en-US" sz="2800" b="1" u="sng" dirty="0">
                <a:solidFill>
                  <a:schemeClr val="accent5">
                    <a:lumMod val="50000"/>
                  </a:schemeClr>
                </a:solidFill>
              </a:rPr>
              <a:t>Analgesic or painkiller</a:t>
            </a:r>
            <a:r>
              <a:rPr lang="en-US" sz="2800" u="sng" dirty="0">
                <a:solidFill>
                  <a:schemeClr val="accent5">
                    <a:lumMod val="50000"/>
                  </a:schemeClr>
                </a:solidFill>
              </a:rPr>
              <a:t> :</a:t>
            </a:r>
            <a:r>
              <a:rPr lang="en-US" sz="2800" dirty="0"/>
              <a:t>is pain relief without loss of consciousness and without total loss of feeling or movement; anesthesia is defined as the loss of physical sensation with or without loss of consciousness .</a:t>
            </a:r>
          </a:p>
          <a:p>
            <a:endParaRPr lang="en-US" sz="2800" u="sng" dirty="0">
              <a:solidFill>
                <a:schemeClr val="accent5">
                  <a:lumMod val="50000"/>
                </a:schemeClr>
              </a:solidFill>
            </a:endParaRPr>
          </a:p>
          <a:p>
            <a:r>
              <a:rPr lang="en-US" sz="2800" b="1" u="sng" dirty="0">
                <a:solidFill>
                  <a:schemeClr val="accent5">
                    <a:lumMod val="50000"/>
                  </a:schemeClr>
                </a:solidFill>
              </a:rPr>
              <a:t>Amnesia</a:t>
            </a:r>
            <a:r>
              <a:rPr lang="en-US" sz="2800" u="sng" dirty="0">
                <a:solidFill>
                  <a:schemeClr val="accent5">
                    <a:lumMod val="50000"/>
                  </a:schemeClr>
                </a:solidFill>
              </a:rPr>
              <a:t>: refers to the loss of memories, such as facts, information and experiences.</a:t>
            </a:r>
          </a:p>
          <a:p>
            <a:endParaRPr lang="en-US" dirty="0"/>
          </a:p>
        </p:txBody>
      </p:sp>
    </p:spTree>
    <p:extLst>
      <p:ext uri="{BB962C8B-B14F-4D97-AF65-F5344CB8AC3E}">
        <p14:creationId xmlns:p14="http://schemas.microsoft.com/office/powerpoint/2010/main" val="3168205300"/>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DD7C-AB83-38F9-4A39-F10AAF2A432A}"/>
              </a:ext>
            </a:extLst>
          </p:cNvPr>
          <p:cNvSpPr>
            <a:spLocks noGrp="1"/>
          </p:cNvSpPr>
          <p:nvPr>
            <p:ph type="title"/>
          </p:nvPr>
        </p:nvSpPr>
        <p:spPr/>
        <p:txBody>
          <a:bodyPr/>
          <a:lstStyle/>
          <a:p>
            <a:r>
              <a:rPr lang="en-US"/>
              <a:t>General Anesthesia </a:t>
            </a:r>
            <a:endParaRPr lang=""/>
          </a:p>
        </p:txBody>
      </p:sp>
      <p:sp>
        <p:nvSpPr>
          <p:cNvPr id="3" name="Content Placeholder 2">
            <a:extLst>
              <a:ext uri="{FF2B5EF4-FFF2-40B4-BE49-F238E27FC236}">
                <a16:creationId xmlns:a16="http://schemas.microsoft.com/office/drawing/2014/main" id="{1B7996C9-690B-9EB8-5155-F6A408D70D24}"/>
              </a:ext>
            </a:extLst>
          </p:cNvPr>
          <p:cNvSpPr>
            <a:spLocks noGrp="1"/>
          </p:cNvSpPr>
          <p:nvPr>
            <p:ph sz="quarter" idx="1"/>
          </p:nvPr>
        </p:nvSpPr>
        <p:spPr/>
        <p:txBody>
          <a:bodyPr>
            <a:normAutofit/>
          </a:bodyPr>
          <a:lstStyle/>
          <a:p>
            <a:pPr marL="0" indent="0">
              <a:buNone/>
            </a:pPr>
            <a:endParaRPr lang="en-US" dirty="0">
              <a:solidFill>
                <a:schemeClr val="accent1">
                  <a:lumMod val="50000"/>
                </a:schemeClr>
              </a:solidFill>
            </a:endParaRPr>
          </a:p>
          <a:p>
            <a:pPr marL="0" indent="0" algn="l">
              <a:buNone/>
            </a:pPr>
            <a:r>
              <a:rPr lang="en-US" sz="3200" b="1" dirty="0">
                <a:solidFill>
                  <a:schemeClr val="accent1">
                    <a:lumMod val="50000"/>
                  </a:schemeClr>
                </a:solidFill>
              </a:rPr>
              <a:t>☼ Definition:</a:t>
            </a:r>
          </a:p>
          <a:p>
            <a:pPr marL="0" indent="0" algn="l">
              <a:buNone/>
            </a:pPr>
            <a:r>
              <a:rPr lang="en-US" dirty="0">
                <a:solidFill>
                  <a:schemeClr val="accent1">
                    <a:lumMod val="50000"/>
                  </a:schemeClr>
                </a:solidFill>
              </a:rPr>
              <a:t>An altered physiological state Characterized by: </a:t>
            </a:r>
            <a:br>
              <a:rPr lang="en-US" dirty="0">
                <a:solidFill>
                  <a:schemeClr val="accent1">
                    <a:lumMod val="50000"/>
                  </a:schemeClr>
                </a:solidFill>
              </a:rPr>
            </a:br>
            <a:r>
              <a:rPr lang="en-US" dirty="0">
                <a:solidFill>
                  <a:schemeClr val="accent1">
                    <a:lumMod val="50000"/>
                  </a:schemeClr>
                </a:solidFill>
              </a:rPr>
              <a:t>- reversible loss of consciousness </a:t>
            </a:r>
            <a:br>
              <a:rPr lang="en-US" dirty="0">
                <a:solidFill>
                  <a:schemeClr val="accent1">
                    <a:lumMod val="50000"/>
                  </a:schemeClr>
                </a:solidFill>
              </a:rPr>
            </a:br>
            <a:r>
              <a:rPr lang="en-US" dirty="0">
                <a:solidFill>
                  <a:schemeClr val="accent1">
                    <a:lumMod val="50000"/>
                  </a:schemeClr>
                </a:solidFill>
              </a:rPr>
              <a:t>- Analgesia of entire body</a:t>
            </a:r>
          </a:p>
          <a:p>
            <a:pPr marL="0" indent="0" algn="l">
              <a:buNone/>
            </a:pPr>
            <a:r>
              <a:rPr lang="en-US" dirty="0">
                <a:solidFill>
                  <a:schemeClr val="accent1">
                    <a:lumMod val="50000"/>
                  </a:schemeClr>
                </a:solidFill>
              </a:rPr>
              <a:t>- Amnesia</a:t>
            </a:r>
            <a:br>
              <a:rPr lang="en-US" dirty="0">
                <a:solidFill>
                  <a:schemeClr val="accent1">
                    <a:lumMod val="50000"/>
                  </a:schemeClr>
                </a:solidFill>
              </a:rPr>
            </a:br>
            <a:r>
              <a:rPr lang="en-US" dirty="0">
                <a:solidFill>
                  <a:schemeClr val="accent1">
                    <a:lumMod val="50000"/>
                  </a:schemeClr>
                </a:solidFill>
              </a:rPr>
              <a:t>- Some degree of muscle reflex </a:t>
            </a:r>
            <a:br>
              <a:rPr lang="en-US" dirty="0">
                <a:solidFill>
                  <a:schemeClr val="accent1">
                    <a:lumMod val="50000"/>
                  </a:schemeClr>
                </a:solidFill>
              </a:rPr>
            </a:br>
            <a:endParaRPr lang="en-US" dirty="0">
              <a:solidFill>
                <a:schemeClr val="accent1">
                  <a:lumMod val="50000"/>
                </a:schemeClr>
              </a:solidFill>
            </a:endParaRPr>
          </a:p>
          <a:p>
            <a:pPr marL="0" indent="0">
              <a:buNone/>
            </a:pPr>
            <a:endParaRPr lang="" dirty="0">
              <a:solidFill>
                <a:schemeClr val="accent1">
                  <a:lumMod val="50000"/>
                </a:schemeClr>
              </a:solidFill>
            </a:endParaRPr>
          </a:p>
        </p:txBody>
      </p:sp>
    </p:spTree>
    <p:extLst>
      <p:ext uri="{BB962C8B-B14F-4D97-AF65-F5344CB8AC3E}">
        <p14:creationId xmlns:p14="http://schemas.microsoft.com/office/powerpoint/2010/main" val="369084429"/>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rah.jpg"/>
          <p:cNvPicPr>
            <a:picLocks noGrp="1" noChangeAspect="1"/>
          </p:cNvPicPr>
          <p:nvPr>
            <p:ph sz="quarter" idx="1"/>
          </p:nvPr>
        </p:nvPicPr>
        <p:blipFill>
          <a:blip r:embed="rId2"/>
          <a:stretch>
            <a:fillRect/>
          </a:stretch>
        </p:blipFill>
        <p:spPr>
          <a:xfrm>
            <a:off x="0" y="121113"/>
            <a:ext cx="11341100" cy="7476662"/>
          </a:xfrm>
        </p:spPr>
      </p:pic>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1" y="0"/>
          <a:ext cx="11341099" cy="7597775"/>
        </p:xfrm>
        <a:graphic>
          <a:graphicData uri="http://schemas.openxmlformats.org/drawingml/2006/table">
            <a:tbl>
              <a:tblPr rtl="1" firstRow="1" bandRow="1">
                <a:tableStyleId>{5C22544A-7EE6-4342-B048-85BDC9FD1C3A}</a:tableStyleId>
              </a:tblPr>
              <a:tblGrid>
                <a:gridCol w="3872196">
                  <a:extLst>
                    <a:ext uri="{9D8B030D-6E8A-4147-A177-3AD203B41FA5}">
                      <a16:colId xmlns:a16="http://schemas.microsoft.com/office/drawing/2014/main" val="20000"/>
                    </a:ext>
                  </a:extLst>
                </a:gridCol>
                <a:gridCol w="3688537">
                  <a:extLst>
                    <a:ext uri="{9D8B030D-6E8A-4147-A177-3AD203B41FA5}">
                      <a16:colId xmlns:a16="http://schemas.microsoft.com/office/drawing/2014/main" val="20001"/>
                    </a:ext>
                  </a:extLst>
                </a:gridCol>
                <a:gridCol w="3780366">
                  <a:extLst>
                    <a:ext uri="{9D8B030D-6E8A-4147-A177-3AD203B41FA5}">
                      <a16:colId xmlns:a16="http://schemas.microsoft.com/office/drawing/2014/main" val="20002"/>
                    </a:ext>
                  </a:extLst>
                </a:gridCol>
              </a:tblGrid>
              <a:tr h="703947">
                <a:tc>
                  <a:txBody>
                    <a:bodyPr/>
                    <a:lstStyle/>
                    <a:p>
                      <a:pPr algn="ctr" rtl="1"/>
                      <a:r>
                        <a:rPr lang="en-US" sz="2500" dirty="0"/>
                        <a:t>Regional Anesthesia </a:t>
                      </a:r>
                      <a:endParaRPr lang="ar-JO" sz="2500" dirty="0"/>
                    </a:p>
                  </a:txBody>
                  <a:tcPr/>
                </a:tc>
                <a:tc>
                  <a:txBody>
                    <a:bodyPr/>
                    <a:lstStyle/>
                    <a:p>
                      <a:pPr algn="ctr" rtl="1"/>
                      <a:r>
                        <a:rPr lang="en-US" sz="2600" dirty="0"/>
                        <a:t>Local</a:t>
                      </a:r>
                      <a:r>
                        <a:rPr lang="en-US" sz="2600" baseline="0" dirty="0"/>
                        <a:t> Anesthesia </a:t>
                      </a:r>
                      <a:endParaRPr lang="ar-JO" sz="2600" dirty="0"/>
                    </a:p>
                  </a:txBody>
                  <a:tcPr/>
                </a:tc>
                <a:tc>
                  <a:txBody>
                    <a:bodyPr/>
                    <a:lstStyle/>
                    <a:p>
                      <a:pPr algn="ctr" rtl="1"/>
                      <a:r>
                        <a:rPr lang="en-US" sz="2600" dirty="0"/>
                        <a:t>General</a:t>
                      </a:r>
                      <a:r>
                        <a:rPr lang="en-US" sz="2600" baseline="0" dirty="0"/>
                        <a:t> Anesthesia </a:t>
                      </a:r>
                      <a:endParaRPr lang="ar-JO" sz="2600" dirty="0"/>
                    </a:p>
                  </a:txBody>
                  <a:tcPr/>
                </a:tc>
                <a:extLst>
                  <a:ext uri="{0D108BD9-81ED-4DB2-BD59-A6C34878D82A}">
                    <a16:rowId xmlns:a16="http://schemas.microsoft.com/office/drawing/2014/main" val="10000"/>
                  </a:ext>
                </a:extLst>
              </a:tr>
              <a:tr h="6893828">
                <a:tc>
                  <a:txBody>
                    <a:bodyPr/>
                    <a:lstStyle/>
                    <a:p>
                      <a:pPr rtl="1"/>
                      <a:endParaRPr lang="en-US" sz="3000" dirty="0"/>
                    </a:p>
                    <a:p>
                      <a:pPr algn="l" rtl="1"/>
                      <a:r>
                        <a:rPr lang="en-US" sz="3000" b="0" dirty="0"/>
                        <a:t>this is when a local anesthetic drug is injected near to the nerves that </a:t>
                      </a:r>
                      <a:r>
                        <a:rPr lang="en-US" sz="3000" b="0" dirty="0">
                          <a:solidFill>
                            <a:srgbClr val="FF0000"/>
                          </a:solidFill>
                        </a:rPr>
                        <a:t>supply</a:t>
                      </a:r>
                      <a:r>
                        <a:rPr lang="en-US" sz="3000" b="0" dirty="0"/>
                        <a:t> a larger or deeper area of the body. The area of the body affected</a:t>
                      </a:r>
                      <a:r>
                        <a:rPr lang="en-US" sz="3000" b="0" baseline="0" dirty="0"/>
                        <a:t>  </a:t>
                      </a:r>
                      <a:endParaRPr lang="ar-JO" sz="3000" b="0" baseline="0" dirty="0"/>
                    </a:p>
                    <a:p>
                      <a:pPr algn="l" rtl="1"/>
                      <a:r>
                        <a:rPr lang="en-US" sz="3000" b="0" dirty="0"/>
                        <a:t>becomes numbness</a:t>
                      </a:r>
                      <a:r>
                        <a:rPr lang="en-US" sz="3000" b="0" baseline="0" dirty="0"/>
                        <a:t> </a:t>
                      </a:r>
                      <a:r>
                        <a:rPr lang="en-US" sz="3000" b="0" dirty="0"/>
                        <a:t>and</a:t>
                      </a:r>
                      <a:r>
                        <a:rPr lang="en-US" sz="3000" b="0" baseline="0" dirty="0"/>
                        <a:t> paralyzed. </a:t>
                      </a:r>
                      <a:r>
                        <a:rPr lang="en-US" sz="3000" b="0" dirty="0"/>
                        <a:t> </a:t>
                      </a:r>
                    </a:p>
                    <a:p>
                      <a:pPr algn="l" rtl="1"/>
                      <a:r>
                        <a:rPr lang="en-US" sz="3000" b="1" i="1" dirty="0"/>
                        <a:t> </a:t>
                      </a:r>
                      <a:endParaRPr lang="en-US" sz="3200" b="1" i="1" dirty="0"/>
                    </a:p>
                    <a:p>
                      <a:pPr algn="l" rtl="1"/>
                      <a:r>
                        <a:rPr lang="en-US" sz="2000" b="1" i="1" dirty="0"/>
                        <a:t>Example</a:t>
                      </a:r>
                      <a:r>
                        <a:rPr lang="en-US" sz="2000" b="1" i="1" baseline="0" dirty="0"/>
                        <a:t> :</a:t>
                      </a:r>
                    </a:p>
                    <a:p>
                      <a:pPr algn="l" rtl="1"/>
                      <a:r>
                        <a:rPr lang="en-US" sz="2000" b="1" i="1" baseline="0" dirty="0"/>
                        <a:t>A)Spinal and Epidural </a:t>
                      </a:r>
                    </a:p>
                    <a:p>
                      <a:pPr algn="l" rtl="1"/>
                      <a:r>
                        <a:rPr lang="en-US" sz="2000" b="1" i="1" baseline="0" dirty="0"/>
                        <a:t>B)Nerve Block </a:t>
                      </a:r>
                      <a:endParaRPr lang="ar-JO" sz="2000" b="1" i="1"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JO" sz="1800" dirty="0"/>
                    </a:p>
                    <a:p>
                      <a:pPr marL="0" marR="0" indent="0" algn="l" defTabSz="914400" rtl="1" eaLnBrk="1" fontAlgn="auto" latinLnBrk="0" hangingPunct="1">
                        <a:lnSpc>
                          <a:spcPct val="100000"/>
                        </a:lnSpc>
                        <a:spcBef>
                          <a:spcPts val="0"/>
                        </a:spcBef>
                        <a:spcAft>
                          <a:spcPts val="0"/>
                        </a:spcAft>
                        <a:buClrTx/>
                        <a:buSzTx/>
                        <a:buFontTx/>
                        <a:buNone/>
                        <a:tabLst/>
                        <a:defRPr/>
                      </a:pPr>
                      <a:endParaRPr lang="ar-JO" sz="1800" dirty="0"/>
                    </a:p>
                    <a:p>
                      <a:pPr marL="0" marR="0" indent="0" algn="l" defTabSz="914400" rtl="1" eaLnBrk="1" fontAlgn="auto" latinLnBrk="0" hangingPunct="1">
                        <a:lnSpc>
                          <a:spcPct val="100000"/>
                        </a:lnSpc>
                        <a:spcBef>
                          <a:spcPts val="0"/>
                        </a:spcBef>
                        <a:spcAft>
                          <a:spcPts val="0"/>
                        </a:spcAft>
                        <a:buClrTx/>
                        <a:buSzTx/>
                        <a:buFontTx/>
                        <a:buNone/>
                        <a:tabLst/>
                        <a:defRPr/>
                      </a:pPr>
                      <a:r>
                        <a:rPr lang="en-US" sz="3200" dirty="0"/>
                        <a:t>technique depend on a group of drugs that produces </a:t>
                      </a:r>
                      <a:r>
                        <a:rPr lang="en-US" sz="3200" dirty="0">
                          <a:solidFill>
                            <a:srgbClr val="FF0000"/>
                          </a:solidFill>
                        </a:rPr>
                        <a:t>transient</a:t>
                      </a:r>
                      <a:r>
                        <a:rPr lang="en-US" sz="3200" dirty="0"/>
                        <a:t> loss of autonomic, sensory and motor function when the drugs are injected or applied to neural tissue.</a:t>
                      </a:r>
                    </a:p>
                    <a:p>
                      <a:pPr rtl="1"/>
                      <a:endParaRPr lang="en-US" sz="2800" dirty="0"/>
                    </a:p>
                    <a:p>
                      <a:pPr rtl="1"/>
                      <a:endParaRPr lang="ar-JO" sz="2800"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endParaRPr lang="en-US" sz="3200" dirty="0"/>
                    </a:p>
                    <a:p>
                      <a:pPr marL="0" marR="0" indent="0" algn="l" defTabSz="914400" rtl="1" eaLnBrk="1" fontAlgn="auto" latinLnBrk="0" hangingPunct="1">
                        <a:lnSpc>
                          <a:spcPct val="100000"/>
                        </a:lnSpc>
                        <a:spcBef>
                          <a:spcPts val="0"/>
                        </a:spcBef>
                        <a:spcAft>
                          <a:spcPts val="0"/>
                        </a:spcAft>
                        <a:buClrTx/>
                        <a:buSzTx/>
                        <a:buFontTx/>
                        <a:buNone/>
                        <a:tabLst/>
                        <a:defRPr/>
                      </a:pPr>
                      <a:r>
                        <a:rPr lang="en-US" sz="3200" dirty="0"/>
                        <a:t>an altered physiological state characterized by reversible </a:t>
                      </a:r>
                      <a:r>
                        <a:rPr lang="en-US" sz="3200" dirty="0">
                          <a:solidFill>
                            <a:srgbClr val="FF0000"/>
                          </a:solidFill>
                        </a:rPr>
                        <a:t>loss of </a:t>
                      </a:r>
                    </a:p>
                    <a:p>
                      <a:pPr marL="0" marR="0" indent="0" algn="l" defTabSz="914400" rtl="1" eaLnBrk="1" fontAlgn="auto" latinLnBrk="0" hangingPunct="1">
                        <a:lnSpc>
                          <a:spcPct val="100000"/>
                        </a:lnSpc>
                        <a:spcBef>
                          <a:spcPts val="0"/>
                        </a:spcBef>
                        <a:spcAft>
                          <a:spcPts val="0"/>
                        </a:spcAft>
                        <a:buClrTx/>
                        <a:buSzTx/>
                        <a:buFontTx/>
                        <a:buNone/>
                        <a:tabLst/>
                        <a:defRPr/>
                      </a:pPr>
                      <a:r>
                        <a:rPr lang="en-US" sz="3200" dirty="0">
                          <a:solidFill>
                            <a:srgbClr val="FF0000"/>
                          </a:solidFill>
                        </a:rPr>
                        <a:t>consciousness</a:t>
                      </a:r>
                      <a:r>
                        <a:rPr lang="en-US" sz="3200" dirty="0"/>
                        <a:t>, </a:t>
                      </a:r>
                      <a:r>
                        <a:rPr lang="en-US" sz="3200" dirty="0">
                          <a:solidFill>
                            <a:srgbClr val="FF0000"/>
                          </a:solidFill>
                        </a:rPr>
                        <a:t>analgesia</a:t>
                      </a:r>
                      <a:r>
                        <a:rPr lang="en-US" sz="3200" dirty="0"/>
                        <a:t> of the entire body, </a:t>
                      </a:r>
                      <a:r>
                        <a:rPr lang="en-US" sz="3200" dirty="0">
                          <a:solidFill>
                            <a:srgbClr val="FF0000"/>
                          </a:solidFill>
                        </a:rPr>
                        <a:t>amnesia</a:t>
                      </a:r>
                      <a:r>
                        <a:rPr lang="en-US" sz="3200" dirty="0"/>
                        <a:t> and some degree of </a:t>
                      </a:r>
                      <a:r>
                        <a:rPr lang="en-US" sz="3200" dirty="0">
                          <a:solidFill>
                            <a:srgbClr val="FF0000"/>
                          </a:solidFill>
                        </a:rPr>
                        <a:t>muscle relaxation</a:t>
                      </a:r>
                      <a:r>
                        <a:rPr lang="en-US" sz="3200" dirty="0"/>
                        <a:t>. </a:t>
                      </a:r>
                    </a:p>
                    <a:p>
                      <a:pPr rtl="1"/>
                      <a:endParaRPr lang="ar-JO" dirty="0"/>
                    </a:p>
                  </a:txBody>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155549"/>
          <a:ext cx="11341100" cy="7442226"/>
        </p:xfrm>
        <a:graphic>
          <a:graphicData uri="http://schemas.openxmlformats.org/drawingml/2006/table">
            <a:tbl>
              <a:tblPr rtl="1" firstRow="1" bandRow="1">
                <a:tableStyleId>{21E4AEA4-8DFA-4A89-87EB-49C32662AFE0}</a:tableStyleId>
              </a:tblPr>
              <a:tblGrid>
                <a:gridCol w="5758814">
                  <a:extLst>
                    <a:ext uri="{9D8B030D-6E8A-4147-A177-3AD203B41FA5}">
                      <a16:colId xmlns:a16="http://schemas.microsoft.com/office/drawing/2014/main" val="20000"/>
                    </a:ext>
                  </a:extLst>
                </a:gridCol>
                <a:gridCol w="5582286">
                  <a:extLst>
                    <a:ext uri="{9D8B030D-6E8A-4147-A177-3AD203B41FA5}">
                      <a16:colId xmlns:a16="http://schemas.microsoft.com/office/drawing/2014/main" val="20001"/>
                    </a:ext>
                  </a:extLst>
                </a:gridCol>
              </a:tblGrid>
              <a:tr h="1809349">
                <a:tc>
                  <a:txBody>
                    <a:bodyPr/>
                    <a:lstStyle/>
                    <a:p>
                      <a:pPr algn="ctr" rtl="1"/>
                      <a:r>
                        <a:rPr lang="en-US" sz="3600" dirty="0">
                          <a:solidFill>
                            <a:schemeClr val="tx1"/>
                          </a:solidFill>
                        </a:rPr>
                        <a:t>Nerve Block </a:t>
                      </a:r>
                      <a:endParaRPr lang="ar-JO" sz="3600" dirty="0">
                        <a:solidFill>
                          <a:schemeClr val="tx1"/>
                        </a:solidFill>
                      </a:endParaRPr>
                    </a:p>
                  </a:txBody>
                  <a:tcPr/>
                </a:tc>
                <a:tc>
                  <a:txBody>
                    <a:bodyPr/>
                    <a:lstStyle/>
                    <a:p>
                      <a:pPr algn="ctr" rtl="1"/>
                      <a:r>
                        <a:rPr lang="en-US" sz="3600" b="1" dirty="0">
                          <a:solidFill>
                            <a:schemeClr val="tx1"/>
                          </a:solidFill>
                        </a:rPr>
                        <a:t>Spinal</a:t>
                      </a:r>
                      <a:r>
                        <a:rPr lang="en-US" sz="3600" b="1" baseline="0" dirty="0">
                          <a:solidFill>
                            <a:schemeClr val="tx1"/>
                          </a:solidFill>
                        </a:rPr>
                        <a:t> and Epidural </a:t>
                      </a:r>
                      <a:endParaRPr lang="ar-JO" sz="3600" b="1" baseline="0" dirty="0">
                        <a:solidFill>
                          <a:schemeClr val="tx1"/>
                        </a:solidFill>
                      </a:endParaRPr>
                    </a:p>
                    <a:p>
                      <a:pPr rtl="1"/>
                      <a:endParaRPr lang="en-US" sz="3200" baseline="0" dirty="0"/>
                    </a:p>
                    <a:p>
                      <a:pPr rtl="1"/>
                      <a:endParaRPr lang="ar-JO" sz="3200" dirty="0"/>
                    </a:p>
                  </a:txBody>
                  <a:tcPr/>
                </a:tc>
                <a:extLst>
                  <a:ext uri="{0D108BD9-81ED-4DB2-BD59-A6C34878D82A}">
                    <a16:rowId xmlns:a16="http://schemas.microsoft.com/office/drawing/2014/main" val="10000"/>
                  </a:ext>
                </a:extLst>
              </a:tr>
              <a:tr h="5632877">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3600" b="0" dirty="0"/>
                        <a:t>injection of drugs near specific nerve during</a:t>
                      </a:r>
                      <a:r>
                        <a:rPr lang="en-US" sz="3600" b="0" baseline="0" dirty="0"/>
                        <a:t> and after surgery . </a:t>
                      </a:r>
                    </a:p>
                    <a:p>
                      <a:pPr marL="0" marR="0" indent="0" algn="l" defTabSz="914400" rtl="1" eaLnBrk="1" fontAlgn="auto" latinLnBrk="0" hangingPunct="1">
                        <a:lnSpc>
                          <a:spcPct val="100000"/>
                        </a:lnSpc>
                        <a:spcBef>
                          <a:spcPts val="0"/>
                        </a:spcBef>
                        <a:spcAft>
                          <a:spcPts val="0"/>
                        </a:spcAft>
                        <a:buClrTx/>
                        <a:buSzTx/>
                        <a:buFontTx/>
                        <a:buNone/>
                        <a:tabLst/>
                        <a:defRPr/>
                      </a:pPr>
                      <a:r>
                        <a:rPr lang="en-US" sz="3600" b="0" baseline="0" dirty="0"/>
                        <a:t>Such as </a:t>
                      </a:r>
                      <a:r>
                        <a:rPr lang="en-US" sz="3600" b="0" dirty="0"/>
                        <a:t>in the arm or leg.</a:t>
                      </a:r>
                    </a:p>
                    <a:p>
                      <a:pPr marL="0" marR="0" indent="0" algn="l" defTabSz="914400" rtl="1" eaLnBrk="1" fontAlgn="auto" latinLnBrk="0" hangingPunct="1">
                        <a:lnSpc>
                          <a:spcPct val="100000"/>
                        </a:lnSpc>
                        <a:spcBef>
                          <a:spcPts val="0"/>
                        </a:spcBef>
                        <a:spcAft>
                          <a:spcPts val="0"/>
                        </a:spcAft>
                        <a:buClrTx/>
                        <a:buSzTx/>
                        <a:buFontTx/>
                        <a:buNone/>
                        <a:tabLst/>
                        <a:defRPr/>
                      </a:pPr>
                      <a:r>
                        <a:rPr lang="en-US" sz="3600" b="0" dirty="0"/>
                        <a:t>(brachial plexus block)</a:t>
                      </a:r>
                      <a:endParaRPr lang="" sz="3600" b="0" dirty="0"/>
                    </a:p>
                  </a:txBody>
                  <a:tcPr/>
                </a:tc>
                <a:tc>
                  <a:txBody>
                    <a:bodyPr/>
                    <a:lstStyle/>
                    <a:p>
                      <a:pPr algn="l" rtl="1"/>
                      <a:r>
                        <a:rPr lang="en-US" sz="3600" b="0" dirty="0"/>
                        <a:t>are the most common types of regional anesthetics. These injections can be used for operations on the lower body, such as caesarean section, bladder operations or replacing a hip.</a:t>
                      </a:r>
                      <a:endParaRPr lang="ar-JO" sz="3600" b="0" dirty="0"/>
                    </a:p>
                  </a:txBody>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مدني">
  <a:themeElements>
    <a:clrScheme name="مدني">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مدني">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دني">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497</TotalTime>
  <Words>1276</Words>
  <Application>Microsoft Office PowerPoint</Application>
  <PresentationFormat>Custom</PresentationFormat>
  <Paragraphs>176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مدني</vt:lpstr>
      <vt:lpstr>PowerPoint Presentation</vt:lpstr>
      <vt:lpstr>PowerPoint Presentation</vt:lpstr>
      <vt:lpstr>PowerPoint Presentation</vt:lpstr>
      <vt:lpstr>PowerPoint Presentation</vt:lpstr>
      <vt:lpstr>PowerPoint Presentation</vt:lpstr>
      <vt:lpstr>General Anesthesia </vt:lpstr>
      <vt:lpstr>PowerPoint Presentation</vt:lpstr>
      <vt:lpstr>PowerPoint Presentation</vt:lpstr>
      <vt:lpstr>PowerPoint Presentation</vt:lpstr>
      <vt:lpstr>Balanced Anesthesia</vt:lpstr>
      <vt:lpstr>PowerPoint Presentation</vt:lpstr>
      <vt:lpstr>PowerPoint Presentation</vt:lpstr>
      <vt:lpstr>PowerPoint Presentation</vt:lpstr>
      <vt:lpstr>PowerPoint Presentation</vt:lpstr>
      <vt:lpstr>Preoperative Evaluation of patients </vt:lpstr>
      <vt:lpstr>History Review</vt:lpstr>
      <vt:lpstr>ROS</vt:lpstr>
      <vt:lpstr>Why fasting required before anesthesia ?</vt:lpstr>
      <vt:lpstr>PowerPoint Presentation</vt:lpstr>
      <vt:lpstr>PowerPoint Presentation</vt:lpstr>
      <vt:lpstr>2. Physical  Examination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Syrian Games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سيف المعارف</dc:creator>
  <cp:lastModifiedBy>Batool Turki Gharaibeh</cp:lastModifiedBy>
  <cp:revision>28</cp:revision>
  <dcterms:created xsi:type="dcterms:W3CDTF">2022-10-11T19:30:07Z</dcterms:created>
  <dcterms:modified xsi:type="dcterms:W3CDTF">2022-11-08T16:55:36Z</dcterms:modified>
</cp:coreProperties>
</file>