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notesSlides/notesSlide23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Layouts/slideLayout22.xml" ContentType="application/vnd.openxmlformats-officedocument.presentationml.slideLayout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8" r:id="rId1"/>
    <p:sldMasterId id="2147483870" r:id="rId2"/>
  </p:sldMasterIdLst>
  <p:notesMasterIdLst>
    <p:notesMasterId r:id="rId57"/>
  </p:notesMasterIdLst>
  <p:sldIdLst>
    <p:sldId id="352" r:id="rId3"/>
    <p:sldId id="356" r:id="rId4"/>
    <p:sldId id="357" r:id="rId5"/>
    <p:sldId id="355" r:id="rId6"/>
    <p:sldId id="358" r:id="rId7"/>
    <p:sldId id="360" r:id="rId8"/>
    <p:sldId id="361" r:id="rId9"/>
    <p:sldId id="337" r:id="rId10"/>
    <p:sldId id="338" r:id="rId11"/>
    <p:sldId id="339" r:id="rId12"/>
    <p:sldId id="340" r:id="rId13"/>
    <p:sldId id="341" r:id="rId14"/>
    <p:sldId id="342" r:id="rId15"/>
    <p:sldId id="343" r:id="rId16"/>
    <p:sldId id="344" r:id="rId17"/>
    <p:sldId id="345" r:id="rId18"/>
    <p:sldId id="346" r:id="rId19"/>
    <p:sldId id="362" r:id="rId20"/>
    <p:sldId id="347" r:id="rId21"/>
    <p:sldId id="348" r:id="rId22"/>
    <p:sldId id="349" r:id="rId23"/>
    <p:sldId id="350" r:id="rId24"/>
    <p:sldId id="351" r:id="rId25"/>
    <p:sldId id="256" r:id="rId26"/>
    <p:sldId id="270" r:id="rId27"/>
    <p:sldId id="271" r:id="rId28"/>
    <p:sldId id="273" r:id="rId29"/>
    <p:sldId id="274" r:id="rId30"/>
    <p:sldId id="288" r:id="rId31"/>
    <p:sldId id="276" r:id="rId32"/>
    <p:sldId id="333" r:id="rId33"/>
    <p:sldId id="334" r:id="rId34"/>
    <p:sldId id="277" r:id="rId35"/>
    <p:sldId id="278" r:id="rId36"/>
    <p:sldId id="280" r:id="rId37"/>
    <p:sldId id="300" r:id="rId38"/>
    <p:sldId id="299" r:id="rId39"/>
    <p:sldId id="332" r:id="rId40"/>
    <p:sldId id="363" r:id="rId41"/>
    <p:sldId id="329" r:id="rId42"/>
    <p:sldId id="304" r:id="rId43"/>
    <p:sldId id="306" r:id="rId44"/>
    <p:sldId id="321" r:id="rId45"/>
    <p:sldId id="318" r:id="rId46"/>
    <p:sldId id="319" r:id="rId47"/>
    <p:sldId id="324" r:id="rId48"/>
    <p:sldId id="311" r:id="rId49"/>
    <p:sldId id="322" r:id="rId50"/>
    <p:sldId id="323" r:id="rId51"/>
    <p:sldId id="320" r:id="rId52"/>
    <p:sldId id="331" r:id="rId53"/>
    <p:sldId id="315" r:id="rId54"/>
    <p:sldId id="316" r:id="rId55"/>
    <p:sldId id="317" r:id="rId5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zz95@yahoo.com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8632" autoAdjust="0"/>
  </p:normalViewPr>
  <p:slideViewPr>
    <p:cSldViewPr>
      <p:cViewPr>
        <p:scale>
          <a:sx n="60" d="100"/>
          <a:sy n="60" d="100"/>
        </p:scale>
        <p:origin x="-1146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microsoft.com/office/2015/10/relationships/revisionInfo" Target="revisionInfo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notesMaster" Target="notesMasters/notesMaster1.xml"/><Relationship Id="rId61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7-18T18:45:30.657" idx="1">
    <p:pos x="10" y="10"/>
    <p:text/>
  </p:cm>
  <p:cm authorId="1" dt="2017-07-18T18:45:56.463" idx="2">
    <p:pos x="106" y="106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398ADE7B-878E-4652-B16A-0996FF8B418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D95D4EA-77D7-4FBA-9B2A-2FD7DFE4C81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B12EE3A-3A8C-4263-BE36-6EDD70DBEC83}" type="datetimeFigureOut">
              <a:rPr lang="ar-JO"/>
              <a:pPr>
                <a:defRPr/>
              </a:pPr>
              <a:t>25/02/1441</a:t>
            </a:fld>
            <a:endParaRPr lang="ar-JO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6F060BB8-9E07-4922-82DB-D4AF932E3B8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JO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DEE556AB-D3A7-4E49-8014-794695E92F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ED0669D-45DC-44FD-84BF-E04A8B7DE09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8951FC3-955A-4CAA-90B9-2E3B2552CD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032E941-8EE6-4D33-BC6A-F744A8BBDB67}" type="slidenum">
              <a:rPr lang="ar-JO"/>
              <a:pPr>
                <a:defRPr/>
              </a:pPr>
              <a:t>‹#›</a:t>
            </a:fld>
            <a:endParaRPr lang="ar-JO"/>
          </a:p>
        </p:txBody>
      </p:sp>
    </p:spTree>
    <p:extLst>
      <p:ext uri="{BB962C8B-B14F-4D97-AF65-F5344CB8AC3E}">
        <p14:creationId xmlns="" xmlns:p14="http://schemas.microsoft.com/office/powerpoint/2010/main" val="19546915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ethanol" TargetMode="External"/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en.wikipedia.org/wiki/Aspirin" TargetMode="Externa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Acidosis" TargetMode="External"/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en.wikipedia.org/wiki/Anion_gap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sz="1200" dirty="0" smtClean="0">
                <a:solidFill>
                  <a:schemeClr val="tx1"/>
                </a:solidFill>
                <a:latin typeface="Gill Sans MT" pitchFamily="34" charset="0"/>
              </a:rPr>
              <a:t>Total body water (</a:t>
            </a:r>
            <a:r>
              <a:rPr lang="en-US" sz="1200" dirty="0" smtClean="0">
                <a:solidFill>
                  <a:srgbClr val="FF0000"/>
                </a:solidFill>
                <a:latin typeface="Gill Sans MT" pitchFamily="34" charset="0"/>
              </a:rPr>
              <a:t>TBW</a:t>
            </a:r>
            <a:r>
              <a:rPr lang="en-US" sz="1200" dirty="0" smtClean="0">
                <a:solidFill>
                  <a:schemeClr val="tx1"/>
                </a:solidFill>
                <a:latin typeface="Gill Sans MT" pitchFamily="34" charset="0"/>
              </a:rPr>
              <a:t>) as a percentage of body weight varies with age .</a:t>
            </a:r>
          </a:p>
          <a:p>
            <a:pPr algn="l" rtl="0"/>
            <a:endParaRPr lang="en-US" sz="1200" dirty="0" smtClean="0">
              <a:solidFill>
                <a:srgbClr val="FF0000"/>
              </a:solidFill>
              <a:latin typeface="Gill Sans MT" pitchFamily="34" charset="0"/>
            </a:endParaRPr>
          </a:p>
          <a:p>
            <a:pPr algn="l" rtl="0"/>
            <a:r>
              <a:rPr lang="en-US" sz="1200" dirty="0" smtClean="0">
                <a:solidFill>
                  <a:schemeClr val="tx1"/>
                </a:solidFill>
                <a:latin typeface="Gill Sans MT" pitchFamily="34" charset="0"/>
              </a:rPr>
              <a:t>The </a:t>
            </a:r>
            <a:r>
              <a:rPr lang="en-US" sz="1200" dirty="0" smtClean="0">
                <a:solidFill>
                  <a:srgbClr val="FF0000"/>
                </a:solidFill>
                <a:latin typeface="Gill Sans MT" pitchFamily="34" charset="0"/>
              </a:rPr>
              <a:t>fetus has a high </a:t>
            </a:r>
            <a:r>
              <a:rPr lang="en-US" sz="1200" dirty="0" smtClean="0">
                <a:solidFill>
                  <a:schemeClr val="tx1"/>
                </a:solidFill>
                <a:latin typeface="Gill Sans MT" pitchFamily="34" charset="0"/>
              </a:rPr>
              <a:t>TBW, which </a:t>
            </a:r>
            <a:r>
              <a:rPr lang="en-US" sz="1200" dirty="0" smtClean="0">
                <a:solidFill>
                  <a:srgbClr val="FF0000"/>
                </a:solidFill>
                <a:latin typeface="Gill Sans MT" pitchFamily="34" charset="0"/>
              </a:rPr>
              <a:t>gradually decreases </a:t>
            </a:r>
            <a:r>
              <a:rPr lang="en-US" sz="1200" dirty="0" smtClean="0">
                <a:solidFill>
                  <a:schemeClr val="tx1"/>
                </a:solidFill>
                <a:latin typeface="Gill Sans MT" pitchFamily="34" charset="0"/>
              </a:rPr>
              <a:t>to about 75% of birth weight for a term infant , </a:t>
            </a:r>
            <a:r>
              <a:rPr lang="en-US" sz="1200" dirty="0" smtClean="0">
                <a:solidFill>
                  <a:srgbClr val="FF0000"/>
                </a:solidFill>
                <a:latin typeface="Gill Sans MT" pitchFamily="34" charset="0"/>
              </a:rPr>
              <a:t>Pre-mature infants have a higher TBW</a:t>
            </a:r>
            <a:r>
              <a:rPr lang="en-US" sz="1200" dirty="0" smtClean="0">
                <a:solidFill>
                  <a:schemeClr val="tx1"/>
                </a:solidFill>
                <a:latin typeface="Gill Sans MT" pitchFamily="34" charset="0"/>
              </a:rPr>
              <a:t>.</a:t>
            </a:r>
          </a:p>
          <a:p>
            <a:pPr algn="l" rtl="0"/>
            <a:endParaRPr lang="en-US" sz="1200" dirty="0" smtClean="0">
              <a:solidFill>
                <a:schemeClr val="tx1"/>
              </a:solidFill>
              <a:latin typeface="Gill Sans MT" pitchFamily="34" charset="0"/>
            </a:endParaRPr>
          </a:p>
          <a:p>
            <a:pPr algn="l" rtl="0"/>
            <a:r>
              <a:rPr lang="en-US" sz="1200" dirty="0" smtClean="0">
                <a:solidFill>
                  <a:schemeClr val="tx1"/>
                </a:solidFill>
                <a:latin typeface="Gill Sans MT" pitchFamily="34" charset="0"/>
              </a:rPr>
              <a:t>During the </a:t>
            </a:r>
            <a:r>
              <a:rPr lang="en-US" sz="1200" dirty="0" smtClean="0">
                <a:solidFill>
                  <a:srgbClr val="FF0000"/>
                </a:solidFill>
                <a:latin typeface="Gill Sans MT" pitchFamily="34" charset="0"/>
              </a:rPr>
              <a:t>first year </a:t>
            </a:r>
            <a:r>
              <a:rPr lang="en-US" sz="1200" dirty="0" smtClean="0">
                <a:solidFill>
                  <a:schemeClr val="tx1"/>
                </a:solidFill>
                <a:latin typeface="Gill Sans MT" pitchFamily="34" charset="0"/>
              </a:rPr>
              <a:t>of life, TBW decreases to about </a:t>
            </a:r>
            <a:r>
              <a:rPr lang="en-US" sz="1200" dirty="0" smtClean="0">
                <a:solidFill>
                  <a:srgbClr val="FF0000"/>
                </a:solidFill>
                <a:latin typeface="Gill Sans MT" pitchFamily="34" charset="0"/>
              </a:rPr>
              <a:t>60%</a:t>
            </a:r>
            <a:r>
              <a:rPr lang="en-US" sz="1200" dirty="0" smtClean="0">
                <a:solidFill>
                  <a:schemeClr val="tx1"/>
                </a:solidFill>
                <a:latin typeface="Gill Sans MT" pitchFamily="34" charset="0"/>
              </a:rPr>
              <a:t> of body weight and basically remains at this level until puberty.</a:t>
            </a:r>
          </a:p>
          <a:p>
            <a:pPr algn="l" rtl="0"/>
            <a:endParaRPr lang="en-US" sz="1200" dirty="0" smtClean="0">
              <a:solidFill>
                <a:schemeClr val="tx1"/>
              </a:solidFill>
              <a:latin typeface="Gill Sans MT" pitchFamily="34" charset="0"/>
            </a:endParaRPr>
          </a:p>
          <a:p>
            <a:pPr algn="l" rtl="0"/>
            <a:r>
              <a:rPr lang="en-US" sz="1200" dirty="0" smtClean="0">
                <a:solidFill>
                  <a:schemeClr val="tx1"/>
                </a:solidFill>
                <a:latin typeface="Gill Sans MT" pitchFamily="34" charset="0"/>
              </a:rPr>
              <a:t>At puberty, </a:t>
            </a:r>
            <a:r>
              <a:rPr lang="en-US" sz="1200" dirty="0" smtClean="0">
                <a:solidFill>
                  <a:srgbClr val="FF0000"/>
                </a:solidFill>
                <a:latin typeface="Gill Sans MT" pitchFamily="34" charset="0"/>
              </a:rPr>
              <a:t>the fat content </a:t>
            </a:r>
            <a:r>
              <a:rPr lang="en-US" sz="1200" dirty="0" smtClean="0">
                <a:solidFill>
                  <a:schemeClr val="tx1"/>
                </a:solidFill>
                <a:latin typeface="Gill Sans MT" pitchFamily="34" charset="0"/>
              </a:rPr>
              <a:t>of females increases more than that of males , by the end of puberty TBW in M remains at 60%, but it decreases to 50% of body weight in F.</a:t>
            </a:r>
          </a:p>
          <a:p>
            <a:pPr algn="l"/>
            <a:endParaRPr lang="en-US" dirty="0" smtClean="0"/>
          </a:p>
          <a:p>
            <a:pPr marL="0" marR="0" indent="0" algn="l" defTabSz="914400" rtl="1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Although water makes up a large component of body weight, the exact proportion varies with age , body size ,&amp; body composition </a:t>
            </a:r>
          </a:p>
          <a:p>
            <a:pPr marL="0" marR="0" indent="0" algn="l" defTabSz="914400" rtl="1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chemeClr val="tx1"/>
                </a:solidFill>
              </a:rPr>
              <a:t>In adult </a:t>
            </a:r>
            <a:r>
              <a:rPr lang="en-US" dirty="0" err="1" smtClean="0">
                <a:solidFill>
                  <a:schemeClr val="tx1"/>
                </a:solidFill>
              </a:rPr>
              <a:t>tbw</a:t>
            </a:r>
            <a:r>
              <a:rPr lang="en-US" dirty="0" smtClean="0">
                <a:solidFill>
                  <a:schemeClr val="tx1"/>
                </a:solidFill>
              </a:rPr>
              <a:t>=2/3</a:t>
            </a:r>
            <a:r>
              <a:rPr lang="en-US" baseline="0" dirty="0" smtClean="0">
                <a:solidFill>
                  <a:schemeClr val="tx1"/>
                </a:solidFill>
              </a:rPr>
              <a:t> or 0.6 *</a:t>
            </a:r>
            <a:r>
              <a:rPr lang="en-US" baseline="0" dirty="0" err="1" smtClean="0">
                <a:solidFill>
                  <a:schemeClr val="tx1"/>
                </a:solidFill>
              </a:rPr>
              <a:t>wt</a:t>
            </a:r>
            <a:r>
              <a:rPr lang="en-US" baseline="0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US" dirty="0" smtClean="0"/>
              <a:t>Because fat has low water content, and muscle has high water</a:t>
            </a:r>
          </a:p>
          <a:p>
            <a:pPr algn="l" rtl="0"/>
            <a:endParaRPr lang="ar-SA" sz="1200" dirty="0" smtClean="0">
              <a:solidFill>
                <a:schemeClr val="tx1"/>
              </a:solidFill>
              <a:latin typeface="Gill Sans MT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2E941-8EE6-4D33-BC6A-F744A8BBDB67}" type="slidenum">
              <a:rPr lang="ar-JO" smtClean="0"/>
              <a:pPr>
                <a:defRPr/>
              </a:pPr>
              <a:t>2</a:t>
            </a:fld>
            <a:endParaRPr lang="ar-JO"/>
          </a:p>
        </p:txBody>
      </p:sp>
    </p:spTree>
    <p:extLst>
      <p:ext uri="{BB962C8B-B14F-4D97-AF65-F5344CB8AC3E}">
        <p14:creationId xmlns="" xmlns:p14="http://schemas.microsoft.com/office/powerpoint/2010/main" val="3549753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High anion gap metabolic acidosis is caused generally by acid produced by the body,. More rarely, high anion gap metabolic acidosis may be caused by ingesting </a:t>
            </a:r>
            <a:r>
              <a:rPr lang="en-US" smtClean="0">
                <a:hlinkClick r:id="rId3" tooltip="Methanol"/>
              </a:rPr>
              <a:t>methanol</a:t>
            </a:r>
            <a:r>
              <a:rPr lang="en-US" smtClean="0"/>
              <a:t> or overdosing on </a:t>
            </a:r>
            <a:r>
              <a:rPr lang="en-US" smtClean="0">
                <a:hlinkClick r:id="rId4" tooltip="Aspirin"/>
              </a:rPr>
              <a:t>aspirin</a:t>
            </a:r>
            <a:r>
              <a:rPr lang="en-US" smtClean="0"/>
              <a:t>.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285FFFE-7DF7-4FEC-A182-87E7FA29A196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7412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D002E02-D2AA-4612-8167-E44F5BB01664}" type="slidenum">
              <a:rPr lang="ar-JO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ar-JO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3252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D59EE64-198A-4A13-8736-027683970C9A}" type="slidenum">
              <a:rPr lang="ar-JO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ar-JO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530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B3C1724-BD71-4680-BC2A-FBD5CBE5C727}" type="slidenum">
              <a:rPr lang="ar-JO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ar-JO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506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60B2303-864D-4FC2-AAB6-C994CD58B8BB}" type="slidenum">
              <a:rPr lang="ar-JO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35</a:t>
            </a:fld>
            <a:endParaRPr lang="ar-JO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04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B5C7690-E9FB-40DF-A004-B1DBB1876D0F}" type="slidenum">
              <a:rPr lang="ar-JO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36</a:t>
            </a:fld>
            <a:endParaRPr lang="ar-JO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9156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5A83FA3-5A48-4853-95B8-F2A13A75F756}" type="slidenum">
              <a:rPr lang="ar-JO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37</a:t>
            </a:fld>
            <a:endParaRPr lang="ar-JO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7348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579BCE9-2879-45B5-8E6E-A5CEA44DD1A7}" type="slidenum">
              <a:rPr lang="ar-JO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41</a:t>
            </a:fld>
            <a:endParaRPr lang="ar-JO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44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38E1A1-8ED3-46B6-9872-7B4EC69BB19B}" type="slidenum">
              <a:rPr lang="ar-JO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42</a:t>
            </a:fld>
            <a:endParaRPr lang="ar-JO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6564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A3B5C2C-11A1-447A-BB41-5911F291C313}" type="slidenum">
              <a:rPr lang="ar-JO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44</a:t>
            </a:fld>
            <a:endParaRPr lang="ar-JO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Sodium and chloride are the dominant </a:t>
            </a:r>
            <a:r>
              <a:rPr lang="en-US" dirty="0" err="1" smtClean="0"/>
              <a:t>cation</a:t>
            </a:r>
            <a:r>
              <a:rPr lang="en-US" dirty="0" smtClean="0"/>
              <a:t> and anion in</a:t>
            </a:r>
            <a:r>
              <a:rPr lang="en-US" baseline="0" dirty="0" smtClean="0"/>
              <a:t> </a:t>
            </a:r>
            <a:r>
              <a:rPr lang="en-US" dirty="0" smtClean="0"/>
              <a:t>the ECF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Potassium is the most abundant </a:t>
            </a:r>
            <a:r>
              <a:rPr lang="en-US" dirty="0" err="1" smtClean="0"/>
              <a:t>cation</a:t>
            </a:r>
            <a:r>
              <a:rPr lang="en-US" dirty="0" smtClean="0"/>
              <a:t> in the ICF and proteins, organic anions, and phosphate are the most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plentiful anions in the ICF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presence of intracellular molecules that do not cross the cell</a:t>
            </a:r>
            <a:r>
              <a:rPr lang="en-US" baseline="0" dirty="0" smtClean="0"/>
              <a:t> </a:t>
            </a:r>
            <a:r>
              <a:rPr lang="en-US" dirty="0" smtClean="0"/>
              <a:t>membrane , due to the activity of the Na + ,K + -ATPase</a:t>
            </a:r>
            <a:r>
              <a:rPr lang="en-US" baseline="0" dirty="0" smtClean="0"/>
              <a:t> </a:t>
            </a:r>
            <a:r>
              <a:rPr lang="en-US" dirty="0" smtClean="0"/>
              <a:t>pump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2E941-8EE6-4D33-BC6A-F744A8BBDB67}" type="slidenum">
              <a:rPr lang="ar-JO" smtClean="0"/>
              <a:pPr>
                <a:defRPr/>
              </a:pPr>
              <a:t>3</a:t>
            </a:fld>
            <a:endParaRPr lang="ar-JO"/>
          </a:p>
        </p:txBody>
      </p:sp>
    </p:spTree>
    <p:extLst>
      <p:ext uri="{BB962C8B-B14F-4D97-AF65-F5344CB8AC3E}">
        <p14:creationId xmlns="" xmlns:p14="http://schemas.microsoft.com/office/powerpoint/2010/main" val="32956034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8612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7FB5310-99A8-4957-A2B4-5EFF8B01A7DF}" type="slidenum">
              <a:rPr lang="ar-JO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45</a:t>
            </a:fld>
            <a:endParaRPr lang="ar-JO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684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103FCE9-E896-49D9-8453-8A9DD5F527FE}" type="slidenum">
              <a:rPr lang="ar-JO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47</a:t>
            </a:fld>
            <a:endParaRPr lang="ar-JO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Avoid </a:t>
            </a:r>
            <a:r>
              <a:rPr lang="en-US" dirty="0" err="1"/>
              <a:t>phenobarpital</a:t>
            </a:r>
            <a:r>
              <a:rPr lang="en-US" dirty="0"/>
              <a:t>   pontine </a:t>
            </a:r>
            <a:r>
              <a:rPr lang="en-US" dirty="0" err="1"/>
              <a:t>demylenation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2E941-8EE6-4D33-BC6A-F744A8BBDB67}" type="slidenum">
              <a:rPr lang="ar-JO"/>
              <a:pPr>
                <a:defRPr/>
              </a:pPr>
              <a:t>49</a:t>
            </a:fld>
            <a:endParaRPr lang="ar-JO"/>
          </a:p>
        </p:txBody>
      </p:sp>
    </p:spTree>
    <p:extLst>
      <p:ext uri="{BB962C8B-B14F-4D97-AF65-F5344CB8AC3E}">
        <p14:creationId xmlns="" xmlns:p14="http://schemas.microsoft.com/office/powerpoint/2010/main" val="184489912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578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591FB19-215C-4F2B-A08B-46B3E9B6B59A}" type="slidenum">
              <a:rPr lang="ar-JO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50</a:t>
            </a:fld>
            <a:endParaRPr lang="ar-JO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090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6DDC1DF-5937-4AEF-9698-D3E62E72BE46}" type="slidenum">
              <a:rPr lang="ar-JO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52</a:t>
            </a:fld>
            <a:endParaRPr lang="ar-JO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2948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25DD46C-B694-4700-B22F-01B1EAE961B9}" type="slidenum">
              <a:rPr lang="ar-JO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53</a:t>
            </a:fld>
            <a:endParaRPr lang="ar-JO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4996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4F757D2-2615-48C8-826C-2A3EA5C84A35}" type="slidenum">
              <a:rPr lang="ar-JO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54</a:t>
            </a:fld>
            <a:endParaRPr lang="ar-JO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2C1221BB-F8E0-7444-A2F1-20D642ECDEC3}" type="slidenum">
              <a:rPr lang="ar-SA">
                <a:latin typeface="Calibri" charset="0"/>
              </a:rPr>
              <a:pPr eaLnBrk="1" hangingPunct="1"/>
              <a:t>4</a:t>
            </a:fld>
            <a:endParaRPr lang="en-US">
              <a:latin typeface="Calibri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53502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l" rtl="0"/>
            <a:r>
              <a:rPr lang="en-US" sz="1200" dirty="0" smtClean="0">
                <a:solidFill>
                  <a:schemeClr val="tx1"/>
                </a:solidFill>
              </a:rPr>
              <a:t>The most common cause of dehydration in children is gastroenteritis. </a:t>
            </a:r>
          </a:p>
          <a:p>
            <a:pPr algn="l" rtl="0"/>
            <a:r>
              <a:rPr lang="en-US" sz="1200" dirty="0" smtClean="0">
                <a:solidFill>
                  <a:schemeClr val="tx1"/>
                </a:solidFill>
              </a:rPr>
              <a:t>The first step in assessing a dehydrated child is determining the degree of dehydration ( either by physical examination or by calculations )</a:t>
            </a:r>
          </a:p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B8311DD-0F4F-4BD6-BCFD-92DBFAAD28A5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Degree by </a:t>
            </a:r>
            <a:r>
              <a:rPr lang="en-US" dirty="0" err="1" smtClean="0"/>
              <a:t>calcation</a:t>
            </a:r>
            <a:r>
              <a:rPr lang="en-US" dirty="0" smtClean="0"/>
              <a:t> or </a:t>
            </a:r>
            <a:r>
              <a:rPr lang="en-US" dirty="0" err="1" smtClean="0"/>
              <a:t>clincal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2E941-8EE6-4D33-BC6A-F744A8BBDB67}" type="slidenum">
              <a:rPr lang="ar-JO" smtClean="0"/>
              <a:pPr>
                <a:defRPr/>
              </a:pPr>
              <a:t>11</a:t>
            </a:fld>
            <a:endParaRPr lang="ar-JO"/>
          </a:p>
        </p:txBody>
      </p:sp>
    </p:spTree>
    <p:extLst>
      <p:ext uri="{BB962C8B-B14F-4D97-AF65-F5344CB8AC3E}">
        <p14:creationId xmlns="" xmlns:p14="http://schemas.microsoft.com/office/powerpoint/2010/main" val="8058709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Fonronal</a:t>
            </a:r>
            <a:r>
              <a:rPr lang="en-US" dirty="0" smtClean="0"/>
              <a:t> </a:t>
            </a:r>
            <a:r>
              <a:rPr lang="en-US" dirty="0" err="1" smtClean="0"/>
              <a:t>depreesion</a:t>
            </a:r>
            <a:r>
              <a:rPr lang="en-US" dirty="0" smtClean="0"/>
              <a:t> </a:t>
            </a:r>
            <a:r>
              <a:rPr lang="en-US" dirty="0" err="1" smtClean="0"/>
              <a:t>boby</a:t>
            </a:r>
            <a:r>
              <a:rPr lang="en-US" dirty="0" smtClean="0"/>
              <a:t> less</a:t>
            </a:r>
            <a:r>
              <a:rPr lang="en-US" baseline="0" dirty="0" smtClean="0"/>
              <a:t> 1 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2E941-8EE6-4D33-BC6A-F744A8BBDB67}" type="slidenum">
              <a:rPr lang="ar-JO" smtClean="0"/>
              <a:pPr>
                <a:defRPr/>
              </a:pPr>
              <a:t>13</a:t>
            </a:fld>
            <a:endParaRPr lang="ar-JO"/>
          </a:p>
        </p:txBody>
      </p:sp>
    </p:spTree>
    <p:extLst>
      <p:ext uri="{BB962C8B-B14F-4D97-AF65-F5344CB8AC3E}">
        <p14:creationId xmlns="" xmlns:p14="http://schemas.microsoft.com/office/powerpoint/2010/main" val="32975548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A383143A-5F8C-4285-BB24-A75DD6DDD7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1">
            <a:normAutofit fontScale="775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Mild </a:t>
            </a:r>
            <a:r>
              <a:rPr lang="en-US" dirty="0" err="1" smtClean="0"/>
              <a:t>symptomes</a:t>
            </a:r>
            <a:endParaRPr lang="en-US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Moderate : </a:t>
            </a:r>
            <a:r>
              <a:rPr lang="en-US" dirty="0" err="1" smtClean="0"/>
              <a:t>sigin</a:t>
            </a:r>
            <a:r>
              <a:rPr lang="en-US" dirty="0" smtClean="0"/>
              <a:t> dehydration and </a:t>
            </a:r>
            <a:r>
              <a:rPr lang="en-US" dirty="0" err="1" smtClean="0"/>
              <a:t>sym</a:t>
            </a:r>
            <a:endParaRPr lang="en-US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 smtClean="0"/>
              <a:t>Sever:vital</a:t>
            </a:r>
            <a:r>
              <a:rPr lang="en-US" dirty="0" smtClean="0"/>
              <a:t> sign and shock</a:t>
            </a: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Pulse, rate and volume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Normal bp doesn’t </a:t>
            </a:r>
            <a:r>
              <a:rPr lang="en-US" dirty="0" smtClean="0"/>
              <a:t>exclude</a:t>
            </a:r>
            <a:r>
              <a:rPr lang="en-US" dirty="0"/>
              <a:t> shock (compensatory state)</a:t>
            </a:r>
            <a:endParaRPr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 </a:t>
            </a:r>
            <a:endParaRPr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Skin turgor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Normal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Reduced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Tenting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 </a:t>
            </a:r>
          </a:p>
        </p:txBody>
      </p:sp>
      <p:sp>
        <p:nvSpPr>
          <p:cNvPr id="13316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A5B81F9-C21F-4A58-89C0-3773665C508E}" type="slidenum">
              <a:rPr lang="ar-JO" altLang="en-US">
                <a:latin typeface="Calibri" pitchFamily="34" charset="0"/>
              </a:rPr>
              <a:pPr/>
              <a:t>15</a:t>
            </a:fld>
            <a:endParaRPr lang="ar-JO" alt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 smtClean="0"/>
              <a:t>Delayed cr impeding shock</a:t>
            </a:r>
          </a:p>
          <a:p>
            <a:pPr>
              <a:spcBef>
                <a:spcPct val="0"/>
              </a:spcBef>
            </a:pPr>
            <a:endParaRPr lang="en-US" altLang="en-US" smtClean="0"/>
          </a:p>
          <a:p>
            <a:pPr>
              <a:spcBef>
                <a:spcPct val="0"/>
              </a:spcBef>
            </a:pPr>
            <a:r>
              <a:rPr lang="en-US" altLang="en-US" smtClean="0"/>
              <a:t> </a:t>
            </a:r>
          </a:p>
          <a:p>
            <a:pPr>
              <a:spcBef>
                <a:spcPct val="0"/>
              </a:spcBef>
            </a:pPr>
            <a:endParaRPr lang="en-US" altLang="en-US" smtClean="0"/>
          </a:p>
          <a:p>
            <a:pPr>
              <a:spcBef>
                <a:spcPct val="0"/>
              </a:spcBef>
            </a:pPr>
            <a:r>
              <a:rPr lang="en-US" altLang="en-US" smtClean="0"/>
              <a:t> </a:t>
            </a:r>
          </a:p>
          <a:p>
            <a:pPr>
              <a:spcBef>
                <a:spcPct val="0"/>
              </a:spcBef>
            </a:pPr>
            <a:r>
              <a:rPr lang="en-US" altLang="en-US" smtClean="0"/>
              <a:t> </a:t>
            </a:r>
          </a:p>
          <a:p>
            <a:pPr>
              <a:spcBef>
                <a:spcPct val="0"/>
              </a:spcBef>
            </a:pPr>
            <a:r>
              <a:rPr lang="en-US" altLang="en-US" smtClean="0"/>
              <a:t> </a:t>
            </a:r>
          </a:p>
          <a:p>
            <a:pPr>
              <a:spcBef>
                <a:spcPct val="0"/>
              </a:spcBef>
            </a:pPr>
            <a:endParaRPr lang="en-US" altLang="en-US" smtClean="0"/>
          </a:p>
          <a:p>
            <a:pPr>
              <a:spcBef>
                <a:spcPct val="0"/>
              </a:spcBef>
            </a:pPr>
            <a:r>
              <a:rPr lang="en-US" altLang="en-US" smtClean="0"/>
              <a:t> </a:t>
            </a:r>
          </a:p>
          <a:p>
            <a:pPr>
              <a:spcBef>
                <a:spcPct val="0"/>
              </a:spcBef>
            </a:pPr>
            <a:r>
              <a:rPr lang="en-US" altLang="en-US" smtClean="0"/>
              <a:t> </a:t>
            </a:r>
          </a:p>
          <a:p>
            <a:pPr>
              <a:spcBef>
                <a:spcPct val="0"/>
              </a:spcBef>
            </a:pPr>
            <a:endParaRPr lang="ar-JO" altLang="en-US" smtClean="0"/>
          </a:p>
        </p:txBody>
      </p:sp>
      <p:sp>
        <p:nvSpPr>
          <p:cNvPr id="15364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D3738DC-9BE6-41A7-8F03-09C19F055648}" type="slidenum">
              <a:rPr lang="ar-JO" altLang="en-US">
                <a:latin typeface="Calibri" pitchFamily="34" charset="0"/>
              </a:rPr>
              <a:pPr/>
              <a:t>16</a:t>
            </a:fld>
            <a:endParaRPr lang="ar-JO" alt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b="1" dirty="0" smtClean="0"/>
              <a:t>Normal bicarbonate levels</a:t>
            </a:r>
            <a:r>
              <a:rPr lang="en-US" dirty="0" smtClean="0"/>
              <a:t> are: 23 to 30 </a:t>
            </a:r>
            <a:r>
              <a:rPr lang="en-US" dirty="0" err="1" smtClean="0"/>
              <a:t>mEq</a:t>
            </a:r>
            <a:r>
              <a:rPr lang="en-US" dirty="0" smtClean="0"/>
              <a:t>/L 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K:icf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normal anion gap acidosis</a:t>
            </a:r>
            <a:r>
              <a:rPr lang="en-US" dirty="0" smtClean="0"/>
              <a:t>, and less precisely </a:t>
            </a:r>
            <a:r>
              <a:rPr lang="en-US" b="1" dirty="0" smtClean="0"/>
              <a:t>non-anion gap acidosis</a:t>
            </a:r>
            <a:r>
              <a:rPr lang="en-US" dirty="0" smtClean="0"/>
              <a:t>, is an </a:t>
            </a:r>
            <a:r>
              <a:rPr lang="en-US" dirty="0" smtClean="0">
                <a:hlinkClick r:id="rId3" tooltip="Acidosis"/>
              </a:rPr>
              <a:t>acidosis</a:t>
            </a:r>
            <a:r>
              <a:rPr lang="en-US" dirty="0" smtClean="0"/>
              <a:t> that is </a:t>
            </a:r>
            <a:r>
              <a:rPr lang="en-US" i="1" dirty="0" smtClean="0"/>
              <a:t>not</a:t>
            </a:r>
            <a:r>
              <a:rPr lang="en-US" dirty="0" smtClean="0"/>
              <a:t> accompanied by an abnormally increased </a:t>
            </a:r>
            <a:r>
              <a:rPr lang="en-US" dirty="0" smtClean="0">
                <a:hlinkClick r:id="rId4" tooltip="Anion gap"/>
              </a:rPr>
              <a:t>anion gap</a:t>
            </a:r>
            <a:r>
              <a:rPr lang="en-US" dirty="0" smtClean="0"/>
              <a:t>.</a:t>
            </a:r>
            <a:endParaRPr lang="en-US" altLang="en-US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42E840C-6EB2-4B58-A266-31AADBEAB7BE}" type="slidenum">
              <a:rPr lang="ar-JO"/>
              <a:pPr/>
              <a:t>21</a:t>
            </a:fld>
            <a:endParaRPr lang="ar-J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8B6270-D96E-41D0-9973-35DD2C403684}" type="datetime1">
              <a:rPr lang="en-US" smtClean="0"/>
              <a:pPr>
                <a:defRPr/>
              </a:pPr>
              <a:t>10/24/2019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8B6270-D96E-41D0-9973-35DD2C403684}" type="datetime1">
              <a:rPr lang="en-US" smtClean="0"/>
              <a:pPr>
                <a:defRPr/>
              </a:pPr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8B6270-D96E-41D0-9973-35DD2C403684}" type="datetime1">
              <a:rPr lang="en-US" smtClean="0"/>
              <a:pPr>
                <a:defRPr/>
              </a:pPr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8B6270-D96E-41D0-9973-35DD2C403684}" type="datetime1">
              <a:rPr lang="en-US" smtClean="0"/>
              <a:pPr>
                <a:defRPr/>
              </a:pPr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8B6270-D96E-41D0-9973-35DD2C403684}" type="datetime1">
              <a:rPr lang="en-US" smtClean="0"/>
              <a:pPr>
                <a:defRPr/>
              </a:pPr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8B6270-D96E-41D0-9973-35DD2C403684}" type="datetime1">
              <a:rPr lang="en-US" smtClean="0"/>
              <a:pPr>
                <a:defRPr/>
              </a:pPr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8B6270-D96E-41D0-9973-35DD2C403684}" type="datetime1">
              <a:rPr lang="en-US" smtClean="0"/>
              <a:pPr>
                <a:defRPr/>
              </a:pPr>
              <a:t>10/24/2019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8B6270-D96E-41D0-9973-35DD2C403684}" type="datetime1">
              <a:rPr lang="en-US" smtClean="0"/>
              <a:pPr>
                <a:defRPr/>
              </a:pPr>
              <a:t>10/24/2019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8B6270-D96E-41D0-9973-35DD2C403684}" type="datetime1">
              <a:rPr lang="en-US" smtClean="0"/>
              <a:pPr>
                <a:defRPr/>
              </a:pPr>
              <a:t>10/24/2019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8B6270-D96E-41D0-9973-35DD2C403684}" type="datetime1">
              <a:rPr lang="en-US" smtClean="0"/>
              <a:pPr>
                <a:defRPr/>
              </a:pPr>
              <a:t>10/24/2019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8B6270-D96E-41D0-9973-35DD2C403684}" type="datetime1">
              <a:rPr lang="en-US" smtClean="0"/>
              <a:pPr>
                <a:defRPr/>
              </a:pPr>
              <a:t>10/24/2019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8B6270-D96E-41D0-9973-35DD2C403684}" type="datetime1">
              <a:rPr lang="en-US" smtClean="0"/>
              <a:pPr>
                <a:defRPr/>
              </a:pPr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8B6270-D96E-41D0-9973-35DD2C403684}" type="datetime1">
              <a:rPr lang="en-US" smtClean="0"/>
              <a:pPr>
                <a:defRPr/>
              </a:pPr>
              <a:t>10/24/2019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8B6270-D96E-41D0-9973-35DD2C403684}" type="datetime1">
              <a:rPr lang="en-US" smtClean="0"/>
              <a:pPr>
                <a:defRPr/>
              </a:pPr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8B6270-D96E-41D0-9973-35DD2C403684}" type="datetime1">
              <a:rPr lang="en-US" smtClean="0"/>
              <a:pPr>
                <a:defRPr/>
              </a:pPr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8B6270-D96E-41D0-9973-35DD2C403684}" type="datetime1">
              <a:rPr lang="en-US" smtClean="0"/>
              <a:pPr>
                <a:defRPr/>
              </a:pPr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8B6270-D96E-41D0-9973-35DD2C403684}" type="datetime1">
              <a:rPr lang="en-US" smtClean="0"/>
              <a:pPr>
                <a:defRPr/>
              </a:pPr>
              <a:t>10/24/2019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8B6270-D96E-41D0-9973-35DD2C403684}" type="datetime1">
              <a:rPr lang="en-US" smtClean="0"/>
              <a:pPr>
                <a:defRPr/>
              </a:pPr>
              <a:t>10/24/2019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8B6270-D96E-41D0-9973-35DD2C403684}" type="datetime1">
              <a:rPr lang="en-US" smtClean="0"/>
              <a:pPr>
                <a:defRPr/>
              </a:pPr>
              <a:t>10/24/2019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8B6270-D96E-41D0-9973-35DD2C403684}" type="datetime1">
              <a:rPr lang="en-US" smtClean="0"/>
              <a:pPr>
                <a:defRPr/>
              </a:pPr>
              <a:t>10/24/2019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8B6270-D96E-41D0-9973-35DD2C403684}" type="datetime1">
              <a:rPr lang="en-US" smtClean="0"/>
              <a:pPr>
                <a:defRPr/>
              </a:pPr>
              <a:t>10/24/2019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8B6270-D96E-41D0-9973-35DD2C403684}" type="datetime1">
              <a:rPr lang="en-US" smtClean="0"/>
              <a:pPr>
                <a:defRPr/>
              </a:pPr>
              <a:t>10/24/2019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078B6270-D96E-41D0-9973-35DD2C403684}" type="datetime1">
              <a:rPr lang="en-US" smtClean="0"/>
              <a:pPr>
                <a:defRPr/>
              </a:pPr>
              <a:t>10/24/2019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78B6270-D96E-41D0-9973-35DD2C403684}" type="datetime1">
              <a:rPr lang="en-US" smtClean="0"/>
              <a:pPr>
                <a:defRPr/>
              </a:pPr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 rot="19140000">
            <a:off x="1418925" y="2845855"/>
            <a:ext cx="5961929" cy="867444"/>
          </a:xfrm>
        </p:spPr>
        <p:txBody>
          <a:bodyPr/>
          <a:lstStyle/>
          <a:p>
            <a:pPr algn="ctr"/>
            <a:r>
              <a:rPr lang="en-US" altLang="en-US" sz="4000" b="1" dirty="0">
                <a:ln>
                  <a:solidFill>
                    <a:schemeClr val="bg2">
                      <a:alpha val="70000"/>
                    </a:schemeClr>
                  </a:solidFill>
                </a:ln>
                <a:solidFill>
                  <a:schemeClr val="accent1">
                    <a:lumMod val="75000"/>
                    <a:alpha val="84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4953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FLUID THERAPY </a:t>
            </a:r>
            <a:r>
              <a:rPr lang="en-US" altLang="en-US" sz="4000" b="1" smtClean="0">
                <a:ln>
                  <a:solidFill>
                    <a:schemeClr val="bg2">
                      <a:alpha val="70000"/>
                    </a:schemeClr>
                  </a:solidFill>
                </a:ln>
                <a:solidFill>
                  <a:schemeClr val="accent1">
                    <a:lumMod val="75000"/>
                    <a:alpha val="84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4953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IN children</a:t>
            </a:r>
            <a:r>
              <a:rPr lang="en-US" sz="4000" b="1" dirty="0">
                <a:ln>
                  <a:solidFill>
                    <a:schemeClr val="bg2">
                      <a:alpha val="70000"/>
                    </a:schemeClr>
                  </a:solidFill>
                </a:ln>
                <a:solidFill>
                  <a:schemeClr val="accent1">
                    <a:lumMod val="75000"/>
                    <a:alpha val="84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4953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en-US" sz="4000" b="1" dirty="0">
                <a:ln>
                  <a:solidFill>
                    <a:schemeClr val="bg2">
                      <a:alpha val="70000"/>
                    </a:schemeClr>
                  </a:solidFill>
                </a:ln>
                <a:solidFill>
                  <a:schemeClr val="accent1">
                    <a:lumMod val="75000"/>
                    <a:alpha val="84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495300" dist="38100" dir="5400000" algn="t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1026" name="Picture 2" descr="C:\Users\Ahmed\Desktop\imag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524000"/>
            <a:ext cx="4154460" cy="311689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4191000"/>
            <a:ext cx="568362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Supervised by: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Dr.Salma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Al-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Ajarmeh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4611231"/>
            <a:ext cx="5867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Done By : Lamees Nayl Abuzaid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Majeda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Yousef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ar-JO" sz="2800" dirty="0" smtClean="0">
                <a:solidFill>
                  <a:schemeClr val="tx2"/>
                </a:solidFill>
                <a:latin typeface="Angsana New" pitchFamily="18" charset="-34"/>
              </a:rPr>
              <a:t>تبييض الطالب : رائد علي</a:t>
            </a:r>
          </a:p>
          <a:p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70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AC694E87-AA9C-4A8F-9FC2-1537844E2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447800"/>
            <a:ext cx="8077200" cy="5092700"/>
          </a:xfrm>
        </p:spPr>
        <p:txBody>
          <a:bodyPr>
            <a:noAutofit/>
          </a:bodyPr>
          <a:lstStyle/>
          <a:p>
            <a:pPr algn="l" rtl="0" eaLnBrk="1" hangingPunct="1">
              <a:lnSpc>
                <a:spcPct val="80000"/>
              </a:lnSpc>
              <a:buFontTx/>
              <a:buAutoNum type="arabicPeriod"/>
            </a:pPr>
            <a:r>
              <a:rPr lang="en-US" sz="2600" dirty="0" smtClean="0">
                <a:solidFill>
                  <a:srgbClr val="262626"/>
                </a:solidFill>
              </a:rPr>
              <a:t>There is a </a:t>
            </a:r>
            <a:r>
              <a:rPr lang="en-US" sz="2600" dirty="0" smtClean="0">
                <a:solidFill>
                  <a:srgbClr val="FF0000"/>
                </a:solidFill>
              </a:rPr>
              <a:t>higher frequency of gastroenteritis </a:t>
            </a:r>
            <a:r>
              <a:rPr lang="en-US" sz="2600" dirty="0" smtClean="0">
                <a:solidFill>
                  <a:srgbClr val="262626"/>
                </a:solidFill>
              </a:rPr>
              <a:t>(diarrhea and vomiting) in children compared to adults.</a:t>
            </a:r>
          </a:p>
          <a:p>
            <a:pPr algn="l" rtl="0" eaLnBrk="1" hangingPunct="1">
              <a:lnSpc>
                <a:spcPct val="80000"/>
              </a:lnSpc>
              <a:buFontTx/>
              <a:buAutoNum type="arabicPeriod"/>
            </a:pPr>
            <a:endParaRPr lang="en-US" sz="2600" dirty="0" smtClean="0">
              <a:solidFill>
                <a:srgbClr val="262626"/>
              </a:solidFill>
            </a:endParaRPr>
          </a:p>
          <a:p>
            <a:pPr algn="l" rtl="0" eaLnBrk="1" hangingPunct="1">
              <a:lnSpc>
                <a:spcPct val="80000"/>
              </a:lnSpc>
              <a:buFontTx/>
              <a:buAutoNum type="arabicPeriod"/>
            </a:pPr>
            <a:r>
              <a:rPr lang="en-US" sz="2600" dirty="0" smtClean="0">
                <a:solidFill>
                  <a:srgbClr val="262626"/>
                </a:solidFill>
              </a:rPr>
              <a:t>Children, especially young children, have a </a:t>
            </a:r>
            <a:r>
              <a:rPr lang="en-US" sz="2600" dirty="0" smtClean="0">
                <a:solidFill>
                  <a:srgbClr val="FF0000"/>
                </a:solidFill>
              </a:rPr>
              <a:t>higher surface area</a:t>
            </a:r>
            <a:r>
              <a:rPr lang="en-US" sz="2600" dirty="0" smtClean="0">
                <a:solidFill>
                  <a:srgbClr val="262626"/>
                </a:solidFill>
              </a:rPr>
              <a:t> to volume ratio with proportionally higher insensible losses that are accentuated in disease states (eg, fever or burns).</a:t>
            </a:r>
          </a:p>
          <a:p>
            <a:pPr algn="l" rtl="0" eaLnBrk="1" hangingPunct="1">
              <a:lnSpc>
                <a:spcPct val="80000"/>
              </a:lnSpc>
              <a:buFontTx/>
              <a:buAutoNum type="arabicPeriod"/>
            </a:pPr>
            <a:endParaRPr lang="en-US" sz="2600" dirty="0" smtClean="0">
              <a:solidFill>
                <a:srgbClr val="262626"/>
              </a:solidFill>
            </a:endParaRPr>
          </a:p>
          <a:p>
            <a:pPr algn="l" rtl="0" eaLnBrk="1" hangingPunct="1">
              <a:lnSpc>
                <a:spcPct val="80000"/>
              </a:lnSpc>
              <a:buFontTx/>
              <a:buAutoNum type="arabicPeriod"/>
            </a:pPr>
            <a:r>
              <a:rPr lang="en-US" sz="2600" dirty="0" smtClean="0">
                <a:solidFill>
                  <a:srgbClr val="262626"/>
                </a:solidFill>
              </a:rPr>
              <a:t>Young children are </a:t>
            </a:r>
            <a:r>
              <a:rPr lang="en-US" sz="2600" dirty="0" smtClean="0">
                <a:solidFill>
                  <a:srgbClr val="FF0000"/>
                </a:solidFill>
              </a:rPr>
              <a:t>unable to communicate their need for fluids </a:t>
            </a:r>
            <a:r>
              <a:rPr lang="en-US" sz="2600" dirty="0" smtClean="0">
                <a:solidFill>
                  <a:srgbClr val="262626"/>
                </a:solidFill>
              </a:rPr>
              <a:t>or cannot independently access fluids to replenish volume losses.</a:t>
            </a:r>
          </a:p>
          <a:p>
            <a:pPr algn="l" rtl="0" eaLnBrk="1" hangingPunct="1">
              <a:lnSpc>
                <a:spcPct val="80000"/>
              </a:lnSpc>
            </a:pPr>
            <a:endParaRPr lang="ar-JO" sz="2600" dirty="0" smtClean="0">
              <a:solidFill>
                <a:srgbClr val="262626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66800" y="152400"/>
            <a:ext cx="7848600" cy="796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296" eaLnBrk="1" hangingPunct="1">
              <a:lnSpc>
                <a:spcPct val="80000"/>
              </a:lnSpc>
            </a:pP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Children are at increased risk for </a:t>
            </a:r>
            <a:r>
              <a:rPr lang="en-US" sz="2800" b="1" dirty="0" err="1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hypovolemia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 the following reasons: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BB682F5A-0C0C-4188-87A4-56F2F0874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326107"/>
            <a:ext cx="7790688" cy="5562600"/>
          </a:xfrm>
        </p:spPr>
        <p:txBody>
          <a:bodyPr rtlCol="0">
            <a:normAutofit/>
          </a:bodyPr>
          <a:lstStyle/>
          <a:p>
            <a:pPr algn="l" rtl="0" eaLnBrk="1" fontAlgn="auto" hangingPunct="1">
              <a:buFont typeface="Arial"/>
              <a:buNone/>
              <a:defRPr/>
            </a:pP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514350" indent="-514350" algn="l" rtl="0" eaLnBrk="1" fontAlgn="auto" hangingPunct="1">
              <a:buFont typeface="+mj-lt"/>
              <a:buAutoNum type="arabicPeriod"/>
              <a:defRPr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</a:t>
            </a:r>
            <a:r>
              <a:rPr lang="en-US" sz="2800" dirty="0">
                <a:solidFill>
                  <a:srgbClr val="FF0000"/>
                </a:solidFill>
              </a:rPr>
              <a:t>degree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of extracellular fluid volume depletion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marL="514350" indent="-514350" algn="l" rtl="0" eaLnBrk="1" fontAlgn="auto" hangingPunct="1">
              <a:buFont typeface="+mj-lt"/>
              <a:buAutoNum type="arabicPeriod"/>
              <a:defRPr/>
            </a:pP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514350" indent="-514350" algn="l" rtl="0" eaLnBrk="1" fontAlgn="auto" hangingPunct="1">
              <a:buFont typeface="+mj-lt"/>
              <a:buAutoNum type="arabicPeriod"/>
              <a:defRPr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</a:t>
            </a:r>
            <a:r>
              <a:rPr lang="en-US" sz="2800" dirty="0">
                <a:solidFill>
                  <a:srgbClr val="FF0000"/>
                </a:solidFill>
              </a:rPr>
              <a:t>type of fluid lost 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(extracellular fluid or both intracellular and extracellular fluid)</a:t>
            </a:r>
            <a:endParaRPr lang="ar-JO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90600" y="152400"/>
            <a:ext cx="8153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defRPr/>
            </a:pP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assessing a child with </a:t>
            </a:r>
            <a:r>
              <a:rPr lang="en-US" sz="2800" b="1" dirty="0" err="1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hypovolemia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We needs to address two issues: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18004790-E27E-484D-ACDA-BB954E856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228600"/>
            <a:ext cx="749808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Degree of dehydration  </a:t>
            </a:r>
            <a:b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endParaRPr lang="ar-JO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A8416DDE-AB20-4AB3-8414-26DB1E30F1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219200"/>
            <a:ext cx="8229600" cy="5638800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Is most objectively measured as a </a:t>
            </a:r>
            <a:r>
              <a:rPr lang="en-US" sz="2800" dirty="0">
                <a:solidFill>
                  <a:srgbClr val="FF0000"/>
                </a:solidFill>
              </a:rPr>
              <a:t>change in weight 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from baseline. </a:t>
            </a:r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defRPr/>
            </a:pPr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defRPr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 most cases a previous recent weight is </a:t>
            </a:r>
            <a:r>
              <a:rPr lang="en-US" sz="2800" dirty="0">
                <a:solidFill>
                  <a:srgbClr val="FF0000"/>
                </a:solidFill>
              </a:rPr>
              <a:t>not available. </a:t>
            </a:r>
          </a:p>
          <a:p>
            <a:pPr>
              <a:defRPr/>
            </a:pP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defRPr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Acute loss of body weight reflects the loss of fluid, </a:t>
            </a:r>
            <a:r>
              <a:rPr lang="en-US" sz="2800" dirty="0">
                <a:solidFill>
                  <a:srgbClr val="FF0000"/>
                </a:solidFill>
              </a:rPr>
              <a:t>not lean body mass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>
              <a:defRPr/>
            </a:pP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defRPr/>
            </a:pP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As 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 result, a </a:t>
            </a:r>
            <a:r>
              <a:rPr lang="en-US" sz="2800" dirty="0">
                <a:solidFill>
                  <a:srgbClr val="FF0000"/>
                </a:solidFill>
              </a:rPr>
              <a:t>number of findings on physical 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examination coupled with the 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clinical 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history are used to help assess the severity of hypovolemia.</a:t>
            </a:r>
          </a:p>
          <a:p>
            <a:pPr>
              <a:defRPr/>
            </a:pPr>
            <a:endParaRPr lang="ar-JO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0243" name="Picture 2" descr="Image result for sign and symptom of dehydration in childr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974725"/>
            <a:ext cx="8031163" cy="577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1066800" y="131250"/>
            <a:ext cx="6335712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 dirty="0"/>
              <a:t>Signs and symptoms of dehydration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5105400" y="4800600"/>
            <a:ext cx="3386919" cy="1222603"/>
          </a:xfrm>
        </p:spPr>
        <p:txBody>
          <a:bodyPr>
            <a:normAutofit fontScale="70000" lnSpcReduction="20000"/>
          </a:bodyPr>
          <a:lstStyle/>
          <a:p>
            <a:pPr algn="l" rtl="0" eaLnBrk="1" hangingPunct="1"/>
            <a:endParaRPr lang="en-US" dirty="0" smtClean="0"/>
          </a:p>
          <a:p>
            <a:pPr algn="l" rtl="0" eaLnBrk="1" hangingPunct="1"/>
            <a:r>
              <a:rPr lang="en-US" dirty="0" smtClean="0"/>
              <a:t>Child: 3% mild, 6% moderate, 9% severe</a:t>
            </a:r>
          </a:p>
          <a:p>
            <a:pPr algn="l" rtl="0" eaLnBrk="1" hangingPunct="1"/>
            <a:endParaRPr lang="en-US" dirty="0" smtClean="0"/>
          </a:p>
        </p:txBody>
      </p:sp>
      <p:pic>
        <p:nvPicPr>
          <p:cNvPr id="5122" name="Picture 2" descr="C:\Users\Ahmed\Desktop\dehydration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7543800" cy="470733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" y="4272677"/>
            <a:ext cx="5334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#In child &lt;2 y &amp; child </a:t>
            </a:r>
            <a:r>
              <a:rPr lang="en-US" b="1" dirty="0" err="1" smtClean="0"/>
              <a:t>wieght</a:t>
            </a:r>
            <a:r>
              <a:rPr lang="en-US" b="1" dirty="0" smtClean="0"/>
              <a:t>&lt;10kg  :</a:t>
            </a:r>
          </a:p>
          <a:p>
            <a:r>
              <a:rPr lang="en-US" b="1" dirty="0" smtClean="0"/>
              <a:t>Mild  5% loss of body weight </a:t>
            </a:r>
          </a:p>
          <a:p>
            <a:r>
              <a:rPr lang="en-US" b="1" dirty="0" smtClean="0"/>
              <a:t>Moderate 10% loss of body weight </a:t>
            </a:r>
          </a:p>
          <a:p>
            <a:r>
              <a:rPr lang="en-US" b="1" dirty="0" smtClean="0"/>
              <a:t>Sever 15% loss of body weight </a:t>
            </a:r>
          </a:p>
          <a:p>
            <a:endParaRPr lang="en-US" b="1" dirty="0" smtClean="0"/>
          </a:p>
          <a:p>
            <a:r>
              <a:rPr lang="en-US" b="1" dirty="0" smtClean="0"/>
              <a:t>#In older &gt;2 y :</a:t>
            </a:r>
          </a:p>
          <a:p>
            <a:r>
              <a:rPr lang="en-US" b="1" dirty="0" smtClean="0"/>
              <a:t>Mild 3% loss of body weight </a:t>
            </a:r>
          </a:p>
          <a:p>
            <a:r>
              <a:rPr lang="en-US" b="1" dirty="0" smtClean="0"/>
              <a:t>Moderate 6% loss of body weight </a:t>
            </a:r>
          </a:p>
          <a:p>
            <a:r>
              <a:rPr lang="en-US" b="1" dirty="0" smtClean="0"/>
              <a:t>Sever 9% loss of body weight </a:t>
            </a:r>
          </a:p>
        </p:txBody>
      </p:sp>
      <p:sp>
        <p:nvSpPr>
          <p:cNvPr id="5" name="5-Point Star 4"/>
          <p:cNvSpPr/>
          <p:nvPr/>
        </p:nvSpPr>
        <p:spPr>
          <a:xfrm>
            <a:off x="381000" y="3657600"/>
            <a:ext cx="457200" cy="533400"/>
          </a:xfrm>
          <a:prstGeom prst="star5">
            <a:avLst>
              <a:gd name="adj" fmla="val 24445"/>
              <a:gd name="hf" fmla="val 105146"/>
              <a:gd name="vf" fmla="val 1105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087D5F78-59F3-42A7-8E21-B0B307114F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551600179"/>
              </p:ext>
            </p:extLst>
          </p:nvPr>
        </p:nvGraphicFramePr>
        <p:xfrm>
          <a:off x="1026459" y="533400"/>
          <a:ext cx="8117541" cy="6126989"/>
        </p:xfrm>
        <a:graphic>
          <a:graphicData uri="http://schemas.openxmlformats.org/drawingml/2006/table">
            <a:tbl>
              <a:tblPr rtl="1">
                <a:tableStyleId>{5DA37D80-6434-44D0-A028-1B22A696006F}</a:tableStyleId>
              </a:tblPr>
              <a:tblGrid>
                <a:gridCol w="2148141">
                  <a:extLst>
                    <a:ext uri="{9D8B030D-6E8A-4147-A177-3AD203B41FA5}">
                      <a16:colId xmlns:a16="http://schemas.microsoft.com/office/drawing/2014/main" xmlns="" val="282261528"/>
                    </a:ext>
                  </a:extLst>
                </a:gridCol>
                <a:gridCol w="2148141">
                  <a:extLst>
                    <a:ext uri="{9D8B030D-6E8A-4147-A177-3AD203B41FA5}">
                      <a16:colId xmlns:a16="http://schemas.microsoft.com/office/drawing/2014/main" xmlns="" val="530945140"/>
                    </a:ext>
                  </a:extLst>
                </a:gridCol>
                <a:gridCol w="2148141">
                  <a:extLst>
                    <a:ext uri="{9D8B030D-6E8A-4147-A177-3AD203B41FA5}">
                      <a16:colId xmlns:a16="http://schemas.microsoft.com/office/drawing/2014/main" xmlns="" val="1848289096"/>
                    </a:ext>
                  </a:extLst>
                </a:gridCol>
                <a:gridCol w="1673118">
                  <a:extLst>
                    <a:ext uri="{9D8B030D-6E8A-4147-A177-3AD203B41FA5}">
                      <a16:colId xmlns:a16="http://schemas.microsoft.com/office/drawing/2014/main" xmlns="" val="695062864"/>
                    </a:ext>
                  </a:extLst>
                </a:gridCol>
              </a:tblGrid>
              <a:tr h="1188855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Severe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(≥10 percent)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altLang="en-US" sz="18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Moderate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(6 to 9 percent)</a:t>
                      </a:r>
                    </a:p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alt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 Mild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(3 to 5 percent)</a:t>
                      </a:r>
                    </a:p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alt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Finding</a:t>
                      </a:r>
                      <a:endParaRPr kumimoji="0" lang="ar-JO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extLst>
                  <a:ext uri="{0D108BD9-81ED-4DB2-BD59-A6C34878D82A}">
                    <a16:rowId xmlns:a16="http://schemas.microsoft.com/office/drawing/2014/main" xmlns="" val="3815122231"/>
                  </a:ext>
                </a:extLst>
              </a:tr>
              <a:tr h="914504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Rapid  (&gt;160)and weak OR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Absent</a:t>
                      </a:r>
                      <a:endParaRPr kumimoji="0" lang="ar-JO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Rapid</a:t>
                      </a:r>
                      <a:endParaRPr kumimoji="0" lang="ar-JO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normal </a:t>
                      </a:r>
                      <a:r>
                        <a:rPr kumimoji="0" lang="en-US" alt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rate</a:t>
                      </a:r>
                    </a:p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Pulse</a:t>
                      </a:r>
                      <a:endParaRPr kumimoji="0" lang="ar-JO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extLst>
                  <a:ext uri="{0D108BD9-81ED-4DB2-BD59-A6C34878D82A}">
                    <a16:rowId xmlns:a16="http://schemas.microsoft.com/office/drawing/2014/main" xmlns="" val="2840317378"/>
                  </a:ext>
                </a:extLst>
              </a:tr>
              <a:tr h="640153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Low</a:t>
                      </a:r>
                      <a:endParaRPr kumimoji="0" lang="ar-JO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Normal to low</a:t>
                      </a:r>
                      <a:endParaRPr kumimoji="0" lang="ar-JO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Normal</a:t>
                      </a:r>
                    </a:p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Systolic pressure </a:t>
                      </a:r>
                    </a:p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extLst>
                  <a:ext uri="{0D108BD9-81ED-4DB2-BD59-A6C34878D82A}">
                    <a16:rowId xmlns:a16="http://schemas.microsoft.com/office/drawing/2014/main" xmlns="" val="3470994660"/>
                  </a:ext>
                </a:extLst>
              </a:tr>
              <a:tr h="640153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Deep, tachypnea OR decreased to absent</a:t>
                      </a:r>
                      <a:endParaRPr kumimoji="0" lang="ar-JO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Deep, rate may be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Increased</a:t>
                      </a:r>
                      <a:endParaRPr kumimoji="0" lang="ar-JO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Normal</a:t>
                      </a:r>
                    </a:p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Respirations </a:t>
                      </a:r>
                      <a:endParaRPr kumimoji="0" lang="ar-JO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extLst>
                  <a:ext uri="{0D108BD9-81ED-4DB2-BD59-A6C34878D82A}">
                    <a16:rowId xmlns:a16="http://schemas.microsoft.com/office/drawing/2014/main" xmlns="" val="3137429963"/>
                  </a:ext>
                </a:extLst>
              </a:tr>
              <a:tr h="64015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Parched</a:t>
                      </a:r>
                    </a:p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Dry</a:t>
                      </a:r>
                    </a:p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Tacky or slightly dry</a:t>
                      </a:r>
                    </a:p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Buccal mucosa </a:t>
                      </a:r>
                    </a:p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extLst>
                  <a:ext uri="{0D108BD9-81ED-4DB2-BD59-A6C34878D82A}">
                    <a16:rowId xmlns:a16="http://schemas.microsoft.com/office/drawing/2014/main" xmlns="" val="1339462840"/>
                  </a:ext>
                </a:extLst>
              </a:tr>
              <a:tr h="64015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Markedly sunken</a:t>
                      </a:r>
                    </a:p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Sunken</a:t>
                      </a:r>
                      <a:endParaRPr kumimoji="0" lang="ar-JO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Normal</a:t>
                      </a:r>
                      <a:endParaRPr kumimoji="0" lang="ar-JO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Anterior  fontanelle </a:t>
                      </a:r>
                    </a:p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extLst>
                  <a:ext uri="{0D108BD9-81ED-4DB2-BD59-A6C34878D82A}">
                    <a16:rowId xmlns:a16="http://schemas.microsoft.com/office/drawing/2014/main" xmlns="" val="2294996148"/>
                  </a:ext>
                </a:extLst>
              </a:tr>
              <a:tr h="914504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u="none" strike="noStrike" cap="none" normalizeH="0" baseline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Markedly sunken</a:t>
                      </a:r>
                    </a:p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Sunken</a:t>
                      </a:r>
                      <a:endParaRPr kumimoji="0" lang="ar-JO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Normal</a:t>
                      </a:r>
                      <a:endParaRPr kumimoji="0" lang="ar-JO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Eyes </a:t>
                      </a:r>
                      <a:endParaRPr kumimoji="0" lang="ar-JO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/>
                </a:tc>
                <a:extLst>
                  <a:ext uri="{0D108BD9-81ED-4DB2-BD59-A6C34878D82A}">
                    <a16:rowId xmlns:a16="http://schemas.microsoft.com/office/drawing/2014/main" xmlns="" val="1309503999"/>
                  </a:ext>
                </a:extLst>
              </a:tr>
            </a:tbl>
          </a:graphicData>
        </a:graphic>
      </p:graphicFrame>
      <p:sp>
        <p:nvSpPr>
          <p:cNvPr id="12332" name="عنصر نائب لرقم الشريحة 2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1CCCCDBB-D23C-4B22-BD2D-2559601D17AF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B2899674-1C6C-4161-BC78-FD21D1623110}" type="slidenum">
              <a:rPr lang="en-US"/>
              <a:pPr/>
              <a:t>16</a:t>
            </a:fld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0FAB3381-90B3-4DDA-873D-8D6BF17FF1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31316905"/>
              </p:ext>
            </p:extLst>
          </p:nvPr>
        </p:nvGraphicFramePr>
        <p:xfrm>
          <a:off x="1066800" y="990600"/>
          <a:ext cx="7969624" cy="4876800"/>
        </p:xfrm>
        <a:graphic>
          <a:graphicData uri="http://schemas.openxmlformats.org/drawingml/2006/table">
            <a:tbl>
              <a:tblPr rtl="1">
                <a:tableStyleId>{5DA37D80-6434-44D0-A028-1B22A696006F}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xmlns="" val="885393737"/>
                    </a:ext>
                  </a:extLst>
                </a:gridCol>
                <a:gridCol w="2006266">
                  <a:extLst>
                    <a:ext uri="{9D8B030D-6E8A-4147-A177-3AD203B41FA5}">
                      <a16:colId xmlns:a16="http://schemas.microsoft.com/office/drawing/2014/main" xmlns="" val="3545916904"/>
                    </a:ext>
                  </a:extLst>
                </a:gridCol>
                <a:gridCol w="2108534">
                  <a:extLst>
                    <a:ext uri="{9D8B030D-6E8A-4147-A177-3AD203B41FA5}">
                      <a16:colId xmlns:a16="http://schemas.microsoft.com/office/drawing/2014/main" xmlns="" val="300670406"/>
                    </a:ext>
                  </a:extLst>
                </a:gridCol>
                <a:gridCol w="1797424">
                  <a:extLst>
                    <a:ext uri="{9D8B030D-6E8A-4147-A177-3AD203B41FA5}">
                      <a16:colId xmlns:a16="http://schemas.microsoft.com/office/drawing/2014/main" xmlns="" val="473371375"/>
                    </a:ext>
                  </a:extLst>
                </a:gridCol>
              </a:tblGrid>
              <a:tr h="800100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Severe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(≥10 percent)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altLang="en-US" sz="18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Moderate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(6 to 9 percent)</a:t>
                      </a:r>
                    </a:p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 Mild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(3 to 5 percent)</a:t>
                      </a:r>
                    </a:p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Finding</a:t>
                      </a:r>
                      <a:endParaRPr kumimoji="0" lang="ar-JO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2681832978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Markedly increased &gt;5sec</a:t>
                      </a:r>
                      <a:endParaRPr kumimoji="0" lang="ar-JO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Increased &gt;3sec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normal</a:t>
                      </a:r>
                      <a:endParaRPr kumimoji="0" lang="ar-JO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Capillary refill </a:t>
                      </a:r>
                      <a:endParaRPr kumimoji="0" lang="ar-JO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1475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Cool, mottled,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acrocyanosis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Cool</a:t>
                      </a:r>
                    </a:p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Normal</a:t>
                      </a:r>
                    </a:p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Skin </a:t>
                      </a:r>
                      <a:endParaRPr kumimoji="0" lang="ar-JO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3948922884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tenting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decreased</a:t>
                      </a:r>
                      <a:endParaRPr kumimoji="0" lang="ar-JO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Slightly decreased</a:t>
                      </a:r>
                      <a:endParaRPr kumimoji="0" lang="ar-JO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Skin </a:t>
                      </a:r>
                      <a:r>
                        <a:rPr kumimoji="0" lang="en-US" altLang="en-US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turgor</a:t>
                      </a:r>
                      <a:endParaRPr kumimoji="0" lang="ar-JO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62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Anuria</a:t>
                      </a:r>
                      <a:endParaRPr kumimoji="0" lang="en-US" altLang="en-US" sz="18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Markedly reduced</a:t>
                      </a:r>
                      <a:endParaRPr kumimoji="0" lang="ar-JO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Normal or mildly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reduced</a:t>
                      </a:r>
                    </a:p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Urine output </a:t>
                      </a:r>
                    </a:p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510810149"/>
                  </a:ext>
                </a:extLst>
              </a:tr>
              <a:tr h="371475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Grunting, lethargy,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coma</a:t>
                      </a:r>
                    </a:p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Listlessness,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irritability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Increased thirst</a:t>
                      </a:r>
                    </a:p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u="none" strike="noStrike" cap="none" normalizeH="0" baseline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20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4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115000"/>
                        <a:buFont typeface="Arial" panose="020B0604020202020204" pitchFamily="34" charset="0"/>
                        <a:defRPr sz="1200">
                          <a:solidFill>
                            <a:srgbClr val="262626"/>
                          </a:solidFill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Systemic signs</a:t>
                      </a:r>
                    </a:p>
                    <a:p>
                      <a:pPr marL="0" marR="0" lvl="0" indent="0" algn="l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4148979682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7010400" y="3962400"/>
            <a:ext cx="1108841" cy="4572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6248400" y="4419600"/>
            <a:ext cx="762000" cy="1676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372100" y="6096000"/>
            <a:ext cx="2019300" cy="36933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Pre-renal azotemia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6211669"/>
            <a:ext cx="47244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/>
              <a:t>Sever  If : renal failure , vital signs impaired , impaired level of </a:t>
            </a:r>
            <a:r>
              <a:rPr lang="en-US" b="1" dirty="0" err="1" smtClean="0"/>
              <a:t>concsusness</a:t>
            </a:r>
            <a:r>
              <a:rPr lang="en-US" b="1" dirty="0" smtClean="0"/>
              <a:t>)</a:t>
            </a:r>
            <a:endParaRPr lang="ar-JO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 noChangeArrowheads="1"/>
          </p:cNvSpPr>
          <p:nvPr>
            <p:ph type="title"/>
          </p:nvPr>
        </p:nvSpPr>
        <p:spPr>
          <a:xfrm>
            <a:off x="990600" y="-17060"/>
            <a:ext cx="7498080" cy="1110018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Laboratory testing</a:t>
            </a:r>
            <a:endParaRPr lang="ar-JO" altLang="en-US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6650999-ED2B-4258-BA63-84FE36E419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143000"/>
            <a:ext cx="8229600" cy="5181600"/>
          </a:xfrm>
        </p:spPr>
        <p:txBody>
          <a:bodyPr>
            <a:noAutofit/>
          </a:bodyPr>
          <a:lstStyle/>
          <a:p>
            <a:pPr algn="l" rtl="0" eaLnBrk="1" hangingPunct="1">
              <a:lnSpc>
                <a:spcPct val="80000"/>
              </a:lnSpc>
            </a:pPr>
            <a:r>
              <a:rPr lang="en-US" sz="2800" dirty="0" smtClean="0">
                <a:solidFill>
                  <a:srgbClr val="262626"/>
                </a:solidFill>
              </a:rPr>
              <a:t>Laboratory testing often reveals </a:t>
            </a:r>
            <a:r>
              <a:rPr lang="en-US" sz="2800" dirty="0" smtClean="0">
                <a:solidFill>
                  <a:srgbClr val="FF0000"/>
                </a:solidFill>
              </a:rPr>
              <a:t>normal electrolytes and acid base balance</a:t>
            </a:r>
            <a:r>
              <a:rPr lang="en-US" sz="2800" dirty="0" smtClean="0">
                <a:solidFill>
                  <a:srgbClr val="262626"/>
                </a:solidFill>
              </a:rPr>
              <a:t> in children with </a:t>
            </a:r>
            <a:r>
              <a:rPr lang="en-US" sz="2800" dirty="0" smtClean="0">
                <a:solidFill>
                  <a:srgbClr val="FF0000"/>
                </a:solidFill>
              </a:rPr>
              <a:t>mild </a:t>
            </a:r>
            <a:r>
              <a:rPr lang="en-US" sz="2800" dirty="0" smtClean="0">
                <a:solidFill>
                  <a:srgbClr val="262626"/>
                </a:solidFill>
              </a:rPr>
              <a:t>dehydration. </a:t>
            </a:r>
          </a:p>
          <a:p>
            <a:pPr algn="l" rtl="0" eaLnBrk="1" hangingPunct="1">
              <a:lnSpc>
                <a:spcPct val="80000"/>
              </a:lnSpc>
            </a:pPr>
            <a:endParaRPr lang="en-US" sz="2800" dirty="0" smtClean="0">
              <a:solidFill>
                <a:srgbClr val="262626"/>
              </a:solidFill>
            </a:endParaRPr>
          </a:p>
          <a:p>
            <a:pPr algn="l" rtl="0" eaLnBrk="1" hangingPunct="1">
              <a:lnSpc>
                <a:spcPct val="80000"/>
              </a:lnSpc>
            </a:pPr>
            <a:r>
              <a:rPr lang="en-US" sz="2800" dirty="0" smtClean="0">
                <a:solidFill>
                  <a:srgbClr val="262626"/>
                </a:solidFill>
              </a:rPr>
              <a:t>As a </a:t>
            </a:r>
            <a:r>
              <a:rPr lang="en-US" sz="2800" dirty="0" smtClean="0">
                <a:solidFill>
                  <a:srgbClr val="FF0000"/>
                </a:solidFill>
              </a:rPr>
              <a:t>result</a:t>
            </a:r>
            <a:r>
              <a:rPr lang="en-US" sz="2800" dirty="0" smtClean="0">
                <a:solidFill>
                  <a:srgbClr val="262626"/>
                </a:solidFill>
              </a:rPr>
              <a:t>, measurement of serum electrolytes is typically limited to children who require </a:t>
            </a:r>
            <a:r>
              <a:rPr lang="en-US" sz="2800" dirty="0" smtClean="0">
                <a:solidFill>
                  <a:srgbClr val="FF0000"/>
                </a:solidFill>
              </a:rPr>
              <a:t>intravenous fluid repletion. </a:t>
            </a:r>
          </a:p>
          <a:p>
            <a:pPr algn="l" rtl="0" eaLnBrk="1" hangingPunct="1">
              <a:lnSpc>
                <a:spcPct val="80000"/>
              </a:lnSpc>
            </a:pPr>
            <a:endParaRPr lang="en-US" sz="2800" dirty="0" smtClean="0">
              <a:solidFill>
                <a:srgbClr val="262626"/>
              </a:solidFill>
            </a:endParaRPr>
          </a:p>
          <a:p>
            <a:pPr algn="l" rtl="0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dirty="0" smtClean="0">
                <a:solidFill>
                  <a:srgbClr val="262626"/>
                </a:solidFill>
              </a:rPr>
              <a:t>Serum sodium  </a:t>
            </a:r>
          </a:p>
          <a:p>
            <a:pPr algn="l" rtl="0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dirty="0" smtClean="0">
                <a:solidFill>
                  <a:srgbClr val="262626"/>
                </a:solidFill>
              </a:rPr>
              <a:t>Serum potassium</a:t>
            </a:r>
          </a:p>
          <a:p>
            <a:pPr algn="l" rtl="0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dirty="0" smtClean="0">
                <a:solidFill>
                  <a:srgbClr val="262626"/>
                </a:solidFill>
              </a:rPr>
              <a:t>Serum bicarbonate </a:t>
            </a:r>
          </a:p>
          <a:p>
            <a:pPr algn="l" rtl="0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dirty="0" smtClean="0">
                <a:solidFill>
                  <a:srgbClr val="262626"/>
                </a:solidFill>
              </a:rPr>
              <a:t>Urine sodium </a:t>
            </a:r>
          </a:p>
          <a:p>
            <a:pPr algn="l" rtl="0" eaLnBrk="1" hangingPunct="1">
              <a:lnSpc>
                <a:spcPct val="80000"/>
              </a:lnSpc>
              <a:buFontTx/>
              <a:buAutoNum type="arabicPeriod"/>
            </a:pPr>
            <a:endParaRPr lang="en-US" sz="2800" dirty="0" smtClean="0">
              <a:solidFill>
                <a:srgbClr val="262626"/>
              </a:solidFill>
            </a:endParaRPr>
          </a:p>
          <a:p>
            <a:pPr algn="l" rtl="0" eaLnBrk="1" hangingPunct="1">
              <a:lnSpc>
                <a:spcPct val="80000"/>
              </a:lnSpc>
            </a:pPr>
            <a:endParaRPr lang="ar-JO" sz="2800" dirty="0" smtClean="0">
              <a:solidFill>
                <a:srgbClr val="262626"/>
              </a:solidFill>
            </a:endParaRPr>
          </a:p>
        </p:txBody>
      </p:sp>
      <p:sp>
        <p:nvSpPr>
          <p:cNvPr id="16388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3F46C93A-FA06-432E-8E60-8444BCFF9161}" type="slidenum">
              <a:rPr lang="en-US"/>
              <a:pPr/>
              <a:t>17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410200" y="4826675"/>
            <a:ext cx="2743200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Pt with mild dehydration (stable ) no need to further investigations(CBC, ELECTROLYTES)</a:t>
            </a:r>
          </a:p>
          <a:p>
            <a:endParaRPr lang="en-US" dirty="0" smtClean="0"/>
          </a:p>
          <a:p>
            <a:r>
              <a:rPr lang="en-US" dirty="0" smtClean="0"/>
              <a:t>BUT IF MODERATE TO SEVER : I NEED </a:t>
            </a:r>
            <a:endParaRPr lang="ar-JO" dirty="0"/>
          </a:p>
        </p:txBody>
      </p:sp>
      <p:sp>
        <p:nvSpPr>
          <p:cNvPr id="6" name="5-Point Star 5"/>
          <p:cNvSpPr/>
          <p:nvPr/>
        </p:nvSpPr>
        <p:spPr>
          <a:xfrm>
            <a:off x="457200" y="4038600"/>
            <a:ext cx="609600" cy="609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7" name="TextBox 6"/>
          <p:cNvSpPr txBox="1"/>
          <p:nvPr/>
        </p:nvSpPr>
        <p:spPr>
          <a:xfrm>
            <a:off x="3657600" y="4114800"/>
            <a:ext cx="54864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I need to know the serum sodium in gastric pt 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762969"/>
            <a:ext cx="6752432" cy="506432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05000" y="304800"/>
            <a:ext cx="7498080" cy="1143000"/>
          </a:xfrm>
        </p:spPr>
        <p:txBody>
          <a:bodyPr/>
          <a:lstStyle/>
          <a:p>
            <a:r>
              <a:rPr lang="en-US" dirty="0" smtClean="0"/>
              <a:t>Electrolytes disorders</a:t>
            </a:r>
            <a:endParaRPr lang="ar-JO" dirty="0"/>
          </a:p>
        </p:txBody>
      </p:sp>
    </p:spTree>
    <p:extLst>
      <p:ext uri="{BB962C8B-B14F-4D97-AF65-F5344CB8AC3E}">
        <p14:creationId xmlns="" xmlns:p14="http://schemas.microsoft.com/office/powerpoint/2010/main" val="387073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0C7014-4B54-4E16-8F12-29AC07929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76200"/>
            <a:ext cx="8229600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Serum sodium  </a:t>
            </a:r>
            <a:b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endParaRPr lang="ar-JO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4B2CB60-70A1-43CF-9360-0F1A12143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914400"/>
            <a:ext cx="8153400" cy="59436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serum sodium concentration is </a:t>
            </a:r>
            <a:r>
              <a:rPr lang="en-US" sz="2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determined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by the ratio between </a:t>
            </a:r>
            <a:r>
              <a:rPr lang="en-US" sz="2600" dirty="0">
                <a:solidFill>
                  <a:srgbClr val="FF0000"/>
                </a:solidFill>
              </a:rPr>
              <a:t>sodium salts and water in the extracellular fluid. </a:t>
            </a:r>
            <a:endParaRPr lang="en-US" sz="2600" dirty="0" smtClean="0">
              <a:solidFill>
                <a:srgbClr val="FF0000"/>
              </a:solidFill>
            </a:endParaRPr>
          </a:p>
          <a:p>
            <a:pPr algn="l" rtl="0" eaLnBrk="1" fontAlgn="auto" hangingPunct="1">
              <a:buFont typeface="Arial"/>
              <a:buChar char="•"/>
              <a:defRPr/>
            </a:pPr>
            <a:endParaRPr lang="en-US" sz="2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defRPr/>
            </a:pP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 </a:t>
            </a:r>
            <a:r>
              <a:rPr lang="en-US" sz="2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Thus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the serum sodium concentration in a child with hypovolemia </a:t>
            </a:r>
            <a:r>
              <a:rPr lang="en-US" sz="2600" dirty="0">
                <a:solidFill>
                  <a:srgbClr val="FF0000"/>
                </a:solidFill>
              </a:rPr>
              <a:t>varies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with the </a:t>
            </a:r>
            <a:r>
              <a:rPr lang="en-US" sz="2600" dirty="0">
                <a:solidFill>
                  <a:srgbClr val="FF0000"/>
                </a:solidFill>
              </a:rPr>
              <a:t>relative loss of solute to water. </a:t>
            </a:r>
            <a:endParaRPr lang="en-US" sz="2600" dirty="0" smtClean="0">
              <a:solidFill>
                <a:srgbClr val="FF0000"/>
              </a:solidFill>
            </a:endParaRPr>
          </a:p>
          <a:p>
            <a:pPr algn="l" rtl="0" eaLnBrk="1" fontAlgn="auto" hangingPunct="1">
              <a:buFont typeface="Arial"/>
              <a:buNone/>
              <a:defRPr/>
            </a:pPr>
            <a:endParaRPr lang="en-US" sz="2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defRPr/>
            </a:pPr>
            <a:r>
              <a:rPr lang="en-US" sz="2600" dirty="0">
                <a:solidFill>
                  <a:srgbClr val="FF0000"/>
                </a:solidFill>
              </a:rPr>
              <a:t>Changes in the serum sodium 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concentration play an important role in deciding the:</a:t>
            </a:r>
          </a:p>
          <a:p>
            <a:pPr algn="l" rtl="0" eaLnBrk="1" fontAlgn="auto" hangingPunct="1">
              <a:buFont typeface="Arial"/>
              <a:buNone/>
              <a:defRPr/>
            </a:pP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1. Type </a:t>
            </a:r>
          </a:p>
          <a:p>
            <a:pPr algn="l" rtl="0" eaLnBrk="1" fontAlgn="auto" hangingPunct="1">
              <a:buFont typeface="Arial"/>
              <a:buNone/>
              <a:defRPr/>
            </a:pP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2. Speed of fluid repletion therapy, especially in children with </a:t>
            </a:r>
            <a:r>
              <a:rPr lang="en-US" sz="2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severe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hyponatremia or hypernatremia.</a:t>
            </a:r>
          </a:p>
          <a:p>
            <a:pPr algn="l" rtl="0" eaLnBrk="1" fontAlgn="auto" hangingPunct="1">
              <a:buFont typeface="Arial"/>
              <a:buChar char="•"/>
              <a:defRPr/>
            </a:pPr>
            <a:endParaRPr lang="ar-JO" sz="2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412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53FB5C25-CDFD-4C23-AE7C-BCD0B80EA7A6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026" name="Picture 2" descr="C:\Users\Ahmed\Desktop\slide_5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3881" t="1591" r="7015" b="1"/>
          <a:stretch/>
        </p:blipFill>
        <p:spPr bwMode="auto">
          <a:xfrm>
            <a:off x="1269242" y="839091"/>
            <a:ext cx="7569958" cy="582346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038600" y="69650"/>
            <a:ext cx="143180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TBW</a:t>
            </a:r>
            <a:endParaRPr lang="en-US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268102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0891F08-AD85-402B-B98C-F16DCA04B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52400"/>
            <a:ext cx="8153400" cy="6248400"/>
          </a:xfrm>
        </p:spPr>
        <p:txBody>
          <a:bodyPr rtlCol="0">
            <a:noAutofit/>
          </a:bodyPr>
          <a:lstStyle/>
          <a:p>
            <a:pPr algn="l" rtl="0" eaLnBrk="1" fontAlgn="auto" hangingPunct="1">
              <a:buFont typeface="Arial"/>
              <a:buNone/>
              <a:defRPr/>
            </a:pPr>
            <a:r>
              <a:rPr lang="en-US" sz="24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Hyponatremia</a:t>
            </a:r>
            <a:r>
              <a:rPr lang="en-US" sz="24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</a:p>
          <a:p>
            <a:pPr algn="l" rtl="0" eaLnBrk="1" fontAlgn="auto" hangingPunct="1">
              <a:buFont typeface="Arial"/>
              <a:buChar char="•"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development of hyponatremia (serum sodium less than </a:t>
            </a:r>
            <a:r>
              <a:rPr lang="en-US" sz="2400" b="1" dirty="0">
                <a:solidFill>
                  <a:srgbClr val="FF0000"/>
                </a:solidFill>
              </a:rPr>
              <a:t>130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meq/L) reflects 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net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solute loss in excess of water loss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pPr algn="l" rtl="0" eaLnBrk="1" fontAlgn="auto" hangingPunct="1">
              <a:buFont typeface="Arial"/>
              <a:buNone/>
              <a:defRPr/>
            </a:pPr>
            <a:r>
              <a:rPr lang="en-US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Isonatremia </a:t>
            </a:r>
            <a:endParaRPr lang="en-US" sz="24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l" rtl="0" eaLnBrk="1" fontAlgn="auto" hangingPunct="1">
              <a:buFont typeface="Arial"/>
              <a:buChar char="•"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 serum sodium between </a:t>
            </a:r>
            <a:r>
              <a:rPr lang="en-US" sz="2400" b="1" dirty="0">
                <a:solidFill>
                  <a:srgbClr val="FF0000"/>
                </a:solidFill>
              </a:rPr>
              <a:t>130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and </a:t>
            </a:r>
            <a:r>
              <a:rPr lang="en-US" sz="2400" b="1" dirty="0">
                <a:solidFill>
                  <a:srgbClr val="FF0000"/>
                </a:solidFill>
              </a:rPr>
              <a:t>150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mEq/L reflects isonatremia. </a:t>
            </a:r>
          </a:p>
          <a:p>
            <a:pPr algn="l" rtl="0" eaLnBrk="1" fontAlgn="auto" hangingPunct="1">
              <a:buFont typeface="Arial"/>
              <a:buChar char="•"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 this setting, </a:t>
            </a:r>
            <a:r>
              <a:rPr lang="en-US" sz="2400" dirty="0">
                <a:solidFill>
                  <a:srgbClr val="FF0000"/>
                </a:solidFill>
              </a:rPr>
              <a:t>solute is lost in proportion to water loss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pPr algn="l" rtl="0" eaLnBrk="1" fontAlgn="auto" hangingPunct="1">
              <a:buFont typeface="Arial"/>
              <a:buChar char="•"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As an </a:t>
            </a:r>
            <a:r>
              <a:rPr lang="en-US" sz="2400" dirty="0">
                <a:solidFill>
                  <a:srgbClr val="FF0000"/>
                </a:solidFill>
              </a:rPr>
              <a:t>example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in patients with 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secretory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diarrhea (eg, Vibrio cholera gastroenteritis)</a:t>
            </a:r>
          </a:p>
          <a:p>
            <a:pPr algn="l" rtl="0" eaLnBrk="1" fontAlgn="auto" hangingPunct="1">
              <a:buFont typeface="Arial"/>
              <a:buNone/>
              <a:defRPr/>
            </a:pP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Hypernatremia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algn="l" rtl="0" eaLnBrk="1" fontAlgn="auto" hangingPunct="1">
              <a:buFont typeface="Arial"/>
              <a:buChar char="•"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development of hypernatremia (serum sodium greater than </a:t>
            </a:r>
            <a:r>
              <a:rPr lang="en-US" sz="2400" b="1" dirty="0">
                <a:solidFill>
                  <a:srgbClr val="FF0000"/>
                </a:solidFill>
              </a:rPr>
              <a:t>150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meq/L) reflects </a:t>
            </a:r>
            <a:r>
              <a:rPr lang="en-US" sz="2400" dirty="0">
                <a:solidFill>
                  <a:srgbClr val="FF0000"/>
                </a:solidFill>
              </a:rPr>
              <a:t>water loss in excess of solute loss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algn="l" rtl="0" eaLnBrk="1" fontAlgn="auto" hangingPunct="1">
              <a:buFont typeface="Arial"/>
              <a:buChar char="•"/>
              <a:defRPr/>
            </a:pP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Fever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or 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tachypnea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often accompany pediatric illness associated with hypovolemia, resulting in increased insensible water losses, especially in young children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 </a:t>
            </a:r>
          </a:p>
          <a:p>
            <a:pPr algn="l" rtl="0" eaLnBrk="1" fontAlgn="auto" hangingPunct="1">
              <a:buFont typeface="Arial"/>
              <a:buNone/>
              <a:defRPr/>
            </a:pP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435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847530BD-A4C5-4647-9682-9AC1110EF541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AE6886-3ACF-4A42-A4A0-1B5B6A332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latin typeface="+mj-ea"/>
                <a:cs typeface="+mj-ea"/>
              </a:rPr>
              <a:t/>
            </a:r>
            <a:br>
              <a:rPr lang="en-US" dirty="0">
                <a:solidFill>
                  <a:schemeClr val="tx1"/>
                </a:solidFill>
                <a:latin typeface="+mj-ea"/>
                <a:cs typeface="+mj-ea"/>
              </a:rPr>
            </a:br>
            <a:endParaRPr lang="ar-JO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xmlns="" id="{1867A937-2501-4999-9031-9942E9B38F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87004" y="0"/>
            <a:ext cx="8156995" cy="1943099"/>
          </a:xfrm>
        </p:spPr>
        <p:txBody>
          <a:bodyPr>
            <a:normAutofit fontScale="92500"/>
          </a:bodyPr>
          <a:lstStyle/>
          <a:p>
            <a:pPr algn="ctr" rtl="0" eaLnBrk="1" hangingPunct="1">
              <a:buFont typeface="Arial" panose="020B0604020202020204" pitchFamily="34" charset="0"/>
              <a:buNone/>
              <a:defRPr/>
            </a:pPr>
            <a:r>
              <a:rPr lang="en-US" altLang="en-US" sz="3000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Serum </a:t>
            </a:r>
            <a:r>
              <a:rPr lang="en-US" altLang="en-US" sz="30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potassium</a:t>
            </a:r>
          </a:p>
          <a:p>
            <a:pPr algn="ctr" rtl="0" eaLnBrk="1" hangingPunct="1">
              <a:buFont typeface="Arial" panose="020B0604020202020204" pitchFamily="34" charset="0"/>
              <a:buNone/>
              <a:defRPr/>
            </a:pPr>
            <a:endParaRPr lang="en-US" altLang="en-US" sz="30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  <a:defRPr/>
            </a:pPr>
            <a:r>
              <a:rPr lang="en-US" altLang="en-US" sz="2800" dirty="0">
                <a:latin typeface="+mj-lt"/>
              </a:rPr>
              <a:t> hypokalemia </a:t>
            </a:r>
            <a:r>
              <a:rPr lang="en-US" altLang="en-US" sz="2800" dirty="0">
                <a:solidFill>
                  <a:srgbClr val="FF0000"/>
                </a:solidFill>
                <a:latin typeface="+mj-lt"/>
              </a:rPr>
              <a:t>mainly</a:t>
            </a:r>
            <a:r>
              <a:rPr lang="en-US" altLang="en-US" sz="2800" dirty="0">
                <a:latin typeface="+mj-lt"/>
              </a:rPr>
              <a:t>  …. </a:t>
            </a:r>
            <a:r>
              <a:rPr lang="en-US" altLang="en-US" sz="2800" dirty="0">
                <a:solidFill>
                  <a:srgbClr val="FF0000"/>
                </a:solidFill>
                <a:latin typeface="+mj-lt"/>
              </a:rPr>
              <a:t>hyperkalemia can occur in hypovolemic patients with renal impairment </a:t>
            </a:r>
            <a:r>
              <a:rPr lang="en-US" altLang="en-US" sz="2800" dirty="0">
                <a:latin typeface="+mj-lt"/>
              </a:rPr>
              <a:t>(AKI ).</a:t>
            </a:r>
          </a:p>
          <a:p>
            <a:pPr algn="l" rtl="0" eaLnBrk="1" hangingPunct="1">
              <a:defRPr/>
            </a:pPr>
            <a:endParaRPr lang="ar-JO" altLang="en-US" dirty="0"/>
          </a:p>
        </p:txBody>
      </p:sp>
      <p:sp>
        <p:nvSpPr>
          <p:cNvPr id="19460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3ED215D9-4E94-4101-A5A7-09147FE4B920}" type="slidenum">
              <a:rPr lang="en-US"/>
              <a:pPr/>
              <a:t>21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17320450-0841-491D-89E8-6B2292910E15}"/>
              </a:ext>
            </a:extLst>
          </p:cNvPr>
          <p:cNvSpPr txBox="1">
            <a:spLocks/>
          </p:cNvSpPr>
          <p:nvPr/>
        </p:nvSpPr>
        <p:spPr>
          <a:xfrm>
            <a:off x="553618" y="2362200"/>
            <a:ext cx="8229600" cy="1143000"/>
          </a:xfrm>
          <a:prstGeom prst="rect">
            <a:avLst/>
          </a:prstGeom>
        </p:spPr>
        <p:txBody>
          <a:bodyPr lIns="0" rIns="0" bIns="0" anchor="b">
            <a:normAutofit fontScale="97500"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Serum </a:t>
            </a:r>
            <a:r>
              <a:rPr lang="en-US" sz="30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bicarbonate(23-30MEq/L)</a:t>
            </a:r>
            <a:endParaRPr lang="en-US" sz="30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</a:p>
        </p:txBody>
      </p:sp>
      <p:sp>
        <p:nvSpPr>
          <p:cNvPr id="19462" name="Content Placeholder 2"/>
          <p:cNvSpPr txBox="1">
            <a:spLocks noChangeArrowheads="1"/>
          </p:cNvSpPr>
          <p:nvPr/>
        </p:nvSpPr>
        <p:spPr bwMode="auto">
          <a:xfrm>
            <a:off x="987005" y="3352800"/>
            <a:ext cx="7796213" cy="415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1" hangingPunct="1">
              <a:buFont typeface="Arial" pitchFamily="34" charset="0"/>
              <a:buChar char="•"/>
            </a:pPr>
            <a:r>
              <a:rPr lang="en-US" altLang="en-US" sz="2800" dirty="0">
                <a:latin typeface="+mj-lt"/>
              </a:rPr>
              <a:t> Low serum bicarbonate concentration (less than 17 </a:t>
            </a:r>
            <a:r>
              <a:rPr lang="en-US" altLang="en-US" sz="2800" dirty="0" err="1">
                <a:latin typeface="+mj-lt"/>
              </a:rPr>
              <a:t>meq</a:t>
            </a:r>
            <a:r>
              <a:rPr lang="en-US" altLang="en-US" sz="2800" dirty="0">
                <a:latin typeface="+mj-lt"/>
              </a:rPr>
              <a:t>/L) may be useful in assessing the degree of </a:t>
            </a:r>
            <a:r>
              <a:rPr lang="en-US" altLang="en-US" sz="2800" dirty="0" err="1">
                <a:latin typeface="+mj-lt"/>
              </a:rPr>
              <a:t>hypovolemia</a:t>
            </a:r>
            <a:r>
              <a:rPr lang="en-US" altLang="en-US" sz="2800" dirty="0">
                <a:latin typeface="+mj-lt"/>
              </a:rPr>
              <a:t>. </a:t>
            </a:r>
            <a:endParaRPr lang="en-US" altLang="en-US" sz="2800" dirty="0" smtClean="0">
              <a:latin typeface="+mj-lt"/>
            </a:endParaRPr>
          </a:p>
          <a:p>
            <a:pPr marL="457200" indent="-457200" eaLnBrk="1" hangingPunct="1">
              <a:buFont typeface="Arial" pitchFamily="34" charset="0"/>
              <a:buChar char="•"/>
            </a:pPr>
            <a:endParaRPr lang="en-US" altLang="en-US" sz="2800" dirty="0">
              <a:latin typeface="+mj-lt"/>
            </a:endParaRPr>
          </a:p>
          <a:p>
            <a:pPr marL="457200" indent="-457200" eaLnBrk="1" hangingPunct="1">
              <a:buFont typeface="Arial" pitchFamily="34" charset="0"/>
              <a:buChar char="•"/>
            </a:pPr>
            <a:r>
              <a:rPr lang="en-US" altLang="en-US" sz="2800" dirty="0">
                <a:latin typeface="+mj-lt"/>
              </a:rPr>
              <a:t>The low serum bicarbonate in </a:t>
            </a:r>
            <a:r>
              <a:rPr lang="en-US" altLang="en-US" sz="2800" dirty="0" err="1">
                <a:latin typeface="+mj-lt"/>
              </a:rPr>
              <a:t>hypovolemia</a:t>
            </a:r>
            <a:r>
              <a:rPr lang="en-US" altLang="en-US" sz="2800" dirty="0">
                <a:latin typeface="+mj-lt"/>
              </a:rPr>
              <a:t> almost always represents </a:t>
            </a:r>
            <a:r>
              <a:rPr lang="en-US" altLang="en-US" sz="2800" dirty="0">
                <a:solidFill>
                  <a:srgbClr val="FF0000"/>
                </a:solidFill>
                <a:latin typeface="+mj-lt"/>
              </a:rPr>
              <a:t>metabolic acidosis</a:t>
            </a:r>
            <a:r>
              <a:rPr lang="en-US" altLang="en-US" sz="2800" dirty="0">
                <a:latin typeface="+mj-lt"/>
              </a:rPr>
              <a:t>. (</a:t>
            </a:r>
            <a:r>
              <a:rPr lang="en-US" altLang="en-US" sz="2800" dirty="0">
                <a:solidFill>
                  <a:srgbClr val="FF0000"/>
                </a:solidFill>
                <a:latin typeface="+mj-lt"/>
              </a:rPr>
              <a:t>normal anion gap)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AA19751-FC98-44C1-B281-BACEB2D223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457200"/>
            <a:ext cx="8153400" cy="62484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 smtClean="0">
                <a:solidFill>
                  <a:srgbClr val="262626"/>
                </a:solidFill>
              </a:rPr>
              <a:t>In children with </a:t>
            </a:r>
            <a:r>
              <a:rPr lang="en-US" sz="2800" b="1" dirty="0" smtClean="0">
                <a:solidFill>
                  <a:srgbClr val="262626"/>
                </a:solidFill>
              </a:rPr>
              <a:t>gastroenteritis</a:t>
            </a:r>
            <a:r>
              <a:rPr lang="en-US" sz="2800" dirty="0" smtClean="0">
                <a:solidFill>
                  <a:srgbClr val="262626"/>
                </a:solidFill>
              </a:rPr>
              <a:t>, the acidosis is because of the </a:t>
            </a:r>
            <a:r>
              <a:rPr lang="en-US" sz="2800" dirty="0" smtClean="0">
                <a:solidFill>
                  <a:srgbClr val="FF0000"/>
                </a:solidFill>
              </a:rPr>
              <a:t>loss</a:t>
            </a:r>
            <a:r>
              <a:rPr lang="en-US" sz="2800" dirty="0" smtClean="0">
                <a:solidFill>
                  <a:srgbClr val="262626"/>
                </a:solidFill>
              </a:rPr>
              <a:t> of </a:t>
            </a:r>
            <a:r>
              <a:rPr lang="en-US" sz="2800" dirty="0" smtClean="0">
                <a:solidFill>
                  <a:srgbClr val="FF0000"/>
                </a:solidFill>
              </a:rPr>
              <a:t>bicarbonate</a:t>
            </a:r>
            <a:r>
              <a:rPr lang="en-US" sz="2800" dirty="0" smtClean="0">
                <a:solidFill>
                  <a:srgbClr val="262626"/>
                </a:solidFill>
              </a:rPr>
              <a:t> in the stool.</a:t>
            </a:r>
          </a:p>
          <a:p>
            <a:pPr>
              <a:lnSpc>
                <a:spcPct val="80000"/>
              </a:lnSpc>
            </a:pPr>
            <a:endParaRPr lang="en-US" sz="2800" dirty="0" smtClean="0">
              <a:solidFill>
                <a:srgbClr val="262626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800" dirty="0" smtClean="0">
                <a:solidFill>
                  <a:srgbClr val="262626"/>
                </a:solidFill>
              </a:rPr>
              <a:t>Other causes of acidosis (</a:t>
            </a:r>
            <a:r>
              <a:rPr lang="en-US" sz="2800" dirty="0" smtClean="0">
                <a:solidFill>
                  <a:srgbClr val="FF0000"/>
                </a:solidFill>
              </a:rPr>
              <a:t>wide anion gap</a:t>
            </a:r>
            <a:r>
              <a:rPr lang="en-US" sz="2800" dirty="0" smtClean="0">
                <a:solidFill>
                  <a:srgbClr val="262626"/>
                </a:solidFill>
              </a:rPr>
              <a:t> ) associated with diarrheal losses include: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sz="2800" dirty="0" smtClean="0">
              <a:solidFill>
                <a:srgbClr val="262626"/>
              </a:solidFill>
            </a:endParaRP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AutoNum type="arabicPeriod"/>
            </a:pPr>
            <a:r>
              <a:rPr lang="en-US" sz="2800" dirty="0" smtClean="0">
                <a:solidFill>
                  <a:srgbClr val="262626"/>
                </a:solidFill>
              </a:rPr>
              <a:t>Increased </a:t>
            </a:r>
            <a:r>
              <a:rPr lang="en-US" sz="2800" b="1" dirty="0" smtClean="0">
                <a:solidFill>
                  <a:srgbClr val="262626"/>
                </a:solidFill>
              </a:rPr>
              <a:t>acid</a:t>
            </a:r>
            <a:r>
              <a:rPr lang="en-US" sz="2800" dirty="0" smtClean="0">
                <a:solidFill>
                  <a:srgbClr val="262626"/>
                </a:solidFill>
              </a:rPr>
              <a:t> production from shock (lactic acidosis).</a:t>
            </a: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AutoNum type="arabicPeriod"/>
            </a:pPr>
            <a:r>
              <a:rPr lang="en-US" sz="2800" dirty="0" smtClean="0">
                <a:solidFill>
                  <a:srgbClr val="262626"/>
                </a:solidFill>
              </a:rPr>
              <a:t>From enhanced </a:t>
            </a:r>
            <a:r>
              <a:rPr lang="en-US" sz="2800" b="1" dirty="0" smtClean="0">
                <a:solidFill>
                  <a:srgbClr val="262626"/>
                </a:solidFill>
              </a:rPr>
              <a:t>fat</a:t>
            </a:r>
            <a:r>
              <a:rPr lang="en-US" sz="2800" dirty="0" smtClean="0">
                <a:solidFill>
                  <a:srgbClr val="262626"/>
                </a:solidFill>
              </a:rPr>
              <a:t> breakdown (</a:t>
            </a:r>
            <a:r>
              <a:rPr lang="en-US" sz="2800" dirty="0" err="1" smtClean="0">
                <a:solidFill>
                  <a:srgbClr val="262626"/>
                </a:solidFill>
              </a:rPr>
              <a:t>eg</a:t>
            </a:r>
            <a:r>
              <a:rPr lang="en-US" sz="2800" dirty="0" smtClean="0">
                <a:solidFill>
                  <a:srgbClr val="262626"/>
                </a:solidFill>
              </a:rPr>
              <a:t>, starvation or fasting ketosis). </a:t>
            </a: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AutoNum type="arabicPeriod"/>
            </a:pPr>
            <a:r>
              <a:rPr lang="en-US" sz="2800" dirty="0" smtClean="0">
                <a:solidFill>
                  <a:srgbClr val="262626"/>
                </a:solidFill>
              </a:rPr>
              <a:t>Decreased acid </a:t>
            </a:r>
            <a:r>
              <a:rPr lang="en-US" sz="2800" b="1" dirty="0" smtClean="0">
                <a:solidFill>
                  <a:srgbClr val="262626"/>
                </a:solidFill>
              </a:rPr>
              <a:t>excretion</a:t>
            </a:r>
            <a:r>
              <a:rPr lang="en-US" sz="2800" dirty="0" smtClean="0">
                <a:solidFill>
                  <a:srgbClr val="262626"/>
                </a:solidFill>
              </a:rPr>
              <a:t> by the kidney caused by a reduction in renal perfusion due to a reduction of effective circulatory perfusion due to </a:t>
            </a:r>
            <a:r>
              <a:rPr lang="en-US" sz="2800" dirty="0" err="1" smtClean="0">
                <a:solidFill>
                  <a:srgbClr val="262626"/>
                </a:solidFill>
              </a:rPr>
              <a:t>hypovolemia</a:t>
            </a:r>
            <a:endParaRPr lang="en-US" sz="2800" dirty="0" smtClean="0">
              <a:solidFill>
                <a:srgbClr val="262626"/>
              </a:solidFill>
            </a:endParaRPr>
          </a:p>
          <a:p>
            <a:pPr algn="l" rtl="0" eaLnBrk="1" hangingPunct="1">
              <a:lnSpc>
                <a:spcPct val="80000"/>
              </a:lnSpc>
              <a:buFont typeface="Arial" pitchFamily="34" charset="0"/>
              <a:buChar char="•"/>
            </a:pPr>
            <a:endParaRPr lang="ar-JO" sz="2800" dirty="0" smtClean="0">
              <a:solidFill>
                <a:srgbClr val="262626"/>
              </a:solidFill>
            </a:endParaRPr>
          </a:p>
        </p:txBody>
      </p:sp>
      <p:sp>
        <p:nvSpPr>
          <p:cNvPr id="21508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EC2BE5AB-049C-4EE6-8FDE-5FFB516F04C5}" type="slidenum">
              <a:rPr lang="en-US"/>
              <a:pPr/>
              <a:t>22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600200" y="5934670"/>
            <a:ext cx="518160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Conclusion : in uncomplicated </a:t>
            </a:r>
            <a:r>
              <a:rPr lang="en-US" dirty="0" err="1" smtClean="0"/>
              <a:t>diarrha</a:t>
            </a:r>
            <a:r>
              <a:rPr lang="en-US" dirty="0" smtClean="0"/>
              <a:t> there is normal anion gap metabolic acidosis \\ but if there is sever dehydration and </a:t>
            </a:r>
            <a:r>
              <a:rPr lang="en-US" dirty="0" err="1" smtClean="0"/>
              <a:t>hypovolemic</a:t>
            </a:r>
            <a:r>
              <a:rPr lang="en-US" dirty="0" smtClean="0"/>
              <a:t> shock &gt;&gt; high anion gap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ED9BE8-DDDA-4F32-B16D-82B9E5192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882" y="228600"/>
            <a:ext cx="8229600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Urine sodium </a:t>
            </a:r>
            <a:b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endParaRPr lang="ar-JO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555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1066800" y="1447800"/>
            <a:ext cx="7866888" cy="4800600"/>
          </a:xfrm>
        </p:spPr>
        <p:txBody>
          <a:bodyPr>
            <a:normAutofit/>
          </a:bodyPr>
          <a:lstStyle/>
          <a:p>
            <a:pPr algn="l" rtl="0" eaLnBrk="1" hangingPunct="1"/>
            <a:r>
              <a:rPr lang="en-US" altLang="en-US" sz="2800" dirty="0" smtClean="0"/>
              <a:t>The response of </a:t>
            </a:r>
            <a:r>
              <a:rPr lang="en-US" altLang="en-US" sz="2800" dirty="0" smtClean="0">
                <a:solidFill>
                  <a:srgbClr val="FF0000"/>
                </a:solidFill>
              </a:rPr>
              <a:t>the kidney to volume </a:t>
            </a:r>
            <a:r>
              <a:rPr lang="en-US" altLang="en-US" sz="2800" dirty="0" smtClean="0"/>
              <a:t>depletion is to conserve sodium and water to restore the ECV. </a:t>
            </a:r>
          </a:p>
          <a:p>
            <a:pPr algn="l" rtl="0" eaLnBrk="1" hangingPunct="1"/>
            <a:endParaRPr lang="en-US" altLang="en-US" sz="2800" dirty="0" smtClean="0"/>
          </a:p>
          <a:p>
            <a:pPr algn="l" rtl="0" eaLnBrk="1" hangingPunct="1"/>
            <a:r>
              <a:rPr lang="en-US" altLang="en-US" sz="2800" dirty="0" smtClean="0"/>
              <a:t>In </a:t>
            </a:r>
            <a:r>
              <a:rPr lang="en-US" altLang="en-US" sz="2800" dirty="0" err="1" smtClean="0"/>
              <a:t>hypovolemia</a:t>
            </a:r>
            <a:r>
              <a:rPr lang="en-US" altLang="en-US" sz="2800" dirty="0" smtClean="0"/>
              <a:t>, the urine sodium concentration in a random void should be </a:t>
            </a:r>
            <a:r>
              <a:rPr lang="en-US" altLang="en-US" sz="2800" dirty="0" smtClean="0">
                <a:solidFill>
                  <a:srgbClr val="FF0000"/>
                </a:solidFill>
              </a:rPr>
              <a:t>less than </a:t>
            </a:r>
            <a:r>
              <a:rPr lang="en-US" altLang="en-US" sz="2800" b="1" dirty="0" smtClean="0">
                <a:solidFill>
                  <a:srgbClr val="FF0000"/>
                </a:solidFill>
              </a:rPr>
              <a:t>25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meq</a:t>
            </a:r>
            <a:r>
              <a:rPr lang="en-US" altLang="en-US" sz="2800" dirty="0" smtClean="0"/>
              <a:t>/L and may actually become non-detectable.</a:t>
            </a:r>
          </a:p>
          <a:p>
            <a:pPr algn="l" rtl="0" eaLnBrk="1" hangingPunct="1"/>
            <a:endParaRPr lang="ar-JO" altLang="en-US" sz="2800" dirty="0" smtClean="0"/>
          </a:p>
        </p:txBody>
      </p:sp>
      <p:sp>
        <p:nvSpPr>
          <p:cNvPr id="23556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5BA55351-036A-4DF7-9D0B-CA6325758C96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 noChangeArrowheads="1"/>
          </p:cNvSpPr>
          <p:nvPr>
            <p:ph type="ctrTitle"/>
          </p:nvPr>
        </p:nvSpPr>
        <p:spPr>
          <a:xfrm>
            <a:off x="1524000" y="1534638"/>
            <a:ext cx="6172200" cy="1894362"/>
          </a:xfrm>
        </p:spPr>
        <p:txBody>
          <a:bodyPr/>
          <a:lstStyle/>
          <a:p>
            <a:pPr algn="ctr" eaLnBrk="1" hangingPunct="1"/>
            <a:r>
              <a:rPr lang="en-US" altLang="en-US" b="1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Fluid Therapy in children</a:t>
            </a:r>
            <a:endParaRPr lang="ar-JO" altLang="en-US" b="1" dirty="0">
              <a:ln>
                <a:noFill/>
              </a:ln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362200" y="4495800"/>
            <a:ext cx="6248400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Firstly ask yourself the degree of dehydration : </a:t>
            </a:r>
          </a:p>
          <a:p>
            <a:r>
              <a:rPr lang="en-US" dirty="0" smtClean="0"/>
              <a:t>If moderate to sever &gt;&gt; I need to do resuscitation ( repletion )</a:t>
            </a:r>
          </a:p>
          <a:p>
            <a:endParaRPr lang="en-US" dirty="0" smtClean="0"/>
          </a:p>
          <a:p>
            <a:r>
              <a:rPr lang="en-US" dirty="0" smtClean="0"/>
              <a:t>Vs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 smtClean="0"/>
              <a:t>maintainace</a:t>
            </a:r>
            <a:r>
              <a:rPr lang="en-US" dirty="0" smtClean="0"/>
              <a:t> : for every pt 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E4BBB8-611F-4046-9ED0-0F9C87C63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28600"/>
            <a:ext cx="8229600" cy="12779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000" b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Treatment of hypovolemia (dehydration) in </a:t>
            </a:r>
            <a:r>
              <a:rPr lang="en-US" sz="3000" b="1" u="sng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children:</a:t>
            </a:r>
            <a:r>
              <a:rPr lang="en-US" sz="30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endParaRPr lang="ar-JO" sz="30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DD03EFA-B83C-4271-BEC2-B74F16487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295400"/>
            <a:ext cx="7978775" cy="3567113"/>
          </a:xfrm>
        </p:spPr>
        <p:txBody>
          <a:bodyPr rtlCol="0">
            <a:noAutofit/>
          </a:bodyPr>
          <a:lstStyle/>
          <a:p>
            <a:pPr algn="l" rtl="0" eaLnBrk="1" fontAlgn="auto" hangingPunct="1">
              <a:buFont typeface="Arial"/>
              <a:buChar char="•"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Clinically, it is useful to divide fluid therapy into </a:t>
            </a:r>
            <a:r>
              <a:rPr lang="en-US" sz="2400" b="1" dirty="0">
                <a:solidFill>
                  <a:srgbClr val="FF0000"/>
                </a:solidFill>
              </a:rPr>
              <a:t>repletion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therapy and </a:t>
            </a:r>
            <a:r>
              <a:rPr lang="en-US" sz="2400" b="1" dirty="0">
                <a:solidFill>
                  <a:srgbClr val="FF0000"/>
                </a:solidFill>
              </a:rPr>
              <a:t>maintenance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therapy.</a:t>
            </a:r>
          </a:p>
          <a:p>
            <a:pPr algn="l" rtl="0" eaLnBrk="1" fontAlgn="auto" hangingPunct="1">
              <a:buFont typeface="Arial"/>
              <a:buNone/>
              <a:defRPr/>
            </a:pPr>
            <a:endParaRPr lang="en-US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 rtl="0" eaLnBrk="1" fontAlgn="auto" hangingPunct="1">
              <a:buFont typeface="Arial"/>
              <a:buNone/>
              <a:defRPr/>
            </a:pPr>
            <a:r>
              <a:rPr lang="en-US" sz="2400" b="1" dirty="0">
                <a:solidFill>
                  <a:srgbClr val="FF0000"/>
                </a:solidFill>
              </a:rPr>
              <a:t>Repletion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therapy replaces: </a:t>
            </a:r>
          </a:p>
          <a:p>
            <a:pPr algn="l" rtl="0" eaLnBrk="1" fontAlgn="auto" hangingPunct="1">
              <a:buFont typeface="Arial"/>
              <a:buChar char="•"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Any current existing water and electrolyte deficits.</a:t>
            </a:r>
          </a:p>
          <a:p>
            <a:pPr algn="l" rtl="0" eaLnBrk="1" fontAlgn="auto" hangingPunct="1">
              <a:buFont typeface="Arial"/>
              <a:buChar char="•"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Replaces any ongoing abnormal losses.</a:t>
            </a:r>
          </a:p>
          <a:p>
            <a:pPr algn="l" rtl="0" eaLnBrk="1" fontAlgn="auto" hangingPunct="1">
              <a:buFont typeface="Arial"/>
              <a:buChar char="•"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Returns the patient to a normal volume and electrolyte status.</a:t>
            </a:r>
          </a:p>
          <a:p>
            <a:pPr algn="l" rtl="0" eaLnBrk="1" fontAlgn="auto" hangingPunct="1">
              <a:buFont typeface="Arial"/>
              <a:buNone/>
              <a:defRPr/>
            </a:pPr>
            <a:r>
              <a:rPr lang="en-US" sz="2400" b="1" dirty="0">
                <a:solidFill>
                  <a:srgbClr val="FF0000"/>
                </a:solidFill>
              </a:rPr>
              <a:t>Maintenance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therapy (day 2 continue to home management): </a:t>
            </a:r>
          </a:p>
          <a:p>
            <a:pPr algn="l" rtl="0" eaLnBrk="1" fontAlgn="auto" hangingPunct="1">
              <a:buFont typeface="Arial"/>
              <a:buChar char="•"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Replaces the expected ongoing losses of water and electrolytes from normal physiologic processes.</a:t>
            </a:r>
          </a:p>
          <a:p>
            <a:pPr algn="l" rtl="0" eaLnBrk="1" fontAlgn="auto" hangingPunct="1">
              <a:buFont typeface="Arial"/>
              <a:buChar char="•"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Maintains normal volume and electrolyte status.</a:t>
            </a:r>
          </a:p>
          <a:p>
            <a:pPr algn="l" rtl="0" eaLnBrk="1" fontAlgn="auto" hangingPunct="1">
              <a:buFont typeface="Arial"/>
              <a:buChar char="•"/>
              <a:defRPr/>
            </a:pPr>
            <a:endParaRPr lang="ar-JO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CF5BBA-9936-4885-B136-036B5BA18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28600"/>
            <a:ext cx="8229600" cy="5486400"/>
          </a:xfrm>
        </p:spPr>
        <p:txBody>
          <a:bodyPr rtlCol="0">
            <a:noAutofit/>
          </a:bodyPr>
          <a:lstStyle/>
          <a:p>
            <a:pPr algn="l" rtl="0" eaLnBrk="1" fontAlgn="auto" hangingPunct="1">
              <a:buFont typeface="Arial"/>
              <a:buNone/>
              <a:defRPr/>
            </a:pPr>
            <a:r>
              <a:rPr 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Repletion</a:t>
            </a:r>
            <a:r>
              <a:rPr lang="en-US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therapy in </a:t>
            </a:r>
            <a:r>
              <a:rPr 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hypovolemic</a:t>
            </a:r>
            <a:r>
              <a:rPr lang="en-US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children is based on </a:t>
            </a:r>
            <a:r>
              <a:rPr 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two</a:t>
            </a:r>
            <a:r>
              <a:rPr lang="en-US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steps:</a:t>
            </a:r>
          </a:p>
          <a:p>
            <a:pPr algn="l" rtl="0" eaLnBrk="1" fontAlgn="auto" hangingPunct="1">
              <a:buFont typeface="Arial"/>
              <a:buNone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The 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first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step involves (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Emergent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or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Acute phase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): </a:t>
            </a:r>
          </a:p>
          <a:p>
            <a:pPr algn="l" rtl="0" eaLnBrk="1" fontAlgn="auto" hangingPunct="1">
              <a:buFont typeface="Arial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  <a:latin typeface="+mj-lt"/>
              </a:rPr>
              <a:t>Emergent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correction of </a:t>
            </a:r>
            <a:r>
              <a:rPr lang="en-US" sz="24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moderate</a:t>
            </a:r>
            <a:r>
              <a:rPr lang="en-US" sz="24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to </a:t>
            </a:r>
            <a:r>
              <a:rPr lang="en-US" sz="24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severe</a:t>
            </a:r>
            <a:r>
              <a:rPr lang="en-US" sz="24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hypovolemia, ensuring a return of adequate intravascular volume and avoiding tissue damage. </a:t>
            </a:r>
          </a:p>
          <a:p>
            <a:pPr algn="l" rtl="0" eaLnBrk="1" fontAlgn="auto" hangingPunct="1">
              <a:buFont typeface="Arial"/>
              <a:buChar char="•"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This is primarily provided with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intravenous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fluids.</a:t>
            </a:r>
          </a:p>
          <a:p>
            <a:pPr algn="l" rtl="0" eaLnBrk="1" fontAlgn="auto" hangingPunct="1">
              <a:buFont typeface="Arial"/>
              <a:buNone/>
              <a:defRPr/>
            </a:pP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  <a:p>
            <a:pPr algn="l" rtl="0" eaLnBrk="1" fontAlgn="auto" hangingPunct="1">
              <a:buFont typeface="Arial"/>
              <a:buNone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The 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second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step (</a:t>
            </a:r>
            <a:r>
              <a:rPr lang="en-US" sz="2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Replacment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phase &gt; over 24 h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): </a:t>
            </a:r>
          </a:p>
          <a:p>
            <a:pPr algn="l" rtl="0" eaLnBrk="1" fontAlgn="auto" hangingPunct="1">
              <a:buFont typeface="Arial"/>
              <a:buChar char="•"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Finishes repletion of fluids and electrolyte losses in children initially treated with emergent intravenous fluid therapy.</a:t>
            </a:r>
          </a:p>
          <a:p>
            <a:pPr algn="l" rtl="0" eaLnBrk="1" fontAlgn="auto" hangingPunct="1">
              <a:buFont typeface="Arial"/>
              <a:buChar char="•"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The second step can be completed either intravenously or by ORT.</a:t>
            </a:r>
          </a:p>
          <a:p>
            <a:pPr algn="l" rtl="0" eaLnBrk="1" fontAlgn="auto" hangingPunct="1">
              <a:buFont typeface="Arial"/>
              <a:buChar char="•"/>
              <a:defRPr/>
            </a:pPr>
            <a:endParaRPr lang="ar-JO" sz="24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B193B8-95E4-4EF2-8373-55A69942D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125095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EMERGENT FLUID PHASE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b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endParaRPr lang="ar-JO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8915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914400" y="1219200"/>
            <a:ext cx="8229600" cy="5410200"/>
          </a:xfrm>
        </p:spPr>
        <p:txBody>
          <a:bodyPr>
            <a:normAutofit fontScale="85000" lnSpcReduction="10000"/>
          </a:bodyPr>
          <a:lstStyle/>
          <a:p>
            <a:pPr algn="l" rtl="0" eaLnBrk="1" hangingPunct="1"/>
            <a:r>
              <a:rPr lang="en-US" altLang="en-US" b="1" dirty="0">
                <a:solidFill>
                  <a:srgbClr val="FF0000"/>
                </a:solidFill>
              </a:rPr>
              <a:t>Rapid</a:t>
            </a:r>
            <a:r>
              <a:rPr lang="en-US" altLang="en-US" dirty="0"/>
              <a:t> volume repletion is required in children with </a:t>
            </a:r>
            <a:r>
              <a:rPr lang="en-US" altLang="en-US" b="1" dirty="0">
                <a:solidFill>
                  <a:srgbClr val="FF0000"/>
                </a:solidFill>
              </a:rPr>
              <a:t>severe</a:t>
            </a:r>
            <a:r>
              <a:rPr lang="en-US" altLang="en-US" dirty="0"/>
              <a:t> hypovolemia.</a:t>
            </a:r>
          </a:p>
          <a:p>
            <a:pPr algn="l" rtl="0" eaLnBrk="1" hangingPunct="1"/>
            <a:r>
              <a:rPr lang="en-US" altLang="en-US" dirty="0">
                <a:solidFill>
                  <a:srgbClr val="FF0000"/>
                </a:solidFill>
              </a:rPr>
              <a:t>Emergent</a:t>
            </a:r>
            <a:r>
              <a:rPr lang="en-US" altLang="en-US" dirty="0"/>
              <a:t> intravenous fluid therapy should begin with rapid infusion of </a:t>
            </a:r>
            <a:r>
              <a:rPr lang="en-US" altLang="en-US" b="1" dirty="0">
                <a:solidFill>
                  <a:srgbClr val="FF0000"/>
                </a:solidFill>
              </a:rPr>
              <a:t>20</a:t>
            </a:r>
            <a:r>
              <a:rPr lang="en-US" altLang="en-US" dirty="0"/>
              <a:t> mL/kg of </a:t>
            </a:r>
            <a:r>
              <a:rPr lang="en-US" altLang="en-US" b="1" dirty="0">
                <a:solidFill>
                  <a:srgbClr val="FF0000"/>
                </a:solidFill>
              </a:rPr>
              <a:t>isotonic</a:t>
            </a:r>
            <a:r>
              <a:rPr lang="en-US" altLang="en-US" dirty="0"/>
              <a:t> </a:t>
            </a:r>
            <a:r>
              <a:rPr lang="en-US" altLang="en-US" b="1" dirty="0">
                <a:solidFill>
                  <a:srgbClr val="FF0000"/>
                </a:solidFill>
              </a:rPr>
              <a:t>saline</a:t>
            </a:r>
            <a:r>
              <a:rPr lang="en-US" altLang="en-US" dirty="0"/>
              <a:t> over 30–60 min (may be faster (</a:t>
            </a:r>
            <a:r>
              <a:rPr lang="en-US" altLang="en-US" dirty="0">
                <a:solidFill>
                  <a:srgbClr val="FF0000"/>
                </a:solidFill>
              </a:rPr>
              <a:t>esp if patient in shock </a:t>
            </a:r>
            <a:r>
              <a:rPr lang="en-US" altLang="en-US" dirty="0"/>
              <a:t>) ?! Can be repeated </a:t>
            </a:r>
            <a:r>
              <a:rPr lang="en-US" altLang="en-US" dirty="0">
                <a:solidFill>
                  <a:srgbClr val="FF0000"/>
                </a:solidFill>
              </a:rPr>
              <a:t>up to 3 boluses ! ). </a:t>
            </a:r>
          </a:p>
          <a:p>
            <a:pPr algn="l" rtl="0" eaLnBrk="1" hangingPunct="1"/>
            <a:r>
              <a:rPr lang="en-US" altLang="en-US" dirty="0"/>
              <a:t>The child should be reassessed </a:t>
            </a:r>
            <a:r>
              <a:rPr lang="en-US" altLang="en-US" b="1" dirty="0"/>
              <a:t>during</a:t>
            </a:r>
            <a:r>
              <a:rPr lang="en-US" altLang="en-US" dirty="0"/>
              <a:t> and </a:t>
            </a:r>
            <a:r>
              <a:rPr lang="en-US" altLang="en-US" b="1" dirty="0"/>
              <a:t>after</a:t>
            </a:r>
            <a:r>
              <a:rPr lang="en-US" altLang="en-US" dirty="0"/>
              <a:t> the saline bolus, and similar isotonic fluid infusions should be </a:t>
            </a:r>
            <a:r>
              <a:rPr lang="en-US" altLang="en-US" b="1" dirty="0"/>
              <a:t>repeated</a:t>
            </a:r>
            <a:r>
              <a:rPr lang="en-US" altLang="en-US" dirty="0"/>
              <a:t> as needed until adequate perfusion is restored.</a:t>
            </a:r>
          </a:p>
          <a:p>
            <a:pPr algn="l" rtl="0" eaLnBrk="1" hangingPunct="1"/>
            <a:r>
              <a:rPr lang="en-US" altLang="en-US" dirty="0"/>
              <a:t>If </a:t>
            </a:r>
            <a:r>
              <a:rPr lang="en-US" altLang="en-US" b="1" dirty="0"/>
              <a:t>intravenous</a:t>
            </a:r>
            <a:r>
              <a:rPr lang="en-US" altLang="en-US" dirty="0"/>
              <a:t> access is not readily obtainable, intraosseous is an effective alternative.</a:t>
            </a:r>
          </a:p>
          <a:p>
            <a:pPr algn="l" rtl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FF0000"/>
                </a:solidFill>
              </a:rPr>
              <a:t>(6 Kg * 20 ml = 120 ml over 30 to 60 m)</a:t>
            </a:r>
          </a:p>
          <a:p>
            <a:pPr algn="l" rtl="0" eaLnBrk="1" hangingPunct="1"/>
            <a:endParaRPr lang="en-US" altLang="en-US" dirty="0"/>
          </a:p>
          <a:p>
            <a:pPr algn="l" rtl="0" eaLnBrk="1" hangingPunct="1"/>
            <a:endParaRPr lang="en-US" altLang="en-US" dirty="0"/>
          </a:p>
          <a:p>
            <a:pPr algn="l" rtl="0" eaLnBrk="1" hangingPunct="1"/>
            <a:endParaRPr lang="ar-JO" alt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 noChangeArrowheads="1"/>
          </p:cNvSpPr>
          <p:nvPr>
            <p:ph type="title"/>
          </p:nvPr>
        </p:nvSpPr>
        <p:spPr>
          <a:xfrm>
            <a:off x="990600" y="76200"/>
            <a:ext cx="7498080" cy="1143000"/>
          </a:xfrm>
        </p:spPr>
        <p:txBody>
          <a:bodyPr/>
          <a:lstStyle/>
          <a:p>
            <a:pPr algn="ctr" eaLnBrk="1" hangingPunct="1"/>
            <a:r>
              <a:rPr lang="en-US" altLang="en-US" b="1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Type of fluid</a:t>
            </a:r>
            <a:endParaRPr lang="ar-JO" altLang="en-US" dirty="0">
              <a:ln>
                <a:noFill/>
              </a:ln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5B54064-937F-4F55-8EAA-A72A8EC21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447800"/>
            <a:ext cx="7975600" cy="4051300"/>
          </a:xfrm>
        </p:spPr>
        <p:txBody>
          <a:bodyPr rtlCol="0">
            <a:noAutofit/>
          </a:bodyPr>
          <a:lstStyle/>
          <a:p>
            <a:pPr marL="596646" indent="-514350" algn="l" rtl="0" eaLnBrk="1" fontAlgn="auto" hangingPunct="1">
              <a:buFont typeface="+mj-lt"/>
              <a:buAutoNum type="arabicPeriod"/>
              <a:defRPr/>
            </a:pP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Isotonic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crystalloid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is the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only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crystalloid solution recommended for emergent volume resuscitation in pediatric patients. </a:t>
            </a:r>
          </a:p>
          <a:p>
            <a:pPr marL="596646" indent="-514350" algn="l" rtl="0" eaLnBrk="1" fontAlgn="auto" hangingPunct="1">
              <a:buFont typeface="+mj-lt"/>
              <a:buAutoNum type="arabicPeriod"/>
              <a:defRPr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Isotonic saline (0.9 percent saline solution or normal saline) is the isotonic solution of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choice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because it is most effective in restoring the circulatory volume.</a:t>
            </a:r>
          </a:p>
          <a:p>
            <a:pPr marL="596646" indent="-514350" algn="l" rtl="0" eaLnBrk="1" fontAlgn="auto" hangingPunct="1">
              <a:buFont typeface="+mj-lt"/>
              <a:buAutoNum type="arabicPeriod"/>
              <a:defRPr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use of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hypotonic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or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hypertonic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crystalloid solutions for </a:t>
            </a:r>
            <a:r>
              <a:rPr lang="en-US" sz="2800" dirty="0">
                <a:solidFill>
                  <a:srgbClr val="FF0000"/>
                </a:solidFill>
              </a:rPr>
              <a:t>the purpose of emergent volume 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resuscitation is </a:t>
            </a:r>
            <a:r>
              <a:rPr lang="en-US" sz="2800" dirty="0">
                <a:solidFill>
                  <a:srgbClr val="FF0000"/>
                </a:solidFill>
              </a:rPr>
              <a:t>never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recommended in pediatric patients.</a:t>
            </a:r>
          </a:p>
          <a:p>
            <a:pPr marL="596646" indent="-514350" algn="l" rtl="0" eaLnBrk="1" fontAlgn="auto" hangingPunct="1">
              <a:buFont typeface="+mj-lt"/>
              <a:buAutoNum type="arabicPeriod"/>
              <a:defRPr/>
            </a:pP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596646" indent="-514350" algn="l" rtl="0" eaLnBrk="1" fontAlgn="auto" hangingPunct="1">
              <a:buFont typeface="+mj-lt"/>
              <a:buAutoNum type="arabicPeriod"/>
              <a:defRPr/>
            </a:pP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596646" indent="-514350" algn="l" rtl="0" eaLnBrk="1" fontAlgn="auto" hangingPunct="1">
              <a:buFont typeface="+mj-lt"/>
              <a:buAutoNum type="arabicPeriod"/>
              <a:defRPr/>
            </a:pPr>
            <a:endParaRPr lang="ar-JO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Types of fluid solutions </a:t>
            </a:r>
            <a:endParaRPr lang="ar-JO" altLang="en-US" dirty="0">
              <a:ln>
                <a:noFill/>
              </a:ln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4819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>
              <a:buFont typeface="Arial" panose="020B0604020202020204" pitchFamily="34" charset="0"/>
              <a:buNone/>
            </a:pPr>
            <a:r>
              <a:rPr lang="en-US" altLang="en-US" dirty="0"/>
              <a:t>Standard Na content in IVF (NS):</a:t>
            </a:r>
          </a:p>
          <a:p>
            <a:pPr algn="l" rtl="0" eaLnBrk="1" hangingPunct="1"/>
            <a:r>
              <a:rPr lang="en-US" altLang="en-US" dirty="0"/>
              <a:t>NS (0.9% </a:t>
            </a:r>
            <a:r>
              <a:rPr lang="en-US" altLang="en-US" dirty="0" err="1"/>
              <a:t>NaCl</a:t>
            </a:r>
            <a:r>
              <a:rPr lang="en-US" altLang="en-US" dirty="0"/>
              <a:t>) =   154 </a:t>
            </a:r>
            <a:r>
              <a:rPr lang="en-US" altLang="en-US" dirty="0" err="1"/>
              <a:t>mEq</a:t>
            </a:r>
            <a:r>
              <a:rPr lang="en-US" altLang="en-US" dirty="0"/>
              <a:t>/L</a:t>
            </a:r>
          </a:p>
          <a:p>
            <a:pPr algn="l" rtl="0" eaLnBrk="1" hangingPunct="1"/>
            <a:r>
              <a:rPr lang="en-US" altLang="en-US" sz="3200" i="1" dirty="0"/>
              <a:t>½</a:t>
            </a:r>
            <a:r>
              <a:rPr lang="en-US" altLang="en-US" i="1" dirty="0"/>
              <a:t> NS (0.45% </a:t>
            </a:r>
            <a:r>
              <a:rPr lang="en-US" altLang="en-US" i="1" dirty="0" err="1"/>
              <a:t>NaCl</a:t>
            </a:r>
            <a:r>
              <a:rPr lang="en-US" altLang="en-US" i="1" dirty="0"/>
              <a:t>) = 77 </a:t>
            </a:r>
            <a:r>
              <a:rPr lang="en-US" altLang="en-US" i="1" dirty="0" err="1"/>
              <a:t>mEq</a:t>
            </a:r>
            <a:r>
              <a:rPr lang="en-US" altLang="en-US" i="1" dirty="0"/>
              <a:t>/L</a:t>
            </a:r>
          </a:p>
          <a:p>
            <a:pPr algn="l" rtl="0" eaLnBrk="1" hangingPunct="1"/>
            <a:r>
              <a:rPr lang="en-US" altLang="en-US" sz="2000" dirty="0"/>
              <a:t>1/3</a:t>
            </a:r>
            <a:r>
              <a:rPr lang="en-US" altLang="en-US" dirty="0"/>
              <a:t> NS (0.3% </a:t>
            </a:r>
            <a:r>
              <a:rPr lang="en-US" altLang="en-US" dirty="0" err="1"/>
              <a:t>NaCl</a:t>
            </a:r>
            <a:r>
              <a:rPr lang="en-US" altLang="en-US" dirty="0"/>
              <a:t>) = 51 </a:t>
            </a:r>
            <a:r>
              <a:rPr lang="en-US" altLang="en-US" dirty="0" err="1"/>
              <a:t>mEq</a:t>
            </a:r>
            <a:r>
              <a:rPr lang="en-US" altLang="en-US" dirty="0"/>
              <a:t>/L </a:t>
            </a:r>
          </a:p>
          <a:p>
            <a:pPr algn="l" rtl="0" eaLnBrk="1" hangingPunct="1"/>
            <a:r>
              <a:rPr lang="en-US" altLang="en-US" dirty="0"/>
              <a:t>¼ NS (0.25% </a:t>
            </a:r>
            <a:r>
              <a:rPr lang="en-US" altLang="en-US" dirty="0" err="1"/>
              <a:t>NaCl</a:t>
            </a:r>
            <a:r>
              <a:rPr lang="en-US" altLang="en-US" dirty="0"/>
              <a:t>) = 39 </a:t>
            </a:r>
            <a:r>
              <a:rPr lang="en-US" altLang="en-US" dirty="0" err="1"/>
              <a:t>mEq</a:t>
            </a:r>
            <a:r>
              <a:rPr lang="en-US" altLang="en-US" dirty="0"/>
              <a:t>/L </a:t>
            </a:r>
          </a:p>
          <a:p>
            <a:pPr algn="l" rtl="0" eaLnBrk="1" hangingPunct="1"/>
            <a:r>
              <a:rPr lang="en-US" altLang="en-US" sz="2000" dirty="0"/>
              <a:t>1/5</a:t>
            </a:r>
            <a:r>
              <a:rPr lang="en-US" altLang="en-US" dirty="0"/>
              <a:t> NS (0.18% </a:t>
            </a:r>
            <a:r>
              <a:rPr lang="en-US" altLang="en-US" dirty="0" err="1"/>
              <a:t>NaCl</a:t>
            </a:r>
            <a:r>
              <a:rPr lang="en-US" altLang="en-US" dirty="0"/>
              <a:t>) = 31 </a:t>
            </a:r>
            <a:r>
              <a:rPr lang="en-US" altLang="en-US" dirty="0" err="1"/>
              <a:t>mEq</a:t>
            </a:r>
            <a:r>
              <a:rPr lang="en-US" altLang="en-US" dirty="0"/>
              <a:t>/L</a:t>
            </a:r>
          </a:p>
          <a:p>
            <a:pPr algn="l" rtl="0" eaLnBrk="1" hangingPunct="1"/>
            <a:endParaRPr lang="ar-JO" alt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2050" name="Picture 2" descr="C:\Users\Ahmed\Desktop\Total+body+fluid+(+60%)……..42L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092" t="21128" r="12656" b="24999"/>
          <a:stretch/>
        </p:blipFill>
        <p:spPr bwMode="auto">
          <a:xfrm>
            <a:off x="1066800" y="1371600"/>
            <a:ext cx="7933660" cy="380474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676400" y="3733800"/>
            <a:ext cx="7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81200" y="5657671"/>
            <a:ext cx="48768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The ratio converted to adult ratio at 1 y, so the newborn and infant up to 1 y more </a:t>
            </a:r>
            <a:r>
              <a:rPr lang="en-US" dirty="0" err="1" smtClean="0"/>
              <a:t>susciptable</a:t>
            </a:r>
            <a:r>
              <a:rPr lang="en-US" dirty="0" smtClean="0"/>
              <a:t> to fluid problems , </a:t>
            </a:r>
            <a:r>
              <a:rPr lang="en-US" dirty="0" err="1" smtClean="0"/>
              <a:t>bcz</a:t>
            </a:r>
            <a:r>
              <a:rPr lang="en-US" dirty="0" smtClean="0"/>
              <a:t>  </a:t>
            </a:r>
            <a:r>
              <a:rPr lang="en-US" dirty="0" err="1" smtClean="0"/>
              <a:t>larg</a:t>
            </a:r>
            <a:r>
              <a:rPr lang="en-US" dirty="0" smtClean="0"/>
              <a:t> surface area and have lot of water in </a:t>
            </a:r>
            <a:r>
              <a:rPr lang="en-US" dirty="0" err="1" smtClean="0"/>
              <a:t>coparisone</a:t>
            </a:r>
            <a:r>
              <a:rPr lang="en-US" dirty="0" smtClean="0"/>
              <a:t> to adult</a:t>
            </a:r>
            <a:endParaRPr lang="ar-JO" dirty="0"/>
          </a:p>
        </p:txBody>
      </p:sp>
    </p:spTree>
    <p:extLst>
      <p:ext uri="{BB962C8B-B14F-4D97-AF65-F5344CB8AC3E}">
        <p14:creationId xmlns="" xmlns:p14="http://schemas.microsoft.com/office/powerpoint/2010/main" val="5507241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C8CF919-B692-4913-A77C-C7623D7A9CCE}"/>
              </a:ext>
            </a:extLst>
          </p:cNvPr>
          <p:cNvSpPr>
            <a:spLocks noGrp="1"/>
          </p:cNvSpPr>
          <p:nvPr>
            <p:ph type="title"/>
            <p:extLst>
              <p:ext uri="{D42A27DB-BD31-4B8C-83A1-F6EECF244321}">
                <p14:modId xmlns="" xmlns:p14="http://schemas.microsoft.com/office/powerpoint/2010/main" val="2432456459"/>
              </p:ext>
            </p:extLst>
          </p:nvPr>
        </p:nvSpPr>
        <p:spPr>
          <a:xfrm>
            <a:off x="1143000" y="3810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SECOND FLUID PHASE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+mj-ea"/>
                <a:cs typeface="+mj-ea"/>
              </a:rPr>
              <a:t/>
            </a:r>
            <a:b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+mj-ea"/>
                <a:cs typeface="+mj-ea"/>
              </a:rPr>
            </a:b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(Replacement phase)</a:t>
            </a:r>
            <a:endParaRPr lang="en-US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0963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914400" y="2133600"/>
            <a:ext cx="8001000" cy="3511550"/>
          </a:xfrm>
        </p:spPr>
        <p:txBody>
          <a:bodyPr>
            <a:normAutofit fontScale="92500" lnSpcReduction="10000"/>
          </a:bodyPr>
          <a:lstStyle/>
          <a:p>
            <a:pPr algn="l" rtl="0" eaLnBrk="1" hangingPunct="1">
              <a:buFont typeface="Arial" panose="020B0604020202020204" pitchFamily="34" charset="0"/>
              <a:buNone/>
            </a:pPr>
            <a:r>
              <a:rPr lang="en-US" altLang="en-US" sz="2800" dirty="0"/>
              <a:t>After severe volume depletion has been </a:t>
            </a:r>
            <a:r>
              <a:rPr lang="en-US" altLang="en-US" sz="2800" b="1" dirty="0"/>
              <a:t>corrected</a:t>
            </a:r>
            <a:r>
              <a:rPr lang="en-US" altLang="en-US" sz="2800" dirty="0"/>
              <a:t> with intravenous fluid, fluid repletion can continue with either: </a:t>
            </a:r>
            <a:endParaRPr lang="en-US" altLang="en-US" sz="2800" dirty="0" smtClean="0"/>
          </a:p>
          <a:p>
            <a:pPr algn="l" rtl="0" eaLnBrk="1" hangingPunct="1">
              <a:buFont typeface="Arial" panose="020B0604020202020204" pitchFamily="34" charset="0"/>
              <a:buNone/>
            </a:pPr>
            <a:endParaRPr lang="en-US" altLang="en-US" sz="2800" dirty="0"/>
          </a:p>
          <a:p>
            <a:pPr algn="l" rtl="0" eaLnBrk="1" hangingPunct="1"/>
            <a:r>
              <a:rPr lang="en-US" altLang="en-US" sz="2800" dirty="0"/>
              <a:t>Continued intravenous fluid or </a:t>
            </a:r>
          </a:p>
          <a:p>
            <a:pPr algn="l" rtl="0" eaLnBrk="1" hangingPunct="1"/>
            <a:r>
              <a:rPr lang="en-US" altLang="en-US" sz="2800" dirty="0"/>
              <a:t>Oral rehydration therapy (ORT).</a:t>
            </a:r>
          </a:p>
          <a:p>
            <a:pPr algn="l" rtl="0" eaLnBrk="1" hangingPunct="1">
              <a:buFont typeface="Arial" panose="020B0604020202020204" pitchFamily="34" charset="0"/>
              <a:buNone/>
            </a:pPr>
            <a:endParaRPr lang="en-US" altLang="en-US" sz="2800" dirty="0"/>
          </a:p>
          <a:p>
            <a:pPr algn="l" rtl="0" eaLnBrk="1" hangingPunct="1">
              <a:buFont typeface="Arial" panose="020B0604020202020204" pitchFamily="34" charset="0"/>
              <a:buNone/>
            </a:pPr>
            <a:r>
              <a:rPr lang="en-US" altLang="en-US" sz="2800" dirty="0"/>
              <a:t>Therapy according to</a:t>
            </a:r>
            <a:r>
              <a:rPr lang="en-US" altLang="en-US" sz="2800" b="1" dirty="0"/>
              <a:t> serum </a:t>
            </a:r>
            <a:r>
              <a:rPr lang="en-US" altLang="en-US" sz="2800" b="1" dirty="0">
                <a:solidFill>
                  <a:srgbClr val="FF0000"/>
                </a:solidFill>
              </a:rPr>
              <a:t>sodium</a:t>
            </a:r>
            <a:endParaRPr lang="en-US" altLang="en-US" sz="2800" dirty="0">
              <a:solidFill>
                <a:srgbClr val="FF0000"/>
              </a:solidFill>
            </a:endParaRPr>
          </a:p>
          <a:p>
            <a:pPr algn="l" rtl="0" eaLnBrk="1" hangingPunct="1"/>
            <a:endParaRPr lang="ar-JO" altLang="en-US" sz="28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7498080" cy="1143000"/>
          </a:xfrm>
        </p:spPr>
        <p:txBody>
          <a:bodyPr/>
          <a:lstStyle/>
          <a:p>
            <a:pPr algn="ctr" eaLnBrk="1" hangingPunct="1"/>
            <a:r>
              <a:rPr lang="en-US" altLang="en-US" b="1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Water deficit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3C5AED7-4A2A-4D21-889E-F016ABC9D32E}"/>
              </a:ext>
            </a:extLst>
          </p:cNvPr>
          <p:cNvSpPr>
            <a:spLocks noGrp="1"/>
          </p:cNvSpPr>
          <p:nvPr>
            <p:ph idx="1"/>
            <p:extLst>
              <p:ext uri="{D42A27DB-BD31-4B8C-83A1-F6EECF244321}">
                <p14:modId xmlns="" xmlns:p14="http://schemas.microsoft.com/office/powerpoint/2010/main" val="156097962"/>
              </p:ext>
            </p:extLst>
          </p:nvPr>
        </p:nvSpPr>
        <p:spPr>
          <a:xfrm>
            <a:off x="909918" y="1752600"/>
            <a:ext cx="8229600" cy="4343400"/>
          </a:xfrm>
        </p:spPr>
        <p:txBody>
          <a:bodyPr rtlCol="0">
            <a:normAutofit/>
          </a:bodyPr>
          <a:lstStyle/>
          <a:p>
            <a:pPr algn="l" rtl="0" eaLnBrk="1" fontAlgn="auto" hangingPunct="1">
              <a:buFont typeface="Arial"/>
              <a:buChar char="•"/>
              <a:defRPr/>
            </a:pPr>
            <a:r>
              <a:rPr lang="en-US" sz="2800" b="1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Fluid deficit</a:t>
            </a:r>
          </a:p>
          <a:p>
            <a:pPr marL="0" indent="0">
              <a:buNone/>
              <a:defRPr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  -    </a:t>
            </a:r>
            <a:r>
              <a:rPr lang="en-US" sz="2800" dirty="0">
                <a:solidFill>
                  <a:srgbClr val="7030A0"/>
                </a:solidFill>
              </a:rPr>
              <a:t>% of dehydration x body weightx10</a:t>
            </a:r>
          </a:p>
          <a:p>
            <a:pPr marL="0" indent="0" algn="l" rtl="0" eaLnBrk="1" fontAlgn="auto" hangingPunct="1">
              <a:buFont typeface="Arial"/>
              <a:buNone/>
              <a:defRPr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  - 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ideally 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weight before 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illness</a:t>
            </a:r>
          </a:p>
          <a:p>
            <a:pPr marL="0" indent="0" algn="l" rtl="0" eaLnBrk="1" fontAlgn="auto" hangingPunct="1">
              <a:buFont typeface="Arial"/>
              <a:buNone/>
              <a:defRPr/>
            </a:pP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 rtl="0" eaLnBrk="1" fontAlgn="auto" hangingPunct="1">
              <a:buFont typeface="Arial"/>
              <a:buChar char="•"/>
              <a:defRPr/>
            </a:pP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E.g. Child 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weighs 8 kg with 10% dehydration?</a:t>
            </a:r>
          </a:p>
          <a:p>
            <a:pPr marL="0" indent="0" algn="l" rtl="0" eaLnBrk="1" fontAlgn="auto" hangingPunct="1">
              <a:buFont typeface="Arial"/>
              <a:buNone/>
              <a:defRPr/>
            </a:pPr>
            <a:endParaRPr lang="en-US" sz="2800" dirty="0">
              <a:solidFill>
                <a:srgbClr val="0070C0"/>
              </a:solidFill>
            </a:endParaRPr>
          </a:p>
          <a:p>
            <a:pPr marL="0" indent="0" algn="l" rtl="0" eaLnBrk="1" fontAlgn="auto" hangingPunct="1"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 wt x 10 x %dehydration= 8x10x10=800ml</a:t>
            </a:r>
          </a:p>
          <a:p>
            <a:pPr marL="0" indent="0" algn="l" rtl="0" eaLnBrk="1" fontAlgn="auto" hangingPunct="1">
              <a:buFont typeface="Arial"/>
              <a:buNone/>
              <a:defRPr/>
            </a:pPr>
            <a:endParaRPr lang="en-US" sz="2800" dirty="0">
              <a:solidFill>
                <a:srgbClr val="FF0000"/>
              </a:solidFill>
            </a:endParaRPr>
          </a:p>
          <a:p>
            <a:pPr algn="l" rtl="0" eaLnBrk="1" fontAlgn="auto" hangingPunct="1">
              <a:buFont typeface="Arial"/>
              <a:buChar char="•"/>
              <a:defRPr/>
            </a:pP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Solute </a:t>
            </a:r>
            <a:r>
              <a:rPr lang="en-US" altLang="en-US" b="1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deficit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BBB532B-BE5F-4942-BBBC-386553F3DB7E}"/>
              </a:ext>
            </a:extLst>
          </p:cNvPr>
          <p:cNvSpPr>
            <a:spLocks noGrp="1"/>
          </p:cNvSpPr>
          <p:nvPr>
            <p:ph idx="1"/>
            <p:extLst>
              <p:ext uri="{D42A27DB-BD31-4B8C-83A1-F6EECF244321}">
                <p14:modId xmlns="" xmlns:p14="http://schemas.microsoft.com/office/powerpoint/2010/main" val="181257498"/>
              </p:ext>
            </p:extLst>
          </p:nvPr>
        </p:nvSpPr>
        <p:spPr>
          <a:xfrm>
            <a:off x="990600" y="1828800"/>
            <a:ext cx="8077200" cy="4343400"/>
          </a:xfrm>
        </p:spPr>
        <p:txBody>
          <a:bodyPr rtlCol="0">
            <a:normAutofit fontScale="70000" lnSpcReduction="20000"/>
          </a:bodyPr>
          <a:lstStyle/>
          <a:p>
            <a:pPr algn="l" rtl="0" eaLnBrk="1" fontAlgn="auto" hangingPunct="1">
              <a:buFont typeface="Arial"/>
              <a:buChar char="•"/>
              <a:defRPr/>
            </a:pP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Na deficit</a:t>
            </a:r>
          </a:p>
          <a:p>
            <a:pPr marL="0" indent="0" algn="l" rtl="0" eaLnBrk="1" fontAlgn="auto" hangingPunct="1">
              <a:buFont typeface="Arial"/>
              <a:buNone/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   </a:t>
            </a:r>
            <a:r>
              <a:rPr lang="en-US" b="1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Fluid deficit(L) x </a:t>
            </a:r>
            <a:r>
              <a:rPr lang="en-US" b="1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80 </a:t>
            </a:r>
            <a:r>
              <a:rPr lang="en-US" b="1" u="sng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mEq</a:t>
            </a:r>
            <a:endParaRPr lang="en-US" b="1" u="sng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 algn="l" rtl="0" eaLnBrk="1" fontAlgn="auto" hangingPunct="1">
              <a:buNone/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  </a:t>
            </a:r>
            <a:r>
              <a:rPr lang="en-US" dirty="0">
                <a:solidFill>
                  <a:srgbClr val="FF0000"/>
                </a:solidFill>
              </a:rPr>
              <a:t>which means each 1L of fluid loss will loose with it  80 meq Na </a:t>
            </a:r>
          </a:p>
          <a:p>
            <a:pPr marL="0" indent="0" algn="l" rtl="0" eaLnBrk="1" fontAlgn="auto" hangingPunct="1">
              <a:buNone/>
              <a:defRPr/>
            </a:pPr>
            <a:r>
              <a:rPr lang="en-US" dirty="0" smtClean="0">
                <a:solidFill>
                  <a:srgbClr val="0070C0"/>
                </a:solidFill>
              </a:rPr>
              <a:t>Another way :in </a:t>
            </a:r>
            <a:r>
              <a:rPr lang="en-US" dirty="0" err="1" smtClean="0">
                <a:solidFill>
                  <a:srgbClr val="0070C0"/>
                </a:solidFill>
              </a:rPr>
              <a:t>isonatremic</a:t>
            </a:r>
            <a:r>
              <a:rPr lang="en-US" dirty="0" smtClean="0">
                <a:solidFill>
                  <a:srgbClr val="0070C0"/>
                </a:solidFill>
              </a:rPr>
              <a:t> dehydration (mild dehydration 4-6 </a:t>
            </a:r>
            <a:r>
              <a:rPr lang="en-US" dirty="0" err="1" smtClean="0">
                <a:solidFill>
                  <a:srgbClr val="0070C0"/>
                </a:solidFill>
              </a:rPr>
              <a:t>meq</a:t>
            </a:r>
            <a:r>
              <a:rPr lang="en-US" dirty="0" smtClean="0">
                <a:solidFill>
                  <a:srgbClr val="0070C0"/>
                </a:solidFill>
              </a:rPr>
              <a:t>\l\kg , moderate 6-8meq\l\kg, sever 8-12 </a:t>
            </a:r>
            <a:r>
              <a:rPr lang="en-US" dirty="0" err="1" smtClean="0">
                <a:solidFill>
                  <a:srgbClr val="0070C0"/>
                </a:solidFill>
              </a:rPr>
              <a:t>meq</a:t>
            </a:r>
            <a:r>
              <a:rPr lang="en-US" dirty="0" smtClean="0">
                <a:solidFill>
                  <a:srgbClr val="0070C0"/>
                </a:solidFill>
              </a:rPr>
              <a:t>\l\kg )</a:t>
            </a:r>
          </a:p>
          <a:p>
            <a:pPr marL="0" indent="0" algn="l" rtl="0" eaLnBrk="1" fontAlgn="auto" hangingPunct="1">
              <a:buNone/>
              <a:defRPr/>
            </a:pPr>
            <a:r>
              <a:rPr lang="en-US" sz="2600" dirty="0" smtClean="0">
                <a:solidFill>
                  <a:srgbClr val="0070C0"/>
                </a:solidFill>
              </a:rPr>
              <a:t>Ex: 20kg with moderate dehydration :</a:t>
            </a:r>
            <a:r>
              <a:rPr lang="en-US" sz="2600" dirty="0" err="1" smtClean="0">
                <a:solidFill>
                  <a:srgbClr val="0070C0"/>
                </a:solidFill>
              </a:rPr>
              <a:t>na</a:t>
            </a:r>
            <a:r>
              <a:rPr lang="en-US" sz="2600" dirty="0" smtClean="0">
                <a:solidFill>
                  <a:srgbClr val="0070C0"/>
                </a:solidFill>
              </a:rPr>
              <a:t> deficit = 6*20=120meq\l </a:t>
            </a:r>
            <a:endParaRPr lang="en-US" sz="2600" dirty="0">
              <a:solidFill>
                <a:srgbClr val="0070C0"/>
              </a:solidFill>
            </a:endParaRPr>
          </a:p>
          <a:p>
            <a:pPr marL="0" indent="0" algn="l" rtl="0" eaLnBrk="1" fontAlgn="auto" hangingPunct="1">
              <a:buFont typeface="Arial"/>
              <a:buNone/>
              <a:defRPr/>
            </a:pPr>
            <a:endParaRPr lang="en-US" dirty="0">
              <a:solidFill>
                <a:srgbClr val="0070C0"/>
              </a:solidFill>
            </a:endParaRPr>
          </a:p>
          <a:p>
            <a:pPr algn="l" rtl="0" eaLnBrk="1" fontAlgn="auto" hangingPunct="1">
              <a:defRPr/>
            </a:pPr>
            <a:r>
              <a:rPr lang="en-US" b="1" dirty="0"/>
              <a:t>K deficit </a:t>
            </a:r>
          </a:p>
          <a:p>
            <a:pPr marL="0" indent="0" algn="l" rtl="0" eaLnBrk="1" fontAlgn="auto" hangingPunct="1">
              <a:buNone/>
              <a:defRPr/>
            </a:pPr>
            <a:r>
              <a:rPr lang="en-US" dirty="0"/>
              <a:t>Calculated as a </a:t>
            </a:r>
            <a:r>
              <a:rPr lang="en-US" dirty="0" smtClean="0"/>
              <a:t>fraction </a:t>
            </a:r>
            <a:r>
              <a:rPr lang="en-US" dirty="0"/>
              <a:t>of the total fluid rate </a:t>
            </a:r>
            <a:r>
              <a:rPr lang="en-US" dirty="0" smtClean="0"/>
              <a:t>needed </a:t>
            </a:r>
            <a:endParaRPr lang="en-US" dirty="0"/>
          </a:p>
          <a:p>
            <a:pPr marL="0" indent="0" algn="l" rtl="0" eaLnBrk="1" fontAlgn="auto" hangingPunct="1"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20meq/1000ml  of IV fluids/day (with </a:t>
            </a:r>
            <a:r>
              <a:rPr lang="en-US" dirty="0" smtClean="0">
                <a:solidFill>
                  <a:srgbClr val="FF0000"/>
                </a:solidFill>
              </a:rPr>
              <a:t>normal K </a:t>
            </a:r>
            <a:r>
              <a:rPr lang="en-US" dirty="0">
                <a:solidFill>
                  <a:srgbClr val="FF0000"/>
                </a:solidFill>
              </a:rPr>
              <a:t>level)</a:t>
            </a:r>
          </a:p>
          <a:p>
            <a:pPr marL="0" indent="0" algn="l" rtl="0" eaLnBrk="1" fontAlgn="auto" hangingPunct="1"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Increase to 30-40 </a:t>
            </a:r>
            <a:r>
              <a:rPr lang="en-US" dirty="0" err="1">
                <a:solidFill>
                  <a:srgbClr val="FF0000"/>
                </a:solidFill>
              </a:rPr>
              <a:t>meq</a:t>
            </a:r>
            <a:r>
              <a:rPr lang="en-US" dirty="0">
                <a:solidFill>
                  <a:srgbClr val="FF0000"/>
                </a:solidFill>
              </a:rPr>
              <a:t>/1000ml if hypokalemia </a:t>
            </a:r>
          </a:p>
          <a:p>
            <a:pPr marL="0" indent="0" algn="l" rtl="0" eaLnBrk="1" fontAlgn="auto" hangingPunct="1">
              <a:buFont typeface="Arial"/>
              <a:buNone/>
              <a:defRPr/>
            </a:pPr>
            <a:endParaRPr lang="en-US" dirty="0">
              <a:solidFill>
                <a:srgbClr val="FF0000"/>
              </a:solidFill>
            </a:endParaRPr>
          </a:p>
          <a:p>
            <a:pPr marL="0" indent="0" algn="l" rtl="0" eaLnBrk="1" fontAlgn="auto" hangingPunct="1">
              <a:buFont typeface="Arial" panose="020B0604020202020204" pitchFamily="34" charset="0"/>
              <a:buNone/>
              <a:defRPr/>
            </a:pP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F2B43D-1ADD-4324-B48A-A2140B3C6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762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Intravenous rehydration therapy  </a:t>
            </a:r>
            <a:b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endParaRPr lang="ar-JO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BE0924F-54A9-4442-94BF-680EF8682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762000"/>
            <a:ext cx="8077200" cy="5040313"/>
          </a:xfrm>
        </p:spPr>
        <p:txBody>
          <a:bodyPr rtlCol="0">
            <a:noAutofit/>
          </a:bodyPr>
          <a:lstStyle/>
          <a:p>
            <a:pPr algn="l" rtl="0" eaLnBrk="1" fontAlgn="auto" hangingPunct="1">
              <a:buFont typeface="Arial"/>
              <a:buNone/>
              <a:defRPr/>
            </a:pPr>
            <a:r>
              <a:rPr lang="en-US" sz="2800" b="1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Indications</a:t>
            </a:r>
            <a:r>
              <a:rPr lang="en-US" sz="2800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for continued intravenous therapy include:</a:t>
            </a:r>
          </a:p>
          <a:p>
            <a:pPr marL="514350" indent="-514350" algn="l" rtl="0" eaLnBrk="1" fontAlgn="auto" hangingPunct="1">
              <a:buFont typeface="Arial"/>
              <a:buNone/>
              <a:defRPr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1.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Inability of the child to take ORT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.eg, </a:t>
            </a:r>
          </a:p>
          <a:p>
            <a:pPr algn="l" rtl="0" eaLnBrk="1" fontAlgn="auto" hangingPunct="1">
              <a:buFont typeface="Wingdings" pitchFamily="2" charset="2"/>
              <a:buChar char="Ø"/>
              <a:defRPr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Alteration in mental status.</a:t>
            </a:r>
          </a:p>
          <a:p>
            <a:pPr algn="l" rtl="0" eaLnBrk="1" fontAlgn="auto" hangingPunct="1">
              <a:buFont typeface="Wingdings" pitchFamily="2" charset="2"/>
              <a:buChar char="Ø"/>
              <a:defRPr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Ileus.</a:t>
            </a:r>
          </a:p>
          <a:p>
            <a:pPr algn="l" rtl="0" eaLnBrk="1" fontAlgn="auto" hangingPunct="1">
              <a:buFont typeface="Wingdings" pitchFamily="2" charset="2"/>
              <a:buChar char="Ø"/>
              <a:defRPr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Anatomic anomaly.</a:t>
            </a:r>
          </a:p>
          <a:p>
            <a:pPr marL="514350" indent="-514350" algn="l" rtl="0" eaLnBrk="1" fontAlgn="auto" hangingPunct="1">
              <a:buFont typeface="Arial"/>
              <a:buNone/>
              <a:defRPr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2.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Inability of the caretaker to provide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ORT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marL="514350" indent="-514350" algn="l" rtl="0" eaLnBrk="1" fontAlgn="auto" hangingPunct="1">
              <a:buFont typeface="Arial"/>
              <a:buNone/>
              <a:defRPr/>
            </a:pP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Failure of ORT to provide adequate rehydration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(eg, persistent vomiting)</a:t>
            </a:r>
          </a:p>
          <a:p>
            <a:pPr algn="l" rtl="0" eaLnBrk="1" fontAlgn="auto" hangingPunct="1">
              <a:buFont typeface="Arial"/>
              <a:buNone/>
              <a:defRPr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4.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Severe electrolyte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problems in clinical setting where ORT cannot be closely monitored or electrolytes frequently assessed</a:t>
            </a:r>
          </a:p>
          <a:p>
            <a:pPr algn="l" rtl="0" eaLnBrk="1" fontAlgn="auto" hangingPunct="1">
              <a:buFont typeface="Arial"/>
              <a:buChar char="•"/>
              <a:defRPr/>
            </a:pPr>
            <a:endParaRPr lang="ar-JO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C266D5E-8777-4AF0-881E-BEDC8A155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524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Oral rehydration therapy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 </a:t>
            </a:r>
            <a:b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endParaRPr lang="ar-JO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1244D60-1778-4DCD-9751-16723A9878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066800"/>
            <a:ext cx="8153400" cy="5791199"/>
          </a:xfrm>
        </p:spPr>
        <p:txBody>
          <a:bodyPr rtlCol="0">
            <a:normAutofit fontScale="70000" lnSpcReduction="20000"/>
          </a:bodyPr>
          <a:lstStyle/>
          <a:p>
            <a:pPr algn="l" rtl="0" eaLnBrk="1" fontAlgn="auto" hangingPunct="1">
              <a:buFont typeface="Arial"/>
              <a:buChar char="•"/>
              <a:defRPr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ORT is recommended by the American Academy of Pediatrics (AAP) as "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the preferred treatment of fluid and electrolyte losses caused by diarrhea in children with mild to moderate dehydration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". </a:t>
            </a:r>
          </a:p>
          <a:p>
            <a:pPr algn="l" rtl="0" eaLnBrk="1" fontAlgn="auto" hangingPunct="1">
              <a:buFont typeface="Arial"/>
              <a:buChar char="•"/>
              <a:defRPr/>
            </a:pP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 rtl="0" eaLnBrk="1" fontAlgn="auto" hangingPunct="1">
              <a:buFont typeface="Arial"/>
              <a:buChar char="•"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Advantages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of ORT include: </a:t>
            </a:r>
          </a:p>
          <a:p>
            <a:pPr marL="514350" indent="-514350" algn="l" rtl="0" eaLnBrk="1" fontAlgn="auto" hangingPunct="1">
              <a:buFont typeface="+mj-lt"/>
              <a:buAutoNum type="arabicPeriod"/>
              <a:defRPr/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Lower cost.</a:t>
            </a:r>
          </a:p>
          <a:p>
            <a:pPr marL="514350" indent="-514350" algn="l" rtl="0" eaLnBrk="1" fontAlgn="auto" hangingPunct="1">
              <a:buFont typeface="+mj-lt"/>
              <a:buAutoNum type="arabicPeriod"/>
              <a:defRPr/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Elimination of the need for IV line placement.</a:t>
            </a:r>
          </a:p>
          <a:p>
            <a:pPr marL="514350" indent="-514350" algn="l" rtl="0" eaLnBrk="1" fontAlgn="auto" hangingPunct="1">
              <a:buFont typeface="+mj-lt"/>
              <a:buAutoNum type="arabicPeriod"/>
              <a:defRPr/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Involvement of the parents in a rehydration process they can continue at home and utilize in future illnesses.</a:t>
            </a:r>
          </a:p>
          <a:p>
            <a:pPr algn="l" rtl="0" eaLnBrk="1" fontAlgn="auto" hangingPunct="1">
              <a:buFont typeface="Arial"/>
              <a:buChar char="•"/>
              <a:defRPr/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When to use ? </a:t>
            </a:r>
          </a:p>
          <a:p>
            <a:pPr marL="514350" indent="-514350" algn="l" rtl="0" eaLnBrk="1" fontAlgn="auto" hangingPunct="1">
              <a:buFont typeface="+mj-lt"/>
              <a:buAutoNum type="arabicPeriod"/>
              <a:defRPr/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After effective arterial blood volume has been restored (if severe).</a:t>
            </a:r>
          </a:p>
          <a:p>
            <a:pPr marL="514350" indent="-514350" algn="l" rtl="0" eaLnBrk="1" fontAlgn="auto" hangingPunct="1">
              <a:buFont typeface="+mj-lt"/>
              <a:buAutoNum type="arabicPeriod"/>
              <a:defRPr/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As initial therapy in patients with mild or moderate hypovolemia. </a:t>
            </a:r>
          </a:p>
          <a:p>
            <a:pPr algn="l" rtl="0" eaLnBrk="1" fontAlgn="auto" hangingPunct="1">
              <a:buFont typeface="Arial"/>
              <a:buChar char="•"/>
              <a:defRPr/>
            </a:pP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 rtl="0" eaLnBrk="1" fontAlgn="auto" hangingPunct="1">
              <a:buFont typeface="Arial"/>
              <a:buChar char="•"/>
              <a:defRPr/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ORT involves the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administration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of frequent small amounts of fluid by spoon or syringe. </a:t>
            </a:r>
          </a:p>
          <a:p>
            <a:pPr algn="l" rtl="0" eaLnBrk="1" fontAlgn="auto" hangingPunct="1">
              <a:buFont typeface="Arial"/>
              <a:buChar char="•"/>
              <a:defRPr/>
            </a:pPr>
            <a:endParaRPr lang="ar-JO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914400" y="990600"/>
            <a:ext cx="8229600" cy="3886200"/>
          </a:xfrm>
        </p:spPr>
        <p:txBody>
          <a:bodyPr>
            <a:normAutofit/>
          </a:bodyPr>
          <a:lstStyle/>
          <a:p>
            <a:r>
              <a:rPr lang="en-US" altLang="en-US" sz="2800" dirty="0"/>
              <a:t>When hypovolemia is associated with significant </a:t>
            </a:r>
            <a:r>
              <a:rPr lang="en-US" altLang="en-US" sz="2800" dirty="0">
                <a:solidFill>
                  <a:srgbClr val="FF0000"/>
                </a:solidFill>
              </a:rPr>
              <a:t>hyponatremia</a:t>
            </a:r>
            <a:r>
              <a:rPr lang="en-US" altLang="en-US" sz="2800" dirty="0"/>
              <a:t> or </a:t>
            </a:r>
            <a:r>
              <a:rPr lang="en-US" altLang="en-US" sz="2800" dirty="0">
                <a:solidFill>
                  <a:srgbClr val="FF0000"/>
                </a:solidFill>
              </a:rPr>
              <a:t>hypernatremia</a:t>
            </a:r>
            <a:r>
              <a:rPr lang="en-US" altLang="en-US" sz="2800" dirty="0"/>
              <a:t>  </a:t>
            </a:r>
            <a:r>
              <a:rPr lang="en-US" altLang="en-US" sz="2800" b="1" dirty="0"/>
              <a:t>attention </a:t>
            </a:r>
            <a:r>
              <a:rPr lang="en-US" altLang="en-US" sz="2800" dirty="0"/>
              <a:t>must be paid to the </a:t>
            </a:r>
            <a:r>
              <a:rPr lang="en-US" altLang="en-US" sz="2800" b="1" dirty="0">
                <a:solidFill>
                  <a:srgbClr val="FF0000"/>
                </a:solidFill>
              </a:rPr>
              <a:t>rate</a:t>
            </a:r>
            <a:r>
              <a:rPr lang="en-US" altLang="en-US" sz="2800" dirty="0"/>
              <a:t> of correction of the serum sodium concentration to avoid excessive shifts of water out of</a:t>
            </a:r>
            <a:r>
              <a:rPr lang="en-US" altLang="en-US" sz="2800" b="1" dirty="0"/>
              <a:t> </a:t>
            </a:r>
            <a:r>
              <a:rPr lang="en-US" altLang="en-US" sz="2800" dirty="0"/>
              <a:t>or into the brain that can lead to serious neurologic complications.</a:t>
            </a:r>
          </a:p>
          <a:p>
            <a:pPr algn="l" rtl="0">
              <a:buFont typeface="Arial"/>
              <a:buChar char="•"/>
              <a:defRPr/>
            </a:pPr>
            <a:r>
              <a:rPr lang="en-US" altLang="en-US" sz="2800" u="sng" dirty="0">
                <a:solidFill>
                  <a:srgbClr val="FF0000"/>
                </a:solidFill>
              </a:rPr>
              <a:t>How much Na are you allowed to correct /day </a:t>
            </a:r>
          </a:p>
          <a:p>
            <a:pPr algn="l" rtl="0">
              <a:buFont typeface="Arial"/>
              <a:buChar char="•"/>
              <a:defRPr/>
            </a:pP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altLang="en-US" sz="2800" dirty="0"/>
          </a:p>
          <a:p>
            <a:pPr algn="l" rtl="0" eaLnBrk="1" hangingPunct="1"/>
            <a:endParaRPr lang="ar-JO" alt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n>
                  <a:noFill/>
                </a:ln>
                <a:solidFill>
                  <a:srgbClr val="FF0000"/>
                </a:solidFill>
              </a:rPr>
              <a:t>Solute maintenance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1C5593E-B0E5-4920-8016-CACC5E64FD78}"/>
              </a:ext>
            </a:extLst>
          </p:cNvPr>
          <p:cNvSpPr>
            <a:spLocks noGrp="1"/>
          </p:cNvSpPr>
          <p:nvPr>
            <p:ph idx="1"/>
            <p:extLst>
              <p:ext uri="{D42A27DB-BD31-4B8C-83A1-F6EECF244321}">
                <p14:modId xmlns="" xmlns:p14="http://schemas.microsoft.com/office/powerpoint/2010/main" val="446140900"/>
              </p:ext>
            </p:extLst>
          </p:nvPr>
        </p:nvSpPr>
        <p:spPr/>
        <p:txBody>
          <a:bodyPr rtlCol="0">
            <a:normAutofit/>
          </a:bodyPr>
          <a:lstStyle/>
          <a:p>
            <a:pPr algn="l" rtl="0" eaLnBrk="1" fontAlgn="auto" hangingPunct="1">
              <a:buNone/>
              <a:defRPr/>
            </a:pP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* Na 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maintenance</a:t>
            </a:r>
          </a:p>
          <a:p>
            <a:pPr marL="0" indent="0" algn="l" rtl="0" eaLnBrk="1" fontAlgn="auto" hangingPunct="1">
              <a:buNone/>
              <a:defRPr/>
            </a:pP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  <a:r>
              <a:rPr lang="en-US" b="1" dirty="0">
                <a:solidFill>
                  <a:srgbClr val="00B0F0"/>
                </a:solidFill>
              </a:rPr>
              <a:t> </a:t>
            </a:r>
            <a:r>
              <a:rPr lang="en-US" b="1" dirty="0" smtClean="0">
                <a:solidFill>
                  <a:srgbClr val="00B0F0"/>
                </a:solidFill>
              </a:rPr>
              <a:t> 2</a:t>
            </a:r>
            <a:r>
              <a:rPr lang="en-US" b="1" dirty="0">
                <a:solidFill>
                  <a:srgbClr val="00B0F0"/>
                </a:solidFill>
              </a:rPr>
              <a:t> - 3 mEq/kg /day  </a:t>
            </a:r>
          </a:p>
          <a:p>
            <a:pPr algn="l" rtl="0" eaLnBrk="1" fontAlgn="auto" hangingPunct="1">
              <a:buNone/>
              <a:defRPr/>
            </a:pP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* K maintenance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</a:p>
          <a:p>
            <a:pPr marL="0" indent="0" algn="l" rtl="0" eaLnBrk="1" fontAlgn="auto" hangingPunct="1">
              <a:buFont typeface="Arial"/>
              <a:buNone/>
              <a:defRPr/>
            </a:pP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  </a:t>
            </a:r>
            <a:r>
              <a:rPr lang="en-US" b="1" dirty="0">
                <a:solidFill>
                  <a:srgbClr val="00B0F0"/>
                </a:solidFill>
              </a:rPr>
              <a:t>1- 2mEq/kg /day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en-US" altLang="en-US" sz="3200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Water maintenance </a:t>
            </a:r>
            <a:br>
              <a:rPr lang="en-US" altLang="en-US" sz="3200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en-US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Holliday-Segar Method</a:t>
            </a:r>
            <a:br>
              <a:rPr lang="en-US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endParaRPr lang="en-US" altLang="en-US" sz="3200" dirty="0">
              <a:ln>
                <a:noFill/>
              </a:ln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CE2B22D9-F5B3-49BB-BD3F-4B5D6F4186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385663957"/>
              </p:ext>
            </p:extLst>
          </p:nvPr>
        </p:nvGraphicFramePr>
        <p:xfrm>
          <a:off x="1219200" y="1676400"/>
          <a:ext cx="7499349" cy="1482724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499783">
                  <a:extLst>
                    <a:ext uri="{9D8B030D-6E8A-4147-A177-3AD203B41FA5}">
                      <a16:colId xmlns:a16="http://schemas.microsoft.com/office/drawing/2014/main" xmlns="" val="2675843404"/>
                    </a:ext>
                  </a:extLst>
                </a:gridCol>
                <a:gridCol w="2499783">
                  <a:extLst>
                    <a:ext uri="{9D8B030D-6E8A-4147-A177-3AD203B41FA5}">
                      <a16:colId xmlns:a16="http://schemas.microsoft.com/office/drawing/2014/main" xmlns="" val="1259096210"/>
                    </a:ext>
                  </a:extLst>
                </a:gridCol>
                <a:gridCol w="2499783">
                  <a:extLst>
                    <a:ext uri="{9D8B030D-6E8A-4147-A177-3AD203B41FA5}">
                      <a16:colId xmlns:a16="http://schemas.microsoft.com/office/drawing/2014/main" xmlns="" val="240015194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Body weight </a:t>
                      </a:r>
                    </a:p>
                  </a:txBody>
                  <a:tcPr marL="100854" marR="100854" marT="45700" marB="457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mL/kg/day</a:t>
                      </a:r>
                    </a:p>
                  </a:txBody>
                  <a:tcPr marL="100854" marR="100854" marT="45700" marB="457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mL/kg/hour</a:t>
                      </a:r>
                    </a:p>
                  </a:txBody>
                  <a:tcPr marL="100854" marR="100854" marT="45700" marB="45700"/>
                </a:tc>
                <a:extLst>
                  <a:ext uri="{0D108BD9-81ED-4DB2-BD59-A6C34878D82A}">
                    <a16:rowId xmlns:a16="http://schemas.microsoft.com/office/drawing/2014/main" xmlns="" val="3931814215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First 10 kg</a:t>
                      </a:r>
                    </a:p>
                  </a:txBody>
                  <a:tcPr marL="100854" marR="100854" marT="45700" marB="457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100</a:t>
                      </a:r>
                    </a:p>
                  </a:txBody>
                  <a:tcPr marL="100854" marR="100854" marT="45700" marB="457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4</a:t>
                      </a:r>
                    </a:p>
                  </a:txBody>
                  <a:tcPr marL="100854" marR="100854" marT="45700" marB="45700"/>
                </a:tc>
                <a:extLst>
                  <a:ext uri="{0D108BD9-81ED-4DB2-BD59-A6C34878D82A}">
                    <a16:rowId xmlns:a16="http://schemas.microsoft.com/office/drawing/2014/main" xmlns="" val="2936200953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Second 10 kg </a:t>
                      </a:r>
                    </a:p>
                  </a:txBody>
                  <a:tcPr marL="100854" marR="100854" marT="45700" marB="457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50</a:t>
                      </a:r>
                    </a:p>
                  </a:txBody>
                  <a:tcPr marL="100854" marR="100854" marT="45700" marB="457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2</a:t>
                      </a:r>
                    </a:p>
                  </a:txBody>
                  <a:tcPr marL="100854" marR="100854" marT="45700" marB="45700"/>
                </a:tc>
                <a:extLst>
                  <a:ext uri="{0D108BD9-81ED-4DB2-BD59-A6C34878D82A}">
                    <a16:rowId xmlns:a16="http://schemas.microsoft.com/office/drawing/2014/main" xmlns="" val="549949143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Each additional kg</a:t>
                      </a:r>
                    </a:p>
                  </a:txBody>
                  <a:tcPr marL="100854" marR="100854" marT="45700" marB="457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20</a:t>
                      </a:r>
                    </a:p>
                  </a:txBody>
                  <a:tcPr marL="100854" marR="100854" marT="45700" marB="457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1</a:t>
                      </a:r>
                    </a:p>
                  </a:txBody>
                  <a:tcPr marL="100854" marR="100854" marT="45700" marB="45700"/>
                </a:tc>
                <a:extLst>
                  <a:ext uri="{0D108BD9-81ED-4DB2-BD59-A6C34878D82A}">
                    <a16:rowId xmlns:a16="http://schemas.microsoft.com/office/drawing/2014/main" xmlns="" val="3151599430"/>
                  </a:ext>
                </a:extLst>
              </a:tr>
            </a:tbl>
          </a:graphicData>
        </a:graphic>
      </p:graphicFrame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8148" name="TextBox 2"/>
          <p:cNvSpPr txBox="1">
            <a:spLocks noChangeArrowheads="1"/>
          </p:cNvSpPr>
          <p:nvPr/>
        </p:nvSpPr>
        <p:spPr bwMode="auto">
          <a:xfrm>
            <a:off x="1066800" y="3962400"/>
            <a:ext cx="7877175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en-GB" altLang="en-US" sz="2400" dirty="0"/>
              <a:t>Fluid rate of 10 years old boy weighing 30 kg:</a:t>
            </a:r>
          </a:p>
          <a:p>
            <a:pPr eaLnBrk="1" hangingPunct="1"/>
            <a:r>
              <a:rPr lang="en-GB" altLang="en-US" sz="2400" dirty="0"/>
              <a:t>100 mL/kg/day      1000 mL/day  (1st 10kg)</a:t>
            </a:r>
            <a:endParaRPr lang="en-US" altLang="en-US" sz="2400" dirty="0"/>
          </a:p>
          <a:p>
            <a:pPr eaLnBrk="1" hangingPunct="1"/>
            <a:r>
              <a:rPr lang="en-GB" altLang="en-US" sz="2400" dirty="0"/>
              <a:t>50mL/kg/day         500mL/day     (2nd 10kg)</a:t>
            </a:r>
          </a:p>
          <a:p>
            <a:pPr eaLnBrk="1" hangingPunct="1"/>
            <a:r>
              <a:rPr lang="en-GB" altLang="en-US" sz="2400" dirty="0"/>
              <a:t>20mL/kg/day         200mL/day      (per add. Kg)</a:t>
            </a:r>
          </a:p>
          <a:p>
            <a:pPr eaLnBrk="1" hangingPunct="1"/>
            <a:endParaRPr lang="en-GB" altLang="en-US" sz="2400" dirty="0"/>
          </a:p>
          <a:p>
            <a:pPr eaLnBrk="1" hangingPunct="1"/>
            <a:r>
              <a:rPr lang="en-GB" altLang="en-US" sz="2400" dirty="0"/>
              <a:t>Total = 1700mL/day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Placeholder 3"/>
          <p:cNvSpPr>
            <a:spLocks noGrp="1"/>
          </p:cNvSpPr>
          <p:nvPr>
            <p:ph type="body" idx="1"/>
          </p:nvPr>
        </p:nvSpPr>
        <p:spPr>
          <a:xfrm>
            <a:off x="228600" y="838200"/>
            <a:ext cx="4040188" cy="1371600"/>
          </a:xfrm>
        </p:spPr>
        <p:txBody>
          <a:bodyPr/>
          <a:lstStyle/>
          <a:p>
            <a:pPr algn="l" rtl="0" eaLnBrk="1" hangingPunct="1"/>
            <a:r>
              <a:rPr lang="en-US" dirty="0" smtClean="0"/>
              <a:t>Factors Increasing Maintenance Fluid Requirements</a:t>
            </a:r>
          </a:p>
          <a:p>
            <a:pPr algn="l" rtl="0" eaLnBrk="1" hangingPunct="1"/>
            <a:endParaRPr lang="en-US" dirty="0" smtClean="0"/>
          </a:p>
        </p:txBody>
      </p:sp>
      <p:sp>
        <p:nvSpPr>
          <p:cNvPr id="11267" name="Text Placeholder 4"/>
          <p:cNvSpPr>
            <a:spLocks noGrp="1"/>
          </p:cNvSpPr>
          <p:nvPr>
            <p:ph type="body" sz="half" idx="3"/>
          </p:nvPr>
        </p:nvSpPr>
        <p:spPr>
          <a:xfrm>
            <a:off x="4724400" y="838200"/>
            <a:ext cx="4041775" cy="1371600"/>
          </a:xfrm>
        </p:spPr>
        <p:txBody>
          <a:bodyPr rtlCol="0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dirty="0" smtClean="0"/>
              <a:t>Factors Decreasing Maintenance Fluid Requirements</a:t>
            </a:r>
          </a:p>
        </p:txBody>
      </p:sp>
      <p:sp>
        <p:nvSpPr>
          <p:cNvPr id="9220" name="Content Placeholder 7"/>
          <p:cNvSpPr>
            <a:spLocks noGrp="1"/>
          </p:cNvSpPr>
          <p:nvPr>
            <p:ph sz="quarter" idx="2"/>
          </p:nvPr>
        </p:nvSpPr>
        <p:spPr>
          <a:xfrm>
            <a:off x="304800" y="2438400"/>
            <a:ext cx="4040188" cy="4608513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</a:pPr>
            <a:r>
              <a:rPr lang="en-US" dirty="0" smtClean="0"/>
              <a:t>Fever</a:t>
            </a:r>
          </a:p>
          <a:p>
            <a:pPr algn="l" rtl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dirty="0" smtClean="0"/>
              <a:t>  (each 1 degree over 38 increases maintenance fluid by  12%  (10-15%)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dirty="0" smtClean="0"/>
              <a:t>Increased temperature of the environment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dirty="0" smtClean="0"/>
              <a:t>Burns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dirty="0" err="1" smtClean="0"/>
              <a:t>polyuria</a:t>
            </a:r>
            <a:r>
              <a:rPr lang="en-US" dirty="0" smtClean="0"/>
              <a:t>  increased output</a:t>
            </a:r>
          </a:p>
          <a:p>
            <a:pPr algn="l" rtl="0" eaLnBrk="1" hangingPunct="1"/>
            <a:endParaRPr lang="en-US" dirty="0" smtClean="0"/>
          </a:p>
        </p:txBody>
      </p:sp>
      <p:sp>
        <p:nvSpPr>
          <p:cNvPr id="9221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2362200"/>
            <a:ext cx="4041775" cy="4227513"/>
          </a:xfrm>
        </p:spPr>
        <p:txBody>
          <a:bodyPr/>
          <a:lstStyle/>
          <a:p>
            <a:pPr algn="l" rtl="0" eaLnBrk="1" hangingPunct="1"/>
            <a:r>
              <a:rPr lang="en-US" dirty="0" smtClean="0"/>
              <a:t>Lungs: Humidified </a:t>
            </a:r>
            <a:r>
              <a:rPr lang="en-US" dirty="0" err="1" smtClean="0"/>
              <a:t>ventilatoin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6324600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buAutoNum type="arabicParenR"/>
            </a:pPr>
            <a:r>
              <a:rPr lang="en-US" dirty="0" smtClean="0"/>
              <a:t>Estimate the degree of dehydration </a:t>
            </a:r>
          </a:p>
          <a:p>
            <a:pPr marL="342900" indent="-342900">
              <a:buAutoNum type="arabicParenR"/>
            </a:pPr>
            <a:r>
              <a:rPr lang="en-US" dirty="0" smtClean="0"/>
              <a:t>If the pt need the </a:t>
            </a:r>
            <a:r>
              <a:rPr lang="en-US" dirty="0" err="1" smtClean="0"/>
              <a:t>bollus</a:t>
            </a:r>
            <a:r>
              <a:rPr lang="en-US" dirty="0" smtClean="0"/>
              <a:t> of resuscitation </a:t>
            </a:r>
          </a:p>
          <a:p>
            <a:pPr marL="342900" indent="-342900">
              <a:buAutoNum type="arabicParenR"/>
            </a:pPr>
            <a:r>
              <a:rPr lang="en-US" dirty="0" smtClean="0"/>
              <a:t>Deficit water and solute (</a:t>
            </a:r>
            <a:r>
              <a:rPr lang="en-US" dirty="0" err="1" smtClean="0"/>
              <a:t>na</a:t>
            </a:r>
            <a:r>
              <a:rPr lang="en-US" dirty="0" smtClean="0"/>
              <a:t>)</a:t>
            </a:r>
          </a:p>
          <a:p>
            <a:pPr marL="342900" indent="-342900">
              <a:buAutoNum type="arabicParenR"/>
            </a:pPr>
            <a:r>
              <a:rPr lang="en-US" dirty="0" err="1" smtClean="0"/>
              <a:t>Maintainance</a:t>
            </a:r>
            <a:r>
              <a:rPr lang="en-US" dirty="0" smtClean="0"/>
              <a:t>  fluid and solute </a:t>
            </a:r>
          </a:p>
          <a:p>
            <a:pPr marL="342900" indent="-342900">
              <a:buAutoNum type="arabicParenR"/>
            </a:pPr>
            <a:r>
              <a:rPr lang="en-US" dirty="0" smtClean="0"/>
              <a:t>Total fluid = </a:t>
            </a:r>
            <a:r>
              <a:rPr lang="en-US" dirty="0" err="1" smtClean="0"/>
              <a:t>maintainace</a:t>
            </a:r>
            <a:r>
              <a:rPr lang="en-US" dirty="0" smtClean="0"/>
              <a:t> +deficit –</a:t>
            </a:r>
            <a:r>
              <a:rPr lang="en-US" dirty="0" err="1" smtClean="0"/>
              <a:t>bollus</a:t>
            </a:r>
            <a:endParaRPr lang="en-US" dirty="0" smtClean="0"/>
          </a:p>
          <a:p>
            <a:pPr marL="342900" indent="-342900">
              <a:buAutoNum type="arabicParenR"/>
            </a:pPr>
            <a:r>
              <a:rPr lang="en-US" dirty="0" smtClean="0"/>
              <a:t>Total Na+ = </a:t>
            </a:r>
            <a:r>
              <a:rPr lang="en-US" dirty="0" err="1" smtClean="0"/>
              <a:t>Na+mainatence</a:t>
            </a:r>
            <a:r>
              <a:rPr lang="en-US" dirty="0" smtClean="0"/>
              <a:t> +Na+ deficit  </a:t>
            </a:r>
            <a:endParaRPr lang="ar-JO" dirty="0"/>
          </a:p>
        </p:txBody>
      </p:sp>
      <p:sp>
        <p:nvSpPr>
          <p:cNvPr id="9" name="Rectangle 8"/>
          <p:cNvSpPr/>
          <p:nvPr/>
        </p:nvSpPr>
        <p:spPr>
          <a:xfrm>
            <a:off x="0" y="16764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GB" altLang="en-US" dirty="0" smtClean="0">
                <a:solidFill>
                  <a:srgbClr val="FF0000"/>
                </a:solidFill>
              </a:rPr>
              <a:t>First half of the fluid volume over 8hr then the other half over 16hr </a:t>
            </a:r>
            <a:endParaRPr lang="en-GB" alt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2514600"/>
            <a:ext cx="5791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This applied only if the dehydration is </a:t>
            </a:r>
            <a:r>
              <a:rPr lang="en-US" dirty="0" err="1" smtClean="0"/>
              <a:t>isonatrimic</a:t>
            </a:r>
            <a:r>
              <a:rPr lang="en-US" dirty="0" smtClean="0"/>
              <a:t> </a:t>
            </a:r>
            <a:endParaRPr lang="ar-JO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3380125"/>
            <a:ext cx="9144000" cy="34778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2y\o , 20kg , moderate dehydration :</a:t>
            </a:r>
          </a:p>
          <a:p>
            <a:endParaRPr lang="en-US" dirty="0" smtClean="0"/>
          </a:p>
          <a:p>
            <a:r>
              <a:rPr lang="en-US" dirty="0" smtClean="0"/>
              <a:t> moderate of dehydration in &gt;10 kg  or &gt;2y =6%</a:t>
            </a:r>
          </a:p>
          <a:p>
            <a:r>
              <a:rPr lang="en-US" dirty="0" smtClean="0"/>
              <a:t>2- emergent :20*20=400ml </a:t>
            </a:r>
          </a:p>
          <a:p>
            <a:r>
              <a:rPr lang="en-US" dirty="0" smtClean="0"/>
              <a:t>3- fluid deficit : 6*20*10 =1200 ml</a:t>
            </a:r>
          </a:p>
          <a:p>
            <a:r>
              <a:rPr lang="en-US" dirty="0" smtClean="0"/>
              <a:t>      sodium </a:t>
            </a:r>
            <a:r>
              <a:rPr lang="en-US" dirty="0" err="1" smtClean="0"/>
              <a:t>defici</a:t>
            </a:r>
            <a:r>
              <a:rPr lang="en-US" dirty="0" smtClean="0"/>
              <a:t> : 1.2*80 = 96mEq\l  </a:t>
            </a:r>
            <a:r>
              <a:rPr lang="en-US" sz="1600" dirty="0" smtClean="0"/>
              <a:t>:::::: another way (moderate 6-8 </a:t>
            </a:r>
            <a:r>
              <a:rPr lang="en-US" sz="1600" dirty="0" err="1" smtClean="0"/>
              <a:t>meq</a:t>
            </a:r>
            <a:r>
              <a:rPr lang="en-US" sz="1600" dirty="0" smtClean="0"/>
              <a:t>\l\kg : 6*20= 120 </a:t>
            </a:r>
            <a:r>
              <a:rPr lang="en-US" sz="1600" dirty="0" err="1" smtClean="0"/>
              <a:t>meq</a:t>
            </a:r>
            <a:r>
              <a:rPr lang="en-US" sz="1600" dirty="0" smtClean="0"/>
              <a:t>\l )</a:t>
            </a:r>
          </a:p>
          <a:p>
            <a:r>
              <a:rPr lang="en-US" sz="1600" dirty="0" smtClean="0"/>
              <a:t>4- </a:t>
            </a:r>
            <a:r>
              <a:rPr lang="en-US" sz="1600" dirty="0" err="1" smtClean="0"/>
              <a:t>maintaince</a:t>
            </a:r>
            <a:r>
              <a:rPr lang="en-US" sz="1600" dirty="0" smtClean="0"/>
              <a:t> fluid : 100*10 + 50 *10 = 1500 ml</a:t>
            </a:r>
          </a:p>
          <a:p>
            <a:r>
              <a:rPr lang="en-US" sz="1600" dirty="0" smtClean="0"/>
              <a:t>    </a:t>
            </a:r>
            <a:r>
              <a:rPr lang="en-US" sz="1600" dirty="0" err="1" smtClean="0"/>
              <a:t>maintaince</a:t>
            </a:r>
            <a:r>
              <a:rPr lang="en-US" sz="1600" dirty="0" smtClean="0"/>
              <a:t> of Na+ : 3*20=60meq </a:t>
            </a:r>
          </a:p>
          <a:p>
            <a:r>
              <a:rPr lang="en-US" sz="1600" dirty="0" smtClean="0"/>
              <a:t>5- total fluid = 1500+1200-400 =2300ml</a:t>
            </a:r>
          </a:p>
          <a:p>
            <a:r>
              <a:rPr lang="en-US" sz="1600" dirty="0" smtClean="0"/>
              <a:t>  total Na = 120+60 =180 </a:t>
            </a:r>
            <a:r>
              <a:rPr lang="en-US" sz="1600" dirty="0" err="1" smtClean="0"/>
              <a:t>meq</a:t>
            </a:r>
            <a:endParaRPr lang="en-US" sz="1600" dirty="0" smtClean="0"/>
          </a:p>
          <a:p>
            <a:r>
              <a:rPr lang="ar-JO" sz="1600" dirty="0" smtClean="0"/>
              <a:t>هسا اعمل نسبة وضرب تبادلي عشان تشوف الفلويد السليوشن المناسب </a:t>
            </a:r>
            <a:endParaRPr lang="en-US" sz="1600" dirty="0" smtClean="0"/>
          </a:p>
          <a:p>
            <a:r>
              <a:rPr lang="en-US" sz="1600" dirty="0" smtClean="0"/>
              <a:t>Commonly we use 1\2 normal saline in the case of </a:t>
            </a:r>
            <a:r>
              <a:rPr lang="en-US" sz="1600" dirty="0" err="1" smtClean="0"/>
              <a:t>isonatremic</a:t>
            </a:r>
            <a:r>
              <a:rPr lang="en-US" sz="1600" dirty="0" smtClean="0"/>
              <a:t> dehydration </a:t>
            </a:r>
          </a:p>
          <a:p>
            <a:endParaRPr lang="en-US" sz="16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6324600" y="5486400"/>
            <a:ext cx="22860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buAutoNum type="arabicPlain"/>
            </a:pPr>
            <a:r>
              <a:rPr lang="en-US" dirty="0" smtClean="0"/>
              <a:t>,,,,,,,,, 77</a:t>
            </a:r>
          </a:p>
          <a:p>
            <a:pPr marL="342900" indent="-342900">
              <a:buAutoNum type="arabicPlain"/>
            </a:pPr>
            <a:endParaRPr lang="en-US" dirty="0" smtClean="0"/>
          </a:p>
          <a:p>
            <a:pPr marL="342900" indent="-342900">
              <a:buAutoNum type="arabicPlain"/>
            </a:pPr>
            <a:endParaRPr lang="en-US" dirty="0" smtClean="0"/>
          </a:p>
          <a:p>
            <a:r>
              <a:rPr lang="en-US" dirty="0" smtClean="0"/>
              <a:t>2.5 ,,,,,,,,,, ??</a:t>
            </a:r>
            <a:endParaRPr lang="ar-JO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6705600" y="5867400"/>
            <a:ext cx="685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553200" y="5791200"/>
            <a:ext cx="6096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620000" y="5380672"/>
            <a:ext cx="1524000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192 </a:t>
            </a:r>
            <a:r>
              <a:rPr lang="en-US" dirty="0" err="1" smtClean="0"/>
              <a:t>mEq</a:t>
            </a:r>
            <a:r>
              <a:rPr lang="en-US" dirty="0" smtClean="0"/>
              <a:t> &gt;&gt;&gt; </a:t>
            </a:r>
            <a:r>
              <a:rPr lang="ar-JO" dirty="0" smtClean="0"/>
              <a:t>قريبة لل صوديوم ديفست فعاد ال هالف نورمال سالاين مناسب </a:t>
            </a:r>
            <a:endParaRPr lang="ar-JO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0" y="3124200"/>
            <a:ext cx="9144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0" y="3200400"/>
            <a:ext cx="9144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6824"/>
            <a:ext cx="749808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+mj-lt"/>
                <a:ea typeface="+mj-ea"/>
                <a:cs typeface="Arial" charset="0"/>
              </a:rPr>
              <a:t>Compartments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990601" y="1143000"/>
            <a:ext cx="8153399" cy="5638800"/>
          </a:xfrm>
        </p:spPr>
        <p:txBody>
          <a:bodyPr>
            <a:normAutofit fontScale="85000" lnSpcReduction="10000"/>
          </a:bodyPr>
          <a:lstStyle/>
          <a:p>
            <a:pPr algn="l" rtl="0"/>
            <a:r>
              <a:rPr lang="en-US" dirty="0">
                <a:solidFill>
                  <a:schemeClr val="tx1"/>
                </a:solidFill>
              </a:rPr>
              <a:t> In the fetus and </a:t>
            </a:r>
            <a:r>
              <a:rPr lang="en-US" dirty="0" smtClean="0">
                <a:solidFill>
                  <a:schemeClr val="tx1"/>
                </a:solidFill>
              </a:rPr>
              <a:t>new-born</a:t>
            </a:r>
            <a:r>
              <a:rPr lang="en-US" dirty="0">
                <a:solidFill>
                  <a:schemeClr val="tx1"/>
                </a:solidFill>
              </a:rPr>
              <a:t>, the </a:t>
            </a:r>
            <a:r>
              <a:rPr lang="en-US" dirty="0">
                <a:solidFill>
                  <a:srgbClr val="FF0000"/>
                </a:solidFill>
              </a:rPr>
              <a:t>ECF volume is larger than the ICF </a:t>
            </a:r>
            <a:r>
              <a:rPr lang="en-US" dirty="0" smtClean="0">
                <a:solidFill>
                  <a:srgbClr val="FF0000"/>
                </a:solidFill>
              </a:rPr>
              <a:t>volume.</a:t>
            </a:r>
          </a:p>
          <a:p>
            <a:pPr algn="l" rtl="0"/>
            <a:endParaRPr lang="en-US" dirty="0" smtClean="0">
              <a:solidFill>
                <a:srgbClr val="FF0000"/>
              </a:solidFill>
            </a:endParaRP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The normal </a:t>
            </a:r>
            <a:r>
              <a:rPr lang="en-US" dirty="0">
                <a:solidFill>
                  <a:srgbClr val="FF0000"/>
                </a:solidFill>
              </a:rPr>
              <a:t>postnatal diuresis </a:t>
            </a:r>
            <a:r>
              <a:rPr lang="en-US" dirty="0">
                <a:solidFill>
                  <a:schemeClr val="tx1"/>
                </a:solidFill>
              </a:rPr>
              <a:t>causes an </a:t>
            </a:r>
            <a:r>
              <a:rPr lang="en-US" dirty="0">
                <a:solidFill>
                  <a:srgbClr val="FF0000"/>
                </a:solidFill>
              </a:rPr>
              <a:t>immediate </a:t>
            </a:r>
            <a:r>
              <a:rPr lang="en-US" dirty="0">
                <a:solidFill>
                  <a:schemeClr val="tx1"/>
                </a:solidFill>
              </a:rPr>
              <a:t>decrease </a:t>
            </a:r>
            <a:r>
              <a:rPr lang="en-US" dirty="0" smtClean="0">
                <a:solidFill>
                  <a:schemeClr val="tx1"/>
                </a:solidFill>
              </a:rPr>
              <a:t>in the </a:t>
            </a:r>
            <a:r>
              <a:rPr lang="en-US" dirty="0">
                <a:solidFill>
                  <a:schemeClr val="tx1"/>
                </a:solidFill>
              </a:rPr>
              <a:t>ECF volume </a:t>
            </a:r>
            <a:r>
              <a:rPr lang="en-US" dirty="0" smtClean="0">
                <a:solidFill>
                  <a:schemeClr val="tx1"/>
                </a:solidFill>
              </a:rPr>
              <a:t>and followed by continued </a:t>
            </a:r>
            <a:r>
              <a:rPr lang="en-US" dirty="0">
                <a:solidFill>
                  <a:schemeClr val="tx1"/>
                </a:solidFill>
              </a:rPr>
              <a:t>expansion of the ICF volume because of </a:t>
            </a:r>
            <a:r>
              <a:rPr lang="en-US" dirty="0" smtClean="0">
                <a:solidFill>
                  <a:srgbClr val="FF0000"/>
                </a:solidFill>
              </a:rPr>
              <a:t>cellular growth</a:t>
            </a:r>
          </a:p>
          <a:p>
            <a:pPr algn="l" rtl="0"/>
            <a:endParaRPr lang="en-US" dirty="0" smtClean="0">
              <a:solidFill>
                <a:schemeClr val="tx1"/>
              </a:solidFill>
            </a:endParaRPr>
          </a:p>
          <a:p>
            <a:pPr algn="l" rtl="0"/>
            <a:r>
              <a:rPr lang="en-US" dirty="0">
                <a:solidFill>
                  <a:srgbClr val="FF0000"/>
                </a:solidFill>
              </a:rPr>
              <a:t>By 1 year </a:t>
            </a:r>
            <a:r>
              <a:rPr lang="en-US" dirty="0">
                <a:solidFill>
                  <a:schemeClr val="tx1"/>
                </a:solidFill>
              </a:rPr>
              <a:t>of age, the ratio of the ICF volume to </a:t>
            </a:r>
            <a:r>
              <a:rPr lang="en-US" dirty="0" smtClean="0">
                <a:solidFill>
                  <a:schemeClr val="tx1"/>
                </a:solidFill>
              </a:rPr>
              <a:t>the ECF </a:t>
            </a:r>
            <a:r>
              <a:rPr lang="en-US" dirty="0">
                <a:solidFill>
                  <a:schemeClr val="tx1"/>
                </a:solidFill>
              </a:rPr>
              <a:t>volume approaches adult </a:t>
            </a:r>
            <a:r>
              <a:rPr lang="en-US" dirty="0" smtClean="0">
                <a:solidFill>
                  <a:schemeClr val="tx1"/>
                </a:solidFill>
              </a:rPr>
              <a:t>levels</a:t>
            </a:r>
          </a:p>
          <a:p>
            <a:pPr marL="0" indent="0" algn="l" rtl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With </a:t>
            </a:r>
            <a:r>
              <a:rPr lang="en-US" dirty="0">
                <a:solidFill>
                  <a:srgbClr val="FF0000"/>
                </a:solidFill>
              </a:rPr>
              <a:t>puberty</a:t>
            </a:r>
            <a:r>
              <a:rPr lang="en-US" dirty="0">
                <a:solidFill>
                  <a:schemeClr val="tx1"/>
                </a:solidFill>
              </a:rPr>
              <a:t>, the </a:t>
            </a:r>
            <a:r>
              <a:rPr lang="en-US" dirty="0">
                <a:solidFill>
                  <a:srgbClr val="FF0000"/>
                </a:solidFill>
              </a:rPr>
              <a:t>increased </a:t>
            </a:r>
            <a:r>
              <a:rPr lang="en-US" dirty="0" smtClean="0">
                <a:solidFill>
                  <a:srgbClr val="FF0000"/>
                </a:solidFill>
              </a:rPr>
              <a:t>muscle mass </a:t>
            </a:r>
            <a:r>
              <a:rPr lang="en-US" dirty="0">
                <a:solidFill>
                  <a:srgbClr val="FF0000"/>
                </a:solidFill>
              </a:rPr>
              <a:t>of males</a:t>
            </a:r>
            <a:r>
              <a:rPr lang="en-US" dirty="0">
                <a:solidFill>
                  <a:schemeClr val="tx1"/>
                </a:solidFill>
              </a:rPr>
              <a:t> results in a higher ICF volume than in females</a:t>
            </a:r>
          </a:p>
          <a:p>
            <a:pPr algn="l" rt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عنصر نائب لرقم الشريحة 2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 rtl="0"/>
            <a:fld id="{4ADECFAC-9969-764D-A298-896D5FFE67A9}" type="slidenum">
              <a:rPr lang="ar-SA"/>
              <a:pPr rtl="0"/>
              <a:t>4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18491527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25146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Water and Solute deficit calculations</a:t>
            </a:r>
            <a:endParaRPr lang="ar-JO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ln>
                  <a:noFill/>
                </a:ln>
              </a:rPr>
              <a:t>Types of dehydration</a:t>
            </a:r>
            <a:endParaRPr lang="en-US" altLang="en-US" dirty="0">
              <a:ln>
                <a:noFill/>
              </a:ln>
            </a:endParaRP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xmlns="" id="{ABE32AE0-85E1-4A21-A26C-8B009DB4E59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76338" y="2743200"/>
          <a:ext cx="7112001" cy="2620729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370667">
                  <a:extLst>
                    <a:ext uri="{9D8B030D-6E8A-4147-A177-3AD203B41FA5}">
                      <a16:colId xmlns:a16="http://schemas.microsoft.com/office/drawing/2014/main" xmlns="" val="4094328829"/>
                    </a:ext>
                  </a:extLst>
                </a:gridCol>
                <a:gridCol w="2370667">
                  <a:extLst>
                    <a:ext uri="{9D8B030D-6E8A-4147-A177-3AD203B41FA5}">
                      <a16:colId xmlns:a16="http://schemas.microsoft.com/office/drawing/2014/main" xmlns="" val="865273456"/>
                    </a:ext>
                  </a:extLst>
                </a:gridCol>
                <a:gridCol w="2370667">
                  <a:extLst>
                    <a:ext uri="{9D8B030D-6E8A-4147-A177-3AD203B41FA5}">
                      <a16:colId xmlns:a16="http://schemas.microsoft.com/office/drawing/2014/main" xmlns="" val="3253925488"/>
                    </a:ext>
                  </a:extLst>
                </a:gridCol>
              </a:tblGrid>
              <a:tr h="556202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/>
                        <a:t>Types of dehydration</a:t>
                      </a:r>
                    </a:p>
                  </a:txBody>
                  <a:tcPr marL="91443" marR="91443" marT="45733" marB="45733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/>
                        <a:t>Na (mEq/L)</a:t>
                      </a:r>
                    </a:p>
                  </a:txBody>
                  <a:tcPr marL="91443" marR="91443" marT="45733" marB="45733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/>
                        <a:t>Common causes</a:t>
                      </a:r>
                    </a:p>
                  </a:txBody>
                  <a:tcPr marL="91443" marR="91443" marT="45733" marB="45733"/>
                </a:tc>
                <a:extLst>
                  <a:ext uri="{0D108BD9-81ED-4DB2-BD59-A6C34878D82A}">
                    <a16:rowId xmlns:a16="http://schemas.microsoft.com/office/drawing/2014/main" xmlns="" val="1955526677"/>
                  </a:ext>
                </a:extLst>
              </a:tr>
              <a:tr h="542636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/>
                        <a:t>Isonatremic </a:t>
                      </a:r>
                    </a:p>
                  </a:txBody>
                  <a:tcPr marL="91443" marR="91443" marT="45733" marB="45733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/>
                        <a:t>130-150</a:t>
                      </a:r>
                    </a:p>
                  </a:txBody>
                  <a:tcPr marL="91443" marR="91443" marT="45733" marB="45733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/>
                        <a:t>Secretory diarrhea </a:t>
                      </a:r>
                    </a:p>
                  </a:txBody>
                  <a:tcPr marL="91443" marR="91443" marT="45733" marB="45733"/>
                </a:tc>
                <a:extLst>
                  <a:ext uri="{0D108BD9-81ED-4DB2-BD59-A6C34878D82A}">
                    <a16:rowId xmlns:a16="http://schemas.microsoft.com/office/drawing/2014/main" xmlns="" val="1695176882"/>
                  </a:ext>
                </a:extLst>
              </a:tr>
              <a:tr h="908916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err="1"/>
                        <a:t>hyponatremic</a:t>
                      </a:r>
                    </a:p>
                  </a:txBody>
                  <a:tcPr marL="91443" marR="91443" marT="45733" marB="45733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/>
                        <a:t>&lt;130</a:t>
                      </a:r>
                    </a:p>
                  </a:txBody>
                  <a:tcPr marL="91443" marR="91443" marT="45733" marB="45733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/>
                        <a:t>Replacing with hypotonic fluid</a:t>
                      </a:r>
                    </a:p>
                  </a:txBody>
                  <a:tcPr marL="91443" marR="91443" marT="45733" marB="45733"/>
                </a:tc>
                <a:extLst>
                  <a:ext uri="{0D108BD9-81ED-4DB2-BD59-A6C34878D82A}">
                    <a16:rowId xmlns:a16="http://schemas.microsoft.com/office/drawing/2014/main" xmlns="" val="75013229"/>
                  </a:ext>
                </a:extLst>
              </a:tr>
              <a:tr h="52907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err="1"/>
                        <a:t>hypernatremic</a:t>
                      </a:r>
                    </a:p>
                  </a:txBody>
                  <a:tcPr marL="91443" marR="91443" marT="45733" marB="45733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/>
                        <a:t>&gt;150</a:t>
                      </a:r>
                    </a:p>
                  </a:txBody>
                  <a:tcPr marL="91443" marR="91443" marT="45733" marB="45733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/>
                        <a:t>Viral gastroenteritis </a:t>
                      </a:r>
                    </a:p>
                  </a:txBody>
                  <a:tcPr marL="91443" marR="91443" marT="45733" marB="45733"/>
                </a:tc>
                <a:extLst>
                  <a:ext uri="{0D108BD9-81ED-4DB2-BD59-A6C34878D82A}">
                    <a16:rowId xmlns:a16="http://schemas.microsoft.com/office/drawing/2014/main" xmlns="" val="3712663556"/>
                  </a:ext>
                </a:extLst>
              </a:tr>
            </a:tbl>
          </a:graphicData>
        </a:graphic>
      </p:graphicFrame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ln>
                  <a:noFill/>
                </a:ln>
              </a:rPr>
              <a:t>Isonatremic Dehydration </a:t>
            </a:r>
            <a:endParaRPr lang="en-US" altLang="en-US">
              <a:ln>
                <a:noFill/>
              </a:ln>
            </a:endParaRPr>
          </a:p>
        </p:txBody>
      </p:sp>
      <p:sp>
        <p:nvSpPr>
          <p:cNvPr id="60419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GB" altLang="en-US" dirty="0"/>
              <a:t>Fluid replacement over 24hrs :</a:t>
            </a:r>
          </a:p>
          <a:p>
            <a:pPr algn="l" rtl="0" eaLnBrk="1" hangingPunct="1"/>
            <a:r>
              <a:rPr lang="en-GB" altLang="en-US" u="sng" dirty="0"/>
              <a:t>Maintenance</a:t>
            </a:r>
            <a:r>
              <a:rPr lang="en-GB" altLang="en-US" dirty="0"/>
              <a:t> + deficit of fluids and electrolytes </a:t>
            </a:r>
          </a:p>
          <a:p>
            <a:pPr algn="l" rtl="0" eaLnBrk="1" hangingPunct="1"/>
            <a:r>
              <a:rPr lang="en-GB" altLang="en-US" dirty="0"/>
              <a:t>Subtract the bolus (if given)</a:t>
            </a:r>
          </a:p>
          <a:p>
            <a:pPr algn="l" rtl="0" eaLnBrk="1" hangingPunct="1"/>
            <a:r>
              <a:rPr lang="en-GB" altLang="en-US" dirty="0">
                <a:solidFill>
                  <a:srgbClr val="FF0000"/>
                </a:solidFill>
              </a:rPr>
              <a:t>First half of the fluid volume over 8hr then the other half over 16hr </a:t>
            </a:r>
          </a:p>
          <a:p>
            <a:pPr algn="l" rtl="0" eaLnBrk="1" hangingPunct="1"/>
            <a:endParaRPr lang="en-GB" alt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مربع نص 4"/>
          <p:cNvSpPr txBox="1"/>
          <p:nvPr/>
        </p:nvSpPr>
        <p:spPr>
          <a:xfrm>
            <a:off x="990600" y="47446"/>
            <a:ext cx="8458200" cy="61247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</a:rPr>
              <a:t>Example:</a:t>
            </a:r>
            <a:r>
              <a:rPr lang="en-US" sz="2000" b="1" dirty="0">
                <a:solidFill>
                  <a:srgbClr val="FFFF00"/>
                </a:solidFill>
              </a:rPr>
              <a:t/>
            </a:r>
            <a:br>
              <a:rPr lang="en-US" sz="2000" b="1" dirty="0">
                <a:solidFill>
                  <a:srgbClr val="FFFF00"/>
                </a:solidFill>
              </a:rPr>
            </a:br>
            <a:r>
              <a:rPr lang="en-US" sz="2400" b="1" dirty="0">
                <a:solidFill>
                  <a:srgbClr val="000066"/>
                </a:solidFill>
              </a:rPr>
              <a:t>In a 10 kg infant, with moderate dehydration , Na 137  </a:t>
            </a:r>
            <a:br>
              <a:rPr lang="en-US" sz="2400" b="1" dirty="0">
                <a:solidFill>
                  <a:srgbClr val="000066"/>
                </a:solidFill>
              </a:rPr>
            </a:br>
            <a:r>
              <a:rPr lang="en-US" sz="2400" b="1" dirty="0">
                <a:solidFill>
                  <a:srgbClr val="000066"/>
                </a:solidFill>
              </a:rPr>
              <a:t/>
            </a:r>
            <a:br>
              <a:rPr lang="en-US" sz="2400" b="1" dirty="0">
                <a:solidFill>
                  <a:srgbClr val="000066"/>
                </a:solidFill>
              </a:rPr>
            </a:br>
            <a:r>
              <a:rPr lang="en-US" sz="2400" b="1" dirty="0"/>
              <a:t>(10% dehydration)</a:t>
            </a:r>
            <a:br>
              <a:rPr lang="en-US" sz="2400" b="1" dirty="0"/>
            </a:br>
            <a:r>
              <a:rPr lang="en-US" sz="2400" b="1" u="sng" dirty="0">
                <a:solidFill>
                  <a:srgbClr val="7030A0"/>
                </a:solidFill>
              </a:rPr>
              <a:t>Water</a:t>
            </a:r>
            <a:r>
              <a:rPr lang="en-US" sz="2400" u="sng" dirty="0"/>
              <a:t> 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>Maintenance 	= (10)x(100) = 1000cc</a:t>
            </a:r>
            <a:br>
              <a:rPr lang="en-US" sz="2400" b="1" dirty="0"/>
            </a:br>
            <a:r>
              <a:rPr lang="en-US" sz="2400" b="1" dirty="0"/>
              <a:t>   Deficit 		= (10)x(10)x10 = 1000cc</a:t>
            </a:r>
            <a:br>
              <a:rPr lang="en-US" sz="2400" b="1" dirty="0"/>
            </a:br>
            <a:r>
              <a:rPr lang="en-US" sz="2400" b="1" i="1" dirty="0"/>
              <a:t>Total 	= 2 L</a:t>
            </a:r>
            <a:br>
              <a:rPr lang="en-US" sz="2400" b="1" i="1" dirty="0"/>
            </a:br>
            <a:r>
              <a:rPr lang="en-US" sz="2400" b="1" i="1" u="sng" dirty="0">
                <a:solidFill>
                  <a:srgbClr val="7030A0"/>
                </a:solidFill>
              </a:rPr>
              <a:t>Solute 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>Na</a:t>
            </a:r>
            <a:r>
              <a:rPr lang="en-US" sz="2400" b="1" baseline="50000" dirty="0"/>
              <a:t>+</a:t>
            </a:r>
            <a:r>
              <a:rPr lang="en-US" sz="2400" b="1" dirty="0"/>
              <a:t> maintenance = (3)x(10) = 30 </a:t>
            </a:r>
            <a:r>
              <a:rPr lang="en-US" sz="2400" b="1" dirty="0" err="1"/>
              <a:t>meq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>Na</a:t>
            </a:r>
            <a:r>
              <a:rPr lang="en-US" sz="2400" b="1" baseline="50000" dirty="0"/>
              <a:t>+</a:t>
            </a:r>
            <a:r>
              <a:rPr lang="en-US" sz="2400" b="1" dirty="0"/>
              <a:t> deficit	   = (</a:t>
            </a:r>
            <a:r>
              <a:rPr lang="en-US" sz="2400" b="1" dirty="0" smtClean="0"/>
              <a:t>1)x(80) </a:t>
            </a:r>
            <a:r>
              <a:rPr lang="en-US" sz="2400" b="1" dirty="0"/>
              <a:t>= 80 </a:t>
            </a:r>
            <a:r>
              <a:rPr lang="en-US" sz="2400" b="1" dirty="0" err="1"/>
              <a:t>meq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>	</a:t>
            </a:r>
            <a:r>
              <a:rPr lang="en-US" sz="2400" b="1" i="1" dirty="0"/>
              <a:t>Total      = 110 </a:t>
            </a:r>
            <a:r>
              <a:rPr lang="en-US" sz="2400" b="1" i="1" dirty="0" err="1"/>
              <a:t>meq</a:t>
            </a:r>
            <a:r>
              <a:rPr lang="en-US" sz="2400" b="1" i="1" dirty="0"/>
              <a:t/>
            </a:r>
            <a:br>
              <a:rPr lang="en-US" sz="2400" b="1" i="1" dirty="0"/>
            </a:br>
            <a:r>
              <a:rPr lang="en-US" sz="2400" b="1" i="1" dirty="0"/>
              <a:t/>
            </a:r>
            <a:br>
              <a:rPr lang="en-US" sz="2400" b="1" i="1" dirty="0"/>
            </a:br>
            <a:r>
              <a:rPr lang="en-US" sz="2400" b="1" i="1" dirty="0"/>
              <a:t>   </a:t>
            </a:r>
            <a:r>
              <a:rPr lang="en-US" sz="2400" b="1" i="1" dirty="0" smtClean="0"/>
              <a:t>Given </a:t>
            </a:r>
            <a:r>
              <a:rPr lang="en-US" sz="2800" b="1" i="1" dirty="0"/>
              <a:t>as    </a:t>
            </a:r>
            <a:r>
              <a:rPr lang="en-US" sz="2800" b="1" i="1" dirty="0" smtClean="0">
                <a:solidFill>
                  <a:srgbClr val="FF0000"/>
                </a:solidFill>
              </a:rPr>
              <a:t>G5%W  </a:t>
            </a:r>
            <a:r>
              <a:rPr lang="en-US" sz="2800" b="1" i="1" dirty="0">
                <a:solidFill>
                  <a:srgbClr val="FF0000"/>
                </a:solidFill>
              </a:rPr>
              <a:t>0.45% NS </a:t>
            </a:r>
            <a:r>
              <a:rPr lang="en-US" sz="2800" b="1" i="1" dirty="0"/>
              <a:t>with </a:t>
            </a:r>
            <a:r>
              <a:rPr lang="en-US" sz="2800" b="1" i="1" dirty="0" smtClean="0"/>
              <a:t>KCL </a:t>
            </a:r>
            <a:r>
              <a:rPr lang="en-US" sz="2800" b="1" i="1" dirty="0"/>
              <a:t>20mEq/L  </a:t>
            </a:r>
            <a:r>
              <a:rPr lang="en-US" sz="2400" b="1" i="1" dirty="0"/>
              <a:t/>
            </a:r>
            <a:br>
              <a:rPr lang="en-US" sz="2400" b="1" i="1" dirty="0"/>
            </a:br>
            <a:r>
              <a:rPr lang="en-US" sz="2400" b="1" dirty="0">
                <a:solidFill>
                  <a:srgbClr val="000066"/>
                </a:solidFill>
              </a:rPr>
              <a:t/>
            </a:r>
            <a:br>
              <a:rPr lang="en-US" sz="2400" b="1" dirty="0">
                <a:solidFill>
                  <a:srgbClr val="000066"/>
                </a:solidFill>
              </a:rPr>
            </a:br>
            <a:r>
              <a:rPr lang="en-US" sz="2400" b="1" dirty="0">
                <a:solidFill>
                  <a:srgbClr val="000066"/>
                </a:solidFill>
              </a:rPr>
              <a:t> </a:t>
            </a:r>
            <a:endParaRPr lang="ar-JO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 noChangeArrowheads="1"/>
          </p:cNvSpPr>
          <p:nvPr>
            <p:ph type="title"/>
          </p:nvPr>
        </p:nvSpPr>
        <p:spPr>
          <a:xfrm>
            <a:off x="1219200" y="152400"/>
            <a:ext cx="7467600" cy="1143000"/>
          </a:xfrm>
        </p:spPr>
        <p:txBody>
          <a:bodyPr/>
          <a:lstStyle/>
          <a:p>
            <a:pPr eaLnBrk="1" hangingPunct="1"/>
            <a:r>
              <a:rPr lang="en-US" altLang="en-US" b="1" dirty="0" err="1">
                <a:ln>
                  <a:noFill/>
                </a:ln>
              </a:rPr>
              <a:t>Hyponatremic</a:t>
            </a:r>
            <a:r>
              <a:rPr lang="en-US" altLang="en-US" b="1" dirty="0">
                <a:ln>
                  <a:noFill/>
                </a:ln>
              </a:rPr>
              <a:t> Dehydration</a:t>
            </a:r>
            <a:endParaRPr lang="ar-JO" altLang="en-US" dirty="0">
              <a:ln>
                <a:noFill/>
              </a:ln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6948811-E1C6-466C-BB4E-5169FE770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76400"/>
            <a:ext cx="8382000" cy="4356100"/>
          </a:xfrm>
        </p:spPr>
        <p:txBody>
          <a:bodyPr rtlCol="0">
            <a:normAutofit fontScale="92500" lnSpcReduction="20000"/>
          </a:bodyPr>
          <a:lstStyle/>
          <a:p>
            <a:pPr algn="l" rtl="0" eaLnBrk="1" fontAlgn="auto" hangingPunct="1">
              <a:buFont typeface="Arial"/>
              <a:buChar char="•"/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As the serum sodium falls, an osmotic gradient develops between the intravascular space and the intracellular space, resulting in water movement from the extracellular space into the intracellular space.</a:t>
            </a:r>
          </a:p>
          <a:p>
            <a:pPr algn="l" rtl="0" eaLnBrk="1" fontAlgn="auto" hangingPunct="1">
              <a:buFont typeface="Arial"/>
              <a:buNone/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 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Result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in </a:t>
            </a:r>
            <a:r>
              <a:rPr lang="en-US" dirty="0">
                <a:solidFill>
                  <a:srgbClr val="FF0000"/>
                </a:solidFill>
              </a:rPr>
              <a:t>cerebral edema 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with concomitant neurologic signs and symptoms.</a:t>
            </a:r>
          </a:p>
          <a:p>
            <a:pPr algn="l" rtl="0" eaLnBrk="1" fontAlgn="auto" hangingPunct="1">
              <a:buFont typeface="Arial"/>
              <a:buChar char="•"/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Symptomatic hyponatremia  results more from the 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rate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of change of sodium (rapid alterations less well tolerated than slowly acquired disorders) than the 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degree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of hyponatremia. </a:t>
            </a:r>
          </a:p>
          <a:p>
            <a:pPr algn="l" rtl="0" eaLnBrk="1" fontAlgn="auto" hangingPunct="1">
              <a:buFont typeface="Arial"/>
              <a:buChar char="•"/>
              <a:defRPr/>
            </a:pPr>
            <a:endParaRPr lang="ar-JO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746C0AA-D83C-479A-9EA0-BE9E8FB89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28600"/>
            <a:ext cx="8077200" cy="5021263"/>
          </a:xfrm>
        </p:spPr>
        <p:txBody>
          <a:bodyPr rtlCol="0">
            <a:noAutofit/>
          </a:bodyPr>
          <a:lstStyle/>
          <a:p>
            <a:pPr algn="l" rtl="0" eaLnBrk="1" fontAlgn="auto" hangingPunct="1">
              <a:buFont typeface="Arial"/>
              <a:buNone/>
              <a:defRPr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As the sodium: </a:t>
            </a:r>
          </a:p>
          <a:p>
            <a:pPr algn="l" rtl="0" eaLnBrk="1" fontAlgn="auto" hangingPunct="1">
              <a:buFont typeface="Arial"/>
              <a:buChar char="•"/>
              <a:defRPr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Falls acutely below </a:t>
            </a:r>
            <a:r>
              <a:rPr lang="en-US" sz="2800" b="1" dirty="0">
                <a:solidFill>
                  <a:srgbClr val="FF0000"/>
                </a:solidFill>
              </a:rPr>
              <a:t>125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mEq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/L, patients may begin to complain of nausea and malaise. </a:t>
            </a:r>
          </a:p>
          <a:p>
            <a:pPr algn="l" rtl="0" eaLnBrk="1" fontAlgn="auto" hangingPunct="1">
              <a:buFont typeface="Arial"/>
              <a:buChar char="•"/>
              <a:defRPr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Fall below </a:t>
            </a:r>
            <a:r>
              <a:rPr lang="en-US" sz="2800" dirty="0">
                <a:solidFill>
                  <a:srgbClr val="FF0000"/>
                </a:solidFill>
              </a:rPr>
              <a:t>120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mEq/L, headache, lethargy, obtundation, and seizures</a:t>
            </a:r>
          </a:p>
          <a:p>
            <a:pPr algn="l" rtl="0" eaLnBrk="1" fontAlgn="auto" hangingPunct="1">
              <a:buFont typeface="Arial"/>
              <a:buNone/>
              <a:defRPr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As a result, more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aggressive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initial correction 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is indicated for the first three to four hours (or until the symptoms resolve) at a rate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not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to exceed a rise in serum sodium of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mEq/L per hour.</a:t>
            </a:r>
          </a:p>
          <a:p>
            <a:pPr algn="l" rtl="0" eaLnBrk="1" fontAlgn="auto" hangingPunct="1">
              <a:buFont typeface="Arial"/>
              <a:buNone/>
              <a:defRPr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(( </a:t>
            </a:r>
            <a:r>
              <a:rPr lang="en-US" sz="2800" dirty="0">
                <a:solidFill>
                  <a:srgbClr val="FF0000"/>
                </a:solidFill>
              </a:rPr>
              <a:t>An </a:t>
            </a:r>
            <a:r>
              <a:rPr lang="en-US" sz="2800" b="1" dirty="0">
                <a:solidFill>
                  <a:srgbClr val="FF0000"/>
                </a:solidFill>
              </a:rPr>
              <a:t>initial</a:t>
            </a:r>
            <a:r>
              <a:rPr lang="en-US" sz="2800" dirty="0">
                <a:solidFill>
                  <a:srgbClr val="FF0000"/>
                </a:solidFill>
              </a:rPr>
              <a:t> goal is to raise the serum sodium by 5 mEq/L over the first several hours 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))</a:t>
            </a:r>
          </a:p>
          <a:p>
            <a:pPr algn="l" rtl="0" eaLnBrk="1" fontAlgn="auto" hangingPunct="1">
              <a:buFont typeface="Arial"/>
              <a:buNone/>
              <a:defRPr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And a total of </a:t>
            </a:r>
            <a:r>
              <a:rPr lang="en-US" sz="2800" b="1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max 10-12 </a:t>
            </a:r>
            <a:r>
              <a:rPr lang="en-US" sz="2800" b="1" u="sng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meq</a:t>
            </a:r>
            <a:r>
              <a:rPr lang="en-US" sz="2800" b="1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/day  to avoid </a:t>
            </a:r>
            <a:r>
              <a:rPr lang="en-US" sz="2800" b="1" dirty="0"/>
              <a:t>Central pontine myelinolysis</a:t>
            </a:r>
            <a:r>
              <a:rPr lang="en-US" sz="2800" b="1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pPr algn="l" rtl="0" eaLnBrk="1" fontAlgn="auto" hangingPunct="1">
              <a:buFont typeface="Arial"/>
              <a:buNone/>
              <a:defRPr/>
            </a:pPr>
            <a:endParaRPr lang="ar-JO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>
                <a:ln>
                  <a:noFill/>
                </a:ln>
              </a:rPr>
              <a:t>Hyponatremic Dehydration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2CD390C-83A6-44DA-9CE4-C9EB2316F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b="1" dirty="0"/>
              <a:t>Na correction</a:t>
            </a:r>
          </a:p>
          <a:p>
            <a:pPr algn="l" rtl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b="1" u="sng" dirty="0"/>
              <a:t>   (Desired </a:t>
            </a:r>
            <a:r>
              <a:rPr lang="en-US" b="1" u="sng" dirty="0" smtClean="0"/>
              <a:t>Na </a:t>
            </a:r>
            <a:r>
              <a:rPr lang="en-US" b="1" u="sng" dirty="0"/>
              <a:t>– </a:t>
            </a:r>
            <a:r>
              <a:rPr lang="en-US" b="1" u="sng" dirty="0" smtClean="0"/>
              <a:t>Actual Na</a:t>
            </a:r>
            <a:r>
              <a:rPr lang="en-US" b="1" u="sng" baseline="50000" dirty="0"/>
              <a:t> </a:t>
            </a:r>
            <a:r>
              <a:rPr lang="en-US" b="1" u="sng" dirty="0" smtClean="0"/>
              <a:t>) </a:t>
            </a:r>
            <a:r>
              <a:rPr lang="en-US" b="1" u="sng" dirty="0">
                <a:cs typeface="Times New Roman" pitchFamily="18" charset="0"/>
              </a:rPr>
              <a:t>×</a:t>
            </a:r>
            <a:r>
              <a:rPr lang="en-US" b="1" u="sng" dirty="0"/>
              <a:t> Wt </a:t>
            </a:r>
            <a:r>
              <a:rPr lang="en-US" b="1" u="sng" dirty="0" smtClean="0">
                <a:cs typeface="Times New Roman" pitchFamily="18" charset="0"/>
              </a:rPr>
              <a:t>×</a:t>
            </a:r>
            <a:r>
              <a:rPr lang="en-US" b="1" u="sng" dirty="0" smtClean="0"/>
              <a:t> </a:t>
            </a:r>
            <a:r>
              <a:rPr lang="en-US" b="1" u="sng" dirty="0"/>
              <a:t>0.6    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dirty="0"/>
              <a:t>                  	</a:t>
            </a:r>
            <a:r>
              <a:rPr lang="en-US" sz="4400" b="1" dirty="0"/>
              <a:t>plus </a:t>
            </a:r>
            <a:r>
              <a:rPr lang="en-US" b="1" dirty="0"/>
              <a:t> 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dirty="0"/>
              <a:t>       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dirty="0"/>
              <a:t>    Deficit calculated  similar to Isonatremic Dehydration (in the dehydrated child )</a:t>
            </a:r>
          </a:p>
          <a:p>
            <a:pPr algn="l" rtl="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en-US" b="1" dirty="0"/>
          </a:p>
          <a:p>
            <a:pPr algn="l" rtl="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b="1" dirty="0"/>
              <a:t>All is  to be given over 24hr 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>
            <a:extLst>
              <a:ext uri="{FF2B5EF4-FFF2-40B4-BE49-F238E27FC236}">
                <a16:creationId xmlns:a16="http://schemas.microsoft.com/office/drawing/2014/main" xmlns="" id="{B830B47F-9EF1-45BB-A131-CA9217C51F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Fluid replacement over 24hrs</a:t>
            </a:r>
            <a:endParaRPr lang="en-US" altLang="en-US" dirty="0">
              <a:ln>
                <a:noFill/>
              </a:ln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FAD36EE-F0C2-4864-9983-C0B2D8B21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981200"/>
            <a:ext cx="8001001" cy="3694113"/>
          </a:xfrm>
        </p:spPr>
        <p:txBody>
          <a:bodyPr rtlCol="0">
            <a:normAutofit fontScale="85000" lnSpcReduction="20000"/>
          </a:bodyPr>
          <a:lstStyle/>
          <a:p>
            <a:pPr marL="0" indent="0" algn="l" rtl="0" eaLnBrk="1" fontAlgn="auto" hangingPunct="1">
              <a:buFont typeface="Arial" panose="020B0604020202020204" pitchFamily="34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 algn="l" rtl="0" eaLnBrk="1" fontAlgn="auto" hangingPunct="1">
              <a:buFont typeface="Arial"/>
              <a:buChar char="•"/>
              <a:defRPr/>
            </a:pP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Maintenance + deficit of fluids and electrolytes </a:t>
            </a:r>
            <a:endParaRPr lang="en-US" dirty="0">
              <a:solidFill>
                <a:schemeClr val="tx1"/>
              </a:solidFill>
            </a:endParaRPr>
          </a:p>
          <a:p>
            <a:pPr algn="l" rtl="0" eaLnBrk="1" fontAlgn="auto" hangingPunct="1">
              <a:buFont typeface="Arial"/>
              <a:buChar char="•"/>
              <a:defRPr/>
            </a:pP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Subtract the bolus</a:t>
            </a:r>
            <a:endParaRPr lang="en-US" dirty="0">
              <a:solidFill>
                <a:schemeClr val="tx1"/>
              </a:solidFill>
            </a:endParaRPr>
          </a:p>
          <a:p>
            <a:pPr algn="l" rtl="0" eaLnBrk="1" fontAlgn="auto" hangingPunct="1">
              <a:buFont typeface="Arial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Additional Na deficit</a:t>
            </a:r>
          </a:p>
          <a:p>
            <a:pPr algn="l" rtl="0" eaLnBrk="1" fontAlgn="auto" hangingPunct="1">
              <a:buFont typeface="Arial"/>
              <a:buChar char="•"/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0" indent="0" algn="l" rtl="0" eaLnBrk="1" fontAlgn="auto" hangingPunct="1">
              <a:buNone/>
              <a:defRPr/>
            </a:pPr>
            <a:r>
              <a:rPr lang="en-US" sz="2000" b="1" dirty="0">
                <a:solidFill>
                  <a:schemeClr val="tx1"/>
                </a:solidFill>
              </a:rPr>
              <a:t>mEq Na deficit = (desired Na- measured Na)x  0.6</a:t>
            </a:r>
          </a:p>
          <a:p>
            <a:pPr marL="0" indent="0" algn="l" rtl="0" eaLnBrk="1" fontAlgn="auto" hangingPunct="1">
              <a:buNone/>
              <a:defRPr/>
            </a:pPr>
            <a:r>
              <a:rPr lang="en-US" sz="2000" b="1" dirty="0">
                <a:solidFill>
                  <a:schemeClr val="tx1"/>
                </a:solidFill>
              </a:rPr>
              <a:t>(distribution of Na) x </a:t>
            </a:r>
            <a:r>
              <a:rPr lang="en-US" sz="2000" b="1" dirty="0" err="1">
                <a:solidFill>
                  <a:schemeClr val="tx1"/>
                </a:solidFill>
              </a:rPr>
              <a:t>wt</a:t>
            </a:r>
            <a:endParaRPr lang="en-US" sz="2000" b="1" dirty="0">
              <a:solidFill>
                <a:schemeClr val="tx1"/>
              </a:solidFill>
            </a:endParaRPr>
          </a:p>
          <a:p>
            <a:pPr algn="l" rtl="0" eaLnBrk="1" fontAlgn="auto" hangingPunct="1">
              <a:buFont typeface="Arial"/>
              <a:buChar char="•"/>
              <a:defRPr/>
            </a:pPr>
            <a:endParaRPr lang="en-US" dirty="0">
              <a:solidFill>
                <a:schemeClr val="tx1"/>
              </a:solidFill>
            </a:endParaRPr>
          </a:p>
          <a:p>
            <a:pPr algn="l" rtl="0" eaLnBrk="1" fontAlgn="auto" hangingPunct="1">
              <a:buFont typeface="Arial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Desired ideal=</a:t>
            </a:r>
            <a:r>
              <a:rPr lang="en-GB" dirty="0">
                <a:solidFill>
                  <a:schemeClr val="tx1"/>
                </a:solidFill>
              </a:rPr>
              <a:t>135</a:t>
            </a:r>
            <a:endParaRPr lang="en-US" dirty="0">
              <a:solidFill>
                <a:schemeClr val="tx1"/>
              </a:solidFill>
            </a:endParaRPr>
          </a:p>
          <a:p>
            <a:pPr algn="l" rtl="0" eaLnBrk="1" fontAlgn="auto" hangingPunct="1">
              <a:buFont typeface="Arial"/>
              <a:buChar char="•"/>
              <a:defRPr/>
            </a:pPr>
            <a:endParaRPr lang="en-GB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 rtl="0" eaLnBrk="1" fontAlgn="auto" hangingPunct="1">
              <a:buFont typeface="Arial"/>
              <a:buChar char="•"/>
              <a:defRPr/>
            </a:pP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مربع نص 3"/>
          <p:cNvSpPr txBox="1"/>
          <p:nvPr/>
        </p:nvSpPr>
        <p:spPr>
          <a:xfrm>
            <a:off x="1017251" y="0"/>
            <a:ext cx="8126749" cy="69249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</a:rPr>
              <a:t/>
            </a:r>
            <a:br>
              <a:rPr lang="en-US" sz="2400" b="1" dirty="0">
                <a:solidFill>
                  <a:srgbClr val="FFFF00"/>
                </a:solidFill>
              </a:rPr>
            </a:br>
            <a:r>
              <a:rPr lang="en-US" sz="2800" b="1" dirty="0">
                <a:solidFill>
                  <a:srgbClr val="000066"/>
                </a:solidFill>
              </a:rPr>
              <a:t>In a 10 kg infant, with moderate dehydration &amp;</a:t>
            </a:r>
            <a:br>
              <a:rPr lang="en-US" sz="2800" b="1" dirty="0">
                <a:solidFill>
                  <a:srgbClr val="000066"/>
                </a:solidFill>
              </a:rPr>
            </a:br>
            <a:r>
              <a:rPr lang="en-US" sz="2800" b="1" dirty="0">
                <a:solidFill>
                  <a:srgbClr val="000066"/>
                </a:solidFill>
              </a:rPr>
              <a:t>    Na 127 </a:t>
            </a:r>
            <a:r>
              <a:rPr lang="en-US" sz="2800" b="1" dirty="0" err="1">
                <a:solidFill>
                  <a:srgbClr val="000066"/>
                </a:solidFill>
              </a:rPr>
              <a:t>mEq</a:t>
            </a:r>
            <a:r>
              <a:rPr lang="en-US" sz="2800" b="1" dirty="0">
                <a:solidFill>
                  <a:srgbClr val="000066"/>
                </a:solidFill>
              </a:rPr>
              <a:t>/L</a:t>
            </a:r>
            <a:br>
              <a:rPr lang="en-US" sz="2800" b="1" dirty="0">
                <a:solidFill>
                  <a:srgbClr val="000066"/>
                </a:solidFill>
              </a:rPr>
            </a:br>
            <a:r>
              <a:rPr lang="en-US" sz="2800" b="1" dirty="0">
                <a:solidFill>
                  <a:srgbClr val="000066"/>
                </a:solidFill>
              </a:rPr>
              <a:t/>
            </a:r>
            <a:br>
              <a:rPr lang="en-US" sz="2800" b="1" dirty="0">
                <a:solidFill>
                  <a:srgbClr val="000066"/>
                </a:solidFill>
              </a:rPr>
            </a:br>
            <a:r>
              <a:rPr lang="en-US" sz="2800" b="1" dirty="0"/>
              <a:t>(10% dehydration)</a:t>
            </a:r>
            <a:br>
              <a:rPr lang="en-US" sz="2800" b="1" dirty="0"/>
            </a:br>
            <a:r>
              <a:rPr lang="en-US" sz="2800" b="1" u="sng" dirty="0">
                <a:solidFill>
                  <a:srgbClr val="7030A0"/>
                </a:solidFill>
              </a:rPr>
              <a:t>Water 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/>
              <a:t>Maintenance 	= (10)x(100) = 1000cc</a:t>
            </a:r>
            <a:br>
              <a:rPr lang="en-US" sz="2800" b="1" dirty="0"/>
            </a:br>
            <a:r>
              <a:rPr lang="en-US" sz="2800" b="1" dirty="0"/>
              <a:t>   Deficit 		= (10)x(10)x10 = 1000cc</a:t>
            </a:r>
            <a:br>
              <a:rPr lang="en-US" sz="2800" b="1" dirty="0"/>
            </a:br>
            <a:r>
              <a:rPr lang="en-US" sz="2800" b="1" dirty="0"/>
              <a:t>                               </a:t>
            </a:r>
            <a:r>
              <a:rPr lang="en-US" sz="2800" b="1" i="1" dirty="0"/>
              <a:t>Total 	= 2 L</a:t>
            </a:r>
            <a:br>
              <a:rPr lang="en-US" sz="2800" b="1" i="1" dirty="0"/>
            </a:br>
            <a:r>
              <a:rPr lang="en-US" sz="2800" b="1" i="1" dirty="0"/>
              <a:t>---------------------------------------------</a:t>
            </a:r>
            <a:br>
              <a:rPr lang="en-US" sz="2800" b="1" i="1" dirty="0"/>
            </a:br>
            <a:r>
              <a:rPr lang="en-US" sz="2800" b="1" i="1" u="sng" dirty="0">
                <a:solidFill>
                  <a:srgbClr val="7030A0"/>
                </a:solidFill>
              </a:rPr>
              <a:t>Solute</a:t>
            </a:r>
            <a:r>
              <a:rPr lang="en-US" sz="2800" b="1" i="1" dirty="0"/>
              <a:t> </a:t>
            </a:r>
            <a:br>
              <a:rPr lang="en-US" sz="2800" b="1" i="1" dirty="0"/>
            </a:br>
            <a:r>
              <a:rPr lang="en-US" sz="2800" b="1" dirty="0">
                <a:solidFill>
                  <a:srgbClr val="FF0000"/>
                </a:solidFill>
              </a:rPr>
              <a:t>Na   wt (10) x 0.6 x (135-127) = 10x0.6x8= 48 </a:t>
            </a:r>
            <a:r>
              <a:rPr lang="en-US" sz="2800" b="1" dirty="0" err="1">
                <a:solidFill>
                  <a:srgbClr val="FF0000"/>
                </a:solidFill>
              </a:rPr>
              <a:t>meq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/>
              <a:t>Na</a:t>
            </a:r>
            <a:r>
              <a:rPr lang="en-US" sz="2800" b="1" baseline="50000" dirty="0"/>
              <a:t>+</a:t>
            </a:r>
            <a:r>
              <a:rPr lang="en-US" sz="2800" b="1" dirty="0"/>
              <a:t> maintenance = (3)x(10) = 30 </a:t>
            </a:r>
            <a:r>
              <a:rPr lang="en-US" sz="2800" b="1" dirty="0" err="1"/>
              <a:t>meq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/>
              <a:t>Na</a:t>
            </a:r>
            <a:r>
              <a:rPr lang="en-US" sz="2800" b="1" baseline="50000" dirty="0"/>
              <a:t>+</a:t>
            </a:r>
            <a:r>
              <a:rPr lang="en-US" sz="2800" b="1" dirty="0"/>
              <a:t> deficit	   = (10)x(8) = 80 </a:t>
            </a:r>
            <a:r>
              <a:rPr lang="en-US" sz="2800" b="1" dirty="0" err="1"/>
              <a:t>meq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/>
              <a:t>                </a:t>
            </a:r>
            <a:r>
              <a:rPr lang="en-US" sz="2800" b="1" i="1" dirty="0"/>
              <a:t>Total      =     158  </a:t>
            </a:r>
            <a:r>
              <a:rPr lang="en-US" sz="2800" b="1" i="1" dirty="0" err="1"/>
              <a:t>meq</a:t>
            </a:r>
            <a:r>
              <a:rPr lang="en-US" sz="2800" b="1" i="1" dirty="0"/>
              <a:t> </a:t>
            </a:r>
            <a:r>
              <a:rPr lang="en-US" sz="2800" b="1" dirty="0">
                <a:solidFill>
                  <a:srgbClr val="000066"/>
                </a:solidFill>
              </a:rPr>
              <a:t/>
            </a:r>
            <a:br>
              <a:rPr lang="en-US" sz="2800" b="1" dirty="0">
                <a:solidFill>
                  <a:srgbClr val="000066"/>
                </a:solidFill>
              </a:rPr>
            </a:br>
            <a:r>
              <a:rPr lang="en-US" sz="2800" b="1" dirty="0">
                <a:solidFill>
                  <a:srgbClr val="000066"/>
                </a:solidFill>
              </a:rPr>
              <a:t> </a:t>
            </a:r>
            <a:endParaRPr lang="ar-JO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CB3450-9985-49EE-A862-BAF93F670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04800"/>
            <a:ext cx="83058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Hyponatremic Dehydration </a:t>
            </a:r>
            <a:r>
              <a:rPr lang="en-CA" dirty="0" smtClean="0"/>
              <a:t>severe 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0849719-AAB1-4416-A3E8-2498079E2E41}"/>
              </a:ext>
            </a:extLst>
          </p:cNvPr>
          <p:cNvSpPr>
            <a:spLocks noGrp="1"/>
          </p:cNvSpPr>
          <p:nvPr>
            <p:ph idx="1"/>
            <p:extLst>
              <p:ext uri="{D42A27DB-BD31-4B8C-83A1-F6EECF244321}">
                <p14:modId xmlns="" xmlns:p14="http://schemas.microsoft.com/office/powerpoint/2010/main" val="1222918512"/>
              </p:ext>
            </p:extLst>
          </p:nvPr>
        </p:nvSpPr>
        <p:spPr>
          <a:xfrm>
            <a:off x="990600" y="1600200"/>
            <a:ext cx="7772400" cy="4873752"/>
          </a:xfrm>
        </p:spPr>
        <p:txBody>
          <a:bodyPr rtlCol="0">
            <a:normAutofit/>
          </a:bodyPr>
          <a:lstStyle/>
          <a:p>
            <a:pPr marL="0" indent="0" algn="l" rtl="0" eaLnBrk="1" fontAlgn="auto" hangingPunct="1">
              <a:spcAft>
                <a:spcPts val="0"/>
              </a:spcAft>
              <a:buNone/>
              <a:defRPr/>
            </a:pPr>
            <a:r>
              <a:rPr lang="en-US" sz="2800" b="1" dirty="0">
                <a:solidFill>
                  <a:srgbClr val="FF0000"/>
                </a:solidFill>
              </a:rPr>
              <a:t>                    Convulsions or Coma if Na &lt;120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2800" b="1" dirty="0"/>
              <a:t>Rapid Intravenous administration of hypertonic  Na</a:t>
            </a:r>
            <a:r>
              <a:rPr lang="en-US" sz="2800" b="1" baseline="50000" dirty="0"/>
              <a:t>+</a:t>
            </a:r>
            <a:r>
              <a:rPr lang="en-US" sz="2800" b="1" dirty="0"/>
              <a:t> 3% saline infusion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endParaRPr lang="en-US" sz="2800" b="1" dirty="0"/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2800" b="1" dirty="0"/>
              <a:t>correction  is of  (5 mEq ) calculation </a:t>
            </a:r>
          </a:p>
          <a:p>
            <a:pPr marL="0" indent="0" algn="l" rtl="0" eaLnBrk="1" fontAlgn="auto" hangingPunct="1">
              <a:spcAft>
                <a:spcPts val="0"/>
              </a:spcAft>
              <a:buNone/>
              <a:defRPr/>
            </a:pPr>
            <a:r>
              <a:rPr lang="en-US" sz="2800" b="1" dirty="0"/>
              <a:t>  ie ( wt x 5mEq x 0.6 )  and    infuse over 2-3 hr    </a:t>
            </a:r>
            <a:endParaRPr lang="en-US" sz="2800" dirty="0"/>
          </a:p>
          <a:p>
            <a:pPr algn="l" rtl="0" eaLnBrk="1" fontAlgn="auto" hangingPunct="1">
              <a:spcAft>
                <a:spcPts val="0"/>
              </a:spcAft>
              <a:defRPr/>
            </a:pPr>
            <a:endParaRPr lang="en-US" sz="2800" b="1" dirty="0">
              <a:solidFill>
                <a:srgbClr val="000066"/>
              </a:solidFill>
            </a:endParaRPr>
          </a:p>
          <a:p>
            <a:pPr algn="l" rtl="0" eaLnBrk="1" fontAlgn="auto" hangingPunct="1">
              <a:spcAft>
                <a:spcPts val="0"/>
              </a:spcAft>
              <a:defRPr/>
            </a:pPr>
            <a:endParaRPr lang="en-CA" sz="28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5-Point Star 4"/>
          <p:cNvSpPr/>
          <p:nvPr/>
        </p:nvSpPr>
        <p:spPr>
          <a:xfrm>
            <a:off x="0" y="2743200"/>
            <a:ext cx="1143000" cy="10668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1845"/>
            <a:ext cx="86868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Maintaining intake and output homeostasis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3074" name="Picture 2" descr="C:\Users\Ahmed\Desktop\clipart-scales-512x512-d53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066800"/>
            <a:ext cx="5562600" cy="539963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362200" y="3785557"/>
            <a:ext cx="213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Water</a:t>
            </a:r>
          </a:p>
          <a:p>
            <a:pPr algn="ctr"/>
            <a:r>
              <a:rPr lang="en-US" sz="2000" b="1" dirty="0" smtClean="0"/>
              <a:t>Food </a:t>
            </a:r>
          </a:p>
          <a:p>
            <a:pPr algn="ctr"/>
            <a:r>
              <a:rPr lang="en-US" sz="2000" b="1" dirty="0" smtClean="0"/>
              <a:t>Cellular process</a:t>
            </a:r>
          </a:p>
          <a:p>
            <a:pPr algn="ctr"/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943600" y="3797647"/>
            <a:ext cx="1676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Urine</a:t>
            </a:r>
          </a:p>
          <a:p>
            <a:r>
              <a:rPr lang="en-US" sz="2000" b="1" dirty="0" smtClean="0"/>
              <a:t> skin </a:t>
            </a:r>
          </a:p>
          <a:p>
            <a:r>
              <a:rPr lang="en-US" sz="2000" b="1" dirty="0" smtClean="0"/>
              <a:t>Breathing </a:t>
            </a:r>
          </a:p>
          <a:p>
            <a:r>
              <a:rPr lang="en-US" sz="2000" b="1" dirty="0" smtClean="0"/>
              <a:t>stool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553200" y="5934670"/>
            <a:ext cx="220980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err="1" smtClean="0"/>
              <a:t>Sensibles</a:t>
            </a:r>
            <a:r>
              <a:rPr lang="en-US" dirty="0" smtClean="0"/>
              <a:t> loss : urine </a:t>
            </a:r>
          </a:p>
          <a:p>
            <a:r>
              <a:rPr lang="en-US" dirty="0" err="1" smtClean="0"/>
              <a:t>Unsensible</a:t>
            </a:r>
            <a:r>
              <a:rPr lang="en-US" dirty="0" smtClean="0"/>
              <a:t> : skin , breathing , stool</a:t>
            </a:r>
            <a:endParaRPr lang="ar-JO" dirty="0"/>
          </a:p>
        </p:txBody>
      </p:sp>
    </p:spTree>
    <p:extLst>
      <p:ext uri="{BB962C8B-B14F-4D97-AF65-F5344CB8AC3E}">
        <p14:creationId xmlns="" xmlns:p14="http://schemas.microsoft.com/office/powerpoint/2010/main" val="186134420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n>
                  <a:noFill/>
                </a:ln>
              </a:rPr>
              <a:t>Hypernatremic Deyhration </a:t>
            </a:r>
          </a:p>
        </p:txBody>
      </p:sp>
      <p:sp>
        <p:nvSpPr>
          <p:cNvPr id="74755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1219200" y="1676400"/>
            <a:ext cx="7498080" cy="4800600"/>
          </a:xfrm>
        </p:spPr>
        <p:txBody>
          <a:bodyPr/>
          <a:lstStyle/>
          <a:p>
            <a:pPr algn="l" rtl="0" eaLnBrk="1" hangingPunct="1"/>
            <a:r>
              <a:rPr lang="en-US" altLang="en-US" sz="2800" dirty="0"/>
              <a:t>Child usually somnolent</a:t>
            </a:r>
          </a:p>
          <a:p>
            <a:pPr algn="l" rtl="0" eaLnBrk="1" hangingPunct="1"/>
            <a:r>
              <a:rPr lang="en-US" altLang="en-US" sz="2800" dirty="0"/>
              <a:t>Hyperirritable when stimulated</a:t>
            </a:r>
          </a:p>
          <a:p>
            <a:pPr algn="l" rtl="0" eaLnBrk="1" hangingPunct="1"/>
            <a:r>
              <a:rPr lang="en-US" altLang="en-US" sz="2800" dirty="0"/>
              <a:t>Doughy skin</a:t>
            </a:r>
          </a:p>
          <a:p>
            <a:pPr algn="l" rtl="0" eaLnBrk="1" hangingPunct="1"/>
            <a:r>
              <a:rPr lang="en-US" altLang="en-US" sz="2800" dirty="0"/>
              <a:t>Underestimated % of dehydration</a:t>
            </a:r>
          </a:p>
          <a:p>
            <a:pPr algn="l" rtl="0" eaLnBrk="1" hangingPunct="1"/>
            <a:endParaRPr lang="en-US" alt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smtClean="0"/>
              <a:t>Hypernatremia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CA" dirty="0" smtClean="0"/>
              <a:t>Calculate the water deficit : 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CA" u="sng" dirty="0"/>
              <a:t> </a:t>
            </a:r>
            <a:r>
              <a:rPr lang="en-CA" u="sng" dirty="0" smtClean="0"/>
              <a:t>Water deficit =  wt x 0.6 x( 1-  145/current Na )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CA" b="1" dirty="0" smtClean="0"/>
          </a:p>
          <a:p>
            <a:pPr marL="0" indent="0"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CA" b="1" dirty="0" smtClean="0"/>
              <a:t>Or</a:t>
            </a:r>
            <a:r>
              <a:rPr lang="en-CA" dirty="0" smtClean="0"/>
              <a:t>  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CA" dirty="0" smtClean="0"/>
              <a:t>consider as 10 % dehydration and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CA" dirty="0" smtClean="0"/>
              <a:t> If &gt; 150 </a:t>
            </a:r>
            <a:r>
              <a:rPr lang="en-CA" dirty="0" err="1" smtClean="0"/>
              <a:t>mEq</a:t>
            </a:r>
            <a:r>
              <a:rPr lang="en-CA" dirty="0" smtClean="0"/>
              <a:t>/l correct over 36-48hr . 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CA" dirty="0" smtClean="0"/>
              <a:t>If &gt; 170 mEq/l  correct over 72-96 hr 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CA" dirty="0" smtClean="0"/>
              <a:t>Use   0.45% NS   as initial type of solution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CA" dirty="0" smtClean="0"/>
              <a:t> Give NS 0.9%  20cc/kg bolus if  patient in shock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5867400"/>
            <a:ext cx="22860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Here we give over 2-3 days , not over 24h 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dirty="0">
              <a:ln>
                <a:noFill/>
              </a:ln>
            </a:endParaRPr>
          </a:p>
        </p:txBody>
      </p:sp>
      <p:sp>
        <p:nvSpPr>
          <p:cNvPr id="79875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dirty="0"/>
              <a:t>Rapid correction </a:t>
            </a:r>
            <a:r>
              <a:rPr lang="en-US" altLang="en-US" dirty="0">
                <a:solidFill>
                  <a:srgbClr val="FF0000"/>
                </a:solidFill>
              </a:rPr>
              <a:t>of </a:t>
            </a:r>
            <a:r>
              <a:rPr lang="en-US" altLang="en-US" dirty="0" err="1">
                <a:solidFill>
                  <a:srgbClr val="FF0000"/>
                </a:solidFill>
              </a:rPr>
              <a:t>hypernatremia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can cause ;</a:t>
            </a:r>
          </a:p>
          <a:p>
            <a:pPr algn="l" rtl="0" eaLnBrk="1" hangingPunct="1"/>
            <a:r>
              <a:rPr lang="en-US" altLang="en-US" dirty="0"/>
              <a:t>Cerebral edema</a:t>
            </a:r>
          </a:p>
          <a:p>
            <a:pPr algn="l" rtl="0" eaLnBrk="1" hangingPunct="1"/>
            <a:r>
              <a:rPr lang="en-US" altLang="en-US" dirty="0"/>
              <a:t>Seizures</a:t>
            </a:r>
          </a:p>
          <a:p>
            <a:pPr algn="l" rtl="0" eaLnBrk="1" hangingPunct="1"/>
            <a:endParaRPr lang="en-US" alt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>
              <a:ln>
                <a:noFill/>
              </a:ln>
            </a:endParaRPr>
          </a:p>
        </p:txBody>
      </p:sp>
      <p:sp>
        <p:nvSpPr>
          <p:cNvPr id="81923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914400" y="1676400"/>
            <a:ext cx="8458200" cy="4873752"/>
          </a:xfrm>
        </p:spPr>
        <p:txBody>
          <a:bodyPr/>
          <a:lstStyle/>
          <a:p>
            <a:pPr algn="l" rtl="0" eaLnBrk="1" hangingPunct="1"/>
            <a:r>
              <a:rPr lang="en-US" altLang="en-US" dirty="0"/>
              <a:t>Management of seizures</a:t>
            </a:r>
          </a:p>
          <a:p>
            <a:pPr algn="l" rtl="0" eaLnBrk="1" hangingPunct="1"/>
            <a:r>
              <a:rPr lang="en-US" altLang="en-US" dirty="0"/>
              <a:t>1mL/kg of 3%NS    Increases serum Na by 1mEq/L</a:t>
            </a:r>
          </a:p>
          <a:p>
            <a:pPr algn="l" rtl="0" eaLnBrk="1" hangingPunct="1"/>
            <a:r>
              <a:rPr lang="en-US" altLang="en-US" dirty="0"/>
              <a:t>4mL/kg of 3% NS stops the seizure most of the time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Subtit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Ahmed\Desktop\https_%2F%2Fak.imgag.com%2Fproduct%2Fflash%2F3151850%2Fmast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2855" y="762000"/>
            <a:ext cx="8151145" cy="6096000"/>
          </a:xfrm>
        </p:spPr>
        <p:txBody>
          <a:bodyPr>
            <a:normAutofit/>
          </a:bodyPr>
          <a:lstStyle/>
          <a:p>
            <a:pPr algn="l" rtl="0"/>
            <a:r>
              <a:rPr lang="en-US" sz="2600" dirty="0" smtClean="0">
                <a:solidFill>
                  <a:schemeClr val="tx1"/>
                </a:solidFill>
              </a:rPr>
              <a:t>Osmolality means the amount of particles per 1kg of plasma ( </a:t>
            </a:r>
            <a:r>
              <a:rPr lang="en-US" sz="2600" dirty="0" err="1" smtClean="0">
                <a:solidFill>
                  <a:schemeClr val="tx1"/>
                </a:solidFill>
              </a:rPr>
              <a:t>mOsmol</a:t>
            </a:r>
            <a:r>
              <a:rPr lang="en-US" sz="2600" dirty="0" smtClean="0">
                <a:solidFill>
                  <a:schemeClr val="tx1"/>
                </a:solidFill>
              </a:rPr>
              <a:t>/kg).</a:t>
            </a:r>
          </a:p>
          <a:p>
            <a:pPr algn="l" rtl="0"/>
            <a:endParaRPr lang="en-US" sz="2600" dirty="0" smtClean="0">
              <a:solidFill>
                <a:schemeClr val="tx1"/>
              </a:solidFill>
            </a:endParaRPr>
          </a:p>
          <a:p>
            <a:pPr algn="l" rtl="0"/>
            <a:r>
              <a:rPr lang="en-US" sz="2600" dirty="0" smtClean="0">
                <a:solidFill>
                  <a:schemeClr val="tx1"/>
                </a:solidFill>
              </a:rPr>
              <a:t>It should be kept between </a:t>
            </a:r>
            <a:r>
              <a:rPr lang="en-US" sz="2600" dirty="0" smtClean="0">
                <a:solidFill>
                  <a:srgbClr val="FF0000"/>
                </a:solidFill>
              </a:rPr>
              <a:t>285 to 295 </a:t>
            </a:r>
            <a:r>
              <a:rPr lang="en-US" sz="2600" dirty="0" err="1" smtClean="0">
                <a:solidFill>
                  <a:schemeClr val="tx1"/>
                </a:solidFill>
              </a:rPr>
              <a:t>mOsmol</a:t>
            </a:r>
            <a:r>
              <a:rPr lang="en-US" sz="2600" dirty="0" smtClean="0">
                <a:solidFill>
                  <a:schemeClr val="tx1"/>
                </a:solidFill>
              </a:rPr>
              <a:t>/kg.</a:t>
            </a:r>
          </a:p>
          <a:p>
            <a:pPr algn="l" rtl="0"/>
            <a:endParaRPr lang="en-US" sz="2600" dirty="0" smtClean="0">
              <a:solidFill>
                <a:schemeClr val="tx1"/>
              </a:solidFill>
            </a:endParaRPr>
          </a:p>
          <a:p>
            <a:pPr algn="l" rtl="0"/>
            <a:r>
              <a:rPr lang="en-US" sz="2600" dirty="0" smtClean="0">
                <a:solidFill>
                  <a:schemeClr val="tx1"/>
                </a:solidFill>
              </a:rPr>
              <a:t>Serum osmolality </a:t>
            </a:r>
            <a:r>
              <a:rPr lang="en-US" sz="2600" dirty="0" smtClean="0">
                <a:solidFill>
                  <a:srgbClr val="FF0000"/>
                </a:solidFill>
              </a:rPr>
              <a:t>&lt;240 or &gt; 320 </a:t>
            </a:r>
            <a:r>
              <a:rPr lang="en-US" sz="2600" dirty="0" smtClean="0">
                <a:solidFill>
                  <a:schemeClr val="tx1"/>
                </a:solidFill>
              </a:rPr>
              <a:t>is critically abnormal.</a:t>
            </a:r>
          </a:p>
          <a:p>
            <a:pPr algn="l" rtl="0"/>
            <a:endParaRPr lang="en-US" sz="2600" dirty="0" smtClean="0">
              <a:solidFill>
                <a:schemeClr val="tx1"/>
              </a:solidFill>
            </a:endParaRPr>
          </a:p>
          <a:p>
            <a:pPr algn="l" rtl="0"/>
            <a:r>
              <a:rPr lang="en-US" sz="2600" dirty="0" smtClean="0">
                <a:solidFill>
                  <a:schemeClr val="tx1"/>
                </a:solidFill>
              </a:rPr>
              <a:t>It is regulated by water intake and loss.</a:t>
            </a:r>
          </a:p>
          <a:p>
            <a:pPr algn="l" rtl="0"/>
            <a:endParaRPr lang="en-US" sz="2600" dirty="0" smtClean="0">
              <a:solidFill>
                <a:schemeClr val="tx1"/>
              </a:solidFill>
            </a:endParaRPr>
          </a:p>
          <a:p>
            <a:pPr algn="l" rtl="0"/>
            <a:r>
              <a:rPr lang="en-US" sz="2600" dirty="0" smtClean="0">
                <a:solidFill>
                  <a:schemeClr val="tx1"/>
                </a:solidFill>
              </a:rPr>
              <a:t>The main regulator is ADH hormone.</a:t>
            </a:r>
          </a:p>
          <a:p>
            <a:pPr algn="l" rtl="0"/>
            <a:endParaRPr lang="en-US" sz="2600" dirty="0" smtClean="0">
              <a:solidFill>
                <a:schemeClr val="tx1"/>
              </a:solidFill>
            </a:endParaRPr>
          </a:p>
          <a:p>
            <a:pPr algn="l" rtl="0"/>
            <a:r>
              <a:rPr lang="en-US" sz="2600" dirty="0" smtClean="0">
                <a:solidFill>
                  <a:schemeClr val="tx1"/>
                </a:solidFill>
              </a:rPr>
              <a:t>   osmolality             ADH            water reabsorption</a:t>
            </a:r>
          </a:p>
          <a:p>
            <a:pPr algn="l" rtl="0"/>
            <a:r>
              <a:rPr lang="en-US" sz="2600" dirty="0" smtClean="0">
                <a:solidFill>
                  <a:schemeClr val="tx1"/>
                </a:solidFill>
              </a:rPr>
              <a:t>Another regulator is the thirst center</a:t>
            </a:r>
          </a:p>
          <a:p>
            <a:pPr algn="l" rtl="0"/>
            <a:endParaRPr lang="ar-JO" sz="26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7325" y="-228600"/>
            <a:ext cx="7498080" cy="1143000"/>
          </a:xfrm>
        </p:spPr>
        <p:txBody>
          <a:bodyPr/>
          <a:lstStyle/>
          <a:p>
            <a:pPr algn="ctr"/>
            <a:r>
              <a:rPr lang="en-US" dirty="0" smtClean="0"/>
              <a:t>Osmolality </a:t>
            </a:r>
            <a:endParaRPr lang="ar-JO" dirty="0"/>
          </a:p>
        </p:txBody>
      </p:sp>
      <p:sp>
        <p:nvSpPr>
          <p:cNvPr id="4" name="Up Arrow 3"/>
          <p:cNvSpPr/>
          <p:nvPr/>
        </p:nvSpPr>
        <p:spPr>
          <a:xfrm>
            <a:off x="1423916" y="5791200"/>
            <a:ext cx="228600" cy="533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5" name="Up Arrow 4"/>
          <p:cNvSpPr/>
          <p:nvPr/>
        </p:nvSpPr>
        <p:spPr>
          <a:xfrm>
            <a:off x="4038600" y="5779866"/>
            <a:ext cx="228600" cy="533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6" name="Up Arrow 5"/>
          <p:cNvSpPr/>
          <p:nvPr/>
        </p:nvSpPr>
        <p:spPr>
          <a:xfrm>
            <a:off x="5867400" y="5791200"/>
            <a:ext cx="228600" cy="533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7" name="Right Arrow 6"/>
          <p:cNvSpPr/>
          <p:nvPr/>
        </p:nvSpPr>
        <p:spPr>
          <a:xfrm>
            <a:off x="3429000" y="6018457"/>
            <a:ext cx="381000" cy="2667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8" name="Right Arrow 7"/>
          <p:cNvSpPr/>
          <p:nvPr/>
        </p:nvSpPr>
        <p:spPr>
          <a:xfrm>
            <a:off x="5295900" y="6057900"/>
            <a:ext cx="381000" cy="2667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="" xmlns:p14="http://schemas.microsoft.com/office/powerpoint/2010/main" val="344486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A9AF6B-439A-4135-BB61-2BA9C92A919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4098" name="Picture 2" descr="C:\Users\Ahmed\Desktop\image-9649-8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64160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 noChangeArrowheads="1"/>
          </p:cNvSpPr>
          <p:nvPr>
            <p:ph type="title"/>
          </p:nvPr>
        </p:nvSpPr>
        <p:spPr>
          <a:xfrm>
            <a:off x="990600" y="152400"/>
            <a:ext cx="8839200" cy="1143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alt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Clinical assessment and diagnosis of hypovolemia (dehydration) in </a:t>
            </a:r>
            <a:r>
              <a:rPr lang="en-US" alt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children:</a:t>
            </a:r>
            <a:r>
              <a:rPr lang="en-US" altLang="en-US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/>
            </a:r>
            <a:br>
              <a:rPr lang="en-US" altLang="en-US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endParaRPr lang="ar-JO" altLang="en-US" sz="2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70B4266B-15E8-4003-97FC-9E5CFC21C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143000"/>
            <a:ext cx="8153400" cy="5486400"/>
          </a:xfrm>
        </p:spPr>
        <p:txBody>
          <a:bodyPr>
            <a:noAutofit/>
          </a:bodyPr>
          <a:lstStyle/>
          <a:p>
            <a:pPr algn="l" rtl="0"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FF0000"/>
                </a:solidFill>
              </a:rPr>
              <a:t>Volume depletion </a:t>
            </a:r>
            <a:r>
              <a:rPr lang="en-US" sz="2400" dirty="0" smtClean="0">
                <a:solidFill>
                  <a:srgbClr val="262626"/>
                </a:solidFill>
              </a:rPr>
              <a:t>reduces the effective circulating volume (ECV), compromising tissue and organ perfusion.</a:t>
            </a:r>
          </a:p>
          <a:p>
            <a:pPr marL="82296" indent="0" algn="l" rtl="0" eaLnBrk="1" hangingPunct="1">
              <a:lnSpc>
                <a:spcPct val="80000"/>
              </a:lnSpc>
              <a:buNone/>
            </a:pPr>
            <a:r>
              <a:rPr lang="en-US" sz="2400" dirty="0" smtClean="0">
                <a:solidFill>
                  <a:srgbClr val="262626"/>
                </a:solidFill>
              </a:rPr>
              <a:t> </a:t>
            </a:r>
            <a:endParaRPr lang="en-US" sz="2400" dirty="0">
              <a:solidFill>
                <a:srgbClr val="262626"/>
              </a:solidFill>
            </a:endParaRPr>
          </a:p>
          <a:p>
            <a:pPr algn="l" rtl="0"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FF0000"/>
                </a:solidFill>
              </a:rPr>
              <a:t>occurs </a:t>
            </a:r>
            <a:r>
              <a:rPr lang="en-US" sz="2400" dirty="0" smtClean="0">
                <a:solidFill>
                  <a:srgbClr val="262626"/>
                </a:solidFill>
              </a:rPr>
              <a:t>when fluid is lost from the extracellular space at a rate that exceeds intake. </a:t>
            </a:r>
          </a:p>
          <a:p>
            <a:pPr algn="l" rtl="0" eaLnBrk="1" hangingPunct="1">
              <a:lnSpc>
                <a:spcPct val="80000"/>
              </a:lnSpc>
            </a:pPr>
            <a:endParaRPr lang="en-US" sz="2400" dirty="0" smtClean="0">
              <a:solidFill>
                <a:srgbClr val="262626"/>
              </a:solidFill>
            </a:endParaRPr>
          </a:p>
          <a:p>
            <a:pPr algn="l" rtl="0"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FF0000"/>
                </a:solidFill>
              </a:rPr>
              <a:t>The most common </a:t>
            </a:r>
            <a:r>
              <a:rPr lang="en-US" sz="2400" dirty="0" smtClean="0">
                <a:solidFill>
                  <a:srgbClr val="262626"/>
                </a:solidFill>
              </a:rPr>
              <a:t>sites for extracellular fluid loss are:</a:t>
            </a:r>
          </a:p>
          <a:p>
            <a:pPr algn="l" rtl="0" eaLnBrk="1" hangingPunct="1">
              <a:lnSpc>
                <a:spcPct val="80000"/>
              </a:lnSpc>
            </a:pPr>
            <a:endParaRPr lang="en-US" sz="2400" dirty="0" smtClean="0">
              <a:solidFill>
                <a:srgbClr val="262626"/>
              </a:solidFill>
            </a:endParaRPr>
          </a:p>
          <a:p>
            <a:pPr algn="l" rtl="0" eaLnBrk="1" hangingPunct="1">
              <a:lnSpc>
                <a:spcPct val="80000"/>
              </a:lnSpc>
              <a:buFontTx/>
              <a:buAutoNum type="arabicPeriod"/>
            </a:pPr>
            <a:r>
              <a:rPr lang="en-US" sz="2400" dirty="0" smtClean="0">
                <a:solidFill>
                  <a:srgbClr val="FF0000"/>
                </a:solidFill>
              </a:rPr>
              <a:t>Gastrointestina</a:t>
            </a:r>
            <a:r>
              <a:rPr lang="en-US" sz="2400" dirty="0" smtClean="0">
                <a:solidFill>
                  <a:srgbClr val="262626"/>
                </a:solidFill>
              </a:rPr>
              <a:t>l tract (</a:t>
            </a:r>
            <a:r>
              <a:rPr lang="en-US" sz="2400" dirty="0" err="1" smtClean="0">
                <a:solidFill>
                  <a:srgbClr val="262626"/>
                </a:solidFill>
              </a:rPr>
              <a:t>eg</a:t>
            </a:r>
            <a:r>
              <a:rPr lang="en-US" sz="2400" dirty="0" smtClean="0">
                <a:solidFill>
                  <a:srgbClr val="262626"/>
                </a:solidFill>
              </a:rPr>
              <a:t>, diarrhea, vomiting, bleeding)</a:t>
            </a:r>
          </a:p>
          <a:p>
            <a:pPr algn="l" rtl="0" eaLnBrk="1" hangingPunct="1">
              <a:lnSpc>
                <a:spcPct val="80000"/>
              </a:lnSpc>
              <a:buFontTx/>
              <a:buAutoNum type="arabicPeriod"/>
            </a:pPr>
            <a:r>
              <a:rPr lang="en-US" sz="2400" dirty="0" smtClean="0">
                <a:solidFill>
                  <a:srgbClr val="262626"/>
                </a:solidFill>
              </a:rPr>
              <a:t>Skin (</a:t>
            </a:r>
            <a:r>
              <a:rPr lang="en-US" sz="2400" dirty="0" err="1" smtClean="0">
                <a:solidFill>
                  <a:srgbClr val="262626"/>
                </a:solidFill>
              </a:rPr>
              <a:t>eg</a:t>
            </a:r>
            <a:r>
              <a:rPr lang="en-US" sz="2400" dirty="0" smtClean="0">
                <a:solidFill>
                  <a:srgbClr val="262626"/>
                </a:solidFill>
              </a:rPr>
              <a:t>, fever, burns)</a:t>
            </a:r>
          </a:p>
          <a:p>
            <a:pPr algn="l" rtl="0" eaLnBrk="1" hangingPunct="1">
              <a:lnSpc>
                <a:spcPct val="80000"/>
              </a:lnSpc>
              <a:buFontTx/>
              <a:buAutoNum type="arabicPeriod"/>
            </a:pPr>
            <a:r>
              <a:rPr lang="en-US" sz="2400" dirty="0" smtClean="0">
                <a:solidFill>
                  <a:srgbClr val="262626"/>
                </a:solidFill>
              </a:rPr>
              <a:t>Urine (</a:t>
            </a:r>
            <a:r>
              <a:rPr lang="en-US" sz="2400" dirty="0" err="1" smtClean="0">
                <a:solidFill>
                  <a:srgbClr val="262626"/>
                </a:solidFill>
              </a:rPr>
              <a:t>eg</a:t>
            </a:r>
            <a:r>
              <a:rPr lang="en-US" sz="2400" dirty="0" smtClean="0">
                <a:solidFill>
                  <a:srgbClr val="262626"/>
                </a:solidFill>
              </a:rPr>
              <a:t>, </a:t>
            </a:r>
            <a:r>
              <a:rPr lang="en-US" sz="2400" dirty="0" err="1" smtClean="0">
                <a:solidFill>
                  <a:srgbClr val="262626"/>
                </a:solidFill>
              </a:rPr>
              <a:t>glucosuria</a:t>
            </a:r>
            <a:r>
              <a:rPr lang="en-US" sz="2400" dirty="0" smtClean="0">
                <a:solidFill>
                  <a:srgbClr val="262626"/>
                </a:solidFill>
              </a:rPr>
              <a:t>, diuretic therapy, diabetes </a:t>
            </a:r>
            <a:r>
              <a:rPr lang="en-US" sz="2400" dirty="0" err="1" smtClean="0">
                <a:solidFill>
                  <a:srgbClr val="262626"/>
                </a:solidFill>
              </a:rPr>
              <a:t>insipidus</a:t>
            </a:r>
            <a:r>
              <a:rPr lang="en-US" sz="2400" dirty="0" smtClean="0">
                <a:solidFill>
                  <a:srgbClr val="262626"/>
                </a:solidFill>
              </a:rPr>
              <a:t>)</a:t>
            </a:r>
          </a:p>
          <a:p>
            <a:pPr algn="l" rtl="0" eaLnBrk="1" hangingPunct="1">
              <a:lnSpc>
                <a:spcPct val="80000"/>
              </a:lnSpc>
              <a:buFontTx/>
              <a:buAutoNum type="arabicPeriod"/>
            </a:pPr>
            <a:endParaRPr lang="en-US" sz="2400" dirty="0" smtClean="0">
              <a:solidFill>
                <a:srgbClr val="262626"/>
              </a:solidFill>
            </a:endParaRPr>
          </a:p>
          <a:p>
            <a:pPr algn="l" rtl="0" eaLnBrk="1" hangingPunct="1">
              <a:lnSpc>
                <a:spcPct val="80000"/>
              </a:lnSpc>
            </a:pPr>
            <a:r>
              <a:rPr lang="en-US" sz="2400" dirty="0" err="1" smtClean="0">
                <a:solidFill>
                  <a:srgbClr val="262626"/>
                </a:solidFill>
              </a:rPr>
              <a:t>hypovolemia</a:t>
            </a:r>
            <a:r>
              <a:rPr lang="en-US" sz="2400" dirty="0" smtClean="0">
                <a:solidFill>
                  <a:srgbClr val="262626"/>
                </a:solidFill>
              </a:rPr>
              <a:t> can result from </a:t>
            </a:r>
            <a:r>
              <a:rPr lang="en-US" sz="2400" dirty="0" smtClean="0">
                <a:solidFill>
                  <a:srgbClr val="FF0000"/>
                </a:solidFill>
              </a:rPr>
              <a:t>prolonged inadequate </a:t>
            </a:r>
            <a:r>
              <a:rPr lang="en-US" sz="2400" dirty="0" smtClean="0">
                <a:solidFill>
                  <a:srgbClr val="262626"/>
                </a:solidFill>
              </a:rPr>
              <a:t>intake without excessive losses.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sz="2400" dirty="0" smtClean="0">
              <a:solidFill>
                <a:srgbClr val="262626"/>
              </a:solidFill>
            </a:endParaRP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sz="2400" dirty="0" smtClean="0">
              <a:solidFill>
                <a:srgbClr val="262626"/>
              </a:solidFill>
            </a:endParaRPr>
          </a:p>
          <a:p>
            <a:pPr algn="l" rtl="0" eaLnBrk="1" hangingPunct="1">
              <a:lnSpc>
                <a:spcPct val="80000"/>
              </a:lnSpc>
            </a:pPr>
            <a:endParaRPr lang="ar-JO" sz="2400" dirty="0" smtClean="0">
              <a:solidFill>
                <a:srgbClr val="26262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1905000"/>
            <a:ext cx="54864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The volume that perfuse the tissue with oxygen</a:t>
            </a:r>
            <a:endParaRPr lang="ar-JO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819400" y="1752600"/>
            <a:ext cx="3048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147" name="Picture 2" descr="Image result for sign and symptom of dehydration in children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90600" y="152400"/>
            <a:ext cx="8153400" cy="6019800"/>
          </a:xfrm>
          <a:noFill/>
        </p:spPr>
      </p:pic>
      <p:sp>
        <p:nvSpPr>
          <p:cNvPr id="3" name="Rectangle 2"/>
          <p:cNvSpPr/>
          <p:nvPr/>
        </p:nvSpPr>
        <p:spPr>
          <a:xfrm>
            <a:off x="1371600" y="3429000"/>
            <a:ext cx="12192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olstice">
  <a:themeElements>
    <a:clrScheme name="Custom 14">
      <a:dk1>
        <a:sysClr val="windowText" lastClr="000000"/>
      </a:dk1>
      <a:lt1>
        <a:sysClr val="window" lastClr="FFFFFF"/>
      </a:lt1>
      <a:dk2>
        <a:srgbClr val="0070C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ngles">
  <a:themeElements>
    <a:clrScheme name="Custom 9">
      <a:dk1>
        <a:srgbClr val="926A07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3253</TotalTime>
  <Words>2915</Words>
  <Application>Microsoft Office PowerPoint</Application>
  <PresentationFormat>On-screen Show (4:3)</PresentationFormat>
  <Paragraphs>537</Paragraphs>
  <Slides>54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54</vt:i4>
      </vt:variant>
    </vt:vector>
  </HeadingPairs>
  <TitlesOfParts>
    <vt:vector size="56" baseType="lpstr">
      <vt:lpstr>Solstice</vt:lpstr>
      <vt:lpstr>Angles</vt:lpstr>
      <vt:lpstr>FLUID THERAPY IN children </vt:lpstr>
      <vt:lpstr>Slide 2</vt:lpstr>
      <vt:lpstr>Slide 3</vt:lpstr>
      <vt:lpstr>Compartments</vt:lpstr>
      <vt:lpstr>Maintaining intake and output homeostasis</vt:lpstr>
      <vt:lpstr>Osmolality </vt:lpstr>
      <vt:lpstr>Slide 7</vt:lpstr>
      <vt:lpstr>Clinical assessment and diagnosis of hypovolemia (dehydration) in children: </vt:lpstr>
      <vt:lpstr>Slide 9</vt:lpstr>
      <vt:lpstr>Slide 10</vt:lpstr>
      <vt:lpstr>Slide 11</vt:lpstr>
      <vt:lpstr>Degree of dehydration   </vt:lpstr>
      <vt:lpstr>Slide 13</vt:lpstr>
      <vt:lpstr>Slide 14</vt:lpstr>
      <vt:lpstr>Slide 15</vt:lpstr>
      <vt:lpstr>Slide 16</vt:lpstr>
      <vt:lpstr>Laboratory testing</vt:lpstr>
      <vt:lpstr>Electrolytes disorders</vt:lpstr>
      <vt:lpstr>Serum sodium   </vt:lpstr>
      <vt:lpstr>Slide 20</vt:lpstr>
      <vt:lpstr>  </vt:lpstr>
      <vt:lpstr>Slide 22</vt:lpstr>
      <vt:lpstr>Urine sodium  </vt:lpstr>
      <vt:lpstr>Fluid Therapy in children</vt:lpstr>
      <vt:lpstr>Treatment of hypovolemia (dehydration) in children: </vt:lpstr>
      <vt:lpstr>Slide 26</vt:lpstr>
      <vt:lpstr>EMERGENT FLUID PHASE  </vt:lpstr>
      <vt:lpstr>Type of fluid</vt:lpstr>
      <vt:lpstr>Types of fluid solutions </vt:lpstr>
      <vt:lpstr>SECOND FLUID PHASE (Replacement phase)</vt:lpstr>
      <vt:lpstr>Water deficit </vt:lpstr>
      <vt:lpstr>Solute deficit </vt:lpstr>
      <vt:lpstr>Intravenous rehydration therapy   </vt:lpstr>
      <vt:lpstr>Oral rehydration therapy   </vt:lpstr>
      <vt:lpstr>Slide 35</vt:lpstr>
      <vt:lpstr>Solute maintenance </vt:lpstr>
      <vt:lpstr>Water maintenance   Holliday-Segar Method </vt:lpstr>
      <vt:lpstr>Slide 38</vt:lpstr>
      <vt:lpstr>Slide 39</vt:lpstr>
      <vt:lpstr>Water and Solute deficit calculations</vt:lpstr>
      <vt:lpstr>Types of dehydration</vt:lpstr>
      <vt:lpstr>Isonatremic Dehydration </vt:lpstr>
      <vt:lpstr>Slide 43</vt:lpstr>
      <vt:lpstr>Hyponatremic Dehydration</vt:lpstr>
      <vt:lpstr>Slide 45</vt:lpstr>
      <vt:lpstr>Hyponatremic Dehydration </vt:lpstr>
      <vt:lpstr>Fluid replacement over 24hrs</vt:lpstr>
      <vt:lpstr>Slide 48</vt:lpstr>
      <vt:lpstr>Hyponatremic Dehydration severe </vt:lpstr>
      <vt:lpstr>Hypernatremic Deyhration </vt:lpstr>
      <vt:lpstr>Hypernatremia  </vt:lpstr>
      <vt:lpstr>Slide 52</vt:lpstr>
      <vt:lpstr>Slide 53</vt:lpstr>
      <vt:lpstr>Slide 54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 Amro</dc:creator>
  <cp:lastModifiedBy>user</cp:lastModifiedBy>
  <cp:revision>97</cp:revision>
  <dcterms:created xsi:type="dcterms:W3CDTF">2006-08-16T00:00:00Z</dcterms:created>
  <dcterms:modified xsi:type="dcterms:W3CDTF">2019-10-24T18:32:37Z</dcterms:modified>
</cp:coreProperties>
</file>