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56" r:id="rId5"/>
    <p:sldId id="257" r:id="rId6"/>
    <p:sldId id="258" r:id="rId7"/>
    <p:sldId id="263" r:id="rId8"/>
    <p:sldId id="264" r:id="rId9"/>
    <p:sldId id="259" r:id="rId10"/>
    <p:sldId id="260" r:id="rId11"/>
    <p:sldId id="261" r:id="rId12"/>
    <p:sldId id="262" r:id="rId13"/>
    <p:sldId id="265" r:id="rId14"/>
    <p:sldId id="266" r:id="rId15"/>
    <p:sldId id="267" r:id="rId16"/>
    <p:sldId id="268" r:id="rId17"/>
    <p:sldId id="271" r:id="rId18"/>
    <p:sldId id="272" r:id="rId19"/>
    <p:sldId id="274" r:id="rId20"/>
    <p:sldId id="299" r:id="rId21"/>
    <p:sldId id="280" r:id="rId22"/>
    <p:sldId id="281" r:id="rId23"/>
    <p:sldId id="277" r:id="rId24"/>
    <p:sldId id="278" r:id="rId25"/>
    <p:sldId id="300" r:id="rId26"/>
    <p:sldId id="301" r:id="rId27"/>
    <p:sldId id="287" r:id="rId28"/>
    <p:sldId id="288" r:id="rId29"/>
    <p:sldId id="302" r:id="rId30"/>
    <p:sldId id="291" r:id="rId31"/>
    <p:sldId id="294" r:id="rId32"/>
    <p:sldId id="292" r:id="rId33"/>
    <p:sldId id="295" r:id="rId34"/>
    <p:sldId id="30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2EAB9-EBFE-4555-97F6-402C699FC6C3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75565FA3-36B1-4D3F-BFA1-8313BFC89284}">
      <dgm:prSet phldrT="[Text]"/>
      <dgm:spPr>
        <a:solidFill>
          <a:srgbClr val="37E9A1"/>
        </a:solidFill>
      </dgm:spPr>
      <dgm:t>
        <a:bodyPr/>
        <a:lstStyle/>
        <a:p>
          <a:pPr algn="l" rtl="1"/>
          <a:r>
            <a:rPr lang="en-US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viral</a:t>
          </a:r>
          <a:endParaRPr lang="ar-JO" dirty="0">
            <a:solidFill>
              <a:schemeClr val="bg1"/>
            </a:solidFill>
            <a:latin typeface="Century Schoolbook" pitchFamily="18" charset="0"/>
          </a:endParaRPr>
        </a:p>
      </dgm:t>
    </dgm:pt>
    <dgm:pt modelId="{C595EBE2-6BCF-443C-AA97-E43D1A675273}" type="parTrans" cxnId="{D728F64B-0F71-491E-AF13-3D76D11024B5}">
      <dgm:prSet/>
      <dgm:spPr/>
      <dgm:t>
        <a:bodyPr/>
        <a:lstStyle/>
        <a:p>
          <a:pPr rtl="1"/>
          <a:endParaRPr lang="ar-JO"/>
        </a:p>
      </dgm:t>
    </dgm:pt>
    <dgm:pt modelId="{57652637-A3DC-42EA-A30A-EEC4006794FB}" type="sibTrans" cxnId="{D728F64B-0F71-491E-AF13-3D76D11024B5}">
      <dgm:prSet/>
      <dgm:spPr/>
      <dgm:t>
        <a:bodyPr/>
        <a:lstStyle/>
        <a:p>
          <a:pPr rtl="1"/>
          <a:endParaRPr lang="ar-JO"/>
        </a:p>
      </dgm:t>
    </dgm:pt>
    <dgm:pt modelId="{687F1FC3-7CC9-4C70-A3F8-4EFD0E888599}">
      <dgm:prSet phldrT="[Text]" custT="1"/>
      <dgm:spPr/>
      <dgm:t>
        <a:bodyPr/>
        <a:lstStyle/>
        <a:p>
          <a:pPr algn="l" rtl="0"/>
          <a:r>
            <a:rPr lang="en-US" sz="1800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Rhinovirus </a:t>
          </a:r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310740DC-0617-45E1-A2C9-5ECC1E573B7A}" type="parTrans" cxnId="{EFB42CCE-FE60-42E1-994B-1EBA3E1E4BB3}">
      <dgm:prSet/>
      <dgm:spPr/>
      <dgm:t>
        <a:bodyPr/>
        <a:lstStyle/>
        <a:p>
          <a:pPr rtl="1"/>
          <a:endParaRPr lang="ar-JO"/>
        </a:p>
      </dgm:t>
    </dgm:pt>
    <dgm:pt modelId="{8A58596B-6657-4848-B2F0-2D100FF1768B}" type="sibTrans" cxnId="{EFB42CCE-FE60-42E1-994B-1EBA3E1E4BB3}">
      <dgm:prSet/>
      <dgm:spPr/>
      <dgm:t>
        <a:bodyPr/>
        <a:lstStyle/>
        <a:p>
          <a:pPr rtl="1"/>
          <a:endParaRPr lang="ar-JO"/>
        </a:p>
      </dgm:t>
    </dgm:pt>
    <dgm:pt modelId="{FE761AEC-1135-468D-866B-E5188BEC0BFE}">
      <dgm:prSet phldrT="[Text]" custT="1"/>
      <dgm:spPr/>
      <dgm:t>
        <a:bodyPr/>
        <a:lstStyle/>
        <a:p>
          <a:pPr algn="l" rtl="0"/>
          <a:r>
            <a:rPr lang="en-US" sz="1800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Adenovirus</a:t>
          </a:r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CFA76E8D-1247-44AF-BDCA-EA084A237803}" type="parTrans" cxnId="{2F602C7F-3D2B-4620-9B5C-3D8D5918D8E5}">
      <dgm:prSet/>
      <dgm:spPr/>
      <dgm:t>
        <a:bodyPr/>
        <a:lstStyle/>
        <a:p>
          <a:pPr rtl="1"/>
          <a:endParaRPr lang="ar-JO"/>
        </a:p>
      </dgm:t>
    </dgm:pt>
    <dgm:pt modelId="{89EF907C-472D-4612-B447-855F187F2744}" type="sibTrans" cxnId="{2F602C7F-3D2B-4620-9B5C-3D8D5918D8E5}">
      <dgm:prSet/>
      <dgm:spPr/>
      <dgm:t>
        <a:bodyPr/>
        <a:lstStyle/>
        <a:p>
          <a:pPr rtl="1"/>
          <a:endParaRPr lang="ar-JO"/>
        </a:p>
      </dgm:t>
    </dgm:pt>
    <dgm:pt modelId="{6173857C-92E3-41B6-BD03-7805FB6730DF}">
      <dgm:prSet phldrT="[Text]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pPr algn="l" rtl="1"/>
          <a:r>
            <a:rPr lang="en-US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bacterial</a:t>
          </a:r>
          <a:endParaRPr lang="ar-JO" dirty="0">
            <a:solidFill>
              <a:schemeClr val="bg1"/>
            </a:solidFill>
            <a:latin typeface="Century Schoolbook" pitchFamily="18" charset="0"/>
          </a:endParaRPr>
        </a:p>
      </dgm:t>
    </dgm:pt>
    <dgm:pt modelId="{18722AF9-A8D8-4B0C-BFB3-87FA696B3FD6}" type="parTrans" cxnId="{881C5C1A-A8EE-4768-AFF5-FA5D064AFEBD}">
      <dgm:prSet/>
      <dgm:spPr/>
      <dgm:t>
        <a:bodyPr/>
        <a:lstStyle/>
        <a:p>
          <a:pPr rtl="1"/>
          <a:endParaRPr lang="ar-JO"/>
        </a:p>
      </dgm:t>
    </dgm:pt>
    <dgm:pt modelId="{7DBB5A91-EC87-4B34-AFBF-926197A6ABE0}" type="sibTrans" cxnId="{881C5C1A-A8EE-4768-AFF5-FA5D064AFEBD}">
      <dgm:prSet/>
      <dgm:spPr/>
      <dgm:t>
        <a:bodyPr/>
        <a:lstStyle/>
        <a:p>
          <a:pPr rtl="1"/>
          <a:endParaRPr lang="ar-JO"/>
        </a:p>
      </dgm:t>
    </dgm:pt>
    <dgm:pt modelId="{C6580512-E7A1-4CAE-A5C3-C83D1456707E}">
      <dgm:prSet phldrT="[Text]"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Strep pneumonia</a:t>
          </a:r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ADD63E09-C1B2-4E70-B80D-4FB77C448887}" type="parTrans" cxnId="{9B69553E-7B6E-4FE2-BD0B-D43D05469FC4}">
      <dgm:prSet/>
      <dgm:spPr/>
      <dgm:t>
        <a:bodyPr/>
        <a:lstStyle/>
        <a:p>
          <a:pPr rtl="1"/>
          <a:endParaRPr lang="ar-JO"/>
        </a:p>
      </dgm:t>
    </dgm:pt>
    <dgm:pt modelId="{FA4710F5-A752-4169-95EA-941EF75EBC4E}" type="sibTrans" cxnId="{9B69553E-7B6E-4FE2-BD0B-D43D05469FC4}">
      <dgm:prSet/>
      <dgm:spPr/>
      <dgm:t>
        <a:bodyPr/>
        <a:lstStyle/>
        <a:p>
          <a:pPr rtl="1"/>
          <a:endParaRPr lang="ar-JO"/>
        </a:p>
      </dgm:t>
    </dgm:pt>
    <dgm:pt modelId="{D638FFE3-7FB3-425E-A89B-82BE536D349E}">
      <dgm:prSet phldrT="[Text]"/>
      <dgm:spPr>
        <a:solidFill>
          <a:srgbClr val="7030A0"/>
        </a:solidFill>
      </dgm:spPr>
      <dgm:t>
        <a:bodyPr/>
        <a:lstStyle/>
        <a:p>
          <a:pPr algn="l" rtl="1"/>
          <a:r>
            <a:rPr lang="en-US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fungal</a:t>
          </a:r>
          <a:endParaRPr lang="ar-JO" dirty="0">
            <a:solidFill>
              <a:schemeClr val="bg1"/>
            </a:solidFill>
            <a:latin typeface="Century Schoolbook" pitchFamily="18" charset="0"/>
          </a:endParaRPr>
        </a:p>
      </dgm:t>
    </dgm:pt>
    <dgm:pt modelId="{6BBDE95D-157D-4BCC-BFC7-F1E73E0630A7}" type="parTrans" cxnId="{98A36B30-D4FF-4480-8D41-2854DDDCCF43}">
      <dgm:prSet/>
      <dgm:spPr/>
      <dgm:t>
        <a:bodyPr/>
        <a:lstStyle/>
        <a:p>
          <a:pPr rtl="1"/>
          <a:endParaRPr lang="ar-JO"/>
        </a:p>
      </dgm:t>
    </dgm:pt>
    <dgm:pt modelId="{433C7C7E-1DF6-408E-BC04-AA76E83E6C67}" type="sibTrans" cxnId="{98A36B30-D4FF-4480-8D41-2854DDDCCF43}">
      <dgm:prSet/>
      <dgm:spPr/>
      <dgm:t>
        <a:bodyPr/>
        <a:lstStyle/>
        <a:p>
          <a:pPr rtl="1"/>
          <a:endParaRPr lang="ar-JO"/>
        </a:p>
      </dgm:t>
    </dgm:pt>
    <dgm:pt modelId="{22F0DF9C-6A5D-4014-AD4F-3BEA5E507815}">
      <dgm:prSet phldrT="[Text]"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Aspergillus</a:t>
          </a:r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2D4B721D-961B-4DB8-9B53-B1A449FF4F0A}" type="parTrans" cxnId="{4FA94D12-EB0F-4B7F-96FB-E3AEFA1AA4A9}">
      <dgm:prSet/>
      <dgm:spPr/>
      <dgm:t>
        <a:bodyPr/>
        <a:lstStyle/>
        <a:p>
          <a:pPr rtl="1"/>
          <a:endParaRPr lang="ar-JO"/>
        </a:p>
      </dgm:t>
    </dgm:pt>
    <dgm:pt modelId="{A524BA46-7EC0-4E0C-8073-00F41882AAEE}" type="sibTrans" cxnId="{4FA94D12-EB0F-4B7F-96FB-E3AEFA1AA4A9}">
      <dgm:prSet/>
      <dgm:spPr/>
      <dgm:t>
        <a:bodyPr/>
        <a:lstStyle/>
        <a:p>
          <a:pPr rtl="1"/>
          <a:endParaRPr lang="ar-JO"/>
        </a:p>
      </dgm:t>
    </dgm:pt>
    <dgm:pt modelId="{CACE836F-B5EB-4768-80EE-17903C0B7B73}">
      <dgm:prSet phldrT="[Text]"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candida</a:t>
          </a:r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FA3B8799-026F-49C5-B211-643DEA107C83}" type="parTrans" cxnId="{1C926A5F-33EF-4B3D-BD85-319C3611B24D}">
      <dgm:prSet/>
      <dgm:spPr/>
      <dgm:t>
        <a:bodyPr/>
        <a:lstStyle/>
        <a:p>
          <a:pPr rtl="1"/>
          <a:endParaRPr lang="ar-JO"/>
        </a:p>
      </dgm:t>
    </dgm:pt>
    <dgm:pt modelId="{CF89B7C1-B2F6-45A7-90F0-5323662B43FE}" type="sibTrans" cxnId="{1C926A5F-33EF-4B3D-BD85-319C3611B24D}">
      <dgm:prSet/>
      <dgm:spPr/>
      <dgm:t>
        <a:bodyPr/>
        <a:lstStyle/>
        <a:p>
          <a:pPr rtl="1"/>
          <a:endParaRPr lang="ar-JO"/>
        </a:p>
      </dgm:t>
    </dgm:pt>
    <dgm:pt modelId="{6D889A67-95CF-4C79-8D5C-219BEA7664DB}">
      <dgm:prSet phldrT="[Text]" custT="1"/>
      <dgm:spPr/>
      <dgm:t>
        <a:bodyPr/>
        <a:lstStyle/>
        <a:p>
          <a:pPr algn="l" rtl="0"/>
          <a:r>
            <a:rPr lang="en-US" sz="1800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Corona virus</a:t>
          </a:r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9409235B-486F-4490-8405-59805355404F}" type="parTrans" cxnId="{6CEBFEAE-5609-4C2D-B176-75C232B24A85}">
      <dgm:prSet/>
      <dgm:spPr/>
      <dgm:t>
        <a:bodyPr/>
        <a:lstStyle/>
        <a:p>
          <a:pPr rtl="1"/>
          <a:endParaRPr lang="ar-JO"/>
        </a:p>
      </dgm:t>
    </dgm:pt>
    <dgm:pt modelId="{6ED88D65-97E4-4A69-A453-EFA3DACCA878}" type="sibTrans" cxnId="{6CEBFEAE-5609-4C2D-B176-75C232B24A85}">
      <dgm:prSet/>
      <dgm:spPr/>
      <dgm:t>
        <a:bodyPr/>
        <a:lstStyle/>
        <a:p>
          <a:pPr rtl="1"/>
          <a:endParaRPr lang="ar-JO"/>
        </a:p>
      </dgm:t>
    </dgm:pt>
    <dgm:pt modelId="{56A43513-40F2-4623-B323-583A81D140F0}">
      <dgm:prSet phldrT="[Text]" custT="1"/>
      <dgm:spPr/>
      <dgm:t>
        <a:bodyPr/>
        <a:lstStyle/>
        <a:p>
          <a:pPr algn="l" rtl="0"/>
          <a:r>
            <a:rPr lang="en-US" sz="1800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RSV</a:t>
          </a:r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5E2ADA97-30A4-43B9-8CA9-C632D6547869}" type="parTrans" cxnId="{794A35BF-5C5C-4035-9207-79413203CC09}">
      <dgm:prSet/>
      <dgm:spPr/>
      <dgm:t>
        <a:bodyPr/>
        <a:lstStyle/>
        <a:p>
          <a:pPr rtl="1"/>
          <a:endParaRPr lang="ar-JO"/>
        </a:p>
      </dgm:t>
    </dgm:pt>
    <dgm:pt modelId="{17EC7A35-DD8C-4417-817C-AC4FFCCFB2D8}" type="sibTrans" cxnId="{794A35BF-5C5C-4035-9207-79413203CC09}">
      <dgm:prSet/>
      <dgm:spPr/>
      <dgm:t>
        <a:bodyPr/>
        <a:lstStyle/>
        <a:p>
          <a:pPr rtl="1"/>
          <a:endParaRPr lang="ar-JO"/>
        </a:p>
      </dgm:t>
    </dgm:pt>
    <dgm:pt modelId="{9744BE81-C130-4E22-A561-45D438AC8626}">
      <dgm:prSet phldrT="[Text]" custT="1"/>
      <dgm:spPr/>
      <dgm:t>
        <a:bodyPr/>
        <a:lstStyle/>
        <a:p>
          <a:pPr algn="l" rtl="0"/>
          <a:r>
            <a:rPr lang="en-US" sz="1800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Influenza virus</a:t>
          </a:r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43690774-B583-42AE-BB0A-A4A04D009AE3}" type="parTrans" cxnId="{4DB1A7B6-4630-4451-B6DC-50234017B9A8}">
      <dgm:prSet/>
      <dgm:spPr/>
      <dgm:t>
        <a:bodyPr/>
        <a:lstStyle/>
        <a:p>
          <a:pPr rtl="1"/>
          <a:endParaRPr lang="ar-JO"/>
        </a:p>
      </dgm:t>
    </dgm:pt>
    <dgm:pt modelId="{F2C91809-F0EC-4BE5-9BD0-1D10F56DC14B}" type="sibTrans" cxnId="{4DB1A7B6-4630-4451-B6DC-50234017B9A8}">
      <dgm:prSet/>
      <dgm:spPr/>
      <dgm:t>
        <a:bodyPr/>
        <a:lstStyle/>
        <a:p>
          <a:pPr rtl="1"/>
          <a:endParaRPr lang="ar-JO"/>
        </a:p>
      </dgm:t>
    </dgm:pt>
    <dgm:pt modelId="{1DF4190C-5246-4039-86B8-68455E2BA41A}">
      <dgm:prSet phldrT="[Text]" custT="1"/>
      <dgm:spPr/>
      <dgm:t>
        <a:bodyPr/>
        <a:lstStyle/>
        <a:p>
          <a:pPr algn="l" rtl="0"/>
          <a:r>
            <a:rPr lang="en-US" sz="1800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Parainfluenza virus</a:t>
          </a:r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8E3C7FCF-EF1D-40D4-A6F3-87FDAFA616A6}" type="parTrans" cxnId="{71AC5923-0733-4A55-8007-184575597415}">
      <dgm:prSet/>
      <dgm:spPr/>
      <dgm:t>
        <a:bodyPr/>
        <a:lstStyle/>
        <a:p>
          <a:pPr rtl="1"/>
          <a:endParaRPr lang="ar-JO"/>
        </a:p>
      </dgm:t>
    </dgm:pt>
    <dgm:pt modelId="{DD5E698B-E6F3-49EC-8BC2-BF01EB31D6F2}" type="sibTrans" cxnId="{71AC5923-0733-4A55-8007-184575597415}">
      <dgm:prSet/>
      <dgm:spPr/>
      <dgm:t>
        <a:bodyPr/>
        <a:lstStyle/>
        <a:p>
          <a:pPr rtl="1"/>
          <a:endParaRPr lang="ar-JO"/>
        </a:p>
      </dgm:t>
    </dgm:pt>
    <dgm:pt modelId="{B49C9A3C-693A-41BC-9F28-412BECBF26BE}">
      <dgm:prSet phldrT="[Text]"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Haemophilus influenza</a:t>
          </a:r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AC3B528E-F535-42B0-9EB0-87C72614D49F}" type="parTrans" cxnId="{480B7ED1-205E-40F4-8714-FBBAF4F1856A}">
      <dgm:prSet/>
      <dgm:spPr/>
      <dgm:t>
        <a:bodyPr/>
        <a:lstStyle/>
        <a:p>
          <a:pPr rtl="1"/>
          <a:endParaRPr lang="ar-JO"/>
        </a:p>
      </dgm:t>
    </dgm:pt>
    <dgm:pt modelId="{7C0516DF-C3C7-465C-A7C0-BDDE8211E402}" type="sibTrans" cxnId="{480B7ED1-205E-40F4-8714-FBBAF4F1856A}">
      <dgm:prSet/>
      <dgm:spPr/>
      <dgm:t>
        <a:bodyPr/>
        <a:lstStyle/>
        <a:p>
          <a:pPr rtl="1"/>
          <a:endParaRPr lang="ar-JO"/>
        </a:p>
      </dgm:t>
    </dgm:pt>
    <dgm:pt modelId="{D1511CC4-23A5-4ED4-9928-66E7E0486A7C}">
      <dgm:prSet phldrT="[Text]"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Moraxella Catarrhalis</a:t>
          </a:r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593E4CD5-F5CC-44E6-BA60-AA24EDE7E92E}" type="parTrans" cxnId="{836B8870-D3BD-46AF-9CCC-C60B4B72BD11}">
      <dgm:prSet/>
      <dgm:spPr/>
      <dgm:t>
        <a:bodyPr/>
        <a:lstStyle/>
        <a:p>
          <a:pPr rtl="1"/>
          <a:endParaRPr lang="ar-JO"/>
        </a:p>
      </dgm:t>
    </dgm:pt>
    <dgm:pt modelId="{9E0E098E-859A-4A0A-8EB2-E692FC02B560}" type="sibTrans" cxnId="{836B8870-D3BD-46AF-9CCC-C60B4B72BD11}">
      <dgm:prSet/>
      <dgm:spPr/>
      <dgm:t>
        <a:bodyPr/>
        <a:lstStyle/>
        <a:p>
          <a:pPr rtl="1"/>
          <a:endParaRPr lang="ar-JO"/>
        </a:p>
      </dgm:t>
    </dgm:pt>
    <dgm:pt modelId="{0B8ACF2E-A6EE-4653-B8C5-A514BFD3C7CD}">
      <dgm:prSet phldrT="[Text]"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Staphylococcus</a:t>
          </a:r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F9A295CF-18AE-4FEE-A95A-90A2473500E8}" type="parTrans" cxnId="{EB7C30C8-767A-40E4-A5CB-B509EF5D6F16}">
      <dgm:prSet/>
      <dgm:spPr/>
      <dgm:t>
        <a:bodyPr/>
        <a:lstStyle/>
        <a:p>
          <a:pPr rtl="1"/>
          <a:endParaRPr lang="ar-JO"/>
        </a:p>
      </dgm:t>
    </dgm:pt>
    <dgm:pt modelId="{3CB7DF0E-11BB-47BB-84E3-8F36AC8CFC88}" type="sibTrans" cxnId="{EB7C30C8-767A-40E4-A5CB-B509EF5D6F16}">
      <dgm:prSet/>
      <dgm:spPr/>
      <dgm:t>
        <a:bodyPr/>
        <a:lstStyle/>
        <a:p>
          <a:pPr rtl="1"/>
          <a:endParaRPr lang="ar-JO"/>
        </a:p>
      </dgm:t>
    </dgm:pt>
    <dgm:pt modelId="{7F9F3C5D-3DEF-448F-BED7-CAE744449E2E}">
      <dgm:prSet phldrT="[Text]"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Strep pyogenes</a:t>
          </a:r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5710C107-D98E-4CB4-844A-370174CDC3C8}" type="parTrans" cxnId="{76371496-8BA2-490B-AF09-31E53DA4B35D}">
      <dgm:prSet/>
      <dgm:spPr/>
      <dgm:t>
        <a:bodyPr/>
        <a:lstStyle/>
        <a:p>
          <a:pPr rtl="1"/>
          <a:endParaRPr lang="ar-JO"/>
        </a:p>
      </dgm:t>
    </dgm:pt>
    <dgm:pt modelId="{97B9DB69-5CAF-4AA0-9D8B-505B614F827F}" type="sibTrans" cxnId="{76371496-8BA2-490B-AF09-31E53DA4B35D}">
      <dgm:prSet/>
      <dgm:spPr/>
      <dgm:t>
        <a:bodyPr/>
        <a:lstStyle/>
        <a:p>
          <a:pPr rtl="1"/>
          <a:endParaRPr lang="ar-JO"/>
        </a:p>
      </dgm:t>
    </dgm:pt>
    <dgm:pt modelId="{3DD5D66C-0341-41C9-B99A-8E09B4C3553C}">
      <dgm:prSet phldrT="[Text]" custT="1"/>
      <dgm:spPr/>
      <dgm:t>
        <a:bodyPr/>
        <a:lstStyle/>
        <a:p>
          <a:pPr algn="l" rtl="0"/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07B47265-75A7-4487-9BEC-780302FCB209}" type="parTrans" cxnId="{CAA0B49C-4AE8-48EF-A95E-E7BDF93071E8}">
      <dgm:prSet/>
      <dgm:spPr/>
      <dgm:t>
        <a:bodyPr/>
        <a:lstStyle/>
        <a:p>
          <a:endParaRPr lang="en-US"/>
        </a:p>
      </dgm:t>
    </dgm:pt>
    <dgm:pt modelId="{61EDEF6F-0C6A-4D45-B8B2-FAE57BFA15F4}" type="sibTrans" cxnId="{CAA0B49C-4AE8-48EF-A95E-E7BDF93071E8}">
      <dgm:prSet/>
      <dgm:spPr/>
      <dgm:t>
        <a:bodyPr/>
        <a:lstStyle/>
        <a:p>
          <a:endParaRPr lang="en-US"/>
        </a:p>
      </dgm:t>
    </dgm:pt>
    <dgm:pt modelId="{FD789E82-76C3-4D02-BEEE-8C23F87A3C01}">
      <dgm:prSet phldrT="[Text]" custT="1"/>
      <dgm:spPr/>
      <dgm:t>
        <a:bodyPr/>
        <a:lstStyle/>
        <a:p>
          <a:pPr algn="l" rtl="0"/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6570BB00-4140-4D52-A9CA-BBA09FF4C9D9}" type="parTrans" cxnId="{BF58EFF3-2448-40B7-88B5-051AA892515C}">
      <dgm:prSet/>
      <dgm:spPr/>
      <dgm:t>
        <a:bodyPr/>
        <a:lstStyle/>
        <a:p>
          <a:endParaRPr lang="en-US"/>
        </a:p>
      </dgm:t>
    </dgm:pt>
    <dgm:pt modelId="{FDC7595C-43E3-434D-A18C-7BE65CFDDFB1}" type="sibTrans" cxnId="{BF58EFF3-2448-40B7-88B5-051AA892515C}">
      <dgm:prSet/>
      <dgm:spPr/>
      <dgm:t>
        <a:bodyPr/>
        <a:lstStyle/>
        <a:p>
          <a:endParaRPr lang="en-US"/>
        </a:p>
      </dgm:t>
    </dgm:pt>
    <dgm:pt modelId="{F4D4B37E-076F-4420-9A07-743AAB36F9F5}">
      <dgm:prSet phldrT="[Text]"/>
      <dgm:spPr/>
      <dgm:t>
        <a:bodyPr/>
        <a:lstStyle/>
        <a:p>
          <a:pPr algn="l" rtl="0"/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BC9E9E76-5437-4AB8-9786-92F8036147C8}" type="parTrans" cxnId="{E13762FD-E838-4D62-AD03-F01B3E4B365C}">
      <dgm:prSet/>
      <dgm:spPr/>
      <dgm:t>
        <a:bodyPr/>
        <a:lstStyle/>
        <a:p>
          <a:endParaRPr lang="en-US"/>
        </a:p>
      </dgm:t>
    </dgm:pt>
    <dgm:pt modelId="{07F4E450-C406-4DE6-AB31-4A177E47F6D5}" type="sibTrans" cxnId="{E13762FD-E838-4D62-AD03-F01B3E4B365C}">
      <dgm:prSet/>
      <dgm:spPr/>
      <dgm:t>
        <a:bodyPr/>
        <a:lstStyle/>
        <a:p>
          <a:endParaRPr lang="en-US"/>
        </a:p>
      </dgm:t>
    </dgm:pt>
    <dgm:pt modelId="{0F1AB431-1306-4262-A844-F2B362898FB7}" type="pres">
      <dgm:prSet presAssocID="{47A2EAB9-EBFE-4555-97F6-402C699FC6C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805BA-AD0B-48A4-BF41-9426B8BB80C4}" type="pres">
      <dgm:prSet presAssocID="{75565FA3-36B1-4D3F-BFA1-8313BFC89284}" presName="circle1" presStyleLbl="node1" presStyleIdx="0" presStyleCnt="3" custScaleY="106585"/>
      <dgm:spPr>
        <a:solidFill>
          <a:srgbClr val="37E9A1"/>
        </a:solidFill>
      </dgm:spPr>
    </dgm:pt>
    <dgm:pt modelId="{D2613412-D01E-469B-9250-7C77B62BEEC0}" type="pres">
      <dgm:prSet presAssocID="{75565FA3-36B1-4D3F-BFA1-8313BFC89284}" presName="space" presStyleCnt="0"/>
      <dgm:spPr/>
    </dgm:pt>
    <dgm:pt modelId="{E8D41212-F27C-4D7A-BAD8-E265CB431DBF}" type="pres">
      <dgm:prSet presAssocID="{75565FA3-36B1-4D3F-BFA1-8313BFC89284}" presName="rect1" presStyleLbl="alignAcc1" presStyleIdx="0" presStyleCnt="3" custScaleY="106585" custLinFactNeighborX="445" custLinFactNeighborY="-473"/>
      <dgm:spPr/>
      <dgm:t>
        <a:bodyPr/>
        <a:lstStyle/>
        <a:p>
          <a:pPr rtl="1"/>
          <a:endParaRPr lang="ar-JO"/>
        </a:p>
      </dgm:t>
    </dgm:pt>
    <dgm:pt modelId="{C15BC4C0-2F74-458A-B865-1F38ED075D8D}" type="pres">
      <dgm:prSet presAssocID="{6173857C-92E3-41B6-BD03-7805FB6730DF}" presName="vertSpace2" presStyleLbl="node1" presStyleIdx="0" presStyleCnt="3"/>
      <dgm:spPr/>
    </dgm:pt>
    <dgm:pt modelId="{2A688E35-591E-487B-8A68-958D57C9A5B0}" type="pres">
      <dgm:prSet presAssocID="{6173857C-92E3-41B6-BD03-7805FB6730DF}" presName="circle2" presStyleLbl="node1" presStyleIdx="1" presStyleCnt="3"/>
      <dgm:spPr>
        <a:solidFill>
          <a:srgbClr val="C00000"/>
        </a:solidFill>
      </dgm:spPr>
    </dgm:pt>
    <dgm:pt modelId="{5251906F-E8A3-441A-BB9F-DC1C706B1A8A}" type="pres">
      <dgm:prSet presAssocID="{6173857C-92E3-41B6-BD03-7805FB6730DF}" presName="rect2" presStyleLbl="alignAcc1" presStyleIdx="1" presStyleCnt="3" custLinFactNeighborX="-116" custLinFactNeighborY="481"/>
      <dgm:spPr/>
      <dgm:t>
        <a:bodyPr/>
        <a:lstStyle/>
        <a:p>
          <a:pPr rtl="1"/>
          <a:endParaRPr lang="ar-JO"/>
        </a:p>
      </dgm:t>
    </dgm:pt>
    <dgm:pt modelId="{C096B15C-E1C0-4321-A861-5806A3462EAF}" type="pres">
      <dgm:prSet presAssocID="{D638FFE3-7FB3-425E-A89B-82BE536D349E}" presName="vertSpace3" presStyleLbl="node1" presStyleIdx="1" presStyleCnt="3"/>
      <dgm:spPr/>
    </dgm:pt>
    <dgm:pt modelId="{55A1102C-092B-4E22-B688-9D29F1418AAF}" type="pres">
      <dgm:prSet presAssocID="{D638FFE3-7FB3-425E-A89B-82BE536D349E}" presName="circle3" presStyleLbl="node1" presStyleIdx="2" presStyleCnt="3"/>
      <dgm:spPr>
        <a:solidFill>
          <a:srgbClr val="7030A0"/>
        </a:solidFill>
      </dgm:spPr>
    </dgm:pt>
    <dgm:pt modelId="{B8C6A050-DE00-418E-AEA1-B397B5F0DC8F}" type="pres">
      <dgm:prSet presAssocID="{D638FFE3-7FB3-425E-A89B-82BE536D349E}" presName="rect3" presStyleLbl="alignAcc1" presStyleIdx="2" presStyleCnt="3"/>
      <dgm:spPr/>
      <dgm:t>
        <a:bodyPr/>
        <a:lstStyle/>
        <a:p>
          <a:endParaRPr lang="en-US"/>
        </a:p>
      </dgm:t>
    </dgm:pt>
    <dgm:pt modelId="{9B5DAC3B-CC72-4AA1-BAD2-0026F8D40C67}" type="pres">
      <dgm:prSet presAssocID="{75565FA3-36B1-4D3F-BFA1-8313BFC8928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12BC1495-71C6-456B-995A-3D1D6774597E}" type="pres">
      <dgm:prSet presAssocID="{75565FA3-36B1-4D3F-BFA1-8313BFC89284}" presName="rect1ChTx" presStyleLbl="alignAcc1" presStyleIdx="2" presStyleCnt="3" custScaleY="121951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E51563E6-A16B-4655-9338-0CC37594A772}" type="pres">
      <dgm:prSet presAssocID="{6173857C-92E3-41B6-BD03-7805FB6730D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563CFE6C-F512-4909-A095-FDBB9032574C}" type="pres">
      <dgm:prSet presAssocID="{6173857C-92E3-41B6-BD03-7805FB6730D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FDE67A09-DD22-45C5-9325-4F319C2AD419}" type="pres">
      <dgm:prSet presAssocID="{D638FFE3-7FB3-425E-A89B-82BE536D349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E06DF-527B-4FB6-8B9C-09E947D1081F}" type="pres">
      <dgm:prSet presAssocID="{D638FFE3-7FB3-425E-A89B-82BE536D349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6E882EFC-9E47-4C15-BD68-3635D01D291C}" type="presOf" srcId="{56A43513-40F2-4623-B323-583A81D140F0}" destId="{12BC1495-71C6-456B-995A-3D1D6774597E}" srcOrd="0" destOrd="4" presId="urn:microsoft.com/office/officeart/2005/8/layout/target3"/>
    <dgm:cxn modelId="{E13762FD-E838-4D62-AD03-F01B3E4B365C}" srcId="{6173857C-92E3-41B6-BD03-7805FB6730DF}" destId="{F4D4B37E-076F-4420-9A07-743AAB36F9F5}" srcOrd="0" destOrd="0" parTransId="{BC9E9E76-5437-4AB8-9786-92F8036147C8}" sibTransId="{07F4E450-C406-4DE6-AB31-4A177E47F6D5}"/>
    <dgm:cxn modelId="{4DB1A7B6-4630-4451-B6DC-50234017B9A8}" srcId="{75565FA3-36B1-4D3F-BFA1-8313BFC89284}" destId="{9744BE81-C130-4E22-A561-45D438AC8626}" srcOrd="5" destOrd="0" parTransId="{43690774-B583-42AE-BB0A-A4A04D009AE3}" sibTransId="{F2C91809-F0EC-4BE5-9BD0-1D10F56DC14B}"/>
    <dgm:cxn modelId="{EB7C30C8-767A-40E4-A5CB-B509EF5D6F16}" srcId="{6173857C-92E3-41B6-BD03-7805FB6730DF}" destId="{0B8ACF2E-A6EE-4653-B8C5-A514BFD3C7CD}" srcOrd="4" destOrd="0" parTransId="{F9A295CF-18AE-4FEE-A95A-90A2473500E8}" sibTransId="{3CB7DF0E-11BB-47BB-84E3-8F36AC8CFC88}"/>
    <dgm:cxn modelId="{934ABC92-2C2E-4645-8556-C10E983646AB}" type="presOf" srcId="{687F1FC3-7CC9-4C70-A3F8-4EFD0E888599}" destId="{12BC1495-71C6-456B-995A-3D1D6774597E}" srcOrd="0" destOrd="1" presId="urn:microsoft.com/office/officeart/2005/8/layout/target3"/>
    <dgm:cxn modelId="{51F37A81-48A8-4EC8-814A-1C93C08E34DA}" type="presOf" srcId="{6D889A67-95CF-4C79-8D5C-219BEA7664DB}" destId="{12BC1495-71C6-456B-995A-3D1D6774597E}" srcOrd="0" destOrd="3" presId="urn:microsoft.com/office/officeart/2005/8/layout/target3"/>
    <dgm:cxn modelId="{668DC764-9D2B-4C35-B44E-B362F0C6B3E7}" type="presOf" srcId="{7F9F3C5D-3DEF-448F-BED7-CAE744449E2E}" destId="{563CFE6C-F512-4909-A095-FDBB9032574C}" srcOrd="0" destOrd="5" presId="urn:microsoft.com/office/officeart/2005/8/layout/target3"/>
    <dgm:cxn modelId="{DC837316-416D-411C-A360-EB3E9D9A7BD9}" type="presOf" srcId="{0B8ACF2E-A6EE-4653-B8C5-A514BFD3C7CD}" destId="{563CFE6C-F512-4909-A095-FDBB9032574C}" srcOrd="0" destOrd="4" presId="urn:microsoft.com/office/officeart/2005/8/layout/target3"/>
    <dgm:cxn modelId="{46A97288-CE05-4EFF-AABF-C24AD352770C}" type="presOf" srcId="{1DF4190C-5246-4039-86B8-68455E2BA41A}" destId="{12BC1495-71C6-456B-995A-3D1D6774597E}" srcOrd="0" destOrd="6" presId="urn:microsoft.com/office/officeart/2005/8/layout/target3"/>
    <dgm:cxn modelId="{EA3914BA-2033-456F-9786-55C6FF182DB9}" type="presOf" srcId="{3DD5D66C-0341-41C9-B99A-8E09B4C3553C}" destId="{12BC1495-71C6-456B-995A-3D1D6774597E}" srcOrd="0" destOrd="7" presId="urn:microsoft.com/office/officeart/2005/8/layout/target3"/>
    <dgm:cxn modelId="{D9924D13-392E-4375-B417-0A95B1F6036D}" type="presOf" srcId="{D638FFE3-7FB3-425E-A89B-82BE536D349E}" destId="{B8C6A050-DE00-418E-AEA1-B397B5F0DC8F}" srcOrd="0" destOrd="0" presId="urn:microsoft.com/office/officeart/2005/8/layout/target3"/>
    <dgm:cxn modelId="{FBF7FCA0-5EAB-40A9-8536-AD6481BA82FC}" type="presOf" srcId="{47A2EAB9-EBFE-4555-97F6-402C699FC6C3}" destId="{0F1AB431-1306-4262-A844-F2B362898FB7}" srcOrd="0" destOrd="0" presId="urn:microsoft.com/office/officeart/2005/8/layout/target3"/>
    <dgm:cxn modelId="{D728F64B-0F71-491E-AF13-3D76D11024B5}" srcId="{47A2EAB9-EBFE-4555-97F6-402C699FC6C3}" destId="{75565FA3-36B1-4D3F-BFA1-8313BFC89284}" srcOrd="0" destOrd="0" parTransId="{C595EBE2-6BCF-443C-AA97-E43D1A675273}" sibTransId="{57652637-A3DC-42EA-A30A-EEC4006794FB}"/>
    <dgm:cxn modelId="{881C5C1A-A8EE-4768-AFF5-FA5D064AFEBD}" srcId="{47A2EAB9-EBFE-4555-97F6-402C699FC6C3}" destId="{6173857C-92E3-41B6-BD03-7805FB6730DF}" srcOrd="1" destOrd="0" parTransId="{18722AF9-A8D8-4B0C-BFB3-87FA696B3FD6}" sibTransId="{7DBB5A91-EC87-4B34-AFBF-926197A6ABE0}"/>
    <dgm:cxn modelId="{EFB42CCE-FE60-42E1-994B-1EBA3E1E4BB3}" srcId="{75565FA3-36B1-4D3F-BFA1-8313BFC89284}" destId="{687F1FC3-7CC9-4C70-A3F8-4EFD0E888599}" srcOrd="1" destOrd="0" parTransId="{310740DC-0617-45E1-A2C9-5ECC1E573B7A}" sibTransId="{8A58596B-6657-4848-B2F0-2D100FF1768B}"/>
    <dgm:cxn modelId="{CEFC4884-7BBE-4998-8585-9C48E6E580D6}" type="presOf" srcId="{6173857C-92E3-41B6-BD03-7805FB6730DF}" destId="{5251906F-E8A3-441A-BB9F-DC1C706B1A8A}" srcOrd="0" destOrd="0" presId="urn:microsoft.com/office/officeart/2005/8/layout/target3"/>
    <dgm:cxn modelId="{3E7676EA-8272-40CD-B019-17E277E89F4C}" type="presOf" srcId="{F4D4B37E-076F-4420-9A07-743AAB36F9F5}" destId="{563CFE6C-F512-4909-A095-FDBB9032574C}" srcOrd="0" destOrd="0" presId="urn:microsoft.com/office/officeart/2005/8/layout/target3"/>
    <dgm:cxn modelId="{9B69553E-7B6E-4FE2-BD0B-D43D05469FC4}" srcId="{6173857C-92E3-41B6-BD03-7805FB6730DF}" destId="{C6580512-E7A1-4CAE-A5C3-C83D1456707E}" srcOrd="1" destOrd="0" parTransId="{ADD63E09-C1B2-4E70-B80D-4FB77C448887}" sibTransId="{FA4710F5-A752-4169-95EA-941EF75EBC4E}"/>
    <dgm:cxn modelId="{E233DEE2-0A12-49D7-BE77-9F60D7E6CCAB}" type="presOf" srcId="{9744BE81-C130-4E22-A561-45D438AC8626}" destId="{12BC1495-71C6-456B-995A-3D1D6774597E}" srcOrd="0" destOrd="5" presId="urn:microsoft.com/office/officeart/2005/8/layout/target3"/>
    <dgm:cxn modelId="{6CEBFEAE-5609-4C2D-B176-75C232B24A85}" srcId="{75565FA3-36B1-4D3F-BFA1-8313BFC89284}" destId="{6D889A67-95CF-4C79-8D5C-219BEA7664DB}" srcOrd="3" destOrd="0" parTransId="{9409235B-486F-4490-8405-59805355404F}" sibTransId="{6ED88D65-97E4-4A69-A453-EFA3DACCA878}"/>
    <dgm:cxn modelId="{DB8AC946-9BD1-4D80-84A1-E32A6A91D921}" type="presOf" srcId="{75565FA3-36B1-4D3F-BFA1-8313BFC89284}" destId="{9B5DAC3B-CC72-4AA1-BAD2-0026F8D40C67}" srcOrd="1" destOrd="0" presId="urn:microsoft.com/office/officeart/2005/8/layout/target3"/>
    <dgm:cxn modelId="{836B8870-D3BD-46AF-9CCC-C60B4B72BD11}" srcId="{6173857C-92E3-41B6-BD03-7805FB6730DF}" destId="{D1511CC4-23A5-4ED4-9928-66E7E0486A7C}" srcOrd="3" destOrd="0" parTransId="{593E4CD5-F5CC-44E6-BA60-AA24EDE7E92E}" sibTransId="{9E0E098E-859A-4A0A-8EB2-E692FC02B560}"/>
    <dgm:cxn modelId="{8B851102-55D9-4216-8529-432C3AADD7B8}" type="presOf" srcId="{B49C9A3C-693A-41BC-9F28-412BECBF26BE}" destId="{563CFE6C-F512-4909-A095-FDBB9032574C}" srcOrd="0" destOrd="2" presId="urn:microsoft.com/office/officeart/2005/8/layout/target3"/>
    <dgm:cxn modelId="{1687E8EC-F8F8-492E-8F55-AA5A8A9457C9}" type="presOf" srcId="{D1511CC4-23A5-4ED4-9928-66E7E0486A7C}" destId="{563CFE6C-F512-4909-A095-FDBB9032574C}" srcOrd="0" destOrd="3" presId="urn:microsoft.com/office/officeart/2005/8/layout/target3"/>
    <dgm:cxn modelId="{98A36B30-D4FF-4480-8D41-2854DDDCCF43}" srcId="{47A2EAB9-EBFE-4555-97F6-402C699FC6C3}" destId="{D638FFE3-7FB3-425E-A89B-82BE536D349E}" srcOrd="2" destOrd="0" parTransId="{6BBDE95D-157D-4BCC-BFC7-F1E73E0630A7}" sibTransId="{433C7C7E-1DF6-408E-BC04-AA76E83E6C67}"/>
    <dgm:cxn modelId="{480B7ED1-205E-40F4-8714-FBBAF4F1856A}" srcId="{6173857C-92E3-41B6-BD03-7805FB6730DF}" destId="{B49C9A3C-693A-41BC-9F28-412BECBF26BE}" srcOrd="2" destOrd="0" parTransId="{AC3B528E-F535-42B0-9EB0-87C72614D49F}" sibTransId="{7C0516DF-C3C7-465C-A7C0-BDDE8211E402}"/>
    <dgm:cxn modelId="{E7B4BEE2-DE3B-45DA-AC81-341338D21F78}" type="presOf" srcId="{C6580512-E7A1-4CAE-A5C3-C83D1456707E}" destId="{563CFE6C-F512-4909-A095-FDBB9032574C}" srcOrd="0" destOrd="1" presId="urn:microsoft.com/office/officeart/2005/8/layout/target3"/>
    <dgm:cxn modelId="{4FA94D12-EB0F-4B7F-96FB-E3AEFA1AA4A9}" srcId="{D638FFE3-7FB3-425E-A89B-82BE536D349E}" destId="{22F0DF9C-6A5D-4014-AD4F-3BEA5E507815}" srcOrd="0" destOrd="0" parTransId="{2D4B721D-961B-4DB8-9B53-B1A449FF4F0A}" sibTransId="{A524BA46-7EC0-4E0C-8073-00F41882AAEE}"/>
    <dgm:cxn modelId="{83F9C57B-FBB9-4821-8F6B-425B635BF373}" type="presOf" srcId="{CACE836F-B5EB-4768-80EE-17903C0B7B73}" destId="{450E06DF-527B-4FB6-8B9C-09E947D1081F}" srcOrd="0" destOrd="1" presId="urn:microsoft.com/office/officeart/2005/8/layout/target3"/>
    <dgm:cxn modelId="{1C926A5F-33EF-4B3D-BD85-319C3611B24D}" srcId="{D638FFE3-7FB3-425E-A89B-82BE536D349E}" destId="{CACE836F-B5EB-4768-80EE-17903C0B7B73}" srcOrd="1" destOrd="0" parTransId="{FA3B8799-026F-49C5-B211-643DEA107C83}" sibTransId="{CF89B7C1-B2F6-45A7-90F0-5323662B43FE}"/>
    <dgm:cxn modelId="{543BBEF2-F50C-42FE-8F60-97D527A0A285}" type="presOf" srcId="{FE761AEC-1135-468D-866B-E5188BEC0BFE}" destId="{12BC1495-71C6-456B-995A-3D1D6774597E}" srcOrd="0" destOrd="2" presId="urn:microsoft.com/office/officeart/2005/8/layout/target3"/>
    <dgm:cxn modelId="{703D488F-A060-4D36-8A30-F11DA838D5CF}" type="presOf" srcId="{6173857C-92E3-41B6-BD03-7805FB6730DF}" destId="{E51563E6-A16B-4655-9338-0CC37594A772}" srcOrd="1" destOrd="0" presId="urn:microsoft.com/office/officeart/2005/8/layout/target3"/>
    <dgm:cxn modelId="{2D68CA12-34D6-48FA-B497-70FFA7029261}" type="presOf" srcId="{D638FFE3-7FB3-425E-A89B-82BE536D349E}" destId="{FDE67A09-DD22-45C5-9325-4F319C2AD419}" srcOrd="1" destOrd="0" presId="urn:microsoft.com/office/officeart/2005/8/layout/target3"/>
    <dgm:cxn modelId="{794A35BF-5C5C-4035-9207-79413203CC09}" srcId="{75565FA3-36B1-4D3F-BFA1-8313BFC89284}" destId="{56A43513-40F2-4623-B323-583A81D140F0}" srcOrd="4" destOrd="0" parTransId="{5E2ADA97-30A4-43B9-8CA9-C632D6547869}" sibTransId="{17EC7A35-DD8C-4417-817C-AC4FFCCFB2D8}"/>
    <dgm:cxn modelId="{D4AB86E5-1AF8-4774-A41E-B21F169C24E1}" type="presOf" srcId="{FD789E82-76C3-4D02-BEEE-8C23F87A3C01}" destId="{12BC1495-71C6-456B-995A-3D1D6774597E}" srcOrd="0" destOrd="0" presId="urn:microsoft.com/office/officeart/2005/8/layout/target3"/>
    <dgm:cxn modelId="{7B6CFCDE-ABBA-4C42-A3B6-89142BE3D533}" type="presOf" srcId="{75565FA3-36B1-4D3F-BFA1-8313BFC89284}" destId="{E8D41212-F27C-4D7A-BAD8-E265CB431DBF}" srcOrd="0" destOrd="0" presId="urn:microsoft.com/office/officeart/2005/8/layout/target3"/>
    <dgm:cxn modelId="{2F602C7F-3D2B-4620-9B5C-3D8D5918D8E5}" srcId="{75565FA3-36B1-4D3F-BFA1-8313BFC89284}" destId="{FE761AEC-1135-468D-866B-E5188BEC0BFE}" srcOrd="2" destOrd="0" parTransId="{CFA76E8D-1247-44AF-BDCA-EA084A237803}" sibTransId="{89EF907C-472D-4612-B447-855F187F2744}"/>
    <dgm:cxn modelId="{BF58EFF3-2448-40B7-88B5-051AA892515C}" srcId="{75565FA3-36B1-4D3F-BFA1-8313BFC89284}" destId="{FD789E82-76C3-4D02-BEEE-8C23F87A3C01}" srcOrd="0" destOrd="0" parTransId="{6570BB00-4140-4D52-A9CA-BBA09FF4C9D9}" sibTransId="{FDC7595C-43E3-434D-A18C-7BE65CFDDFB1}"/>
    <dgm:cxn modelId="{76371496-8BA2-490B-AF09-31E53DA4B35D}" srcId="{6173857C-92E3-41B6-BD03-7805FB6730DF}" destId="{7F9F3C5D-3DEF-448F-BED7-CAE744449E2E}" srcOrd="5" destOrd="0" parTransId="{5710C107-D98E-4CB4-844A-370174CDC3C8}" sibTransId="{97B9DB69-5CAF-4AA0-9D8B-505B614F827F}"/>
    <dgm:cxn modelId="{71AC5923-0733-4A55-8007-184575597415}" srcId="{75565FA3-36B1-4D3F-BFA1-8313BFC89284}" destId="{1DF4190C-5246-4039-86B8-68455E2BA41A}" srcOrd="6" destOrd="0" parTransId="{8E3C7FCF-EF1D-40D4-A6F3-87FDAFA616A6}" sibTransId="{DD5E698B-E6F3-49EC-8BC2-BF01EB31D6F2}"/>
    <dgm:cxn modelId="{CAA0B49C-4AE8-48EF-A95E-E7BDF93071E8}" srcId="{75565FA3-36B1-4D3F-BFA1-8313BFC89284}" destId="{3DD5D66C-0341-41C9-B99A-8E09B4C3553C}" srcOrd="7" destOrd="0" parTransId="{07B47265-75A7-4487-9BEC-780302FCB209}" sibTransId="{61EDEF6F-0C6A-4D45-B8B2-FAE57BFA15F4}"/>
    <dgm:cxn modelId="{1DED03F6-7AA7-4535-9455-A52DE058985E}" type="presOf" srcId="{22F0DF9C-6A5D-4014-AD4F-3BEA5E507815}" destId="{450E06DF-527B-4FB6-8B9C-09E947D1081F}" srcOrd="0" destOrd="0" presId="urn:microsoft.com/office/officeart/2005/8/layout/target3"/>
    <dgm:cxn modelId="{BD119484-53A9-4A50-941E-21743878F5C8}" type="presParOf" srcId="{0F1AB431-1306-4262-A844-F2B362898FB7}" destId="{292805BA-AD0B-48A4-BF41-9426B8BB80C4}" srcOrd="0" destOrd="0" presId="urn:microsoft.com/office/officeart/2005/8/layout/target3"/>
    <dgm:cxn modelId="{7B4026E4-4CA6-49F9-AD61-044D4E4150AC}" type="presParOf" srcId="{0F1AB431-1306-4262-A844-F2B362898FB7}" destId="{D2613412-D01E-469B-9250-7C77B62BEEC0}" srcOrd="1" destOrd="0" presId="urn:microsoft.com/office/officeart/2005/8/layout/target3"/>
    <dgm:cxn modelId="{642D3606-5B7C-46F9-BF99-FDDC4B29ED84}" type="presParOf" srcId="{0F1AB431-1306-4262-A844-F2B362898FB7}" destId="{E8D41212-F27C-4D7A-BAD8-E265CB431DBF}" srcOrd="2" destOrd="0" presId="urn:microsoft.com/office/officeart/2005/8/layout/target3"/>
    <dgm:cxn modelId="{9CE0A617-755A-4537-8777-4DD012C04B40}" type="presParOf" srcId="{0F1AB431-1306-4262-A844-F2B362898FB7}" destId="{C15BC4C0-2F74-458A-B865-1F38ED075D8D}" srcOrd="3" destOrd="0" presId="urn:microsoft.com/office/officeart/2005/8/layout/target3"/>
    <dgm:cxn modelId="{35BEB9D9-2AA3-4B6E-AA7C-5978314115D5}" type="presParOf" srcId="{0F1AB431-1306-4262-A844-F2B362898FB7}" destId="{2A688E35-591E-487B-8A68-958D57C9A5B0}" srcOrd="4" destOrd="0" presId="urn:microsoft.com/office/officeart/2005/8/layout/target3"/>
    <dgm:cxn modelId="{6DC27098-AB59-432F-904D-853ABC51ED36}" type="presParOf" srcId="{0F1AB431-1306-4262-A844-F2B362898FB7}" destId="{5251906F-E8A3-441A-BB9F-DC1C706B1A8A}" srcOrd="5" destOrd="0" presId="urn:microsoft.com/office/officeart/2005/8/layout/target3"/>
    <dgm:cxn modelId="{EA5C77AF-C45A-475B-91EC-8A09E95F11BC}" type="presParOf" srcId="{0F1AB431-1306-4262-A844-F2B362898FB7}" destId="{C096B15C-E1C0-4321-A861-5806A3462EAF}" srcOrd="6" destOrd="0" presId="urn:microsoft.com/office/officeart/2005/8/layout/target3"/>
    <dgm:cxn modelId="{B75550C3-6795-4C4F-AAE8-B87AD394E2F1}" type="presParOf" srcId="{0F1AB431-1306-4262-A844-F2B362898FB7}" destId="{55A1102C-092B-4E22-B688-9D29F1418AAF}" srcOrd="7" destOrd="0" presId="urn:microsoft.com/office/officeart/2005/8/layout/target3"/>
    <dgm:cxn modelId="{6A01BD01-CBDD-4F6C-B76F-DA11B624D5B0}" type="presParOf" srcId="{0F1AB431-1306-4262-A844-F2B362898FB7}" destId="{B8C6A050-DE00-418E-AEA1-B397B5F0DC8F}" srcOrd="8" destOrd="0" presId="urn:microsoft.com/office/officeart/2005/8/layout/target3"/>
    <dgm:cxn modelId="{7E92BAD2-A274-4E41-BBA2-BBB7E13898D1}" type="presParOf" srcId="{0F1AB431-1306-4262-A844-F2B362898FB7}" destId="{9B5DAC3B-CC72-4AA1-BAD2-0026F8D40C67}" srcOrd="9" destOrd="0" presId="urn:microsoft.com/office/officeart/2005/8/layout/target3"/>
    <dgm:cxn modelId="{72155F00-68F8-4973-BBDF-95A3C77B9F3B}" type="presParOf" srcId="{0F1AB431-1306-4262-A844-F2B362898FB7}" destId="{12BC1495-71C6-456B-995A-3D1D6774597E}" srcOrd="10" destOrd="0" presId="urn:microsoft.com/office/officeart/2005/8/layout/target3"/>
    <dgm:cxn modelId="{5B9A6DB3-CF49-465F-87C3-0635D826EBE4}" type="presParOf" srcId="{0F1AB431-1306-4262-A844-F2B362898FB7}" destId="{E51563E6-A16B-4655-9338-0CC37594A772}" srcOrd="11" destOrd="0" presId="urn:microsoft.com/office/officeart/2005/8/layout/target3"/>
    <dgm:cxn modelId="{39D7AE28-7A47-4893-9316-153A93AA0439}" type="presParOf" srcId="{0F1AB431-1306-4262-A844-F2B362898FB7}" destId="{563CFE6C-F512-4909-A095-FDBB9032574C}" srcOrd="12" destOrd="0" presId="urn:microsoft.com/office/officeart/2005/8/layout/target3"/>
    <dgm:cxn modelId="{0566DA41-C341-4660-BF2E-CECE166F47D9}" type="presParOf" srcId="{0F1AB431-1306-4262-A844-F2B362898FB7}" destId="{FDE67A09-DD22-45C5-9325-4F319C2AD419}" srcOrd="13" destOrd="0" presId="urn:microsoft.com/office/officeart/2005/8/layout/target3"/>
    <dgm:cxn modelId="{D48D73D3-776B-46A2-B15A-1C74A9A9929F}" type="presParOf" srcId="{0F1AB431-1306-4262-A844-F2B362898FB7}" destId="{450E06DF-527B-4FB6-8B9C-09E947D1081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805BA-AD0B-48A4-BF41-9426B8BB80C4}">
      <dsp:nvSpPr>
        <dsp:cNvPr id="0" name=""/>
        <dsp:cNvSpPr/>
      </dsp:nvSpPr>
      <dsp:spPr>
        <a:xfrm>
          <a:off x="0" y="202963"/>
          <a:ext cx="5256177" cy="5602296"/>
        </a:xfrm>
        <a:prstGeom prst="pie">
          <a:avLst>
            <a:gd name="adj1" fmla="val 5400000"/>
            <a:gd name="adj2" fmla="val 16200000"/>
          </a:avLst>
        </a:prstGeom>
        <a:solidFill>
          <a:srgbClr val="37E9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41212-F27C-4D7A-BAD8-E265CB431DBF}">
      <dsp:nvSpPr>
        <dsp:cNvPr id="0" name=""/>
        <dsp:cNvSpPr/>
      </dsp:nvSpPr>
      <dsp:spPr>
        <a:xfrm>
          <a:off x="2628088" y="178101"/>
          <a:ext cx="6132207" cy="5602296"/>
        </a:xfrm>
        <a:prstGeom prst="rect">
          <a:avLst/>
        </a:prstGeom>
        <a:solidFill>
          <a:srgbClr val="37E9A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viral</a:t>
          </a:r>
          <a:endParaRPr lang="ar-JO" sz="5100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2628088" y="178101"/>
        <a:ext cx="3066103" cy="1680692"/>
      </dsp:txXfrm>
    </dsp:sp>
    <dsp:sp modelId="{2A688E35-591E-487B-8A68-958D57C9A5B0}">
      <dsp:nvSpPr>
        <dsp:cNvPr id="0" name=""/>
        <dsp:cNvSpPr/>
      </dsp:nvSpPr>
      <dsp:spPr>
        <a:xfrm>
          <a:off x="919832" y="1952880"/>
          <a:ext cx="3416512" cy="3416512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1906F-E8A3-441A-BB9F-DC1C706B1A8A}">
      <dsp:nvSpPr>
        <dsp:cNvPr id="0" name=""/>
        <dsp:cNvSpPr/>
      </dsp:nvSpPr>
      <dsp:spPr>
        <a:xfrm>
          <a:off x="2620975" y="1969313"/>
          <a:ext cx="6132207" cy="341651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bacterial</a:t>
          </a:r>
          <a:endParaRPr lang="ar-JO" sz="5100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2620975" y="1969313"/>
        <a:ext cx="3066103" cy="1576851"/>
      </dsp:txXfrm>
    </dsp:sp>
    <dsp:sp modelId="{55A1102C-092B-4E22-B688-9D29F1418AAF}">
      <dsp:nvSpPr>
        <dsp:cNvPr id="0" name=""/>
        <dsp:cNvSpPr/>
      </dsp:nvSpPr>
      <dsp:spPr>
        <a:xfrm>
          <a:off x="1839662" y="3529731"/>
          <a:ext cx="1576851" cy="1576851"/>
        </a:xfrm>
        <a:prstGeom prst="pie">
          <a:avLst>
            <a:gd name="adj1" fmla="val 54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6A050-DE00-418E-AEA1-B397B5F0DC8F}">
      <dsp:nvSpPr>
        <dsp:cNvPr id="0" name=""/>
        <dsp:cNvSpPr/>
      </dsp:nvSpPr>
      <dsp:spPr>
        <a:xfrm>
          <a:off x="2628088" y="3529731"/>
          <a:ext cx="6132207" cy="157685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fungal</a:t>
          </a:r>
          <a:endParaRPr lang="ar-JO" sz="5100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2628088" y="3529731"/>
        <a:ext cx="3066103" cy="1576851"/>
      </dsp:txXfrm>
    </dsp:sp>
    <dsp:sp modelId="{12BC1495-71C6-456B-995A-3D1D6774597E}">
      <dsp:nvSpPr>
        <dsp:cNvPr id="0" name=""/>
        <dsp:cNvSpPr/>
      </dsp:nvSpPr>
      <dsp:spPr>
        <a:xfrm>
          <a:off x="5694192" y="202955"/>
          <a:ext cx="3066103" cy="192299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Rhinovirus </a:t>
          </a: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Adenovirus</a:t>
          </a: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Corona virus</a:t>
          </a: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RSV</a:t>
          </a: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Influenza virus</a:t>
          </a: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Parainfluenza virus</a:t>
          </a: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5694192" y="202955"/>
        <a:ext cx="3066103" cy="1922992"/>
      </dsp:txXfrm>
    </dsp:sp>
    <dsp:sp modelId="{563CFE6C-F512-4909-A095-FDBB9032574C}">
      <dsp:nvSpPr>
        <dsp:cNvPr id="0" name=""/>
        <dsp:cNvSpPr/>
      </dsp:nvSpPr>
      <dsp:spPr>
        <a:xfrm>
          <a:off x="5694192" y="1952880"/>
          <a:ext cx="3066103" cy="15768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Strep pneumonia</a:t>
          </a: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Haemophilus influenza</a:t>
          </a: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Moraxella Catarrhalis</a:t>
          </a: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Staphylococcus</a:t>
          </a: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Strep pyogenes</a:t>
          </a: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5694192" y="1952880"/>
        <a:ext cx="3066103" cy="1576851"/>
      </dsp:txXfrm>
    </dsp:sp>
    <dsp:sp modelId="{450E06DF-527B-4FB6-8B9C-09E947D1081F}">
      <dsp:nvSpPr>
        <dsp:cNvPr id="0" name=""/>
        <dsp:cNvSpPr/>
      </dsp:nvSpPr>
      <dsp:spPr>
        <a:xfrm>
          <a:off x="5694192" y="3529731"/>
          <a:ext cx="3066103" cy="157685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Aspergillus</a:t>
          </a: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candida</a:t>
          </a: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5694192" y="3529731"/>
        <a:ext cx="3066103" cy="1576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DEE24-4DF9-4272-A997-7DAD8A0C863A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BDE-ACAA-4D00-9057-4BFDB28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slidesharecdn.com/cavernoussinusthrombosis-130816133407-phpapp01/95/cavernous-sinus-thrombosispdf-ppt-15-638.jpg?cb=1376660132" TargetMode="External"/><Relationship Id="rId3" Type="http://schemas.openxmlformats.org/officeDocument/2006/relationships/hyperlink" Target="http://image.slidesharecdn.com/cavernoussinusthrombosis-130816133407-phpapp01/95/cavernous-sinus-thrombosispdf-ppt-10-638.jpg?cb=1376660132" TargetMode="External"/><Relationship Id="rId7" Type="http://schemas.openxmlformats.org/officeDocument/2006/relationships/hyperlink" Target="http://image.slidesharecdn.com/cavernoussinusthrombosis-130816133407-phpapp01/95/cavernous-sinus-thrombosispdf-ppt-14-638.jpg?cb=1376660132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mage.slidesharecdn.com/cavernoussinusthrombosis-130816133407-phpapp01/95/cavernous-sinus-thrombosispdf-ppt-13-638.jpg?cb=1376660132" TargetMode="External"/><Relationship Id="rId11" Type="http://schemas.openxmlformats.org/officeDocument/2006/relationships/hyperlink" Target="http://image.slidesharecdn.com/cavernoussinusthrombosis-130816133407-phpapp01/95/cavernous-sinus-thrombosispdf-ppt-24-638.jpg?cb=1376660132" TargetMode="External"/><Relationship Id="rId5" Type="http://schemas.openxmlformats.org/officeDocument/2006/relationships/hyperlink" Target="http://image.slidesharecdn.com/cavernoussinusthrombosis-130816133407-phpapp01/95/cavernous-sinus-thrombosispdf-ppt-12-638.jpg?cb=1376660132" TargetMode="External"/><Relationship Id="rId10" Type="http://schemas.openxmlformats.org/officeDocument/2006/relationships/hyperlink" Target="http://image.slidesharecdn.com/cavernoussinusthrombosis-130816133407-phpapp01/95/cavernous-sinus-thrombosispdf-ppt-23-638.jpg?cb=1376660132" TargetMode="External"/><Relationship Id="rId4" Type="http://schemas.openxmlformats.org/officeDocument/2006/relationships/hyperlink" Target="http://image.slidesharecdn.com/cavernoussinusthrombosis-130816133407-phpapp01/95/cavernous-sinus-thrombosispdf-ppt-11-638.jpg?cb=1376660132" TargetMode="External"/><Relationship Id="rId9" Type="http://schemas.openxmlformats.org/officeDocument/2006/relationships/hyperlink" Target="http://image.slidesharecdn.com/cavernoussinusthrombosis-130816133407-phpapp01/95/cavernous-sinus-thrombosispdf-ppt-22-638.jpg?cb=1376660132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8E4E53-871C-4177-97F1-4031425D05B1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ct val="650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defTabSz="912813"/>
            <a:fld id="{E93A11C6-004C-412C-9AD6-8205E883D446}" type="slidenum">
              <a:rPr lang="ar-SA" sz="1200"/>
              <a:pPr defTabSz="912813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26134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BCF7-3D2C-4D03-9D31-8188A36081B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6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Through </a:t>
            </a:r>
            <a:r>
              <a:rPr lang="en-US" dirty="0" err="1" smtClean="0"/>
              <a:t>ethmoidal</a:t>
            </a:r>
            <a:r>
              <a:rPr lang="en-US" dirty="0" smtClean="0"/>
              <a:t> veins</a:t>
            </a:r>
          </a:p>
          <a:p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Etiology of CST&#10;Septic CST&#10;• Infectious&#10;Aseptic CST&#10;Trauma&#10;..."/>
              </a:rPr>
              <a:t>10. 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Etiology of CST Septic CST • Infectious Aseptic CST Trauma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Postsurgery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Rhinoplasty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Cataract extraction • Basal skull (including maxillary) • Tooth extraction Hematologic • Polycythemia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Acute lymphocytic leukemia Malignancy • Nasopharyngeal tumor Other • Ulcerative colitis • Dehydration • Heroin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eptic cavernous sinus thrombosis&#10;• Most commonly results f..."/>
              </a:rPr>
              <a:t>11. 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Septic cavernous sinus thrombosis • Most commonly results from contiguous spread of infection from the nose (50%),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sphenoidal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ethmoidal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sinuses (30%) and dental infections (10%). • Staphylococcus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aureus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most common - found in 70% of the cases. • Streptococcus is the second leading cause. • Gram-negative rods and anaerobes may also lead to cavernous sinus thrombosis. • Rarely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Aspergillus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fumigatus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mucormycosis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avernous Sinus thrombosis&#10;Characterized by multiple crania..."/>
              </a:rPr>
              <a:t>12. 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Cavernous Sinus thrombosis Characterized by multiple cranial neuropathies Clinical feature -  General feature of infection – fever , rigors ,malaise, and severe frontal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periorbital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pain.  U/L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exopthalmos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tender eye ball 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Oedema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eyelid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chemosis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conjuctiva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Oculomotor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 –  External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opthalmoplegia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 Ptosis  Slight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exopthalmos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 dilated pupil with loss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accomdation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reflex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avernous Sinus thrombosis&#10;• Impairment of ocular motor ner..."/>
              </a:rPr>
              <a:t>13. 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Cavernous Sinus thrombosis • Impairment of ocular motor nerves, Horner’s syndrome and sensory loss of the first or second divisions of the trigeminal nerve in various combination • The pupil may be involved or spared or may appear spared with concomitant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oculosympathetic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involvement.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Occular manifestation of cavernous sinus thrombosis&#10;SIGN IN..."/>
              </a:rPr>
              <a:t>14. 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Occular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manifestation of cavernous sinus thrombosis SIGN INVOLVED STRUCTURES Ptosis Edema of upper eye lid Sympathetic plexus III cranial nerve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Chemosis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Thrombosis of superior and inferior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ophthalamic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Proptosis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Venous engorgement Sensory loss/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Periorbital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pain V cranial nerve Corneal ulcers Corneal exposure due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proptosis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Lateral rectus palsy VI cranial nerve Complete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ophthalmoplegia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 II, IV, VI Decreased visual acuity or blindness Central retinal artery/ vein occlusion secondary to ICA arteritis, septic emboli, ischemic optic neuropathy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Complication of Cavernous Sinus thrombosis&#10;• Intracranial e..."/>
              </a:rPr>
              <a:t>15. 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Complication of Cavernous Sinus thrombosis • Intracranial extension of infection may result in meningitis, encephalitis, brain abscess, pituitary infection, and epidural and subdural empyema. • Cortical vein thrombosis can result in hemorrhagic infarction. • Extension of the thrombus to other sinuses can occur.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TREATMENT OF CAVERNOUS SINUS THROMBOSIS&#10;• The indication of..."/>
              </a:rPr>
              <a:t>22. 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 OF CAVERNOUS SINUS THROMBOSIS • The indication of anticoagulation is still debated because of possible bleeding complications and an eventual suppressive role of the thrombus on the extension of the infectious thrombophlebitis. • Although, no randomized controlled studies have been conducted, early anticoagulant therapy may have a beneficial effect on mortality and morbidity, reducing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oculomotor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sequelae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blindness, and motor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sequelae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well as the risk of hypopituitarism. (studied in only 7 cases) (Levine SR,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Twyman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RE, Gilman S: The role of anticoagulation in cavernous sinus thrombosis. Neurology, 1988; 38: 517–22)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TREATMENT OF CAVERNOUS SINUS THROMBOSIS&#10;• A Cochrane review..."/>
              </a:rPr>
              <a:t>23. 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 OF CAVERNOUS SINUS THROMBOSIS • A Cochrane review found 2 small trials involving 79 patients who were treated with anticoagulants. • Limited evidence suggests anticoagulant drugs are probably safe and may be beneficial for people with sinus thrombosis. • Anticoagulation carries a significant risk of hemorrhage if cortical venous infarction or necrosis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intracavernous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portions of the carotid artery are present. • Anticoagulant is contraindicated in the presence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intracerebral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hemorrhage or other bleeding diathesis.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Prognosis&#10; 100% mortality prior to effective antimicrobial..."/>
              </a:rPr>
              <a:t>24. 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Prognosis  100% mortality prior to effective antimicrobials  Typically, death is due to sepsis or central nervous system (CNS) infection.  With aggressive management, the mortality rate is now less than 30%.  Morbidity, however, remains high, and complete recovery is rare.  Roughly one sixth of patients are left with some degree of visual impairment, and one half (50 %) have cranial nerve deficits.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BCF7-3D2C-4D03-9D31-8188A36081B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F6EC32-4C77-4077-8D47-3E9A72C797BE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0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0B07CD-49DD-43B7-9D05-A8C56B0E4532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dirty="0" smtClean="0">
              <a:latin typeface="Arial" charset="0"/>
            </a:endParaRPr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defTabSz="912813"/>
            <a:fld id="{6C8E3EA9-C01A-457C-AE86-A6DCB9A3FCC1}" type="slidenum">
              <a:rPr lang="ar-SA" sz="1200"/>
              <a:pPr defTabSz="912813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655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76CED6-FB9E-4C5F-9B36-50A5C94633BA}" type="slidenum">
              <a:rPr lang="ar-SA" smtClean="0"/>
              <a:pPr/>
              <a:t>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3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45FFA9-8F87-4BE3-9CC4-A8641FAAED76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E30DA2-6589-4E99-9080-885B97E21EF4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9113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dirty="0" smtClean="0">
              <a:latin typeface="Arial" charset="0"/>
            </a:endParaRPr>
          </a:p>
        </p:txBody>
      </p:sp>
      <p:sp>
        <p:nvSpPr>
          <p:cNvPr id="91141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defTabSz="912813"/>
            <a:fld id="{865551DA-5B1E-42D2-BFCB-87F95111551F}" type="slidenum">
              <a:rPr lang="ar-SA" sz="1200"/>
              <a:pPr defTabSz="912813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0819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BCF7-3D2C-4D03-9D31-8188A36081B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5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BCF7-3D2C-4D03-9D31-8188A36081B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3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BCF7-3D2C-4D03-9D31-8188A36081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1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F0A7665-0F3F-410B-BC39-D56B48F77BF3}" type="datetimeFigureOut">
              <a:rPr lang="en-US" smtClean="0"/>
              <a:t>4/20/2021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369" y="977722"/>
            <a:ext cx="10058400" cy="2593975"/>
          </a:xfrm>
        </p:spPr>
        <p:txBody>
          <a:bodyPr/>
          <a:lstStyle/>
          <a:p>
            <a:r>
              <a:rPr lang="en-US" dirty="0" smtClean="0"/>
              <a:t>Acute Rhinosinusitis (ARS)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0355" y="3885373"/>
            <a:ext cx="5248964" cy="1251403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Presented by: </a:t>
            </a:r>
            <a:r>
              <a:rPr lang="en-US" sz="2200" b="1" dirty="0" smtClean="0">
                <a:solidFill>
                  <a:schemeClr val="tx1"/>
                </a:solidFill>
              </a:rPr>
              <a:t>Mohammad Al-</a:t>
            </a:r>
            <a:r>
              <a:rPr lang="en-US" sz="2200" b="1" dirty="0" err="1" smtClean="0">
                <a:solidFill>
                  <a:schemeClr val="tx1"/>
                </a:solidFill>
              </a:rPr>
              <a:t>Ramadneh</a:t>
            </a:r>
            <a:endParaRPr lang="en-US" sz="2200" b="1" dirty="0" smtClean="0">
              <a:solidFill>
                <a:schemeClr val="tx1"/>
              </a:solidFill>
            </a:endParaRPr>
          </a:p>
          <a:p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5"/>
    </mc:Choice>
    <mc:Fallback xmlns="">
      <p:transition spd="slow" advTm="126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Rhinosinusitis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945" y="1540774"/>
            <a:ext cx="9766110" cy="4938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355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"/>
    </mc:Choice>
    <mc:Fallback xmlns="">
      <p:transition spd="slow" advTm="82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77757647"/>
              </p:ext>
            </p:extLst>
          </p:nvPr>
        </p:nvGraphicFramePr>
        <p:xfrm>
          <a:off x="2523748" y="695237"/>
          <a:ext cx="8760296" cy="600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538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6"/>
    </mc:Choice>
    <mc:Fallback xmlns="">
      <p:transition spd="slow" advTm="20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2805BA-AD0B-48A4-BF41-9426B8BB8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graphicEl>
                                              <a:dgm id="{292805BA-AD0B-48A4-BF41-9426B8BB8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D41212-F27C-4D7A-BAD8-E265CB431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graphicEl>
                                              <a:dgm id="{E8D41212-F27C-4D7A-BAD8-E265CB431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BC1495-71C6-456B-995A-3D1D67745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graphicEl>
                                              <a:dgm id="{12BC1495-71C6-456B-995A-3D1D67745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688E35-591E-487B-8A68-958D57C9A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graphicEl>
                                              <a:dgm id="{2A688E35-591E-487B-8A68-958D57C9A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1906F-E8A3-441A-BB9F-DC1C706B1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graphicEl>
                                              <a:dgm id="{5251906F-E8A3-441A-BB9F-DC1C706B1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3CFE6C-F512-4909-A095-FDBB9032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graphicEl>
                                              <a:dgm id="{563CFE6C-F512-4909-A095-FDBB9032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A1102C-092B-4E22-B688-9D29F141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graphicEl>
                                              <a:dgm id="{55A1102C-092B-4E22-B688-9D29F141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C6A050-DE00-418E-AEA1-B397B5F0D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graphicEl>
                                              <a:dgm id="{B8C6A050-DE00-418E-AEA1-B397B5F0D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0E06DF-527B-4FB6-8B9C-09E947D10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graphicEl>
                                              <a:dgm id="{450E06DF-527B-4FB6-8B9C-09E947D10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96610"/>
            <a:ext cx="10160000" cy="1143000"/>
          </a:xfrm>
        </p:spPr>
        <p:txBody>
          <a:bodyPr/>
          <a:lstStyle/>
          <a:p>
            <a:r>
              <a:rPr lang="en-US" dirty="0" smtClean="0"/>
              <a:t>Acute viral rhinosinusitis ( common cold)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2478" y="1638836"/>
            <a:ext cx="10160000" cy="480060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vast </a:t>
            </a:r>
            <a:r>
              <a:rPr lang="en-US" sz="2400" dirty="0" smtClean="0"/>
              <a:t>majority ( up to 70%) </a:t>
            </a:r>
            <a:r>
              <a:rPr lang="en-US" sz="2400" dirty="0"/>
              <a:t>of rhinosinusitis episodes are caused by viral infection.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Approximately </a:t>
            </a:r>
            <a:r>
              <a:rPr lang="en-US" sz="2400" b="1" dirty="0"/>
              <a:t>90% of patients </a:t>
            </a:r>
            <a:r>
              <a:rPr lang="en-US" sz="2400" dirty="0"/>
              <a:t>who have viral upper respiratory tract infections have sinus involvement, but </a:t>
            </a:r>
            <a:r>
              <a:rPr lang="en-US" sz="2400" b="1" dirty="0"/>
              <a:t>only 5-10% </a:t>
            </a:r>
            <a:r>
              <a:rPr lang="en-US" sz="2400" dirty="0"/>
              <a:t>of these patients have </a:t>
            </a:r>
            <a:r>
              <a:rPr lang="en-US" sz="2400" b="1" u="sng" dirty="0">
                <a:solidFill>
                  <a:srgbClr val="C00000"/>
                </a:solidFill>
              </a:rPr>
              <a:t>bacterial </a:t>
            </a:r>
            <a:r>
              <a:rPr lang="en-US" sz="2400" b="1" u="sng" dirty="0" err="1">
                <a:solidFill>
                  <a:srgbClr val="C00000"/>
                </a:solidFill>
              </a:rPr>
              <a:t>superinfection</a:t>
            </a:r>
            <a:r>
              <a:rPr lang="en-US" sz="2400" b="1" u="sng" dirty="0">
                <a:solidFill>
                  <a:srgbClr val="C00000"/>
                </a:solidFill>
              </a:rPr>
              <a:t> requiring antimicrobial treatment</a:t>
            </a:r>
            <a:r>
              <a:rPr lang="en-US" sz="2400" b="1" u="sng" dirty="0" smtClean="0">
                <a:solidFill>
                  <a:srgbClr val="C00000"/>
                </a:solidFill>
              </a:rPr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Most </a:t>
            </a:r>
            <a:r>
              <a:rPr lang="en-US" sz="2400" dirty="0"/>
              <a:t>viral upper respiratory tract infections are caused by rhinovirus, </a:t>
            </a:r>
            <a:r>
              <a:rPr lang="en-US" sz="2400" dirty="0" smtClean="0"/>
              <a:t>coronavirus</a:t>
            </a:r>
            <a:r>
              <a:rPr lang="en-US" sz="2400" dirty="0"/>
              <a:t>, influenza A and B, parainfluenza, respiratory syncytial virus, adenovirus, and enterovirus are also causative </a:t>
            </a:r>
            <a:r>
              <a:rPr lang="en-US" sz="2400" dirty="0" smtClean="0"/>
              <a:t>agents.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7"/>
    </mc:Choice>
    <mc:Fallback xmlns="">
      <p:transition spd="slow" advTm="314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17" y="120091"/>
            <a:ext cx="10160000" cy="1143000"/>
          </a:xfrm>
        </p:spPr>
        <p:txBody>
          <a:bodyPr/>
          <a:lstStyle/>
          <a:p>
            <a:r>
              <a:rPr lang="en-US" dirty="0" smtClean="0"/>
              <a:t>Acute bacterial rhinosinusitis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8367" y="1501883"/>
            <a:ext cx="59832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Viral URI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may </a:t>
            </a:r>
            <a:r>
              <a:rPr lang="en-US" sz="2400" dirty="0"/>
              <a:t>lead to superimposed bacterial </a:t>
            </a:r>
            <a:r>
              <a:rPr lang="en-US" sz="2400" dirty="0" smtClean="0"/>
              <a:t>infection (2ry bacterial infection)</a:t>
            </a:r>
          </a:p>
          <a:p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Most </a:t>
            </a:r>
            <a:r>
              <a:rPr lang="en-US" sz="2400" dirty="0" smtClean="0"/>
              <a:t>commonly in </a:t>
            </a:r>
            <a:r>
              <a:rPr lang="en-US" sz="2400" dirty="0"/>
              <a:t>descending </a:t>
            </a:r>
            <a:r>
              <a:rPr lang="en-US" sz="2400" dirty="0" smtClean="0"/>
              <a:t>order: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strep </a:t>
            </a:r>
            <a:r>
              <a:rPr lang="en-US" sz="2400" dirty="0" err="1" smtClean="0"/>
              <a:t>pneumoniae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nontypeable</a:t>
            </a:r>
            <a:r>
              <a:rPr lang="en-US" sz="2400" dirty="0"/>
              <a:t> </a:t>
            </a:r>
            <a:r>
              <a:rPr lang="en-US" sz="2400" dirty="0" err="1"/>
              <a:t>haemophilus</a:t>
            </a:r>
            <a:r>
              <a:rPr lang="en-US" sz="2400" dirty="0"/>
              <a:t> </a:t>
            </a:r>
            <a:r>
              <a:rPr lang="en-US" sz="2400" dirty="0" err="1"/>
              <a:t>influenzae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moraxella</a:t>
            </a:r>
            <a:r>
              <a:rPr lang="en-US" sz="2400" dirty="0"/>
              <a:t> </a:t>
            </a:r>
            <a:r>
              <a:rPr lang="en-US" sz="2400" dirty="0" err="1"/>
              <a:t>catarrhalis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7795" y="1027905"/>
            <a:ext cx="4208060" cy="549732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7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46"/>
    </mc:Choice>
    <mc:Fallback xmlns="">
      <p:transition spd="slow" advTm="86346"/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 bwMode="auto">
          <a:xfrm>
            <a:off x="2743200" y="274638"/>
            <a:ext cx="6477000" cy="792162"/>
          </a:xfr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rtl="0" eaLnBrk="1" hangingPunct="1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Road to Bacterial Sinus Infections</a:t>
            </a:r>
            <a:endParaRPr lang="ar-J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s-ES" sz="16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4176713" y="5443555"/>
            <a:ext cx="3886200" cy="461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6680" tIns="19050" rIns="106680" bIns="19050" spcCol="127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66675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ln/>
                <a:solidFill>
                  <a:schemeClr val="bg1"/>
                </a:solidFill>
                <a:latin typeface="Arial Rounded MT Bold" pitchFamily="34" charset="0"/>
              </a:rPr>
              <a:t>Bacterial growth</a:t>
            </a:r>
            <a:endParaRPr lang="ar-JO" sz="2400" b="1" dirty="0">
              <a:ln/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048000" y="2898776"/>
            <a:ext cx="6096000" cy="1368425"/>
            <a:chOff x="0" y="1472999"/>
            <a:chExt cx="6096000" cy="1544296"/>
          </a:xfrm>
        </p:grpSpPr>
        <p:sp>
          <p:nvSpPr>
            <p:cNvPr id="24" name="Up Arrow Callout 23"/>
            <p:cNvSpPr/>
            <p:nvPr/>
          </p:nvSpPr>
          <p:spPr>
            <a:xfrm rot="10800000">
              <a:off x="0" y="1472999"/>
              <a:ext cx="6096000" cy="1544296"/>
            </a:xfrm>
            <a:prstGeom prst="upArrowCallou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5" name="Up Arrow Callout 10"/>
            <p:cNvSpPr/>
            <p:nvPr/>
          </p:nvSpPr>
          <p:spPr>
            <a:xfrm>
              <a:off x="0" y="1472999"/>
              <a:ext cx="6096000" cy="54280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35128" tIns="135128" rIns="135128" bIns="135128" spcCol="1270" anchor="ctr"/>
            <a:lstStyle/>
            <a:p>
              <a:pPr algn="ctr" defTabSz="844550" rtl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JO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3071813" y="2852739"/>
            <a:ext cx="3048000" cy="1049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Increased</a:t>
            </a:r>
            <a:r>
              <a:rPr lang="en-US" dirty="0">
                <a:solidFill>
                  <a:schemeClr val="bg2"/>
                </a:solidFill>
                <a:latin typeface="Arial Rounded MT Bold" pitchFamily="34" charset="0"/>
              </a:rPr>
              <a:t> </a:t>
            </a: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secretions</a:t>
            </a:r>
            <a:r>
              <a:rPr lang="en-US" dirty="0">
                <a:solidFill>
                  <a:schemeClr val="bg2"/>
                </a:solidFill>
                <a:latin typeface="Arial Rounded MT Bold" pitchFamily="34" charset="0"/>
              </a:rPr>
              <a:t> </a:t>
            </a: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viscosity</a:t>
            </a:r>
            <a:r>
              <a:rPr lang="en-US" dirty="0">
                <a:solidFill>
                  <a:schemeClr val="bg2"/>
                </a:solidFill>
                <a:latin typeface="Arial Rounded MT Bold" pitchFamily="34" charset="0"/>
              </a:rPr>
              <a:t> </a:t>
            </a:r>
            <a:endParaRPr lang="ar-JO" dirty="0">
              <a:solidFill>
                <a:schemeClr val="bg2"/>
              </a:solidFill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096000" y="2819401"/>
            <a:ext cx="3048000" cy="1049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Mucus accumulation</a:t>
            </a:r>
            <a:endParaRPr lang="ar-JO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3048000" y="1425575"/>
            <a:ext cx="6096000" cy="1544638"/>
            <a:chOff x="0" y="0"/>
            <a:chExt cx="6096000" cy="1544296"/>
          </a:xfrm>
        </p:grpSpPr>
        <p:sp>
          <p:nvSpPr>
            <p:cNvPr id="18" name="Up Arrow Callout 17"/>
            <p:cNvSpPr/>
            <p:nvPr/>
          </p:nvSpPr>
          <p:spPr>
            <a:xfrm rot="10800000">
              <a:off x="0" y="0"/>
              <a:ext cx="6096000" cy="1544296"/>
            </a:xfrm>
            <a:prstGeom prst="upArrowCallou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9" name="Up Arrow Callout 16"/>
            <p:cNvSpPr/>
            <p:nvPr/>
          </p:nvSpPr>
          <p:spPr>
            <a:xfrm>
              <a:off x="0" y="0"/>
              <a:ext cx="6096000" cy="54280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35128" tIns="135128" rIns="135128" bIns="135128" spcCol="1270" anchor="ctr"/>
            <a:lstStyle/>
            <a:p>
              <a:pPr algn="ctr" defTabSz="84455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Rounded MT Bold" pitchFamily="34" charset="0"/>
                </a:rPr>
                <a:t>Acute viral URTI</a:t>
              </a:r>
              <a:endParaRPr lang="ar-JO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3071813" y="1911351"/>
            <a:ext cx="3048000" cy="461963"/>
            <a:chOff x="23652" y="485814"/>
            <a:chExt cx="3047999" cy="461744"/>
          </a:xfrm>
        </p:grpSpPr>
        <p:sp>
          <p:nvSpPr>
            <p:cNvPr id="16" name="Rectangle 15"/>
            <p:cNvSpPr/>
            <p:nvPr/>
          </p:nvSpPr>
          <p:spPr>
            <a:xfrm>
              <a:off x="23652" y="485814"/>
              <a:ext cx="3047999" cy="4617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23652" y="485814"/>
              <a:ext cx="3047999" cy="4617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35128" tIns="135128" rIns="135128" bIns="135128" spcCol="1270" anchor="ctr"/>
            <a:lstStyle/>
            <a:p>
              <a:pPr algn="ctr" defTabSz="84455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Rounded MT Bold" pitchFamily="34" charset="0"/>
                </a:rPr>
                <a:t>Ostia obstruction</a:t>
              </a:r>
              <a:endParaRPr lang="ar-JO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6096000" y="1911351"/>
            <a:ext cx="3048000" cy="461963"/>
            <a:chOff x="3048000" y="485814"/>
            <a:chExt cx="3047999" cy="461744"/>
          </a:xfrm>
        </p:grpSpPr>
        <p:sp>
          <p:nvSpPr>
            <p:cNvPr id="14" name="Rectangle 13"/>
            <p:cNvSpPr/>
            <p:nvPr/>
          </p:nvSpPr>
          <p:spPr>
            <a:xfrm>
              <a:off x="3048000" y="485814"/>
              <a:ext cx="3047999" cy="461744"/>
            </a:xfrm>
            <a:prstGeom prst="rect">
              <a:avLst/>
            </a:prstGeom>
            <a:solidFill>
              <a:srgbClr val="FBDFFD">
                <a:alpha val="89804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3048000" y="485814"/>
              <a:ext cx="3047999" cy="461744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06680" tIns="19050" rIns="106680" bIns="19050" spcCol="1270" anchor="ctr"/>
            <a:lstStyle/>
            <a:p>
              <a:pPr algn="ctr" defTabSz="66675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Rounded MT Bold" pitchFamily="34" charset="0"/>
                </a:rPr>
                <a:t>Impaired cilia </a:t>
              </a:r>
              <a:r>
                <a:rPr lang="en-US" sz="24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Rounded MT Bold" pitchFamily="34" charset="0"/>
                </a:rPr>
                <a:t>function</a:t>
              </a:r>
              <a:endParaRPr lang="ar-JO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71813" y="4276596"/>
            <a:ext cx="60960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Reduce mucociliary transport and transudation of fluid into the sinuses.</a:t>
            </a:r>
          </a:p>
        </p:txBody>
      </p:sp>
    </p:spTree>
    <p:extLst>
      <p:ext uri="{BB962C8B-B14F-4D97-AF65-F5344CB8AC3E}">
        <p14:creationId xmlns:p14="http://schemas.microsoft.com/office/powerpoint/2010/main" val="246926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13"/>
    </mc:Choice>
    <mc:Fallback xmlns="">
      <p:transition spd="slow" advTm="50113"/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6458"/>
            <a:ext cx="10160000" cy="1143000"/>
          </a:xfrm>
        </p:spPr>
        <p:txBody>
          <a:bodyPr/>
          <a:lstStyle/>
          <a:p>
            <a:r>
              <a:rPr lang="en-US" dirty="0" smtClean="0"/>
              <a:t>Clinical course</a:t>
            </a:r>
            <a:br>
              <a:rPr lang="en-US" dirty="0" smtClean="0"/>
            </a:br>
            <a:r>
              <a:rPr lang="en-US" dirty="0" smtClean="0"/>
              <a:t>History and  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358" y="2153992"/>
            <a:ext cx="10160000" cy="4800600"/>
          </a:xfrm>
        </p:spPr>
        <p:txBody>
          <a:bodyPr/>
          <a:lstStyle/>
          <a:p>
            <a:r>
              <a:rPr lang="en-US" dirty="0"/>
              <a:t>Acute sinusitis is a clinical diagnosis; thus, an understanding of its presentation is of paramount importance in differentiating this entity from allergic or vasomotor rhinitis and common upper respiratory infections.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No </a:t>
            </a:r>
            <a:r>
              <a:rPr lang="en-US" b="1" dirty="0">
                <a:solidFill>
                  <a:srgbClr val="C00000"/>
                </a:solidFill>
              </a:rPr>
              <a:t>specific clinical symptom or sign is sensitive or specific for acute sinusitis</a:t>
            </a:r>
            <a:r>
              <a:rPr lang="en-US" dirty="0"/>
              <a:t>, so the overall </a:t>
            </a:r>
            <a:r>
              <a:rPr lang="en-US" b="1" dirty="0"/>
              <a:t>clinical impression </a:t>
            </a:r>
            <a:r>
              <a:rPr lang="en-US" dirty="0"/>
              <a:t>should be used to guide </a:t>
            </a:r>
            <a:r>
              <a:rPr lang="en-US" dirty="0" smtClean="0"/>
              <a:t>management.</a:t>
            </a:r>
          </a:p>
          <a:p>
            <a:endParaRPr lang="en-US" dirty="0"/>
          </a:p>
          <a:p>
            <a:r>
              <a:rPr lang="en-US" dirty="0" smtClean="0"/>
              <a:t>A change in the color or characteristic of the nasal discharge is</a:t>
            </a:r>
            <a:r>
              <a:rPr lang="en-US" b="1" dirty="0" smtClean="0"/>
              <a:t> not </a:t>
            </a:r>
            <a:r>
              <a:rPr lang="en-US" dirty="0" smtClean="0"/>
              <a:t>a specific sign of bacterial </a:t>
            </a:r>
            <a:r>
              <a:rPr lang="en-US" dirty="0" err="1" smtClean="0"/>
              <a:t>rhinosinusitis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9"/>
    </mc:Choice>
    <mc:Fallback xmlns="">
      <p:transition spd="slow" advTm="3800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44980" y="0"/>
            <a:ext cx="749808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Clinical presentation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1732849" y="1642590"/>
            <a:ext cx="3800660" cy="4838700"/>
          </a:xfrm>
          <a:solidFill>
            <a:schemeClr val="accent6"/>
          </a:solidFill>
          <a:ln>
            <a:noFill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rtl="0" eaLnBrk="1" hangingPunct="1">
              <a:buFontTx/>
              <a:buNone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 symptoms </a:t>
            </a: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endParaRPr lang="en-US" sz="2000" b="1" dirty="0">
              <a:solidFill>
                <a:schemeClr val="tx1"/>
              </a:solidFill>
            </a:endParaRP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r>
              <a:rPr lang="en-US" sz="2000" b="1" dirty="0">
                <a:solidFill>
                  <a:schemeClr val="tx1"/>
                </a:solidFill>
              </a:rPr>
              <a:t>Facial pain/pressure </a:t>
            </a: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r>
              <a:rPr lang="en-US" sz="2000" b="1" dirty="0">
                <a:solidFill>
                  <a:schemeClr val="tx1"/>
                </a:solidFill>
              </a:rPr>
              <a:t>Facial congestion/fullness </a:t>
            </a: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r>
              <a:rPr lang="en-US" sz="2000" b="1" dirty="0">
                <a:solidFill>
                  <a:schemeClr val="tx1"/>
                </a:solidFill>
              </a:rPr>
              <a:t>Nasal  obstruction/blockage </a:t>
            </a: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r>
              <a:rPr lang="en-US" sz="2000" b="1" dirty="0">
                <a:solidFill>
                  <a:schemeClr val="tx1"/>
                </a:solidFill>
              </a:rPr>
              <a:t>Nasal discharge /purulence /discolored </a:t>
            </a: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r>
              <a:rPr lang="en-US" sz="2000" b="1" dirty="0" err="1" smtClean="0">
                <a:solidFill>
                  <a:schemeClr val="tx1"/>
                </a:solidFill>
              </a:rPr>
              <a:t>Hyposmia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/ anosmia </a:t>
            </a: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r>
              <a:rPr lang="en-US" sz="2000" b="1" dirty="0">
                <a:solidFill>
                  <a:schemeClr val="tx1"/>
                </a:solidFill>
              </a:rPr>
              <a:t>Purulence  on nasal  examination </a:t>
            </a: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r>
              <a:rPr lang="en-US" sz="2000" b="1" dirty="0">
                <a:solidFill>
                  <a:schemeClr val="tx1"/>
                </a:solidFill>
              </a:rPr>
              <a:t>Fever  (acute RS only) </a:t>
            </a:r>
          </a:p>
          <a:p>
            <a:pPr rtl="0" eaLnBrk="1" hangingPunct="1"/>
            <a:endParaRPr lang="ar-JO" sz="2000" b="1" dirty="0">
              <a:solidFill>
                <a:schemeClr val="bg2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533509" y="1604490"/>
            <a:ext cx="3687763" cy="4876800"/>
          </a:xfrm>
          <a:prstGeom prst="rect">
            <a:avLst/>
          </a:prstGeom>
          <a:solidFill>
            <a:schemeClr val="accent6"/>
          </a:solidFill>
          <a:ln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 symptoms </a:t>
            </a:r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endParaRPr lang="en-US" sz="2000" b="1" dirty="0"/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r>
              <a:rPr lang="en-US" sz="2000" b="1" dirty="0"/>
              <a:t>Headache </a:t>
            </a:r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r>
              <a:rPr lang="en-US" sz="2000" b="1" dirty="0"/>
              <a:t>Fever  (non acute) </a:t>
            </a:r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r>
              <a:rPr lang="en-US" sz="2000" b="1" dirty="0"/>
              <a:t>Halitosis </a:t>
            </a:r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r>
              <a:rPr lang="en-US" sz="2000" b="1" dirty="0"/>
              <a:t>Fatigue </a:t>
            </a:r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r>
              <a:rPr lang="en-US" sz="2000" b="1" dirty="0"/>
              <a:t>Dental  pain </a:t>
            </a:r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r>
              <a:rPr lang="en-US" sz="2000" b="1" dirty="0"/>
              <a:t>Cough </a:t>
            </a:r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r>
              <a:rPr lang="en-US" sz="2000" b="1" dirty="0"/>
              <a:t>Ear pain/pressure/ </a:t>
            </a:r>
            <a:r>
              <a:rPr lang="en-US" sz="2000" b="1" dirty="0" smtClean="0"/>
              <a:t>fullness</a:t>
            </a:r>
            <a:endParaRPr lang="ar-JO" sz="2000" b="1" dirty="0"/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ar-JO" sz="3600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2849" y="1142825"/>
            <a:ext cx="748842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major factors,  or one major and  two minor</a:t>
            </a:r>
          </a:p>
        </p:txBody>
      </p:sp>
    </p:spTree>
    <p:extLst>
      <p:ext uri="{BB962C8B-B14F-4D97-AF65-F5344CB8AC3E}">
        <p14:creationId xmlns:p14="http://schemas.microsoft.com/office/powerpoint/2010/main" val="263950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51"/>
    </mc:Choice>
    <mc:Fallback xmlns="">
      <p:transition spd="slow" advTm="37151"/>
    </mc:Fallback>
  </mc:AlternateContent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439" y="1775565"/>
            <a:ext cx="10160000" cy="4800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Clinically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If symptoms persisted </a:t>
            </a:r>
            <a:r>
              <a:rPr lang="en-US" sz="2400" dirty="0" smtClean="0">
                <a:sym typeface="Wingdings" pitchFamily="2" charset="2"/>
              </a:rPr>
              <a:t></a:t>
            </a:r>
          </a:p>
          <a:p>
            <a:r>
              <a:rPr lang="en-US" sz="2400" dirty="0" smtClean="0"/>
              <a:t>X-ray (sinus view)</a:t>
            </a:r>
          </a:p>
          <a:p>
            <a:r>
              <a:rPr lang="en-US" sz="2400" dirty="0"/>
              <a:t>CT </a:t>
            </a:r>
            <a:r>
              <a:rPr lang="en-US" sz="2400" dirty="0" smtClean="0"/>
              <a:t>scan </a:t>
            </a:r>
            <a:r>
              <a:rPr lang="en-US" sz="2400" dirty="0"/>
              <a:t>(better than </a:t>
            </a:r>
            <a:r>
              <a:rPr lang="en-US" sz="2400" dirty="0" smtClean="0"/>
              <a:t>x-ray)</a:t>
            </a:r>
          </a:p>
          <a:p>
            <a:r>
              <a:rPr lang="en-US" sz="2400" dirty="0" smtClean="0"/>
              <a:t>Direct visualization (nasal speculum)</a:t>
            </a:r>
          </a:p>
          <a:p>
            <a:r>
              <a:rPr lang="en-US" sz="2400" dirty="0" smtClean="0"/>
              <a:t>Nasal endoscopy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48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5" y="422823"/>
            <a:ext cx="5328393" cy="130529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Radiology: Plain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films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185" y="1944807"/>
            <a:ext cx="4953000" cy="4762499"/>
          </a:xfrm>
        </p:spPr>
        <p:txBody>
          <a:bodyPr>
            <a:noAutofit/>
          </a:bodyPr>
          <a:lstStyle/>
          <a:p>
            <a:r>
              <a:rPr lang="en-US" sz="2000" dirty="0"/>
              <a:t>Plain radiographs are not cost-effective in the diagnosis of RS.</a:t>
            </a:r>
          </a:p>
          <a:p>
            <a:r>
              <a:rPr lang="en-US" sz="2000" dirty="0"/>
              <a:t>Poor specificity and sensitivity .</a:t>
            </a:r>
          </a:p>
          <a:p>
            <a:r>
              <a:rPr lang="en-US" sz="2000" dirty="0"/>
              <a:t>Have less role in CRS than in acute rhinosinusitis.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lateralrad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259" y="188155"/>
            <a:ext cx="3712448" cy="3079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5261" y="3525219"/>
            <a:ext cx="5325059" cy="2984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31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2"/>
    </mc:Choice>
    <mc:Fallback xmlns="">
      <p:transition spd="slow" advTm="12272"/>
    </mc:Fallback>
  </mc:AlternateContent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01" y="407608"/>
            <a:ext cx="4864912" cy="62547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Radiology: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scan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223861"/>
            <a:ext cx="5489013" cy="562028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ct val="65000"/>
              </a:spcBef>
            </a:pPr>
            <a:r>
              <a:rPr lang="en-US" sz="2200" b="1" dirty="0"/>
              <a:t>Method of choice </a:t>
            </a:r>
            <a:r>
              <a:rPr lang="en-US" sz="2200" dirty="0"/>
              <a:t>for sinus imaging </a:t>
            </a:r>
          </a:p>
          <a:p>
            <a:pPr algn="just">
              <a:lnSpc>
                <a:spcPct val="110000"/>
              </a:lnSpc>
              <a:spcBef>
                <a:spcPct val="65000"/>
              </a:spcBef>
            </a:pPr>
            <a:r>
              <a:rPr lang="en-US" sz="2200" dirty="0"/>
              <a:t>Providing excellent visualization of mucosal thickening, air fluid levels, and bony structures.</a:t>
            </a:r>
          </a:p>
          <a:p>
            <a:endParaRPr lang="en-US" sz="2200" dirty="0"/>
          </a:p>
          <a:p>
            <a:r>
              <a:rPr lang="en-US" sz="2200" dirty="0"/>
              <a:t>CT scans </a:t>
            </a:r>
            <a:r>
              <a:rPr lang="en-US" sz="2200" b="1" u="sng" dirty="0"/>
              <a:t>are not recommended </a:t>
            </a:r>
            <a:r>
              <a:rPr lang="en-US" sz="2200" dirty="0"/>
              <a:t>in the evaluation of ABRS.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/>
              <a:t>The role of CT scanning in ABRS </a:t>
            </a:r>
            <a:r>
              <a:rPr lang="en-US" sz="2200" dirty="0"/>
              <a:t>is mostly for evaluation of suspected or impending </a:t>
            </a:r>
            <a:r>
              <a:rPr lang="en-US" sz="2200" b="1" dirty="0">
                <a:solidFill>
                  <a:srgbClr val="C00000"/>
                </a:solidFill>
              </a:rPr>
              <a:t>complications</a:t>
            </a:r>
            <a:r>
              <a:rPr lang="en-US" sz="2200" dirty="0"/>
              <a:t>, such as orbital or intracranial involvement.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57"/>
    </mc:Choice>
    <mc:Fallback xmlns="">
      <p:transition spd="slow" advTm="165857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and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Sinusitis </a:t>
            </a:r>
            <a:r>
              <a:rPr lang="en-US" sz="2000" dirty="0"/>
              <a:t>or </a:t>
            </a:r>
            <a:r>
              <a:rPr lang="en-US" sz="2000" b="1" dirty="0" err="1"/>
              <a:t>rhinosinusitis</a:t>
            </a:r>
            <a:r>
              <a:rPr lang="en-US" sz="2000" dirty="0"/>
              <a:t> is defined as symptomatic inflammation of the </a:t>
            </a:r>
            <a:r>
              <a:rPr lang="en-US" sz="2000" dirty="0" err="1"/>
              <a:t>paranasal</a:t>
            </a:r>
            <a:r>
              <a:rPr lang="en-US" sz="2000" dirty="0"/>
              <a:t> sinuses and nasal cavity.</a:t>
            </a:r>
          </a:p>
          <a:p>
            <a:endParaRPr lang="en-US" sz="2000" dirty="0"/>
          </a:p>
          <a:p>
            <a:r>
              <a:rPr lang="en-US" sz="2000" dirty="0"/>
              <a:t>Nowadays the term </a:t>
            </a:r>
            <a:r>
              <a:rPr lang="en-US" sz="2000" dirty="0" err="1"/>
              <a:t>rhinosinusitis</a:t>
            </a:r>
            <a:r>
              <a:rPr lang="en-US" sz="2000" dirty="0"/>
              <a:t> has replaced the term sinusitis, as most patients often have symptoms of both rhinitis and sinusitis simultaneously.</a:t>
            </a:r>
          </a:p>
          <a:p>
            <a:endParaRPr lang="en-US" sz="2000" dirty="0" smtClean="0"/>
          </a:p>
          <a:p>
            <a:r>
              <a:rPr lang="en-US" sz="2000" dirty="0" smtClean="0"/>
              <a:t>Rhinosinusitis </a:t>
            </a:r>
            <a:r>
              <a:rPr lang="en-US" sz="2000" dirty="0"/>
              <a:t>may be further</a:t>
            </a:r>
            <a:r>
              <a:rPr lang="en-US" sz="2000" b="1" dirty="0"/>
              <a:t> </a:t>
            </a:r>
            <a:r>
              <a:rPr lang="en-US" sz="2000" b="1" u="sng" dirty="0"/>
              <a:t>classified</a:t>
            </a:r>
            <a:r>
              <a:rPr lang="en-US" sz="2000" b="1" dirty="0"/>
              <a:t> </a:t>
            </a:r>
            <a:r>
              <a:rPr lang="en-US" sz="2000" dirty="0"/>
              <a:t>according to the anatomic site (maxillary, ethmoidal, frontal, sphenoidal), pathogenic organism (viral, bacterial, fungal), presence of complication (orbital, intracranial), and associated factors (nasal polyposis, immunosuppression, anatomic variants)</a:t>
            </a:r>
          </a:p>
        </p:txBody>
      </p:sp>
    </p:spTree>
    <p:extLst>
      <p:ext uri="{BB962C8B-B14F-4D97-AF65-F5344CB8AC3E}">
        <p14:creationId xmlns:p14="http://schemas.microsoft.com/office/powerpoint/2010/main" val="36345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74"/>
    </mc:Choice>
    <mc:Fallback xmlns="">
      <p:transition spd="slow" advTm="6337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24" y="463344"/>
            <a:ext cx="5367652" cy="657117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Speculum exam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723" y="1371601"/>
            <a:ext cx="7498080" cy="914400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  <a:buClr>
                <a:schemeClr val="accent1"/>
              </a:buClr>
              <a:buSzPct val="80000"/>
              <a:defRPr/>
            </a:pPr>
            <a:r>
              <a:rPr lang="en-US" dirty="0"/>
              <a:t>Anterior Rhinoscopy and Endoscopy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>
              <a:spcBef>
                <a:spcPct val="65000"/>
              </a:spcBef>
              <a:defRPr/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" name="Picture 5" descr="http://www.ctajournal.com/content/figures/2045-7022-1-2-6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2130" y="2286001"/>
            <a:ext cx="4388824" cy="295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5723" y="2135875"/>
            <a:ext cx="3886200" cy="4370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Muco-purulent nasal discharge (Highest positive predictive value)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Swelling </a:t>
            </a:r>
            <a:r>
              <a:rPr lang="en-US" sz="2000" dirty="0"/>
              <a:t>of nasal mucosa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Mild </a:t>
            </a:r>
            <a:r>
              <a:rPr lang="en-US" sz="2000" dirty="0"/>
              <a:t>erythema</a:t>
            </a:r>
          </a:p>
          <a:p>
            <a:pPr marL="365760" indent="-283464">
              <a:spcBef>
                <a:spcPct val="65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3581" y="1820518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80000"/>
              <a:defRPr/>
            </a:pPr>
            <a:r>
              <a:rPr lang="en-US" sz="2800" dirty="0"/>
              <a:t>Check for complications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7455" y="5253591"/>
            <a:ext cx="1918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dirty="0"/>
              <a:t>asal speculum </a:t>
            </a:r>
          </a:p>
        </p:txBody>
      </p:sp>
    </p:spTree>
    <p:extLst>
      <p:ext uri="{BB962C8B-B14F-4D97-AF65-F5344CB8AC3E}">
        <p14:creationId xmlns:p14="http://schemas.microsoft.com/office/powerpoint/2010/main" val="22658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69"/>
    </mc:Choice>
    <mc:Fallback xmlns="">
      <p:transition spd="slow" advTm="28869"/>
    </mc:Fallback>
  </mc:AlternateContent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57" y="808046"/>
            <a:ext cx="3391533" cy="75029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Endoscopy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10" y="1768511"/>
            <a:ext cx="4572000" cy="4927687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/>
              <a:t>Mainly in ABRS to take </a:t>
            </a:r>
            <a:r>
              <a:rPr lang="en-US" sz="2000" dirty="0" smtClean="0"/>
              <a:t>cultures.</a:t>
            </a:r>
            <a:endParaRPr lang="en-US" sz="2000" dirty="0"/>
          </a:p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/>
              <a:t>Two critical areas to examine are the </a:t>
            </a:r>
            <a:r>
              <a:rPr lang="en-US" sz="2000" b="1" dirty="0" smtClean="0"/>
              <a:t>ostiomeatal </a:t>
            </a:r>
            <a:r>
              <a:rPr lang="en-US" sz="2000" b="1" dirty="0"/>
              <a:t>complex </a:t>
            </a:r>
            <a:r>
              <a:rPr lang="en-US" sz="2000" dirty="0"/>
              <a:t>lateral to the middle turbinate and the </a:t>
            </a:r>
            <a:r>
              <a:rPr lang="en-US" sz="2000" b="1" dirty="0" smtClean="0"/>
              <a:t>Sphenoethmoidal </a:t>
            </a:r>
            <a:r>
              <a:rPr lang="en-US" sz="2000" b="1" dirty="0"/>
              <a:t>recess</a:t>
            </a:r>
          </a:p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80000"/>
              <a:defRPr/>
            </a:pPr>
            <a:endParaRPr lang="en-US" sz="2000" dirty="0"/>
          </a:p>
        </p:txBody>
      </p:sp>
      <p:pic>
        <p:nvPicPr>
          <p:cNvPr id="4" name="Picture 7" descr="http://www.clinicalallergycenter.com/core/files/clinicalallergycenter/uploads/images/rhinosc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217" y="30238"/>
            <a:ext cx="4740381" cy="332139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217" y="3427345"/>
            <a:ext cx="4775783" cy="3430655"/>
          </a:xfrm>
          <a:prstGeom prst="rect">
            <a:avLst/>
          </a:prstGeom>
        </p:spPr>
      </p:pic>
      <p:pic>
        <p:nvPicPr>
          <p:cNvPr id="1028" name="Picture 4" descr="Sphenoid sinus anatomy, function, sphenoid sinus infection &amp; surge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32" y="4041683"/>
            <a:ext cx="4259677" cy="255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ostiomeatal complex (or unit) is common channel that links the frontal  sinus, anterior and middle ethmoid sinuses and the maxillary si… | Dental,  Ent, Sinusit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17062"/>
            <a:ext cx="3132332" cy="23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7"/>
    </mc:Choice>
    <mc:Fallback xmlns="">
      <p:transition spd="slow" advTm="31287"/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Watch and wait: most cases are caused by viruses (self-limiting, do not </a:t>
            </a:r>
            <a:r>
              <a:rPr lang="en-US" dirty="0" err="1" smtClean="0"/>
              <a:t>respont</a:t>
            </a:r>
            <a:r>
              <a:rPr lang="en-US" dirty="0" smtClean="0"/>
              <a:t> to antibiotics).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If persisted (probably </a:t>
            </a:r>
            <a:r>
              <a:rPr lang="en-US" dirty="0"/>
              <a:t>bacterial or viral </a:t>
            </a:r>
            <a:r>
              <a:rPr lang="en-US" dirty="0" smtClean="0"/>
              <a:t>complicated </a:t>
            </a:r>
            <a:r>
              <a:rPr lang="en-US" dirty="0"/>
              <a:t>by </a:t>
            </a:r>
            <a:r>
              <a:rPr lang="en-US" dirty="0" smtClean="0"/>
              <a:t>a secondary </a:t>
            </a:r>
            <a:r>
              <a:rPr lang="en-US" dirty="0"/>
              <a:t>bacterial </a:t>
            </a:r>
            <a:r>
              <a:rPr lang="en-US" dirty="0" smtClean="0"/>
              <a:t>infection):</a:t>
            </a:r>
          </a:p>
          <a:p>
            <a:r>
              <a:rPr lang="en-US" dirty="0" smtClean="0"/>
              <a:t>NSAIDs</a:t>
            </a:r>
          </a:p>
          <a:p>
            <a:r>
              <a:rPr lang="en-US" dirty="0" smtClean="0"/>
              <a:t>Nasal steroids</a:t>
            </a:r>
          </a:p>
          <a:p>
            <a:r>
              <a:rPr lang="en-US" dirty="0" smtClean="0"/>
              <a:t>Decongestant </a:t>
            </a:r>
            <a:r>
              <a:rPr lang="en-US" dirty="0"/>
              <a:t>nasal </a:t>
            </a:r>
            <a:r>
              <a:rPr lang="en-US" dirty="0" smtClean="0"/>
              <a:t>sprays</a:t>
            </a:r>
          </a:p>
          <a:p>
            <a:r>
              <a:rPr lang="en-US" dirty="0"/>
              <a:t>Humidification/vaporizer, </a:t>
            </a:r>
            <a:r>
              <a:rPr lang="en-US" dirty="0" smtClean="0"/>
              <a:t>warm </a:t>
            </a:r>
            <a:r>
              <a:rPr lang="en-US" dirty="0"/>
              <a:t>compresses, </a:t>
            </a:r>
            <a:r>
              <a:rPr lang="en-US" dirty="0" smtClean="0"/>
              <a:t>adequate </a:t>
            </a:r>
            <a:r>
              <a:rPr lang="en-US" dirty="0"/>
              <a:t>hydration, </a:t>
            </a:r>
            <a:r>
              <a:rPr lang="en-US" dirty="0" smtClean="0"/>
              <a:t>smoking </a:t>
            </a:r>
            <a:r>
              <a:rPr lang="en-US" dirty="0"/>
              <a:t>cessation, </a:t>
            </a:r>
            <a:r>
              <a:rPr lang="en-US" dirty="0" smtClean="0"/>
              <a:t>balanced </a:t>
            </a:r>
            <a:r>
              <a:rPr lang="en-US" dirty="0"/>
              <a:t>nutrition.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61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If symptoms persisted or worsens for more than 7-10 days</a:t>
            </a:r>
          </a:p>
          <a:p>
            <a:r>
              <a:rPr lang="en-US" dirty="0" smtClean="0"/>
              <a:t>Antibiotics:</a:t>
            </a:r>
          </a:p>
          <a:p>
            <a:pPr marL="114300" indent="0">
              <a:buNone/>
            </a:pPr>
            <a:r>
              <a:rPr lang="en-US" dirty="0" smtClean="0"/>
              <a:t>        </a:t>
            </a:r>
            <a:r>
              <a:rPr lang="en-US" dirty="0"/>
              <a:t>A</a:t>
            </a:r>
            <a:r>
              <a:rPr lang="en-US" dirty="0" smtClean="0"/>
              <a:t>moxicillin alone</a:t>
            </a:r>
            <a:r>
              <a:rPr lang="en-US" dirty="0"/>
              <a:t>, or with </a:t>
            </a:r>
            <a:r>
              <a:rPr lang="en-US" dirty="0" err="1" smtClean="0"/>
              <a:t>clavulanate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If allergic </a:t>
            </a:r>
            <a:r>
              <a:rPr lang="en-US" smtClean="0"/>
              <a:t>to </a:t>
            </a:r>
            <a:r>
              <a:rPr lang="en-US" b="1" smtClean="0"/>
              <a:t>penicillin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      Macrolide (clindamycin).</a:t>
            </a:r>
          </a:p>
          <a:p>
            <a:pPr marL="114300" indent="0">
              <a:buNone/>
            </a:pPr>
            <a:r>
              <a:rPr lang="en-US" dirty="0" smtClean="0"/>
              <a:t>      </a:t>
            </a:r>
            <a:r>
              <a:rPr lang="en-US" dirty="0" err="1"/>
              <a:t>F</a:t>
            </a:r>
            <a:r>
              <a:rPr lang="en-US" dirty="0" err="1" smtClean="0"/>
              <a:t>luoroquinolone</a:t>
            </a:r>
            <a:r>
              <a:rPr lang="en-US" dirty="0" smtClean="0"/>
              <a:t> .</a:t>
            </a:r>
          </a:p>
          <a:p>
            <a:pPr marL="114300" indent="0">
              <a:buNone/>
            </a:pPr>
            <a:r>
              <a:rPr lang="en-US" dirty="0" smtClean="0"/>
              <a:t>      Tetracycline (doxycycline).</a:t>
            </a:r>
          </a:p>
          <a:p>
            <a:pPr marL="11430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If child </a:t>
            </a:r>
            <a:r>
              <a:rPr lang="en-US" dirty="0">
                <a:sym typeface="Wingdings" pitchFamily="2" charset="2"/>
              </a:rPr>
              <a:t> clindamycin plus a third-generation oral cephalosporin (</a:t>
            </a:r>
            <a:r>
              <a:rPr lang="en-US" dirty="0" err="1">
                <a:sym typeface="Wingdings" pitchFamily="2" charset="2"/>
              </a:rPr>
              <a:t>cefixime</a:t>
            </a:r>
            <a:r>
              <a:rPr lang="en-US" dirty="0">
                <a:sym typeface="Wingdings" pitchFamily="2" charset="2"/>
              </a:rPr>
              <a:t> or </a:t>
            </a:r>
            <a:r>
              <a:rPr lang="en-US" dirty="0" err="1">
                <a:sym typeface="Wingdings" pitchFamily="2" charset="2"/>
              </a:rPr>
              <a:t>cefpodoxime</a:t>
            </a:r>
            <a:r>
              <a:rPr lang="en-US" dirty="0">
                <a:sym typeface="Wingdings" pitchFamily="2" charset="2"/>
              </a:rPr>
              <a:t>)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</p:spPr>
        <p:txBody>
          <a:bodyPr/>
          <a:lstStyle/>
          <a:p>
            <a:r>
              <a:rPr lang="en-US" b="1" dirty="0"/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76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41" y="329229"/>
            <a:ext cx="6773839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i="1" dirty="0" smtClean="0">
                <a:latin typeface="Arial Rounded MT Bold" pitchFamily="34" charset="0"/>
              </a:rPr>
              <a:t> </a:t>
            </a:r>
            <a:r>
              <a:rPr lang="en-US" b="1" dirty="0">
                <a:cs typeface="Times New Roman" pitchFamily="18" charset="0"/>
              </a:rPr>
              <a:t>Surgical Treatment :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39359"/>
            <a:ext cx="7391400" cy="46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9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9"/>
    </mc:Choice>
    <mc:Fallback xmlns="">
      <p:transition spd="slow" advTm="17879"/>
    </mc:Fallback>
  </mc:AlternateContent>
  <p:timing>
    <p:tnLst>
      <p:par>
        <p:cTn id="1" dur="indefinite" restart="never" nodeType="tmRoot"/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3935" y="912767"/>
            <a:ext cx="7900006" cy="461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846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42"/>
    </mc:Choice>
    <mc:Fallback xmlns="">
      <p:transition spd="slow" advTm="75142"/>
    </mc:Fallback>
  </mc:AlternateContent>
  <p:timing>
    <p:tnLst>
      <p:par>
        <p:cTn id="1" dur="indefinite" restart="never" nodeType="tmRoot"/>
      </p:par>
    </p:tn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of 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 </a:t>
            </a:r>
            <a:r>
              <a:rPr lang="en-US" dirty="0"/>
              <a:t>of </a:t>
            </a:r>
            <a:r>
              <a:rPr lang="en-US" dirty="0" smtClean="0"/>
              <a:t>infection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endParaRPr lang="en-US" dirty="0" smtClean="0">
              <a:sym typeface="Wingdings" pitchFamily="2" charset="2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Sinusitis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eustachian</a:t>
            </a:r>
            <a:r>
              <a:rPr lang="en-US" dirty="0" smtClean="0"/>
              <a:t> tube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spread </a:t>
            </a:r>
            <a:r>
              <a:rPr lang="en-US" dirty="0"/>
              <a:t>of infection to middle </a:t>
            </a:r>
            <a:r>
              <a:rPr lang="en-US" dirty="0" smtClean="0"/>
              <a:t>ear </a:t>
            </a:r>
            <a:r>
              <a:rPr lang="en-US" dirty="0">
                <a:sym typeface="Wingdings" pitchFamily="2" charset="2"/>
              </a:rPr>
              <a:t> otitis </a:t>
            </a:r>
            <a:r>
              <a:rPr lang="en-US" dirty="0" smtClean="0">
                <a:sym typeface="Wingdings" pitchFamily="2" charset="2"/>
              </a:rPr>
              <a:t>media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Sinusitis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ethmoidal</a:t>
            </a:r>
            <a:r>
              <a:rPr lang="en-US" dirty="0" smtClean="0"/>
              <a:t> </a:t>
            </a:r>
            <a:r>
              <a:rPr lang="en-US" dirty="0"/>
              <a:t>vein thrombophlebitis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eye </a:t>
            </a:r>
            <a:r>
              <a:rPr lang="en-US" dirty="0"/>
              <a:t>socket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periorbital</a:t>
            </a:r>
            <a:r>
              <a:rPr lang="en-US" dirty="0" smtClean="0"/>
              <a:t> </a:t>
            </a:r>
            <a:r>
              <a:rPr lang="en-US" dirty="0"/>
              <a:t>cellulitis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loss </a:t>
            </a:r>
            <a:r>
              <a:rPr lang="en-US" dirty="0"/>
              <a:t>of </a:t>
            </a:r>
            <a:r>
              <a:rPr lang="en-US" dirty="0" smtClean="0"/>
              <a:t>vision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Sinusitis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facial </a:t>
            </a:r>
            <a:r>
              <a:rPr lang="en-US" dirty="0" smtClean="0"/>
              <a:t>bones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osteomyelitis (</a:t>
            </a:r>
            <a:r>
              <a:rPr lang="en-US" dirty="0" err="1" smtClean="0">
                <a:sym typeface="Wingdings 3" pitchFamily="18" charset="2"/>
              </a:rPr>
              <a:t>Pott's</a:t>
            </a:r>
            <a:r>
              <a:rPr lang="en-US" dirty="0" smtClean="0">
                <a:sym typeface="Wingdings 3" pitchFamily="18" charset="2"/>
              </a:rPr>
              <a:t> </a:t>
            </a:r>
            <a:r>
              <a:rPr lang="en-US" dirty="0">
                <a:sym typeface="Wingdings 3" pitchFamily="18" charset="2"/>
              </a:rPr>
              <a:t>puffy </a:t>
            </a:r>
            <a:r>
              <a:rPr lang="en-US" dirty="0" smtClean="0">
                <a:sym typeface="Wingdings 3" pitchFamily="18" charset="2"/>
              </a:rPr>
              <a:t>tumor)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sinusitis in sphenoid or </a:t>
            </a:r>
            <a:r>
              <a:rPr lang="en-US" dirty="0" err="1"/>
              <a:t>ethmoid</a:t>
            </a:r>
            <a:r>
              <a:rPr lang="en-US" dirty="0"/>
              <a:t> sinuses </a:t>
            </a:r>
            <a:r>
              <a:rPr lang="en-US" dirty="0" smtClean="0"/>
              <a:t>{dangerous </a:t>
            </a:r>
            <a:r>
              <a:rPr lang="en-US" dirty="0"/>
              <a:t>triangle of the </a:t>
            </a:r>
            <a:r>
              <a:rPr lang="en-US" dirty="0" smtClean="0"/>
              <a:t>face}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cavernous sinus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/>
              <a:t>complications (cavernous sinus </a:t>
            </a:r>
            <a:r>
              <a:rPr lang="en-US" dirty="0" smtClean="0"/>
              <a:t>syndrome)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sinusitis in frontal or sphenoid sinuses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brain </a:t>
            </a:r>
            <a:r>
              <a:rPr lang="en-US" dirty="0"/>
              <a:t>or </a:t>
            </a:r>
            <a:r>
              <a:rPr lang="en-US" dirty="0" smtClean="0"/>
              <a:t>meninges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meningitis, </a:t>
            </a:r>
            <a:r>
              <a:rPr lang="en-US" dirty="0"/>
              <a:t>subdural </a:t>
            </a:r>
            <a:r>
              <a:rPr lang="en-US" dirty="0" smtClean="0"/>
              <a:t>empyema, </a:t>
            </a:r>
            <a:r>
              <a:rPr lang="en-US" dirty="0"/>
              <a:t>brain abscess</a:t>
            </a:r>
          </a:p>
        </p:txBody>
      </p:sp>
    </p:spTree>
    <p:extLst>
      <p:ext uri="{BB962C8B-B14F-4D97-AF65-F5344CB8AC3E}">
        <p14:creationId xmlns:p14="http://schemas.microsoft.com/office/powerpoint/2010/main" val="1703075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507" y="821488"/>
            <a:ext cx="6308725" cy="609599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ARS complications</a:t>
            </a:r>
            <a:br>
              <a:rPr lang="en-US" sz="4000" b="1" dirty="0" smtClean="0"/>
            </a:br>
            <a:r>
              <a:rPr lang="en-US" sz="3200" b="1" dirty="0" smtClean="0"/>
              <a:t>Frontal </a:t>
            </a:r>
            <a:r>
              <a:rPr lang="en-US" sz="3200" b="1" dirty="0"/>
              <a:t>sinus</a:t>
            </a:r>
          </a:p>
        </p:txBody>
      </p:sp>
      <p:pic>
        <p:nvPicPr>
          <p:cNvPr id="62470" name="Picture 4" descr="http://www.neurologyindia.com/articles/2010/58/5/images/ni_2010_58_5_815_72206_f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95251" y="3063828"/>
            <a:ext cx="3879850" cy="2863850"/>
          </a:xfrm>
          <a:noFill/>
        </p:spPr>
      </p:pic>
      <p:pic>
        <p:nvPicPr>
          <p:cNvPr id="5" name="Picture 2" descr="http://www.ghorayeb.com/files/pottspuffytumorctax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559" y="2770141"/>
            <a:ext cx="2037657" cy="345122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&lt;p&gt;Cerebral abscess: T2&lt;/p&gt;&#10;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800" y="2770141"/>
            <a:ext cx="2438400" cy="345260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89" y="2505028"/>
            <a:ext cx="45481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85000" y="2067885"/>
            <a:ext cx="2615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intracranial abscess</a:t>
            </a:r>
          </a:p>
        </p:txBody>
      </p:sp>
    </p:spTree>
    <p:extLst>
      <p:ext uri="{BB962C8B-B14F-4D97-AF65-F5344CB8AC3E}">
        <p14:creationId xmlns:p14="http://schemas.microsoft.com/office/powerpoint/2010/main" val="29218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85"/>
    </mc:Choice>
    <mc:Fallback xmlns="">
      <p:transition spd="slow" advTm="5788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895901" y="802944"/>
            <a:ext cx="6983360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ARS complications</a:t>
            </a:r>
            <a:br>
              <a:rPr lang="en-US" sz="3200" b="1" dirty="0" smtClean="0"/>
            </a:br>
            <a:r>
              <a:rPr lang="en-US" sz="3200" b="1" dirty="0" smtClean="0"/>
              <a:t>Maxillary </a:t>
            </a:r>
            <a:r>
              <a:rPr lang="en-US" sz="3200" b="1" dirty="0"/>
              <a:t>sinus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614149" y="2031242"/>
            <a:ext cx="5890147" cy="4351338"/>
          </a:xfrm>
        </p:spPr>
        <p:txBody>
          <a:bodyPr>
            <a:normAutofit/>
          </a:bodyPr>
          <a:lstStyle/>
          <a:p>
            <a:r>
              <a:rPr lang="en-US" sz="2400" dirty="0">
                <a:sym typeface="Wingdings 3" pitchFamily="18" charset="2"/>
              </a:rPr>
              <a:t>Isolated maxillary rhinosinusitis rarely gives rise to acute local complications</a:t>
            </a:r>
          </a:p>
          <a:p>
            <a:endParaRPr lang="en-US" sz="2400" dirty="0">
              <a:sym typeface="Wingdings 3" pitchFamily="18" charset="2"/>
            </a:endParaRPr>
          </a:p>
          <a:p>
            <a:r>
              <a:rPr lang="en-US" sz="2400" dirty="0">
                <a:sym typeface="Wingdings 3" pitchFamily="18" charset="2"/>
              </a:rPr>
              <a:t>Patients present with acute swelling of the cheek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50" y="802944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66"/>
    </mc:Choice>
    <mc:Fallback xmlns="">
      <p:transition spd="slow" advTm="2016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Placeholder 4"/>
          <p:cNvSpPr>
            <a:spLocks noGrp="1"/>
          </p:cNvSpPr>
          <p:nvPr>
            <p:ph type="subTitle" idx="1"/>
          </p:nvPr>
        </p:nvSpPr>
        <p:spPr>
          <a:xfrm>
            <a:off x="1298063" y="387065"/>
            <a:ext cx="7440460" cy="80290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ARS complications</a:t>
            </a:r>
          </a:p>
          <a:p>
            <a:pPr algn="l"/>
            <a:r>
              <a:rPr lang="en-US" sz="3200" b="1" dirty="0" smtClean="0"/>
              <a:t>Ethmoid sinus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ar-JO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4518" name="Picture 2" descr="http://www.meddean.luc.edu/lumen/meded/elective/ent/lecture1/img013a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65944" y="1004224"/>
            <a:ext cx="3343600" cy="2277595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408" y="3478171"/>
            <a:ext cx="3325085" cy="2321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8055" y="222867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Cavernous sinus syndrome</a:t>
            </a:r>
            <a:r>
              <a:rPr lang="en-US" sz="2000" dirty="0"/>
              <a:t> (CSS)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rare </a:t>
            </a:r>
            <a:r>
              <a:rPr lang="en-US" sz="2000" dirty="0"/>
              <a:t>condition </a:t>
            </a:r>
            <a:r>
              <a:rPr lang="en-US" sz="2000" dirty="0" err="1"/>
              <a:t>characterised</a:t>
            </a:r>
            <a:r>
              <a:rPr lang="en-US" sz="2000" dirty="0"/>
              <a:t> by </a:t>
            </a:r>
            <a:r>
              <a:rPr lang="en-US" sz="2000" dirty="0" err="1"/>
              <a:t>ophthalmoplegia</a:t>
            </a:r>
            <a:r>
              <a:rPr lang="en-US" sz="2000" dirty="0"/>
              <a:t>, </a:t>
            </a:r>
            <a:r>
              <a:rPr lang="en-US" sz="2000" dirty="0" err="1"/>
              <a:t>proptosis</a:t>
            </a:r>
            <a:r>
              <a:rPr lang="en-US" sz="2000" dirty="0"/>
              <a:t>, ocular and </a:t>
            </a:r>
            <a:r>
              <a:rPr lang="en-US" sz="2000" dirty="0" err="1"/>
              <a:t>conjunctival</a:t>
            </a:r>
            <a:r>
              <a:rPr lang="en-US" sz="2000" dirty="0"/>
              <a:t> congestion, trigeminal sensory loss and Horner's </a:t>
            </a:r>
            <a:r>
              <a:rPr lang="en-US" sz="2000" b="1" dirty="0"/>
              <a:t>syndrome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30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089"/>
    </mc:Choice>
    <mc:Fallback xmlns="">
      <p:transition spd="slow" advTm="13708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615" y="1460500"/>
            <a:ext cx="5460242" cy="4895850"/>
          </a:xfrm>
        </p:spPr>
        <p:txBody>
          <a:bodyPr>
            <a:normAutofit/>
          </a:bodyPr>
          <a:lstStyle/>
          <a:p>
            <a:pPr>
              <a:spcBef>
                <a:spcPct val="65000"/>
              </a:spcBef>
              <a:defRPr/>
            </a:pPr>
            <a:r>
              <a:rPr lang="en-US" sz="2200" dirty="0" err="1" smtClean="0"/>
              <a:t>Paranasal</a:t>
            </a:r>
            <a:r>
              <a:rPr lang="en-US" sz="2200" dirty="0" smtClean="0"/>
              <a:t> sinuses </a:t>
            </a:r>
            <a:r>
              <a:rPr lang="en-US" sz="2200" dirty="0"/>
              <a:t>lined with pseudostratified  ciliated columnar epithelium and goblet cells</a:t>
            </a:r>
          </a:p>
          <a:p>
            <a:pPr>
              <a:spcBef>
                <a:spcPct val="65000"/>
              </a:spcBef>
              <a:defRPr/>
            </a:pPr>
            <a:r>
              <a:rPr lang="en-US" sz="2200" dirty="0"/>
              <a:t>Sinuses health depends on: </a:t>
            </a:r>
          </a:p>
          <a:p>
            <a:pPr marL="514350" indent="-514350">
              <a:spcBef>
                <a:spcPct val="65000"/>
              </a:spcBef>
              <a:buFont typeface="+mj-lt"/>
              <a:buAutoNum type="arabicPeriod"/>
              <a:defRPr/>
            </a:pPr>
            <a:r>
              <a:rPr lang="en-US" sz="2200" dirty="0" smtClean="0"/>
              <a:t>Mucous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secretion</a:t>
            </a:r>
            <a:r>
              <a:rPr lang="en-US" sz="2200" dirty="0"/>
              <a:t> of normal viscosity, volume, and </a:t>
            </a:r>
            <a:r>
              <a:rPr lang="en-US" sz="2200" dirty="0" smtClean="0"/>
              <a:t>composition.</a:t>
            </a:r>
          </a:p>
          <a:p>
            <a:pPr marL="514350" indent="-514350">
              <a:spcBef>
                <a:spcPct val="65000"/>
              </a:spcBef>
              <a:buFont typeface="+mj-lt"/>
              <a:buAutoNum type="arabicPeriod"/>
              <a:defRPr/>
            </a:pPr>
            <a:r>
              <a:rPr lang="en-US" sz="2200" dirty="0"/>
              <a:t>N</a:t>
            </a:r>
            <a:r>
              <a:rPr lang="en-US" sz="2200" dirty="0" smtClean="0"/>
              <a:t>ormal </a:t>
            </a:r>
            <a:r>
              <a:rPr lang="en-US" sz="2200" dirty="0"/>
              <a:t>mucociliary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flow</a:t>
            </a:r>
            <a:r>
              <a:rPr lang="en-US" sz="2200" dirty="0"/>
              <a:t> to prevent mucous stasis and subsequent </a:t>
            </a:r>
            <a:r>
              <a:rPr lang="en-US" sz="2200" dirty="0" smtClean="0"/>
              <a:t>infection</a:t>
            </a:r>
            <a:endParaRPr lang="en-US" sz="2200" dirty="0"/>
          </a:p>
          <a:p>
            <a:pPr marL="514350" indent="-514350">
              <a:spcBef>
                <a:spcPct val="65000"/>
              </a:spcBef>
              <a:buFont typeface="+mj-lt"/>
              <a:buAutoNum type="arabicPeriod"/>
              <a:defRPr/>
            </a:pPr>
            <a:r>
              <a:rPr lang="en-US" sz="2200" dirty="0" smtClean="0"/>
              <a:t> Open </a:t>
            </a:r>
            <a:r>
              <a:rPr lang="en-US" sz="2200" dirty="0"/>
              <a:t>sinus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ostia</a:t>
            </a:r>
            <a:r>
              <a:rPr lang="en-US" sz="2200" dirty="0"/>
              <a:t> to allow adequate drainage and aeration</a:t>
            </a:r>
            <a:r>
              <a:rPr lang="en-US" sz="2200" dirty="0" smtClean="0"/>
              <a:t>.</a:t>
            </a:r>
          </a:p>
          <a:p>
            <a:endParaRPr lang="en-US" dirty="0"/>
          </a:p>
        </p:txBody>
      </p:sp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77D53C9-03DA-4D83-8DEF-9D7CF4AC6F92}" type="slidenum">
              <a:rPr lang="ar-SA"/>
              <a:pPr/>
              <a:t>3</a:t>
            </a:fld>
            <a:endParaRPr lang="es-ES" dirty="0"/>
          </a:p>
        </p:txBody>
      </p:sp>
      <p:pic>
        <p:nvPicPr>
          <p:cNvPr id="5124" name="Picture 3" descr="C:\Documents and Settings\Maureen\My Documents\My Pictures\sinus CTs\coronal sinus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969" y="1519707"/>
            <a:ext cx="5281474" cy="396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8167456"/>
      </p:ext>
    </p:extLst>
  </p:cSld>
  <p:clrMapOvr>
    <a:masterClrMapping/>
  </p:clrMapOvr>
  <p:transition advTm="249393"/>
  <p:timing>
    <p:tnLst>
      <p:par>
        <p:cTn id="1" dur="indefinite" restart="never" nodeType="tmRoot"/>
      </p:par>
    </p:tnLst>
  </p:timing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27" y="768825"/>
            <a:ext cx="4840406" cy="5334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ARS complications Sphenoid sinus</a:t>
            </a:r>
            <a:endParaRPr lang="en-US" b="1" dirty="0"/>
          </a:p>
        </p:txBody>
      </p:sp>
      <p:sp>
        <p:nvSpPr>
          <p:cNvPr id="67588" name="Content Placeholder 5"/>
          <p:cNvSpPr>
            <a:spLocks noGrp="1"/>
          </p:cNvSpPr>
          <p:nvPr>
            <p:ph sz="half" idx="4294967295"/>
          </p:nvPr>
        </p:nvSpPr>
        <p:spPr>
          <a:xfrm>
            <a:off x="501042" y="2047875"/>
            <a:ext cx="4738688" cy="3048000"/>
          </a:xfrm>
        </p:spPr>
        <p:txBody>
          <a:bodyPr>
            <a:noAutofit/>
          </a:bodyPr>
          <a:lstStyle/>
          <a:p>
            <a:r>
              <a:rPr lang="en-US" sz="2400" dirty="0">
                <a:sym typeface="Wingdings 3" pitchFamily="18" charset="2"/>
              </a:rPr>
              <a:t>Result in septic cavernous sinus thrombosis by direct </a:t>
            </a:r>
            <a:r>
              <a:rPr lang="en-US" sz="2400" dirty="0" smtClean="0">
                <a:sym typeface="Wingdings 3" pitchFamily="18" charset="2"/>
              </a:rPr>
              <a:t>spread</a:t>
            </a:r>
            <a:r>
              <a:rPr lang="en-US" sz="2400" dirty="0">
                <a:sym typeface="Wingdings 3" pitchFamily="18" charset="2"/>
              </a:rPr>
              <a:t>.</a:t>
            </a:r>
          </a:p>
        </p:txBody>
      </p:sp>
      <p:pic>
        <p:nvPicPr>
          <p:cNvPr id="6759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41200" y="0"/>
            <a:ext cx="3222625" cy="3571875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346" y="3571875"/>
            <a:ext cx="3285233" cy="326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7"/>
    </mc:Choice>
    <mc:Fallback xmlns="">
      <p:transition spd="slow" advTm="13477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14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 Anatomy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0"/>
            <a:ext cx="5765442" cy="4800600"/>
          </a:xfrm>
        </p:spPr>
        <p:txBody>
          <a:bodyPr/>
          <a:lstStyle/>
          <a:p>
            <a:r>
              <a:rPr lang="en-US" sz="2400" dirty="0" smtClean="0"/>
              <a:t>Superior </a:t>
            </a:r>
            <a:r>
              <a:rPr lang="en-US" sz="2400" dirty="0"/>
              <a:t>meatus </a:t>
            </a:r>
            <a:r>
              <a:rPr lang="en-US" sz="2400" dirty="0" smtClean="0"/>
              <a:t>drains sphenoid </a:t>
            </a:r>
            <a:r>
              <a:rPr lang="en-US" sz="2400" dirty="0"/>
              <a:t>and t</a:t>
            </a:r>
            <a:r>
              <a:rPr lang="en-US" sz="2400" dirty="0" smtClean="0"/>
              <a:t>he </a:t>
            </a:r>
            <a:r>
              <a:rPr lang="en-US" sz="2400" dirty="0"/>
              <a:t>posterior </a:t>
            </a:r>
            <a:r>
              <a:rPr lang="en-US" sz="2400" dirty="0" err="1"/>
              <a:t>ethmoid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Middle meatus </a:t>
            </a:r>
            <a:r>
              <a:rPr lang="en-US" sz="2400" dirty="0"/>
              <a:t>drains </a:t>
            </a:r>
            <a:r>
              <a:rPr lang="en-US" sz="2400" dirty="0" smtClean="0"/>
              <a:t>frontal, maxillary</a:t>
            </a:r>
            <a:r>
              <a:rPr lang="en-US" sz="2400" dirty="0"/>
              <a:t>, </a:t>
            </a:r>
            <a:r>
              <a:rPr lang="en-US" sz="2400" dirty="0" smtClean="0"/>
              <a:t>and anterior </a:t>
            </a:r>
            <a:r>
              <a:rPr lang="en-US" sz="2400" dirty="0" err="1" smtClean="0"/>
              <a:t>ethmoid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nferior </a:t>
            </a:r>
            <a:r>
              <a:rPr lang="en-US" sz="2400" dirty="0"/>
              <a:t>meatus drains nasolacrimal </a:t>
            </a:r>
            <a:r>
              <a:rPr lang="en-US" sz="2400" dirty="0" smtClean="0"/>
              <a:t>duct.</a:t>
            </a:r>
          </a:p>
          <a:p>
            <a:endParaRPr lang="en-US" sz="2000" dirty="0"/>
          </a:p>
          <a:p>
            <a:r>
              <a:rPr lang="en-US" sz="2400" dirty="0" smtClean="0"/>
              <a:t>This </a:t>
            </a:r>
            <a:r>
              <a:rPr lang="en-US" sz="2400" dirty="0"/>
              <a:t>region is called the </a:t>
            </a:r>
            <a:r>
              <a:rPr lang="en-US" sz="2400" b="1" u="sng" dirty="0"/>
              <a:t>ostiomeatal complex </a:t>
            </a:r>
            <a:r>
              <a:rPr lang="en-US" sz="2400" dirty="0"/>
              <a:t>and can be visualized by coronal CT scan. </a:t>
            </a:r>
            <a:endParaRPr lang="en-US" sz="2400" dirty="0" smtClean="0"/>
          </a:p>
          <a:p>
            <a:endParaRPr lang="en-US" sz="2000" dirty="0" smtClean="0"/>
          </a:p>
        </p:txBody>
      </p:sp>
      <p:pic>
        <p:nvPicPr>
          <p:cNvPr id="1026" name="Picture 2" descr="The ostiomeatal complex (or unit) is common channel that links the frontal  sinus, anterior and middle ethmoid sinuses and the maxillary si… | Dental,  Ent, Sinus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88" y="1863763"/>
            <a:ext cx="5034611" cy="37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54"/>
    </mc:Choice>
    <mc:Fallback xmlns="">
      <p:transition spd="slow" advTm="53654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 normal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possible roles of the sinuses may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reducing the weight of the skull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dampening pressure; humidifying and warming inspired air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aiding in sound resonance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Obstruction of sinus drainage into nasal cavity → stagnation  → inflammation (acute or chronic) of </a:t>
            </a:r>
            <a:r>
              <a:rPr lang="en-US" sz="2000" b="1" dirty="0" err="1"/>
              <a:t>paranasal</a:t>
            </a:r>
            <a:r>
              <a:rPr lang="en-US" sz="2000" b="1" dirty="0"/>
              <a:t> sinuses  </a:t>
            </a:r>
            <a:r>
              <a:rPr lang="en-US" sz="2000" dirty="0"/>
              <a:t>→ pain over affected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7"/>
    </mc:Choice>
    <mc:Fallback xmlns="">
      <p:transition spd="slow" advTm="14817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41143" y="381000"/>
            <a:ext cx="8153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rtl="0" eaLnBrk="1" hangingPunct="1"/>
            <a:r>
              <a:rPr lang="en-US" dirty="0" smtClean="0">
                <a:latin typeface="+mn-lt"/>
              </a:rPr>
              <a:t>Frontal Sinuses</a:t>
            </a:r>
          </a:p>
        </p:txBody>
      </p:sp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C35A00F-DF07-4B3F-B9E3-3F9694DA443A}" type="slidenum">
              <a:rPr lang="ar-SA"/>
              <a:pPr/>
              <a:t>6</a:t>
            </a:fld>
            <a:endParaRPr lang="es-ES"/>
          </a:p>
        </p:txBody>
      </p:sp>
      <p:pic>
        <p:nvPicPr>
          <p:cNvPr id="6147" name="Picture 4" descr="C:\Documents and Settings\Maureen\My Documents\My Pictures\sinus CTs\coronal sinus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59044"/>
            <a:ext cx="6172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3910741" y="1566301"/>
            <a:ext cx="914400" cy="52705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 rot="6595593">
            <a:off x="6934199" y="1566301"/>
            <a:ext cx="914400" cy="52705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1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8D89869-804B-42C3-BC10-CE3D818A17D5}" type="slidenum">
              <a:rPr lang="ar-SA" sz="1400"/>
              <a:pPr algn="r"/>
              <a:t>6</a:t>
            </a:fld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2710464657"/>
      </p:ext>
    </p:extLst>
  </p:cSld>
  <p:clrMapOvr>
    <a:masterClrMapping/>
  </p:clrMapOvr>
  <p:transition advTm="5594"/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9131" y="409913"/>
            <a:ext cx="8153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rtl="0" eaLnBrk="1" hangingPunct="1"/>
            <a:r>
              <a:rPr lang="en-US" dirty="0" smtClean="0">
                <a:latin typeface="+mn-lt"/>
              </a:rPr>
              <a:t>Maxillary Sinuses</a:t>
            </a:r>
          </a:p>
        </p:txBody>
      </p:sp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990FA9-8E59-4D9D-8F20-EC7D4E46EBEC}" type="slidenum">
              <a:rPr lang="ar-SA"/>
              <a:pPr/>
              <a:t>7</a:t>
            </a:fld>
            <a:endParaRPr lang="es-ES"/>
          </a:p>
        </p:txBody>
      </p:sp>
      <p:pic>
        <p:nvPicPr>
          <p:cNvPr id="7172" name="Picture 3" descr="C:\Documents and Settings\Maureen\My Documents\My Pictures\sinus CTs\coronal sinus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14487"/>
            <a:ext cx="6172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3581400" y="4114800"/>
            <a:ext cx="914400" cy="52705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 rot="6595593">
            <a:off x="7619999" y="4151853"/>
            <a:ext cx="914400" cy="52705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5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4E26179-68A5-4100-8B2E-DE24D2DCD05F}" type="slidenum">
              <a:rPr lang="ar-SA" sz="1400"/>
              <a:pPr algn="r"/>
              <a:t>7</a:t>
            </a:fld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330687177"/>
      </p:ext>
    </p:extLst>
  </p:cSld>
  <p:clrMapOvr>
    <a:masterClrMapping/>
  </p:clrMapOvr>
  <p:transition advTm="3060"/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1018" y="515879"/>
            <a:ext cx="8153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rtl="0" eaLnBrk="1" hangingPunct="1"/>
            <a:r>
              <a:rPr lang="en-US" dirty="0" smtClean="0">
                <a:latin typeface="+mn-lt"/>
              </a:rPr>
              <a:t>Ethmoid Sinuses</a:t>
            </a:r>
          </a:p>
        </p:txBody>
      </p:sp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534AFF3-0B79-4D05-AB7A-882A26304C07}" type="slidenum">
              <a:rPr lang="ar-SA"/>
              <a:pPr/>
              <a:t>8</a:t>
            </a:fld>
            <a:endParaRPr lang="es-ES"/>
          </a:p>
        </p:txBody>
      </p:sp>
      <p:pic>
        <p:nvPicPr>
          <p:cNvPr id="8196" name="Picture 5" descr="C:\Documents and Settings\Maureen\My Documents\My Pictures\sinus CTs\coronal sinus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296" y="1658879"/>
            <a:ext cx="6172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3"/>
          <p:cNvSpPr>
            <a:spLocks noChangeShapeType="1"/>
          </p:cNvSpPr>
          <p:nvPr/>
        </p:nvSpPr>
        <p:spPr bwMode="auto">
          <a:xfrm rot="5247068">
            <a:off x="5606793" y="2632074"/>
            <a:ext cx="914400" cy="52705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8" name="Line 4"/>
          <p:cNvSpPr>
            <a:spLocks noChangeShapeType="1"/>
          </p:cNvSpPr>
          <p:nvPr/>
        </p:nvSpPr>
        <p:spPr bwMode="auto">
          <a:xfrm rot="8100000">
            <a:off x="6586865" y="3289917"/>
            <a:ext cx="914400" cy="52705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9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CA69D94-3C88-49AA-876E-7FF978B63274}" type="slidenum">
              <a:rPr lang="ar-SA" sz="1400"/>
              <a:pPr algn="r"/>
              <a:t>8</a:t>
            </a:fld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316023600"/>
      </p:ext>
    </p:extLst>
  </p:cSld>
  <p:clrMapOvr>
    <a:masterClrMapping/>
  </p:clrMapOvr>
  <p:transition advTm="3203"/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38300" y="546122"/>
            <a:ext cx="8077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rtl="0" eaLnBrk="1" hangingPunct="1"/>
            <a:r>
              <a:rPr lang="en-US" dirty="0" smtClean="0">
                <a:latin typeface="+mn-lt"/>
              </a:rPr>
              <a:t>Sphenoid Sinus</a:t>
            </a:r>
          </a:p>
        </p:txBody>
      </p:sp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1DD68F5-295F-4465-B517-94258B814130}" type="slidenum">
              <a:rPr lang="ar-SA"/>
              <a:pPr/>
              <a:t>9</a:t>
            </a:fld>
            <a:endParaRPr lang="es-ES"/>
          </a:p>
        </p:txBody>
      </p:sp>
      <p:pic>
        <p:nvPicPr>
          <p:cNvPr id="9220" name="Picture 3" descr="C:\Documents and Settings\Maureen\My Documents\My Pictures\sinus CTs\sagittal sinus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03400"/>
            <a:ext cx="61722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4"/>
          <p:cNvSpPr>
            <a:spLocks noChangeShapeType="1"/>
          </p:cNvSpPr>
          <p:nvPr/>
        </p:nvSpPr>
        <p:spPr bwMode="auto">
          <a:xfrm rot="8100000">
            <a:off x="7242526" y="3251158"/>
            <a:ext cx="914400" cy="52705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2" name="Slide Number Placeholder 4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DD56286-E109-4886-BADB-15F5578E9979}" type="slidenum">
              <a:rPr lang="ar-SA" sz="1400"/>
              <a:pPr algn="r"/>
              <a:t>9</a:t>
            </a:fld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29041177"/>
      </p:ext>
    </p:extLst>
  </p:cSld>
  <p:clrMapOvr>
    <a:masterClrMapping/>
  </p:clrMapOvr>
  <p:transition advTm="5240"/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0.5|1.2|1.2|1.9|3.9|1.9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DE71F5D498A7468AA2A262088F09E7" ma:contentTypeVersion="2" ma:contentTypeDescription="Create a new document." ma:contentTypeScope="" ma:versionID="ea70fb55b5af520ffbf2d348a77392af">
  <xsd:schema xmlns:xsd="http://www.w3.org/2001/XMLSchema" xmlns:xs="http://www.w3.org/2001/XMLSchema" xmlns:p="http://schemas.microsoft.com/office/2006/metadata/properties" xmlns:ns2="89d7e991-0a37-4633-9877-eb75033ba4ab" targetNamespace="http://schemas.microsoft.com/office/2006/metadata/properties" ma:root="true" ma:fieldsID="e3c6ec3c3b0b2a6ce99060ed9d7202f9" ns2:_="">
    <xsd:import namespace="89d7e991-0a37-4633-9877-eb75033b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7e991-0a37-4633-9877-eb75033b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D45276-98B9-4224-8956-E5DBA42A1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7e991-0a37-4633-9877-eb75033ba4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83ADAC-4FD7-467A-85DD-46AA307045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5B6764-B725-4E9D-AB67-323659AC451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1251</TotalTime>
  <Words>925</Words>
  <Application>Microsoft Office PowerPoint</Application>
  <PresentationFormat>Widescreen</PresentationFormat>
  <Paragraphs>203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Aparajita</vt:lpstr>
      <vt:lpstr>Arial</vt:lpstr>
      <vt:lpstr>Arial Rounded MT Bold</vt:lpstr>
      <vt:lpstr>Calibri</vt:lpstr>
      <vt:lpstr>Cambria</vt:lpstr>
      <vt:lpstr>Century Schoolbook</vt:lpstr>
      <vt:lpstr>Times New Roman</vt:lpstr>
      <vt:lpstr>Wingdings</vt:lpstr>
      <vt:lpstr>Wingdings 2</vt:lpstr>
      <vt:lpstr>Wingdings 3</vt:lpstr>
      <vt:lpstr>Adjacency</vt:lpstr>
      <vt:lpstr>Acute Rhinosinusitis (ARS)</vt:lpstr>
      <vt:lpstr>Terminology and classification</vt:lpstr>
      <vt:lpstr>Sinus Anatomy</vt:lpstr>
      <vt:lpstr>Sinus Anatomy</vt:lpstr>
      <vt:lpstr>Sinus normal physiology</vt:lpstr>
      <vt:lpstr>Frontal Sinuses</vt:lpstr>
      <vt:lpstr>Maxillary Sinuses</vt:lpstr>
      <vt:lpstr>Ethmoid Sinuses</vt:lpstr>
      <vt:lpstr>Sphenoid Sinus</vt:lpstr>
      <vt:lpstr>Classification of Rhinosinusitis </vt:lpstr>
      <vt:lpstr>Etiology </vt:lpstr>
      <vt:lpstr>Acute viral rhinosinusitis ( common cold) </vt:lpstr>
      <vt:lpstr>Acute bacterial rhinosinusitis</vt:lpstr>
      <vt:lpstr>Road to Bacterial Sinus Infections</vt:lpstr>
      <vt:lpstr>Clinical course History and  physical exam</vt:lpstr>
      <vt:lpstr>Clinical presentation </vt:lpstr>
      <vt:lpstr>Diagnosis</vt:lpstr>
      <vt:lpstr>Radiology: Plain films </vt:lpstr>
      <vt:lpstr>Radiology: CT scan </vt:lpstr>
      <vt:lpstr>Speculum exam</vt:lpstr>
      <vt:lpstr>Endoscopy :</vt:lpstr>
      <vt:lpstr>Management</vt:lpstr>
      <vt:lpstr>Management</vt:lpstr>
      <vt:lpstr> Surgical Treatment :</vt:lpstr>
      <vt:lpstr>PowerPoint Presentation</vt:lpstr>
      <vt:lpstr>Complications of ARS</vt:lpstr>
      <vt:lpstr>ARS complications Frontal sinus</vt:lpstr>
      <vt:lpstr>ARS complications Maxillary sinus</vt:lpstr>
      <vt:lpstr>PowerPoint Presentation</vt:lpstr>
      <vt:lpstr>ARS complications Sphenoid sinus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Rhinosinusitis</dc:title>
  <dc:creator>User</dc:creator>
  <cp:lastModifiedBy>user</cp:lastModifiedBy>
  <cp:revision>114</cp:revision>
  <dcterms:created xsi:type="dcterms:W3CDTF">2019-07-21T18:28:34Z</dcterms:created>
  <dcterms:modified xsi:type="dcterms:W3CDTF">2021-04-19T21:47:42Z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0x01010095DE71F5D498A7468AA2A262088F09E7</vt:lpwstr>
  </property>
</Properties>
</file>