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1" r:id="rId2"/>
  </p:sldMasterIdLst>
  <p:notesMasterIdLst>
    <p:notesMasterId r:id="rId44"/>
  </p:notesMasterIdLst>
  <p:sldIdLst>
    <p:sldId id="256" r:id="rId3"/>
    <p:sldId id="310" r:id="rId4"/>
    <p:sldId id="311" r:id="rId5"/>
    <p:sldId id="269" r:id="rId6"/>
    <p:sldId id="318" r:id="rId7"/>
    <p:sldId id="319" r:id="rId8"/>
    <p:sldId id="320" r:id="rId9"/>
    <p:sldId id="341" r:id="rId10"/>
    <p:sldId id="292" r:id="rId11"/>
    <p:sldId id="329" r:id="rId12"/>
    <p:sldId id="330" r:id="rId13"/>
    <p:sldId id="293" r:id="rId14"/>
    <p:sldId id="340" r:id="rId15"/>
    <p:sldId id="342" r:id="rId16"/>
    <p:sldId id="339" r:id="rId17"/>
    <p:sldId id="321" r:id="rId18"/>
    <p:sldId id="331" r:id="rId19"/>
    <p:sldId id="332" r:id="rId20"/>
    <p:sldId id="333" r:id="rId21"/>
    <p:sldId id="334" r:id="rId22"/>
    <p:sldId id="270" r:id="rId23"/>
    <p:sldId id="271" r:id="rId24"/>
    <p:sldId id="312" r:id="rId25"/>
    <p:sldId id="313" r:id="rId26"/>
    <p:sldId id="314" r:id="rId27"/>
    <p:sldId id="328" r:id="rId28"/>
    <p:sldId id="315" r:id="rId29"/>
    <p:sldId id="316" r:id="rId30"/>
    <p:sldId id="264" r:id="rId31"/>
    <p:sldId id="257" r:id="rId32"/>
    <p:sldId id="309" r:id="rId33"/>
    <p:sldId id="326" r:id="rId34"/>
    <p:sldId id="267" r:id="rId35"/>
    <p:sldId id="286" r:id="rId36"/>
    <p:sldId id="335" r:id="rId37"/>
    <p:sldId id="306" r:id="rId38"/>
    <p:sldId id="336" r:id="rId39"/>
    <p:sldId id="337" r:id="rId40"/>
    <p:sldId id="307" r:id="rId41"/>
    <p:sldId id="338" r:id="rId42"/>
    <p:sldId id="308" r:id="rId43"/>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5096" autoAdjust="0"/>
  </p:normalViewPr>
  <p:slideViewPr>
    <p:cSldViewPr>
      <p:cViewPr varScale="1">
        <p:scale>
          <a:sx n="111" d="100"/>
          <a:sy n="111" d="100"/>
        </p:scale>
        <p:origin x="1614" y="60"/>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D9E802E-6AF5-4A59-A15F-F78891156F64}" type="datetimeFigureOut">
              <a:rPr lang="ar-JO" smtClean="0"/>
              <a:pPr/>
              <a:t>12/01/1445</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32FB4D1-2EB2-4BED-97FC-0FF656AD9B7E}" type="slidenum">
              <a:rPr lang="ar-JO" smtClean="0"/>
              <a:pPr/>
              <a:t>‹#›</a:t>
            </a:fld>
            <a:endParaRPr lang="ar-JO"/>
          </a:p>
        </p:txBody>
      </p:sp>
    </p:spTree>
    <p:extLst>
      <p:ext uri="{BB962C8B-B14F-4D97-AF65-F5344CB8AC3E}">
        <p14:creationId xmlns:p14="http://schemas.microsoft.com/office/powerpoint/2010/main" val="134800021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pPr defTabSz="912983"/>
            <a:fld id="{3C94D200-AE27-40D2-BAE7-FD939688F2FF}" type="slidenum">
              <a:rPr lang="en-US" altLang="en-US" smtClean="0"/>
              <a:pPr defTabSz="912983"/>
              <a:t>17</a:t>
            </a:fld>
            <a:endParaRPr lang="en-US" altLang="en-US" dirty="0" smtClean="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xfrm>
            <a:off x="686098" y="4343704"/>
            <a:ext cx="5715000" cy="4113892"/>
          </a:xfrm>
          <a:noFill/>
          <a:ln/>
        </p:spPr>
        <p:txBody>
          <a:bodyPr/>
          <a:lstStyle/>
          <a:p>
            <a:pPr marL="226745" indent="-226745">
              <a:buSzPct val="85000"/>
              <a:buFontTx/>
              <a:buAutoNum type="arabicPeriod"/>
            </a:pPr>
            <a:r>
              <a:rPr lang="en-US" altLang="en-US" sz="1800" dirty="0"/>
              <a:t>Inflated self-esteem or grandiosity</a:t>
            </a:r>
          </a:p>
          <a:p>
            <a:pPr marL="226745" indent="-226745">
              <a:buSzPct val="85000"/>
              <a:buFontTx/>
              <a:buAutoNum type="arabicPeriod"/>
            </a:pPr>
            <a:r>
              <a:rPr lang="en-US" altLang="en-US" sz="1800" dirty="0"/>
              <a:t>Decreased need for sleep (e.g., feels rested after only 3 hours of sleep)</a:t>
            </a:r>
          </a:p>
          <a:p>
            <a:pPr marL="226745" indent="-226745">
              <a:buSzPct val="85000"/>
              <a:buFontTx/>
              <a:buAutoNum type="arabicPeriod"/>
            </a:pPr>
            <a:r>
              <a:rPr lang="en-US" altLang="en-US" sz="1800" dirty="0"/>
              <a:t>More talkative than usual or pressure to keep talking</a:t>
            </a:r>
          </a:p>
          <a:p>
            <a:pPr marL="226745" indent="-226745">
              <a:buSzPct val="85000"/>
              <a:buFontTx/>
              <a:buAutoNum type="arabicPeriod"/>
            </a:pPr>
            <a:r>
              <a:rPr lang="en-US" altLang="en-US" sz="1800" dirty="0"/>
              <a:t>Flight of ideas or subjective experience that thoughts are racing</a:t>
            </a:r>
          </a:p>
          <a:p>
            <a:pPr marL="226745" indent="-226745">
              <a:buSzPct val="85000"/>
              <a:buFontTx/>
              <a:buAutoNum type="arabicPeriod"/>
            </a:pPr>
            <a:r>
              <a:rPr lang="en-US" altLang="en-US" sz="1800" dirty="0"/>
              <a:t>Distractibility (i.e., attention too easily drawn to unimportant or irrelevant external stimuli)</a:t>
            </a:r>
          </a:p>
          <a:p>
            <a:pPr marL="226745" indent="-226745">
              <a:buSzPct val="85000"/>
              <a:buFontTx/>
              <a:buAutoNum type="arabicPeriod"/>
            </a:pPr>
            <a:r>
              <a:rPr lang="en-US" altLang="en-US" sz="1800" dirty="0"/>
              <a:t>Increase in goal-directed activity (either socially, at work or school, or sexually) or psychomotor agitation</a:t>
            </a:r>
          </a:p>
          <a:p>
            <a:pPr marL="226745" indent="-226745">
              <a:buSzPct val="85000"/>
              <a:buFontTx/>
              <a:buAutoNum type="arabicPeriod"/>
            </a:pPr>
            <a:r>
              <a:rPr lang="en-US" altLang="en-US" sz="1800" dirty="0"/>
              <a:t>Excessive involvement in pleasurable activities that have a high potential for painful consequences (e.g., engaging in unrestrained buying sprees, sexual indiscretions, or foolish business investments)</a:t>
            </a:r>
          </a:p>
          <a:p>
            <a:pPr marL="226745" indent="-226745"/>
            <a:endParaRPr lang="en-US" altLang="en-US" sz="1800" dirty="0"/>
          </a:p>
        </p:txBody>
      </p:sp>
    </p:spTree>
    <p:extLst>
      <p:ext uri="{BB962C8B-B14F-4D97-AF65-F5344CB8AC3E}">
        <p14:creationId xmlns:p14="http://schemas.microsoft.com/office/powerpoint/2010/main" val="2302077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pPr defTabSz="912983"/>
            <a:fld id="{3C94D200-AE27-40D2-BAE7-FD939688F2FF}" type="slidenum">
              <a:rPr lang="en-US" altLang="en-US" smtClean="0"/>
              <a:pPr defTabSz="912983"/>
              <a:t>18</a:t>
            </a:fld>
            <a:endParaRPr lang="en-US" altLang="en-US" dirty="0" smtClean="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xfrm>
            <a:off x="686098" y="4343704"/>
            <a:ext cx="5715000" cy="4113892"/>
          </a:xfrm>
          <a:noFill/>
          <a:ln/>
        </p:spPr>
        <p:txBody>
          <a:bodyPr/>
          <a:lstStyle/>
          <a:p>
            <a:pPr marL="226745" indent="-226745">
              <a:buSzPct val="85000"/>
              <a:buFontTx/>
              <a:buAutoNum type="arabicPeriod"/>
            </a:pPr>
            <a:r>
              <a:rPr lang="en-US" altLang="en-US" sz="1800" dirty="0"/>
              <a:t>Inflated self-esteem or grandiosity</a:t>
            </a:r>
          </a:p>
          <a:p>
            <a:pPr marL="226745" indent="-226745">
              <a:buSzPct val="85000"/>
              <a:buFontTx/>
              <a:buAutoNum type="arabicPeriod"/>
            </a:pPr>
            <a:r>
              <a:rPr lang="en-US" altLang="en-US" sz="1800" dirty="0"/>
              <a:t>Decreased need for sleep (e.g., feels rested after only 3 hours of sleep)</a:t>
            </a:r>
          </a:p>
          <a:p>
            <a:pPr marL="226745" indent="-226745">
              <a:buSzPct val="85000"/>
              <a:buFontTx/>
              <a:buAutoNum type="arabicPeriod"/>
            </a:pPr>
            <a:r>
              <a:rPr lang="en-US" altLang="en-US" sz="1800" dirty="0"/>
              <a:t>More talkative than usual or pressure to keep talking</a:t>
            </a:r>
          </a:p>
          <a:p>
            <a:pPr marL="226745" indent="-226745">
              <a:buSzPct val="85000"/>
              <a:buFontTx/>
              <a:buAutoNum type="arabicPeriod"/>
            </a:pPr>
            <a:r>
              <a:rPr lang="en-US" altLang="en-US" sz="1800" dirty="0"/>
              <a:t>Flight of ideas or subjective experience that thoughts are racing</a:t>
            </a:r>
          </a:p>
          <a:p>
            <a:pPr marL="226745" indent="-226745">
              <a:buSzPct val="85000"/>
              <a:buFontTx/>
              <a:buAutoNum type="arabicPeriod"/>
            </a:pPr>
            <a:r>
              <a:rPr lang="en-US" altLang="en-US" sz="1800" dirty="0"/>
              <a:t>Distractibility (i.e., attention too easily drawn to unimportant or irrelevant external stimuli)</a:t>
            </a:r>
          </a:p>
          <a:p>
            <a:pPr marL="226745" indent="-226745">
              <a:buSzPct val="85000"/>
              <a:buFontTx/>
              <a:buAutoNum type="arabicPeriod"/>
            </a:pPr>
            <a:r>
              <a:rPr lang="en-US" altLang="en-US" sz="1800" dirty="0"/>
              <a:t>Increase in goal-directed activity (either socially, at work or school, or sexually) or psychomotor agitation</a:t>
            </a:r>
          </a:p>
          <a:p>
            <a:pPr marL="226745" indent="-226745">
              <a:buSzPct val="85000"/>
              <a:buFontTx/>
              <a:buAutoNum type="arabicPeriod"/>
            </a:pPr>
            <a:r>
              <a:rPr lang="en-US" altLang="en-US" sz="1800" dirty="0"/>
              <a:t>Excessive involvement in pleasurable activities that have a high potential for painful consequences (e.g., engaging in unrestrained buying sprees, sexual indiscretions, or foolish business investments)</a:t>
            </a:r>
          </a:p>
          <a:p>
            <a:pPr marL="226745" indent="-226745"/>
            <a:endParaRPr lang="en-US" altLang="en-US" sz="1800" dirty="0"/>
          </a:p>
        </p:txBody>
      </p:sp>
    </p:spTree>
    <p:extLst>
      <p:ext uri="{BB962C8B-B14F-4D97-AF65-F5344CB8AC3E}">
        <p14:creationId xmlns:p14="http://schemas.microsoft.com/office/powerpoint/2010/main" val="1509218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pPr defTabSz="912983"/>
            <a:fld id="{3C94D200-AE27-40D2-BAE7-FD939688F2FF}" type="slidenum">
              <a:rPr lang="en-US" altLang="en-US" smtClean="0"/>
              <a:pPr defTabSz="912983"/>
              <a:t>19</a:t>
            </a:fld>
            <a:endParaRPr lang="en-US" altLang="en-US" dirty="0" smtClean="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xfrm>
            <a:off x="686098" y="4343704"/>
            <a:ext cx="5715000" cy="4113892"/>
          </a:xfrm>
          <a:noFill/>
          <a:ln/>
        </p:spPr>
        <p:txBody>
          <a:bodyPr/>
          <a:lstStyle/>
          <a:p>
            <a:pPr marL="226745" indent="-226745">
              <a:buSzPct val="85000"/>
              <a:buFontTx/>
              <a:buAutoNum type="arabicPeriod"/>
            </a:pPr>
            <a:r>
              <a:rPr lang="en-US" altLang="en-US" sz="1800" dirty="0"/>
              <a:t>Inflated self-esteem or grandiosity</a:t>
            </a:r>
          </a:p>
          <a:p>
            <a:pPr marL="226745" indent="-226745">
              <a:buSzPct val="85000"/>
              <a:buFontTx/>
              <a:buAutoNum type="arabicPeriod"/>
            </a:pPr>
            <a:r>
              <a:rPr lang="en-US" altLang="en-US" sz="1800" dirty="0"/>
              <a:t>Decreased need for sleep (e.g., feels rested after only 3 hours of sleep)</a:t>
            </a:r>
          </a:p>
          <a:p>
            <a:pPr marL="226745" indent="-226745">
              <a:buSzPct val="85000"/>
              <a:buFontTx/>
              <a:buAutoNum type="arabicPeriod"/>
            </a:pPr>
            <a:r>
              <a:rPr lang="en-US" altLang="en-US" sz="1800" dirty="0"/>
              <a:t>More talkative than usual or pressure to keep talking</a:t>
            </a:r>
          </a:p>
          <a:p>
            <a:pPr marL="226745" indent="-226745">
              <a:buSzPct val="85000"/>
              <a:buFontTx/>
              <a:buAutoNum type="arabicPeriod"/>
            </a:pPr>
            <a:r>
              <a:rPr lang="en-US" altLang="en-US" sz="1800" dirty="0"/>
              <a:t>Flight of ideas or subjective experience that thoughts are racing</a:t>
            </a:r>
          </a:p>
          <a:p>
            <a:pPr marL="226745" indent="-226745">
              <a:buSzPct val="85000"/>
              <a:buFontTx/>
              <a:buAutoNum type="arabicPeriod"/>
            </a:pPr>
            <a:r>
              <a:rPr lang="en-US" altLang="en-US" sz="1800" dirty="0"/>
              <a:t>Distractibility (i.e., attention too easily drawn to unimportant or irrelevant external stimuli)</a:t>
            </a:r>
          </a:p>
          <a:p>
            <a:pPr marL="226745" indent="-226745">
              <a:buSzPct val="85000"/>
              <a:buFontTx/>
              <a:buAutoNum type="arabicPeriod"/>
            </a:pPr>
            <a:r>
              <a:rPr lang="en-US" altLang="en-US" sz="1800" dirty="0"/>
              <a:t>Increase in goal-directed activity (either socially, at work or school, or sexually) or psychomotor agitation</a:t>
            </a:r>
          </a:p>
          <a:p>
            <a:pPr marL="226745" indent="-226745">
              <a:buSzPct val="85000"/>
              <a:buFontTx/>
              <a:buAutoNum type="arabicPeriod"/>
            </a:pPr>
            <a:r>
              <a:rPr lang="en-US" altLang="en-US" sz="1800" dirty="0"/>
              <a:t>Excessive involvement in pleasurable activities that have a high potential for painful consequences (e.g., engaging in unrestrained buying sprees, sexual indiscretions, or foolish business investments)</a:t>
            </a:r>
          </a:p>
          <a:p>
            <a:pPr marL="226745" indent="-226745"/>
            <a:endParaRPr lang="en-US" altLang="en-US" sz="1800" dirty="0"/>
          </a:p>
        </p:txBody>
      </p:sp>
    </p:spTree>
    <p:extLst>
      <p:ext uri="{BB962C8B-B14F-4D97-AF65-F5344CB8AC3E}">
        <p14:creationId xmlns:p14="http://schemas.microsoft.com/office/powerpoint/2010/main" val="431018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pPr defTabSz="912983"/>
            <a:fld id="{3C94D200-AE27-40D2-BAE7-FD939688F2FF}" type="slidenum">
              <a:rPr lang="en-US" altLang="en-US" smtClean="0"/>
              <a:pPr defTabSz="912983"/>
              <a:t>20</a:t>
            </a:fld>
            <a:endParaRPr lang="en-US" altLang="en-US" dirty="0" smtClean="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xfrm>
            <a:off x="686098" y="4343704"/>
            <a:ext cx="5715000" cy="4113892"/>
          </a:xfrm>
          <a:noFill/>
          <a:ln/>
        </p:spPr>
        <p:txBody>
          <a:bodyPr/>
          <a:lstStyle/>
          <a:p>
            <a:pPr marL="226745" indent="-226745">
              <a:buSzPct val="85000"/>
              <a:buFontTx/>
              <a:buAutoNum type="arabicPeriod"/>
            </a:pPr>
            <a:r>
              <a:rPr lang="en-US" altLang="en-US" sz="1800" dirty="0"/>
              <a:t>Inflated self-esteem or grandiosity</a:t>
            </a:r>
          </a:p>
          <a:p>
            <a:pPr marL="226745" indent="-226745">
              <a:buSzPct val="85000"/>
              <a:buFontTx/>
              <a:buAutoNum type="arabicPeriod"/>
            </a:pPr>
            <a:r>
              <a:rPr lang="en-US" altLang="en-US" sz="1800" dirty="0"/>
              <a:t>Decreased need for sleep (e.g., feels rested after only 3 hours of sleep)</a:t>
            </a:r>
          </a:p>
          <a:p>
            <a:pPr marL="226745" indent="-226745">
              <a:buSzPct val="85000"/>
              <a:buFontTx/>
              <a:buAutoNum type="arabicPeriod"/>
            </a:pPr>
            <a:r>
              <a:rPr lang="en-US" altLang="en-US" sz="1800" dirty="0"/>
              <a:t>More talkative than usual or pressure to keep talking</a:t>
            </a:r>
          </a:p>
          <a:p>
            <a:pPr marL="226745" indent="-226745">
              <a:buSzPct val="85000"/>
              <a:buFontTx/>
              <a:buAutoNum type="arabicPeriod"/>
            </a:pPr>
            <a:r>
              <a:rPr lang="en-US" altLang="en-US" sz="1800" dirty="0"/>
              <a:t>Flight of ideas or subjective experience that thoughts are racing</a:t>
            </a:r>
          </a:p>
          <a:p>
            <a:pPr marL="226745" indent="-226745">
              <a:buSzPct val="85000"/>
              <a:buFontTx/>
              <a:buAutoNum type="arabicPeriod"/>
            </a:pPr>
            <a:r>
              <a:rPr lang="en-US" altLang="en-US" sz="1800" dirty="0"/>
              <a:t>Distractibility (i.e., attention too easily drawn to unimportant or irrelevant external stimuli)</a:t>
            </a:r>
          </a:p>
          <a:p>
            <a:pPr marL="226745" indent="-226745">
              <a:buSzPct val="85000"/>
              <a:buFontTx/>
              <a:buAutoNum type="arabicPeriod"/>
            </a:pPr>
            <a:r>
              <a:rPr lang="en-US" altLang="en-US" sz="1800" dirty="0"/>
              <a:t>Increase in goal-directed activity (either socially, at work or school, or sexually) or psychomotor agitation</a:t>
            </a:r>
          </a:p>
          <a:p>
            <a:pPr marL="226745" indent="-226745">
              <a:buSzPct val="85000"/>
              <a:buFontTx/>
              <a:buAutoNum type="arabicPeriod"/>
            </a:pPr>
            <a:r>
              <a:rPr lang="en-US" altLang="en-US" sz="1800" dirty="0"/>
              <a:t>Excessive involvement in pleasurable activities that have a high potential for painful consequences (e.g., engaging in unrestrained buying sprees, sexual indiscretions, or foolish business investments)</a:t>
            </a:r>
          </a:p>
          <a:p>
            <a:pPr marL="226745" indent="-226745"/>
            <a:endParaRPr lang="en-US" altLang="en-US" sz="1800" dirty="0"/>
          </a:p>
        </p:txBody>
      </p:sp>
    </p:spTree>
    <p:extLst>
      <p:ext uri="{BB962C8B-B14F-4D97-AF65-F5344CB8AC3E}">
        <p14:creationId xmlns:p14="http://schemas.microsoft.com/office/powerpoint/2010/main" val="389403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pPr defTabSz="912983"/>
            <a:fld id="{3C94D200-AE27-40D2-BAE7-FD939688F2FF}" type="slidenum">
              <a:rPr lang="en-US" altLang="en-US" smtClean="0"/>
              <a:pPr defTabSz="912983"/>
              <a:t>21</a:t>
            </a:fld>
            <a:endParaRPr lang="en-US" altLang="en-US" dirty="0" smtClean="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xfrm>
            <a:off x="686098" y="4343704"/>
            <a:ext cx="5715000" cy="4113892"/>
          </a:xfrm>
          <a:noFill/>
          <a:ln/>
        </p:spPr>
        <p:txBody>
          <a:bodyPr/>
          <a:lstStyle/>
          <a:p>
            <a:pPr marL="226745" indent="-226745">
              <a:buSzPct val="85000"/>
              <a:buFontTx/>
              <a:buAutoNum type="arabicPeriod"/>
            </a:pPr>
            <a:r>
              <a:rPr lang="en-US" altLang="en-US" sz="1800" dirty="0"/>
              <a:t>Inflated self-esteem or grandiosity</a:t>
            </a:r>
          </a:p>
          <a:p>
            <a:pPr marL="226745" indent="-226745">
              <a:buSzPct val="85000"/>
              <a:buFontTx/>
              <a:buAutoNum type="arabicPeriod"/>
            </a:pPr>
            <a:r>
              <a:rPr lang="en-US" altLang="en-US" sz="1800" dirty="0"/>
              <a:t>Decreased need for sleep (e.g., feels rested after only 3 hours of sleep)</a:t>
            </a:r>
          </a:p>
          <a:p>
            <a:pPr marL="226745" indent="-226745">
              <a:buSzPct val="85000"/>
              <a:buFontTx/>
              <a:buAutoNum type="arabicPeriod"/>
            </a:pPr>
            <a:r>
              <a:rPr lang="en-US" altLang="en-US" sz="1800" dirty="0"/>
              <a:t>More talkative than usual or pressure to keep talking</a:t>
            </a:r>
          </a:p>
          <a:p>
            <a:pPr marL="226745" indent="-226745">
              <a:buSzPct val="85000"/>
              <a:buFontTx/>
              <a:buAutoNum type="arabicPeriod"/>
            </a:pPr>
            <a:r>
              <a:rPr lang="en-US" altLang="en-US" sz="1800" dirty="0"/>
              <a:t>Flight of ideas or subjective experience that thoughts are racing</a:t>
            </a:r>
          </a:p>
          <a:p>
            <a:pPr marL="226745" indent="-226745">
              <a:buSzPct val="85000"/>
              <a:buFontTx/>
              <a:buAutoNum type="arabicPeriod"/>
            </a:pPr>
            <a:r>
              <a:rPr lang="en-US" altLang="en-US" sz="1800" dirty="0"/>
              <a:t>Distractibility (i.e., attention too easily drawn to unimportant or irrelevant external stimuli)</a:t>
            </a:r>
          </a:p>
          <a:p>
            <a:pPr marL="226745" indent="-226745">
              <a:buSzPct val="85000"/>
              <a:buFontTx/>
              <a:buAutoNum type="arabicPeriod"/>
            </a:pPr>
            <a:r>
              <a:rPr lang="en-US" altLang="en-US" sz="1800" dirty="0"/>
              <a:t>Increase in goal-directed activity (either socially, at work or school, or sexually) or psychomotor agitation</a:t>
            </a:r>
          </a:p>
          <a:p>
            <a:pPr marL="226745" indent="-226745">
              <a:buSzPct val="85000"/>
              <a:buFontTx/>
              <a:buAutoNum type="arabicPeriod"/>
            </a:pPr>
            <a:r>
              <a:rPr lang="en-US" altLang="en-US" sz="1800" dirty="0"/>
              <a:t>Excessive involvement in pleasurable activities that have a high potential for painful consequences (e.g., engaging in unrestrained buying sprees, sexual indiscretions, or foolish business investments)</a:t>
            </a:r>
          </a:p>
          <a:p>
            <a:pPr marL="226745" indent="-226745"/>
            <a:endParaRPr lang="en-US" altLang="en-US" sz="1800" dirty="0"/>
          </a:p>
        </p:txBody>
      </p:sp>
    </p:spTree>
    <p:extLst>
      <p:ext uri="{BB962C8B-B14F-4D97-AF65-F5344CB8AC3E}">
        <p14:creationId xmlns:p14="http://schemas.microsoft.com/office/powerpoint/2010/main" val="3089808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pPr defTabSz="912983"/>
            <a:fld id="{41E8F06E-49F5-40E8-80A9-1F7C4E8BD3F9}" type="slidenum">
              <a:rPr lang="en-US" altLang="en-US" smtClean="0"/>
              <a:pPr defTabSz="912983"/>
              <a:t>22</a:t>
            </a:fld>
            <a:endParaRPr lang="en-US" altLang="en-US" dirty="0"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xfrm>
            <a:off x="610195" y="4343704"/>
            <a:ext cx="5715000" cy="4113892"/>
          </a:xfrm>
          <a:noFill/>
          <a:ln/>
        </p:spPr>
        <p:txBody>
          <a:bodyPr/>
          <a:lstStyle/>
          <a:p>
            <a:pPr eaLnBrk="1" hangingPunct="1"/>
            <a:r>
              <a:rPr lang="en-US" altLang="en-US" i="1" dirty="0" smtClean="0">
                <a:latin typeface="Times New Roman" pitchFamily="18" charset="0"/>
              </a:rPr>
              <a:t>NOTE: A full manic episode that emerges during antidepressant treatment (e.g., medication, electroconvulsive therapy) but persists at a fully </a:t>
            </a:r>
            <a:r>
              <a:rPr lang="en-US" altLang="en-US" i="1" dirty="0" err="1" smtClean="0">
                <a:latin typeface="Times New Roman" pitchFamily="18" charset="0"/>
              </a:rPr>
              <a:t>syndromal</a:t>
            </a:r>
            <a:r>
              <a:rPr lang="en-US" altLang="en-US" i="1" dirty="0" smtClean="0">
                <a:latin typeface="Times New Roman" pitchFamily="18" charset="0"/>
              </a:rPr>
              <a:t> level beyond the physiological effect of that treatment is sufficient evidence for a manic episode and therefore a bipolar I diagnosis.</a:t>
            </a:r>
          </a:p>
        </p:txBody>
      </p:sp>
    </p:spTree>
    <p:extLst>
      <p:ext uri="{BB962C8B-B14F-4D97-AF65-F5344CB8AC3E}">
        <p14:creationId xmlns:p14="http://schemas.microsoft.com/office/powerpoint/2010/main" val="927552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JO"/>
          </a:p>
        </p:txBody>
      </p:sp>
      <p:sp>
        <p:nvSpPr>
          <p:cNvPr id="4" name="Date Placeholder 3"/>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600200"/>
            <a:ext cx="4038600" cy="4530725"/>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534A8AD-268B-44A9-A114-AAA527AE0054}" type="slidenum">
              <a:rPr lang="en-US" altLang="en-US"/>
              <a:pPr>
                <a:defRPr/>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141ECA-A6E6-4C86-8A26-E333DD8E92F9}"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1127873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41ECA-A6E6-4C86-8A26-E333DD8E92F9}"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4202924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4141ECA-A6E6-4C86-8A26-E333DD8E92F9}"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1057581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141ECA-A6E6-4C86-8A26-E333DD8E92F9}" type="datetimeFigureOut">
              <a:rPr lang="en-US" smtClean="0"/>
              <a:t>7/29/2023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29388909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141ECA-A6E6-4C86-8A26-E333DD8E92F9}" type="datetimeFigureOut">
              <a:rPr lang="en-US" smtClean="0"/>
              <a:t>7/29/2023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12016360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141ECA-A6E6-4C86-8A26-E333DD8E92F9}" type="datetimeFigureOut">
              <a:rPr lang="en-US" smtClean="0"/>
              <a:t>7/29/2023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13328260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141ECA-A6E6-4C86-8A26-E333DD8E92F9}" type="datetimeFigureOut">
              <a:rPr lang="en-US" smtClean="0"/>
              <a:t>7/29/2023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1801259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4141ECA-A6E6-4C86-8A26-E333DD8E92F9}" type="datetimeFigureOut">
              <a:rPr lang="en-US" smtClean="0"/>
              <a:t>7/29/2023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29059131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4141ECA-A6E6-4C86-8A26-E333DD8E92F9}" type="datetimeFigureOut">
              <a:rPr lang="en-US" smtClean="0"/>
              <a:t>7/29/2023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4007655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41ECA-A6E6-4C86-8A26-E333DD8E92F9}"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41766199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41ECA-A6E6-4C86-8A26-E333DD8E92F9}"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1ED47-4CF5-4ED4-AA85-B5DDB70DAE5D}" type="slidenum">
              <a:rPr lang="en-US" smtClean="0"/>
              <a:t>‹#›</a:t>
            </a:fld>
            <a:endParaRPr lang="en-US"/>
          </a:p>
        </p:txBody>
      </p:sp>
    </p:spTree>
    <p:extLst>
      <p:ext uri="{BB962C8B-B14F-4D97-AF65-F5344CB8AC3E}">
        <p14:creationId xmlns:p14="http://schemas.microsoft.com/office/powerpoint/2010/main" val="203753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Date Placeholder 4"/>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7" name="Date Placeholder 6"/>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Date Placeholder 2"/>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842750-7E65-4F32-A9C5-09BC5EEAF6A4}" type="datetimeFigureOut">
              <a:rPr lang="ar-JO" smtClean="0"/>
              <a:pPr/>
              <a:t>12/01/1445</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B6448E71-EE1B-4EB9-80FE-32B037768B6F}"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ar-JO" dirty="0"/>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E842750-7E65-4F32-A9C5-09BC5EEAF6A4}" type="datetimeFigureOut">
              <a:rPr lang="ar-JO" smtClean="0"/>
              <a:pPr/>
              <a:t>12/01/1445</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448E71-EE1B-4EB9-80FE-32B037768B6F}" type="slidenum">
              <a:rPr lang="ar-JO" smtClean="0"/>
              <a:pPr/>
              <a:t>‹#›</a:t>
            </a:fld>
            <a:endParaRPr lang="ar-JO"/>
          </a:p>
        </p:txBody>
      </p:sp>
      <p:sp>
        <p:nvSpPr>
          <p:cNvPr id="7" name="TextBox 6"/>
          <p:cNvSpPr txBox="1"/>
          <p:nvPr userDrawn="1"/>
        </p:nvSpPr>
        <p:spPr>
          <a:xfrm>
            <a:off x="6172200" y="6488668"/>
            <a:ext cx="4648200" cy="369332"/>
          </a:xfrm>
          <a:prstGeom prst="rect">
            <a:avLst/>
          </a:prstGeom>
          <a:noFill/>
        </p:spPr>
        <p:txBody>
          <a:bodyPr wrap="square" rtlCol="0">
            <a:spAutoFit/>
          </a:bodyPr>
          <a:lstStyle/>
          <a:p>
            <a:pPr algn="l"/>
            <a:r>
              <a:rPr lang="en-US" sz="1800" b="0" i="1" dirty="0" smtClean="0">
                <a:latin typeface="Times" panose="02020603050405020304" pitchFamily="18" charset="0"/>
                <a:cs typeface="Times" panose="02020603050405020304" pitchFamily="18" charset="0"/>
              </a:rPr>
              <a:t>Dr. Obaisat</a:t>
            </a:r>
            <a:r>
              <a:rPr lang="en-US" sz="1800" b="0" i="1" baseline="0" dirty="0" smtClean="0">
                <a:latin typeface="Times" panose="02020603050405020304" pitchFamily="18" charset="0"/>
                <a:cs typeface="Times" panose="02020603050405020304" pitchFamily="18" charset="0"/>
              </a:rPr>
              <a:t> M.A. , JRMS</a:t>
            </a:r>
            <a:endParaRPr lang="en-US" sz="1800" b="0" i="1" dirty="0">
              <a:latin typeface="Times" panose="02020603050405020304" pitchFamily="18" charset="0"/>
              <a:cs typeface="Times"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141ECA-A6E6-4C86-8A26-E333DD8E92F9}" type="datetimeFigureOut">
              <a:rPr lang="en-US" smtClean="0"/>
              <a:t>7/29/2023</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01ED47-4CF5-4ED4-AA85-B5DDB70DAE5D}" type="slidenum">
              <a:rPr lang="en-US" smtClean="0"/>
              <a:t>‹#›</a:t>
            </a:fld>
            <a:endParaRPr lang="en-US"/>
          </a:p>
        </p:txBody>
      </p:sp>
    </p:spTree>
    <p:extLst>
      <p:ext uri="{BB962C8B-B14F-4D97-AF65-F5344CB8AC3E}">
        <p14:creationId xmlns:p14="http://schemas.microsoft.com/office/powerpoint/2010/main" val="305590715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07721"/>
            <a:ext cx="8229600" cy="2362200"/>
          </a:xfrm>
        </p:spPr>
        <p:txBody>
          <a:bodyPr>
            <a:normAutofit/>
          </a:bodyPr>
          <a:lstStyle/>
          <a:p>
            <a:r>
              <a:rPr lang="en-US" sz="6000" b="1" u="sng" dirty="0" smtClean="0">
                <a:effectLst>
                  <a:outerShdw blurRad="38100" dist="38100" dir="2700000" algn="tl">
                    <a:srgbClr val="000000">
                      <a:alpha val="43137"/>
                    </a:srgbClr>
                  </a:outerShdw>
                </a:effectLst>
                <a:latin typeface="Bell MT" panose="02020503060305020303" pitchFamily="18" charset="0"/>
                <a:cs typeface="Times New Roman" panose="02020603050405020304" pitchFamily="18" charset="0"/>
              </a:rPr>
              <a:t>Mood Disorders</a:t>
            </a:r>
            <a:endParaRPr lang="ar-JO" sz="6000" b="1" u="sng" dirty="0">
              <a:effectLst>
                <a:outerShdw blurRad="38100" dist="38100" dir="2700000" algn="tl">
                  <a:srgbClr val="000000">
                    <a:alpha val="43137"/>
                  </a:srgbClr>
                </a:outerShdw>
              </a:effectLst>
              <a:latin typeface="Bell MT" panose="02020503060305020303" pitchFamily="18" charset="0"/>
              <a:cs typeface="Times New Roman" panose="02020603050405020304" pitchFamily="18" charset="0"/>
            </a:endParaRPr>
          </a:p>
        </p:txBody>
      </p:sp>
      <p:sp>
        <p:nvSpPr>
          <p:cNvPr id="3" name="Subtitle 2"/>
          <p:cNvSpPr>
            <a:spLocks noGrp="1"/>
          </p:cNvSpPr>
          <p:nvPr>
            <p:ph type="subTitle" idx="1"/>
          </p:nvPr>
        </p:nvSpPr>
        <p:spPr>
          <a:xfrm>
            <a:off x="-14377" y="4954438"/>
            <a:ext cx="3124200" cy="1905000"/>
          </a:xfrm>
        </p:spPr>
        <p:txBody>
          <a:bodyPr>
            <a:normAutofit/>
          </a:bodyPr>
          <a:lstStyle/>
          <a:p>
            <a:pPr algn="l"/>
            <a:r>
              <a:rPr lang="en-US" sz="1600" dirty="0" smtClean="0">
                <a:solidFill>
                  <a:schemeClr val="tx1"/>
                </a:solidFill>
                <a:latin typeface="Times New Roman" panose="02020603050405020304" pitchFamily="18" charset="0"/>
                <a:cs typeface="Times New Roman" panose="02020603050405020304" pitchFamily="18" charset="0"/>
              </a:rPr>
              <a:t>Dr. Maxim Obaisat, MD</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Department of Psychiatry , RMS</a:t>
            </a:r>
            <a:endParaRPr lang="ar-JO" sz="1600" dirty="0">
              <a:solidFill>
                <a:schemeClr val="tx1"/>
              </a:solidFill>
              <a:latin typeface="Times New Roman" panose="02020603050405020304" pitchFamily="18" charset="0"/>
              <a:cs typeface="Times New Roman" panose="02020603050405020304" pitchFamily="18" charset="0"/>
            </a:endParaRPr>
          </a:p>
        </p:txBody>
      </p:sp>
      <p:pic>
        <p:nvPicPr>
          <p:cNvPr id="4" name="Picture 3" descr="297952_8_1543004303.jpg"/>
          <p:cNvPicPr>
            <a:picLocks noChangeAspect="1"/>
          </p:cNvPicPr>
          <p:nvPr/>
        </p:nvPicPr>
        <p:blipFill>
          <a:blip r:embed="rId2"/>
          <a:stretch>
            <a:fillRect/>
          </a:stretch>
        </p:blipFill>
        <p:spPr>
          <a:xfrm>
            <a:off x="3124200" y="0"/>
            <a:ext cx="2819400" cy="255967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Autofit/>
          </a:bodyPr>
          <a:lstStyle/>
          <a:p>
            <a:r>
              <a:rPr 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ETIOLOGY</a:t>
            </a:r>
            <a:endParaRPr lang="en-US"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8200"/>
            <a:ext cx="9144000" cy="5715000"/>
          </a:xfrm>
        </p:spPr>
        <p:txBody>
          <a:bodyPr>
            <a:normAutofit lnSpcReduction="10000"/>
          </a:bodyPr>
          <a:lstStyle/>
          <a:p>
            <a:pPr algn="l"/>
            <a:r>
              <a:rPr lang="en-US" sz="2800" dirty="0">
                <a:latin typeface="Times New Roman" panose="02020603050405020304" pitchFamily="18" charset="0"/>
                <a:cs typeface="Times New Roman" panose="02020603050405020304" pitchFamily="18" charset="0"/>
              </a:rPr>
              <a:t>The precise cause of depression is unknown, but MDD is believed to be </a:t>
            </a:r>
            <a:r>
              <a:rPr lang="en-US" sz="2800" dirty="0" smtClean="0">
                <a:latin typeface="Times New Roman" panose="02020603050405020304" pitchFamily="18" charset="0"/>
                <a:cs typeface="Times New Roman" panose="02020603050405020304" pitchFamily="18" charset="0"/>
              </a:rPr>
              <a:t>a heterogeneous </a:t>
            </a:r>
            <a:r>
              <a:rPr lang="en-US" sz="2800" dirty="0">
                <a:latin typeface="Times New Roman" panose="02020603050405020304" pitchFamily="18" charset="0"/>
                <a:cs typeface="Times New Roman" panose="02020603050405020304" pitchFamily="18" charset="0"/>
              </a:rPr>
              <a:t>disease, with biological, genetic, environmental, and </a:t>
            </a:r>
            <a:r>
              <a:rPr lang="en-US" sz="2800" dirty="0" smtClean="0">
                <a:latin typeface="Times New Roman" panose="02020603050405020304" pitchFamily="18" charset="0"/>
                <a:cs typeface="Times New Roman" panose="02020603050405020304" pitchFamily="18" charset="0"/>
              </a:rPr>
              <a:t>psychosocial factors contributing. </a:t>
            </a:r>
            <a:br>
              <a:rPr lang="en-US" sz="2800" dirty="0" smtClean="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
            </a:r>
            <a:br>
              <a:rPr lang="en-US" sz="2800" dirty="0" smtClean="0">
                <a:latin typeface="Times New Roman" panose="02020603050405020304" pitchFamily="18" charset="0"/>
                <a:cs typeface="Times New Roman" panose="02020603050405020304" pitchFamily="18" charset="0"/>
              </a:rPr>
            </a:br>
            <a:endParaRPr lang="en-US" sz="2800" dirty="0" smtClean="0">
              <a:latin typeface="Times New Roman" panose="02020603050405020304" pitchFamily="18" charset="0"/>
              <a:cs typeface="Times New Roman" panose="02020603050405020304" pitchFamily="18" charset="0"/>
            </a:endParaRPr>
          </a:p>
          <a:p>
            <a:pPr marL="0" indent="0" algn="l">
              <a:buNone/>
            </a:pPr>
            <a:r>
              <a:rPr lang="en-US" sz="2800" dirty="0" smtClean="0">
                <a:latin typeface="Times New Roman" panose="02020603050405020304" pitchFamily="18" charset="0"/>
                <a:cs typeface="Times New Roman" panose="02020603050405020304" pitchFamily="18" charset="0"/>
              </a:rPr>
              <a:t> </a:t>
            </a:r>
            <a:r>
              <a:rPr lang="en-US" sz="2800" b="1" u="sng" dirty="0" smtClean="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Neurotransmitters :</a:t>
            </a:r>
            <a:r>
              <a:rPr lang="en-US" sz="2800" dirty="0" smtClean="0">
                <a:latin typeface="Times New Roman" panose="02020603050405020304" pitchFamily="18" charset="0"/>
                <a:cs typeface="Times New Roman" panose="02020603050405020304" pitchFamily="18" charset="0"/>
              </a:rPr>
              <a:t/>
            </a:r>
            <a:br>
              <a:rPr lang="en-US" sz="2800" dirty="0" smtClean="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Antidepressants </a:t>
            </a:r>
            <a:r>
              <a:rPr lang="en-US" sz="2800" dirty="0">
                <a:latin typeface="Times New Roman" panose="02020603050405020304" pitchFamily="18" charset="0"/>
                <a:cs typeface="Times New Roman" panose="02020603050405020304" pitchFamily="18" charset="0"/>
              </a:rPr>
              <a:t>exert their </a:t>
            </a:r>
            <a:r>
              <a:rPr lang="en-US" sz="2800" dirty="0" smtClean="0">
                <a:latin typeface="Times New Roman" panose="02020603050405020304" pitchFamily="18" charset="0"/>
                <a:cs typeface="Times New Roman" panose="02020603050405020304" pitchFamily="18" charset="0"/>
              </a:rPr>
              <a:t>therapeutic effect </a:t>
            </a:r>
            <a:r>
              <a:rPr lang="en-US" sz="2800" dirty="0">
                <a:latin typeface="Times New Roman" panose="02020603050405020304" pitchFamily="18" charset="0"/>
                <a:cs typeface="Times New Roman" panose="02020603050405020304" pitchFamily="18" charset="0"/>
              </a:rPr>
              <a:t>by increasing catecholamines; ↓ cerebrospinal fluid (CSF) levels </a:t>
            </a:r>
            <a:r>
              <a:rPr lang="en-US" sz="2800" dirty="0" smtClean="0">
                <a:latin typeface="Times New Roman" panose="02020603050405020304" pitchFamily="18" charset="0"/>
                <a:cs typeface="Times New Roman" panose="02020603050405020304" pitchFamily="18" charset="0"/>
              </a:rPr>
              <a:t>of  5-hydroxyindolacetic </a:t>
            </a:r>
            <a:r>
              <a:rPr lang="en-US" sz="2800" dirty="0">
                <a:latin typeface="Times New Roman" panose="02020603050405020304" pitchFamily="18" charset="0"/>
                <a:cs typeface="Times New Roman" panose="02020603050405020304" pitchFamily="18" charset="0"/>
              </a:rPr>
              <a:t>acid (5-HIAA), the main metabolite of </a:t>
            </a:r>
            <a:r>
              <a:rPr lang="en-US" sz="2800" dirty="0" smtClean="0">
                <a:latin typeface="Times New Roman" panose="02020603050405020304" pitchFamily="18" charset="0"/>
                <a:cs typeface="Times New Roman" panose="02020603050405020304" pitchFamily="18" charset="0"/>
              </a:rPr>
              <a:t>serotonin, have </a:t>
            </a:r>
            <a:r>
              <a:rPr lang="en-US" sz="2800" dirty="0">
                <a:latin typeface="Times New Roman" panose="02020603050405020304" pitchFamily="18" charset="0"/>
                <a:cs typeface="Times New Roman" panose="02020603050405020304" pitchFamily="18" charset="0"/>
              </a:rPr>
              <a:t>been found in depressed patients with impulsive </a:t>
            </a:r>
            <a:r>
              <a:rPr lang="en-US" sz="2800" dirty="0" smtClean="0">
                <a:latin typeface="Times New Roman" panose="02020603050405020304" pitchFamily="18" charset="0"/>
                <a:cs typeface="Times New Roman" panose="02020603050405020304" pitchFamily="18" charset="0"/>
              </a:rPr>
              <a:t>and suicidal behavior.</a:t>
            </a:r>
            <a:br>
              <a:rPr lang="en-US" sz="2800" dirty="0" smtClean="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Increased sensitivity of beta-adrenergic receptors in the brain has </a:t>
            </a:r>
            <a:r>
              <a:rPr lang="en-US" sz="2800" dirty="0" smtClean="0">
                <a:latin typeface="Times New Roman" panose="02020603050405020304" pitchFamily="18" charset="0"/>
                <a:cs typeface="Times New Roman" panose="02020603050405020304" pitchFamily="18" charset="0"/>
              </a:rPr>
              <a:t>also been </a:t>
            </a:r>
            <a:r>
              <a:rPr lang="en-US" sz="2800" dirty="0">
                <a:latin typeface="Times New Roman" panose="02020603050405020304" pitchFamily="18" charset="0"/>
                <a:cs typeface="Times New Roman" panose="02020603050405020304" pitchFamily="18" charset="0"/>
              </a:rPr>
              <a:t>postulated in the pathogenesis of MDD.</a:t>
            </a:r>
          </a:p>
        </p:txBody>
      </p:sp>
    </p:spTree>
    <p:extLst>
      <p:ext uri="{BB962C8B-B14F-4D97-AF65-F5344CB8AC3E}">
        <p14:creationId xmlns:p14="http://schemas.microsoft.com/office/powerpoint/2010/main" val="2211845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Autofit/>
          </a:bodyPr>
          <a:lstStyle/>
          <a:p>
            <a:r>
              <a:rPr 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ETIOLOGY</a:t>
            </a:r>
            <a:endParaRPr lang="en-US"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8200"/>
            <a:ext cx="9144000" cy="5715000"/>
          </a:xfrm>
        </p:spPr>
        <p:txBody>
          <a:bodyPr>
            <a:normAutofit fontScale="70000" lnSpcReduction="20000"/>
          </a:bodyPr>
          <a:lstStyle/>
          <a:p>
            <a:pPr marL="0" indent="0" algn="l">
              <a:buNone/>
            </a:pPr>
            <a:r>
              <a:rPr lang="en-US" b="1" u="sng" dirty="0">
                <a:solidFill>
                  <a:schemeClr val="accent3">
                    <a:lumMod val="75000"/>
                  </a:schemeClr>
                </a:solidFill>
                <a:latin typeface="Times New Roman" panose="02020603050405020304" pitchFamily="18" charset="0"/>
                <a:cs typeface="Times New Roman" panose="02020603050405020304" pitchFamily="18" charset="0"/>
              </a:rPr>
              <a:t>High cortisol: </a:t>
            </a:r>
            <a:r>
              <a:rPr lang="en-US" dirty="0">
                <a:latin typeface="Times New Roman" panose="02020603050405020304" pitchFamily="18" charset="0"/>
                <a:cs typeface="Times New Roman" panose="02020603050405020304" pitchFamily="18" charset="0"/>
              </a:rPr>
              <a:t>Hyperactivity of hypothalamic-pituitary-adrenal axis, as</a:t>
            </a:r>
          </a:p>
          <a:p>
            <a:pPr marL="0" indent="0" algn="l">
              <a:buNone/>
            </a:pPr>
            <a:r>
              <a:rPr lang="en-US" dirty="0">
                <a:latin typeface="Times New Roman" panose="02020603050405020304" pitchFamily="18" charset="0"/>
                <a:cs typeface="Times New Roman" panose="02020603050405020304" pitchFamily="18" charset="0"/>
              </a:rPr>
              <a:t>shown by failure to suppress cortisol levels in the dexamethasone </a:t>
            </a:r>
            <a:r>
              <a:rPr lang="en-US" dirty="0" smtClean="0">
                <a:latin typeface="Times New Roman" panose="02020603050405020304" pitchFamily="18" charset="0"/>
                <a:cs typeface="Times New Roman" panose="02020603050405020304" pitchFamily="18" charset="0"/>
              </a:rPr>
              <a:t>suppression test.</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b="1" u="sng" dirty="0" smtClean="0">
                <a:solidFill>
                  <a:schemeClr val="accent3">
                    <a:lumMod val="75000"/>
                  </a:schemeClr>
                </a:solidFill>
                <a:latin typeface="Times New Roman" panose="02020603050405020304" pitchFamily="18" charset="0"/>
                <a:cs typeface="Times New Roman" panose="02020603050405020304" pitchFamily="18" charset="0"/>
              </a:rPr>
              <a:t>Abnormal </a:t>
            </a:r>
            <a:r>
              <a:rPr lang="en-US" b="1" u="sng" dirty="0">
                <a:solidFill>
                  <a:schemeClr val="accent3">
                    <a:lumMod val="75000"/>
                  </a:schemeClr>
                </a:solidFill>
                <a:latin typeface="Times New Roman" panose="02020603050405020304" pitchFamily="18" charset="0"/>
                <a:cs typeface="Times New Roman" panose="02020603050405020304" pitchFamily="18" charset="0"/>
              </a:rPr>
              <a:t>thyroid axis: </a:t>
            </a:r>
            <a:r>
              <a:rPr lang="en-US" dirty="0">
                <a:latin typeface="Times New Roman" panose="02020603050405020304" pitchFamily="18" charset="0"/>
                <a:cs typeface="Times New Roman" panose="02020603050405020304" pitchFamily="18" charset="0"/>
              </a:rPr>
              <a:t>Thyroid disorders are associated with depressive</a:t>
            </a:r>
          </a:p>
          <a:p>
            <a:pPr marL="0" indent="0" algn="l">
              <a:buNone/>
            </a:pPr>
            <a:r>
              <a:rPr lang="en-US" dirty="0">
                <a:latin typeface="Times New Roman" panose="02020603050405020304" pitchFamily="18" charset="0"/>
                <a:cs typeface="Times New Roman" panose="02020603050405020304" pitchFamily="18" charset="0"/>
              </a:rPr>
              <a:t>symptoms.</a:t>
            </a:r>
          </a:p>
          <a:p>
            <a:pPr marL="0" indent="0" algn="l">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Gamma-aminobutyric acid (GABA), glutamate, and endogenous opiates</a:t>
            </a:r>
          </a:p>
          <a:p>
            <a:pPr marL="0" indent="0" algn="l">
              <a:buNone/>
            </a:pPr>
            <a:r>
              <a:rPr lang="en-US" dirty="0">
                <a:latin typeface="Times New Roman" panose="02020603050405020304" pitchFamily="18" charset="0"/>
                <a:cs typeface="Times New Roman" panose="02020603050405020304" pitchFamily="18" charset="0"/>
              </a:rPr>
              <a:t>may additionally have a role</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smtClean="0">
                <a:latin typeface="Times New Roman" panose="02020603050405020304" pitchFamily="18" charset="0"/>
                <a:cs typeface="Times New Roman" panose="02020603050405020304" pitchFamily="18" charset="0"/>
              </a:rPr>
              <a:t> </a:t>
            </a:r>
            <a:r>
              <a:rPr lang="en-US" b="1" u="sng" dirty="0" smtClean="0">
                <a:solidFill>
                  <a:schemeClr val="accent3">
                    <a:lumMod val="75000"/>
                  </a:schemeClr>
                </a:solidFill>
                <a:latin typeface="Times New Roman" panose="02020603050405020304" pitchFamily="18" charset="0"/>
                <a:cs typeface="Times New Roman" panose="02020603050405020304" pitchFamily="18" charset="0"/>
              </a:rPr>
              <a:t>Psychosocial / life </a:t>
            </a:r>
            <a:r>
              <a:rPr lang="en-US" b="1" u="sng" dirty="0">
                <a:solidFill>
                  <a:schemeClr val="accent3">
                    <a:lumMod val="75000"/>
                  </a:schemeClr>
                </a:solidFill>
                <a:latin typeface="Times New Roman" panose="02020603050405020304" pitchFamily="18" charset="0"/>
                <a:cs typeface="Times New Roman" panose="02020603050405020304" pitchFamily="18" charset="0"/>
              </a:rPr>
              <a:t>events: </a:t>
            </a:r>
            <a:r>
              <a:rPr lang="en-US" dirty="0">
                <a:latin typeface="Times New Roman" panose="02020603050405020304" pitchFamily="18" charset="0"/>
                <a:cs typeface="Times New Roman" panose="02020603050405020304" pitchFamily="18" charset="0"/>
              </a:rPr>
              <a:t>Multiple adverse childhood experiences are a</a:t>
            </a:r>
          </a:p>
          <a:p>
            <a:pPr marL="0" indent="0" algn="l">
              <a:buNone/>
            </a:pPr>
            <a:r>
              <a:rPr lang="en-US" dirty="0">
                <a:latin typeface="Times New Roman" panose="02020603050405020304" pitchFamily="18" charset="0"/>
                <a:cs typeface="Times New Roman" panose="02020603050405020304" pitchFamily="18" charset="0"/>
              </a:rPr>
              <a:t>risk factor for later developing MDD</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smtClean="0">
                <a:latin typeface="Times New Roman" panose="02020603050405020304" pitchFamily="18" charset="0"/>
                <a:cs typeface="Times New Roman" panose="02020603050405020304" pitchFamily="18" charset="0"/>
              </a:rPr>
              <a:t> </a:t>
            </a:r>
            <a:r>
              <a:rPr lang="en-US" b="1" u="sng" dirty="0">
                <a:solidFill>
                  <a:schemeClr val="accent3">
                    <a:lumMod val="75000"/>
                  </a:schemeClr>
                </a:solidFill>
                <a:latin typeface="Times New Roman" panose="02020603050405020304" pitchFamily="18" charset="0"/>
                <a:cs typeface="Times New Roman" panose="02020603050405020304" pitchFamily="18" charset="0"/>
              </a:rPr>
              <a:t>Genetics:</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First-degree relatives are two to four times more likely to have</a:t>
            </a:r>
          </a:p>
          <a:p>
            <a:pPr marL="0" indent="0" algn="l">
              <a:buNone/>
            </a:pPr>
            <a:r>
              <a:rPr lang="en-US" dirty="0">
                <a:latin typeface="Times New Roman" panose="02020603050405020304" pitchFamily="18" charset="0"/>
                <a:cs typeface="Times New Roman" panose="02020603050405020304" pitchFamily="18" charset="0"/>
              </a:rPr>
              <a:t>MDD. Concordance rate for monozygotic twins is &lt;40%, and 10–20% for</a:t>
            </a:r>
          </a:p>
          <a:p>
            <a:pPr marL="0" indent="0" algn="l">
              <a:buNone/>
            </a:pPr>
            <a:r>
              <a:rPr lang="en-US" dirty="0">
                <a:latin typeface="Times New Roman" panose="02020603050405020304" pitchFamily="18" charset="0"/>
                <a:cs typeface="Times New Roman" panose="02020603050405020304" pitchFamily="18" charset="0"/>
              </a:rPr>
              <a:t>dizygotic twins.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31144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00042"/>
            <a:ext cx="8215370" cy="5929354"/>
          </a:xfrm>
        </p:spPr>
        <p:txBody>
          <a:bodyPr/>
          <a:lstStyle/>
          <a:p>
            <a:pPr marL="0" indent="0" algn="l" rtl="0">
              <a:buNone/>
            </a:pPr>
            <a:r>
              <a:rPr lang="en-US" dirty="0" smtClean="0">
                <a:latin typeface="Times New Roman" panose="02020603050405020304" pitchFamily="18" charset="0"/>
                <a:cs typeface="Times New Roman" panose="02020603050405020304" pitchFamily="18" charset="0"/>
              </a:rPr>
              <a:t>      </a:t>
            </a:r>
            <a:r>
              <a:rPr 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Risk factors for depression in women :</a:t>
            </a:r>
          </a:p>
          <a:p>
            <a:pPr marL="0" indent="0" algn="l" rtl="0">
              <a:buNone/>
            </a:pPr>
            <a:endParaRPr lang="en-US"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l" rtl="0">
              <a:buNone/>
            </a:pPr>
            <a:endParaRPr 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l" rtl="0"/>
            <a:r>
              <a:rPr lang="en-US" sz="2800" dirty="0" smtClean="0">
                <a:latin typeface="Times New Roman" panose="02020603050405020304" pitchFamily="18" charset="0"/>
                <a:cs typeface="Times New Roman" panose="02020603050405020304" pitchFamily="18" charset="0"/>
              </a:rPr>
              <a:t>3 or more children under the age of 14 at home</a:t>
            </a:r>
          </a:p>
          <a:p>
            <a:pPr algn="l" rtl="0"/>
            <a:r>
              <a:rPr lang="en-US" sz="2800" dirty="0" smtClean="0">
                <a:latin typeface="Times New Roman" panose="02020603050405020304" pitchFamily="18" charset="0"/>
                <a:cs typeface="Times New Roman" panose="02020603050405020304" pitchFamily="18" charset="0"/>
              </a:rPr>
              <a:t>Not working outside home</a:t>
            </a:r>
          </a:p>
          <a:p>
            <a:pPr algn="l" rtl="0"/>
            <a:r>
              <a:rPr lang="en-US" sz="2800" dirty="0" smtClean="0">
                <a:latin typeface="Times New Roman" panose="02020603050405020304" pitchFamily="18" charset="0"/>
                <a:cs typeface="Times New Roman" panose="02020603050405020304" pitchFamily="18" charset="0"/>
              </a:rPr>
              <a:t>Lack of confiding relationships</a:t>
            </a:r>
          </a:p>
          <a:p>
            <a:pPr algn="l" rtl="0"/>
            <a:r>
              <a:rPr lang="en-US" sz="2800" dirty="0" smtClean="0">
                <a:latin typeface="Times New Roman" panose="02020603050405020304" pitchFamily="18" charset="0"/>
                <a:cs typeface="Times New Roman" panose="02020603050405020304" pitchFamily="18" charset="0"/>
              </a:rPr>
              <a:t>Loss of mother by death or separation before the age of 11 years</a:t>
            </a:r>
          </a:p>
          <a:p>
            <a:pPr algn="l" rtl="0"/>
            <a:endParaRPr lang="ar-JO"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05600"/>
          </a:xfrm>
        </p:spPr>
        <p:txBody>
          <a:bodyPr>
            <a:normAutofit/>
          </a:bodyPr>
          <a:lstStyle/>
          <a:p>
            <a:pPr marL="0" indent="0" algn="l" rtl="0">
              <a:buNone/>
            </a:pPr>
            <a:r>
              <a:rPr lang="en-US" dirty="0" smtClean="0">
                <a:latin typeface="Times New Roman" panose="02020603050405020304" pitchFamily="18" charset="0"/>
                <a:cs typeface="Times New Roman" panose="02020603050405020304" pitchFamily="18" charset="0"/>
              </a:rPr>
              <a:t>      </a:t>
            </a:r>
            <a:r>
              <a:rPr lang="en-US" sz="2400" b="1" dirty="0">
                <a:effectLst>
                  <a:outerShdw blurRad="38100" dist="38100" dir="2700000" algn="tl">
                    <a:srgbClr val="000000">
                      <a:alpha val="43137"/>
                    </a:srgbClr>
                  </a:outerShdw>
                </a:effectLst>
              </a:rPr>
              <a:t>Risk Factors for Suicide During a Major Depressive </a:t>
            </a:r>
            <a:r>
              <a:rPr lang="en-US" sz="2400" b="1" dirty="0" smtClean="0">
                <a:effectLst>
                  <a:outerShdw blurRad="38100" dist="38100" dir="2700000" algn="tl">
                    <a:srgbClr val="000000">
                      <a:alpha val="43137"/>
                    </a:srgbClr>
                  </a:outerShdw>
                </a:effectLst>
              </a:rPr>
              <a:t>episode</a:t>
            </a:r>
            <a:endParaRPr lang="en-US" sz="2400" b="1" dirty="0">
              <a:effectLst>
                <a:outerShdw blurRad="38100" dist="38100" dir="2700000" algn="tl">
                  <a:srgbClr val="000000">
                    <a:alpha val="43137"/>
                  </a:srgbClr>
                </a:outerShdw>
              </a:effectLst>
            </a:endParaRPr>
          </a:p>
          <a:p>
            <a:pPr marL="0" indent="0" algn="l" rtl="0">
              <a:buNone/>
            </a:pPr>
            <a:endParaRPr 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l" rtl="0">
              <a:buNone/>
            </a:pPr>
            <a:endParaRPr lang="en-US"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l" rtl="0">
              <a:buNone/>
            </a:pPr>
            <a:endParaRPr 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l" rtl="0">
              <a:buNone/>
            </a:pPr>
            <a:endParaRPr lang="ar-JO" sz="28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762000"/>
            <a:ext cx="6576291" cy="5638800"/>
          </a:xfrm>
          <a:prstGeom prst="rect">
            <a:avLst/>
          </a:prstGeom>
        </p:spPr>
      </p:pic>
    </p:spTree>
    <p:extLst>
      <p:ext uri="{BB962C8B-B14F-4D97-AF65-F5344CB8AC3E}">
        <p14:creationId xmlns:p14="http://schemas.microsoft.com/office/powerpoint/2010/main" val="23185428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9067800" cy="838200"/>
          </a:xfrm>
        </p:spPr>
        <p:txBody>
          <a:bodyPr/>
          <a:lstStyle/>
          <a:p>
            <a:r>
              <a:rPr lang="en-US" u="sng" dirty="0" smtClean="0">
                <a:latin typeface="Times New Roman" panose="02020603050405020304" pitchFamily="18" charset="0"/>
                <a:cs typeface="Times New Roman" panose="02020603050405020304" pitchFamily="18" charset="0"/>
              </a:rPr>
              <a:t>Suicidal risk assessment </a:t>
            </a:r>
            <a:endParaRPr lang="en-US" u="sng" dirty="0">
              <a:latin typeface="Times New Roman" panose="02020603050405020304" pitchFamily="18" charset="0"/>
              <a:cs typeface="Times New Roman" panose="02020603050405020304"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3263" y="838200"/>
            <a:ext cx="8233674" cy="4285857"/>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8" y="5410200"/>
            <a:ext cx="3973658" cy="1270000"/>
          </a:xfrm>
          <a:prstGeom prst="rect">
            <a:avLst/>
          </a:prstGeom>
        </p:spPr>
      </p:pic>
    </p:spTree>
    <p:extLst>
      <p:ext uri="{BB962C8B-B14F-4D97-AF65-F5344CB8AC3E}">
        <p14:creationId xmlns:p14="http://schemas.microsoft.com/office/powerpoint/2010/main" val="3117857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0"/>
            <a:ext cx="8915400" cy="914400"/>
          </a:xfrm>
        </p:spPr>
        <p:txBody>
          <a:bodyPr>
            <a:noAutofit/>
          </a:bodyPr>
          <a:lstStyle/>
          <a:p>
            <a:r>
              <a:rPr lang="en-US" sz="7200" b="1" dirty="0" smtClean="0">
                <a:latin typeface="Times New Roman" panose="02020603050405020304" pitchFamily="18" charset="0"/>
                <a:cs typeface="Times New Roman" panose="02020603050405020304" pitchFamily="18" charset="0"/>
              </a:rPr>
              <a:t>Prognosis</a:t>
            </a:r>
            <a:endParaRPr lang="en-US" sz="7200" b="1" dirty="0">
              <a:latin typeface="Times New Roman" panose="02020603050405020304" pitchFamily="18" charset="0"/>
              <a:cs typeface="Times New Roman" panose="02020603050405020304" pitchFamily="18" charset="0"/>
            </a:endParaRPr>
          </a:p>
        </p:txBody>
      </p:sp>
      <p:sp>
        <p:nvSpPr>
          <p:cNvPr id="8" name="Content Placeholder 5"/>
          <p:cNvSpPr>
            <a:spLocks noGrp="1"/>
          </p:cNvSpPr>
          <p:nvPr>
            <p:ph sz="half" idx="1"/>
          </p:nvPr>
        </p:nvSpPr>
        <p:spPr>
          <a:xfrm>
            <a:off x="152400" y="1417638"/>
            <a:ext cx="8686800" cy="4754562"/>
          </a:xfrm>
        </p:spPr>
        <p:txBody>
          <a:bodyPr>
            <a:normAutofit lnSpcReduction="10000"/>
          </a:bodyPr>
          <a:lstStyle/>
          <a:p>
            <a:pPr marL="0" indent="0" algn="l">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Untreated, depressive episodes are self-limiting but last from 6 to </a:t>
            </a:r>
            <a:r>
              <a:rPr lang="en-US" dirty="0" smtClean="0">
                <a:latin typeface="Times New Roman" panose="02020603050405020304" pitchFamily="18" charset="0"/>
                <a:cs typeface="Times New Roman" panose="02020603050405020304" pitchFamily="18" charset="0"/>
              </a:rPr>
              <a:t>12 months</a:t>
            </a:r>
            <a:r>
              <a:rPr lang="en-US" dirty="0">
                <a:latin typeface="Times New Roman" panose="02020603050405020304" pitchFamily="18" charset="0"/>
                <a:cs typeface="Times New Roman" panose="02020603050405020304" pitchFamily="18" charset="0"/>
              </a:rPr>
              <a:t>. Generally, episodes occur more frequently as the disorder </a:t>
            </a:r>
            <a:r>
              <a:rPr lang="en-US" dirty="0" smtClean="0">
                <a:latin typeface="Times New Roman" panose="02020603050405020304" pitchFamily="18" charset="0"/>
                <a:cs typeface="Times New Roman" panose="02020603050405020304" pitchFamily="18" charset="0"/>
              </a:rPr>
              <a:t>progresses</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risk of a subsequent </a:t>
            </a:r>
            <a:r>
              <a:rPr lang="en-US" dirty="0" smtClean="0">
                <a:latin typeface="Times New Roman" panose="02020603050405020304" pitchFamily="18" charset="0"/>
                <a:cs typeface="Times New Roman" panose="02020603050405020304" pitchFamily="18" charset="0"/>
              </a:rPr>
              <a:t>major depressive </a:t>
            </a:r>
            <a:r>
              <a:rPr lang="en-US" dirty="0">
                <a:latin typeface="Times New Roman" panose="02020603050405020304" pitchFamily="18" charset="0"/>
                <a:cs typeface="Times New Roman" panose="02020603050405020304" pitchFamily="18" charset="0"/>
              </a:rPr>
              <a:t>episode is </a:t>
            </a:r>
            <a:r>
              <a:rPr lang="en-US" dirty="0" smtClean="0">
                <a:latin typeface="Times New Roman" panose="02020603050405020304" pitchFamily="18" charset="0"/>
                <a:cs typeface="Times New Roman" panose="02020603050405020304" pitchFamily="18" charset="0"/>
              </a:rPr>
              <a:t>50–60% within </a:t>
            </a:r>
            <a:r>
              <a:rPr lang="en-US" dirty="0">
                <a:latin typeface="Times New Roman" panose="02020603050405020304" pitchFamily="18" charset="0"/>
                <a:cs typeface="Times New Roman" panose="02020603050405020304" pitchFamily="18" charset="0"/>
              </a:rPr>
              <a:t>the first 2 years after the first episode. </a:t>
            </a:r>
            <a:r>
              <a:rPr lang="en-US" sz="2400" u="sng" dirty="0">
                <a:solidFill>
                  <a:srgbClr val="C00000"/>
                </a:solidFill>
                <a:latin typeface="Times New Roman" panose="02020603050405020304" pitchFamily="18" charset="0"/>
                <a:cs typeface="Times New Roman" panose="02020603050405020304" pitchFamily="18" charset="0"/>
              </a:rPr>
              <a:t>Up to 15% of patients </a:t>
            </a:r>
            <a:r>
              <a:rPr lang="en-US" sz="2400" u="sng" dirty="0" smtClean="0">
                <a:solidFill>
                  <a:srgbClr val="C00000"/>
                </a:solidFill>
                <a:latin typeface="Times New Roman" panose="02020603050405020304" pitchFamily="18" charset="0"/>
                <a:cs typeface="Times New Roman" panose="02020603050405020304" pitchFamily="18" charset="0"/>
              </a:rPr>
              <a:t>with MDD </a:t>
            </a:r>
            <a:r>
              <a:rPr lang="en-US" sz="2400" u="sng" dirty="0">
                <a:solidFill>
                  <a:srgbClr val="C00000"/>
                </a:solidFill>
                <a:latin typeface="Times New Roman" panose="02020603050405020304" pitchFamily="18" charset="0"/>
                <a:cs typeface="Times New Roman" panose="02020603050405020304" pitchFamily="18" charset="0"/>
              </a:rPr>
              <a:t>eventually commit suicide</a:t>
            </a:r>
            <a:r>
              <a:rPr lang="en-US" sz="2400" u="sng" dirty="0" smtClean="0">
                <a:solidFill>
                  <a:srgbClr val="C00000"/>
                </a:solidFill>
                <a:latin typeface="Times New Roman" panose="02020603050405020304" pitchFamily="18" charset="0"/>
                <a:cs typeface="Times New Roman" panose="02020603050405020304" pitchFamily="18" charset="0"/>
              </a:rPr>
              <a:t>.</a:t>
            </a:r>
            <a:r>
              <a:rPr lang="en-US" u="sng" dirty="0" smtClean="0">
                <a:solidFill>
                  <a:srgbClr val="C00000"/>
                </a:solidFill>
                <a:latin typeface="Times New Roman" panose="02020603050405020304" pitchFamily="18" charset="0"/>
                <a:cs typeface="Times New Roman" panose="02020603050405020304" pitchFamily="18" charset="0"/>
              </a:rPr>
              <a:t/>
            </a:r>
            <a:br>
              <a:rPr lang="en-US" u="sng" dirty="0" smtClean="0">
                <a:solidFill>
                  <a:srgbClr val="C00000"/>
                </a:solidFill>
                <a:latin typeface="Times New Roman" panose="02020603050405020304" pitchFamily="18" charset="0"/>
                <a:cs typeface="Times New Roman" panose="02020603050405020304" pitchFamily="18" charset="0"/>
              </a:rPr>
            </a:br>
            <a:endParaRPr lang="en-US" u="sng" dirty="0">
              <a:solidFill>
                <a:srgbClr val="C00000"/>
              </a:solidFill>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Approximately 60–70% of patients show a significant response to </a:t>
            </a:r>
            <a:r>
              <a:rPr lang="en-US" dirty="0" smtClean="0">
                <a:latin typeface="Times New Roman" panose="02020603050405020304" pitchFamily="18" charset="0"/>
                <a:cs typeface="Times New Roman" panose="02020603050405020304" pitchFamily="18" charset="0"/>
              </a:rPr>
              <a:t>antidepressants</a:t>
            </a:r>
            <a:r>
              <a:rPr lang="en-US" sz="1800" dirty="0" smtClean="0">
                <a:solidFill>
                  <a:srgbClr val="C00000"/>
                </a:solidFill>
                <a:latin typeface="Times New Roman" panose="02020603050405020304" pitchFamily="18" charset="0"/>
                <a:cs typeface="Times New Roman" panose="02020603050405020304" pitchFamily="18" charset="0"/>
              </a:rPr>
              <a:t>.</a:t>
            </a:r>
            <a:br>
              <a:rPr lang="en-US" sz="1800" dirty="0" smtClean="0">
                <a:solidFill>
                  <a:srgbClr val="C00000"/>
                </a:solidFill>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Combined </a:t>
            </a:r>
            <a:r>
              <a:rPr lang="en-US" dirty="0">
                <a:latin typeface="Times New Roman" panose="02020603050405020304" pitchFamily="18" charset="0"/>
                <a:cs typeface="Times New Roman" panose="02020603050405020304" pitchFamily="18" charset="0"/>
              </a:rPr>
              <a:t>treatment with both an antidepressant and </a:t>
            </a:r>
            <a:r>
              <a:rPr lang="en-US" dirty="0" smtClean="0">
                <a:latin typeface="Times New Roman" panose="02020603050405020304" pitchFamily="18" charset="0"/>
                <a:cs typeface="Times New Roman" panose="02020603050405020304" pitchFamily="18" charset="0"/>
              </a:rPr>
              <a:t>psychotherapy </a:t>
            </a:r>
            <a:r>
              <a:rPr lang="en-US" dirty="0">
                <a:latin typeface="Times New Roman" panose="02020603050405020304" pitchFamily="18" charset="0"/>
                <a:cs typeface="Times New Roman" panose="02020603050405020304" pitchFamily="18" charset="0"/>
              </a:rPr>
              <a:t>produce a significantly ↑ response for </a:t>
            </a:r>
            <a:r>
              <a:rPr lang="en-US" dirty="0" smtClean="0">
                <a:latin typeface="Times New Roman" panose="02020603050405020304" pitchFamily="18" charset="0"/>
                <a:cs typeface="Times New Roman" panose="02020603050405020304" pitchFamily="18" charset="0"/>
              </a:rPr>
              <a:t>MDD.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62118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Autofit/>
          </a:bodyPr>
          <a:lstStyle/>
          <a:p>
            <a:r>
              <a:rPr lang="en-US" sz="7200" b="1" dirty="0" smtClean="0">
                <a:latin typeface="Times New Roman" panose="02020603050405020304" pitchFamily="18" charset="0"/>
                <a:cs typeface="Times New Roman" panose="02020603050405020304" pitchFamily="18" charset="0"/>
              </a:rPr>
              <a:t>Prognosis</a:t>
            </a:r>
            <a:endParaRPr lang="en-US" sz="7200" b="1"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sz="half" idx="1"/>
          </p:nvPr>
        </p:nvSpPr>
        <p:spPr/>
        <p:txBody>
          <a:bodyPr>
            <a:normAutofit fontScale="85000" lnSpcReduction="20000"/>
          </a:bodyPr>
          <a:lstStyle/>
          <a:p>
            <a:pPr marL="0" indent="0" algn="ctr">
              <a:buNone/>
            </a:pPr>
            <a:r>
              <a:rPr lang="en-US" b="1" u="sng"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Good prognostic factors</a:t>
            </a:r>
          </a:p>
          <a:p>
            <a:pPr marL="0" indent="0" algn="l">
              <a:buNone/>
            </a:pPr>
            <a:r>
              <a:rPr lang="en-US" dirty="0">
                <a:latin typeface="Times New Roman" panose="02020603050405020304" pitchFamily="18" charset="0"/>
                <a:cs typeface="Times New Roman" panose="02020603050405020304" pitchFamily="18" charset="0"/>
              </a:rPr>
              <a:t>• Abrupt or acute </a:t>
            </a:r>
            <a:r>
              <a:rPr lang="en-US" dirty="0" smtClean="0">
                <a:latin typeface="Times New Roman" panose="02020603050405020304" pitchFamily="18" charset="0"/>
                <a:cs typeface="Times New Roman" panose="02020603050405020304" pitchFamily="18" charset="0"/>
              </a:rPr>
              <a:t>onset</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Severe </a:t>
            </a:r>
            <a:r>
              <a:rPr lang="en-US" dirty="0" smtClean="0">
                <a:latin typeface="Times New Roman" panose="02020603050405020304" pitchFamily="18" charset="0"/>
                <a:cs typeface="Times New Roman" panose="02020603050405020304" pitchFamily="18" charset="0"/>
              </a:rPr>
              <a:t>depression</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Typical clinical </a:t>
            </a:r>
            <a:r>
              <a:rPr lang="en-US" dirty="0" smtClean="0">
                <a:latin typeface="Times New Roman" panose="02020603050405020304" pitchFamily="18" charset="0"/>
                <a:cs typeface="Times New Roman" panose="02020603050405020304" pitchFamily="18" charset="0"/>
              </a:rPr>
              <a:t>features</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Well adjusted </a:t>
            </a:r>
            <a:r>
              <a:rPr lang="en-US" dirty="0" smtClean="0">
                <a:latin typeface="Times New Roman" panose="02020603050405020304" pitchFamily="18" charset="0"/>
                <a:cs typeface="Times New Roman" panose="02020603050405020304" pitchFamily="18" charset="0"/>
              </a:rPr>
              <a:t>premorbid</a:t>
            </a:r>
            <a:endParaRPr lang="en-US" dirty="0">
              <a:latin typeface="Times New Roman" panose="02020603050405020304" pitchFamily="18" charset="0"/>
              <a:cs typeface="Times New Roman" panose="02020603050405020304" pitchFamily="18" charset="0"/>
            </a:endParaRPr>
          </a:p>
          <a:p>
            <a:pPr marL="0" indent="0" algn="l">
              <a:buNone/>
            </a:pPr>
            <a:r>
              <a:rPr lang="en-US" dirty="0" smtClean="0">
                <a:latin typeface="Times New Roman" panose="02020603050405020304" pitchFamily="18" charset="0"/>
                <a:cs typeface="Times New Roman" panose="02020603050405020304" pitchFamily="18" charset="0"/>
              </a:rPr>
              <a:t>Personality</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Good response to</a:t>
            </a:r>
          </a:p>
          <a:p>
            <a:pPr marL="0" indent="0" algn="l">
              <a:buNone/>
            </a:pPr>
            <a:r>
              <a:rPr lang="en-US" dirty="0">
                <a:latin typeface="Times New Roman" panose="02020603050405020304" pitchFamily="18" charset="0"/>
                <a:cs typeface="Times New Roman" panose="02020603050405020304" pitchFamily="18" charset="0"/>
              </a:rPr>
              <a:t>treatment</a:t>
            </a:r>
          </a:p>
        </p:txBody>
      </p:sp>
      <p:sp>
        <p:nvSpPr>
          <p:cNvPr id="6" name="Content Placeholder 5"/>
          <p:cNvSpPr>
            <a:spLocks noGrp="1"/>
          </p:cNvSpPr>
          <p:nvPr>
            <p:ph sz="half" idx="2"/>
          </p:nvPr>
        </p:nvSpPr>
        <p:spPr/>
        <p:txBody>
          <a:bodyPr>
            <a:normAutofit fontScale="85000" lnSpcReduction="20000"/>
          </a:bodyPr>
          <a:lstStyle/>
          <a:p>
            <a:pPr marL="0" indent="0" algn="ctr">
              <a:buNone/>
            </a:pPr>
            <a:r>
              <a:rPr lang="en-US" b="1" u="sng"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Poor prognostic factors</a:t>
            </a:r>
          </a:p>
          <a:p>
            <a:pPr marL="0" indent="0" algn="l">
              <a:buNone/>
            </a:pPr>
            <a:r>
              <a:rPr lang="en-US" dirty="0">
                <a:latin typeface="Times New Roman" panose="02020603050405020304" pitchFamily="18" charset="0"/>
                <a:cs typeface="Times New Roman" panose="02020603050405020304" pitchFamily="18" charset="0"/>
              </a:rPr>
              <a:t>• Double </a:t>
            </a:r>
            <a:r>
              <a:rPr lang="en-US" dirty="0" smtClean="0">
                <a:latin typeface="Times New Roman" panose="02020603050405020304" pitchFamily="18" charset="0"/>
                <a:cs typeface="Times New Roman" panose="02020603050405020304" pitchFamily="18" charset="0"/>
              </a:rPr>
              <a:t>depression</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Co-morbid </a:t>
            </a:r>
            <a:r>
              <a:rPr lang="en-US" dirty="0" smtClean="0">
                <a:latin typeface="Times New Roman" panose="02020603050405020304" pitchFamily="18" charset="0"/>
                <a:cs typeface="Times New Roman" panose="02020603050405020304" pitchFamily="18" charset="0"/>
              </a:rPr>
              <a:t>physical</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disease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personality disorders </a:t>
            </a:r>
            <a:r>
              <a:rPr lang="en-US" dirty="0">
                <a:latin typeface="Times New Roman" panose="02020603050405020304" pitchFamily="18" charset="0"/>
                <a:cs typeface="Times New Roman" panose="02020603050405020304" pitchFamily="18" charset="0"/>
              </a:rPr>
              <a:t>or </a:t>
            </a:r>
            <a:r>
              <a:rPr lang="en-US" dirty="0" smtClean="0">
                <a:latin typeface="Times New Roman" panose="02020603050405020304" pitchFamily="18" charset="0"/>
                <a:cs typeface="Times New Roman" panose="02020603050405020304" pitchFamily="18" charset="0"/>
              </a:rPr>
              <a:t>alcohol dependence</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Chronic ongoing </a:t>
            </a:r>
            <a:r>
              <a:rPr lang="en-US" dirty="0" smtClean="0">
                <a:latin typeface="Times New Roman" panose="02020603050405020304" pitchFamily="18" charset="0"/>
                <a:cs typeface="Times New Roman" panose="02020603050405020304" pitchFamily="18" charset="0"/>
              </a:rPr>
              <a:t>stress</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Poor drug </a:t>
            </a:r>
            <a:r>
              <a:rPr lang="en-US" dirty="0" smtClean="0">
                <a:latin typeface="Times New Roman" panose="02020603050405020304" pitchFamily="18" charset="0"/>
                <a:cs typeface="Times New Roman" panose="02020603050405020304" pitchFamily="18" charset="0"/>
              </a:rPr>
              <a:t>compliance</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Marked mood</a:t>
            </a:r>
          </a:p>
          <a:p>
            <a:pPr marL="0" indent="0" algn="l">
              <a:buNone/>
            </a:pPr>
            <a:r>
              <a:rPr lang="en-US" dirty="0">
                <a:latin typeface="Times New Roman" panose="02020603050405020304" pitchFamily="18" charset="0"/>
                <a:cs typeface="Times New Roman" panose="02020603050405020304" pitchFamily="18" charset="0"/>
              </a:rPr>
              <a:t>incongruent features</a:t>
            </a:r>
          </a:p>
        </p:txBody>
      </p:sp>
    </p:spTree>
    <p:extLst>
      <p:ext uri="{BB962C8B-B14F-4D97-AF65-F5344CB8AC3E}">
        <p14:creationId xmlns:p14="http://schemas.microsoft.com/office/powerpoint/2010/main" val="22348226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164D9713-39C7-45B5-BCAB-46A5750FFE1F}" type="slidenum">
              <a:rPr lang="en-US" altLang="en-US"/>
              <a:pPr>
                <a:defRPr/>
              </a:pPr>
              <a:t>17</a:t>
            </a:fld>
            <a:endParaRPr lang="en-US" altLang="en-US"/>
          </a:p>
        </p:txBody>
      </p:sp>
      <p:sp>
        <p:nvSpPr>
          <p:cNvPr id="15363" name="Rectangle 2"/>
          <p:cNvSpPr>
            <a:spLocks noGrp="1" noChangeArrowheads="1"/>
          </p:cNvSpPr>
          <p:nvPr>
            <p:ph type="title"/>
          </p:nvPr>
        </p:nvSpPr>
        <p:spPr>
          <a:xfrm>
            <a:off x="0" y="0"/>
            <a:ext cx="9144000" cy="762000"/>
          </a:xfrm>
        </p:spPr>
        <p:txBody>
          <a:bodyPr>
            <a:normAutofit/>
          </a:bodyPr>
          <a:lstStyle/>
          <a:p>
            <a:pPr eaLnBrk="1" hangingPunct="1"/>
            <a:r>
              <a:rPr lang="en-US" alt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TREATMENT</a:t>
            </a:r>
            <a:endParaRPr lang="en-US" altLang="en-US" b="1" u="sng" dirty="0" smtClean="0">
              <a:effectLst>
                <a:outerShdw blurRad="38100" dist="38100" dir="2700000" algn="tl">
                  <a:srgbClr val="000000">
                    <a:alpha val="43137"/>
                  </a:srgbClr>
                </a:outerShdw>
              </a:effectLst>
            </a:endParaRPr>
          </a:p>
        </p:txBody>
      </p:sp>
      <p:sp>
        <p:nvSpPr>
          <p:cNvPr id="15364" name="Rectangle 3"/>
          <p:cNvSpPr>
            <a:spLocks noGrp="1" noChangeArrowheads="1"/>
          </p:cNvSpPr>
          <p:nvPr>
            <p:ph type="body" sz="half" idx="1"/>
          </p:nvPr>
        </p:nvSpPr>
        <p:spPr>
          <a:xfrm>
            <a:off x="0" y="762000"/>
            <a:ext cx="9144000" cy="6096000"/>
          </a:xfrm>
        </p:spPr>
        <p:txBody>
          <a:bodyPr>
            <a:normAutofit fontScale="62500" lnSpcReduction="20000"/>
          </a:bodyPr>
          <a:lstStyle/>
          <a:p>
            <a:pPr marL="0" indent="0" algn="l">
              <a:buNone/>
            </a:pPr>
            <a:r>
              <a:rPr lang="en-US"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Hospitalization</a:t>
            </a:r>
          </a:p>
          <a:p>
            <a:pPr marL="0" indent="0" algn="l">
              <a:buNone/>
            </a:pPr>
            <a:r>
              <a:rPr lang="en-US" dirty="0">
                <a:latin typeface="Times New Roman" panose="02020603050405020304" pitchFamily="18" charset="0"/>
                <a:cs typeface="Times New Roman" panose="02020603050405020304" pitchFamily="18" charset="0"/>
              </a:rPr>
              <a:t>■ Indicated if the patient is at risk for suicide, homicide, or is unable to care</a:t>
            </a:r>
          </a:p>
          <a:p>
            <a:pPr marL="0" indent="0" algn="l">
              <a:buNone/>
            </a:pPr>
            <a:r>
              <a:rPr lang="en-US" dirty="0">
                <a:latin typeface="Times New Roman" panose="02020603050405020304" pitchFamily="18" charset="0"/>
                <a:cs typeface="Times New Roman" panose="02020603050405020304" pitchFamily="18" charset="0"/>
              </a:rPr>
              <a:t>for him/herself</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r>
              <a:rPr lang="en-US"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Pharmacotherapy</a:t>
            </a:r>
          </a:p>
          <a:p>
            <a:pPr marL="0" indent="0" algn="l">
              <a:buNone/>
            </a:pPr>
            <a:r>
              <a:rPr lang="en-US" b="1" u="sng" dirty="0" smtClean="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Antidepressant </a:t>
            </a:r>
            <a:r>
              <a:rPr lang="en-US" b="1" u="sng"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medications:</a:t>
            </a:r>
          </a:p>
          <a:p>
            <a:pPr marL="0" indent="0" algn="l">
              <a:buNone/>
            </a:pPr>
            <a:r>
              <a:rPr lang="en-US" dirty="0">
                <a:latin typeface="Times New Roman" panose="02020603050405020304" pitchFamily="18" charset="0"/>
                <a:cs typeface="Times New Roman" panose="02020603050405020304" pitchFamily="18" charset="0"/>
              </a:rPr>
              <a:t>■ </a:t>
            </a:r>
            <a:r>
              <a:rPr lang="en-US"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Selective serotonin reuptake inhibitors (SSRIs): </a:t>
            </a:r>
            <a:r>
              <a:rPr lang="en-US" i="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i="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i="1"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i="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Inhibit </a:t>
            </a:r>
            <a:r>
              <a:rPr lang="en-US" dirty="0">
                <a:latin typeface="Times New Roman" panose="02020603050405020304" pitchFamily="18" charset="0"/>
                <a:cs typeface="Times New Roman" panose="02020603050405020304" pitchFamily="18" charset="0"/>
              </a:rPr>
              <a:t>the reuptake </a:t>
            </a:r>
            <a:r>
              <a:rPr lang="en-US" dirty="0" smtClean="0">
                <a:latin typeface="Times New Roman" panose="02020603050405020304" pitchFamily="18" charset="0"/>
                <a:cs typeface="Times New Roman" panose="02020603050405020304" pitchFamily="18" charset="0"/>
              </a:rPr>
              <a:t>of serotonin</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thus increasing </a:t>
            </a:r>
            <a:r>
              <a:rPr lang="en-US" dirty="0">
                <a:latin typeface="Times New Roman" panose="02020603050405020304" pitchFamily="18" charset="0"/>
                <a:cs typeface="Times New Roman" panose="02020603050405020304" pitchFamily="18" charset="0"/>
              </a:rPr>
              <a:t>the amount of serotonin in the brain.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Safer and </a:t>
            </a:r>
            <a:r>
              <a:rPr lang="en-US" dirty="0">
                <a:latin typeface="Times New Roman" panose="02020603050405020304" pitchFamily="18" charset="0"/>
                <a:cs typeface="Times New Roman" panose="02020603050405020304" pitchFamily="18" charset="0"/>
              </a:rPr>
              <a:t>better tolerated than other classes of </a:t>
            </a:r>
            <a:r>
              <a:rPr lang="en-US" dirty="0" smtClean="0">
                <a:latin typeface="Times New Roman" panose="02020603050405020304" pitchFamily="18" charset="0"/>
                <a:cs typeface="Times New Roman" panose="02020603050405020304" pitchFamily="18" charset="0"/>
              </a:rPr>
              <a:t>antidepressants.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side effects are </a:t>
            </a:r>
            <a:r>
              <a:rPr lang="en-US" dirty="0">
                <a:latin typeface="Times New Roman" panose="02020603050405020304" pitchFamily="18" charset="0"/>
                <a:cs typeface="Times New Roman" panose="02020603050405020304" pitchFamily="18" charset="0"/>
              </a:rPr>
              <a:t>mild but include headache, </a:t>
            </a:r>
            <a:r>
              <a:rPr lang="en-US" i="1" dirty="0">
                <a:latin typeface="Times New Roman" panose="02020603050405020304" pitchFamily="18" charset="0"/>
                <a:cs typeface="Times New Roman" panose="02020603050405020304" pitchFamily="18" charset="0"/>
              </a:rPr>
              <a:t>gastrointestinal disturbance, sexual</a:t>
            </a:r>
          </a:p>
          <a:p>
            <a:pPr marL="0" indent="0" algn="l">
              <a:buNone/>
            </a:pPr>
            <a:r>
              <a:rPr lang="en-US" i="1" dirty="0">
                <a:latin typeface="Times New Roman" panose="02020603050405020304" pitchFamily="18" charset="0"/>
                <a:cs typeface="Times New Roman" panose="02020603050405020304" pitchFamily="18" charset="0"/>
              </a:rPr>
              <a:t>dysfunction</a:t>
            </a:r>
            <a:r>
              <a:rPr lang="en-US" dirty="0">
                <a:latin typeface="Times New Roman" panose="02020603050405020304" pitchFamily="18" charset="0"/>
                <a:cs typeface="Times New Roman" panose="02020603050405020304" pitchFamily="18" charset="0"/>
              </a:rPr>
              <a:t>, and rebound anxiety.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Examples </a:t>
            </a:r>
            <a:r>
              <a:rPr lang="en-US" dirty="0">
                <a:latin typeface="Times New Roman" panose="02020603050405020304" pitchFamily="18" charset="0"/>
                <a:cs typeface="Times New Roman" panose="02020603050405020304" pitchFamily="18" charset="0"/>
              </a:rPr>
              <a:t>are </a:t>
            </a:r>
            <a:r>
              <a:rPr lang="en-US" dirty="0" smtClean="0">
                <a:latin typeface="Times New Roman" panose="02020603050405020304" pitchFamily="18" charset="0"/>
                <a:cs typeface="Times New Roman" panose="02020603050405020304" pitchFamily="18" charset="0"/>
              </a:rPr>
              <a:t>Fluoxetine </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Prozac), Escitalopram (Purlex) </a:t>
            </a:r>
            <a:r>
              <a:rPr lang="en-US" dirty="0">
                <a:latin typeface="Times New Roman" panose="02020603050405020304" pitchFamily="18" charset="0"/>
                <a:cs typeface="Times New Roman" panose="02020603050405020304" pitchFamily="18" charset="0"/>
              </a:rPr>
              <a:t>and </a:t>
            </a:r>
            <a:r>
              <a:rPr lang="en-US" dirty="0" smtClean="0">
                <a:latin typeface="Times New Roman" panose="02020603050405020304" pitchFamily="18" charset="0"/>
                <a:cs typeface="Times New Roman" panose="02020603050405020304" pitchFamily="18" charset="0"/>
              </a:rPr>
              <a:t>Sertraline </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Zoloft).</a:t>
            </a: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a:t>
            </a:r>
            <a:r>
              <a:rPr lang="en-US"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Serotonin-norepinephrine reuptake inhibitors (SNRIs): </a:t>
            </a:r>
            <a:r>
              <a:rPr lang="en-US" i="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i="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i="1"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Inhibit </a:t>
            </a: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reuptake </a:t>
            </a:r>
            <a:r>
              <a:rPr lang="en-US" dirty="0">
                <a:latin typeface="Times New Roman" panose="02020603050405020304" pitchFamily="18" charset="0"/>
                <a:cs typeface="Times New Roman" panose="02020603050405020304" pitchFamily="18" charset="0"/>
              </a:rPr>
              <a:t>of both serotonin and norepinephrine, thus increasing the </a:t>
            </a:r>
            <a:r>
              <a:rPr lang="en-US" dirty="0" smtClean="0">
                <a:latin typeface="Times New Roman" panose="02020603050405020304" pitchFamily="18" charset="0"/>
                <a:cs typeface="Times New Roman" panose="02020603050405020304" pitchFamily="18" charset="0"/>
              </a:rPr>
              <a:t>level of </a:t>
            </a:r>
            <a:r>
              <a:rPr lang="en-US" dirty="0">
                <a:latin typeface="Times New Roman" panose="02020603050405020304" pitchFamily="18" charset="0"/>
                <a:cs typeface="Times New Roman" panose="02020603050405020304" pitchFamily="18" charset="0"/>
              </a:rPr>
              <a:t>both neurotransmitters in the brain.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Includes Venlafaxine </a:t>
            </a:r>
            <a:r>
              <a:rPr lang="en-US" dirty="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EffexorR</a:t>
            </a:r>
            <a:r>
              <a:rPr lang="en-US" dirty="0" smtClean="0">
                <a:latin typeface="Times New Roman" panose="02020603050405020304" pitchFamily="18" charset="0"/>
                <a:cs typeface="Times New Roman" panose="02020603050405020304" pitchFamily="18" charset="0"/>
              </a:rPr>
              <a:t>) and Duloxetine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CymbaltaR</a:t>
            </a:r>
            <a:r>
              <a:rPr lang="en-US" dirty="0">
                <a:latin typeface="Times New Roman" panose="02020603050405020304" pitchFamily="18" charset="0"/>
                <a:cs typeface="Times New Roman" panose="02020603050405020304" pitchFamily="18" charset="0"/>
              </a:rPr>
              <a:t>).</a:t>
            </a:r>
          </a:p>
          <a:p>
            <a:pPr marL="0" indent="0" algn="l">
              <a:buNone/>
            </a:pPr>
            <a:r>
              <a:rPr lang="en-US" dirty="0">
                <a:latin typeface="Times New Roman" panose="02020603050405020304" pitchFamily="18" charset="0"/>
                <a:cs typeface="Times New Roman" panose="02020603050405020304" pitchFamily="18" charset="0"/>
              </a:rPr>
              <a:t>■ </a:t>
            </a:r>
            <a:r>
              <a:rPr lang="en-US"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Novel agents: </a:t>
            </a:r>
            <a:r>
              <a:rPr lang="en-US" dirty="0">
                <a:latin typeface="Times New Roman" panose="02020603050405020304" pitchFamily="18" charset="0"/>
                <a:cs typeface="Times New Roman" panose="02020603050405020304" pitchFamily="18" charset="0"/>
              </a:rPr>
              <a:t>Other agents commonly used to treat depression </a:t>
            </a:r>
            <a:r>
              <a:rPr lang="en-US" dirty="0" smtClean="0">
                <a:latin typeface="Times New Roman" panose="02020603050405020304" pitchFamily="18" charset="0"/>
                <a:cs typeface="Times New Roman" panose="02020603050405020304" pitchFamily="18" charset="0"/>
              </a:rPr>
              <a:t>include the </a:t>
            </a:r>
            <a:r>
              <a:rPr lang="en-US" dirty="0">
                <a:latin typeface="Times New Roman" panose="02020603050405020304" pitchFamily="18" charset="0"/>
                <a:cs typeface="Times New Roman" panose="02020603050405020304" pitchFamily="18" charset="0"/>
              </a:rPr>
              <a:t>α2-adrenergic receptor antagonist </a:t>
            </a:r>
            <a:r>
              <a:rPr lang="en-US" dirty="0" smtClean="0">
                <a:latin typeface="Times New Roman" panose="02020603050405020304" pitchFamily="18" charset="0"/>
                <a:cs typeface="Times New Roman" panose="02020603050405020304" pitchFamily="18" charset="0"/>
              </a:rPr>
              <a:t>Mirtazapine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RemeronR</a:t>
            </a:r>
            <a:r>
              <a:rPr lang="en-US" dirty="0">
                <a:latin typeface="Times New Roman" panose="02020603050405020304" pitchFamily="18" charset="0"/>
                <a:cs typeface="Times New Roman" panose="02020603050405020304" pitchFamily="18" charset="0"/>
              </a:rPr>
              <a:t>), and </a:t>
            </a:r>
            <a:r>
              <a:rPr lang="en-US" dirty="0" smtClean="0">
                <a:latin typeface="Times New Roman" panose="02020603050405020304" pitchFamily="18" charset="0"/>
                <a:cs typeface="Times New Roman" panose="02020603050405020304" pitchFamily="18" charset="0"/>
              </a:rPr>
              <a:t>the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dopamine-norepinephrine </a:t>
            </a:r>
            <a:r>
              <a:rPr lang="en-US" dirty="0">
                <a:latin typeface="Times New Roman" panose="02020603050405020304" pitchFamily="18" charset="0"/>
                <a:cs typeface="Times New Roman" panose="02020603050405020304" pitchFamily="18" charset="0"/>
              </a:rPr>
              <a:t>reuptake inhibitor </a:t>
            </a:r>
            <a:r>
              <a:rPr lang="en-US" dirty="0" smtClean="0">
                <a:latin typeface="Times New Roman" panose="02020603050405020304" pitchFamily="18" charset="0"/>
                <a:cs typeface="Times New Roman" panose="02020603050405020304" pitchFamily="18" charset="0"/>
              </a:rPr>
              <a:t>Bupropion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WellbutrinR</a:t>
            </a:r>
            <a:r>
              <a:rPr lang="en-US" dirty="0">
                <a:latin typeface="Times New Roman" panose="02020603050405020304" pitchFamily="18" charset="0"/>
                <a:cs typeface="Times New Roman" panose="02020603050405020304" pitchFamily="18" charset="0"/>
              </a:rPr>
              <a:t>).</a:t>
            </a:r>
          </a:p>
          <a:p>
            <a:pPr marL="0" indent="0" algn="l">
              <a:buNone/>
            </a:pPr>
            <a:r>
              <a:rPr lang="en-US" dirty="0">
                <a:latin typeface="Times New Roman" panose="02020603050405020304" pitchFamily="18" charset="0"/>
                <a:cs typeface="Times New Roman" panose="02020603050405020304" pitchFamily="18" charset="0"/>
              </a:rPr>
              <a:t>■ </a:t>
            </a:r>
            <a:r>
              <a:rPr lang="en-US"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Tricyclic antidepressants (TCAs): </a:t>
            </a:r>
            <a:r>
              <a:rPr lang="en-US" dirty="0">
                <a:latin typeface="Times New Roman" panose="02020603050405020304" pitchFamily="18" charset="0"/>
                <a:cs typeface="Times New Roman" panose="02020603050405020304" pitchFamily="18" charset="0"/>
              </a:rPr>
              <a:t>Most lethal in overdose due to </a:t>
            </a:r>
            <a:r>
              <a:rPr lang="en-US" dirty="0" smtClean="0">
                <a:latin typeface="Times New Roman" panose="02020603050405020304" pitchFamily="18" charset="0"/>
                <a:cs typeface="Times New Roman" panose="02020603050405020304" pitchFamily="18" charset="0"/>
              </a:rPr>
              <a:t>cardiac </a:t>
            </a:r>
            <a:r>
              <a:rPr lang="en-US" dirty="0">
                <a:latin typeface="Times New Roman" panose="02020603050405020304" pitchFamily="18" charset="0"/>
                <a:cs typeface="Times New Roman" panose="02020603050405020304" pitchFamily="18" charset="0"/>
              </a:rPr>
              <a:t>arrhythmias; side effects include sedation, weight gain, </a:t>
            </a:r>
            <a:r>
              <a:rPr lang="en-US" dirty="0" smtClean="0">
                <a:latin typeface="Times New Roman" panose="02020603050405020304" pitchFamily="18" charset="0"/>
                <a:cs typeface="Times New Roman" panose="02020603050405020304" pitchFamily="18" charset="0"/>
              </a:rPr>
              <a:t>orthostatic hypotension</a:t>
            </a:r>
            <a:r>
              <a:rPr lang="en-US" dirty="0">
                <a:latin typeface="Times New Roman" panose="02020603050405020304" pitchFamily="18" charset="0"/>
                <a:cs typeface="Times New Roman" panose="02020603050405020304" pitchFamily="18" charset="0"/>
              </a:rPr>
              <a:t>, and anticholinergic effects. Can aggravate </a:t>
            </a:r>
            <a:r>
              <a:rPr lang="en-US" dirty="0" smtClean="0">
                <a:latin typeface="Times New Roman" panose="02020603050405020304" pitchFamily="18" charset="0"/>
                <a:cs typeface="Times New Roman" panose="02020603050405020304" pitchFamily="18" charset="0"/>
              </a:rPr>
              <a:t>prolonged </a:t>
            </a:r>
            <a:r>
              <a:rPr lang="en-US" dirty="0" err="1" smtClean="0">
                <a:latin typeface="Times New Roman" panose="02020603050405020304" pitchFamily="18" charset="0"/>
                <a:cs typeface="Times New Roman" panose="02020603050405020304" pitchFamily="18" charset="0"/>
              </a:rPr>
              <a:t>QTc</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syndrome.</a:t>
            </a:r>
            <a:endParaRPr lang="en-US" altLang="en-US"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96626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164D9713-39C7-45B5-BCAB-46A5750FFE1F}" type="slidenum">
              <a:rPr lang="en-US" altLang="en-US"/>
              <a:pPr>
                <a:defRPr/>
              </a:pPr>
              <a:t>18</a:t>
            </a:fld>
            <a:endParaRPr lang="en-US" altLang="en-US"/>
          </a:p>
        </p:txBody>
      </p:sp>
      <p:sp>
        <p:nvSpPr>
          <p:cNvPr id="15363" name="Rectangle 2"/>
          <p:cNvSpPr>
            <a:spLocks noGrp="1" noChangeArrowheads="1"/>
          </p:cNvSpPr>
          <p:nvPr>
            <p:ph type="title"/>
          </p:nvPr>
        </p:nvSpPr>
        <p:spPr>
          <a:xfrm>
            <a:off x="0" y="0"/>
            <a:ext cx="9144000" cy="762000"/>
          </a:xfrm>
        </p:spPr>
        <p:txBody>
          <a:bodyPr>
            <a:normAutofit/>
          </a:bodyPr>
          <a:lstStyle/>
          <a:p>
            <a:pPr eaLnBrk="1" hangingPunct="1"/>
            <a:r>
              <a:rPr lang="en-US" alt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TREATMENT</a:t>
            </a:r>
            <a:endParaRPr lang="en-US" altLang="en-US" b="1" u="sng" dirty="0" smtClean="0">
              <a:effectLst>
                <a:outerShdw blurRad="38100" dist="38100" dir="2700000" algn="tl">
                  <a:srgbClr val="000000">
                    <a:alpha val="43137"/>
                  </a:srgbClr>
                </a:outerShdw>
              </a:effectLst>
            </a:endParaRPr>
          </a:p>
        </p:txBody>
      </p:sp>
      <p:sp>
        <p:nvSpPr>
          <p:cNvPr id="15364" name="Rectangle 3"/>
          <p:cNvSpPr>
            <a:spLocks noGrp="1" noChangeArrowheads="1"/>
          </p:cNvSpPr>
          <p:nvPr>
            <p:ph type="body" sz="half" idx="1"/>
          </p:nvPr>
        </p:nvSpPr>
        <p:spPr>
          <a:xfrm>
            <a:off x="0" y="762000"/>
            <a:ext cx="9144000" cy="6096000"/>
          </a:xfrm>
        </p:spPr>
        <p:txBody>
          <a:bodyPr>
            <a:normAutofit fontScale="70000" lnSpcReduction="20000"/>
          </a:bodyPr>
          <a:lstStyle/>
          <a:p>
            <a:pPr marL="0" indent="0" algn="l">
              <a:buNone/>
            </a:pPr>
            <a:r>
              <a:rPr lang="en-US" dirty="0">
                <a:latin typeface="Times New Roman" panose="02020603050405020304" pitchFamily="18" charset="0"/>
                <a:cs typeface="Times New Roman" panose="02020603050405020304" pitchFamily="18" charset="0"/>
              </a:rPr>
              <a:t>■ </a:t>
            </a:r>
            <a:r>
              <a:rPr lang="en-US"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Monoamine oxidase inhibitors (MAOIs): </a:t>
            </a:r>
            <a:r>
              <a:rPr lang="en-US" i="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i="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Older </a:t>
            </a:r>
            <a:r>
              <a:rPr lang="en-US" dirty="0">
                <a:latin typeface="Times New Roman" panose="02020603050405020304" pitchFamily="18" charset="0"/>
                <a:cs typeface="Times New Roman" panose="02020603050405020304" pitchFamily="18" charset="0"/>
              </a:rPr>
              <a:t>medications </a:t>
            </a:r>
            <a:r>
              <a:rPr lang="en-US" dirty="0" smtClean="0">
                <a:latin typeface="Times New Roman" panose="02020603050405020304" pitchFamily="18" charset="0"/>
                <a:cs typeface="Times New Roman" panose="02020603050405020304" pitchFamily="18" charset="0"/>
              </a:rPr>
              <a:t>occasionally used </a:t>
            </a:r>
            <a:r>
              <a:rPr lang="en-US" dirty="0">
                <a:latin typeface="Times New Roman" panose="02020603050405020304" pitchFamily="18" charset="0"/>
                <a:cs typeface="Times New Roman" panose="02020603050405020304" pitchFamily="18" charset="0"/>
              </a:rPr>
              <a:t>for refractory depression;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risk </a:t>
            </a:r>
            <a:r>
              <a:rPr lang="en-US" dirty="0">
                <a:latin typeface="Times New Roman" panose="02020603050405020304" pitchFamily="18" charset="0"/>
                <a:cs typeface="Times New Roman" panose="02020603050405020304" pitchFamily="18" charset="0"/>
              </a:rPr>
              <a:t>of </a:t>
            </a:r>
            <a:r>
              <a:rPr lang="en-US" i="1" dirty="0">
                <a:latin typeface="Times New Roman" panose="02020603050405020304" pitchFamily="18" charset="0"/>
                <a:cs typeface="Times New Roman" panose="02020603050405020304" pitchFamily="18" charset="0"/>
              </a:rPr>
              <a:t>hypertensive crisis </a:t>
            </a:r>
            <a:r>
              <a:rPr lang="en-US" dirty="0" smtClean="0">
                <a:latin typeface="Times New Roman" panose="02020603050405020304" pitchFamily="18" charset="0"/>
                <a:cs typeface="Times New Roman" panose="02020603050405020304" pitchFamily="18" charset="0"/>
              </a:rPr>
              <a:t>when used </a:t>
            </a:r>
            <a:r>
              <a:rPr lang="en-US" dirty="0">
                <a:latin typeface="Times New Roman" panose="02020603050405020304" pitchFamily="18" charset="0"/>
                <a:cs typeface="Times New Roman" panose="02020603050405020304" pitchFamily="18" charset="0"/>
              </a:rPr>
              <a:t>with sympathomimetics or ingestion </a:t>
            </a:r>
            <a:r>
              <a:rPr lang="en-US" dirty="0" smtClean="0">
                <a:latin typeface="Times New Roman" panose="02020603050405020304" pitchFamily="18" charset="0"/>
                <a:cs typeface="Times New Roman" panose="02020603050405020304" pitchFamily="18" charset="0"/>
              </a:rPr>
              <a:t>of tyramine-rich foods, such </a:t>
            </a:r>
            <a:r>
              <a:rPr lang="en-US" dirty="0">
                <a:latin typeface="Times New Roman" panose="02020603050405020304" pitchFamily="18" charset="0"/>
                <a:cs typeface="Times New Roman" panose="02020603050405020304" pitchFamily="18" charset="0"/>
              </a:rPr>
              <a:t>as </a:t>
            </a:r>
            <a:r>
              <a:rPr lang="en-US" dirty="0" smtClean="0">
                <a:latin typeface="Times New Roman" panose="02020603050405020304" pitchFamily="18" charset="0"/>
                <a:cs typeface="Times New Roman" panose="02020603050405020304" pitchFamily="18" charset="0"/>
              </a:rPr>
              <a:t>Fava beans, wine</a:t>
            </a:r>
            <a:r>
              <a:rPr lang="en-US" dirty="0">
                <a:latin typeface="Times New Roman" panose="02020603050405020304" pitchFamily="18" charset="0"/>
                <a:cs typeface="Times New Roman" panose="02020603050405020304" pitchFamily="18" charset="0"/>
              </a:rPr>
              <a:t>, beer, aged cheeses, liver, and smoked meats (</a:t>
            </a:r>
            <a:r>
              <a:rPr lang="en-US" sz="2600" dirty="0">
                <a:latin typeface="Times New Roman" panose="02020603050405020304" pitchFamily="18" charset="0"/>
                <a:cs typeface="Times New Roman" panose="02020603050405020304" pitchFamily="18" charset="0"/>
              </a:rPr>
              <a:t>tyramine </a:t>
            </a:r>
            <a:r>
              <a:rPr lang="en-US" sz="2600" dirty="0" smtClean="0">
                <a:latin typeface="Times New Roman" panose="02020603050405020304" pitchFamily="18" charset="0"/>
                <a:cs typeface="Times New Roman" panose="02020603050405020304" pitchFamily="18" charset="0"/>
              </a:rPr>
              <a:t>is an </a:t>
            </a:r>
            <a:r>
              <a:rPr lang="en-US" sz="2600" dirty="0">
                <a:latin typeface="Times New Roman" panose="02020603050405020304" pitchFamily="18" charset="0"/>
                <a:cs typeface="Times New Roman" panose="02020603050405020304" pitchFamily="18" charset="0"/>
              </a:rPr>
              <a:t>intermediate in the conversion of tyrosine to norepinephrine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risk of </a:t>
            </a:r>
            <a:r>
              <a:rPr lang="en-US" i="1" dirty="0">
                <a:latin typeface="Times New Roman" panose="02020603050405020304" pitchFamily="18" charset="0"/>
                <a:cs typeface="Times New Roman" panose="02020603050405020304" pitchFamily="18" charset="0"/>
              </a:rPr>
              <a:t>serotonin syndrome </a:t>
            </a:r>
            <a:r>
              <a:rPr lang="en-US" dirty="0">
                <a:latin typeface="Times New Roman" panose="02020603050405020304" pitchFamily="18" charset="0"/>
                <a:cs typeface="Times New Roman" panose="02020603050405020304" pitchFamily="18" charset="0"/>
              </a:rPr>
              <a:t>when used in combination with </a:t>
            </a:r>
            <a:r>
              <a:rPr lang="en-US" dirty="0" smtClean="0">
                <a:latin typeface="Times New Roman" panose="02020603050405020304" pitchFamily="18" charset="0"/>
                <a:cs typeface="Times New Roman" panose="02020603050405020304" pitchFamily="18" charset="0"/>
              </a:rPr>
              <a:t>SSRIs.</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Most common </a:t>
            </a:r>
            <a:r>
              <a:rPr lang="en-US" dirty="0">
                <a:latin typeface="Times New Roman" panose="02020603050405020304" pitchFamily="18" charset="0"/>
                <a:cs typeface="Times New Roman" panose="02020603050405020304" pitchFamily="18" charset="0"/>
              </a:rPr>
              <a:t>side effect is </a:t>
            </a:r>
            <a:r>
              <a:rPr lang="en-US" dirty="0" smtClean="0">
                <a:latin typeface="Times New Roman" panose="02020603050405020304" pitchFamily="18" charset="0"/>
                <a:cs typeface="Times New Roman" panose="02020603050405020304" pitchFamily="18" charset="0"/>
              </a:rPr>
              <a:t>orthostatic hypotension.</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t>
            </a:r>
            <a:r>
              <a:rPr lang="en-US" b="1" u="sng"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Adjunct medications:</a:t>
            </a:r>
          </a:p>
          <a:p>
            <a:pPr marL="0" indent="0" algn="l">
              <a:buNone/>
            </a:pPr>
            <a:r>
              <a:rPr lang="en-US" dirty="0">
                <a:latin typeface="Times New Roman" panose="02020603050405020304" pitchFamily="18" charset="0"/>
                <a:cs typeface="Times New Roman" panose="02020603050405020304" pitchFamily="18" charset="0"/>
              </a:rPr>
              <a:t>■ Atypical (second-generation) antipsychotics along with </a:t>
            </a:r>
            <a:r>
              <a:rPr lang="en-US" dirty="0" smtClean="0">
                <a:latin typeface="Times New Roman" panose="02020603050405020304" pitchFamily="18" charset="0"/>
                <a:cs typeface="Times New Roman" panose="02020603050405020304" pitchFamily="18" charset="0"/>
              </a:rPr>
              <a:t>antidepressants are </a:t>
            </a:r>
            <a:r>
              <a:rPr lang="en-US" dirty="0">
                <a:latin typeface="Times New Roman" panose="02020603050405020304" pitchFamily="18" charset="0"/>
                <a:cs typeface="Times New Roman" panose="02020603050405020304" pitchFamily="18" charset="0"/>
              </a:rPr>
              <a:t>first-line treatment in patients with MDD with </a:t>
            </a:r>
            <a:r>
              <a:rPr lang="en-US" dirty="0" smtClean="0">
                <a:latin typeface="Times New Roman" panose="02020603050405020304" pitchFamily="18" charset="0"/>
                <a:cs typeface="Times New Roman" panose="02020603050405020304" pitchFamily="18" charset="0"/>
              </a:rPr>
              <a:t>psychotic features</a:t>
            </a:r>
            <a:r>
              <a:rPr lang="en-US" dirty="0">
                <a:latin typeface="Times New Roman" panose="02020603050405020304" pitchFamily="18" charset="0"/>
                <a:cs typeface="Times New Roman" panose="02020603050405020304" pitchFamily="18" charset="0"/>
              </a:rPr>
              <a:t>. In addition, they may also be prescribed in patients </a:t>
            </a:r>
            <a:r>
              <a:rPr lang="en-US" dirty="0" smtClean="0">
                <a:latin typeface="Times New Roman" panose="02020603050405020304" pitchFamily="18" charset="0"/>
                <a:cs typeface="Times New Roman" panose="02020603050405020304" pitchFamily="18" charset="0"/>
              </a:rPr>
              <a:t>with treatment </a:t>
            </a:r>
            <a:r>
              <a:rPr lang="en-US" dirty="0">
                <a:latin typeface="Times New Roman" panose="02020603050405020304" pitchFamily="18" charset="0"/>
                <a:cs typeface="Times New Roman" panose="02020603050405020304" pitchFamily="18" charset="0"/>
              </a:rPr>
              <a:t>resistant/refractory MDD without psychotic features.</a:t>
            </a:r>
          </a:p>
          <a:p>
            <a:pPr marL="0" indent="0" algn="l">
              <a:buNone/>
            </a:pPr>
            <a:r>
              <a:rPr lang="en-US" dirty="0">
                <a:latin typeface="Times New Roman" panose="02020603050405020304" pitchFamily="18" charset="0"/>
                <a:cs typeface="Times New Roman" panose="02020603050405020304" pitchFamily="18" charset="0"/>
              </a:rPr>
              <a:t>■ Triiodothyronine (T3), levothyroxine (T4), and lithium have demonstrated</a:t>
            </a:r>
          </a:p>
          <a:p>
            <a:pPr marL="0" indent="0" algn="l">
              <a:buNone/>
            </a:pPr>
            <a:r>
              <a:rPr lang="en-US" dirty="0">
                <a:latin typeface="Times New Roman" panose="02020603050405020304" pitchFamily="18" charset="0"/>
                <a:cs typeface="Times New Roman" panose="02020603050405020304" pitchFamily="18" charset="0"/>
              </a:rPr>
              <a:t>some benefit when augmenting antidepressants in treatment</a:t>
            </a:r>
          </a:p>
          <a:p>
            <a:pPr marL="0" indent="0" algn="l">
              <a:buNone/>
            </a:pPr>
            <a:r>
              <a:rPr lang="en-US" dirty="0">
                <a:latin typeface="Times New Roman" panose="02020603050405020304" pitchFamily="18" charset="0"/>
                <a:cs typeface="Times New Roman" panose="02020603050405020304" pitchFamily="18" charset="0"/>
              </a:rPr>
              <a:t>refractory MDD.</a:t>
            </a:r>
          </a:p>
          <a:p>
            <a:pPr marL="0" indent="0" algn="l">
              <a:buNone/>
            </a:pPr>
            <a:r>
              <a:rPr lang="en-US" dirty="0">
                <a:latin typeface="Times New Roman" panose="02020603050405020304" pitchFamily="18" charset="0"/>
                <a:cs typeface="Times New Roman" panose="02020603050405020304" pitchFamily="18" charset="0"/>
              </a:rPr>
              <a:t>■ While stimulants (such as methylphenidate) may be used in certain</a:t>
            </a:r>
          </a:p>
          <a:p>
            <a:pPr marL="0" indent="0" algn="l">
              <a:buNone/>
            </a:pPr>
            <a:r>
              <a:rPr lang="en-US" dirty="0">
                <a:latin typeface="Times New Roman" panose="02020603050405020304" pitchFamily="18" charset="0"/>
                <a:cs typeface="Times New Roman" panose="02020603050405020304" pitchFamily="18" charset="0"/>
              </a:rPr>
              <a:t>patients (e.g., geriatric and terminally ill patients), the efficacy is limited</a:t>
            </a:r>
          </a:p>
          <a:p>
            <a:pPr marL="0" indent="0" algn="l">
              <a:buNone/>
            </a:pPr>
            <a:r>
              <a:rPr lang="en-US" dirty="0">
                <a:latin typeface="Times New Roman" panose="02020603050405020304" pitchFamily="18" charset="0"/>
                <a:cs typeface="Times New Roman" panose="02020603050405020304" pitchFamily="18" charset="0"/>
              </a:rPr>
              <a:t>and trials are small.</a:t>
            </a:r>
            <a:endParaRPr lang="en-US" altLang="en-US"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1565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164D9713-39C7-45B5-BCAB-46A5750FFE1F}" type="slidenum">
              <a:rPr lang="en-US" altLang="en-US"/>
              <a:pPr>
                <a:defRPr/>
              </a:pPr>
              <a:t>19</a:t>
            </a:fld>
            <a:endParaRPr lang="en-US" altLang="en-US"/>
          </a:p>
        </p:txBody>
      </p:sp>
      <p:sp>
        <p:nvSpPr>
          <p:cNvPr id="15363" name="Rectangle 2"/>
          <p:cNvSpPr>
            <a:spLocks noGrp="1" noChangeArrowheads="1"/>
          </p:cNvSpPr>
          <p:nvPr>
            <p:ph type="title"/>
          </p:nvPr>
        </p:nvSpPr>
        <p:spPr>
          <a:xfrm>
            <a:off x="0" y="0"/>
            <a:ext cx="9144000" cy="762000"/>
          </a:xfrm>
        </p:spPr>
        <p:txBody>
          <a:bodyPr>
            <a:normAutofit/>
          </a:bodyPr>
          <a:lstStyle/>
          <a:p>
            <a:pPr eaLnBrk="1" hangingPunct="1"/>
            <a:r>
              <a:rPr lang="en-US" alt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TREATMENT</a:t>
            </a:r>
            <a:endParaRPr lang="en-US" altLang="en-US" b="1" u="sng" dirty="0" smtClean="0">
              <a:effectLst>
                <a:outerShdw blurRad="38100" dist="38100" dir="2700000" algn="tl">
                  <a:srgbClr val="000000">
                    <a:alpha val="43137"/>
                  </a:srgbClr>
                </a:outerShdw>
              </a:effectLst>
            </a:endParaRPr>
          </a:p>
        </p:txBody>
      </p:sp>
      <p:sp>
        <p:nvSpPr>
          <p:cNvPr id="15364" name="Rectangle 3"/>
          <p:cNvSpPr>
            <a:spLocks noGrp="1" noChangeArrowheads="1"/>
          </p:cNvSpPr>
          <p:nvPr>
            <p:ph type="body" sz="half" idx="1"/>
          </p:nvPr>
        </p:nvSpPr>
        <p:spPr>
          <a:xfrm>
            <a:off x="0" y="762000"/>
            <a:ext cx="9144000" cy="6096000"/>
          </a:xfrm>
        </p:spPr>
        <p:txBody>
          <a:bodyPr>
            <a:normAutofit fontScale="77500" lnSpcReduction="20000"/>
          </a:bodyPr>
          <a:lstStyle/>
          <a:p>
            <a:pPr marL="0" indent="0" algn="l">
              <a:buNone/>
            </a:pPr>
            <a:r>
              <a:rPr lang="en-US" b="1" u="sng" dirty="0" smtClean="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Psychotherapy</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Cognitive-behavioral therapy (CBT), interpersonal psychotherapy, </a:t>
            </a:r>
            <a:r>
              <a:rPr lang="en-US" dirty="0" smtClean="0">
                <a:latin typeface="Times New Roman" panose="02020603050405020304" pitchFamily="18" charset="0"/>
                <a:cs typeface="Times New Roman" panose="02020603050405020304" pitchFamily="18" charset="0"/>
              </a:rPr>
              <a:t>supportive therapy</a:t>
            </a:r>
            <a:r>
              <a:rPr lang="en-US" dirty="0">
                <a:latin typeface="Times New Roman" panose="02020603050405020304" pitchFamily="18" charset="0"/>
                <a:cs typeface="Times New Roman" panose="02020603050405020304" pitchFamily="18" charset="0"/>
              </a:rPr>
              <a:t>, psychodynamic psychotherapy, problem-solving </a:t>
            </a:r>
            <a:r>
              <a:rPr lang="en-US" dirty="0" smtClean="0">
                <a:latin typeface="Times New Roman" panose="02020603050405020304" pitchFamily="18" charset="0"/>
                <a:cs typeface="Times New Roman" panose="02020603050405020304" pitchFamily="18" charset="0"/>
              </a:rPr>
              <a:t>therapy, and </a:t>
            </a:r>
            <a:r>
              <a:rPr lang="en-US" dirty="0">
                <a:latin typeface="Times New Roman" panose="02020603050405020304" pitchFamily="18" charset="0"/>
                <a:cs typeface="Times New Roman" panose="02020603050405020304" pitchFamily="18" charset="0"/>
              </a:rPr>
              <a:t>family/couples therapy have all demonstrated benefit in </a:t>
            </a:r>
            <a:r>
              <a:rPr lang="en-US" dirty="0" smtClean="0">
                <a:latin typeface="Times New Roman" panose="02020603050405020304" pitchFamily="18" charset="0"/>
                <a:cs typeface="Times New Roman" panose="02020603050405020304" pitchFamily="18" charset="0"/>
              </a:rPr>
              <a:t>treating</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MDD.</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Among the major kinds of psychotherapy, there is no compelling </a:t>
            </a:r>
            <a:r>
              <a:rPr lang="en-US" dirty="0" smtClean="0">
                <a:latin typeface="Times New Roman" panose="02020603050405020304" pitchFamily="18" charset="0"/>
                <a:cs typeface="Times New Roman" panose="02020603050405020304" pitchFamily="18" charset="0"/>
              </a:rPr>
              <a:t>evidence that </a:t>
            </a:r>
            <a:r>
              <a:rPr lang="en-US" dirty="0">
                <a:latin typeface="Times New Roman" panose="02020603050405020304" pitchFamily="18" charset="0"/>
                <a:cs typeface="Times New Roman" panose="02020603050405020304" pitchFamily="18" charset="0"/>
              </a:rPr>
              <a:t>one is superior to the rest. The choice is usually based </a:t>
            </a:r>
            <a:r>
              <a:rPr lang="en-US" dirty="0" smtClean="0">
                <a:latin typeface="Times New Roman" panose="02020603050405020304" pitchFamily="18" charset="0"/>
                <a:cs typeface="Times New Roman" panose="02020603050405020304" pitchFamily="18" charset="0"/>
              </a:rPr>
              <a:t>on availability </a:t>
            </a:r>
            <a:r>
              <a:rPr lang="en-US" dirty="0">
                <a:latin typeface="Times New Roman" panose="02020603050405020304" pitchFamily="18" charset="0"/>
                <a:cs typeface="Times New Roman" panose="02020603050405020304" pitchFamily="18" charset="0"/>
              </a:rPr>
              <a:t>and patient preference</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CBT and interpersonal psychotherapy are often selected as </a:t>
            </a:r>
            <a:r>
              <a:rPr lang="en-US" dirty="0" smtClean="0">
                <a:latin typeface="Times New Roman" panose="02020603050405020304" pitchFamily="18" charset="0"/>
                <a:cs typeface="Times New Roman" panose="02020603050405020304" pitchFamily="18" charset="0"/>
              </a:rPr>
              <a:t>initial treatment </a:t>
            </a:r>
            <a:r>
              <a:rPr lang="en-US" dirty="0">
                <a:latin typeface="Times New Roman" panose="02020603050405020304" pitchFamily="18" charset="0"/>
                <a:cs typeface="Times New Roman" panose="02020603050405020304" pitchFamily="18" charset="0"/>
              </a:rPr>
              <a:t>because they have been the most widely studied</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May be used alone or in conjunction with pharmacotherapy</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Early dropout is common (as with pharmacotherapy). It is important </a:t>
            </a:r>
            <a:r>
              <a:rPr lang="en-US" dirty="0" smtClean="0">
                <a:latin typeface="Times New Roman" panose="02020603050405020304" pitchFamily="18" charset="0"/>
                <a:cs typeface="Times New Roman" panose="02020603050405020304" pitchFamily="18" charset="0"/>
              </a:rPr>
              <a:t>to track </a:t>
            </a:r>
            <a:r>
              <a:rPr lang="en-US" dirty="0">
                <a:latin typeface="Times New Roman" panose="02020603050405020304" pitchFamily="18" charset="0"/>
                <a:cs typeface="Times New Roman" panose="02020603050405020304" pitchFamily="18" charset="0"/>
              </a:rPr>
              <a:t>patient adherence over time.</a:t>
            </a:r>
            <a:endParaRPr lang="en-US" altLang="en-US"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0112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610600" cy="609600"/>
          </a:xfrm>
        </p:spPr>
        <p:txBody>
          <a:bodyPr>
            <a:normAutofit fontScale="90000"/>
          </a:bodyPr>
          <a:lstStyle/>
          <a:p>
            <a:endParaRPr lang="en-US" dirty="0"/>
          </a:p>
        </p:txBody>
      </p:sp>
      <p:sp>
        <p:nvSpPr>
          <p:cNvPr id="3" name="Content Placeholder 2"/>
          <p:cNvSpPr>
            <a:spLocks noGrp="1"/>
          </p:cNvSpPr>
          <p:nvPr>
            <p:ph idx="1"/>
          </p:nvPr>
        </p:nvSpPr>
        <p:spPr>
          <a:xfrm>
            <a:off x="0" y="685800"/>
            <a:ext cx="9067800" cy="6135547"/>
          </a:xfrm>
        </p:spPr>
        <p:txBody>
          <a:bodyPr>
            <a:normAutofit/>
          </a:bodyPr>
          <a:lstStyle/>
          <a:p>
            <a:pPr marL="0" indent="0" algn="l">
              <a:buNone/>
            </a:pPr>
            <a:r>
              <a:rPr lang="en-US" sz="2800" dirty="0">
                <a:latin typeface="Times New Roman" panose="02020603050405020304" pitchFamily="18" charset="0"/>
                <a:cs typeface="Times New Roman" panose="02020603050405020304" pitchFamily="18" charset="0"/>
              </a:rPr>
              <a:t>• Mood </a:t>
            </a:r>
            <a:r>
              <a:rPr lang="en-US" sz="2800" dirty="0" smtClean="0">
                <a:latin typeface="Times New Roman" panose="02020603050405020304" pitchFamily="18" charset="0"/>
                <a:cs typeface="Times New Roman" panose="02020603050405020304" pitchFamily="18" charset="0"/>
              </a:rPr>
              <a:t>- is </a:t>
            </a:r>
            <a:r>
              <a:rPr lang="en-US" sz="2800" dirty="0">
                <a:latin typeface="Times New Roman" panose="02020603050405020304" pitchFamily="18" charset="0"/>
                <a:cs typeface="Times New Roman" panose="02020603050405020304" pitchFamily="18" charset="0"/>
              </a:rPr>
              <a:t>a pervasive and sustained feeling </a:t>
            </a:r>
            <a:r>
              <a:rPr lang="en-US" sz="2800" dirty="0" smtClean="0">
                <a:latin typeface="Times New Roman" panose="02020603050405020304" pitchFamily="18" charset="0"/>
                <a:cs typeface="Times New Roman" panose="02020603050405020304" pitchFamily="18" charset="0"/>
              </a:rPr>
              <a:t>tone that is experienced </a:t>
            </a:r>
            <a:r>
              <a:rPr lang="en-US" sz="2800" dirty="0">
                <a:latin typeface="Times New Roman" panose="02020603050405020304" pitchFamily="18" charset="0"/>
                <a:cs typeface="Times New Roman" panose="02020603050405020304" pitchFamily="18" charset="0"/>
              </a:rPr>
              <a:t>internally and that influences </a:t>
            </a:r>
            <a:r>
              <a:rPr lang="en-US" sz="2800" dirty="0" smtClean="0">
                <a:latin typeface="Times New Roman" panose="02020603050405020304" pitchFamily="18" charset="0"/>
                <a:cs typeface="Times New Roman" panose="02020603050405020304" pitchFamily="18" charset="0"/>
              </a:rPr>
              <a:t>a person’s </a:t>
            </a:r>
            <a:r>
              <a:rPr lang="en-US" sz="2800" dirty="0">
                <a:latin typeface="Times New Roman" panose="02020603050405020304" pitchFamily="18" charset="0"/>
                <a:cs typeface="Times New Roman" panose="02020603050405020304" pitchFamily="18" charset="0"/>
              </a:rPr>
              <a:t>behavior and perception of the world</a:t>
            </a:r>
            <a:r>
              <a:rPr lang="en-US" sz="2800" dirty="0" smtClean="0">
                <a:latin typeface="Times New Roman" panose="02020603050405020304" pitchFamily="18" charset="0"/>
                <a:cs typeface="Times New Roman" panose="02020603050405020304" pitchFamily="18" charset="0"/>
              </a:rPr>
              <a:t>. Long (Climate)</a:t>
            </a:r>
            <a:endParaRPr lang="en-US" sz="2800" dirty="0">
              <a:latin typeface="Times New Roman" panose="02020603050405020304" pitchFamily="18" charset="0"/>
              <a:cs typeface="Times New Roman" panose="02020603050405020304" pitchFamily="18" charset="0"/>
            </a:endParaRPr>
          </a:p>
          <a:p>
            <a:pPr marL="0" indent="0" algn="l">
              <a:buNone/>
            </a:pPr>
            <a:r>
              <a:rPr lang="en-US" sz="2800" dirty="0" smtClean="0">
                <a:latin typeface="Times New Roman" panose="02020603050405020304" pitchFamily="18" charset="0"/>
                <a:cs typeface="Times New Roman" panose="02020603050405020304" pitchFamily="18" charset="0"/>
              </a:rPr>
              <a:t/>
            </a:r>
            <a:br>
              <a:rPr lang="en-US" sz="2800" dirty="0" smtClean="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Affect - </a:t>
            </a:r>
            <a:r>
              <a:rPr lang="en-US" sz="2800" dirty="0">
                <a:latin typeface="Times New Roman" panose="02020603050405020304" pitchFamily="18" charset="0"/>
                <a:cs typeface="Times New Roman" panose="02020603050405020304" pitchFamily="18" charset="0"/>
              </a:rPr>
              <a:t>is the external expression of </a:t>
            </a:r>
            <a:r>
              <a:rPr lang="en-US" sz="2800" dirty="0" smtClean="0">
                <a:latin typeface="Times New Roman" panose="02020603050405020304" pitchFamily="18" charset="0"/>
                <a:cs typeface="Times New Roman" panose="02020603050405020304" pitchFamily="18" charset="0"/>
              </a:rPr>
              <a:t>mood. Short (weather)</a:t>
            </a:r>
            <a:endParaRPr lang="en-US" sz="2800" dirty="0" smtClean="0">
              <a:latin typeface="Times New Roman" panose="02020603050405020304" pitchFamily="18" charset="0"/>
              <a:cs typeface="Times New Roman" panose="02020603050405020304" pitchFamily="18" charset="0"/>
            </a:endParaRPr>
          </a:p>
          <a:p>
            <a:pPr marL="0" indent="0" algn="l">
              <a:buNone/>
            </a:pPr>
            <a:r>
              <a:rPr lang="en-US" sz="2800" dirty="0" smtClean="0">
                <a:latin typeface="Times New Roman" panose="02020603050405020304" pitchFamily="18" charset="0"/>
                <a:cs typeface="Times New Roman" panose="02020603050405020304" pitchFamily="18" charset="0"/>
              </a:rPr>
              <a:t/>
            </a:r>
            <a:br>
              <a:rPr lang="en-US" sz="2800" dirty="0" smtClean="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Healthy persons feel in control of their moods </a:t>
            </a:r>
            <a:r>
              <a:rPr lang="en-US" sz="2800" dirty="0" smtClean="0">
                <a:latin typeface="Times New Roman" panose="02020603050405020304" pitchFamily="18" charset="0"/>
                <a:cs typeface="Times New Roman" panose="02020603050405020304" pitchFamily="18" charset="0"/>
              </a:rPr>
              <a:t>&amp; affects</a:t>
            </a:r>
            <a:r>
              <a:rPr lang="en-US" sz="2800" dirty="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pPr marL="0" indent="0" algn="l">
              <a:buNone/>
            </a:pPr>
            <a:r>
              <a:rPr lang="en-US" sz="2800" b="1" u="sng" dirty="0" smtClean="0">
                <a:solidFill>
                  <a:srgbClr val="FF0000"/>
                </a:solidFill>
                <a:latin typeface="Times New Roman" panose="02020603050405020304" pitchFamily="18" charset="0"/>
                <a:cs typeface="Times New Roman" panose="02020603050405020304" pitchFamily="18" charset="0"/>
              </a:rPr>
              <a:t/>
            </a:r>
            <a:br>
              <a:rPr lang="en-US" sz="2800" b="1" u="sng" dirty="0" smtClean="0">
                <a:solidFill>
                  <a:srgbClr val="FF0000"/>
                </a:solidFill>
                <a:latin typeface="Times New Roman" panose="02020603050405020304" pitchFamily="18" charset="0"/>
                <a:cs typeface="Times New Roman" panose="02020603050405020304" pitchFamily="18" charset="0"/>
              </a:rPr>
            </a:br>
            <a:r>
              <a:rPr lang="en-US" sz="2800" b="1" u="sng" dirty="0" smtClean="0">
                <a:solidFill>
                  <a:srgbClr val="FF0000"/>
                </a:solidFill>
                <a:latin typeface="Times New Roman" panose="02020603050405020304" pitchFamily="18" charset="0"/>
                <a:cs typeface="Times New Roman" panose="02020603050405020304" pitchFamily="18" charset="0"/>
              </a:rPr>
              <a:t>Mood </a:t>
            </a:r>
            <a:r>
              <a:rPr lang="en-US" sz="2800" b="1" u="sng" dirty="0">
                <a:solidFill>
                  <a:srgbClr val="FF0000"/>
                </a:solidFill>
                <a:latin typeface="Times New Roman" panose="02020603050405020304" pitchFamily="18" charset="0"/>
                <a:cs typeface="Times New Roman" panose="02020603050405020304" pitchFamily="18" charset="0"/>
              </a:rPr>
              <a:t>disorders </a:t>
            </a:r>
            <a:r>
              <a:rPr lang="en-US" sz="2800" dirty="0">
                <a:latin typeface="Times New Roman" panose="02020603050405020304" pitchFamily="18" charset="0"/>
                <a:cs typeface="Times New Roman" panose="02020603050405020304" pitchFamily="18" charset="0"/>
              </a:rPr>
              <a:t>are a group of </a:t>
            </a:r>
            <a:r>
              <a:rPr lang="en-US" sz="2800" dirty="0" smtClean="0">
                <a:latin typeface="Times New Roman" panose="02020603050405020304" pitchFamily="18" charset="0"/>
                <a:cs typeface="Times New Roman" panose="02020603050405020304" pitchFamily="18" charset="0"/>
              </a:rPr>
              <a:t>clinical conditions characterized </a:t>
            </a:r>
            <a:r>
              <a:rPr lang="en-US" sz="2800" dirty="0">
                <a:latin typeface="Times New Roman" panose="02020603050405020304" pitchFamily="18" charset="0"/>
                <a:cs typeface="Times New Roman" panose="02020603050405020304" pitchFamily="18" charset="0"/>
              </a:rPr>
              <a:t>by a loss of that sense </a:t>
            </a:r>
            <a:r>
              <a:rPr lang="en-US" sz="2800" dirty="0" smtClean="0">
                <a:latin typeface="Times New Roman" panose="02020603050405020304" pitchFamily="18" charset="0"/>
                <a:cs typeface="Times New Roman" panose="02020603050405020304" pitchFamily="18" charset="0"/>
              </a:rPr>
              <a:t>of control </a:t>
            </a:r>
            <a:r>
              <a:rPr lang="en-US" sz="2800" dirty="0">
                <a:latin typeface="Times New Roman" panose="02020603050405020304" pitchFamily="18" charset="0"/>
                <a:cs typeface="Times New Roman" panose="02020603050405020304" pitchFamily="18" charset="0"/>
              </a:rPr>
              <a:t>and a subjective experience of </a:t>
            </a:r>
            <a:r>
              <a:rPr lang="en-US" sz="2800" dirty="0" smtClean="0">
                <a:latin typeface="Times New Roman" panose="02020603050405020304" pitchFamily="18" charset="0"/>
                <a:cs typeface="Times New Roman" panose="02020603050405020304" pitchFamily="18" charset="0"/>
              </a:rPr>
              <a:t>great distress</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767305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164D9713-39C7-45B5-BCAB-46A5750FFE1F}" type="slidenum">
              <a:rPr lang="en-US" altLang="en-US"/>
              <a:pPr>
                <a:defRPr/>
              </a:pPr>
              <a:t>20</a:t>
            </a:fld>
            <a:endParaRPr lang="en-US" altLang="en-US"/>
          </a:p>
        </p:txBody>
      </p:sp>
      <p:sp>
        <p:nvSpPr>
          <p:cNvPr id="15363" name="Rectangle 2"/>
          <p:cNvSpPr>
            <a:spLocks noGrp="1" noChangeArrowheads="1"/>
          </p:cNvSpPr>
          <p:nvPr>
            <p:ph type="title"/>
          </p:nvPr>
        </p:nvSpPr>
        <p:spPr>
          <a:xfrm>
            <a:off x="0" y="0"/>
            <a:ext cx="9144000" cy="762000"/>
          </a:xfrm>
        </p:spPr>
        <p:txBody>
          <a:bodyPr>
            <a:normAutofit/>
          </a:bodyPr>
          <a:lstStyle/>
          <a:p>
            <a:pPr eaLnBrk="1" hangingPunct="1"/>
            <a:r>
              <a:rPr lang="en-US" alt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TREATMENT</a:t>
            </a:r>
            <a:endParaRPr lang="en-US" altLang="en-US" b="1" u="sng" dirty="0" smtClean="0">
              <a:effectLst>
                <a:outerShdw blurRad="38100" dist="38100" dir="2700000" algn="tl">
                  <a:srgbClr val="000000">
                    <a:alpha val="43137"/>
                  </a:srgbClr>
                </a:outerShdw>
              </a:effectLst>
            </a:endParaRPr>
          </a:p>
        </p:txBody>
      </p:sp>
      <p:sp>
        <p:nvSpPr>
          <p:cNvPr id="15364" name="Rectangle 3"/>
          <p:cNvSpPr>
            <a:spLocks noGrp="1" noChangeArrowheads="1"/>
          </p:cNvSpPr>
          <p:nvPr>
            <p:ph type="body" sz="half" idx="1"/>
          </p:nvPr>
        </p:nvSpPr>
        <p:spPr>
          <a:xfrm>
            <a:off x="0" y="762000"/>
            <a:ext cx="9144000" cy="6096000"/>
          </a:xfrm>
        </p:spPr>
        <p:txBody>
          <a:bodyPr>
            <a:normAutofit fontScale="70000" lnSpcReduction="20000"/>
          </a:bodyPr>
          <a:lstStyle/>
          <a:p>
            <a:pPr marL="0" indent="0" algn="l">
              <a:buNone/>
            </a:pPr>
            <a:r>
              <a:rPr lang="en-US"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Electroconvulsive Therapy (ECT)</a:t>
            </a:r>
          </a:p>
          <a:p>
            <a:pPr marL="0" indent="0" algn="l">
              <a:buNone/>
            </a:pPr>
            <a:r>
              <a:rPr lang="en-US" dirty="0">
                <a:latin typeface="Times New Roman" panose="02020603050405020304" pitchFamily="18" charset="0"/>
                <a:cs typeface="Times New Roman" panose="02020603050405020304" pitchFamily="18" charset="0"/>
              </a:rPr>
              <a:t>■ Indicated if the patient is unresponsive to pharmacotherapy, if patient </a:t>
            </a:r>
            <a:r>
              <a:rPr lang="en-US" dirty="0" smtClean="0">
                <a:latin typeface="Times New Roman" panose="02020603050405020304" pitchFamily="18" charset="0"/>
                <a:cs typeface="Times New Roman" panose="02020603050405020304" pitchFamily="18" charset="0"/>
              </a:rPr>
              <a:t>cannot tolerate </a:t>
            </a:r>
            <a:r>
              <a:rPr lang="en-US" dirty="0">
                <a:latin typeface="Times New Roman" panose="02020603050405020304" pitchFamily="18" charset="0"/>
                <a:cs typeface="Times New Roman" panose="02020603050405020304" pitchFamily="18" charset="0"/>
              </a:rPr>
              <a:t>pharmacotherapy (pregnancy, etc.), or if rapid reduction of </a:t>
            </a:r>
            <a:r>
              <a:rPr lang="en-US" dirty="0" smtClean="0">
                <a:latin typeface="Times New Roman" panose="02020603050405020304" pitchFamily="18" charset="0"/>
                <a:cs typeface="Times New Roman" panose="02020603050405020304" pitchFamily="18" charset="0"/>
              </a:rPr>
              <a:t>symptoms is </a:t>
            </a:r>
            <a:r>
              <a:rPr lang="en-US" dirty="0">
                <a:latin typeface="Times New Roman" panose="02020603050405020304" pitchFamily="18" charset="0"/>
                <a:cs typeface="Times New Roman" panose="02020603050405020304" pitchFamily="18" charset="0"/>
              </a:rPr>
              <a:t>desired (e.g., immediate suicide risk, refusal to </a:t>
            </a:r>
            <a:r>
              <a:rPr lang="en-US" dirty="0" smtClean="0">
                <a:latin typeface="Times New Roman" panose="02020603050405020304" pitchFamily="18" charset="0"/>
                <a:cs typeface="Times New Roman" panose="02020603050405020304" pitchFamily="18" charset="0"/>
              </a:rPr>
              <a:t>eat/drink, catatonia).</a:t>
            </a: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ECT is extremely safe (primary risk is from anesthesia) and may be </a:t>
            </a:r>
            <a:r>
              <a:rPr lang="en-US" dirty="0" smtClean="0">
                <a:latin typeface="Times New Roman" panose="02020603050405020304" pitchFamily="18" charset="0"/>
                <a:cs typeface="Times New Roman" panose="02020603050405020304" pitchFamily="18" charset="0"/>
              </a:rPr>
              <a:t>used alone </a:t>
            </a:r>
            <a:r>
              <a:rPr lang="en-US" dirty="0">
                <a:latin typeface="Times New Roman" panose="02020603050405020304" pitchFamily="18" charset="0"/>
                <a:cs typeface="Times New Roman" panose="02020603050405020304" pitchFamily="18" charset="0"/>
              </a:rPr>
              <a:t>or in combination with pharmacotherapy.</a:t>
            </a:r>
          </a:p>
          <a:p>
            <a:pPr marL="0" indent="0" algn="l">
              <a:buNone/>
            </a:pPr>
            <a:r>
              <a:rPr lang="en-US" dirty="0">
                <a:latin typeface="Times New Roman" panose="02020603050405020304" pitchFamily="18" charset="0"/>
                <a:cs typeface="Times New Roman" panose="02020603050405020304" pitchFamily="18" charset="0"/>
              </a:rPr>
              <a:t>■ ECT is often performed by premedication with atropine, followed by</a:t>
            </a:r>
          </a:p>
          <a:p>
            <a:pPr marL="0" indent="0" algn="l">
              <a:buNone/>
            </a:pPr>
            <a:r>
              <a:rPr lang="en-US" dirty="0">
                <a:latin typeface="Times New Roman" panose="02020603050405020304" pitchFamily="18" charset="0"/>
                <a:cs typeface="Times New Roman" panose="02020603050405020304" pitchFamily="18" charset="0"/>
              </a:rPr>
              <a:t>general anesthesia </a:t>
            </a:r>
            <a:r>
              <a:rPr lang="en-US" dirty="0" smtClean="0">
                <a:latin typeface="Times New Roman" panose="02020603050405020304" pitchFamily="18" charset="0"/>
                <a:cs typeface="Times New Roman" panose="02020603050405020304" pitchFamily="18" charset="0"/>
              </a:rPr>
              <a:t>and </a:t>
            </a:r>
            <a:r>
              <a:rPr lang="en-US" dirty="0">
                <a:latin typeface="Times New Roman" panose="02020603050405020304" pitchFamily="18" charset="0"/>
                <a:cs typeface="Times New Roman" panose="02020603050405020304" pitchFamily="18" charset="0"/>
              </a:rPr>
              <a:t>administration of </a:t>
            </a:r>
            <a:r>
              <a:rPr lang="en-US" dirty="0" smtClean="0">
                <a:latin typeface="Times New Roman" panose="02020603050405020304" pitchFamily="18" charset="0"/>
                <a:cs typeface="Times New Roman" panose="02020603050405020304" pitchFamily="18" charset="0"/>
              </a:rPr>
              <a:t>a muscle </a:t>
            </a:r>
            <a:r>
              <a:rPr lang="en-US" dirty="0">
                <a:latin typeface="Times New Roman" panose="02020603050405020304" pitchFamily="18" charset="0"/>
                <a:cs typeface="Times New Roman" panose="02020603050405020304" pitchFamily="18" charset="0"/>
              </a:rPr>
              <a:t>relaxant (typically succinylcholine). A generalized seizure is </a:t>
            </a:r>
            <a:r>
              <a:rPr lang="en-US" dirty="0" smtClean="0">
                <a:latin typeface="Times New Roman" panose="02020603050405020304" pitchFamily="18" charset="0"/>
                <a:cs typeface="Times New Roman" panose="02020603050405020304" pitchFamily="18" charset="0"/>
              </a:rPr>
              <a:t>then</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induced </a:t>
            </a:r>
            <a:r>
              <a:rPr lang="en-US" dirty="0">
                <a:latin typeface="Times New Roman" panose="02020603050405020304" pitchFamily="18" charset="0"/>
                <a:cs typeface="Times New Roman" panose="02020603050405020304" pitchFamily="18" charset="0"/>
              </a:rPr>
              <a:t>by passing a current of electricity across the brain (either </a:t>
            </a:r>
            <a:r>
              <a:rPr lang="en-US" dirty="0" smtClean="0">
                <a:latin typeface="Times New Roman" panose="02020603050405020304" pitchFamily="18" charset="0"/>
                <a:cs typeface="Times New Roman" panose="02020603050405020304" pitchFamily="18" charset="0"/>
              </a:rPr>
              <a:t>bilateral</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or </a:t>
            </a:r>
            <a:r>
              <a:rPr lang="en-US" dirty="0">
                <a:latin typeface="Times New Roman" panose="02020603050405020304" pitchFamily="18" charset="0"/>
                <a:cs typeface="Times New Roman" panose="02020603050405020304" pitchFamily="18" charset="0"/>
              </a:rPr>
              <a:t>unilateral); the seizure should last between 30 and 60 seconds, and </a:t>
            </a:r>
            <a:r>
              <a:rPr lang="en-US" dirty="0" smtClean="0">
                <a:latin typeface="Times New Roman" panose="02020603050405020304" pitchFamily="18" charset="0"/>
                <a:cs typeface="Times New Roman" panose="02020603050405020304" pitchFamily="18" charset="0"/>
              </a:rPr>
              <a:t>no longer </a:t>
            </a:r>
            <a:r>
              <a:rPr lang="en-US" dirty="0">
                <a:latin typeface="Times New Roman" panose="02020603050405020304" pitchFamily="18" charset="0"/>
                <a:cs typeface="Times New Roman" panose="02020603050405020304" pitchFamily="18" charset="0"/>
              </a:rPr>
              <a:t>than 90 </a:t>
            </a:r>
            <a:r>
              <a:rPr lang="en-US" dirty="0" smtClean="0">
                <a:latin typeface="Times New Roman" panose="02020603050405020304" pitchFamily="18" charset="0"/>
                <a:cs typeface="Times New Roman" panose="02020603050405020304" pitchFamily="18" charset="0"/>
              </a:rPr>
              <a:t>seconds.</a:t>
            </a: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6–12 treatments are administered over a 2- to 3-week period, but significant</a:t>
            </a:r>
          </a:p>
          <a:p>
            <a:pPr marL="0" indent="0" algn="l">
              <a:buNone/>
            </a:pPr>
            <a:r>
              <a:rPr lang="en-US" dirty="0">
                <a:latin typeface="Times New Roman" panose="02020603050405020304" pitchFamily="18" charset="0"/>
                <a:cs typeface="Times New Roman" panose="02020603050405020304" pitchFamily="18" charset="0"/>
              </a:rPr>
              <a:t>improvement is sometimes noted after the first several treatments.</a:t>
            </a:r>
          </a:p>
          <a:p>
            <a:pPr marL="0" indent="0" algn="l">
              <a:buNone/>
            </a:pPr>
            <a:r>
              <a:rPr lang="en-US" dirty="0">
                <a:latin typeface="Times New Roman" panose="02020603050405020304" pitchFamily="18" charset="0"/>
                <a:cs typeface="Times New Roman" panose="02020603050405020304" pitchFamily="18" charset="0"/>
              </a:rPr>
              <a:t>■ Retrograde and anterograde amnesia are common side effects, which usually</a:t>
            </a:r>
          </a:p>
          <a:p>
            <a:pPr marL="0" indent="0" algn="l">
              <a:buNone/>
            </a:pPr>
            <a:r>
              <a:rPr lang="en-US" dirty="0">
                <a:latin typeface="Times New Roman" panose="02020603050405020304" pitchFamily="18" charset="0"/>
                <a:cs typeface="Times New Roman" panose="02020603050405020304" pitchFamily="18" charset="0"/>
              </a:rPr>
              <a:t>resolve within 6 months.</a:t>
            </a:r>
          </a:p>
          <a:p>
            <a:pPr marL="0" indent="0" algn="l">
              <a:buNone/>
            </a:pPr>
            <a:r>
              <a:rPr lang="en-US" dirty="0">
                <a:latin typeface="Times New Roman" panose="02020603050405020304" pitchFamily="18" charset="0"/>
                <a:cs typeface="Times New Roman" panose="02020603050405020304" pitchFamily="18" charset="0"/>
              </a:rPr>
              <a:t>■ Other common but transient side effects: headache, nausea, muscle</a:t>
            </a:r>
          </a:p>
          <a:p>
            <a:pPr marL="0" indent="0" algn="l">
              <a:buNone/>
            </a:pPr>
            <a:r>
              <a:rPr lang="en-US" dirty="0">
                <a:latin typeface="Times New Roman" panose="02020603050405020304" pitchFamily="18" charset="0"/>
                <a:cs typeface="Times New Roman" panose="02020603050405020304" pitchFamily="18" charset="0"/>
              </a:rPr>
              <a:t>soreness.</a:t>
            </a:r>
            <a:endParaRPr lang="en-US" altLang="en-US"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38283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164D9713-39C7-45B5-BCAB-46A5750FFE1F}" type="slidenum">
              <a:rPr lang="en-US" altLang="en-US"/>
              <a:pPr>
                <a:defRPr/>
              </a:pPr>
              <a:t>21</a:t>
            </a:fld>
            <a:endParaRPr lang="en-US" altLang="en-US"/>
          </a:p>
        </p:txBody>
      </p:sp>
      <p:sp>
        <p:nvSpPr>
          <p:cNvPr id="15363" name="Rectangle 2"/>
          <p:cNvSpPr>
            <a:spLocks noGrp="1" noChangeArrowheads="1"/>
          </p:cNvSpPr>
          <p:nvPr>
            <p:ph type="title"/>
          </p:nvPr>
        </p:nvSpPr>
        <p:spPr>
          <a:xfrm>
            <a:off x="533400" y="304800"/>
            <a:ext cx="8229600" cy="1982788"/>
          </a:xfrm>
        </p:spPr>
        <p:txBody>
          <a:bodyPr>
            <a:normAutofit/>
          </a:bodyPr>
          <a:lstStyle/>
          <a:p>
            <a:pPr eaLnBrk="1" hangingPunct="1"/>
            <a:r>
              <a:rPr lang="en-US" altLang="en-US" sz="6000" b="1" dirty="0" smtClean="0">
                <a:latin typeface="Times New Roman" panose="02020603050405020304" pitchFamily="18" charset="0"/>
                <a:cs typeface="Times New Roman" panose="02020603050405020304" pitchFamily="18" charset="0"/>
              </a:rPr>
              <a:t>Manic episode </a:t>
            </a:r>
            <a:r>
              <a:rPr lang="en-US" altLang="en-US" sz="6000" b="1" dirty="0" smtClean="0"/>
              <a:t/>
            </a:r>
            <a:br>
              <a:rPr lang="en-US" altLang="en-US" sz="6000" b="1" dirty="0" smtClean="0"/>
            </a:br>
            <a:endParaRPr lang="en-US" altLang="en-US" sz="6000" b="1" dirty="0" smtClean="0"/>
          </a:p>
        </p:txBody>
      </p:sp>
      <p:sp>
        <p:nvSpPr>
          <p:cNvPr id="15364" name="Rectangle 3"/>
          <p:cNvSpPr>
            <a:spLocks noGrp="1" noChangeArrowheads="1"/>
          </p:cNvSpPr>
          <p:nvPr>
            <p:ph type="body" sz="half" idx="1"/>
          </p:nvPr>
        </p:nvSpPr>
        <p:spPr>
          <a:xfrm>
            <a:off x="152400" y="1600200"/>
            <a:ext cx="8991600" cy="5257800"/>
          </a:xfrm>
        </p:spPr>
        <p:txBody>
          <a:bodyPr>
            <a:normAutofit/>
          </a:bodyPr>
          <a:lstStyle/>
          <a:p>
            <a:pPr marL="346075" indent="-346075" algn="l" rtl="0" eaLnBrk="1" hangingPunct="1">
              <a:lnSpc>
                <a:spcPct val="90000"/>
              </a:lnSpc>
            </a:pPr>
            <a:r>
              <a:rPr lang="en-US" altLang="en-US" sz="2800" dirty="0" smtClean="0">
                <a:latin typeface="Times New Roman" panose="02020603050405020304" pitchFamily="18" charset="0"/>
                <a:cs typeface="Times New Roman" panose="02020603050405020304" pitchFamily="18" charset="0"/>
              </a:rPr>
              <a:t>DSM-5 Criteria</a:t>
            </a:r>
          </a:p>
          <a:p>
            <a:pPr marL="914400" lvl="1" indent="-454025" algn="l" rtl="0" eaLnBrk="1" hangingPunct="1">
              <a:lnSpc>
                <a:spcPct val="90000"/>
              </a:lnSpc>
            </a:pPr>
            <a:r>
              <a:rPr lang="en-US" altLang="en-US" sz="2400" dirty="0" smtClean="0">
                <a:latin typeface="Times New Roman" panose="02020603050405020304" pitchFamily="18" charset="0"/>
                <a:cs typeface="Times New Roman" panose="02020603050405020304" pitchFamily="18" charset="0"/>
              </a:rPr>
              <a:t>A distinct period of abnormally and persistently elevated, expansive, or irritable mood.</a:t>
            </a:r>
          </a:p>
          <a:p>
            <a:pPr marL="914400" lvl="1" indent="-454025" algn="l" rtl="0" eaLnBrk="1" hangingPunct="1">
              <a:lnSpc>
                <a:spcPct val="90000"/>
              </a:lnSpc>
            </a:pPr>
            <a:r>
              <a:rPr lang="en-US" altLang="en-US" sz="2400" dirty="0" smtClean="0">
                <a:solidFill>
                  <a:srgbClr val="FF0000"/>
                </a:solidFill>
                <a:latin typeface="Times New Roman" panose="02020603050405020304" pitchFamily="18" charset="0"/>
                <a:cs typeface="Times New Roman" panose="02020603050405020304" pitchFamily="18" charset="0"/>
              </a:rPr>
              <a:t>Lasting at least 1 week.</a:t>
            </a:r>
          </a:p>
          <a:p>
            <a:pPr marL="914400" lvl="1" indent="-454025" algn="l" rtl="0" eaLnBrk="1" hangingPunct="1">
              <a:lnSpc>
                <a:spcPct val="90000"/>
              </a:lnSpc>
            </a:pPr>
            <a:r>
              <a:rPr lang="en-US" altLang="en-US" sz="2400" dirty="0" smtClean="0">
                <a:latin typeface="Times New Roman" panose="02020603050405020304" pitchFamily="18" charset="0"/>
                <a:cs typeface="Times New Roman" panose="02020603050405020304" pitchFamily="18" charset="0"/>
              </a:rPr>
              <a:t>Three or more (four if the mood is only irritable) of the following symptoms:</a:t>
            </a:r>
          </a:p>
          <a:p>
            <a:pPr marL="1422400" lvl="2" indent="-393700" algn="l" rtl="0" eaLnBrk="1" hangingPunct="1">
              <a:lnSpc>
                <a:spcPct val="90000"/>
              </a:lnSpc>
              <a:buSzPct val="85000"/>
              <a:buFont typeface="Times" charset="0"/>
              <a:buAutoNum type="arabicPeriod"/>
            </a:pPr>
            <a:r>
              <a:rPr lang="en-US" altLang="en-US" sz="2000" dirty="0" smtClean="0">
                <a:latin typeface="Times New Roman" panose="02020603050405020304" pitchFamily="18" charset="0"/>
                <a:cs typeface="Times New Roman" panose="02020603050405020304" pitchFamily="18" charset="0"/>
              </a:rPr>
              <a:t>Inflated self-esteem or grandiosity</a:t>
            </a:r>
          </a:p>
          <a:p>
            <a:pPr marL="1422400" lvl="2" indent="-393700" algn="l" rtl="0" eaLnBrk="1" hangingPunct="1">
              <a:lnSpc>
                <a:spcPct val="90000"/>
              </a:lnSpc>
              <a:buSzPct val="85000"/>
              <a:buFont typeface="Times" charset="0"/>
              <a:buAutoNum type="arabicPeriod"/>
            </a:pPr>
            <a:r>
              <a:rPr lang="en-US" altLang="en-US" sz="2000" dirty="0" smtClean="0">
                <a:latin typeface="Times New Roman" panose="02020603050405020304" pitchFamily="18" charset="0"/>
                <a:cs typeface="Times New Roman" panose="02020603050405020304" pitchFamily="18" charset="0"/>
              </a:rPr>
              <a:t>Decreased need for sleep </a:t>
            </a:r>
          </a:p>
          <a:p>
            <a:pPr marL="1422400" lvl="2" indent="-393700" algn="l" rtl="0" eaLnBrk="1" hangingPunct="1">
              <a:lnSpc>
                <a:spcPct val="90000"/>
              </a:lnSpc>
              <a:buSzPct val="85000"/>
              <a:buFont typeface="Times" charset="0"/>
              <a:buAutoNum type="arabicPeriod"/>
            </a:pPr>
            <a:r>
              <a:rPr lang="en-US" altLang="en-US" sz="2000" dirty="0" smtClean="0">
                <a:latin typeface="Times New Roman" panose="02020603050405020304" pitchFamily="18" charset="0"/>
                <a:cs typeface="Times New Roman" panose="02020603050405020304" pitchFamily="18" charset="0"/>
              </a:rPr>
              <a:t>Pressured speech or more talkative than usual</a:t>
            </a:r>
          </a:p>
          <a:p>
            <a:pPr marL="1422400" lvl="2" indent="-393700" algn="l" rtl="0" eaLnBrk="1" hangingPunct="1">
              <a:lnSpc>
                <a:spcPct val="90000"/>
              </a:lnSpc>
              <a:buSzPct val="85000"/>
              <a:buFont typeface="Times" charset="0"/>
              <a:buAutoNum type="arabicPeriod"/>
            </a:pPr>
            <a:r>
              <a:rPr lang="en-US" altLang="en-US" sz="2000" dirty="0" smtClean="0">
                <a:latin typeface="Times New Roman" panose="02020603050405020304" pitchFamily="18" charset="0"/>
                <a:cs typeface="Times New Roman" panose="02020603050405020304" pitchFamily="18" charset="0"/>
              </a:rPr>
              <a:t>Flight of ideas or racing thoughts</a:t>
            </a:r>
          </a:p>
          <a:p>
            <a:pPr marL="1422400" lvl="2" indent="-393700" algn="l" rtl="0" eaLnBrk="1" hangingPunct="1">
              <a:lnSpc>
                <a:spcPct val="90000"/>
              </a:lnSpc>
              <a:buSzPct val="85000"/>
              <a:buFont typeface="Times" charset="0"/>
              <a:buAutoNum type="arabicPeriod"/>
            </a:pPr>
            <a:r>
              <a:rPr lang="en-US" altLang="en-US" sz="2000" dirty="0" smtClean="0">
                <a:latin typeface="Times New Roman" panose="02020603050405020304" pitchFamily="18" charset="0"/>
                <a:cs typeface="Times New Roman" panose="02020603050405020304" pitchFamily="18" charset="0"/>
              </a:rPr>
              <a:t>Distractibility</a:t>
            </a:r>
          </a:p>
          <a:p>
            <a:pPr marL="1422400" lvl="2" indent="-393700" algn="l" rtl="0" eaLnBrk="1" hangingPunct="1">
              <a:lnSpc>
                <a:spcPct val="90000"/>
              </a:lnSpc>
              <a:buSzPct val="85000"/>
              <a:buFont typeface="Times" charset="0"/>
              <a:buAutoNum type="arabicPeriod"/>
            </a:pPr>
            <a:r>
              <a:rPr lang="en-US" altLang="en-US" sz="2000" dirty="0" smtClean="0">
                <a:latin typeface="Times New Roman" panose="02020603050405020304" pitchFamily="18" charset="0"/>
                <a:cs typeface="Times New Roman" panose="02020603050405020304" pitchFamily="18" charset="0"/>
              </a:rPr>
              <a:t>Psychomotor agitation or increase in goal-directed activity</a:t>
            </a:r>
          </a:p>
          <a:p>
            <a:pPr marL="1422400" lvl="2" indent="-393700" algn="l" rtl="0" eaLnBrk="1" hangingPunct="1">
              <a:lnSpc>
                <a:spcPct val="90000"/>
              </a:lnSpc>
              <a:buSzPct val="85000"/>
              <a:buFont typeface="Times" charset="0"/>
              <a:buAutoNum type="arabicPeriod"/>
            </a:pPr>
            <a:r>
              <a:rPr lang="en-US" altLang="en-US" sz="2000" dirty="0" smtClean="0">
                <a:latin typeface="Times New Roman" panose="02020603050405020304" pitchFamily="18" charset="0"/>
                <a:cs typeface="Times New Roman" panose="02020603050405020304" pitchFamily="18" charset="0"/>
              </a:rPr>
              <a:t>Excessive involvement in activities that have a high potential for painful and negative consequences (</a:t>
            </a:r>
            <a:r>
              <a:rPr lang="en-US" altLang="en-US" sz="2000" dirty="0" err="1" smtClean="0">
                <a:latin typeface="Times New Roman" panose="02020603050405020304" pitchFamily="18" charset="0"/>
                <a:cs typeface="Times New Roman" panose="02020603050405020304" pitchFamily="18" charset="0"/>
              </a:rPr>
              <a:t>e.g</a:t>
            </a:r>
            <a:r>
              <a:rPr lang="en-US" altLang="en-US" sz="2000" dirty="0" smtClean="0">
                <a:latin typeface="Times New Roman" panose="02020603050405020304" pitchFamily="18" charset="0"/>
                <a:cs typeface="Times New Roman" panose="02020603050405020304" pitchFamily="18" charset="0"/>
              </a:rPr>
              <a:t> overspending , sexual indiscretions</a:t>
            </a:r>
            <a:r>
              <a:rPr lang="en-US" altLang="en-US" sz="2000" dirty="0" smtClean="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298C3C46-3EBF-46C2-B149-BC9D44B0F46E}" type="slidenum">
              <a:rPr lang="en-US" altLang="en-US"/>
              <a:pPr>
                <a:defRPr/>
              </a:pPr>
              <a:t>22</a:t>
            </a:fld>
            <a:endParaRPr lang="en-US" altLang="en-US"/>
          </a:p>
        </p:txBody>
      </p:sp>
      <p:sp>
        <p:nvSpPr>
          <p:cNvPr id="16387" name="Rectangle 2"/>
          <p:cNvSpPr>
            <a:spLocks noGrp="1" noChangeArrowheads="1"/>
          </p:cNvSpPr>
          <p:nvPr>
            <p:ph type="title"/>
          </p:nvPr>
        </p:nvSpPr>
        <p:spPr>
          <a:xfrm>
            <a:off x="533400" y="304800"/>
            <a:ext cx="8229600" cy="1982788"/>
          </a:xfrm>
        </p:spPr>
        <p:txBody>
          <a:bodyPr/>
          <a:lstStyle/>
          <a:p>
            <a:pPr eaLnBrk="1" hangingPunct="1"/>
            <a:r>
              <a:rPr lang="en-US" altLang="en-US" sz="4400" dirty="0" smtClean="0"/>
              <a:t> </a:t>
            </a:r>
            <a:br>
              <a:rPr lang="en-US" altLang="en-US" sz="4400" dirty="0" smtClean="0"/>
            </a:br>
            <a:endParaRPr lang="en-US" altLang="en-US" sz="4400" dirty="0" smtClean="0"/>
          </a:p>
        </p:txBody>
      </p:sp>
      <p:sp>
        <p:nvSpPr>
          <p:cNvPr id="16388" name="Rectangle 3"/>
          <p:cNvSpPr>
            <a:spLocks noGrp="1" noChangeArrowheads="1"/>
          </p:cNvSpPr>
          <p:nvPr>
            <p:ph type="body" sz="half" idx="1"/>
          </p:nvPr>
        </p:nvSpPr>
        <p:spPr>
          <a:xfrm>
            <a:off x="685800" y="1447800"/>
            <a:ext cx="7467600" cy="4572000"/>
          </a:xfrm>
        </p:spPr>
        <p:txBody>
          <a:bodyPr/>
          <a:lstStyle/>
          <a:p>
            <a:pPr marL="346075" indent="-346075" algn="l" rtl="0">
              <a:lnSpc>
                <a:spcPct val="90000"/>
              </a:lnSpc>
            </a:pPr>
            <a:r>
              <a:rPr lang="en-US" altLang="en-US" sz="2800" dirty="0" smtClean="0">
                <a:latin typeface="Times New Roman" panose="02020603050405020304" pitchFamily="18" charset="0"/>
                <a:cs typeface="Times New Roman" panose="02020603050405020304" pitchFamily="18" charset="0"/>
              </a:rPr>
              <a:t>(cont.)  Manic Episode Criteria</a:t>
            </a:r>
          </a:p>
          <a:p>
            <a:pPr marL="914400" lvl="1" indent="-454025" algn="l" rtl="0" eaLnBrk="1" hangingPunct="1">
              <a:lnSpc>
                <a:spcPct val="90000"/>
              </a:lnSpc>
            </a:pPr>
            <a:r>
              <a:rPr lang="en-US" altLang="en-US" sz="2400" dirty="0" smtClean="0">
                <a:latin typeface="Times New Roman" panose="02020603050405020304" pitchFamily="18" charset="0"/>
                <a:cs typeface="Times New Roman" panose="02020603050405020304" pitchFamily="18" charset="0"/>
              </a:rPr>
              <a:t>Causes marked impairment in occupational functioning in usual social activities or relationships, </a:t>
            </a:r>
            <a:r>
              <a:rPr lang="en-US" altLang="en-US" sz="2400" b="1" dirty="0" smtClean="0">
                <a:latin typeface="Times New Roman" panose="02020603050405020304" pitchFamily="18" charset="0"/>
                <a:cs typeface="Times New Roman" panose="02020603050405020304" pitchFamily="18" charset="0"/>
              </a:rPr>
              <a:t>or</a:t>
            </a:r>
          </a:p>
          <a:p>
            <a:pPr marL="914400" lvl="1" indent="-454025" algn="l" rtl="0" eaLnBrk="1" hangingPunct="1">
              <a:lnSpc>
                <a:spcPct val="90000"/>
              </a:lnSpc>
            </a:pPr>
            <a:r>
              <a:rPr lang="en-US" altLang="en-US" sz="2400" dirty="0" smtClean="0">
                <a:latin typeface="Times New Roman" panose="02020603050405020304" pitchFamily="18" charset="0"/>
                <a:cs typeface="Times New Roman" panose="02020603050405020304" pitchFamily="18" charset="0"/>
              </a:rPr>
              <a:t>Necessitates hospitalization to prevent harm to self or others, </a:t>
            </a:r>
          </a:p>
          <a:p>
            <a:pPr marL="914400" lvl="1" indent="-454025" algn="l" rtl="0" eaLnBrk="1" hangingPunct="1">
              <a:lnSpc>
                <a:spcPct val="90000"/>
              </a:lnSpc>
            </a:pPr>
            <a:r>
              <a:rPr lang="en-US" altLang="en-US" sz="2400" dirty="0" smtClean="0">
                <a:latin typeface="Times New Roman" panose="02020603050405020304" pitchFamily="18" charset="0"/>
                <a:cs typeface="Times New Roman" panose="02020603050405020304" pitchFamily="18" charset="0"/>
              </a:rPr>
              <a:t>Not due to substance use or abuse (e.g., drug abuse, medication, other treatment), or a general medial condition (e.g., hyperthyroidism).</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latin typeface="Times New Roman" panose="02020603050405020304" pitchFamily="18" charset="0"/>
                <a:cs typeface="Times New Roman" panose="02020603050405020304" pitchFamily="18" charset="0"/>
              </a:rPr>
              <a:t>Hypomanic episode</a:t>
            </a:r>
          </a:p>
        </p:txBody>
      </p:sp>
      <p:sp>
        <p:nvSpPr>
          <p:cNvPr id="3" name="Text Placeholder 2"/>
          <p:cNvSpPr>
            <a:spLocks noGrp="1"/>
          </p:cNvSpPr>
          <p:nvPr>
            <p:ph type="body" sz="half" idx="1"/>
          </p:nvPr>
        </p:nvSpPr>
        <p:spPr>
          <a:xfrm flipH="1">
            <a:off x="76200" y="1295400"/>
            <a:ext cx="9067800" cy="5333999"/>
          </a:xfrm>
        </p:spPr>
        <p:txBody>
          <a:bodyPr>
            <a:normAutofit fontScale="92500"/>
          </a:bodyPr>
          <a:lstStyle/>
          <a:p>
            <a:pPr marL="0" indent="0" algn="l">
              <a:buNone/>
            </a:pPr>
            <a:r>
              <a:rPr lang="en-US" dirty="0" smtClean="0"/>
              <a:t> </a:t>
            </a:r>
            <a:r>
              <a:rPr lang="en-US" b="1" dirty="0">
                <a:solidFill>
                  <a:srgbClr val="FF0000"/>
                </a:solidFill>
                <a:latin typeface="Times New Roman" panose="02020603050405020304" pitchFamily="18" charset="0"/>
                <a:cs typeface="Times New Roman" panose="02020603050405020304" pitchFamily="18" charset="0"/>
              </a:rPr>
              <a:t>A.</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distinct period of abnormally and persistently elevated, </a:t>
            </a:r>
            <a:r>
              <a:rPr lang="en-US" dirty="0" smtClean="0">
                <a:latin typeface="Times New Roman" panose="02020603050405020304" pitchFamily="18" charset="0"/>
                <a:cs typeface="Times New Roman" panose="02020603050405020304" pitchFamily="18" charset="0"/>
              </a:rPr>
              <a:t>expansive, or </a:t>
            </a:r>
            <a:r>
              <a:rPr lang="en-US" dirty="0">
                <a:latin typeface="Times New Roman" panose="02020603050405020304" pitchFamily="18" charset="0"/>
                <a:cs typeface="Times New Roman" panose="02020603050405020304" pitchFamily="18" charset="0"/>
              </a:rPr>
              <a:t>irritable </a:t>
            </a:r>
            <a:r>
              <a:rPr lang="en-US" dirty="0" smtClean="0">
                <a:latin typeface="Times New Roman" panose="02020603050405020304" pitchFamily="18" charset="0"/>
                <a:cs typeface="Times New Roman" panose="02020603050405020304" pitchFamily="18" charset="0"/>
              </a:rPr>
              <a:t>mood and </a:t>
            </a:r>
            <a:r>
              <a:rPr lang="en-US" dirty="0">
                <a:latin typeface="Times New Roman" panose="02020603050405020304" pitchFamily="18" charset="0"/>
                <a:cs typeface="Times New Roman" panose="02020603050405020304" pitchFamily="18" charset="0"/>
              </a:rPr>
              <a:t>abnormally and persistently increased activity or energy, lasting at </a:t>
            </a:r>
            <a:r>
              <a:rPr lang="en-US" dirty="0" smtClean="0">
                <a:latin typeface="Times New Roman" panose="02020603050405020304" pitchFamily="18" charset="0"/>
                <a:cs typeface="Times New Roman" panose="02020603050405020304" pitchFamily="18" charset="0"/>
              </a:rPr>
              <a:t>least </a:t>
            </a:r>
            <a:r>
              <a:rPr lang="en-US" u="sng" dirty="0" smtClean="0">
                <a:latin typeface="Times New Roman" panose="02020603050405020304" pitchFamily="18" charset="0"/>
                <a:cs typeface="Times New Roman" panose="02020603050405020304" pitchFamily="18" charset="0"/>
              </a:rPr>
              <a:t>4 consecutive days </a:t>
            </a:r>
            <a:r>
              <a:rPr lang="en-US" dirty="0">
                <a:latin typeface="Times New Roman" panose="02020603050405020304" pitchFamily="18" charset="0"/>
                <a:cs typeface="Times New Roman" panose="02020603050405020304" pitchFamily="18" charset="0"/>
              </a:rPr>
              <a:t>and present most of the day, nearly every day.</a:t>
            </a:r>
          </a:p>
          <a:p>
            <a:pPr marL="0" indent="0" algn="l">
              <a:buNone/>
            </a:pPr>
            <a:r>
              <a:rPr lang="en-US" b="1" dirty="0">
                <a:solidFill>
                  <a:srgbClr val="FF0000"/>
                </a:solidFill>
                <a:latin typeface="Times New Roman" panose="02020603050405020304" pitchFamily="18" charset="0"/>
                <a:cs typeface="Times New Roman" panose="02020603050405020304" pitchFamily="18" charset="0"/>
              </a:rPr>
              <a:t>B.</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During the period of mood disturbance and increased energy and </a:t>
            </a:r>
            <a:r>
              <a:rPr lang="en-US" dirty="0" smtClean="0">
                <a:latin typeface="Times New Roman" panose="02020603050405020304" pitchFamily="18" charset="0"/>
                <a:cs typeface="Times New Roman" panose="02020603050405020304" pitchFamily="18" charset="0"/>
              </a:rPr>
              <a:t>activity, three </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or more</a:t>
            </a:r>
            <a:r>
              <a:rPr lang="en-US" dirty="0">
                <a:latin typeface="Times New Roman" panose="02020603050405020304" pitchFamily="18" charset="0"/>
                <a:cs typeface="Times New Roman" panose="02020603050405020304" pitchFamily="18" charset="0"/>
              </a:rPr>
              <a:t>) of the following symptoms (four if the mood is only irritable) have</a:t>
            </a:r>
          </a:p>
          <a:p>
            <a:pPr marL="0" indent="0" algn="l">
              <a:buNone/>
            </a:pPr>
            <a:r>
              <a:rPr lang="en-US" dirty="0">
                <a:latin typeface="Times New Roman" panose="02020603050405020304" pitchFamily="18" charset="0"/>
                <a:cs typeface="Times New Roman" panose="02020603050405020304" pitchFamily="18" charset="0"/>
              </a:rPr>
              <a:t>persisted, </a:t>
            </a:r>
            <a:r>
              <a:rPr lang="en-US" dirty="0" smtClean="0">
                <a:latin typeface="Times New Roman" panose="02020603050405020304" pitchFamily="18" charset="0"/>
                <a:cs typeface="Times New Roman" panose="02020603050405020304" pitchFamily="18" charset="0"/>
              </a:rPr>
              <a:t>represent a </a:t>
            </a:r>
            <a:r>
              <a:rPr lang="en-US" dirty="0">
                <a:latin typeface="Times New Roman" panose="02020603050405020304" pitchFamily="18" charset="0"/>
                <a:cs typeface="Times New Roman" panose="02020603050405020304" pitchFamily="18" charset="0"/>
              </a:rPr>
              <a:t>noticeable change from usual behavior, and have been present to </a:t>
            </a:r>
            <a:r>
              <a:rPr lang="en-US" dirty="0" smtClean="0">
                <a:latin typeface="Times New Roman" panose="02020603050405020304" pitchFamily="18" charset="0"/>
                <a:cs typeface="Times New Roman" panose="02020603050405020304" pitchFamily="18" charset="0"/>
              </a:rPr>
              <a:t>a significant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degree</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193073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28937" y="-69448"/>
            <a:ext cx="8686800" cy="761999"/>
          </a:xfrm>
        </p:spPr>
        <p:txBody>
          <a:bodyPr>
            <a:normAutofit fontScale="90000"/>
          </a:bodyPr>
          <a:lstStyle/>
          <a:p>
            <a:endParaRPr lang="en-US" dirty="0"/>
          </a:p>
        </p:txBody>
      </p:sp>
      <p:sp>
        <p:nvSpPr>
          <p:cNvPr id="6" name="Subtitle 5"/>
          <p:cNvSpPr>
            <a:spLocks noGrp="1"/>
          </p:cNvSpPr>
          <p:nvPr>
            <p:ph type="subTitle" idx="1"/>
          </p:nvPr>
        </p:nvSpPr>
        <p:spPr>
          <a:xfrm>
            <a:off x="0" y="838200"/>
            <a:ext cx="8839200" cy="5791200"/>
          </a:xfrm>
        </p:spPr>
        <p:txBody>
          <a:bodyPr>
            <a:noAutofit/>
          </a:bodyPr>
          <a:lstStyle/>
          <a:p>
            <a:pPr algn="l"/>
            <a:r>
              <a:rPr lang="en-US" sz="2400" dirty="0">
                <a:solidFill>
                  <a:schemeClr val="tx1"/>
                </a:solidFill>
                <a:latin typeface="Times New Roman" panose="02020603050405020304" pitchFamily="18" charset="0"/>
                <a:cs typeface="Times New Roman" panose="02020603050405020304" pitchFamily="18" charset="0"/>
              </a:rPr>
              <a:t>1. Inflated self-esteem or grandiosity.</a:t>
            </a:r>
          </a:p>
          <a:p>
            <a:pPr algn="l"/>
            <a:r>
              <a:rPr lang="en-US" sz="2400" dirty="0">
                <a:solidFill>
                  <a:schemeClr val="tx1"/>
                </a:solidFill>
                <a:latin typeface="Times New Roman" panose="02020603050405020304" pitchFamily="18" charset="0"/>
                <a:cs typeface="Times New Roman" panose="02020603050405020304" pitchFamily="18" charset="0"/>
              </a:rPr>
              <a:t>2. Decreased need for sleep (e.g., feels rested after only 3 hours of sleep).</a:t>
            </a:r>
          </a:p>
          <a:p>
            <a:pPr algn="l"/>
            <a:r>
              <a:rPr lang="en-US" sz="2400" dirty="0">
                <a:solidFill>
                  <a:schemeClr val="tx1"/>
                </a:solidFill>
                <a:latin typeface="Times New Roman" panose="02020603050405020304" pitchFamily="18" charset="0"/>
                <a:cs typeface="Times New Roman" panose="02020603050405020304" pitchFamily="18" charset="0"/>
              </a:rPr>
              <a:t>3. More talkative </a:t>
            </a:r>
            <a:r>
              <a:rPr lang="en-US" sz="2400" dirty="0" smtClean="0">
                <a:solidFill>
                  <a:schemeClr val="tx1"/>
                </a:solidFill>
                <a:latin typeface="Times New Roman" panose="02020603050405020304" pitchFamily="18" charset="0"/>
                <a:cs typeface="Times New Roman" panose="02020603050405020304" pitchFamily="18" charset="0"/>
              </a:rPr>
              <a:t>than </a:t>
            </a:r>
            <a:r>
              <a:rPr lang="en-US" sz="2400" dirty="0">
                <a:solidFill>
                  <a:schemeClr val="tx1"/>
                </a:solidFill>
                <a:latin typeface="Times New Roman" panose="02020603050405020304" pitchFamily="18" charset="0"/>
                <a:cs typeface="Times New Roman" panose="02020603050405020304" pitchFamily="18" charset="0"/>
              </a:rPr>
              <a:t>an usual or pressure to keep talking</a:t>
            </a:r>
          </a:p>
          <a:p>
            <a:pPr algn="l"/>
            <a:r>
              <a:rPr lang="en-US" sz="2400" smtClean="0">
                <a:solidFill>
                  <a:schemeClr val="tx1"/>
                </a:solidFill>
                <a:latin typeface="Times New Roman" panose="02020603050405020304" pitchFamily="18" charset="0"/>
                <a:cs typeface="Times New Roman" panose="02020603050405020304" pitchFamily="18" charset="0"/>
              </a:rPr>
              <a:t>4. </a:t>
            </a:r>
            <a:r>
              <a:rPr lang="en-US" sz="2400" dirty="0">
                <a:solidFill>
                  <a:schemeClr val="tx1"/>
                </a:solidFill>
                <a:latin typeface="Times New Roman" panose="02020603050405020304" pitchFamily="18" charset="0"/>
                <a:cs typeface="Times New Roman" panose="02020603050405020304" pitchFamily="18" charset="0"/>
              </a:rPr>
              <a:t>Flight of ideas or subjective experience that </a:t>
            </a:r>
            <a:r>
              <a:rPr lang="en-US" sz="2400" dirty="0" smtClean="0">
                <a:solidFill>
                  <a:schemeClr val="tx1"/>
                </a:solidFill>
                <a:latin typeface="Times New Roman" panose="02020603050405020304" pitchFamily="18" charset="0"/>
                <a:cs typeface="Times New Roman" panose="02020603050405020304" pitchFamily="18" charset="0"/>
              </a:rPr>
              <a:t>thoughts are </a:t>
            </a:r>
            <a:r>
              <a:rPr lang="en-US" sz="2400" dirty="0">
                <a:solidFill>
                  <a:schemeClr val="tx1"/>
                </a:solidFill>
                <a:latin typeface="Times New Roman" panose="02020603050405020304" pitchFamily="18" charset="0"/>
                <a:cs typeface="Times New Roman" panose="02020603050405020304" pitchFamily="18" charset="0"/>
              </a:rPr>
              <a:t>racing.</a:t>
            </a:r>
          </a:p>
          <a:p>
            <a:pPr algn="l"/>
            <a:r>
              <a:rPr lang="en-US" sz="2400" dirty="0">
                <a:solidFill>
                  <a:schemeClr val="tx1"/>
                </a:solidFill>
                <a:latin typeface="Times New Roman" panose="02020603050405020304" pitchFamily="18" charset="0"/>
                <a:cs typeface="Times New Roman" panose="02020603050405020304" pitchFamily="18" charset="0"/>
              </a:rPr>
              <a:t>5. Distractibility (i.e., attention too easily drawn to unimportant or</a:t>
            </a:r>
          </a:p>
          <a:p>
            <a:pPr algn="l"/>
            <a:r>
              <a:rPr lang="en-US" sz="2400" dirty="0">
                <a:solidFill>
                  <a:schemeClr val="tx1"/>
                </a:solidFill>
                <a:latin typeface="Times New Roman" panose="02020603050405020304" pitchFamily="18" charset="0"/>
                <a:cs typeface="Times New Roman" panose="02020603050405020304" pitchFamily="18" charset="0"/>
              </a:rPr>
              <a:t>irrelevant external stimuli), as reported or observed.</a:t>
            </a:r>
          </a:p>
          <a:p>
            <a:pPr algn="l"/>
            <a:r>
              <a:rPr lang="en-US" sz="2400" dirty="0">
                <a:solidFill>
                  <a:schemeClr val="tx1"/>
                </a:solidFill>
                <a:latin typeface="Times New Roman" panose="02020603050405020304" pitchFamily="18" charset="0"/>
                <a:cs typeface="Times New Roman" panose="02020603050405020304" pitchFamily="18" charset="0"/>
              </a:rPr>
              <a:t>6. Increase in goal-directed activity (either socially, at work or school, </a:t>
            </a:r>
            <a:r>
              <a:rPr lang="en-US" sz="2400" dirty="0" smtClean="0">
                <a:solidFill>
                  <a:schemeClr val="tx1"/>
                </a:solidFill>
                <a:latin typeface="Times New Roman" panose="02020603050405020304" pitchFamily="18" charset="0"/>
                <a:cs typeface="Times New Roman" panose="02020603050405020304" pitchFamily="18" charset="0"/>
              </a:rPr>
              <a:t>or sexually</a:t>
            </a:r>
            <a:r>
              <a:rPr lang="en-US" sz="2400" dirty="0">
                <a:solidFill>
                  <a:schemeClr val="tx1"/>
                </a:solidFill>
                <a:latin typeface="Times New Roman" panose="02020603050405020304" pitchFamily="18" charset="0"/>
                <a:cs typeface="Times New Roman" panose="02020603050405020304" pitchFamily="18" charset="0"/>
              </a:rPr>
              <a:t>) or psychomotor agitation.</a:t>
            </a:r>
          </a:p>
          <a:p>
            <a:pPr algn="l"/>
            <a:r>
              <a:rPr lang="en-US" sz="2400" dirty="0">
                <a:solidFill>
                  <a:schemeClr val="tx1"/>
                </a:solidFill>
                <a:latin typeface="Times New Roman" panose="02020603050405020304" pitchFamily="18" charset="0"/>
                <a:cs typeface="Times New Roman" panose="02020603050405020304" pitchFamily="18" charset="0"/>
              </a:rPr>
              <a:t>7. Excessive involvement in activities that have a high potential for </a:t>
            </a:r>
            <a:r>
              <a:rPr lang="en-US" sz="2400" dirty="0" smtClean="0">
                <a:solidFill>
                  <a:schemeClr val="tx1"/>
                </a:solidFill>
                <a:latin typeface="Times New Roman" panose="02020603050405020304" pitchFamily="18" charset="0"/>
                <a:cs typeface="Times New Roman" panose="02020603050405020304" pitchFamily="18" charset="0"/>
              </a:rPr>
              <a:t>painful consequences </a:t>
            </a:r>
            <a:r>
              <a:rPr lang="en-US" sz="2400" dirty="0">
                <a:solidFill>
                  <a:schemeClr val="tx1"/>
                </a:solidFill>
                <a:latin typeface="Times New Roman" panose="02020603050405020304" pitchFamily="18" charset="0"/>
                <a:cs typeface="Times New Roman" panose="02020603050405020304" pitchFamily="18" charset="0"/>
              </a:rPr>
              <a:t>(e.g., engaging in unrestrained buying sprees, </a:t>
            </a:r>
            <a:r>
              <a:rPr lang="en-US" sz="2400" dirty="0" smtClean="0">
                <a:solidFill>
                  <a:schemeClr val="tx1"/>
                </a:solidFill>
                <a:latin typeface="Times New Roman" panose="02020603050405020304" pitchFamily="18" charset="0"/>
                <a:cs typeface="Times New Roman" panose="02020603050405020304" pitchFamily="18" charset="0"/>
              </a:rPr>
              <a:t>sexual indiscretions</a:t>
            </a:r>
            <a:r>
              <a:rPr lang="en-US" sz="2400" dirty="0">
                <a:solidFill>
                  <a:schemeClr val="tx1"/>
                </a:solidFill>
                <a:latin typeface="Times New Roman" panose="02020603050405020304" pitchFamily="18" charset="0"/>
                <a:cs typeface="Times New Roman" panose="02020603050405020304" pitchFamily="18" charset="0"/>
              </a:rPr>
              <a:t>, or foolish business </a:t>
            </a:r>
            <a:r>
              <a:rPr lang="en-US" sz="2400" dirty="0" smtClean="0">
                <a:solidFill>
                  <a:schemeClr val="tx1"/>
                </a:solidFill>
                <a:latin typeface="Times New Roman" panose="02020603050405020304" pitchFamily="18" charset="0"/>
                <a:cs typeface="Times New Roman" panose="02020603050405020304" pitchFamily="18" charset="0"/>
              </a:rPr>
              <a:t>investments. </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52849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524000"/>
            <a:ext cx="8534400" cy="5105400"/>
          </a:xfrm>
        </p:spPr>
        <p:txBody>
          <a:bodyPr>
            <a:normAutofit fontScale="85000" lnSpcReduction="10000"/>
          </a:bodyPr>
          <a:lstStyle/>
          <a:p>
            <a:pPr marL="0" indent="0" algn="l">
              <a:buNone/>
            </a:pPr>
            <a:r>
              <a:rPr lang="en-US" b="1" dirty="0">
                <a:solidFill>
                  <a:srgbClr val="FF0000"/>
                </a:solidFill>
                <a:latin typeface="Times New Roman" panose="02020603050405020304" pitchFamily="18" charset="0"/>
                <a:cs typeface="Times New Roman" panose="02020603050405020304" pitchFamily="18" charset="0"/>
              </a:rPr>
              <a:t>C.</a:t>
            </a:r>
            <a:r>
              <a:rPr lang="en-US" dirty="0">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The episode is associated with an unequivocal change in </a:t>
            </a:r>
            <a:r>
              <a:rPr lang="en-US" sz="3400" dirty="0" smtClean="0">
                <a:latin typeface="Times New Roman" panose="02020603050405020304" pitchFamily="18" charset="0"/>
                <a:cs typeface="Times New Roman" panose="02020603050405020304" pitchFamily="18" charset="0"/>
              </a:rPr>
              <a:t>functioning that </a:t>
            </a:r>
            <a:r>
              <a:rPr lang="en-US" sz="3400" dirty="0">
                <a:latin typeface="Times New Roman" panose="02020603050405020304" pitchFamily="18" charset="0"/>
                <a:cs typeface="Times New Roman" panose="02020603050405020304" pitchFamily="18" charset="0"/>
              </a:rPr>
              <a:t>is </a:t>
            </a:r>
            <a:r>
              <a:rPr lang="en-US" sz="3400" dirty="0" smtClean="0">
                <a:latin typeface="Times New Roman" panose="02020603050405020304" pitchFamily="18" charset="0"/>
                <a:cs typeface="Times New Roman" panose="02020603050405020304" pitchFamily="18" charset="0"/>
              </a:rPr>
              <a:t>uncharacteristic of </a:t>
            </a:r>
            <a:r>
              <a:rPr lang="en-US" sz="3400" dirty="0">
                <a:latin typeface="Times New Roman" panose="02020603050405020304" pitchFamily="18" charset="0"/>
                <a:cs typeface="Times New Roman" panose="02020603050405020304" pitchFamily="18" charset="0"/>
              </a:rPr>
              <a:t>the individual when not symptomatic.</a:t>
            </a:r>
          </a:p>
          <a:p>
            <a:pPr marL="0" indent="0" algn="l">
              <a:buNone/>
            </a:pPr>
            <a:r>
              <a:rPr lang="en-US" sz="3400" b="1" dirty="0">
                <a:solidFill>
                  <a:srgbClr val="FF0000"/>
                </a:solidFill>
                <a:latin typeface="Times New Roman" panose="02020603050405020304" pitchFamily="18" charset="0"/>
                <a:cs typeface="Times New Roman" panose="02020603050405020304" pitchFamily="18" charset="0"/>
              </a:rPr>
              <a:t>D.</a:t>
            </a:r>
            <a:r>
              <a:rPr lang="en-US" sz="3400" dirty="0">
                <a:latin typeface="Times New Roman" panose="02020603050405020304" pitchFamily="18" charset="0"/>
                <a:cs typeface="Times New Roman" panose="02020603050405020304" pitchFamily="18" charset="0"/>
              </a:rPr>
              <a:t> The disturbance in mood and the change in functioning are observable </a:t>
            </a:r>
            <a:r>
              <a:rPr lang="en-US" sz="3400" dirty="0" smtClean="0">
                <a:latin typeface="Times New Roman" panose="02020603050405020304" pitchFamily="18" charset="0"/>
                <a:cs typeface="Times New Roman" panose="02020603050405020304" pitchFamily="18" charset="0"/>
              </a:rPr>
              <a:t>by others</a:t>
            </a:r>
            <a:r>
              <a:rPr lang="en-US" sz="3400" dirty="0">
                <a:latin typeface="Times New Roman" panose="02020603050405020304" pitchFamily="18" charset="0"/>
                <a:cs typeface="Times New Roman" panose="02020603050405020304" pitchFamily="18" charset="0"/>
              </a:rPr>
              <a:t>.</a:t>
            </a:r>
          </a:p>
          <a:p>
            <a:pPr marL="0" indent="0" algn="l">
              <a:buNone/>
            </a:pPr>
            <a:r>
              <a:rPr lang="en-US" sz="3400" b="1" dirty="0">
                <a:solidFill>
                  <a:srgbClr val="FF0000"/>
                </a:solidFill>
                <a:latin typeface="Times New Roman" panose="02020603050405020304" pitchFamily="18" charset="0"/>
                <a:cs typeface="Times New Roman" panose="02020603050405020304" pitchFamily="18" charset="0"/>
              </a:rPr>
              <a:t>E.</a:t>
            </a:r>
            <a:r>
              <a:rPr lang="en-US" sz="3400" b="1" dirty="0">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The episode is not severe enough to cause marked impairment in </a:t>
            </a:r>
            <a:r>
              <a:rPr lang="en-US" sz="3400" dirty="0" smtClean="0">
                <a:latin typeface="Times New Roman" panose="02020603050405020304" pitchFamily="18" charset="0"/>
                <a:cs typeface="Times New Roman" panose="02020603050405020304" pitchFamily="18" charset="0"/>
              </a:rPr>
              <a:t>social or occupational functioning </a:t>
            </a:r>
            <a:r>
              <a:rPr lang="en-US" sz="3400" dirty="0">
                <a:latin typeface="Times New Roman" panose="02020603050405020304" pitchFamily="18" charset="0"/>
                <a:cs typeface="Times New Roman" panose="02020603050405020304" pitchFamily="18" charset="0"/>
              </a:rPr>
              <a:t>or to necessitate hospitalization. </a:t>
            </a:r>
            <a:r>
              <a:rPr lang="en-US" sz="3400" b="1" u="sng" dirty="0">
                <a:latin typeface="Times New Roman" panose="02020603050405020304" pitchFamily="18" charset="0"/>
                <a:cs typeface="Times New Roman" panose="02020603050405020304" pitchFamily="18" charset="0"/>
              </a:rPr>
              <a:t>If there are psychotic </a:t>
            </a:r>
            <a:r>
              <a:rPr lang="en-US" sz="3400" b="1" u="sng" dirty="0" smtClean="0">
                <a:latin typeface="Times New Roman" panose="02020603050405020304" pitchFamily="18" charset="0"/>
                <a:cs typeface="Times New Roman" panose="02020603050405020304" pitchFamily="18" charset="0"/>
              </a:rPr>
              <a:t>features, the episode </a:t>
            </a:r>
            <a:r>
              <a:rPr lang="en-US" sz="3400" b="1" u="sng" dirty="0">
                <a:latin typeface="Times New Roman" panose="02020603050405020304" pitchFamily="18" charset="0"/>
                <a:cs typeface="Times New Roman" panose="02020603050405020304" pitchFamily="18" charset="0"/>
              </a:rPr>
              <a:t>is, by definition, manic</a:t>
            </a:r>
            <a:r>
              <a:rPr lang="en-US" sz="3400" b="1" u="sng" dirty="0" smtClean="0">
                <a:latin typeface="Times New Roman" panose="02020603050405020304" pitchFamily="18" charset="0"/>
                <a:cs typeface="Times New Roman" panose="02020603050405020304" pitchFamily="18" charset="0"/>
              </a:rPr>
              <a:t>.</a:t>
            </a:r>
            <a:br>
              <a:rPr lang="en-US" sz="3400" b="1" u="sng" dirty="0" smtClean="0">
                <a:latin typeface="Times New Roman" panose="02020603050405020304" pitchFamily="18" charset="0"/>
                <a:cs typeface="Times New Roman" panose="02020603050405020304" pitchFamily="18" charset="0"/>
              </a:rPr>
            </a:br>
            <a:r>
              <a:rPr lang="en-US" b="1" dirty="0">
                <a:solidFill>
                  <a:srgbClr val="FF0000"/>
                </a:solidFill>
                <a:latin typeface="Times New Roman" panose="02020603050405020304" pitchFamily="18" charset="0"/>
                <a:cs typeface="Times New Roman" panose="02020603050405020304" pitchFamily="18" charset="0"/>
              </a:rPr>
              <a:t>F.</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episode is not attributable to the physiological effects of </a:t>
            </a:r>
            <a:r>
              <a:rPr lang="en-US" dirty="0" smtClean="0">
                <a:latin typeface="Times New Roman" panose="02020603050405020304" pitchFamily="18" charset="0"/>
                <a:cs typeface="Times New Roman" panose="02020603050405020304" pitchFamily="18" charset="0"/>
              </a:rPr>
              <a:t>a substance </a:t>
            </a:r>
            <a:r>
              <a:rPr lang="en-US" dirty="0">
                <a:latin typeface="Times New Roman" panose="02020603050405020304" pitchFamily="18" charset="0"/>
                <a:cs typeface="Times New Roman" panose="02020603050405020304" pitchFamily="18" charset="0"/>
              </a:rPr>
              <a:t>(e.g., a </a:t>
            </a:r>
            <a:r>
              <a:rPr lang="en-US" dirty="0" smtClean="0">
                <a:latin typeface="Times New Roman" panose="02020603050405020304" pitchFamily="18" charset="0"/>
                <a:cs typeface="Times New Roman" panose="02020603050405020304" pitchFamily="18" charset="0"/>
              </a:rPr>
              <a:t>drug</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of </a:t>
            </a:r>
            <a:r>
              <a:rPr lang="en-US" dirty="0">
                <a:latin typeface="Times New Roman" panose="02020603050405020304" pitchFamily="18" charset="0"/>
                <a:cs typeface="Times New Roman" panose="02020603050405020304" pitchFamily="18" charset="0"/>
              </a:rPr>
              <a:t>abuse, a medication, other treatment).</a:t>
            </a:r>
            <a:endParaRPr lang="en-US" sz="3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6683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066800"/>
          </a:xfrm>
        </p:spPr>
        <p:txBody>
          <a:bodyPr>
            <a:normAutofit/>
          </a:bodyPr>
          <a:lstStyle/>
          <a:p>
            <a:r>
              <a:rPr lang="en-US"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DIFFERENCES BETWEEN MANIC AND HYPOMANIC EPISODES</a:t>
            </a:r>
          </a:p>
        </p:txBody>
      </p:sp>
      <p:sp>
        <p:nvSpPr>
          <p:cNvPr id="5" name="Text Placeholder 4"/>
          <p:cNvSpPr>
            <a:spLocks noGrp="1"/>
          </p:cNvSpPr>
          <p:nvPr>
            <p:ph type="body" idx="1"/>
          </p:nvPr>
        </p:nvSpPr>
        <p:spPr/>
        <p:txBody>
          <a:bodyPr/>
          <a:lstStyle/>
          <a:p>
            <a:pPr algn="ctr"/>
            <a:r>
              <a:rPr lang="en-US"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Mania</a:t>
            </a:r>
          </a:p>
        </p:txBody>
      </p:sp>
      <p:sp>
        <p:nvSpPr>
          <p:cNvPr id="6" name="Content Placeholder 5"/>
          <p:cNvSpPr>
            <a:spLocks noGrp="1"/>
          </p:cNvSpPr>
          <p:nvPr>
            <p:ph sz="half" idx="2"/>
          </p:nvPr>
        </p:nvSpPr>
        <p:spPr>
          <a:xfrm>
            <a:off x="152400" y="2174875"/>
            <a:ext cx="4344988" cy="3951288"/>
          </a:xfrm>
        </p:spPr>
        <p:txBody>
          <a:bodyPr>
            <a:normAutofit lnSpcReduction="10000"/>
          </a:bodyPr>
          <a:lstStyle/>
          <a:p>
            <a:pPr marL="0" indent="0" algn="l">
              <a:buNone/>
            </a:pPr>
            <a:r>
              <a:rPr lang="en-US" dirty="0" smtClean="0">
                <a:latin typeface="Times New Roman" panose="02020603050405020304" pitchFamily="18" charset="0"/>
                <a:cs typeface="Times New Roman" panose="02020603050405020304" pitchFamily="18" charset="0"/>
              </a:rPr>
              <a:t>- Lasts </a:t>
            </a:r>
            <a:r>
              <a:rPr lang="en-US" dirty="0">
                <a:latin typeface="Times New Roman" panose="02020603050405020304" pitchFamily="18" charset="0"/>
                <a:cs typeface="Times New Roman" panose="02020603050405020304" pitchFamily="18" charset="0"/>
              </a:rPr>
              <a:t>at least 7 </a:t>
            </a:r>
            <a:r>
              <a:rPr lang="en-US" dirty="0" smtClean="0">
                <a:latin typeface="Times New Roman" panose="02020603050405020304" pitchFamily="18" charset="0"/>
                <a:cs typeface="Times New Roman" panose="02020603050405020304" pitchFamily="18" charset="0"/>
              </a:rPr>
              <a:t>days</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smtClean="0">
                <a:latin typeface="Times New Roman" panose="02020603050405020304" pitchFamily="18" charset="0"/>
                <a:cs typeface="Times New Roman" panose="02020603050405020304" pitchFamily="18" charset="0"/>
              </a:rPr>
              <a:t>- Causes </a:t>
            </a:r>
            <a:r>
              <a:rPr lang="en-US" dirty="0">
                <a:latin typeface="Times New Roman" panose="02020603050405020304" pitchFamily="18" charset="0"/>
                <a:cs typeface="Times New Roman" panose="02020603050405020304" pitchFamily="18" charset="0"/>
              </a:rPr>
              <a:t>severe impairment in social </a:t>
            </a:r>
            <a:r>
              <a:rPr lang="en-US" dirty="0" smtClean="0">
                <a:latin typeface="Times New Roman" panose="02020603050405020304" pitchFamily="18" charset="0"/>
                <a:cs typeface="Times New Roman" panose="02020603050405020304" pitchFamily="18" charset="0"/>
              </a:rPr>
              <a:t>or occupational functioning</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smtClean="0">
                <a:latin typeface="Times New Roman" panose="02020603050405020304" pitchFamily="18" charset="0"/>
                <a:cs typeface="Times New Roman" panose="02020603050405020304" pitchFamily="18" charset="0"/>
              </a:rPr>
              <a:t>- Usually necessitates </a:t>
            </a:r>
            <a:r>
              <a:rPr lang="en-US" dirty="0">
                <a:latin typeface="Times New Roman" panose="02020603050405020304" pitchFamily="18" charset="0"/>
                <a:cs typeface="Times New Roman" panose="02020603050405020304" pitchFamily="18" charset="0"/>
              </a:rPr>
              <a:t>hospitalization </a:t>
            </a:r>
            <a:r>
              <a:rPr lang="en-US" dirty="0" smtClean="0">
                <a:latin typeface="Times New Roman" panose="02020603050405020304" pitchFamily="18" charset="0"/>
                <a:cs typeface="Times New Roman" panose="02020603050405020304" pitchFamily="18" charset="0"/>
              </a:rPr>
              <a:t>to prevent </a:t>
            </a:r>
            <a:r>
              <a:rPr lang="en-US" dirty="0">
                <a:latin typeface="Times New Roman" panose="02020603050405020304" pitchFamily="18" charset="0"/>
                <a:cs typeface="Times New Roman" panose="02020603050405020304" pitchFamily="18" charset="0"/>
              </a:rPr>
              <a:t>harm to self or </a:t>
            </a:r>
            <a:r>
              <a:rPr lang="en-US" dirty="0" smtClean="0">
                <a:latin typeface="Times New Roman" panose="02020603050405020304" pitchFamily="18" charset="0"/>
                <a:cs typeface="Times New Roman" panose="02020603050405020304" pitchFamily="18" charset="0"/>
              </a:rPr>
              <a:t>others</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smtClean="0">
                <a:latin typeface="Times New Roman" panose="02020603050405020304" pitchFamily="18" charset="0"/>
                <a:cs typeface="Times New Roman" panose="02020603050405020304" pitchFamily="18" charset="0"/>
              </a:rPr>
              <a:t>- May </a:t>
            </a:r>
            <a:r>
              <a:rPr lang="en-US" dirty="0">
                <a:latin typeface="Times New Roman" panose="02020603050405020304" pitchFamily="18" charset="0"/>
                <a:cs typeface="Times New Roman" panose="02020603050405020304" pitchFamily="18" charset="0"/>
              </a:rPr>
              <a:t>have psychotic features</a:t>
            </a:r>
          </a:p>
        </p:txBody>
      </p:sp>
      <p:sp>
        <p:nvSpPr>
          <p:cNvPr id="7" name="Text Placeholder 6"/>
          <p:cNvSpPr>
            <a:spLocks noGrp="1"/>
          </p:cNvSpPr>
          <p:nvPr>
            <p:ph type="body" sz="quarter" idx="3"/>
          </p:nvPr>
        </p:nvSpPr>
        <p:spPr/>
        <p:txBody>
          <a:bodyPr/>
          <a:lstStyle/>
          <a:p>
            <a:pPr algn="ctr"/>
            <a:r>
              <a:rPr lang="en-US" u="sng" dirty="0" smtClean="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Hypomania</a:t>
            </a:r>
            <a:endParaRPr lang="en-US"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8" name="Content Placeholder 7"/>
          <p:cNvSpPr>
            <a:spLocks noGrp="1"/>
          </p:cNvSpPr>
          <p:nvPr>
            <p:ph sz="quarter" idx="4"/>
          </p:nvPr>
        </p:nvSpPr>
        <p:spPr/>
        <p:txBody>
          <a:bodyPr/>
          <a:lstStyle/>
          <a:p>
            <a:pPr marL="0" indent="0" algn="l">
              <a:buNone/>
            </a:pPr>
            <a:r>
              <a:rPr lang="en-US" dirty="0" smtClean="0">
                <a:latin typeface="Times New Roman" panose="02020603050405020304" pitchFamily="18" charset="0"/>
                <a:cs typeface="Times New Roman" panose="02020603050405020304" pitchFamily="18" charset="0"/>
              </a:rPr>
              <a:t>- Lasts </a:t>
            </a:r>
            <a:r>
              <a:rPr lang="en-US" dirty="0">
                <a:latin typeface="Times New Roman" panose="02020603050405020304" pitchFamily="18" charset="0"/>
                <a:cs typeface="Times New Roman" panose="02020603050405020304" pitchFamily="18" charset="0"/>
              </a:rPr>
              <a:t>at least 4 </a:t>
            </a:r>
            <a:r>
              <a:rPr lang="en-US" dirty="0" smtClean="0">
                <a:latin typeface="Times New Roman" panose="02020603050405020304" pitchFamily="18" charset="0"/>
                <a:cs typeface="Times New Roman" panose="02020603050405020304" pitchFamily="18" charset="0"/>
              </a:rPr>
              <a:t>days</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dirty="0" smtClean="0">
                <a:latin typeface="Times New Roman" panose="02020603050405020304" pitchFamily="18" charset="0"/>
                <a:cs typeface="Times New Roman" panose="02020603050405020304" pitchFamily="18" charset="0"/>
              </a:rPr>
              <a:t>- No </a:t>
            </a:r>
            <a:r>
              <a:rPr lang="en-US" dirty="0">
                <a:latin typeface="Times New Roman" panose="02020603050405020304" pitchFamily="18" charset="0"/>
                <a:cs typeface="Times New Roman" panose="02020603050405020304" pitchFamily="18" charset="0"/>
              </a:rPr>
              <a:t>marked impairment in </a:t>
            </a:r>
            <a:r>
              <a:rPr lang="en-US" dirty="0" smtClean="0">
                <a:latin typeface="Times New Roman" panose="02020603050405020304" pitchFamily="18" charset="0"/>
                <a:cs typeface="Times New Roman" panose="02020603050405020304" pitchFamily="18" charset="0"/>
              </a:rPr>
              <a:t>social or </a:t>
            </a:r>
            <a:r>
              <a:rPr lang="en-US" dirty="0">
                <a:latin typeface="Times New Roman" panose="02020603050405020304" pitchFamily="18" charset="0"/>
                <a:cs typeface="Times New Roman" panose="02020603050405020304" pitchFamily="18" charset="0"/>
              </a:rPr>
              <a:t>occupational functioning</a:t>
            </a:r>
          </a:p>
          <a:p>
            <a:pPr marL="0" indent="0" algn="l">
              <a:buNone/>
            </a:pPr>
            <a:r>
              <a:rPr lang="en-US" dirty="0" smtClean="0">
                <a:latin typeface="Times New Roman" panose="02020603050405020304" pitchFamily="18" charset="0"/>
                <a:cs typeface="Times New Roman" panose="02020603050405020304" pitchFamily="18" charset="0"/>
              </a:rPr>
              <a:t>- Does </a:t>
            </a:r>
            <a:r>
              <a:rPr lang="en-US" dirty="0">
                <a:latin typeface="Times New Roman" panose="02020603050405020304" pitchFamily="18" charset="0"/>
                <a:cs typeface="Times New Roman" panose="02020603050405020304" pitchFamily="18" charset="0"/>
              </a:rPr>
              <a:t>not </a:t>
            </a:r>
            <a:r>
              <a:rPr lang="en-US" dirty="0" smtClean="0">
                <a:latin typeface="Times New Roman" panose="02020603050405020304" pitchFamily="18" charset="0"/>
                <a:cs typeface="Times New Roman" panose="02020603050405020304" pitchFamily="18" charset="0"/>
              </a:rPr>
              <a:t>require hospitalization</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No </a:t>
            </a:r>
            <a:r>
              <a:rPr lang="en-US" dirty="0">
                <a:latin typeface="Times New Roman" panose="02020603050405020304" pitchFamily="18" charset="0"/>
                <a:cs typeface="Times New Roman" panose="02020603050405020304" pitchFamily="18" charset="0"/>
              </a:rPr>
              <a:t>psychotic </a:t>
            </a:r>
            <a:r>
              <a:rPr lang="en-US" dirty="0" smtClean="0">
                <a:latin typeface="Times New Roman" panose="02020603050405020304" pitchFamily="18" charset="0"/>
                <a:cs typeface="Times New Roman" panose="02020603050405020304" pitchFamily="18" charset="0"/>
              </a:rPr>
              <a:t>feature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58041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Bipolar I disorder</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8600" y="1600200"/>
            <a:ext cx="8686800" cy="4876800"/>
          </a:xfrm>
        </p:spPr>
        <p:txBody>
          <a:bodyPr>
            <a:normAutofit/>
          </a:bodyPr>
          <a:lstStyle/>
          <a:p>
            <a:pPr marL="0" indent="0" algn="l">
              <a:buNone/>
            </a:pPr>
            <a:r>
              <a:rPr lang="en-US" b="1" dirty="0">
                <a:solidFill>
                  <a:srgbClr val="FF0000"/>
                </a:solidFill>
                <a:latin typeface="Times New Roman" panose="02020603050405020304" pitchFamily="18" charset="0"/>
                <a:cs typeface="Times New Roman" panose="02020603050405020304" pitchFamily="18" charset="0"/>
              </a:rPr>
              <a:t>A.</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Criteria have been met for at least </a:t>
            </a:r>
            <a:r>
              <a:rPr lang="en-US" dirty="0" smtClean="0">
                <a:latin typeface="Times New Roman" panose="02020603050405020304" pitchFamily="18" charset="0"/>
                <a:cs typeface="Times New Roman" panose="02020603050405020304" pitchFamily="18" charset="0"/>
              </a:rPr>
              <a:t>one manic episode .</a:t>
            </a:r>
          </a:p>
          <a:p>
            <a:pPr marL="0" indent="0" algn="l">
              <a:buNone/>
            </a:pPr>
            <a:endParaRPr lang="en-US" dirty="0">
              <a:latin typeface="Times New Roman" panose="02020603050405020304" pitchFamily="18" charset="0"/>
              <a:cs typeface="Times New Roman" panose="02020603050405020304" pitchFamily="18" charset="0"/>
            </a:endParaRPr>
          </a:p>
          <a:p>
            <a:pPr marL="0" indent="0" algn="l">
              <a:buNone/>
            </a:pPr>
            <a:r>
              <a:rPr lang="en-US" b="1" dirty="0" smtClean="0">
                <a:solidFill>
                  <a:srgbClr val="FF0000"/>
                </a:solidFill>
                <a:latin typeface="Times New Roman" panose="02020603050405020304" pitchFamily="18" charset="0"/>
                <a:cs typeface="Times New Roman" panose="02020603050405020304" pitchFamily="18" charset="0"/>
              </a:rPr>
              <a:t>B</a:t>
            </a:r>
            <a:r>
              <a:rPr lang="en-US" b="1" dirty="0">
                <a:solidFill>
                  <a:srgbClr val="FF0000"/>
                </a:solidFill>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occurrence of the manic and </a:t>
            </a:r>
            <a:r>
              <a:rPr lang="en-US" dirty="0" smtClean="0">
                <a:latin typeface="Times New Roman" panose="02020603050405020304" pitchFamily="18" charset="0"/>
                <a:cs typeface="Times New Roman" panose="02020603050405020304" pitchFamily="18" charset="0"/>
              </a:rPr>
              <a:t>major depressive episode(s</a:t>
            </a:r>
            <a:r>
              <a:rPr lang="en-US" dirty="0">
                <a:latin typeface="Times New Roman" panose="02020603050405020304" pitchFamily="18" charset="0"/>
                <a:cs typeface="Times New Roman" panose="02020603050405020304" pitchFamily="18" charset="0"/>
              </a:rPr>
              <a:t>) is not better </a:t>
            </a:r>
            <a:r>
              <a:rPr lang="en-US" dirty="0" smtClean="0">
                <a:latin typeface="Times New Roman" panose="02020603050405020304" pitchFamily="18" charset="0"/>
                <a:cs typeface="Times New Roman" panose="02020603050405020304" pitchFamily="18" charset="0"/>
              </a:rPr>
              <a:t>explained by </a:t>
            </a:r>
            <a:r>
              <a:rPr lang="en-US" dirty="0">
                <a:latin typeface="Times New Roman" panose="02020603050405020304" pitchFamily="18" charset="0"/>
                <a:cs typeface="Times New Roman" panose="02020603050405020304" pitchFamily="18" charset="0"/>
              </a:rPr>
              <a:t>schizoaffective disorder, </a:t>
            </a:r>
            <a:r>
              <a:rPr lang="en-US" dirty="0" smtClean="0">
                <a:latin typeface="Times New Roman" panose="02020603050405020304" pitchFamily="18" charset="0"/>
                <a:cs typeface="Times New Roman" panose="02020603050405020304" pitchFamily="18" charset="0"/>
              </a:rPr>
              <a:t>schizophrenia, schizophreniform disorder, delusional</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disorder,or </a:t>
            </a:r>
            <a:r>
              <a:rPr lang="en-US" dirty="0">
                <a:latin typeface="Times New Roman" panose="02020603050405020304" pitchFamily="18" charset="0"/>
                <a:cs typeface="Times New Roman" panose="02020603050405020304" pitchFamily="18" charset="0"/>
              </a:rPr>
              <a:t>other specified or </a:t>
            </a:r>
            <a:r>
              <a:rPr lang="en-US" dirty="0" smtClean="0">
                <a:latin typeface="Times New Roman" panose="02020603050405020304" pitchFamily="18" charset="0"/>
                <a:cs typeface="Times New Roman" panose="02020603050405020304" pitchFamily="18" charset="0"/>
              </a:rPr>
              <a:t>unspecified schizophrenia </a:t>
            </a:r>
            <a:r>
              <a:rPr lang="en-US" dirty="0">
                <a:latin typeface="Times New Roman" panose="02020603050405020304" pitchFamily="18" charset="0"/>
                <a:cs typeface="Times New Roman" panose="02020603050405020304" pitchFamily="18" charset="0"/>
              </a:rPr>
              <a:t>spectrum and other </a:t>
            </a:r>
            <a:r>
              <a:rPr lang="en-US" dirty="0" smtClean="0">
                <a:latin typeface="Times New Roman" panose="02020603050405020304" pitchFamily="18" charset="0"/>
                <a:cs typeface="Times New Roman" panose="02020603050405020304" pitchFamily="18" charset="0"/>
              </a:rPr>
              <a:t>psychotic disorder</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204543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219200"/>
          </a:xfrm>
        </p:spPr>
        <p:txBody>
          <a:bodyPr>
            <a:normAutofit/>
          </a:bodyPr>
          <a:lstStyle/>
          <a:p>
            <a:r>
              <a:rPr lang="en-US" sz="5000" b="1" dirty="0" smtClean="0">
                <a:latin typeface="Times New Roman" panose="02020603050405020304" pitchFamily="18" charset="0"/>
                <a:cs typeface="Times New Roman" panose="02020603050405020304" pitchFamily="18" charset="0"/>
              </a:rPr>
              <a:t>Bipolar II Disorder</a:t>
            </a:r>
            <a:endParaRPr lang="en-US" sz="5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1143000"/>
            <a:ext cx="8839200" cy="5638800"/>
          </a:xfrm>
        </p:spPr>
        <p:txBody>
          <a:bodyPr>
            <a:normAutofit fontScale="92500" lnSpcReduction="20000"/>
          </a:bodyPr>
          <a:lstStyle/>
          <a:p>
            <a:pPr marL="0" indent="0" algn="l">
              <a:buNone/>
            </a:pPr>
            <a:r>
              <a:rPr lang="en-US" b="1" dirty="0" smtClean="0">
                <a:solidFill>
                  <a:srgbClr val="FF0000"/>
                </a:solidFill>
                <a:latin typeface="Times New Roman" panose="02020603050405020304" pitchFamily="18" charset="0"/>
                <a:cs typeface="Times New Roman" panose="02020603050405020304" pitchFamily="18" charset="0"/>
              </a:rPr>
              <a:t>A.</a:t>
            </a:r>
            <a:r>
              <a:rPr lang="en-US" b="1" dirty="0" smtClean="0"/>
              <a:t> </a:t>
            </a:r>
            <a:r>
              <a:rPr lang="en-US" dirty="0" smtClean="0">
                <a:latin typeface="Times New Roman" panose="02020603050405020304" pitchFamily="18" charset="0"/>
                <a:cs typeface="Times New Roman" panose="02020603050405020304" pitchFamily="18" charset="0"/>
              </a:rPr>
              <a:t>Criteria </a:t>
            </a:r>
            <a:r>
              <a:rPr lang="en-US" dirty="0">
                <a:latin typeface="Times New Roman" panose="02020603050405020304" pitchFamily="18" charset="0"/>
                <a:cs typeface="Times New Roman" panose="02020603050405020304" pitchFamily="18" charset="0"/>
              </a:rPr>
              <a:t>have been met for at least one hypomanic episode </a:t>
            </a:r>
            <a:r>
              <a:rPr lang="en-US" dirty="0" smtClean="0">
                <a:latin typeface="Times New Roman" panose="02020603050405020304" pitchFamily="18" charset="0"/>
                <a:cs typeface="Times New Roman" panose="02020603050405020304" pitchFamily="18" charset="0"/>
              </a:rPr>
              <a:t>and </a:t>
            </a:r>
            <a:r>
              <a:rPr lang="en-US" dirty="0">
                <a:latin typeface="Times New Roman" panose="02020603050405020304" pitchFamily="18" charset="0"/>
                <a:cs typeface="Times New Roman" panose="02020603050405020304" pitchFamily="18" charset="0"/>
              </a:rPr>
              <a:t>at least one major depressive episode </a:t>
            </a:r>
          </a:p>
          <a:p>
            <a:pPr marL="0" indent="0" algn="l">
              <a:buNone/>
            </a:pPr>
            <a:r>
              <a:rPr lang="en-US" b="1" dirty="0" smtClean="0">
                <a:solidFill>
                  <a:srgbClr val="FF0000"/>
                </a:solidFill>
                <a:latin typeface="Times New Roman" panose="02020603050405020304" pitchFamily="18" charset="0"/>
                <a:cs typeface="Times New Roman" panose="02020603050405020304" pitchFamily="18" charset="0"/>
              </a:rPr>
              <a:t>B</a:t>
            </a:r>
            <a:r>
              <a:rPr lang="en-US" b="1" dirty="0">
                <a:solidFill>
                  <a:srgbClr val="FF0000"/>
                </a:solidFill>
                <a:latin typeface="Times New Roman" panose="02020603050405020304" pitchFamily="18" charset="0"/>
                <a:cs typeface="Times New Roman" panose="02020603050405020304" pitchFamily="18" charset="0"/>
              </a:rPr>
              <a:t>.</a:t>
            </a:r>
            <a:r>
              <a:rPr lang="en-US" b="1" dirty="0"/>
              <a:t> </a:t>
            </a:r>
            <a:r>
              <a:rPr lang="en-US" dirty="0">
                <a:latin typeface="Times New Roman" panose="02020603050405020304" pitchFamily="18" charset="0"/>
                <a:cs typeface="Times New Roman" panose="02020603050405020304" pitchFamily="18" charset="0"/>
              </a:rPr>
              <a:t>There has </a:t>
            </a:r>
            <a:r>
              <a:rPr lang="en-US" b="1" u="sng" dirty="0">
                <a:latin typeface="Times New Roman" panose="02020603050405020304" pitchFamily="18" charset="0"/>
                <a:cs typeface="Times New Roman" panose="02020603050405020304" pitchFamily="18" charset="0"/>
              </a:rPr>
              <a:t>never</a:t>
            </a:r>
            <a:r>
              <a:rPr lang="en-US" dirty="0">
                <a:latin typeface="Times New Roman" panose="02020603050405020304" pitchFamily="18" charset="0"/>
                <a:cs typeface="Times New Roman" panose="02020603050405020304" pitchFamily="18" charset="0"/>
              </a:rPr>
              <a:t> been a manic episode.</a:t>
            </a:r>
          </a:p>
          <a:p>
            <a:pPr marL="0" indent="0" algn="l">
              <a:buNone/>
            </a:pPr>
            <a:r>
              <a:rPr lang="en-US" b="1" dirty="0" smtClean="0">
                <a:solidFill>
                  <a:srgbClr val="FF0000"/>
                </a:solidFill>
                <a:latin typeface="Times New Roman" panose="02020603050405020304" pitchFamily="18" charset="0"/>
                <a:cs typeface="Times New Roman" panose="02020603050405020304" pitchFamily="18" charset="0"/>
              </a:rPr>
              <a:t>C</a:t>
            </a:r>
            <a:r>
              <a:rPr lang="en-US" b="1" dirty="0">
                <a:solidFill>
                  <a:srgbClr val="FF0000"/>
                </a:solidFill>
                <a:latin typeface="Times New Roman" panose="02020603050405020304" pitchFamily="18" charset="0"/>
                <a:cs typeface="Times New Roman" panose="02020603050405020304" pitchFamily="18" charset="0"/>
              </a:rPr>
              <a:t>.</a:t>
            </a:r>
            <a:r>
              <a:rPr lang="en-US" b="1" dirty="0"/>
              <a:t> </a:t>
            </a:r>
            <a:r>
              <a:rPr lang="en-US" dirty="0" smtClean="0">
                <a:latin typeface="Times New Roman" panose="02020603050405020304" pitchFamily="18" charset="0"/>
                <a:cs typeface="Times New Roman" panose="02020603050405020304" pitchFamily="18" charset="0"/>
              </a:rPr>
              <a:t>The occurrence of the hypomanic episode(s) and major depressive episode(s) is not better explained by schizoaffective disorder, schizophrenia schizophreniform disorder, delusional disorder, or other specified or unspecified schizophrenia spectrum and other psychotic disorder.</a:t>
            </a:r>
          </a:p>
          <a:p>
            <a:pPr marL="0" indent="0" algn="l">
              <a:buNone/>
            </a:pPr>
            <a:r>
              <a:rPr lang="en-US" b="1" dirty="0" smtClean="0">
                <a:solidFill>
                  <a:srgbClr val="FF0000"/>
                </a:solidFill>
                <a:latin typeface="Times New Roman" panose="02020603050405020304" pitchFamily="18" charset="0"/>
                <a:cs typeface="Times New Roman" panose="02020603050405020304" pitchFamily="18" charset="0"/>
              </a:rPr>
              <a:t>D</a:t>
            </a:r>
            <a:r>
              <a:rPr lang="en-US" b="1" dirty="0">
                <a:solidFill>
                  <a:srgbClr val="FF0000"/>
                </a:solidFill>
                <a:latin typeface="Times New Roman" panose="02020603050405020304" pitchFamily="18" charset="0"/>
                <a:cs typeface="Times New Roman" panose="02020603050405020304" pitchFamily="18" charset="0"/>
              </a:rPr>
              <a:t>.</a:t>
            </a:r>
            <a:r>
              <a:rPr lang="en-US" b="1" dirty="0"/>
              <a:t> </a:t>
            </a:r>
            <a:r>
              <a:rPr lang="en-US" dirty="0">
                <a:latin typeface="Times New Roman" panose="02020603050405020304" pitchFamily="18" charset="0"/>
                <a:cs typeface="Times New Roman" panose="02020603050405020304" pitchFamily="18" charset="0"/>
              </a:rPr>
              <a:t>The symptoms of depression or the unpredictability caused </a:t>
            </a:r>
            <a:r>
              <a:rPr lang="en-US" dirty="0" smtClean="0">
                <a:latin typeface="Times New Roman" panose="02020603050405020304" pitchFamily="18" charset="0"/>
                <a:cs typeface="Times New Roman" panose="02020603050405020304" pitchFamily="18" charset="0"/>
              </a:rPr>
              <a:t>by frequent </a:t>
            </a:r>
            <a:r>
              <a:rPr lang="en-US" dirty="0">
                <a:latin typeface="Times New Roman" panose="02020603050405020304" pitchFamily="18" charset="0"/>
                <a:cs typeface="Times New Roman" panose="02020603050405020304" pitchFamily="18" charset="0"/>
              </a:rPr>
              <a:t>alternation </a:t>
            </a:r>
            <a:r>
              <a:rPr lang="en-US" dirty="0" smtClean="0">
                <a:latin typeface="Times New Roman" panose="02020603050405020304" pitchFamily="18" charset="0"/>
                <a:cs typeface="Times New Roman" panose="02020603050405020304" pitchFamily="18" charset="0"/>
              </a:rPr>
              <a:t>between periods </a:t>
            </a:r>
            <a:r>
              <a:rPr lang="en-US" dirty="0">
                <a:latin typeface="Times New Roman" panose="02020603050405020304" pitchFamily="18" charset="0"/>
                <a:cs typeface="Times New Roman" panose="02020603050405020304" pitchFamily="18" charset="0"/>
              </a:rPr>
              <a:t>of depression and hypomania causes clinically significant distress </a:t>
            </a:r>
            <a:r>
              <a:rPr lang="en-US" dirty="0" smtClean="0">
                <a:latin typeface="Times New Roman" panose="02020603050405020304" pitchFamily="18" charset="0"/>
                <a:cs typeface="Times New Roman" panose="02020603050405020304" pitchFamily="18" charset="0"/>
              </a:rPr>
              <a:t>or impairment.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58928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pPr rtl="0"/>
            <a:r>
              <a:rPr lang="en-US" sz="3200" b="1" u="sng" dirty="0" smtClean="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Bipolar Vs. Unipolar depression </a:t>
            </a:r>
            <a:endParaRPr lang="ar-JO" sz="3200"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838200"/>
            <a:ext cx="9067800" cy="5943600"/>
          </a:xfrm>
        </p:spPr>
        <p:txBody>
          <a:bodyPr>
            <a:normAutofit lnSpcReduction="10000"/>
          </a:bodyPr>
          <a:lstStyle/>
          <a:p>
            <a:pPr marL="0" indent="0" algn="l">
              <a:buNone/>
            </a:pPr>
            <a:endParaRPr lang="en-US" dirty="0" smtClean="0"/>
          </a:p>
          <a:p>
            <a:pPr marL="0" indent="0" algn="ctr">
              <a:buNone/>
            </a:pPr>
            <a:r>
              <a:rPr lang="en-US" sz="42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Predictors of a Bipolar Process rather than a Unipolar one</a:t>
            </a:r>
          </a:p>
          <a:p>
            <a:pPr marL="0" indent="0" algn="l">
              <a:buNone/>
            </a:pP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-Early age of onset</a:t>
            </a:r>
            <a:b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-Psychotic depression before the age of 25 years</a:t>
            </a:r>
            <a:b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-Postpartum depression, especially with psychotic features</a:t>
            </a:r>
            <a:b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-Rapid onset &amp; offset of depressive episodes of short duration (&lt;3 months)</a:t>
            </a:r>
            <a:b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-Recurrent depression (more than 5 episodes)</a:t>
            </a:r>
            <a:b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-Depression with marked psychomotor retardation</a:t>
            </a:r>
            <a:b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-Seasonality</a:t>
            </a:r>
            <a:b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-Bipolar family history</a:t>
            </a:r>
            <a:b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-Hypomania associated with antidepressants</a:t>
            </a:r>
            <a:b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-Repeated (at least 3 times) loss of efficacy of antidepressants after initial response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457200"/>
          </a:xfrm>
        </p:spPr>
        <p:txBody>
          <a:bodyPr>
            <a:noAutofit/>
          </a:bodyPr>
          <a:lstStyle/>
          <a:p>
            <a:r>
              <a:rPr lang="en-US" sz="3600" b="1" dirty="0" smtClean="0">
                <a:latin typeface="Times" panose="02020603050405020304" pitchFamily="18" charset="0"/>
                <a:cs typeface="Times" panose="02020603050405020304" pitchFamily="18" charset="0"/>
              </a:rPr>
              <a:t>SYMPTOMATIC PATTERNS</a:t>
            </a:r>
            <a:endParaRPr lang="en-US" sz="3600" b="1" dirty="0">
              <a:latin typeface="Times" panose="02020603050405020304" pitchFamily="18" charset="0"/>
              <a:cs typeface="Times" panose="02020603050405020304" pitchFamily="18" charset="0"/>
            </a:endParaRPr>
          </a:p>
        </p:txBody>
      </p:sp>
      <p:sp>
        <p:nvSpPr>
          <p:cNvPr id="3" name="Content Placeholder 2"/>
          <p:cNvSpPr>
            <a:spLocks noGrp="1"/>
          </p:cNvSpPr>
          <p:nvPr>
            <p:ph idx="1"/>
          </p:nvPr>
        </p:nvSpPr>
        <p:spPr>
          <a:xfrm>
            <a:off x="76200" y="762000"/>
            <a:ext cx="8991600" cy="5943600"/>
          </a:xfrm>
        </p:spPr>
        <p:txBody>
          <a:bodyPr>
            <a:normAutofit fontScale="92500" lnSpcReduction="20000"/>
          </a:bodyPr>
          <a:lstStyle/>
          <a:p>
            <a:pPr marL="0" indent="0" algn="l">
              <a:buNone/>
            </a:pPr>
            <a:r>
              <a:rPr lang="en-US" dirty="0">
                <a:latin typeface="Times New Roman" panose="02020603050405020304" pitchFamily="18" charset="0"/>
                <a:cs typeface="Times New Roman" panose="02020603050405020304" pitchFamily="18" charset="0"/>
              </a:rPr>
              <a:t>• Patients with </a:t>
            </a:r>
            <a:r>
              <a:rPr lang="en-US" b="1" dirty="0">
                <a:latin typeface="Times New Roman" panose="02020603050405020304" pitchFamily="18" charset="0"/>
                <a:cs typeface="Times New Roman" panose="02020603050405020304" pitchFamily="18" charset="0"/>
              </a:rPr>
              <a:t>elevated mood </a:t>
            </a:r>
            <a:r>
              <a:rPr lang="en-US" dirty="0" smtClean="0">
                <a:latin typeface="Times New Roman" panose="02020603050405020304" pitchFamily="18" charset="0"/>
                <a:cs typeface="Times New Roman" panose="02020603050405020304" pitchFamily="18" charset="0"/>
              </a:rPr>
              <a:t>demonstrate expansiveness</a:t>
            </a:r>
            <a:r>
              <a:rPr lang="en-US" dirty="0">
                <a:latin typeface="Times New Roman" panose="02020603050405020304" pitchFamily="18" charset="0"/>
                <a:cs typeface="Times New Roman" panose="02020603050405020304" pitchFamily="18" charset="0"/>
              </a:rPr>
              <a:t>, flight of ideas, decreased </a:t>
            </a:r>
            <a:r>
              <a:rPr lang="en-US" dirty="0" smtClean="0">
                <a:latin typeface="Times New Roman" panose="02020603050405020304" pitchFamily="18" charset="0"/>
                <a:cs typeface="Times New Roman" panose="02020603050405020304" pitchFamily="18" charset="0"/>
              </a:rPr>
              <a:t>need for sleep, and </a:t>
            </a:r>
            <a:r>
              <a:rPr lang="en-US" dirty="0">
                <a:latin typeface="Times New Roman" panose="02020603050405020304" pitchFamily="18" charset="0"/>
                <a:cs typeface="Times New Roman" panose="02020603050405020304" pitchFamily="18" charset="0"/>
              </a:rPr>
              <a:t>grandiose </a:t>
            </a:r>
            <a:r>
              <a:rPr lang="en-US" dirty="0" smtClean="0">
                <a:latin typeface="Times New Roman" panose="02020603050405020304" pitchFamily="18" charset="0"/>
                <a:cs typeface="Times New Roman" panose="02020603050405020304" pitchFamily="18" charset="0"/>
              </a:rPr>
              <a:t>ideas.</a:t>
            </a: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Patients with </a:t>
            </a:r>
            <a:r>
              <a:rPr lang="en-US" b="1" dirty="0">
                <a:latin typeface="Times New Roman" panose="02020603050405020304" pitchFamily="18" charset="0"/>
                <a:cs typeface="Times New Roman" panose="02020603050405020304" pitchFamily="18" charset="0"/>
              </a:rPr>
              <a:t>depressed mood </a:t>
            </a:r>
            <a:r>
              <a:rPr lang="en-US" dirty="0">
                <a:latin typeface="Times New Roman" panose="02020603050405020304" pitchFamily="18" charset="0"/>
                <a:cs typeface="Times New Roman" panose="02020603050405020304" pitchFamily="18" charset="0"/>
              </a:rPr>
              <a:t>experience a loss</a:t>
            </a:r>
          </a:p>
          <a:p>
            <a:pPr marL="0" indent="0" algn="l">
              <a:buNone/>
            </a:pPr>
            <a:r>
              <a:rPr lang="en-US" dirty="0">
                <a:latin typeface="Times New Roman" panose="02020603050405020304" pitchFamily="18" charset="0"/>
                <a:cs typeface="Times New Roman" panose="02020603050405020304" pitchFamily="18" charset="0"/>
              </a:rPr>
              <a:t>of energy and interest, feelings of guilt, </a:t>
            </a:r>
            <a:r>
              <a:rPr lang="en-US" dirty="0" smtClean="0">
                <a:latin typeface="Times New Roman" panose="02020603050405020304" pitchFamily="18" charset="0"/>
                <a:cs typeface="Times New Roman" panose="02020603050405020304" pitchFamily="18" charset="0"/>
              </a:rPr>
              <a:t>difficulty in concentrating</a:t>
            </a:r>
            <a:r>
              <a:rPr lang="en-US" dirty="0">
                <a:latin typeface="Times New Roman" panose="02020603050405020304" pitchFamily="18" charset="0"/>
                <a:cs typeface="Times New Roman" panose="02020603050405020304" pitchFamily="18" charset="0"/>
              </a:rPr>
              <a:t>, loss of appetite, and thoughts </a:t>
            </a:r>
            <a:r>
              <a:rPr lang="en-US" dirty="0" smtClean="0">
                <a:latin typeface="Times New Roman" panose="02020603050405020304" pitchFamily="18" charset="0"/>
                <a:cs typeface="Times New Roman" panose="02020603050405020304" pitchFamily="18" charset="0"/>
              </a:rPr>
              <a:t>of death </a:t>
            </a:r>
            <a:r>
              <a:rPr lang="en-US" dirty="0">
                <a:latin typeface="Times New Roman" panose="02020603050405020304" pitchFamily="18" charset="0"/>
                <a:cs typeface="Times New Roman" panose="02020603050405020304" pitchFamily="18" charset="0"/>
              </a:rPr>
              <a:t>or suicide.</a:t>
            </a:r>
          </a:p>
          <a:p>
            <a:pPr marL="0" indent="0" algn="l">
              <a:buNone/>
            </a:pPr>
            <a:r>
              <a:rPr lang="en-US" dirty="0">
                <a:latin typeface="Times New Roman" panose="02020603050405020304" pitchFamily="18" charset="0"/>
                <a:cs typeface="Times New Roman" panose="02020603050405020304" pitchFamily="18" charset="0"/>
              </a:rPr>
              <a:t>• Other </a:t>
            </a:r>
            <a:r>
              <a:rPr lang="en-US" dirty="0" smtClean="0">
                <a:latin typeface="Times New Roman" panose="02020603050405020304" pitchFamily="18" charset="0"/>
                <a:cs typeface="Times New Roman" panose="02020603050405020304" pitchFamily="18" charset="0"/>
              </a:rPr>
              <a:t>signs &amp; symptoms </a:t>
            </a:r>
            <a:r>
              <a:rPr lang="en-US" dirty="0">
                <a:latin typeface="Times New Roman" panose="02020603050405020304" pitchFamily="18" charset="0"/>
                <a:cs typeface="Times New Roman" panose="02020603050405020304" pitchFamily="18" charset="0"/>
              </a:rPr>
              <a:t>of mood disorders include change </a:t>
            </a:r>
            <a:r>
              <a:rPr lang="en-US" dirty="0" smtClean="0">
                <a:latin typeface="Times New Roman" panose="02020603050405020304" pitchFamily="18" charset="0"/>
                <a:cs typeface="Times New Roman" panose="02020603050405020304" pitchFamily="18" charset="0"/>
              </a:rPr>
              <a:t>in:</a:t>
            </a: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activity level, cognitive abilities, speech, and</a:t>
            </a:r>
          </a:p>
          <a:p>
            <a:pPr marL="0" indent="0" algn="l">
              <a:buNone/>
            </a:pPr>
            <a:r>
              <a:rPr lang="en-US" dirty="0" smtClean="0">
                <a:latin typeface="Times New Roman" panose="02020603050405020304" pitchFamily="18" charset="0"/>
                <a:cs typeface="Times New Roman" panose="02020603050405020304" pitchFamily="18" charset="0"/>
              </a:rPr>
              <a:t>biological </a:t>
            </a:r>
            <a:r>
              <a:rPr lang="en-US" dirty="0">
                <a:latin typeface="Times New Roman" panose="02020603050405020304" pitchFamily="18" charset="0"/>
                <a:cs typeface="Times New Roman" panose="02020603050405020304" pitchFamily="18" charset="0"/>
              </a:rPr>
              <a:t>functions (e.g., sleep, appetite, sexual</a:t>
            </a:r>
          </a:p>
          <a:p>
            <a:pPr marL="0" indent="0" algn="l">
              <a:buNone/>
            </a:pPr>
            <a:r>
              <a:rPr lang="en-US" dirty="0">
                <a:latin typeface="Times New Roman" panose="02020603050405020304" pitchFamily="18" charset="0"/>
                <a:cs typeface="Times New Roman" panose="02020603050405020304" pitchFamily="18" charset="0"/>
              </a:rPr>
              <a:t>activity, and other biological rhythms).</a:t>
            </a:r>
          </a:p>
          <a:p>
            <a:pPr marL="0" indent="0" algn="l">
              <a:buNone/>
            </a:pP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These disorders result in impaired interpersonal,</a:t>
            </a:r>
          </a:p>
          <a:p>
            <a:pPr marL="0" indent="0" algn="l">
              <a:buNone/>
            </a:pPr>
            <a:r>
              <a:rPr lang="en-US" dirty="0">
                <a:solidFill>
                  <a:srgbClr val="FF0000"/>
                </a:solidFill>
                <a:latin typeface="Times New Roman" panose="02020603050405020304" pitchFamily="18" charset="0"/>
                <a:cs typeface="Times New Roman" panose="02020603050405020304" pitchFamily="18" charset="0"/>
              </a:rPr>
              <a:t>social, and occupational functioning</a:t>
            </a:r>
          </a:p>
        </p:txBody>
      </p:sp>
    </p:spTree>
    <p:extLst>
      <p:ext uri="{BB962C8B-B14F-4D97-AF65-F5344CB8AC3E}">
        <p14:creationId xmlns:p14="http://schemas.microsoft.com/office/powerpoint/2010/main" val="37366273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71400"/>
            <a:ext cx="8229600" cy="1143000"/>
          </a:xfrm>
        </p:spPr>
        <p:txBody>
          <a:bodyPr>
            <a:normAutofit/>
          </a:bodyPr>
          <a:lstStyle/>
          <a:p>
            <a:r>
              <a:rPr lang="en-US" sz="4000" b="1" dirty="0" smtClean="0">
                <a:latin typeface="Times New Roman" panose="02020603050405020304" pitchFamily="18" charset="0"/>
                <a:cs typeface="Times New Roman" panose="02020603050405020304" pitchFamily="18" charset="0"/>
              </a:rPr>
              <a:t>Epidemiology</a:t>
            </a:r>
            <a:endParaRPr lang="ar-JO"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1124744"/>
            <a:ext cx="8915400" cy="5352256"/>
          </a:xfrm>
        </p:spPr>
        <p:txBody>
          <a:bodyPr>
            <a:normAutofit fontScale="77500" lnSpcReduction="20000"/>
          </a:bodyPr>
          <a:lstStyle/>
          <a:p>
            <a:pPr algn="l" rtl="0"/>
            <a:r>
              <a:rPr lang="en-US" sz="2800" dirty="0" smtClean="0">
                <a:latin typeface="Times New Roman" panose="02020603050405020304" pitchFamily="18" charset="0"/>
                <a:cs typeface="Times New Roman" panose="02020603050405020304" pitchFamily="18" charset="0"/>
              </a:rPr>
              <a:t>Prevalence of BAD: 1-2%</a:t>
            </a:r>
          </a:p>
          <a:p>
            <a:pPr algn="l" rtl="0"/>
            <a:r>
              <a:rPr lang="en-US" sz="2800" dirty="0" smtClean="0">
                <a:latin typeface="Times New Roman" panose="02020603050405020304" pitchFamily="18" charset="0"/>
                <a:cs typeface="Times New Roman" panose="02020603050405020304" pitchFamily="18" charset="0"/>
              </a:rPr>
              <a:t>Life time prevalence of BAD in first degree relative: 4-18%</a:t>
            </a:r>
          </a:p>
          <a:p>
            <a:pPr algn="l" rtl="0"/>
            <a:r>
              <a:rPr lang="en-US" sz="2800" dirty="0" smtClean="0">
                <a:latin typeface="Times New Roman" panose="02020603050405020304" pitchFamily="18" charset="0"/>
                <a:cs typeface="Times New Roman" panose="02020603050405020304" pitchFamily="18" charset="0"/>
              </a:rPr>
              <a:t>MDD in first degree relative: 9-25%</a:t>
            </a:r>
          </a:p>
          <a:p>
            <a:pPr algn="l" rtl="0"/>
            <a:r>
              <a:rPr lang="en-US" sz="2800" dirty="0" smtClean="0">
                <a:latin typeface="Times New Roman" panose="02020603050405020304" pitchFamily="18" charset="0"/>
                <a:cs typeface="Times New Roman" panose="02020603050405020304" pitchFamily="18" charset="0"/>
              </a:rPr>
              <a:t>BAD has equal M:F ratio</a:t>
            </a:r>
          </a:p>
          <a:p>
            <a:pPr algn="l" rtl="0"/>
            <a:r>
              <a:rPr lang="en-US" sz="2800" dirty="0" smtClean="0">
                <a:latin typeface="Times New Roman" panose="02020603050405020304" pitchFamily="18" charset="0"/>
                <a:cs typeface="Times New Roman" panose="02020603050405020304" pitchFamily="18" charset="0"/>
              </a:rPr>
              <a:t>Manic episodes are more common in men </a:t>
            </a:r>
          </a:p>
          <a:p>
            <a:pPr algn="l" rtl="0"/>
            <a:r>
              <a:rPr lang="en-US" sz="2800" dirty="0" smtClean="0">
                <a:latin typeface="Times New Roman" panose="02020603050405020304" pitchFamily="18" charset="0"/>
                <a:cs typeface="Times New Roman" panose="02020603050405020304" pitchFamily="18" charset="0"/>
              </a:rPr>
              <a:t>Depressive episodes are more common in females</a:t>
            </a:r>
          </a:p>
          <a:p>
            <a:pPr algn="l" rtl="0"/>
            <a:r>
              <a:rPr lang="en-US" sz="2800" dirty="0" smtClean="0">
                <a:latin typeface="Times New Roman" panose="02020603050405020304" pitchFamily="18" charset="0"/>
                <a:cs typeface="Times New Roman" panose="02020603050405020304" pitchFamily="18" charset="0"/>
              </a:rPr>
              <a:t>Mean age of onset of BAD is 30 years , the age of onset of BAD can be as early as 6 years of age up to 50 years of age</a:t>
            </a:r>
          </a:p>
          <a:p>
            <a:pPr algn="l" rtl="0"/>
            <a:r>
              <a:rPr lang="en-US" sz="2800" dirty="0" smtClean="0">
                <a:latin typeface="Times New Roman" panose="02020603050405020304" pitchFamily="18" charset="0"/>
                <a:cs typeface="Times New Roman" panose="02020603050405020304" pitchFamily="18" charset="0"/>
              </a:rPr>
              <a:t>Average patient has 9 relapses during his life time</a:t>
            </a:r>
            <a:endParaRPr lang="en-US" sz="2800" dirty="0">
              <a:latin typeface="Times New Roman" panose="02020603050405020304" pitchFamily="18" charset="0"/>
              <a:cs typeface="Times New Roman" panose="02020603050405020304" pitchFamily="18" charset="0"/>
            </a:endParaRPr>
          </a:p>
          <a:p>
            <a:pPr algn="l" rtl="0"/>
            <a:r>
              <a:rPr lang="en-US" sz="2800" dirty="0" smtClean="0">
                <a:latin typeface="Times New Roman" panose="02020603050405020304" pitchFamily="18" charset="0"/>
                <a:cs typeface="Times New Roman" panose="02020603050405020304" pitchFamily="18" charset="0"/>
              </a:rPr>
              <a:t>Bipolar </a:t>
            </a:r>
            <a:r>
              <a:rPr lang="en-US" sz="2800" dirty="0">
                <a:latin typeface="Times New Roman" panose="02020603050405020304" pitchFamily="18" charset="0"/>
                <a:cs typeface="Times New Roman" panose="02020603050405020304" pitchFamily="18" charset="0"/>
              </a:rPr>
              <a:t>I disorder is more common in single or divorced people , this may reflect the early onset of the disorder</a:t>
            </a:r>
          </a:p>
          <a:p>
            <a:pPr algn="l" rtl="0"/>
            <a:r>
              <a:rPr lang="en-US" sz="2800" dirty="0">
                <a:latin typeface="Times New Roman" panose="02020603050405020304" pitchFamily="18" charset="0"/>
                <a:cs typeface="Times New Roman" panose="02020603050405020304" pitchFamily="18" charset="0"/>
              </a:rPr>
              <a:t>A higher than average incidence is found in the upper  socio economic </a:t>
            </a:r>
            <a:r>
              <a:rPr lang="en-US" sz="2800" dirty="0" smtClean="0">
                <a:latin typeface="Times New Roman" panose="02020603050405020304" pitchFamily="18" charset="0"/>
                <a:cs typeface="Times New Roman" panose="02020603050405020304" pitchFamily="18" charset="0"/>
              </a:rPr>
              <a:t>groups</a:t>
            </a:r>
          </a:p>
          <a:p>
            <a:pPr algn="l" rtl="0"/>
            <a:r>
              <a:rPr lang="en-US" sz="2800" dirty="0" smtClean="0">
                <a:solidFill>
                  <a:srgbClr val="FF0000"/>
                </a:solidFill>
                <a:latin typeface="Times New Roman" panose="02020603050405020304" pitchFamily="18" charset="0"/>
                <a:cs typeface="Times New Roman" panose="02020603050405020304" pitchFamily="18" charset="0"/>
              </a:rPr>
              <a:t>Schneiderian first rank symptoms occur in 15-20% episodes of mania  ( have shorter duration , changing in content , improve rapidly)</a:t>
            </a:r>
          </a:p>
          <a:p>
            <a:pPr algn="l" rtl="0"/>
            <a:endParaRPr lang="ar-JO"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432" y="152400"/>
            <a:ext cx="9108568" cy="6477000"/>
          </a:xfrm>
        </p:spPr>
      </p:pic>
    </p:spTree>
    <p:extLst>
      <p:ext uri="{BB962C8B-B14F-4D97-AF65-F5344CB8AC3E}">
        <p14:creationId xmlns:p14="http://schemas.microsoft.com/office/powerpoint/2010/main" val="7184702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838200"/>
          </a:xfrm>
        </p:spPr>
        <p:txBody>
          <a:bodyPr/>
          <a:lstStyle/>
          <a:p>
            <a:r>
              <a:rPr lang="en-US" b="1" dirty="0" smtClean="0">
                <a:latin typeface="Times New Roman" panose="02020603050405020304" pitchFamily="18" charset="0"/>
                <a:cs typeface="Times New Roman" panose="02020603050405020304" pitchFamily="18" charset="0"/>
              </a:rPr>
              <a:t>ETIOLOGY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990600"/>
            <a:ext cx="8915400" cy="5791200"/>
          </a:xfrm>
        </p:spPr>
        <p:txBody>
          <a:bodyPr>
            <a:normAutofit/>
          </a:bodyPr>
          <a:lstStyle/>
          <a:p>
            <a:pPr marL="0" indent="0" algn="l">
              <a:buNone/>
            </a:pPr>
            <a:r>
              <a:rPr lang="en-US" dirty="0">
                <a:latin typeface="Times New Roman" panose="02020603050405020304" pitchFamily="18" charset="0"/>
                <a:cs typeface="Times New Roman" panose="02020603050405020304" pitchFamily="18" charset="0"/>
              </a:rPr>
              <a:t>■ Biological, environmental, psychosocial, and genetic factors are </a:t>
            </a:r>
            <a:r>
              <a:rPr lang="en-US" dirty="0" smtClean="0">
                <a:latin typeface="Times New Roman" panose="02020603050405020304" pitchFamily="18" charset="0"/>
                <a:cs typeface="Times New Roman" panose="02020603050405020304" pitchFamily="18" charset="0"/>
              </a:rPr>
              <a:t>all important</a:t>
            </a:r>
            <a:r>
              <a:rPr lang="en-US" dirty="0">
                <a:latin typeface="Times New Roman" panose="02020603050405020304" pitchFamily="18" charset="0"/>
                <a:cs typeface="Times New Roman" panose="02020603050405020304" pitchFamily="18" charset="0"/>
              </a:rPr>
              <a:t>.</a:t>
            </a:r>
          </a:p>
          <a:p>
            <a:pPr marL="0" indent="0" algn="l">
              <a:buNone/>
            </a:pPr>
            <a:r>
              <a:rPr lang="en-US" dirty="0">
                <a:latin typeface="Times New Roman" panose="02020603050405020304" pitchFamily="18" charset="0"/>
                <a:cs typeface="Times New Roman" panose="02020603050405020304" pitchFamily="18" charset="0"/>
              </a:rPr>
              <a:t>■ First-degree relatives of patients with bipolar disorder are 10 times </a:t>
            </a:r>
            <a:r>
              <a:rPr lang="en-US" dirty="0" smtClean="0">
                <a:latin typeface="Times New Roman" panose="02020603050405020304" pitchFamily="18" charset="0"/>
                <a:cs typeface="Times New Roman" panose="02020603050405020304" pitchFamily="18" charset="0"/>
              </a:rPr>
              <a:t>more likely </a:t>
            </a:r>
            <a:r>
              <a:rPr lang="en-US" dirty="0">
                <a:latin typeface="Times New Roman" panose="02020603050405020304" pitchFamily="18" charset="0"/>
                <a:cs typeface="Times New Roman" panose="02020603050405020304" pitchFamily="18" charset="0"/>
              </a:rPr>
              <a:t>to develop the illness.</a:t>
            </a:r>
          </a:p>
          <a:p>
            <a:pPr marL="0" indent="0" algn="l">
              <a:buNone/>
            </a:pPr>
            <a:r>
              <a:rPr lang="en-US" dirty="0">
                <a:latin typeface="Times New Roman" panose="02020603050405020304" pitchFamily="18" charset="0"/>
                <a:cs typeface="Times New Roman" panose="02020603050405020304" pitchFamily="18" charset="0"/>
              </a:rPr>
              <a:t>■ Concordance rates for monozygotic twins are 40–70%, and rates for </a:t>
            </a:r>
            <a:r>
              <a:rPr lang="en-US" dirty="0" smtClean="0">
                <a:latin typeface="Times New Roman" panose="02020603050405020304" pitchFamily="18" charset="0"/>
                <a:cs typeface="Times New Roman" panose="02020603050405020304" pitchFamily="18" charset="0"/>
              </a:rPr>
              <a:t>dizygotic twins </a:t>
            </a:r>
            <a:r>
              <a:rPr lang="en-US" dirty="0">
                <a:latin typeface="Times New Roman" panose="02020603050405020304" pitchFamily="18" charset="0"/>
                <a:cs typeface="Times New Roman" panose="02020603050405020304" pitchFamily="18" charset="0"/>
              </a:rPr>
              <a:t>range from 5% to 25</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Bipolar I has the highest genetic link of all major psychiatric disorders.</a:t>
            </a:r>
          </a:p>
        </p:txBody>
      </p:sp>
    </p:spTree>
    <p:extLst>
      <p:ext uri="{BB962C8B-B14F-4D97-AF65-F5344CB8AC3E}">
        <p14:creationId xmlns:p14="http://schemas.microsoft.com/office/powerpoint/2010/main" val="29684077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9067800" cy="685800"/>
          </a:xfrm>
        </p:spPr>
        <p:txBody>
          <a:bodyPr>
            <a:normAutofit fontScale="90000"/>
          </a:bodyPr>
          <a:lstStyle/>
          <a:p>
            <a:r>
              <a:rPr lang="en-US" dirty="0" smtClean="0">
                <a:latin typeface="Times New Roman" panose="02020603050405020304" pitchFamily="18" charset="0"/>
                <a:cs typeface="Times New Roman" panose="02020603050405020304" pitchFamily="18" charset="0"/>
              </a:rPr>
              <a:t>Pharmacological treatment of BAD</a:t>
            </a:r>
            <a:endParaRPr lang="ar-JO"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half" idx="1"/>
          </p:nvPr>
        </p:nvSpPr>
        <p:spPr>
          <a:xfrm>
            <a:off x="76200" y="914401"/>
            <a:ext cx="4114800" cy="3276599"/>
          </a:xfrm>
        </p:spPr>
        <p:txBody>
          <a:bodyPr>
            <a:normAutofit fontScale="70000" lnSpcReduction="20000"/>
          </a:bodyPr>
          <a:lstStyle/>
          <a:p>
            <a:pPr algn="ctr" rtl="0">
              <a:buNone/>
            </a:pPr>
            <a:r>
              <a:rPr lang="en-US" b="1" u="sng" dirty="0" smtClean="0">
                <a:latin typeface="Times New Roman" panose="02020603050405020304" pitchFamily="18" charset="0"/>
                <a:cs typeface="Times New Roman" panose="02020603050405020304" pitchFamily="18" charset="0"/>
              </a:rPr>
              <a:t>Acute mania</a:t>
            </a:r>
          </a:p>
          <a:p>
            <a:pPr algn="l" rtl="0"/>
            <a:r>
              <a:rPr lang="en-US"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Atypical antipsychotics:</a:t>
            </a:r>
          </a:p>
          <a:p>
            <a:pPr marL="0" indent="0" algn="l" rtl="0">
              <a:buNone/>
            </a:pPr>
            <a:r>
              <a:rPr lang="en-US" dirty="0" smtClean="0">
                <a:latin typeface="Times New Roman" panose="02020603050405020304" pitchFamily="18" charset="0"/>
                <a:cs typeface="Times New Roman" panose="02020603050405020304" pitchFamily="18" charset="0"/>
              </a:rPr>
              <a:t>Olanzapine, Risperidone,  Quetiapine, Ziprasidone , Aripiprazole.</a:t>
            </a:r>
            <a:br>
              <a:rPr lang="en-US" dirty="0" smtClean="0">
                <a:latin typeface="Times New Roman" panose="02020603050405020304" pitchFamily="18" charset="0"/>
                <a:cs typeface="Times New Roman" panose="02020603050405020304" pitchFamily="18" charset="0"/>
              </a:rPr>
            </a:br>
            <a:endParaRPr lang="en-US" dirty="0" smtClean="0">
              <a:latin typeface="Times New Roman" panose="02020603050405020304" pitchFamily="18" charset="0"/>
              <a:cs typeface="Times New Roman" panose="02020603050405020304" pitchFamily="18" charset="0"/>
            </a:endParaRPr>
          </a:p>
          <a:p>
            <a:pPr algn="l" rtl="0"/>
            <a:r>
              <a:rPr lang="en-US"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Typical (Depot): </a:t>
            </a:r>
            <a:r>
              <a:rPr lang="en-US" dirty="0" err="1" smtClean="0">
                <a:latin typeface="Times New Roman" panose="02020603050405020304" pitchFamily="18" charset="0"/>
                <a:cs typeface="Times New Roman" panose="02020603050405020304" pitchFamily="18" charset="0"/>
              </a:rPr>
              <a:t>Haldol,Chlopromazine</a:t>
            </a:r>
            <a:r>
              <a:rPr lang="en-US" dirty="0" smtClean="0">
                <a:latin typeface="Times New Roman" panose="02020603050405020304" pitchFamily="18" charset="0"/>
                <a:cs typeface="Times New Roman" panose="02020603050405020304" pitchFamily="18" charset="0"/>
              </a:rPr>
              <a:t>.</a:t>
            </a:r>
          </a:p>
          <a:p>
            <a:pPr marL="0" indent="0" algn="l" rtl="0">
              <a:buNone/>
            </a:pPr>
            <a:endParaRPr lang="en-US" dirty="0" smtClean="0">
              <a:latin typeface="Times New Roman" panose="02020603050405020304" pitchFamily="18" charset="0"/>
              <a:cs typeface="Times New Roman" panose="02020603050405020304" pitchFamily="18" charset="0"/>
            </a:endParaRPr>
          </a:p>
          <a:p>
            <a:pPr algn="l" rtl="0"/>
            <a:r>
              <a:rPr lang="en-US"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Mood stabilizers:</a:t>
            </a:r>
            <a:br>
              <a:rPr lang="en-US"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Lithium ,valproate, carbmazipine</a:t>
            </a:r>
            <a:endParaRPr lang="ar-JO"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419600" y="1143001"/>
            <a:ext cx="4267200" cy="3048000"/>
          </a:xfrm>
        </p:spPr>
        <p:txBody>
          <a:bodyPr>
            <a:normAutofit fontScale="70000" lnSpcReduction="20000"/>
          </a:bodyPr>
          <a:lstStyle/>
          <a:p>
            <a:pPr algn="ctr">
              <a:buNone/>
            </a:pPr>
            <a:r>
              <a:rPr lang="en-US" b="1" u="sng" dirty="0" smtClean="0">
                <a:latin typeface="Times New Roman" panose="02020603050405020304" pitchFamily="18" charset="0"/>
                <a:cs typeface="Times New Roman" panose="02020603050405020304" pitchFamily="18" charset="0"/>
              </a:rPr>
              <a:t>Maintenance</a:t>
            </a:r>
          </a:p>
          <a:p>
            <a:pPr algn="l" rtl="0"/>
            <a:r>
              <a:rPr lang="en-US" dirty="0" smtClean="0">
                <a:latin typeface="Times New Roman" panose="02020603050405020304" pitchFamily="18" charset="0"/>
                <a:cs typeface="Times New Roman" panose="02020603050405020304" pitchFamily="18" charset="0"/>
              </a:rPr>
              <a:t>Lithium ( gold stnadard)</a:t>
            </a:r>
          </a:p>
          <a:p>
            <a:pPr algn="l" rtl="0"/>
            <a:r>
              <a:rPr lang="en-US" dirty="0" smtClean="0">
                <a:latin typeface="Times New Roman" panose="02020603050405020304" pitchFamily="18" charset="0"/>
                <a:cs typeface="Times New Roman" panose="02020603050405020304" pitchFamily="18" charset="0"/>
              </a:rPr>
              <a:t>Valproate</a:t>
            </a:r>
          </a:p>
          <a:p>
            <a:pPr algn="l" rtl="0"/>
            <a:r>
              <a:rPr lang="en-US" dirty="0" smtClean="0">
                <a:latin typeface="Times New Roman" panose="02020603050405020304" pitchFamily="18" charset="0"/>
                <a:cs typeface="Times New Roman" panose="02020603050405020304" pitchFamily="18" charset="0"/>
              </a:rPr>
              <a:t>Carbamazipine</a:t>
            </a:r>
          </a:p>
          <a:p>
            <a:pPr algn="l" rtl="0"/>
            <a:r>
              <a:rPr lang="en-US" dirty="0" smtClean="0">
                <a:latin typeface="Times New Roman" panose="02020603050405020304" pitchFamily="18" charset="0"/>
                <a:cs typeface="Times New Roman" panose="02020603050405020304" pitchFamily="18" charset="0"/>
              </a:rPr>
              <a:t>Lamotrigene</a:t>
            </a:r>
          </a:p>
          <a:p>
            <a:pPr algn="l" rtl="0"/>
            <a:endParaRPr lang="en-US" dirty="0" smtClean="0">
              <a:latin typeface="Times New Roman" panose="02020603050405020304" pitchFamily="18" charset="0"/>
              <a:cs typeface="Times New Roman" panose="02020603050405020304" pitchFamily="18" charset="0"/>
            </a:endParaRPr>
          </a:p>
          <a:p>
            <a:pPr algn="l" rtl="0"/>
            <a:endParaRPr lang="ar-JO"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642918"/>
            <a:ext cx="8286808" cy="5500726"/>
          </a:xfrm>
        </p:spPr>
        <p:txBody>
          <a:bodyPr>
            <a:normAutofit fontScale="85000" lnSpcReduction="10000"/>
          </a:bodyPr>
          <a:lstStyle/>
          <a:p>
            <a:pPr algn="l" rtl="0">
              <a:buNone/>
            </a:pPr>
            <a:r>
              <a:rPr lang="en-US" dirty="0">
                <a:latin typeface="Times New Roman" panose="02020603050405020304" pitchFamily="18" charset="0"/>
                <a:cs typeface="Times New Roman" panose="02020603050405020304" pitchFamily="18" charset="0"/>
              </a:rPr>
              <a:t>It is generally clinically </a:t>
            </a:r>
            <a:r>
              <a:rPr lang="en-US" dirty="0" smtClean="0">
                <a:latin typeface="Times New Roman" panose="02020603050405020304" pitchFamily="18" charset="0"/>
                <a:cs typeface="Times New Roman" panose="02020603050405020304" pitchFamily="18" charset="0"/>
              </a:rPr>
              <a:t>appropriate to initiate </a:t>
            </a:r>
            <a:r>
              <a:rPr lang="en-US"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prophylactic</a:t>
            </a:r>
            <a:r>
              <a:rPr lang="en-US" dirty="0" smtClean="0">
                <a:latin typeface="Times New Roman" panose="02020603050405020304" pitchFamily="18" charset="0"/>
                <a:cs typeface="Times New Roman" panose="02020603050405020304" pitchFamily="18" charset="0"/>
              </a:rPr>
              <a:t> treatment: </a:t>
            </a:r>
          </a:p>
          <a:p>
            <a:pPr algn="l" rtl="0">
              <a:buNone/>
            </a:pPr>
            <a:endParaRPr lang="en-US" dirty="0">
              <a:latin typeface="Times New Roman" panose="02020603050405020304" pitchFamily="18" charset="0"/>
              <a:cs typeface="Times New Roman" panose="02020603050405020304" pitchFamily="18" charset="0"/>
            </a:endParaRPr>
          </a:p>
          <a:p>
            <a:pPr algn="l" rtl="0">
              <a:buNone/>
            </a:pP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1) after a single manic episode that was associated</a:t>
            </a:r>
          </a:p>
          <a:p>
            <a:pPr algn="l" rtl="0">
              <a:buNone/>
            </a:pPr>
            <a:r>
              <a:rPr lang="en-US" dirty="0">
                <a:latin typeface="Times New Roman" panose="02020603050405020304" pitchFamily="18" charset="0"/>
                <a:cs typeface="Times New Roman" panose="02020603050405020304" pitchFamily="18" charset="0"/>
              </a:rPr>
              <a:t>with significant risk and adverse consequences; </a:t>
            </a:r>
            <a:endParaRPr lang="en-US" dirty="0" smtClean="0">
              <a:latin typeface="Times New Roman" panose="02020603050405020304" pitchFamily="18" charset="0"/>
              <a:cs typeface="Times New Roman" panose="02020603050405020304" pitchFamily="18" charset="0"/>
            </a:endParaRPr>
          </a:p>
          <a:p>
            <a:pPr algn="l" rtl="0">
              <a:buNone/>
            </a:pPr>
            <a:endParaRPr lang="en-US" dirty="0" smtClean="0">
              <a:latin typeface="Times New Roman" panose="02020603050405020304" pitchFamily="18" charset="0"/>
              <a:cs typeface="Times New Roman" panose="02020603050405020304" pitchFamily="18" charset="0"/>
            </a:endParaRPr>
          </a:p>
          <a:p>
            <a:pPr algn="l" rtl="0">
              <a:buNone/>
            </a:pP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2) in the case of bipolar I illness</a:t>
            </a:r>
            <a:r>
              <a:rPr lang="en-US" dirty="0" smtClean="0">
                <a:latin typeface="Times New Roman" panose="02020603050405020304" pitchFamily="18" charset="0"/>
                <a:cs typeface="Times New Roman" panose="02020603050405020304" pitchFamily="18" charset="0"/>
              </a:rPr>
              <a:t>, two or more acute episodes; or </a:t>
            </a:r>
          </a:p>
          <a:p>
            <a:pPr algn="l" rtl="0">
              <a:buNone/>
            </a:pPr>
            <a:endParaRPr lang="en-US" dirty="0">
              <a:latin typeface="Times New Roman" panose="02020603050405020304" pitchFamily="18" charset="0"/>
              <a:cs typeface="Times New Roman" panose="02020603050405020304" pitchFamily="18" charset="0"/>
            </a:endParaRPr>
          </a:p>
          <a:p>
            <a:pPr algn="l" rtl="0">
              <a:buNone/>
            </a:pP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3) in the case of bipolar II illness, significant functional</a:t>
            </a:r>
          </a:p>
          <a:p>
            <a:pPr algn="l" rtl="0">
              <a:buNone/>
            </a:pPr>
            <a:r>
              <a:rPr lang="en-US" dirty="0">
                <a:latin typeface="Times New Roman" panose="02020603050405020304" pitchFamily="18" charset="0"/>
                <a:cs typeface="Times New Roman" panose="02020603050405020304" pitchFamily="18" charset="0"/>
              </a:rPr>
              <a:t>impairment, frequent episodes or significant risk of suicide</a:t>
            </a:r>
            <a:endParaRPr lang="ar-JO"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Other Treatments of BAD</a:t>
            </a:r>
            <a:endParaRPr lang="en-US"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8200"/>
            <a:ext cx="9144000" cy="5638800"/>
          </a:xfrm>
        </p:spPr>
        <p:txBody>
          <a:bodyPr>
            <a:normAutofit/>
          </a:bodyPr>
          <a:lstStyle/>
          <a:p>
            <a:pPr marL="0" indent="0" algn="l">
              <a:buNone/>
            </a:pPr>
            <a:r>
              <a:rPr lang="en-US"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Psychotherapy: </a:t>
            </a:r>
            <a:endParaRPr lang="en-US" b="1" u="sng" dirty="0" smtClean="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l">
              <a:buNone/>
            </a:pPr>
            <a:r>
              <a:rPr lang="en-US" sz="2400" dirty="0" smtClean="0">
                <a:latin typeface="Times New Roman" panose="02020603050405020304" pitchFamily="18" charset="0"/>
                <a:cs typeface="Times New Roman" panose="02020603050405020304" pitchFamily="18" charset="0"/>
              </a:rPr>
              <a:t>Supportive </a:t>
            </a:r>
            <a:r>
              <a:rPr lang="en-US" sz="2400" dirty="0">
                <a:latin typeface="Times New Roman" panose="02020603050405020304" pitchFamily="18" charset="0"/>
                <a:cs typeface="Times New Roman" panose="02020603050405020304" pitchFamily="18" charset="0"/>
              </a:rPr>
              <a:t>psychotherapy, family therapy, group therapy</a:t>
            </a:r>
          </a:p>
          <a:p>
            <a:pPr marL="0" indent="0" algn="l">
              <a:buNone/>
            </a:pPr>
            <a:r>
              <a:rPr lang="en-US" sz="2400" dirty="0">
                <a:latin typeface="Times New Roman" panose="02020603050405020304" pitchFamily="18" charset="0"/>
                <a:cs typeface="Times New Roman" panose="02020603050405020304" pitchFamily="18" charset="0"/>
              </a:rPr>
              <a:t>(may prolong remission once the acute manic episode has </a:t>
            </a:r>
            <a:r>
              <a:rPr lang="en-US" sz="2400" dirty="0" smtClean="0">
                <a:latin typeface="Times New Roman" panose="02020603050405020304" pitchFamily="18" charset="0"/>
                <a:cs typeface="Times New Roman" panose="02020603050405020304" pitchFamily="18" charset="0"/>
              </a:rPr>
              <a:t>been controlled</a:t>
            </a:r>
            <a:r>
              <a:rPr lang="en-US" sz="2400" dirty="0">
                <a:latin typeface="Times New Roman" panose="02020603050405020304" pitchFamily="18" charset="0"/>
                <a:cs typeface="Times New Roman" panose="02020603050405020304" pitchFamily="18" charset="0"/>
              </a:rPr>
              <a:t>).</a:t>
            </a:r>
          </a:p>
          <a:p>
            <a:pPr marL="0" indent="0" algn="l">
              <a:buNone/>
            </a:pPr>
            <a:r>
              <a:rPr lang="en-US"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ECT:</a:t>
            </a:r>
          </a:p>
          <a:p>
            <a:pPr marL="0" indent="0" algn="l">
              <a:buNone/>
            </a:pPr>
            <a:r>
              <a:rPr lang="en-US" sz="2400" dirty="0">
                <a:latin typeface="Times New Roman" panose="02020603050405020304" pitchFamily="18" charset="0"/>
                <a:cs typeface="Times New Roman" panose="02020603050405020304" pitchFamily="18" charset="0"/>
              </a:rPr>
              <a:t>■ Works well in treatment of manic episodes.</a:t>
            </a:r>
          </a:p>
          <a:p>
            <a:pPr marL="0" indent="0" algn="l">
              <a:buNone/>
            </a:pPr>
            <a:r>
              <a:rPr lang="en-US" sz="2400" dirty="0">
                <a:latin typeface="Times New Roman" panose="02020603050405020304" pitchFamily="18" charset="0"/>
                <a:cs typeface="Times New Roman" panose="02020603050405020304" pitchFamily="18" charset="0"/>
              </a:rPr>
              <a:t>■ Some patients require more treatments (up to 20) than for depression.</a:t>
            </a:r>
          </a:p>
          <a:p>
            <a:pPr marL="0" indent="0" algn="l">
              <a:buNone/>
            </a:pPr>
            <a:r>
              <a:rPr lang="en-US" sz="2400" dirty="0">
                <a:latin typeface="Times New Roman" panose="02020603050405020304" pitchFamily="18" charset="0"/>
                <a:cs typeface="Times New Roman" panose="02020603050405020304" pitchFamily="18" charset="0"/>
              </a:rPr>
              <a:t>■ Especially effective for refractory or life-threatening acute mania or</a:t>
            </a:r>
          </a:p>
          <a:p>
            <a:pPr marL="0" indent="0" algn="l">
              <a:buNone/>
            </a:pPr>
            <a:r>
              <a:rPr lang="en-US" sz="2400" dirty="0">
                <a:latin typeface="Times New Roman" panose="02020603050405020304" pitchFamily="18" charset="0"/>
                <a:cs typeface="Times New Roman" panose="02020603050405020304" pitchFamily="18" charset="0"/>
              </a:rPr>
              <a:t>depression.</a:t>
            </a:r>
          </a:p>
        </p:txBody>
      </p:sp>
    </p:spTree>
    <p:extLst>
      <p:ext uri="{BB962C8B-B14F-4D97-AF65-F5344CB8AC3E}">
        <p14:creationId xmlns:p14="http://schemas.microsoft.com/office/powerpoint/2010/main" val="31629335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838200"/>
          </a:xfrm>
        </p:spPr>
        <p:txBody>
          <a:bodyPr>
            <a:normAutofit fontScale="90000"/>
          </a:bodyPr>
          <a:lstStyle/>
          <a:p>
            <a:r>
              <a:rPr lang="en-US" sz="3600" b="1" dirty="0" smtClean="0">
                <a:latin typeface="Times New Roman" panose="02020603050405020304" pitchFamily="18" charset="0"/>
                <a:cs typeface="Times New Roman" panose="02020603050405020304" pitchFamily="18" charset="0"/>
              </a:rPr>
              <a:t> Dysthymia</a:t>
            </a:r>
            <a:br>
              <a:rPr lang="en-US" sz="3600" b="1" dirty="0" smtClean="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    (</a:t>
            </a:r>
            <a:r>
              <a:rPr lang="en-US" sz="3100" dirty="0">
                <a:latin typeface="Times New Roman" panose="02020603050405020304" pitchFamily="18" charset="0"/>
                <a:cs typeface="Times New Roman" panose="02020603050405020304" pitchFamily="18" charset="0"/>
              </a:rPr>
              <a:t>Persistent Depressive </a:t>
            </a:r>
            <a:r>
              <a:rPr lang="en-US" sz="3100" dirty="0" smtClean="0">
                <a:latin typeface="Times New Roman" panose="02020603050405020304" pitchFamily="18" charset="0"/>
                <a:cs typeface="Times New Roman" panose="02020603050405020304" pitchFamily="18" charset="0"/>
              </a:rPr>
              <a:t>Disorder</a:t>
            </a:r>
            <a:r>
              <a:rPr lang="en-US" sz="3600" dirty="0" smtClean="0">
                <a:latin typeface="Times New Roman" panose="02020603050405020304" pitchFamily="18" charset="0"/>
                <a:cs typeface="Times New Roman" panose="02020603050405020304" pitchFamily="18" charset="0"/>
              </a:rPr>
              <a:t>)</a:t>
            </a:r>
            <a:endParaRPr lang="ar-JO" sz="27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715000"/>
          </a:xfrm>
        </p:spPr>
        <p:txBody>
          <a:bodyPr>
            <a:normAutofit/>
          </a:bodyPr>
          <a:lstStyle/>
          <a:p>
            <a:pPr marL="0" indent="0" algn="l">
              <a:buNone/>
            </a:pPr>
            <a:r>
              <a:rPr lang="en-US" sz="2800" dirty="0">
                <a:latin typeface="Times New Roman" panose="02020603050405020304" pitchFamily="18" charset="0"/>
                <a:cs typeface="Times New Roman" panose="02020603050405020304" pitchFamily="18" charset="0"/>
              </a:rPr>
              <a:t>Patients with persistent depressive disorder (dysthymia) have chronic </a:t>
            </a:r>
            <a:r>
              <a:rPr lang="en-US" sz="2800" dirty="0" smtClean="0">
                <a:latin typeface="Times New Roman" panose="02020603050405020304" pitchFamily="18" charset="0"/>
                <a:cs typeface="Times New Roman" panose="02020603050405020304" pitchFamily="18" charset="0"/>
              </a:rPr>
              <a:t>depression </a:t>
            </a:r>
            <a:r>
              <a:rPr lang="en-US" sz="2800" dirty="0">
                <a:latin typeface="Times New Roman" panose="02020603050405020304" pitchFamily="18" charset="0"/>
                <a:cs typeface="Times New Roman" panose="02020603050405020304" pitchFamily="18" charset="0"/>
              </a:rPr>
              <a:t>most of the time, and they may have discrete major depressive episodes.</a:t>
            </a:r>
          </a:p>
          <a:p>
            <a:pPr algn="l" rtl="0"/>
            <a:r>
              <a:rPr lang="en-US" sz="2800" dirty="0" smtClean="0">
                <a:latin typeface="Times New Roman" panose="02020603050405020304" pitchFamily="18" charset="0"/>
                <a:cs typeface="Times New Roman" panose="02020603050405020304" pitchFamily="18" charset="0"/>
              </a:rPr>
              <a:t>Subclinical depressive disorder , with chronicty for at least 2 years (1 year in children + adolescents) and an insidious onset  often in childhood or adolescence</a:t>
            </a:r>
          </a:p>
          <a:p>
            <a:pPr algn="l" rtl="0"/>
            <a:r>
              <a:rPr lang="en-US" sz="2800" dirty="0" smtClean="0">
                <a:latin typeface="Times New Roman" panose="02020603050405020304" pitchFamily="18" charset="0"/>
                <a:cs typeface="Times New Roman" panose="02020603050405020304" pitchFamily="18" charset="0"/>
              </a:rPr>
              <a:t>Early onset </a:t>
            </a:r>
            <a:r>
              <a:rPr lang="en-US" sz="2000" dirty="0" smtClean="0">
                <a:latin typeface="Times New Roman" panose="02020603050405020304" pitchFamily="18" charset="0"/>
                <a:cs typeface="Times New Roman" panose="02020603050405020304" pitchFamily="18" charset="0"/>
              </a:rPr>
              <a:t>(more common) </a:t>
            </a:r>
            <a:r>
              <a:rPr lang="en-US" sz="2800" dirty="0" smtClean="0">
                <a:latin typeface="Times New Roman" panose="02020603050405020304" pitchFamily="18" charset="0"/>
                <a:cs typeface="Times New Roman" panose="02020603050405020304" pitchFamily="18" charset="0"/>
              </a:rPr>
              <a:t>- before the age of 21 , late - after 21</a:t>
            </a:r>
          </a:p>
          <a:p>
            <a:pPr algn="l" rtl="0"/>
            <a:r>
              <a:rPr lang="en-US" sz="2800" dirty="0" smtClean="0">
                <a:latin typeface="Times New Roman" panose="02020603050405020304" pitchFamily="18" charset="0"/>
                <a:cs typeface="Times New Roman" panose="02020603050405020304" pitchFamily="18" charset="0"/>
              </a:rPr>
              <a:t>Prevalence: 5-6% of the population</a:t>
            </a:r>
          </a:p>
          <a:p>
            <a:pPr algn="l" rtl="0"/>
            <a:r>
              <a:rPr lang="en-US" sz="2800" dirty="0" smtClean="0">
                <a:latin typeface="Times New Roman" panose="02020603050405020304" pitchFamily="18" charset="0"/>
                <a:cs typeface="Times New Roman" panose="02020603050405020304" pitchFamily="18" charset="0"/>
              </a:rPr>
              <a:t>More common in women</a:t>
            </a:r>
          </a:p>
          <a:p>
            <a:pPr algn="l" rtl="0"/>
            <a:r>
              <a:rPr lang="en-US" sz="2800" dirty="0" smtClean="0">
                <a:latin typeface="Times New Roman" panose="02020603050405020304" pitchFamily="18" charset="0"/>
                <a:cs typeface="Times New Roman" panose="02020603050405020304" pitchFamily="18" charset="0"/>
              </a:rPr>
              <a:t>Depression on top of Dysthymia - double depression </a:t>
            </a:r>
            <a:endParaRPr lang="ar-JO"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838200"/>
          </a:xfrm>
        </p:spPr>
        <p:txBody>
          <a:bodyPr>
            <a:normAutofit fontScale="90000"/>
          </a:bodyPr>
          <a:lstStyle/>
          <a:p>
            <a:r>
              <a:rPr lang="en-US" sz="3600" b="1" dirty="0" smtClean="0">
                <a:latin typeface="Times New Roman" panose="02020603050405020304" pitchFamily="18" charset="0"/>
                <a:cs typeface="Times New Roman" panose="02020603050405020304" pitchFamily="18" charset="0"/>
              </a:rPr>
              <a:t> Dysthymia</a:t>
            </a:r>
            <a:br>
              <a:rPr lang="en-US" sz="3600" b="1" dirty="0" smtClean="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    (</a:t>
            </a:r>
            <a:r>
              <a:rPr lang="en-US" sz="3100" dirty="0">
                <a:latin typeface="Times New Roman" panose="02020603050405020304" pitchFamily="18" charset="0"/>
                <a:cs typeface="Times New Roman" panose="02020603050405020304" pitchFamily="18" charset="0"/>
              </a:rPr>
              <a:t>Persistent Depressive </a:t>
            </a:r>
            <a:r>
              <a:rPr lang="en-US" sz="3100" dirty="0" smtClean="0">
                <a:latin typeface="Times New Roman" panose="02020603050405020304" pitchFamily="18" charset="0"/>
                <a:cs typeface="Times New Roman" panose="02020603050405020304" pitchFamily="18" charset="0"/>
              </a:rPr>
              <a:t>Disorder</a:t>
            </a:r>
            <a:r>
              <a:rPr lang="en-US" sz="3600" dirty="0" smtClean="0">
                <a:latin typeface="Times New Roman" panose="02020603050405020304" pitchFamily="18" charset="0"/>
                <a:cs typeface="Times New Roman" panose="02020603050405020304" pitchFamily="18" charset="0"/>
              </a:rPr>
              <a:t>)</a:t>
            </a:r>
            <a:endParaRPr lang="ar-JO" sz="27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715000"/>
          </a:xfrm>
        </p:spPr>
        <p:txBody>
          <a:bodyPr>
            <a:normAutofit fontScale="62500" lnSpcReduction="20000"/>
          </a:bodyPr>
          <a:lstStyle/>
          <a:p>
            <a:pPr marL="0" indent="0" algn="l">
              <a:buNone/>
            </a:pPr>
            <a:r>
              <a:rPr lang="en-US" b="1" dirty="0" smtClean="0">
                <a:latin typeface="Times New Roman" panose="02020603050405020304" pitchFamily="18" charset="0"/>
                <a:cs typeface="Times New Roman" panose="02020603050405020304" pitchFamily="18" charset="0"/>
              </a:rPr>
              <a:t>                                       </a:t>
            </a:r>
          </a:p>
          <a:p>
            <a:pPr marL="0" indent="0" algn="l">
              <a:buNone/>
            </a:pPr>
            <a:r>
              <a:rPr lang="en-US" b="1" dirty="0" smtClean="0">
                <a:latin typeface="Times New Roman" panose="02020603050405020304" pitchFamily="18" charset="0"/>
                <a:cs typeface="Times New Roman" panose="02020603050405020304" pitchFamily="18" charset="0"/>
              </a:rPr>
              <a:t>                                            </a:t>
            </a:r>
            <a:r>
              <a:rPr 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Diagnosis </a:t>
            </a:r>
            <a:r>
              <a:rPr lang="en-US"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and DSM-5 Criteria</a:t>
            </a:r>
          </a:p>
          <a:p>
            <a:pPr marL="0" indent="0" algn="l">
              <a:buNone/>
            </a:pPr>
            <a:r>
              <a:rPr lang="en-US" b="1"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Depressed mood for the majority of time most days for at least 2 years (in</a:t>
            </a:r>
          </a:p>
          <a:p>
            <a:pPr marL="0" indent="0" algn="l">
              <a:buNone/>
            </a:pPr>
            <a:r>
              <a:rPr lang="en-US" dirty="0">
                <a:latin typeface="Times New Roman" panose="02020603050405020304" pitchFamily="18" charset="0"/>
                <a:cs typeface="Times New Roman" panose="02020603050405020304" pitchFamily="18" charset="0"/>
              </a:rPr>
              <a:t>children or adolescents for at least 1 year</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b="1"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At least two of the following:</a:t>
            </a:r>
          </a:p>
          <a:p>
            <a:pPr marL="0" indent="0" algn="l">
              <a:buNone/>
            </a:pPr>
            <a:r>
              <a:rPr lang="en-US" dirty="0">
                <a:latin typeface="Times New Roman" panose="02020603050405020304" pitchFamily="18" charset="0"/>
                <a:cs typeface="Times New Roman" panose="02020603050405020304" pitchFamily="18" charset="0"/>
              </a:rPr>
              <a:t>■ Poor concentration or difficulty making decisions.</a:t>
            </a:r>
          </a:p>
          <a:p>
            <a:pPr marL="0" indent="0" algn="l">
              <a:buNone/>
            </a:pPr>
            <a:r>
              <a:rPr lang="en-US" dirty="0">
                <a:latin typeface="Times New Roman" panose="02020603050405020304" pitchFamily="18" charset="0"/>
                <a:cs typeface="Times New Roman" panose="02020603050405020304" pitchFamily="18" charset="0"/>
              </a:rPr>
              <a:t>■ Feelings of hopelessness.</a:t>
            </a:r>
          </a:p>
          <a:p>
            <a:pPr marL="0" indent="0" algn="l">
              <a:buNone/>
            </a:pPr>
            <a:r>
              <a:rPr lang="en-US" dirty="0">
                <a:latin typeface="Times New Roman" panose="02020603050405020304" pitchFamily="18" charset="0"/>
                <a:cs typeface="Times New Roman" panose="02020603050405020304" pitchFamily="18" charset="0"/>
              </a:rPr>
              <a:t>■ Poor appetite or overeating.</a:t>
            </a:r>
          </a:p>
          <a:p>
            <a:pPr marL="0" indent="0" algn="l">
              <a:buNone/>
            </a:pPr>
            <a:r>
              <a:rPr lang="en-US" dirty="0">
                <a:latin typeface="Times New Roman" panose="02020603050405020304" pitchFamily="18" charset="0"/>
                <a:cs typeface="Times New Roman" panose="02020603050405020304" pitchFamily="18" charset="0"/>
              </a:rPr>
              <a:t>■ Insomnia or hypersomnia.</a:t>
            </a:r>
          </a:p>
          <a:p>
            <a:pPr marL="0" indent="0" algn="l">
              <a:buNone/>
            </a:pPr>
            <a:r>
              <a:rPr lang="en-US" dirty="0">
                <a:latin typeface="Times New Roman" panose="02020603050405020304" pitchFamily="18" charset="0"/>
                <a:cs typeface="Times New Roman" panose="02020603050405020304" pitchFamily="18" charset="0"/>
              </a:rPr>
              <a:t>■ Low energy or fatigue.</a:t>
            </a:r>
          </a:p>
          <a:p>
            <a:pPr marL="0" indent="0" algn="l">
              <a:buNone/>
            </a:pPr>
            <a:r>
              <a:rPr lang="en-US" dirty="0">
                <a:latin typeface="Times New Roman" panose="02020603050405020304" pitchFamily="18" charset="0"/>
                <a:cs typeface="Times New Roman" panose="02020603050405020304" pitchFamily="18" charset="0"/>
              </a:rPr>
              <a:t>■ Low self-esteem</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0" indent="0" algn="l">
              <a:buNone/>
            </a:pPr>
            <a:r>
              <a:rPr lang="en-US" b="1" dirty="0">
                <a:latin typeface="Times New Roman" panose="02020603050405020304" pitchFamily="18" charset="0"/>
                <a:cs typeface="Times New Roman" panose="02020603050405020304" pitchFamily="18" charset="0"/>
              </a:rPr>
              <a:t>3. </a:t>
            </a:r>
            <a:r>
              <a:rPr lang="en-US" dirty="0">
                <a:latin typeface="Times New Roman" panose="02020603050405020304" pitchFamily="18" charset="0"/>
                <a:cs typeface="Times New Roman" panose="02020603050405020304" pitchFamily="18" charset="0"/>
              </a:rPr>
              <a:t>During the 2-year period:</a:t>
            </a:r>
          </a:p>
          <a:p>
            <a:pPr marL="0" indent="0" algn="l">
              <a:buNone/>
            </a:pPr>
            <a:r>
              <a:rPr lang="en-US" dirty="0">
                <a:latin typeface="Times New Roman" panose="02020603050405020304" pitchFamily="18" charset="0"/>
                <a:cs typeface="Times New Roman" panose="02020603050405020304" pitchFamily="18" charset="0"/>
              </a:rPr>
              <a:t>■ The person has not been without the above symptoms for &gt;2 </a:t>
            </a:r>
            <a:r>
              <a:rPr lang="en-US" dirty="0" smtClean="0">
                <a:latin typeface="Times New Roman" panose="02020603050405020304" pitchFamily="18" charset="0"/>
                <a:cs typeface="Times New Roman" panose="02020603050405020304" pitchFamily="18" charset="0"/>
              </a:rPr>
              <a:t>months at </a:t>
            </a:r>
            <a:r>
              <a:rPr lang="en-US" dirty="0">
                <a:latin typeface="Times New Roman" panose="02020603050405020304" pitchFamily="18" charset="0"/>
                <a:cs typeface="Times New Roman" panose="02020603050405020304" pitchFamily="18" charset="0"/>
              </a:rPr>
              <a:t>a time.</a:t>
            </a:r>
          </a:p>
          <a:p>
            <a:pPr marL="0" indent="0" algn="l">
              <a:buNone/>
            </a:pPr>
            <a:r>
              <a:rPr lang="en-US" dirty="0">
                <a:latin typeface="Times New Roman" panose="02020603050405020304" pitchFamily="18" charset="0"/>
                <a:cs typeface="Times New Roman" panose="02020603050405020304" pitchFamily="18" charset="0"/>
              </a:rPr>
              <a:t>■ May have major depressive episode(s) or meet criteria for </a:t>
            </a:r>
            <a:r>
              <a:rPr lang="en-US" dirty="0" smtClean="0">
                <a:latin typeface="Times New Roman" panose="02020603050405020304" pitchFamily="18" charset="0"/>
                <a:cs typeface="Times New Roman" panose="02020603050405020304" pitchFamily="18" charset="0"/>
              </a:rPr>
              <a:t>major depression continuously.</a:t>
            </a: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 The patient must never have had a manic or hypomanic episode (</a:t>
            </a:r>
            <a:r>
              <a:rPr lang="en-US" dirty="0" smtClean="0">
                <a:latin typeface="Times New Roman" panose="02020603050405020304" pitchFamily="18" charset="0"/>
                <a:cs typeface="Times New Roman" panose="02020603050405020304" pitchFamily="18" charset="0"/>
              </a:rPr>
              <a:t>this would </a:t>
            </a:r>
            <a:r>
              <a:rPr lang="en-US" dirty="0">
                <a:latin typeface="Times New Roman" panose="02020603050405020304" pitchFamily="18" charset="0"/>
                <a:cs typeface="Times New Roman" panose="02020603050405020304" pitchFamily="18" charset="0"/>
              </a:rPr>
              <a:t>make the diagnosis bipolar disorder or cyclothymic </a:t>
            </a:r>
            <a:r>
              <a:rPr lang="en-US" dirty="0" smtClean="0">
                <a:latin typeface="Times New Roman" panose="02020603050405020304" pitchFamily="18" charset="0"/>
                <a:cs typeface="Times New Roman" panose="02020603050405020304" pitchFamily="18" charset="0"/>
              </a:rPr>
              <a:t>disorder, respectively</a:t>
            </a:r>
            <a:r>
              <a:rPr lang="en-US" dirty="0">
                <a:latin typeface="Times New Roman" panose="02020603050405020304" pitchFamily="18" charset="0"/>
                <a:cs typeface="Times New Roman" panose="02020603050405020304" pitchFamily="18" charset="0"/>
              </a:rPr>
              <a:t>).</a:t>
            </a:r>
            <a:endParaRPr lang="ar-J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93673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838200"/>
          </a:xfrm>
        </p:spPr>
        <p:txBody>
          <a:bodyPr>
            <a:normAutofit fontScale="90000"/>
          </a:bodyPr>
          <a:lstStyle/>
          <a:p>
            <a:r>
              <a:rPr lang="en-US" sz="3600" b="1" dirty="0" smtClean="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Dysthymia</a:t>
            </a:r>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a:t>
            </a:r>
            <a:r>
              <a:rPr lang="en-US" sz="3100" dirty="0" smtClean="0">
                <a:latin typeface="Times New Roman" panose="02020603050405020304" pitchFamily="18" charset="0"/>
                <a:cs typeface="Times New Roman" panose="02020603050405020304" pitchFamily="18" charset="0"/>
              </a:rPr>
              <a:t>Persistent Depressive Disorder</a:t>
            </a:r>
            <a:r>
              <a:rPr lang="en-US" sz="3600" dirty="0" smtClean="0">
                <a:latin typeface="Times New Roman" panose="02020603050405020304" pitchFamily="18" charset="0"/>
                <a:cs typeface="Times New Roman" panose="02020603050405020304" pitchFamily="18" charset="0"/>
              </a:rPr>
              <a:t>)</a:t>
            </a:r>
            <a:endParaRPr lang="ar-JO" sz="27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715000"/>
          </a:xfrm>
        </p:spPr>
        <p:txBody>
          <a:bodyPr>
            <a:normAutofit/>
          </a:bodyPr>
          <a:lstStyle/>
          <a:p>
            <a:pPr marL="0" indent="0" algn="l">
              <a:buNone/>
            </a:pPr>
            <a:r>
              <a:rPr lang="en-US" b="1" dirty="0" smtClean="0">
                <a:latin typeface="Times New Roman" panose="02020603050405020304" pitchFamily="18" charset="0"/>
                <a:cs typeface="Times New Roman" panose="02020603050405020304" pitchFamily="18" charset="0"/>
              </a:rPr>
              <a:t>                                 </a:t>
            </a:r>
            <a:r>
              <a:rPr lang="en-US"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Treatment</a:t>
            </a:r>
            <a:endParaRPr lang="en-US"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l">
              <a:buNone/>
            </a:pPr>
            <a:r>
              <a:rPr lang="en-US" sz="2400" dirty="0">
                <a:latin typeface="Times New Roman" panose="02020603050405020304" pitchFamily="18" charset="0"/>
                <a:cs typeface="Times New Roman" panose="02020603050405020304" pitchFamily="18" charset="0"/>
              </a:rPr>
              <a:t>■ Combination treatment with psychotherapy and pharmacotherapy </a:t>
            </a:r>
            <a:r>
              <a:rPr lang="en-US" sz="2400" dirty="0" smtClean="0">
                <a:latin typeface="Times New Roman" panose="02020603050405020304" pitchFamily="18" charset="0"/>
                <a:cs typeface="Times New Roman" panose="02020603050405020304" pitchFamily="18" charset="0"/>
              </a:rPr>
              <a:t>is more </a:t>
            </a:r>
            <a:r>
              <a:rPr lang="en-US" sz="2400" dirty="0">
                <a:latin typeface="Times New Roman" panose="02020603050405020304" pitchFamily="18" charset="0"/>
                <a:cs typeface="Times New Roman" panose="02020603050405020304" pitchFamily="18" charset="0"/>
              </a:rPr>
              <a:t>efficacious than either alone</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0" indent="0" algn="l">
              <a:buNone/>
            </a:pPr>
            <a:r>
              <a:rPr lang="en-US" sz="2400" dirty="0">
                <a:latin typeface="Times New Roman" panose="02020603050405020304" pitchFamily="18" charset="0"/>
                <a:cs typeface="Times New Roman" panose="02020603050405020304" pitchFamily="18" charset="0"/>
              </a:rPr>
              <a:t>■ Cognitive therapy, interpersonal therapy, and insight-oriented </a:t>
            </a:r>
            <a:r>
              <a:rPr lang="en-US" sz="2400" dirty="0" smtClean="0">
                <a:latin typeface="Times New Roman" panose="02020603050405020304" pitchFamily="18" charset="0"/>
                <a:cs typeface="Times New Roman" panose="02020603050405020304" pitchFamily="18" charset="0"/>
              </a:rPr>
              <a:t>psychotherapy are </a:t>
            </a:r>
            <a:r>
              <a:rPr lang="en-US" sz="2400" dirty="0">
                <a:latin typeface="Times New Roman" panose="02020603050405020304" pitchFamily="18" charset="0"/>
                <a:cs typeface="Times New Roman" panose="02020603050405020304" pitchFamily="18" charset="0"/>
              </a:rPr>
              <a:t>the most effective</a:t>
            </a:r>
            <a:r>
              <a:rPr lang="en-US" sz="2400" dirty="0" smtClean="0">
                <a:latin typeface="Times New Roman" panose="02020603050405020304" pitchFamily="18" charset="0"/>
                <a:cs typeface="Times New Roman" panose="02020603050405020304" pitchFamily="18" charset="0"/>
              </a:rPr>
              <a:t>.</a:t>
            </a:r>
            <a:br>
              <a:rPr lang="en-US" sz="2400" dirty="0" smtClean="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0" indent="0" algn="l">
              <a:buNone/>
            </a:pPr>
            <a:r>
              <a:rPr lang="en-US" sz="2400" dirty="0">
                <a:latin typeface="Times New Roman" panose="02020603050405020304" pitchFamily="18" charset="0"/>
                <a:cs typeface="Times New Roman" panose="02020603050405020304" pitchFamily="18" charset="0"/>
              </a:rPr>
              <a:t>■ Antidepressants found to be beneficial include SSRIs, SNRIs, novel </a:t>
            </a:r>
            <a:r>
              <a:rPr lang="en-US" sz="2400" dirty="0" smtClean="0">
                <a:latin typeface="Times New Roman" panose="02020603050405020304" pitchFamily="18" charset="0"/>
                <a:cs typeface="Times New Roman" panose="02020603050405020304" pitchFamily="18" charset="0"/>
              </a:rPr>
              <a:t>antidepressants (e.g</a:t>
            </a:r>
            <a:r>
              <a:rPr lang="en-US" sz="2400" dirty="0">
                <a:latin typeface="Times New Roman" panose="02020603050405020304" pitchFamily="18" charset="0"/>
                <a:cs typeface="Times New Roman" panose="02020603050405020304" pitchFamily="18" charset="0"/>
              </a:rPr>
              <a:t>., bupropion , mirtazapine), TCAs, and MAOIs.</a:t>
            </a:r>
            <a:endParaRPr lang="ar-JO"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949407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3200" b="1" dirty="0" smtClean="0">
                <a:latin typeface="Times New Roman" panose="02020603050405020304" pitchFamily="18" charset="0"/>
                <a:cs typeface="Times New Roman" panose="02020603050405020304" pitchFamily="18" charset="0"/>
              </a:rPr>
              <a:t>Cyclothymia</a:t>
            </a:r>
            <a:endParaRPr lang="ar-JO"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62000"/>
            <a:ext cx="9144000" cy="5943600"/>
          </a:xfrm>
        </p:spPr>
        <p:txBody>
          <a:bodyPr>
            <a:normAutofit/>
          </a:bodyPr>
          <a:lstStyle/>
          <a:p>
            <a:pPr marL="0" indent="0" algn="ctr">
              <a:buNone/>
            </a:pPr>
            <a:r>
              <a:rPr lang="en-US" sz="2400" dirty="0" smtClean="0">
                <a:latin typeface="Times New Roman" panose="02020603050405020304" pitchFamily="18" charset="0"/>
                <a:cs typeface="Times New Roman" panose="02020603050405020304" pitchFamily="18" charset="0"/>
              </a:rPr>
              <a:t>Cyclothymic disorder is symptomatically a mild form of Bipolar II disorder (</a:t>
            </a:r>
            <a:r>
              <a:rPr lang="en-US" sz="2000" dirty="0">
                <a:latin typeface="Times New Roman" panose="02020603050405020304" pitchFamily="18" charset="0"/>
                <a:cs typeface="Times New Roman" panose="02020603050405020304" pitchFamily="18" charset="0"/>
              </a:rPr>
              <a:t>Alternating periods of hypomania and periods with mild-to-moderate</a:t>
            </a:r>
          </a:p>
          <a:p>
            <a:pPr marL="0" indent="0" algn="l">
              <a:buNone/>
            </a:pPr>
            <a:r>
              <a:rPr lang="en-US" sz="2000" dirty="0" smtClean="0">
                <a:latin typeface="Times New Roman" panose="02020603050405020304" pitchFamily="18" charset="0"/>
                <a:cs typeface="Times New Roman" panose="02020603050405020304" pitchFamily="18" charset="0"/>
              </a:rPr>
              <a:t>      depressive symptoms)</a:t>
            </a:r>
            <a:r>
              <a:rPr lang="en-US" sz="2400" dirty="0" smtClean="0">
                <a:latin typeface="Times New Roman" panose="02020603050405020304" pitchFamily="18" charset="0"/>
                <a:cs typeface="Times New Roman" panose="02020603050405020304" pitchFamily="18" charset="0"/>
              </a:rPr>
              <a:t>.  </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
            </a:r>
            <a:br>
              <a:rPr lang="en-US" sz="2400" dirty="0" smtClean="0">
                <a:latin typeface="Times New Roman" panose="02020603050405020304" pitchFamily="18" charset="0"/>
                <a:cs typeface="Times New Roman" panose="02020603050405020304" pitchFamily="18" charset="0"/>
              </a:rPr>
            </a:br>
            <a:r>
              <a:rPr lang="en-US" sz="24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Epidemiology </a:t>
            </a:r>
          </a:p>
          <a:p>
            <a:pPr algn="l" rtl="0"/>
            <a:r>
              <a:rPr lang="en-US" sz="2400" dirty="0" smtClean="0">
                <a:latin typeface="Times New Roman" panose="02020603050405020304" pitchFamily="18" charset="0"/>
                <a:cs typeface="Times New Roman" panose="02020603050405020304" pitchFamily="18" charset="0"/>
              </a:rPr>
              <a:t>Prevalence: 1% </a:t>
            </a:r>
          </a:p>
          <a:p>
            <a:pPr algn="l" rtl="0"/>
            <a:r>
              <a:rPr lang="en-US" sz="2400" dirty="0" smtClean="0">
                <a:latin typeface="Times New Roman" panose="02020603050405020304" pitchFamily="18" charset="0"/>
                <a:cs typeface="Times New Roman" panose="02020603050405020304" pitchFamily="18" charset="0"/>
              </a:rPr>
              <a:t>Cyclothymic disorder may coexists with borderline personality </a:t>
            </a:r>
          </a:p>
          <a:p>
            <a:pPr algn="l" rtl="0"/>
            <a:r>
              <a:rPr lang="en-US" sz="2400" dirty="0" smtClean="0">
                <a:latin typeface="Times New Roman" panose="02020603050405020304" pitchFamily="18" charset="0"/>
                <a:cs typeface="Times New Roman" panose="02020603050405020304" pitchFamily="18" charset="0"/>
              </a:rPr>
              <a:t>M:F = 1:1</a:t>
            </a:r>
          </a:p>
          <a:p>
            <a:pPr algn="l" rtl="0"/>
            <a:r>
              <a:rPr lang="en-US" sz="2400" dirty="0" smtClean="0">
                <a:latin typeface="Times New Roman" panose="02020603050405020304" pitchFamily="18" charset="0"/>
                <a:cs typeface="Times New Roman" panose="02020603050405020304" pitchFamily="18" charset="0"/>
              </a:rPr>
              <a:t>30% of patients with Cyclothymia have a family history of Bipolar type I </a:t>
            </a:r>
          </a:p>
          <a:p>
            <a:pPr algn="l" rtl="0"/>
            <a:r>
              <a:rPr lang="en-US" sz="2400" dirty="0">
                <a:latin typeface="Times New Roman" panose="02020603050405020304" pitchFamily="18" charset="0"/>
                <a:cs typeface="Times New Roman" panose="02020603050405020304" pitchFamily="18" charset="0"/>
              </a:rPr>
              <a:t>30% of patients with Cyclothymia will go on to develop major mood </a:t>
            </a:r>
            <a:r>
              <a:rPr lang="en-US" sz="2400" dirty="0" smtClean="0">
                <a:latin typeface="Times New Roman" panose="02020603050405020304" pitchFamily="18" charset="0"/>
                <a:cs typeface="Times New Roman" panose="02020603050405020304" pitchFamily="18" charset="0"/>
              </a:rPr>
              <a:t>disorder</a:t>
            </a:r>
          </a:p>
          <a:p>
            <a:pPr algn="l" rtl="0"/>
            <a:r>
              <a:rPr lang="en-US" sz="2400" dirty="0" smtClean="0">
                <a:latin typeface="Times New Roman" panose="02020603050405020304" pitchFamily="18" charset="0"/>
                <a:cs typeface="Times New Roman" panose="02020603050405020304" pitchFamily="18" charset="0"/>
              </a:rPr>
              <a:t>Onset usually between the ages 15 - 25</a:t>
            </a:r>
            <a:endParaRPr lang="en-US" sz="2400" dirty="0">
              <a:latin typeface="Times New Roman" panose="02020603050405020304" pitchFamily="18" charset="0"/>
              <a:cs typeface="Times New Roman" panose="02020603050405020304" pitchFamily="18" charset="0"/>
            </a:endParaRPr>
          </a:p>
          <a:p>
            <a:pPr algn="l" rtl="0"/>
            <a:endParaRPr lang="ar-JO"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763000" cy="762000"/>
          </a:xfrm>
        </p:spPr>
        <p:txBody>
          <a:bodyPr>
            <a:normAutofit/>
          </a:bodyPr>
          <a:lstStyle/>
          <a:p>
            <a:pPr rtl="0"/>
            <a:r>
              <a:rPr lang="en-US" b="1" u="sng" dirty="0" smtClean="0">
                <a:latin typeface="Times New Roman" panose="02020603050405020304" pitchFamily="18" charset="0"/>
                <a:cs typeface="Times New Roman" panose="02020603050405020304" pitchFamily="18" charset="0"/>
              </a:rPr>
              <a:t>Classification</a:t>
            </a:r>
            <a:r>
              <a:rPr lang="en-US" dirty="0" smtClean="0"/>
              <a:t> </a:t>
            </a:r>
            <a:endParaRPr lang="ar-JO"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697" y="1371600"/>
            <a:ext cx="9135303" cy="4419600"/>
          </a:xfr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3200" b="1" dirty="0" smtClean="0">
                <a:latin typeface="Times New Roman" panose="02020603050405020304" pitchFamily="18" charset="0"/>
                <a:cs typeface="Times New Roman" panose="02020603050405020304" pitchFamily="18" charset="0"/>
              </a:rPr>
              <a:t>Cyclothymia</a:t>
            </a:r>
            <a:endParaRPr lang="ar-JO"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62000"/>
            <a:ext cx="9144000" cy="5943600"/>
          </a:xfrm>
        </p:spPr>
        <p:txBody>
          <a:bodyPr>
            <a:normAutofit/>
          </a:bodyPr>
          <a:lstStyle/>
          <a:p>
            <a:pPr marL="0" indent="0" algn="l">
              <a:buNone/>
            </a:pPr>
            <a:r>
              <a:rPr lang="en-US" sz="2400"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Diagnosis and DSM-5 Criteria</a:t>
            </a:r>
          </a:p>
          <a:p>
            <a:pPr marL="0" indent="0" algn="l">
              <a:buNone/>
            </a:pPr>
            <a:r>
              <a:rPr lang="en-US" sz="2000" dirty="0">
                <a:latin typeface="Times New Roman" panose="02020603050405020304" pitchFamily="18" charset="0"/>
                <a:cs typeface="Times New Roman" panose="02020603050405020304" pitchFamily="18" charset="0"/>
              </a:rPr>
              <a:t>■ Numerous periods with hypomanic symptoms (but not a full </a:t>
            </a:r>
            <a:r>
              <a:rPr lang="en-US" sz="2000" dirty="0" smtClean="0">
                <a:latin typeface="Times New Roman" panose="02020603050405020304" pitchFamily="18" charset="0"/>
                <a:cs typeface="Times New Roman" panose="02020603050405020304" pitchFamily="18" charset="0"/>
              </a:rPr>
              <a:t>hypomanic episode</a:t>
            </a:r>
            <a:r>
              <a:rPr lang="en-US" sz="2000" dirty="0">
                <a:latin typeface="Times New Roman" panose="02020603050405020304" pitchFamily="18" charset="0"/>
                <a:cs typeface="Times New Roman" panose="02020603050405020304" pitchFamily="18" charset="0"/>
              </a:rPr>
              <a:t>) and periods with depressive symptoms (but not full MDE) for </a:t>
            </a:r>
            <a:r>
              <a:rPr lang="en-US" sz="2000" dirty="0" smtClean="0">
                <a:latin typeface="Times New Roman" panose="02020603050405020304" pitchFamily="18" charset="0"/>
                <a:cs typeface="Times New Roman" panose="02020603050405020304" pitchFamily="18" charset="0"/>
              </a:rPr>
              <a:t>at least </a:t>
            </a:r>
            <a:r>
              <a:rPr lang="en-US" sz="2000" dirty="0">
                <a:latin typeface="Times New Roman" panose="02020603050405020304" pitchFamily="18" charset="0"/>
                <a:cs typeface="Times New Roman" panose="02020603050405020304" pitchFamily="18" charset="0"/>
              </a:rPr>
              <a:t>2 </a:t>
            </a:r>
            <a:r>
              <a:rPr lang="en-US" sz="2000" dirty="0" smtClean="0">
                <a:latin typeface="Times New Roman" panose="02020603050405020304" pitchFamily="18" charset="0"/>
                <a:cs typeface="Times New Roman" panose="02020603050405020304" pitchFamily="18" charset="0"/>
              </a:rPr>
              <a:t>years.</a:t>
            </a:r>
            <a:endParaRPr lang="en-US" sz="2000" dirty="0">
              <a:latin typeface="Times New Roman" panose="02020603050405020304" pitchFamily="18" charset="0"/>
              <a:cs typeface="Times New Roman" panose="02020603050405020304" pitchFamily="18" charset="0"/>
            </a:endParaRPr>
          </a:p>
          <a:p>
            <a:pPr marL="0" indent="0" algn="l">
              <a:buNone/>
            </a:pPr>
            <a:r>
              <a:rPr lang="en-US" sz="2000" dirty="0">
                <a:latin typeface="Times New Roman" panose="02020603050405020304" pitchFamily="18" charset="0"/>
                <a:cs typeface="Times New Roman" panose="02020603050405020304" pitchFamily="18" charset="0"/>
              </a:rPr>
              <a:t>■ The person must never have been symptom free for &gt;2 months </a:t>
            </a:r>
            <a:r>
              <a:rPr lang="en-US" sz="2000" dirty="0" smtClean="0">
                <a:latin typeface="Times New Roman" panose="02020603050405020304" pitchFamily="18" charset="0"/>
                <a:cs typeface="Times New Roman" panose="02020603050405020304" pitchFamily="18" charset="0"/>
              </a:rPr>
              <a:t>during those </a:t>
            </a:r>
            <a:r>
              <a:rPr lang="en-US" sz="2000" dirty="0">
                <a:latin typeface="Times New Roman" panose="02020603050405020304" pitchFamily="18" charset="0"/>
                <a:cs typeface="Times New Roman" panose="02020603050405020304" pitchFamily="18" charset="0"/>
              </a:rPr>
              <a:t>2 </a:t>
            </a:r>
            <a:r>
              <a:rPr lang="en-US" sz="2000" dirty="0" smtClean="0">
                <a:latin typeface="Times New Roman" panose="02020603050405020304" pitchFamily="18" charset="0"/>
                <a:cs typeface="Times New Roman" panose="02020603050405020304" pitchFamily="18" charset="0"/>
              </a:rPr>
              <a:t>years.</a:t>
            </a:r>
            <a:endParaRPr lang="en-US" sz="2000" dirty="0">
              <a:latin typeface="Times New Roman" panose="02020603050405020304" pitchFamily="18" charset="0"/>
              <a:cs typeface="Times New Roman" panose="02020603050405020304" pitchFamily="18" charset="0"/>
            </a:endParaRPr>
          </a:p>
          <a:p>
            <a:pPr marL="0" indent="0" algn="l">
              <a:buNone/>
            </a:pPr>
            <a:r>
              <a:rPr lang="en-US" sz="2000" dirty="0">
                <a:latin typeface="Times New Roman" panose="02020603050405020304" pitchFamily="18" charset="0"/>
                <a:cs typeface="Times New Roman" panose="02020603050405020304" pitchFamily="18" charset="0"/>
              </a:rPr>
              <a:t>■ No history of major depressive episode, hypomania, or manic episode</a:t>
            </a:r>
            <a:r>
              <a:rPr lang="en-US" sz="2000" dirty="0" smtClean="0">
                <a:latin typeface="Times New Roman" panose="02020603050405020304" pitchFamily="18" charset="0"/>
                <a:cs typeface="Times New Roman" panose="02020603050405020304" pitchFamily="18" charset="0"/>
              </a:rPr>
              <a:t>.</a:t>
            </a:r>
            <a:br>
              <a:rPr lang="en-US" sz="2000" dirty="0" smtClean="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1700" dirty="0" smtClean="0">
                <a:latin typeface="Times New Roman" panose="02020603050405020304" pitchFamily="18" charset="0"/>
                <a:cs typeface="Times New Roman" panose="02020603050405020304" pitchFamily="18" charset="0"/>
              </a:rPr>
              <a:t/>
            </a:r>
            <a:br>
              <a:rPr lang="en-US" sz="1700" dirty="0" smtClean="0">
                <a:latin typeface="Times New Roman" panose="02020603050405020304" pitchFamily="18" charset="0"/>
                <a:cs typeface="Times New Roman" panose="02020603050405020304" pitchFamily="18" charset="0"/>
              </a:rPr>
            </a:br>
            <a:r>
              <a:rPr lang="en-US" sz="2600"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Course and Prognosis</a:t>
            </a:r>
          </a:p>
          <a:p>
            <a:pPr marL="0" indent="0" algn="l">
              <a:buNone/>
            </a:pPr>
            <a:r>
              <a:rPr lang="en-US" sz="2000" dirty="0">
                <a:latin typeface="Times New Roman" panose="02020603050405020304" pitchFamily="18" charset="0"/>
                <a:cs typeface="Times New Roman" panose="02020603050405020304" pitchFamily="18" charset="0"/>
              </a:rPr>
              <a:t>Chronic course; approximately one-third of patients eventually develop </a:t>
            </a:r>
            <a:r>
              <a:rPr lang="en-US" sz="2000" dirty="0" smtClean="0">
                <a:latin typeface="Times New Roman" panose="02020603050405020304" pitchFamily="18" charset="0"/>
                <a:cs typeface="Times New Roman" panose="02020603050405020304" pitchFamily="18" charset="0"/>
              </a:rPr>
              <a:t>Bipolar I/II </a:t>
            </a:r>
            <a:r>
              <a:rPr lang="en-US" sz="2000" dirty="0">
                <a:latin typeface="Times New Roman" panose="02020603050405020304" pitchFamily="18" charset="0"/>
                <a:cs typeface="Times New Roman" panose="02020603050405020304" pitchFamily="18" charset="0"/>
              </a:rPr>
              <a:t>disorder.</a:t>
            </a:r>
          </a:p>
          <a:p>
            <a:pPr marL="0" indent="0" algn="l">
              <a:buNone/>
            </a:pPr>
            <a:r>
              <a:rPr lang="en-US" sz="2600"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Treatment</a:t>
            </a:r>
          </a:p>
          <a:p>
            <a:pPr marL="0" indent="0" algn="l">
              <a:buNone/>
            </a:pPr>
            <a:r>
              <a:rPr lang="en-US" sz="2000" dirty="0" smtClean="0">
                <a:latin typeface="Times New Roman" panose="02020603050405020304" pitchFamily="18" charset="0"/>
                <a:cs typeface="Times New Roman" panose="02020603050405020304" pitchFamily="18" charset="0"/>
              </a:rPr>
              <a:t>Anti-manic </a:t>
            </a:r>
            <a:r>
              <a:rPr lang="en-US" sz="2000" dirty="0">
                <a:latin typeface="Times New Roman" panose="02020603050405020304" pitchFamily="18" charset="0"/>
                <a:cs typeface="Times New Roman" panose="02020603050405020304" pitchFamily="18" charset="0"/>
              </a:rPr>
              <a:t>agents (mood stabilizers </a:t>
            </a:r>
            <a:r>
              <a:rPr lang="en-US" sz="2000" dirty="0" smtClean="0">
                <a:latin typeface="Times New Roman" panose="02020603050405020304" pitchFamily="18" charset="0"/>
                <a:cs typeface="Times New Roman" panose="02020603050405020304" pitchFamily="18" charset="0"/>
              </a:rPr>
              <a:t>or/with </a:t>
            </a:r>
            <a:r>
              <a:rPr lang="en-US" sz="2000" dirty="0">
                <a:latin typeface="Times New Roman" panose="02020603050405020304" pitchFamily="18" charset="0"/>
                <a:cs typeface="Times New Roman" panose="02020603050405020304" pitchFamily="18" charset="0"/>
              </a:rPr>
              <a:t>second-generation antipsychotics) </a:t>
            </a:r>
            <a:r>
              <a:rPr lang="en-US" sz="2000" dirty="0" smtClean="0">
                <a:latin typeface="Times New Roman" panose="02020603050405020304" pitchFamily="18" charset="0"/>
                <a:cs typeface="Times New Roman" panose="02020603050405020304" pitchFamily="18" charset="0"/>
              </a:rPr>
              <a:t>as are </a:t>
            </a:r>
            <a:r>
              <a:rPr lang="en-US" sz="2000" dirty="0">
                <a:latin typeface="Times New Roman" panose="02020603050405020304" pitchFamily="18" charset="0"/>
                <a:cs typeface="Times New Roman" panose="02020603050405020304" pitchFamily="18" charset="0"/>
              </a:rPr>
              <a:t>used to treat </a:t>
            </a:r>
            <a:r>
              <a:rPr lang="en-US" sz="2000" dirty="0" smtClean="0">
                <a:latin typeface="Times New Roman" panose="02020603050405020304" pitchFamily="18" charset="0"/>
                <a:cs typeface="Times New Roman" panose="02020603050405020304" pitchFamily="18" charset="0"/>
              </a:rPr>
              <a:t>Bipolar disorder.</a:t>
            </a:r>
            <a:endParaRPr lang="ar-JO" sz="1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773025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352928" cy="6120680"/>
          </a:xfrm>
        </p:spPr>
        <p:txBody>
          <a:bodyPr>
            <a:normAutofit/>
          </a:bodyPr>
          <a:lstStyle/>
          <a:p>
            <a:pPr marL="0" indent="0" algn="l" rtl="0">
              <a:buNone/>
            </a:pPr>
            <a:endParaRPr lang="en-US" sz="4800" b="1" dirty="0" smtClean="0">
              <a:latin typeface="Times New Roman" panose="02020603050405020304" pitchFamily="18" charset="0"/>
              <a:cs typeface="Times New Roman" panose="02020603050405020304" pitchFamily="18" charset="0"/>
            </a:endParaRPr>
          </a:p>
          <a:p>
            <a:pPr marL="0" indent="0" algn="l" rtl="0">
              <a:buNone/>
            </a:pPr>
            <a:endParaRPr lang="en-US" sz="4800" b="1" dirty="0">
              <a:latin typeface="Times New Roman" panose="02020603050405020304" pitchFamily="18" charset="0"/>
              <a:cs typeface="Times New Roman" panose="02020603050405020304" pitchFamily="18" charset="0"/>
            </a:endParaRPr>
          </a:p>
          <a:p>
            <a:pPr marL="0" indent="0" algn="l" rtl="0">
              <a:buNone/>
            </a:pPr>
            <a:endParaRPr lang="en-US" sz="4800" b="1" dirty="0" smtClean="0">
              <a:latin typeface="Times New Roman" panose="02020603050405020304" pitchFamily="18" charset="0"/>
              <a:cs typeface="Times New Roman" panose="02020603050405020304" pitchFamily="18" charset="0"/>
            </a:endParaRPr>
          </a:p>
          <a:p>
            <a:pPr marL="0" indent="0" algn="l" rtl="0">
              <a:buNone/>
            </a:pPr>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            Any </a:t>
            </a:r>
            <a:r>
              <a:rPr lang="en-US" sz="4800" b="1" dirty="0">
                <a:latin typeface="Times New Roman" panose="02020603050405020304" pitchFamily="18" charset="0"/>
                <a:cs typeface="Times New Roman" panose="02020603050405020304" pitchFamily="18" charset="0"/>
              </a:rPr>
              <a:t>Questions?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990600"/>
          </a:xfrm>
        </p:spPr>
        <p:txBody>
          <a:bodyPr>
            <a:normAutofit/>
          </a:bodyPr>
          <a:lstStyle/>
          <a:p>
            <a:r>
              <a:rPr lang="en-US" b="1" dirty="0" smtClean="0">
                <a:latin typeface="Times New Roman" panose="02020603050405020304" pitchFamily="18" charset="0"/>
                <a:cs typeface="Times New Roman" panose="02020603050405020304" pitchFamily="18" charset="0"/>
              </a:rPr>
              <a:t>Major Depressive Disorder</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219200"/>
            <a:ext cx="9144000" cy="5486400"/>
          </a:xfrm>
        </p:spPr>
        <p:txBody>
          <a:bodyPr>
            <a:normAutofit fontScale="62500" lnSpcReduction="20000"/>
          </a:bodyPr>
          <a:lstStyle/>
          <a:p>
            <a:pPr marL="0" indent="0" algn="ctr">
              <a:buNone/>
            </a:pPr>
            <a:r>
              <a:rPr lang="en-US" b="1" u="sng" dirty="0" smtClean="0">
                <a:solidFill>
                  <a:schemeClr val="accent5">
                    <a:lumMod val="75000"/>
                  </a:schemeClr>
                </a:solidFill>
                <a:latin typeface="Times New Roman" panose="02020603050405020304" pitchFamily="18" charset="0"/>
                <a:cs typeface="Times New Roman" panose="02020603050405020304" pitchFamily="18" charset="0"/>
              </a:rPr>
              <a:t>DSM-5 </a:t>
            </a:r>
            <a:r>
              <a:rPr lang="en-US" b="1" u="sng" dirty="0">
                <a:solidFill>
                  <a:schemeClr val="accent5">
                    <a:lumMod val="75000"/>
                  </a:schemeClr>
                </a:solidFill>
                <a:latin typeface="Times New Roman" panose="02020603050405020304" pitchFamily="18" charset="0"/>
                <a:cs typeface="Times New Roman" panose="02020603050405020304" pitchFamily="18" charset="0"/>
              </a:rPr>
              <a:t>Criteria for Major Depressive Disorder</a:t>
            </a:r>
          </a:p>
          <a:p>
            <a:pPr marL="0" indent="0" algn="l">
              <a:buNone/>
            </a:pPr>
            <a:r>
              <a:rPr lang="en-US" b="1" dirty="0">
                <a:solidFill>
                  <a:srgbClr val="FF0000"/>
                </a:solidFill>
                <a:latin typeface="Times New Roman" panose="02020603050405020304" pitchFamily="18" charset="0"/>
                <a:cs typeface="Times New Roman" panose="02020603050405020304" pitchFamily="18" charset="0"/>
              </a:rPr>
              <a:t>A.</a:t>
            </a:r>
            <a:r>
              <a:rPr lang="en-US" b="1" dirty="0">
                <a:latin typeface="Times New Roman" panose="02020603050405020304" pitchFamily="18" charset="0"/>
                <a:cs typeface="Times New Roman" panose="02020603050405020304" pitchFamily="18" charset="0"/>
              </a:rPr>
              <a:t> Five (or more) of the following symptoms have been present during the same</a:t>
            </a:r>
          </a:p>
          <a:p>
            <a:pPr marL="0" indent="0" algn="l">
              <a:buNone/>
            </a:pPr>
            <a:r>
              <a:rPr lang="en-US" b="1" dirty="0">
                <a:latin typeface="Times New Roman" panose="02020603050405020304" pitchFamily="18" charset="0"/>
                <a:cs typeface="Times New Roman" panose="02020603050405020304" pitchFamily="18" charset="0"/>
              </a:rPr>
              <a:t>2-week period and represent a change from previous functioning: at least one</a:t>
            </a:r>
          </a:p>
          <a:p>
            <a:pPr marL="0" indent="0" algn="l">
              <a:buNone/>
            </a:pPr>
            <a:r>
              <a:rPr lang="en-US" b="1" dirty="0">
                <a:latin typeface="Times New Roman" panose="02020603050405020304" pitchFamily="18" charset="0"/>
                <a:cs typeface="Times New Roman" panose="02020603050405020304" pitchFamily="18" charset="0"/>
              </a:rPr>
              <a:t>of the symptoms is either (1) depressed mood or (2) loss of interest or pleasure.</a:t>
            </a:r>
          </a:p>
          <a:p>
            <a:pPr marL="0" indent="0" algn="l">
              <a:buNone/>
            </a:pPr>
            <a:r>
              <a:rPr lang="en-US" dirty="0">
                <a:latin typeface="Times New Roman" panose="02020603050405020304" pitchFamily="18" charset="0"/>
                <a:cs typeface="Times New Roman" panose="02020603050405020304" pitchFamily="18" charset="0"/>
              </a:rPr>
              <a:t>Note: Do not include symptoms that are clearly attributable to another medical</a:t>
            </a:r>
          </a:p>
          <a:p>
            <a:pPr marL="0" indent="0" algn="l">
              <a:buNone/>
            </a:pPr>
            <a:r>
              <a:rPr lang="en-US" dirty="0">
                <a:latin typeface="Times New Roman" panose="02020603050405020304" pitchFamily="18" charset="0"/>
                <a:cs typeface="Times New Roman" panose="02020603050405020304" pitchFamily="18" charset="0"/>
              </a:rPr>
              <a:t>condition.</a:t>
            </a:r>
          </a:p>
          <a:p>
            <a:pPr marL="0" indent="0" algn="l">
              <a:buNone/>
            </a:pPr>
            <a:r>
              <a:rPr lang="en-US" dirty="0">
                <a:latin typeface="Times New Roman" panose="02020603050405020304" pitchFamily="18" charset="0"/>
                <a:cs typeface="Times New Roman" panose="02020603050405020304" pitchFamily="18" charset="0"/>
              </a:rPr>
              <a:t>1. Depressed mood most of the day, nearly every day, as indicated by either</a:t>
            </a:r>
          </a:p>
          <a:p>
            <a:pPr marL="0" indent="0" algn="l">
              <a:buNone/>
            </a:pPr>
            <a:r>
              <a:rPr lang="en-US" dirty="0">
                <a:latin typeface="Times New Roman" panose="02020603050405020304" pitchFamily="18" charset="0"/>
                <a:cs typeface="Times New Roman" panose="02020603050405020304" pitchFamily="18" charset="0"/>
              </a:rPr>
              <a:t>subjective report (e.g., feels sad, empty, hopeless) or observation made by</a:t>
            </a:r>
          </a:p>
          <a:p>
            <a:pPr marL="0" indent="0" algn="l">
              <a:buNone/>
            </a:pPr>
            <a:r>
              <a:rPr lang="en-US" dirty="0">
                <a:latin typeface="Times New Roman" panose="02020603050405020304" pitchFamily="18" charset="0"/>
                <a:cs typeface="Times New Roman" panose="02020603050405020304" pitchFamily="18" charset="0"/>
              </a:rPr>
              <a:t>others (e.g., appears tearful). (Note: In children and adolescents, can </a:t>
            </a:r>
            <a:r>
              <a:rPr lang="en-US" dirty="0" smtClean="0">
                <a:latin typeface="Times New Roman" panose="02020603050405020304" pitchFamily="18" charset="0"/>
                <a:cs typeface="Times New Roman" panose="02020603050405020304" pitchFamily="18" charset="0"/>
              </a:rPr>
              <a:t>be irritable </a:t>
            </a:r>
            <a:r>
              <a:rPr lang="en-US" dirty="0">
                <a:latin typeface="Times New Roman" panose="02020603050405020304" pitchFamily="18" charset="0"/>
                <a:cs typeface="Times New Roman" panose="02020603050405020304" pitchFamily="18" charset="0"/>
              </a:rPr>
              <a:t>mood.)</a:t>
            </a:r>
          </a:p>
          <a:p>
            <a:pPr marL="0" indent="0" algn="l">
              <a:buNone/>
            </a:pPr>
            <a:r>
              <a:rPr lang="en-US" dirty="0">
                <a:latin typeface="Times New Roman" panose="02020603050405020304" pitchFamily="18" charset="0"/>
                <a:cs typeface="Times New Roman" panose="02020603050405020304" pitchFamily="18" charset="0"/>
              </a:rPr>
              <a:t>2. Markedly diminished interest or pleasure in all, or almost all, activities most</a:t>
            </a:r>
          </a:p>
          <a:p>
            <a:pPr marL="0" indent="0" algn="l">
              <a:buNone/>
            </a:pPr>
            <a:r>
              <a:rPr lang="en-US" dirty="0">
                <a:latin typeface="Times New Roman" panose="02020603050405020304" pitchFamily="18" charset="0"/>
                <a:cs typeface="Times New Roman" panose="02020603050405020304" pitchFamily="18" charset="0"/>
              </a:rPr>
              <a:t>of the day, nearly every day (as indicated by either subjective account or</a:t>
            </a:r>
          </a:p>
          <a:p>
            <a:pPr marL="0" indent="0" algn="l">
              <a:buNone/>
            </a:pPr>
            <a:r>
              <a:rPr lang="en-US" dirty="0">
                <a:latin typeface="Times New Roman" panose="02020603050405020304" pitchFamily="18" charset="0"/>
                <a:cs typeface="Times New Roman" panose="02020603050405020304" pitchFamily="18" charset="0"/>
              </a:rPr>
              <a:t>observation)</a:t>
            </a:r>
          </a:p>
          <a:p>
            <a:pPr marL="0" indent="0" algn="l">
              <a:buNone/>
            </a:pPr>
            <a:r>
              <a:rPr lang="en-US" dirty="0">
                <a:latin typeface="Times New Roman" panose="02020603050405020304" pitchFamily="18" charset="0"/>
                <a:cs typeface="Times New Roman" panose="02020603050405020304" pitchFamily="18" charset="0"/>
              </a:rPr>
              <a:t>3. Significant weight loss when not dieting or weight gain (e.g., a change of</a:t>
            </a:r>
          </a:p>
          <a:p>
            <a:pPr marL="0" indent="0" algn="l">
              <a:buNone/>
            </a:pPr>
            <a:r>
              <a:rPr lang="en-US" dirty="0">
                <a:latin typeface="Times New Roman" panose="02020603050405020304" pitchFamily="18" charset="0"/>
                <a:cs typeface="Times New Roman" panose="02020603050405020304" pitchFamily="18" charset="0"/>
              </a:rPr>
              <a:t>more than 5% of body weight in a month), or decrease or increase in</a:t>
            </a:r>
          </a:p>
          <a:p>
            <a:pPr marL="0" indent="0" algn="l">
              <a:buNone/>
            </a:pPr>
            <a:r>
              <a:rPr lang="en-US" dirty="0">
                <a:latin typeface="Times New Roman" panose="02020603050405020304" pitchFamily="18" charset="0"/>
                <a:cs typeface="Times New Roman" panose="02020603050405020304" pitchFamily="18" charset="0"/>
              </a:rPr>
              <a:t>appetite nearly every day.</a:t>
            </a:r>
          </a:p>
          <a:p>
            <a:pPr marL="0" indent="0" algn="l">
              <a:buNone/>
            </a:pPr>
            <a:r>
              <a:rPr lang="en-US" dirty="0">
                <a:latin typeface="Times New Roman" panose="02020603050405020304" pitchFamily="18" charset="0"/>
                <a:cs typeface="Times New Roman" panose="02020603050405020304" pitchFamily="18" charset="0"/>
              </a:rPr>
              <a:t>– (Note: In children, consider failure to make expected weight gain.)</a:t>
            </a:r>
          </a:p>
        </p:txBody>
      </p:sp>
    </p:spTree>
    <p:extLst>
      <p:ext uri="{BB962C8B-B14F-4D97-AF65-F5344CB8AC3E}">
        <p14:creationId xmlns:p14="http://schemas.microsoft.com/office/powerpoint/2010/main" val="3751411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marL="0" indent="0" algn="l">
              <a:buNone/>
            </a:pPr>
            <a:r>
              <a:rPr lang="en-US" dirty="0">
                <a:latin typeface="Times New Roman" panose="02020603050405020304" pitchFamily="18" charset="0"/>
                <a:cs typeface="Times New Roman" panose="02020603050405020304" pitchFamily="18" charset="0"/>
              </a:rPr>
              <a:t>4. Insomnia or hypersomnia nearly every day.</a:t>
            </a:r>
          </a:p>
          <a:p>
            <a:pPr marL="0" indent="0" algn="l">
              <a:buNone/>
            </a:pPr>
            <a:r>
              <a:rPr lang="en-US" dirty="0">
                <a:latin typeface="Times New Roman" panose="02020603050405020304" pitchFamily="18" charset="0"/>
                <a:cs typeface="Times New Roman" panose="02020603050405020304" pitchFamily="18" charset="0"/>
              </a:rPr>
              <a:t>5. Psychomotor agitation or retardation nearly every day (observable</a:t>
            </a:r>
          </a:p>
          <a:p>
            <a:pPr marL="0" indent="0" algn="l">
              <a:buNone/>
            </a:pPr>
            <a:r>
              <a:rPr lang="en-US" dirty="0">
                <a:latin typeface="Times New Roman" panose="02020603050405020304" pitchFamily="18" charset="0"/>
                <a:cs typeface="Times New Roman" panose="02020603050405020304" pitchFamily="18" charset="0"/>
              </a:rPr>
              <a:t>by others, not merely subjective feelings of restlessness or being</a:t>
            </a:r>
          </a:p>
          <a:p>
            <a:pPr marL="0" indent="0" algn="l">
              <a:buNone/>
            </a:pPr>
            <a:r>
              <a:rPr lang="en-US" dirty="0">
                <a:latin typeface="Times New Roman" panose="02020603050405020304" pitchFamily="18" charset="0"/>
                <a:cs typeface="Times New Roman" panose="02020603050405020304" pitchFamily="18" charset="0"/>
              </a:rPr>
              <a:t>slowed down).</a:t>
            </a:r>
          </a:p>
          <a:p>
            <a:pPr marL="0" indent="0" algn="l">
              <a:buNone/>
            </a:pPr>
            <a:r>
              <a:rPr lang="en-US" dirty="0">
                <a:latin typeface="Times New Roman" panose="02020603050405020304" pitchFamily="18" charset="0"/>
                <a:cs typeface="Times New Roman" panose="02020603050405020304" pitchFamily="18" charset="0"/>
              </a:rPr>
              <a:t>6. Fatigue or loss of energy nearly every day.</a:t>
            </a:r>
          </a:p>
          <a:p>
            <a:pPr marL="0" indent="0" algn="l">
              <a:buNone/>
            </a:pPr>
            <a:r>
              <a:rPr lang="en-US" dirty="0">
                <a:latin typeface="Times New Roman" panose="02020603050405020304" pitchFamily="18" charset="0"/>
                <a:cs typeface="Times New Roman" panose="02020603050405020304" pitchFamily="18" charset="0"/>
              </a:rPr>
              <a:t>7. Feelings of worthlessness or excessive or inappropriate </a:t>
            </a:r>
            <a:r>
              <a:rPr lang="en-US" dirty="0" smtClean="0">
                <a:latin typeface="Times New Roman" panose="02020603050405020304" pitchFamily="18" charset="0"/>
                <a:cs typeface="Times New Roman" panose="02020603050405020304" pitchFamily="18" charset="0"/>
              </a:rPr>
              <a:t>guilt (which </a:t>
            </a:r>
            <a:r>
              <a:rPr lang="en-US" dirty="0">
                <a:latin typeface="Times New Roman" panose="02020603050405020304" pitchFamily="18" charset="0"/>
                <a:cs typeface="Times New Roman" panose="02020603050405020304" pitchFamily="18" charset="0"/>
              </a:rPr>
              <a:t>may be delusional) nearly every day (not merely </a:t>
            </a:r>
            <a:r>
              <a:rPr lang="en-US" dirty="0" smtClean="0">
                <a:latin typeface="Times New Roman" panose="02020603050405020304" pitchFamily="18" charset="0"/>
                <a:cs typeface="Times New Roman" panose="02020603050405020304" pitchFamily="18" charset="0"/>
              </a:rPr>
              <a:t>self-reproach</a:t>
            </a: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or guilt about being sick).</a:t>
            </a:r>
          </a:p>
          <a:p>
            <a:pPr marL="0" indent="0" algn="l">
              <a:buNone/>
            </a:pPr>
            <a:r>
              <a:rPr lang="en-US" dirty="0">
                <a:latin typeface="Times New Roman" panose="02020603050405020304" pitchFamily="18" charset="0"/>
                <a:cs typeface="Times New Roman" panose="02020603050405020304" pitchFamily="18" charset="0"/>
              </a:rPr>
              <a:t>8. Diminished ability to think or concentrate, or </a:t>
            </a:r>
            <a:r>
              <a:rPr lang="en-US" dirty="0" smtClean="0">
                <a:latin typeface="Times New Roman" panose="02020603050405020304" pitchFamily="18" charset="0"/>
                <a:cs typeface="Times New Roman" panose="02020603050405020304" pitchFamily="18" charset="0"/>
              </a:rPr>
              <a:t>indecisiveness, nearly </a:t>
            </a:r>
            <a:r>
              <a:rPr lang="en-US" dirty="0">
                <a:latin typeface="Times New Roman" panose="02020603050405020304" pitchFamily="18" charset="0"/>
                <a:cs typeface="Times New Roman" panose="02020603050405020304" pitchFamily="18" charset="0"/>
              </a:rPr>
              <a:t>every day (either by subjective account or as observed </a:t>
            </a:r>
            <a:r>
              <a:rPr lang="en-US" dirty="0" smtClean="0">
                <a:latin typeface="Times New Roman" panose="02020603050405020304" pitchFamily="18" charset="0"/>
                <a:cs typeface="Times New Roman" panose="02020603050405020304" pitchFamily="18" charset="0"/>
              </a:rPr>
              <a:t>by others</a:t>
            </a:r>
            <a:r>
              <a:rPr lang="en-US" dirty="0">
                <a:latin typeface="Times New Roman" panose="02020603050405020304" pitchFamily="18" charset="0"/>
                <a:cs typeface="Times New Roman" panose="02020603050405020304" pitchFamily="18" charset="0"/>
              </a:rPr>
              <a:t>).</a:t>
            </a:r>
          </a:p>
          <a:p>
            <a:pPr marL="0" indent="0" algn="l">
              <a:buNone/>
            </a:pPr>
            <a:r>
              <a:rPr lang="en-US" dirty="0">
                <a:latin typeface="Times New Roman" panose="02020603050405020304" pitchFamily="18" charset="0"/>
                <a:cs typeface="Times New Roman" panose="02020603050405020304" pitchFamily="18" charset="0"/>
              </a:rPr>
              <a:t>9. Recurrent thoughts of death (not just fear of dying), recurrent</a:t>
            </a:r>
          </a:p>
          <a:p>
            <a:pPr marL="0" indent="0" algn="l">
              <a:buNone/>
            </a:pPr>
            <a:r>
              <a:rPr lang="en-US" dirty="0">
                <a:latin typeface="Times New Roman" panose="02020603050405020304" pitchFamily="18" charset="0"/>
                <a:cs typeface="Times New Roman" panose="02020603050405020304" pitchFamily="18" charset="0"/>
              </a:rPr>
              <a:t>suicidal ideation without a specific plan, or a suicide attempt or a</a:t>
            </a:r>
          </a:p>
          <a:p>
            <a:pPr marL="0" indent="0" algn="l">
              <a:buNone/>
            </a:pPr>
            <a:r>
              <a:rPr lang="en-US" dirty="0">
                <a:latin typeface="Times New Roman" panose="02020603050405020304" pitchFamily="18" charset="0"/>
                <a:cs typeface="Times New Roman" panose="02020603050405020304" pitchFamily="18" charset="0"/>
              </a:rPr>
              <a:t>specific plan for committing suicide.</a:t>
            </a:r>
          </a:p>
        </p:txBody>
      </p:sp>
    </p:spTree>
    <p:extLst>
      <p:ext uri="{BB962C8B-B14F-4D97-AF65-F5344CB8AC3E}">
        <p14:creationId xmlns:p14="http://schemas.microsoft.com/office/powerpoint/2010/main" val="683857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533400"/>
          </a:xfrm>
        </p:spPr>
        <p:txBody>
          <a:bodyPr>
            <a:normAutofit fontScale="90000"/>
          </a:bodyPr>
          <a:lstStyle/>
          <a:p>
            <a:endParaRPr lang="en-US" dirty="0"/>
          </a:p>
        </p:txBody>
      </p:sp>
      <p:sp>
        <p:nvSpPr>
          <p:cNvPr id="3" name="Content Placeholder 2"/>
          <p:cNvSpPr>
            <a:spLocks noGrp="1"/>
          </p:cNvSpPr>
          <p:nvPr>
            <p:ph idx="1"/>
          </p:nvPr>
        </p:nvSpPr>
        <p:spPr>
          <a:xfrm>
            <a:off x="114300" y="838200"/>
            <a:ext cx="8915400" cy="5638800"/>
          </a:xfrm>
        </p:spPr>
        <p:txBody>
          <a:bodyPr>
            <a:normAutofit fontScale="85000" lnSpcReduction="10000"/>
          </a:bodyPr>
          <a:lstStyle/>
          <a:p>
            <a:pPr marL="0" indent="0" algn="l">
              <a:buNone/>
            </a:pPr>
            <a:r>
              <a:rPr lang="en-US" b="1" dirty="0">
                <a:solidFill>
                  <a:srgbClr val="FF0000"/>
                </a:solidFill>
                <a:latin typeface="Times New Roman" panose="02020603050405020304" pitchFamily="18" charset="0"/>
                <a:cs typeface="Times New Roman" panose="02020603050405020304" pitchFamily="18" charset="0"/>
              </a:rPr>
              <a:t>B.</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symptoms cause clinically significant distress </a:t>
            </a:r>
            <a:r>
              <a:rPr lang="en-US" dirty="0" smtClean="0">
                <a:latin typeface="Times New Roman" panose="02020603050405020304" pitchFamily="18" charset="0"/>
                <a:cs typeface="Times New Roman" panose="02020603050405020304" pitchFamily="18" charset="0"/>
              </a:rPr>
              <a:t>or impairment </a:t>
            </a:r>
            <a:r>
              <a:rPr lang="en-US" dirty="0">
                <a:latin typeface="Times New Roman" panose="02020603050405020304" pitchFamily="18" charset="0"/>
                <a:cs typeface="Times New Roman" panose="02020603050405020304" pitchFamily="18" charset="0"/>
              </a:rPr>
              <a:t>in social, occupational, or other important </a:t>
            </a:r>
            <a:r>
              <a:rPr lang="en-US" dirty="0" smtClean="0">
                <a:latin typeface="Times New Roman" panose="02020603050405020304" pitchFamily="18" charset="0"/>
                <a:cs typeface="Times New Roman" panose="02020603050405020304" pitchFamily="18" charset="0"/>
              </a:rPr>
              <a:t>areas of </a:t>
            </a:r>
            <a:r>
              <a:rPr lang="en-US" dirty="0">
                <a:latin typeface="Times New Roman" panose="02020603050405020304" pitchFamily="18" charset="0"/>
                <a:cs typeface="Times New Roman" panose="02020603050405020304" pitchFamily="18" charset="0"/>
              </a:rPr>
              <a:t>functioning.</a:t>
            </a:r>
          </a:p>
          <a:p>
            <a:pPr marL="0" indent="0" algn="l">
              <a:buNone/>
            </a:pPr>
            <a:r>
              <a:rPr lang="en-US" b="1" dirty="0">
                <a:solidFill>
                  <a:srgbClr val="FF0000"/>
                </a:solidFill>
                <a:latin typeface="Times New Roman" panose="02020603050405020304" pitchFamily="18" charset="0"/>
                <a:cs typeface="Times New Roman" panose="02020603050405020304" pitchFamily="18" charset="0"/>
              </a:rPr>
              <a:t>C.</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episode is not attributable to the physiological </a:t>
            </a:r>
            <a:r>
              <a:rPr lang="en-US" dirty="0" smtClean="0">
                <a:latin typeface="Times New Roman" panose="02020603050405020304" pitchFamily="18" charset="0"/>
                <a:cs typeface="Times New Roman" panose="02020603050405020304" pitchFamily="18" charset="0"/>
              </a:rPr>
              <a:t>effects of </a:t>
            </a:r>
            <a:r>
              <a:rPr lang="en-US" dirty="0">
                <a:latin typeface="Times New Roman" panose="02020603050405020304" pitchFamily="18" charset="0"/>
                <a:cs typeface="Times New Roman" panose="02020603050405020304" pitchFamily="18" charset="0"/>
              </a:rPr>
              <a:t>a substance or to another medical condition.</a:t>
            </a:r>
          </a:p>
          <a:p>
            <a:pPr marL="0" indent="0" algn="l">
              <a:buNone/>
            </a:pPr>
            <a:r>
              <a:rPr lang="en-US" dirty="0">
                <a:latin typeface="Times New Roman" panose="02020603050405020304" pitchFamily="18" charset="0"/>
                <a:cs typeface="Times New Roman" panose="02020603050405020304" pitchFamily="18" charset="0"/>
              </a:rPr>
              <a:t>– Note: Criteria A-C represent a major depressive episode.</a:t>
            </a:r>
          </a:p>
          <a:p>
            <a:pPr marL="0" indent="0" algn="l">
              <a:buNone/>
            </a:pPr>
            <a:r>
              <a:rPr lang="en-US" b="1" dirty="0">
                <a:solidFill>
                  <a:srgbClr val="FF0000"/>
                </a:solidFill>
                <a:latin typeface="Times New Roman" panose="02020603050405020304" pitchFamily="18" charset="0"/>
                <a:cs typeface="Times New Roman" panose="02020603050405020304" pitchFamily="18" charset="0"/>
              </a:rPr>
              <a:t>D.</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occurrence of the major depressive episode is </a:t>
            </a:r>
            <a:r>
              <a:rPr lang="en-US" dirty="0" smtClean="0">
                <a:latin typeface="Times New Roman" panose="02020603050405020304" pitchFamily="18" charset="0"/>
                <a:cs typeface="Times New Roman" panose="02020603050405020304" pitchFamily="18" charset="0"/>
              </a:rPr>
              <a:t>not better </a:t>
            </a:r>
            <a:r>
              <a:rPr lang="en-US" dirty="0">
                <a:latin typeface="Times New Roman" panose="02020603050405020304" pitchFamily="18" charset="0"/>
                <a:cs typeface="Times New Roman" panose="02020603050405020304" pitchFamily="18" charset="0"/>
              </a:rPr>
              <a:t>explained by schizoaffective disorder, </a:t>
            </a:r>
            <a:r>
              <a:rPr lang="en-US" dirty="0" smtClean="0">
                <a:latin typeface="Times New Roman" panose="02020603050405020304" pitchFamily="18" charset="0"/>
                <a:cs typeface="Times New Roman" panose="02020603050405020304" pitchFamily="18" charset="0"/>
              </a:rPr>
              <a:t>schizophrenia, schizophreniform </a:t>
            </a:r>
            <a:r>
              <a:rPr lang="en-US" dirty="0">
                <a:latin typeface="Times New Roman" panose="02020603050405020304" pitchFamily="18" charset="0"/>
                <a:cs typeface="Times New Roman" panose="02020603050405020304" pitchFamily="18" charset="0"/>
              </a:rPr>
              <a:t>disorder, delusional disorder, or </a:t>
            </a:r>
            <a:r>
              <a:rPr lang="en-US" dirty="0" smtClean="0">
                <a:latin typeface="Times New Roman" panose="02020603050405020304" pitchFamily="18" charset="0"/>
                <a:cs typeface="Times New Roman" panose="02020603050405020304" pitchFamily="18" charset="0"/>
              </a:rPr>
              <a:t>other specified </a:t>
            </a:r>
            <a:r>
              <a:rPr lang="en-US" dirty="0">
                <a:latin typeface="Times New Roman" panose="02020603050405020304" pitchFamily="18" charset="0"/>
                <a:cs typeface="Times New Roman" panose="02020603050405020304" pitchFamily="18" charset="0"/>
              </a:rPr>
              <a:t>and unspecified schizophrenia spectrum and other</a:t>
            </a:r>
          </a:p>
          <a:p>
            <a:pPr marL="0" indent="0" algn="l">
              <a:buNone/>
            </a:pPr>
            <a:r>
              <a:rPr lang="en-US" dirty="0">
                <a:latin typeface="Times New Roman" panose="02020603050405020304" pitchFamily="18" charset="0"/>
                <a:cs typeface="Times New Roman" panose="02020603050405020304" pitchFamily="18" charset="0"/>
              </a:rPr>
              <a:t>psychotic disorders.</a:t>
            </a:r>
          </a:p>
          <a:p>
            <a:pPr marL="0" indent="0" algn="l">
              <a:buNone/>
            </a:pPr>
            <a:r>
              <a:rPr lang="en-US" b="1" dirty="0">
                <a:solidFill>
                  <a:srgbClr val="FF0000"/>
                </a:solidFill>
                <a:latin typeface="Times New Roman" panose="02020603050405020304" pitchFamily="18" charset="0"/>
                <a:cs typeface="Times New Roman" panose="02020603050405020304" pitchFamily="18" charset="0"/>
              </a:rPr>
              <a:t>E.</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There has never been a manic episode or a hypomanic</a:t>
            </a:r>
          </a:p>
          <a:p>
            <a:pPr marL="0" indent="0" algn="l">
              <a:buNone/>
            </a:pPr>
            <a:r>
              <a:rPr lang="en-US" dirty="0">
                <a:latin typeface="Times New Roman" panose="02020603050405020304" pitchFamily="18" charset="0"/>
                <a:cs typeface="Times New Roman" panose="02020603050405020304" pitchFamily="18" charset="0"/>
              </a:rPr>
              <a:t>episode.</a:t>
            </a:r>
          </a:p>
        </p:txBody>
      </p:sp>
    </p:spTree>
    <p:extLst>
      <p:ext uri="{BB962C8B-B14F-4D97-AF65-F5344CB8AC3E}">
        <p14:creationId xmlns:p14="http://schemas.microsoft.com/office/powerpoint/2010/main" val="3044798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609600"/>
          </a:xfrm>
        </p:spPr>
        <p:txBody>
          <a:bodyPr>
            <a:normAutofit fontScale="90000"/>
          </a:bodyPr>
          <a:lstStyle/>
          <a:p>
            <a:r>
              <a:rPr lang="en-US" u="sng" dirty="0" smtClean="0">
                <a:latin typeface="Times New Roman" panose="02020603050405020304" pitchFamily="18" charset="0"/>
                <a:cs typeface="Times New Roman" panose="02020603050405020304" pitchFamily="18" charset="0"/>
              </a:rPr>
              <a:t>Biological/Physical Features of MDD</a:t>
            </a:r>
            <a:endParaRPr lang="en-US" u="sng"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729162"/>
            <a:ext cx="7467600" cy="5752046"/>
          </a:xfrm>
        </p:spPr>
      </p:pic>
    </p:spTree>
    <p:extLst>
      <p:ext uri="{BB962C8B-B14F-4D97-AF65-F5344CB8AC3E}">
        <p14:creationId xmlns:p14="http://schemas.microsoft.com/office/powerpoint/2010/main" val="518450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rtl="0"/>
            <a:r>
              <a:rPr lang="en-US" sz="3200" b="1" dirty="0" smtClean="0">
                <a:latin typeface="Times New Roman" panose="02020603050405020304" pitchFamily="18" charset="0"/>
                <a:cs typeface="Times New Roman" panose="02020603050405020304" pitchFamily="18" charset="0"/>
              </a:rPr>
              <a:t>EPIDIMIOLOGY</a:t>
            </a:r>
            <a:endParaRPr lang="ar-JO"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09600"/>
            <a:ext cx="9144000" cy="6019800"/>
          </a:xfrm>
        </p:spPr>
        <p:txBody>
          <a:bodyPr>
            <a:normAutofit fontScale="92500" lnSpcReduction="10000"/>
          </a:bodyPr>
          <a:lstStyle/>
          <a:p>
            <a:pPr algn="l" rtl="0"/>
            <a:r>
              <a:rPr lang="en-US" sz="2800" dirty="0" smtClean="0">
                <a:latin typeface="Times New Roman" panose="02020603050405020304" pitchFamily="18" charset="0"/>
                <a:cs typeface="Times New Roman" panose="02020603050405020304" pitchFamily="18" charset="0"/>
              </a:rPr>
              <a:t>Prevalence of MDD:10-15%</a:t>
            </a:r>
          </a:p>
          <a:p>
            <a:pPr algn="l" rtl="0"/>
            <a:r>
              <a:rPr lang="en-US" sz="2800" dirty="0" smtClean="0">
                <a:latin typeface="Times New Roman" panose="02020603050405020304" pitchFamily="18" charset="0"/>
                <a:cs typeface="Times New Roman" panose="02020603050405020304" pitchFamily="18" charset="0"/>
              </a:rPr>
              <a:t>M:F = 1:2</a:t>
            </a:r>
          </a:p>
          <a:p>
            <a:pPr algn="l" rtl="0"/>
            <a:r>
              <a:rPr lang="en-US" sz="2800" dirty="0" smtClean="0">
                <a:latin typeface="Times New Roman" panose="02020603050405020304" pitchFamily="18" charset="0"/>
                <a:cs typeface="Times New Roman" panose="02020603050405020304" pitchFamily="18" charset="0"/>
              </a:rPr>
              <a:t>Mean age of onset of MDD is 40 years, with 50% of patients having onset between 20-50 years of age</a:t>
            </a:r>
          </a:p>
          <a:p>
            <a:pPr algn="l" rtl="0"/>
            <a:r>
              <a:rPr lang="en-US" sz="2800" dirty="0" smtClean="0">
                <a:latin typeface="Times New Roman" panose="02020603050405020304" pitchFamily="18" charset="0"/>
                <a:cs typeface="Times New Roman" panose="02020603050405020304" pitchFamily="18" charset="0"/>
              </a:rPr>
              <a:t>No correlation has been found between MDD and socio economic status</a:t>
            </a:r>
          </a:p>
          <a:p>
            <a:pPr algn="l" rtl="0"/>
            <a:r>
              <a:rPr lang="en-US" sz="2800" dirty="0" smtClean="0">
                <a:latin typeface="Times New Roman" panose="02020603050405020304" pitchFamily="18" charset="0"/>
                <a:cs typeface="Times New Roman" panose="02020603050405020304" pitchFamily="18" charset="0"/>
              </a:rPr>
              <a:t>More common in the unemployed ( 3 times more likely) , divorced people </a:t>
            </a:r>
          </a:p>
          <a:p>
            <a:pPr algn="l" rtl="0"/>
            <a:r>
              <a:rPr lang="en-US" sz="2800" dirty="0" smtClean="0">
                <a:latin typeface="Times New Roman" panose="02020603050405020304" pitchFamily="18" charset="0"/>
                <a:cs typeface="Times New Roman" panose="02020603050405020304" pitchFamily="18" charset="0"/>
              </a:rPr>
              <a:t>Patients with OCD, borderline and histrionic personality are at a greater risk of developing MDD</a:t>
            </a:r>
          </a:p>
          <a:p>
            <a:pPr algn="l" rtl="0"/>
            <a:r>
              <a:rPr lang="en-US" sz="2800" dirty="0" smtClean="0">
                <a:latin typeface="Times New Roman" panose="02020603050405020304" pitchFamily="18" charset="0"/>
                <a:cs typeface="Times New Roman" panose="02020603050405020304" pitchFamily="18" charset="0"/>
              </a:rPr>
              <a:t>Lifetime prevalence in the elderly is &lt;10%</a:t>
            </a:r>
          </a:p>
          <a:p>
            <a:pPr algn="l" rtl="0"/>
            <a:r>
              <a:rPr lang="en-US" sz="2800" dirty="0" smtClean="0">
                <a:latin typeface="Times New Roman" panose="02020603050405020304" pitchFamily="18" charset="0"/>
                <a:cs typeface="Times New Roman" panose="02020603050405020304" pitchFamily="18" charset="0"/>
              </a:rPr>
              <a:t>It is known that Depression increases the mortality in patients with other comorbidities such as Diabetes, Stroke &amp; Cardiovascular problems. </a:t>
            </a:r>
          </a:p>
          <a:p>
            <a:pPr algn="l" rtl="0"/>
            <a:endParaRPr lang="en-US" sz="2800" dirty="0" smtClean="0">
              <a:latin typeface="Times New Roman" panose="02020603050405020304" pitchFamily="18" charset="0"/>
              <a:cs typeface="Times New Roman" panose="02020603050405020304" pitchFamily="18" charset="0"/>
            </a:endParaRPr>
          </a:p>
          <a:p>
            <a:pPr algn="l" rtl="0"/>
            <a:endParaRPr lang="en-US" sz="2800" dirty="0" smtClean="0"/>
          </a:p>
          <a:p>
            <a:pPr algn="l" rtl="0"/>
            <a:endParaRPr lang="en-US" sz="28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1839</TotalTime>
  <Words>2901</Words>
  <Application>Microsoft Office PowerPoint</Application>
  <PresentationFormat>On-screen Show (4:3)</PresentationFormat>
  <Paragraphs>345</Paragraphs>
  <Slides>41</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41</vt:i4>
      </vt:variant>
    </vt:vector>
  </HeadingPairs>
  <TitlesOfParts>
    <vt:vector size="49" baseType="lpstr">
      <vt:lpstr>Arial</vt:lpstr>
      <vt:lpstr>Bell MT</vt:lpstr>
      <vt:lpstr>Calibri</vt:lpstr>
      <vt:lpstr>Calibri Light</vt:lpstr>
      <vt:lpstr>Times</vt:lpstr>
      <vt:lpstr>Times New Roman</vt:lpstr>
      <vt:lpstr>Office Theme</vt:lpstr>
      <vt:lpstr>Custom Design</vt:lpstr>
      <vt:lpstr>Mood Disorders</vt:lpstr>
      <vt:lpstr>PowerPoint Presentation</vt:lpstr>
      <vt:lpstr>SYMPTOMATIC PATTERNS</vt:lpstr>
      <vt:lpstr>Classification </vt:lpstr>
      <vt:lpstr>Major Depressive Disorder</vt:lpstr>
      <vt:lpstr>PowerPoint Presentation</vt:lpstr>
      <vt:lpstr>PowerPoint Presentation</vt:lpstr>
      <vt:lpstr>Biological/Physical Features of MDD</vt:lpstr>
      <vt:lpstr>EPIDIMIOLOGY</vt:lpstr>
      <vt:lpstr>ETIOLOGY</vt:lpstr>
      <vt:lpstr>ETIOLOGY</vt:lpstr>
      <vt:lpstr>PowerPoint Presentation</vt:lpstr>
      <vt:lpstr>PowerPoint Presentation</vt:lpstr>
      <vt:lpstr>Suicidal risk assessment </vt:lpstr>
      <vt:lpstr>Prognosis</vt:lpstr>
      <vt:lpstr>Prognosis</vt:lpstr>
      <vt:lpstr>TREATMENT</vt:lpstr>
      <vt:lpstr>TREATMENT</vt:lpstr>
      <vt:lpstr>TREATMENT</vt:lpstr>
      <vt:lpstr>TREATMENT</vt:lpstr>
      <vt:lpstr>Manic episode  </vt:lpstr>
      <vt:lpstr>  </vt:lpstr>
      <vt:lpstr>Hypomanic episode</vt:lpstr>
      <vt:lpstr>PowerPoint Presentation</vt:lpstr>
      <vt:lpstr>PowerPoint Presentation</vt:lpstr>
      <vt:lpstr>DIFFERENCES BETWEEN MANIC AND HYPOMANIC EPISODES</vt:lpstr>
      <vt:lpstr>Bipolar I disorder</vt:lpstr>
      <vt:lpstr>Bipolar II Disorder</vt:lpstr>
      <vt:lpstr>Bipolar Vs. Unipolar depression </vt:lpstr>
      <vt:lpstr>Epidemiology</vt:lpstr>
      <vt:lpstr>PowerPoint Presentation</vt:lpstr>
      <vt:lpstr>ETIOLOGY</vt:lpstr>
      <vt:lpstr>Pharmacological treatment of BAD</vt:lpstr>
      <vt:lpstr>PowerPoint Presentation</vt:lpstr>
      <vt:lpstr>Other Treatments of BAD</vt:lpstr>
      <vt:lpstr> Dysthymia      (Persistent Depressive Disorder)</vt:lpstr>
      <vt:lpstr> Dysthymia      (Persistent Depressive Disorder)</vt:lpstr>
      <vt:lpstr> Dysthymia      (Persistent Depressive Disorder)</vt:lpstr>
      <vt:lpstr>Cyclothymia</vt:lpstr>
      <vt:lpstr>Cyclothymia</vt:lpstr>
      <vt:lpstr>PowerPoint Presentation</vt:lpstr>
    </vt:vector>
  </TitlesOfParts>
  <Company>By Mohammad Addassi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Bipolar affective disorder</dc:title>
  <dc:creator>Mohammad</dc:creator>
  <cp:lastModifiedBy>Gts</cp:lastModifiedBy>
  <cp:revision>155</cp:revision>
  <dcterms:created xsi:type="dcterms:W3CDTF">2016-05-08T14:59:56Z</dcterms:created>
  <dcterms:modified xsi:type="dcterms:W3CDTF">2023-07-29T15:07:50Z</dcterms:modified>
</cp:coreProperties>
</file>