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57" r:id="rId3"/>
    <p:sldId id="285" r:id="rId4"/>
    <p:sldId id="258" r:id="rId5"/>
    <p:sldId id="259" r:id="rId6"/>
    <p:sldId id="280" r:id="rId7"/>
    <p:sldId id="260" r:id="rId8"/>
    <p:sldId id="261" r:id="rId9"/>
    <p:sldId id="262" r:id="rId10"/>
    <p:sldId id="263" r:id="rId11"/>
    <p:sldId id="286" r:id="rId12"/>
    <p:sldId id="264" r:id="rId13"/>
    <p:sldId id="265" r:id="rId14"/>
    <p:sldId id="266" r:id="rId15"/>
    <p:sldId id="267" r:id="rId16"/>
    <p:sldId id="268" r:id="rId17"/>
    <p:sldId id="269" r:id="rId18"/>
    <p:sldId id="281" r:id="rId19"/>
    <p:sldId id="270" r:id="rId20"/>
    <p:sldId id="271" r:id="rId21"/>
    <p:sldId id="272" r:id="rId22"/>
    <p:sldId id="273" r:id="rId23"/>
    <p:sldId id="274" r:id="rId24"/>
    <p:sldId id="276" r:id="rId25"/>
    <p:sldId id="282" r:id="rId26"/>
    <p:sldId id="277" r:id="rId27"/>
    <p:sldId id="278" r:id="rId28"/>
    <p:sldId id="283" r:id="rId29"/>
    <p:sldId id="275" r:id="rId30"/>
    <p:sldId id="284" r:id="rId31"/>
    <p:sldId id="287" r:id="rId32"/>
    <p:sldId id="279" r:id="rId3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681" autoAdjust="0"/>
    <p:restoredTop sz="94660"/>
  </p:normalViewPr>
  <p:slideViewPr>
    <p:cSldViewPr>
      <p:cViewPr varScale="1">
        <p:scale>
          <a:sx n="66" d="100"/>
          <a:sy n="66" d="100"/>
        </p:scale>
        <p:origin x="-1380"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10FE020-F00D-4083-BDD3-FD5EC73323CA}" type="datetimeFigureOut">
              <a:rPr lang="en-US" smtClean="0"/>
              <a:pPr/>
              <a:t>1/30/2018</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C3D81E1-A7CC-474E-B2F1-2662EEF9D0A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Rt</a:t>
            </a:r>
            <a:r>
              <a:rPr lang="en-US" dirty="0" smtClean="0"/>
              <a:t>: </a:t>
            </a:r>
            <a:r>
              <a:rPr lang="en-US" smtClean="0"/>
              <a:t>radiation therapy</a:t>
            </a:r>
            <a:endParaRPr lang="en-US"/>
          </a:p>
        </p:txBody>
      </p:sp>
      <p:sp>
        <p:nvSpPr>
          <p:cNvPr id="4" name="Slide Number Placeholder 3"/>
          <p:cNvSpPr>
            <a:spLocks noGrp="1"/>
          </p:cNvSpPr>
          <p:nvPr>
            <p:ph type="sldNum" sz="quarter" idx="10"/>
          </p:nvPr>
        </p:nvSpPr>
        <p:spPr/>
        <p:txBody>
          <a:bodyPr/>
          <a:lstStyle/>
          <a:p>
            <a:fld id="{9C3D81E1-A7CC-474E-B2F1-2662EEF9D0AC}"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D8AC8E29-933D-42D9-B034-4A051A6E062F}" type="datetimeFigureOut">
              <a:rPr lang="en-US" smtClean="0"/>
              <a:pPr/>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7F2D4-0F75-42D3-838C-B45352D88663}" type="slidenum">
              <a:rPr lang="en-US" smtClean="0"/>
              <a:pPr/>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AC8E29-933D-42D9-B034-4A051A6E062F}" type="datetimeFigureOut">
              <a:rPr lang="en-US" smtClean="0"/>
              <a:pPr/>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7F2D4-0F75-42D3-838C-B45352D8866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AC8E29-933D-42D9-B034-4A051A6E062F}" type="datetimeFigureOut">
              <a:rPr lang="en-US" smtClean="0"/>
              <a:pPr/>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7F2D4-0F75-42D3-838C-B45352D8866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D8AC8E29-933D-42D9-B034-4A051A6E062F}" type="datetimeFigureOut">
              <a:rPr lang="en-US" smtClean="0"/>
              <a:pPr/>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7F2D4-0F75-42D3-838C-B45352D88663}" type="slidenum">
              <a:rPr lang="en-US" smtClean="0"/>
              <a:pPr/>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AC8E29-933D-42D9-B034-4A051A6E062F}" type="datetimeFigureOut">
              <a:rPr lang="en-US" smtClean="0"/>
              <a:pPr/>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7F2D4-0F75-42D3-838C-B45352D8866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D8AC8E29-933D-42D9-B034-4A051A6E062F}" type="datetimeFigureOut">
              <a:rPr lang="en-US" smtClean="0"/>
              <a:pPr/>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37F2D4-0F75-42D3-838C-B45352D8866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D8AC8E29-933D-42D9-B034-4A051A6E062F}" type="datetimeFigureOut">
              <a:rPr lang="en-US" smtClean="0"/>
              <a:pPr/>
              <a:t>1/30/2018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37F2D4-0F75-42D3-838C-B45352D8866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8AC8E29-933D-42D9-B034-4A051A6E062F}" type="datetimeFigureOut">
              <a:rPr lang="en-US" smtClean="0"/>
              <a:pPr/>
              <a:t>1/30/2018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37F2D4-0F75-42D3-838C-B45352D8866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AC8E29-933D-42D9-B034-4A051A6E062F}" type="datetimeFigureOut">
              <a:rPr lang="en-US" smtClean="0"/>
              <a:pPr/>
              <a:t>1/30/2018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37F2D4-0F75-42D3-838C-B45352D8866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AC8E29-933D-42D9-B034-4A051A6E062F}" type="datetimeFigureOut">
              <a:rPr lang="en-US" smtClean="0"/>
              <a:pPr/>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37F2D4-0F75-42D3-838C-B45352D8866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AC8E29-933D-42D9-B034-4A051A6E062F}" type="datetimeFigureOut">
              <a:rPr lang="en-US" smtClean="0"/>
              <a:pPr/>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37F2D4-0F75-42D3-838C-B45352D8866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D8AC8E29-933D-42D9-B034-4A051A6E062F}" type="datetimeFigureOut">
              <a:rPr lang="en-US" smtClean="0"/>
              <a:pPr/>
              <a:t>1/30/2018</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2037F2D4-0F75-42D3-838C-B45352D8866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pPr>
              <a:defRPr/>
            </a:pPr>
            <a:r>
              <a:rPr lang="en-US" altLang="en-US" sz="4800" dirty="0"/>
              <a:t>Dr. Mohammed </a:t>
            </a:r>
            <a:r>
              <a:rPr lang="en-US" altLang="en-US" sz="4800" dirty="0" err="1"/>
              <a:t>Khader</a:t>
            </a:r>
            <a:endParaRPr lang="en-US" altLang="en-US" sz="4800" dirty="0"/>
          </a:p>
          <a:p>
            <a:pPr>
              <a:defRPr/>
            </a:pPr>
            <a:r>
              <a:rPr lang="en-US" altLang="en-US" dirty="0"/>
              <a:t>Consultant obstetrician and gynecologist  </a:t>
            </a:r>
          </a:p>
          <a:p>
            <a:pPr>
              <a:defRPr/>
            </a:pPr>
            <a:r>
              <a:rPr lang="en-US" altLang="en-US" dirty="0"/>
              <a:t>oncologic gynecologist </a:t>
            </a:r>
          </a:p>
          <a:p>
            <a:endParaRPr lang="en-US" dirty="0"/>
          </a:p>
        </p:txBody>
      </p:sp>
      <p:sp>
        <p:nvSpPr>
          <p:cNvPr id="2" name="Title 1"/>
          <p:cNvSpPr>
            <a:spLocks noGrp="1"/>
          </p:cNvSpPr>
          <p:nvPr>
            <p:ph type="ctrTitle"/>
          </p:nvPr>
        </p:nvSpPr>
        <p:spPr/>
        <p:txBody>
          <a:bodyPr/>
          <a:lstStyle/>
          <a:p>
            <a:r>
              <a:rPr lang="en-US" sz="4800" b="1" dirty="0"/>
              <a:t>Invasive cervical cancer</a:t>
            </a:r>
          </a:p>
        </p:txBody>
      </p:sp>
      <p:sp>
        <p:nvSpPr>
          <p:cNvPr id="5" name="مربع نص 4"/>
          <p:cNvSpPr txBox="1"/>
          <p:nvPr/>
        </p:nvSpPr>
        <p:spPr>
          <a:xfrm rot="16200000">
            <a:off x="-607367" y="3198168"/>
            <a:ext cx="1676400" cy="461665"/>
          </a:xfrm>
          <a:prstGeom prst="rect">
            <a:avLst/>
          </a:prstGeom>
          <a:noFill/>
        </p:spPr>
        <p:txBody>
          <a:bodyPr wrap="square" rtlCol="1">
            <a:spAutoFit/>
          </a:bodyPr>
          <a:lstStyle/>
          <a:p>
            <a:pPr algn="ctr" rtl="0"/>
            <a:r>
              <a:rPr lang="en-US" sz="2400" b="1" dirty="0" smtClean="0">
                <a:solidFill>
                  <a:schemeClr val="tx1">
                    <a:lumMod val="75000"/>
                    <a:lumOff val="25000"/>
                  </a:schemeClr>
                </a:solidFill>
                <a:effectLst>
                  <a:outerShdw blurRad="38100" dist="38100" dir="2700000" algn="tl">
                    <a:srgbClr val="000000">
                      <a:alpha val="43137"/>
                    </a:srgbClr>
                  </a:outerShdw>
                </a:effectLst>
                <a:latin typeface="Candara" pitchFamily="34" charset="0"/>
              </a:rPr>
              <a:t>|</a:t>
            </a:r>
            <a:r>
              <a:rPr lang="en-US" sz="2000" dirty="0" smtClean="0">
                <a:latin typeface="Candara" pitchFamily="34" charset="0"/>
              </a:rPr>
              <a:t>PRICE: 0.20 </a:t>
            </a:r>
            <a:r>
              <a:rPr lang="en-US" sz="2400" b="1" dirty="0" smtClean="0">
                <a:solidFill>
                  <a:schemeClr val="tx1">
                    <a:lumMod val="75000"/>
                    <a:lumOff val="25000"/>
                  </a:schemeClr>
                </a:solidFill>
                <a:effectLst>
                  <a:outerShdw blurRad="38100" dist="38100" dir="2700000" algn="tl">
                    <a:srgbClr val="000000">
                      <a:alpha val="43137"/>
                    </a:srgbClr>
                  </a:outerShdw>
                </a:effectLst>
                <a:latin typeface="Candara" pitchFamily="34" charset="0"/>
              </a:rPr>
              <a:t>|</a:t>
            </a:r>
            <a:endParaRPr lang="ar-JO" sz="2400" b="1" dirty="0">
              <a:solidFill>
                <a:schemeClr val="tx1">
                  <a:lumMod val="75000"/>
                  <a:lumOff val="25000"/>
                </a:schemeClr>
              </a:solidFill>
              <a:effectLst>
                <a:outerShdw blurRad="38100" dist="38100" dir="2700000" algn="tl">
                  <a:srgbClr val="000000">
                    <a:alpha val="43137"/>
                  </a:srgbClr>
                </a:outerShdw>
              </a:effectLst>
              <a:latin typeface="Candara" pitchFamily="34" charset="0"/>
            </a:endParaRPr>
          </a:p>
        </p:txBody>
      </p:sp>
      <p:pic>
        <p:nvPicPr>
          <p:cNvPr id="6" name="Picture 6" descr="C:\Users\TOSHIBA\Desktop\@ccs.medbank.png"/>
          <p:cNvPicPr>
            <a:picLocks noChangeAspect="1" noChangeArrowheads="1"/>
          </p:cNvPicPr>
          <p:nvPr/>
        </p:nvPicPr>
        <p:blipFill>
          <a:blip r:embed="rId2" cstate="print"/>
          <a:srcRect/>
          <a:stretch>
            <a:fillRect/>
          </a:stretch>
        </p:blipFill>
        <p:spPr bwMode="auto">
          <a:xfrm>
            <a:off x="228600" y="304800"/>
            <a:ext cx="2052000" cy="1167685"/>
          </a:xfrm>
          <a:prstGeom prst="rect">
            <a:avLst/>
          </a:prstGeom>
          <a:noFill/>
        </p:spPr>
      </p:pic>
    </p:spTree>
    <p:extLst>
      <p:ext uri="{BB962C8B-B14F-4D97-AF65-F5344CB8AC3E}">
        <p14:creationId xmlns="" xmlns:p14="http://schemas.microsoft.com/office/powerpoint/2010/main" val="1437518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924800" cy="762000"/>
          </a:xfrm>
        </p:spPr>
        <p:txBody>
          <a:bodyPr/>
          <a:lstStyle/>
          <a:p>
            <a:r>
              <a:rPr lang="en-US" b="1" dirty="0">
                <a:solidFill>
                  <a:srgbClr val="FFC000"/>
                </a:solidFill>
              </a:rPr>
              <a:t>ROUTES OF SPREAD</a:t>
            </a:r>
          </a:p>
        </p:txBody>
      </p:sp>
      <p:sp>
        <p:nvSpPr>
          <p:cNvPr id="3" name="Content Placeholder 2"/>
          <p:cNvSpPr>
            <a:spLocks noGrp="1"/>
          </p:cNvSpPr>
          <p:nvPr>
            <p:ph sz="quarter" idx="13"/>
          </p:nvPr>
        </p:nvSpPr>
        <p:spPr>
          <a:xfrm>
            <a:off x="228600" y="1143000"/>
            <a:ext cx="8686800" cy="4267200"/>
          </a:xfrm>
        </p:spPr>
        <p:txBody>
          <a:bodyPr>
            <a:noAutofit/>
          </a:bodyPr>
          <a:lstStyle/>
          <a:p>
            <a:pPr>
              <a:spcBef>
                <a:spcPts val="600"/>
              </a:spcBef>
            </a:pPr>
            <a:r>
              <a:rPr lang="en-US" sz="2400" dirty="0"/>
              <a:t>Cervical cancer can spread by direct extension or by lymphatic or </a:t>
            </a:r>
            <a:r>
              <a:rPr lang="en-US" sz="2400" dirty="0" err="1"/>
              <a:t>hematogenous</a:t>
            </a:r>
            <a:r>
              <a:rPr lang="en-US" sz="2400" dirty="0"/>
              <a:t> dissemination. </a:t>
            </a:r>
            <a:endParaRPr lang="en-US" sz="2400" dirty="0" smtClean="0"/>
          </a:p>
          <a:p>
            <a:pPr>
              <a:spcBef>
                <a:spcPts val="600"/>
              </a:spcBef>
            </a:pPr>
            <a:r>
              <a:rPr lang="en-US" sz="2400" dirty="0" smtClean="0"/>
              <a:t>Direct </a:t>
            </a:r>
            <a:r>
              <a:rPr lang="en-US" sz="2400" dirty="0"/>
              <a:t>extension may involve the uterine corpus, vagina, </a:t>
            </a:r>
            <a:r>
              <a:rPr lang="en-US" sz="2400" dirty="0" err="1"/>
              <a:t>parametria</a:t>
            </a:r>
            <a:r>
              <a:rPr lang="en-US" sz="2400" dirty="0"/>
              <a:t>, peritoneal cavity, bladder, or rectum. </a:t>
            </a:r>
            <a:endParaRPr lang="en-US" sz="2400" dirty="0" smtClean="0"/>
          </a:p>
          <a:p>
            <a:pPr>
              <a:spcBef>
                <a:spcPts val="600"/>
              </a:spcBef>
            </a:pPr>
            <a:r>
              <a:rPr lang="en-US" sz="2400" dirty="0" smtClean="0"/>
              <a:t>Ovarian </a:t>
            </a:r>
            <a:r>
              <a:rPr lang="en-US" sz="2400" dirty="0"/>
              <a:t>involvement by direct extension of cervical cancer is rare; ovarian metastases occur in approximately 0.5 percent of squamous cell carcinomas and 1.7 percent of </a:t>
            </a:r>
            <a:r>
              <a:rPr lang="en-US" sz="2400" dirty="0" smtClean="0"/>
              <a:t>adenocarcinomas. </a:t>
            </a:r>
          </a:p>
          <a:p>
            <a:pPr>
              <a:spcBef>
                <a:spcPts val="600"/>
              </a:spcBef>
            </a:pPr>
            <a:r>
              <a:rPr lang="en-US" sz="2400" dirty="0" smtClean="0"/>
              <a:t>The </a:t>
            </a:r>
            <a:r>
              <a:rPr lang="en-US" sz="2400" dirty="0"/>
              <a:t>most common sites for </a:t>
            </a:r>
            <a:r>
              <a:rPr lang="en-US" sz="2400" dirty="0" err="1"/>
              <a:t>hematogenous</a:t>
            </a:r>
            <a:r>
              <a:rPr lang="en-US" sz="2400" dirty="0"/>
              <a:t> spread are the lungs, liver, and bone; the bowel, adrenal glands, spleen, and brain are less frequent </a:t>
            </a:r>
            <a:r>
              <a:rPr lang="en-US" sz="2400" dirty="0" smtClean="0"/>
              <a:t>sites</a:t>
            </a:r>
          </a:p>
        </p:txBody>
      </p:sp>
    </p:spTree>
    <p:extLst>
      <p:ext uri="{BB962C8B-B14F-4D97-AF65-F5344CB8AC3E}">
        <p14:creationId xmlns="" xmlns:p14="http://schemas.microsoft.com/office/powerpoint/2010/main" val="5986053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228600" y="609600"/>
            <a:ext cx="8686800" cy="5029200"/>
          </a:xfrm>
          <a:prstGeom prst="rect">
            <a:avLst/>
          </a:prstGeom>
        </p:spPr>
        <p:txBody>
          <a:bodyPr>
            <a:noAutofit/>
          </a:bodyPr>
          <a:lstStyle/>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Historically,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obturator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lymph nodes were thought to be the most frequent site of nodal metastases in women with cervical cancer .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It was also thought that lymphatic spread advanced in an orderly fashion from the lymph nodes on the pelvic sidewall to the common iliac, and then the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paraaortic</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group . However, subsequent studies, including those utilizing the sentinel lymph node mapping technique, emphasize that any of the pelvic lymph node groups, and even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paraaortic</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lymph nodes, may contain the first draining lymph node and may be the first site of nodal metastasis.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The distribution of sites of nodal metastasis were: external iliac (43 percent),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obturator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(26 percent),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parametrial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(21 percent), common iliac (7 percent),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presacral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(1 percent), and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paraaortic</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(1 percent).</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3"/>
          </p:nvPr>
        </p:nvPicPr>
        <p:blipFill>
          <a:blip r:embed="rId2">
            <a:extLst>
              <a:ext uri="{28A0092B-C50C-407E-A947-70E740481C1C}">
                <a14:useLocalDpi xmlns="" xmlns:a14="http://schemas.microsoft.com/office/drawing/2010/main" val="0"/>
              </a:ext>
            </a:extLst>
          </a:blip>
          <a:stretch>
            <a:fillRect/>
          </a:stretch>
        </p:blipFill>
        <p:spPr>
          <a:xfrm rot="16200000">
            <a:off x="1458000" y="-723900"/>
            <a:ext cx="6228000" cy="8305801"/>
          </a:xfrm>
        </p:spPr>
      </p:pic>
    </p:spTree>
    <p:extLst>
      <p:ext uri="{BB962C8B-B14F-4D97-AF65-F5344CB8AC3E}">
        <p14:creationId xmlns="" xmlns:p14="http://schemas.microsoft.com/office/powerpoint/2010/main" val="5552200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655638"/>
          </a:xfrm>
        </p:spPr>
        <p:txBody>
          <a:bodyPr/>
          <a:lstStyle/>
          <a:p>
            <a:r>
              <a:rPr lang="en-US" b="1" dirty="0">
                <a:solidFill>
                  <a:srgbClr val="FFC000"/>
                </a:solidFill>
              </a:rPr>
              <a:t>CLINICAL MANIFESTATIONS</a:t>
            </a:r>
          </a:p>
        </p:txBody>
      </p:sp>
      <p:sp>
        <p:nvSpPr>
          <p:cNvPr id="3" name="Content Placeholder 2"/>
          <p:cNvSpPr>
            <a:spLocks noGrp="1"/>
          </p:cNvSpPr>
          <p:nvPr>
            <p:ph sz="quarter" idx="13"/>
          </p:nvPr>
        </p:nvSpPr>
        <p:spPr>
          <a:xfrm>
            <a:off x="228600" y="762000"/>
            <a:ext cx="8686800" cy="5791200"/>
          </a:xfrm>
        </p:spPr>
        <p:txBody>
          <a:bodyPr>
            <a:normAutofit fontScale="92500"/>
          </a:bodyPr>
          <a:lstStyle/>
          <a:p>
            <a:r>
              <a:rPr lang="en-US" sz="2400" dirty="0"/>
              <a:t>Early cervical cancer is frequently asymptomatic, underscoring the importance of screening. The most common symptoms at presentation </a:t>
            </a:r>
            <a:r>
              <a:rPr lang="en-US" sz="2400" dirty="0" smtClean="0"/>
              <a:t>are: </a:t>
            </a:r>
            <a:endParaRPr lang="en-US" sz="2400" dirty="0"/>
          </a:p>
          <a:p>
            <a:pPr lvl="1">
              <a:buFont typeface="+mj-lt"/>
              <a:buAutoNum type="arabicPeriod"/>
            </a:pPr>
            <a:r>
              <a:rPr lang="en-US" sz="2400" dirty="0"/>
              <a:t>Irregular or heavy vaginal bleeding </a:t>
            </a:r>
          </a:p>
          <a:p>
            <a:pPr lvl="1">
              <a:buFont typeface="+mj-lt"/>
              <a:buAutoNum type="arabicPeriod"/>
            </a:pPr>
            <a:r>
              <a:rPr lang="en-US" sz="2400" dirty="0" err="1"/>
              <a:t>Postcoital</a:t>
            </a:r>
            <a:r>
              <a:rPr lang="en-US" sz="2400" dirty="0"/>
              <a:t> bleeding </a:t>
            </a:r>
          </a:p>
          <a:p>
            <a:r>
              <a:rPr lang="en-US" sz="2400" dirty="0"/>
              <a:t>Some women present with a vaginal discharge that may be watery, mucoid, or purulent and </a:t>
            </a:r>
            <a:r>
              <a:rPr lang="en-US" sz="2400" dirty="0" smtClean="0"/>
              <a:t>malodorous</a:t>
            </a:r>
          </a:p>
          <a:p>
            <a:r>
              <a:rPr lang="en-US" sz="2400" dirty="0"/>
              <a:t>Advanced disease may present with pelvic or lower back pain, which may radiate along the posterior side of the lower extremities. </a:t>
            </a:r>
            <a:endParaRPr lang="en-US" sz="2400" dirty="0" smtClean="0"/>
          </a:p>
          <a:p>
            <a:r>
              <a:rPr lang="en-US" sz="2400" dirty="0" smtClean="0"/>
              <a:t>Bowel </a:t>
            </a:r>
            <a:r>
              <a:rPr lang="en-US" sz="2400" dirty="0"/>
              <a:t>or urinary symptoms, such as pressure-related complaints, hematuria, hematochezia, or vaginal passage of urine or stool, are uncommon and suggest advanced disease. </a:t>
            </a:r>
          </a:p>
          <a:p>
            <a:r>
              <a:rPr lang="en-US" sz="2400" dirty="0"/>
              <a:t>In asymptomatic women, cervical cancer may be discovered as a result of cervical cancer screening or incidentally, if a visible lesion is discovered upon pelvic examination.</a:t>
            </a:r>
          </a:p>
          <a:p>
            <a:endParaRPr lang="en-US" dirty="0"/>
          </a:p>
        </p:txBody>
      </p:sp>
    </p:spTree>
    <p:extLst>
      <p:ext uri="{BB962C8B-B14F-4D97-AF65-F5344CB8AC3E}">
        <p14:creationId xmlns="" xmlns:p14="http://schemas.microsoft.com/office/powerpoint/2010/main" val="37740701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924800" cy="731838"/>
          </a:xfrm>
        </p:spPr>
        <p:txBody>
          <a:bodyPr/>
          <a:lstStyle/>
          <a:p>
            <a:r>
              <a:rPr lang="en-US" b="1" dirty="0">
                <a:solidFill>
                  <a:srgbClr val="FFC000"/>
                </a:solidFill>
              </a:rPr>
              <a:t>DIAGNOSIS</a:t>
            </a:r>
          </a:p>
        </p:txBody>
      </p:sp>
      <p:sp>
        <p:nvSpPr>
          <p:cNvPr id="3" name="Content Placeholder 2"/>
          <p:cNvSpPr>
            <a:spLocks noGrp="1"/>
          </p:cNvSpPr>
          <p:nvPr>
            <p:ph sz="quarter" idx="13"/>
          </p:nvPr>
        </p:nvSpPr>
        <p:spPr>
          <a:xfrm>
            <a:off x="609600" y="914400"/>
            <a:ext cx="7924800" cy="4800600"/>
          </a:xfrm>
        </p:spPr>
        <p:txBody>
          <a:bodyPr>
            <a:noAutofit/>
          </a:bodyPr>
          <a:lstStyle/>
          <a:p>
            <a:r>
              <a:rPr lang="en-US" sz="2400" dirty="0"/>
              <a:t>Physical </a:t>
            </a:r>
            <a:r>
              <a:rPr lang="en-US" sz="2400" dirty="0" smtClean="0"/>
              <a:t>examination:</a:t>
            </a:r>
          </a:p>
          <a:p>
            <a:pPr lvl="1">
              <a:buFont typeface="Wingdings" panose="05000000000000000000" pitchFamily="2" charset="2"/>
              <a:buChar char="Ø"/>
            </a:pPr>
            <a:r>
              <a:rPr lang="en-US" sz="2200" dirty="0"/>
              <a:t>Visualization of the cervix upon speculum examination may reveal a normal appearance or a visible cervical lesion; large tumors may appear to replace the cervix entirely. Any lesion that is raised, friable, or has the appearance of </a:t>
            </a:r>
            <a:r>
              <a:rPr lang="en-US" sz="2200" dirty="0" err="1"/>
              <a:t>condyloma</a:t>
            </a:r>
            <a:r>
              <a:rPr lang="en-US" sz="2200" dirty="0"/>
              <a:t> should be biopsied, regardless of previous benign cervical cytology </a:t>
            </a:r>
            <a:r>
              <a:rPr lang="en-US" sz="2200" dirty="0" smtClean="0"/>
              <a:t>results</a:t>
            </a:r>
          </a:p>
          <a:p>
            <a:pPr lvl="1">
              <a:buFont typeface="Wingdings" panose="05000000000000000000" pitchFamily="2" charset="2"/>
              <a:buChar char="Ø"/>
            </a:pPr>
            <a:r>
              <a:rPr lang="en-US" sz="2200" dirty="0"/>
              <a:t>A thorough pelvic examination including rectovaginal examination with assessment of tumor size and vaginal or </a:t>
            </a:r>
            <a:r>
              <a:rPr lang="en-US" sz="2200" dirty="0" err="1"/>
              <a:t>parametrial</a:t>
            </a:r>
            <a:r>
              <a:rPr lang="en-US" sz="2200" dirty="0"/>
              <a:t> involvement is required for staging cervical cancer</a:t>
            </a:r>
            <a:r>
              <a:rPr lang="en-US" sz="2200" dirty="0" smtClean="0"/>
              <a:t>.</a:t>
            </a:r>
          </a:p>
          <a:p>
            <a:r>
              <a:rPr lang="en-US" sz="2400" dirty="0" smtClean="0"/>
              <a:t>Cervical cytology</a:t>
            </a:r>
          </a:p>
          <a:p>
            <a:r>
              <a:rPr lang="en-US" sz="2400" dirty="0"/>
              <a:t>Cervical biopsy and colposcopy</a:t>
            </a:r>
          </a:p>
        </p:txBody>
      </p:sp>
    </p:spTree>
    <p:extLst>
      <p:ext uri="{BB962C8B-B14F-4D97-AF65-F5344CB8AC3E}">
        <p14:creationId xmlns="" xmlns:p14="http://schemas.microsoft.com/office/powerpoint/2010/main" val="41561174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7924800" cy="655638"/>
          </a:xfrm>
        </p:spPr>
        <p:txBody>
          <a:bodyPr/>
          <a:lstStyle/>
          <a:p>
            <a:r>
              <a:rPr lang="en-US" b="1" dirty="0">
                <a:solidFill>
                  <a:srgbClr val="FFC000"/>
                </a:solidFill>
              </a:rPr>
              <a:t>STAGING SYSTEMS</a:t>
            </a:r>
          </a:p>
        </p:txBody>
      </p:sp>
      <p:sp>
        <p:nvSpPr>
          <p:cNvPr id="3" name="Content Placeholder 2"/>
          <p:cNvSpPr>
            <a:spLocks noGrp="1"/>
          </p:cNvSpPr>
          <p:nvPr>
            <p:ph sz="quarter" idx="13"/>
          </p:nvPr>
        </p:nvSpPr>
        <p:spPr>
          <a:xfrm>
            <a:off x="228600" y="762000"/>
            <a:ext cx="8686800" cy="4724400"/>
          </a:xfrm>
        </p:spPr>
        <p:txBody>
          <a:bodyPr>
            <a:noAutofit/>
          </a:bodyPr>
          <a:lstStyle/>
          <a:p>
            <a:r>
              <a:rPr lang="en-US" sz="2200" dirty="0"/>
              <a:t>FIGO system  — The International Federation of Gynecology and Obstetrics (FIGO) collaborated with the International Union Against Cancer (IUCC) to formulate the most recent version of the FIGO system for cervical </a:t>
            </a:r>
            <a:r>
              <a:rPr lang="en-US" sz="2200" dirty="0" smtClean="0"/>
              <a:t>cancer. </a:t>
            </a:r>
            <a:r>
              <a:rPr lang="en-US" sz="2200" dirty="0"/>
              <a:t>The FIGO staging system is largely based upon physical examination and a limited number of endoscopic diagnostic procedures and imaging </a:t>
            </a:r>
            <a:r>
              <a:rPr lang="en-US" sz="2200" dirty="0" smtClean="0"/>
              <a:t>studies. </a:t>
            </a:r>
            <a:r>
              <a:rPr lang="en-US" sz="2200" dirty="0"/>
              <a:t>The FIGO system is used more commonly than the TNM system. </a:t>
            </a:r>
          </a:p>
          <a:p>
            <a:pPr>
              <a:spcBef>
                <a:spcPts val="1200"/>
              </a:spcBef>
              <a:spcAft>
                <a:spcPts val="0"/>
              </a:spcAft>
            </a:pPr>
            <a:r>
              <a:rPr lang="en-US" sz="2200" dirty="0"/>
              <a:t>TNM system  — The American Joint Committee on Cancer and the IUCC created a TNM classification system that is parallel to the FIGO system. Clinical TNM staging is based upon the same staging procedure as FIGO staging. The "T" stages correspond to the FIGO stages with the exception of carcinoma in situ. The TNM system designates this Tis, but FIGO no longer includes stage 0. The TNM system also includes a pathologic staging system (</a:t>
            </a:r>
            <a:r>
              <a:rPr lang="en-US" sz="2200" dirty="0" err="1"/>
              <a:t>pTNM</a:t>
            </a:r>
            <a:r>
              <a:rPr lang="en-US" sz="2200" dirty="0"/>
              <a:t>) to be used for women who undergo surgical treatment or in whom cervical cancer is discovered incidentally after hysterectomy. The AJCC advises that the results of the pathologic evaluation should not be allowed to change the clinical stage, but be recorded separately as the pathologic stage </a:t>
            </a:r>
          </a:p>
        </p:txBody>
      </p:sp>
    </p:spTree>
    <p:extLst>
      <p:ext uri="{BB962C8B-B14F-4D97-AF65-F5344CB8AC3E}">
        <p14:creationId xmlns="" xmlns:p14="http://schemas.microsoft.com/office/powerpoint/2010/main" val="11403756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3"/>
          </p:nvPr>
        </p:nvPicPr>
        <p:blipFill>
          <a:blip r:embed="rId2">
            <a:extLst>
              <a:ext uri="{28A0092B-C50C-407E-A947-70E740481C1C}">
                <a14:useLocalDpi xmlns="" xmlns:a14="http://schemas.microsoft.com/office/drawing/2010/main" val="0"/>
              </a:ext>
            </a:extLst>
          </a:blip>
          <a:stretch>
            <a:fillRect/>
          </a:stretch>
        </p:blipFill>
        <p:spPr>
          <a:xfrm>
            <a:off x="270164" y="76199"/>
            <a:ext cx="8721436" cy="4436073"/>
          </a:xfrm>
        </p:spPr>
      </p:pic>
      <p:pic>
        <p:nvPicPr>
          <p:cNvPr id="5" name="Picture 4"/>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263236" y="4512273"/>
            <a:ext cx="8763000" cy="2269527"/>
          </a:xfrm>
          <a:prstGeom prst="rect">
            <a:avLst/>
          </a:prstGeom>
        </p:spPr>
      </p:pic>
    </p:spTree>
    <p:extLst>
      <p:ext uri="{BB962C8B-B14F-4D97-AF65-F5344CB8AC3E}">
        <p14:creationId xmlns="" xmlns:p14="http://schemas.microsoft.com/office/powerpoint/2010/main" val="28160991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924800" cy="579438"/>
          </a:xfrm>
        </p:spPr>
        <p:txBody>
          <a:bodyPr/>
          <a:lstStyle/>
          <a:p>
            <a:r>
              <a:rPr lang="en-US" b="1" dirty="0">
                <a:solidFill>
                  <a:srgbClr val="FFC000"/>
                </a:solidFill>
              </a:rPr>
              <a:t>STAGING PROCEDURE</a:t>
            </a:r>
          </a:p>
        </p:txBody>
      </p:sp>
      <p:sp>
        <p:nvSpPr>
          <p:cNvPr id="3" name="Content Placeholder 2"/>
          <p:cNvSpPr>
            <a:spLocks noGrp="1"/>
          </p:cNvSpPr>
          <p:nvPr>
            <p:ph sz="quarter" idx="13"/>
          </p:nvPr>
        </p:nvSpPr>
        <p:spPr>
          <a:xfrm>
            <a:off x="304800" y="685800"/>
            <a:ext cx="8534400" cy="5943600"/>
          </a:xfrm>
        </p:spPr>
        <p:txBody>
          <a:bodyPr>
            <a:noAutofit/>
          </a:bodyPr>
          <a:lstStyle/>
          <a:p>
            <a:r>
              <a:rPr lang="en-US" sz="2400" dirty="0"/>
              <a:t>Standard staging procedure International Federation of Gynecology and Obstetrics (FIGO) guidelines allow the following examinations for establishing the stage of cervical cancer, but it is not mandatory to perform all of these tests on every </a:t>
            </a:r>
            <a:r>
              <a:rPr lang="en-US" sz="2400" dirty="0" smtClean="0"/>
              <a:t>patient. </a:t>
            </a:r>
            <a:endParaRPr lang="en-US" sz="2400" dirty="0"/>
          </a:p>
          <a:p>
            <a:pPr lvl="1">
              <a:buFont typeface="+mj-lt"/>
              <a:buAutoNum type="arabicPeriod"/>
            </a:pPr>
            <a:r>
              <a:rPr lang="en-US" sz="2200" dirty="0"/>
              <a:t>Physical examination </a:t>
            </a:r>
          </a:p>
          <a:p>
            <a:pPr lvl="1">
              <a:buFont typeface="+mj-lt"/>
              <a:buAutoNum type="arabicPeriod"/>
            </a:pPr>
            <a:r>
              <a:rPr lang="en-US" sz="2200" dirty="0"/>
              <a:t>Pelvic examination – speculum, bimanual, and rectovaginal examination for palpation and inspection of the primary tumor, uterus, vagina, and </a:t>
            </a:r>
            <a:r>
              <a:rPr lang="en-US" sz="2200" dirty="0" err="1"/>
              <a:t>parametria</a:t>
            </a:r>
            <a:r>
              <a:rPr lang="en-US" sz="2200" dirty="0"/>
              <a:t> </a:t>
            </a:r>
          </a:p>
          <a:p>
            <a:pPr lvl="1">
              <a:buFont typeface="+mj-lt"/>
              <a:buAutoNum type="arabicPeriod"/>
            </a:pPr>
            <a:r>
              <a:rPr lang="en-US" sz="2200" dirty="0"/>
              <a:t>Examination for distant metastases – palpation of groin and supraclavicular lymph nodes; examination of the right upper quadrant </a:t>
            </a:r>
          </a:p>
          <a:p>
            <a:pPr lvl="1">
              <a:buFont typeface="+mj-lt"/>
              <a:buAutoNum type="arabicPeriod"/>
            </a:pPr>
            <a:r>
              <a:rPr lang="en-US" sz="2200" dirty="0"/>
              <a:t>Cervical biopsy </a:t>
            </a:r>
          </a:p>
          <a:p>
            <a:pPr lvl="1">
              <a:buFont typeface="+mj-lt"/>
              <a:buAutoNum type="arabicPeriod"/>
            </a:pPr>
            <a:r>
              <a:rPr lang="en-US" sz="2200" dirty="0"/>
              <a:t>Colposcopy with directed cervical biopsy </a:t>
            </a:r>
          </a:p>
          <a:p>
            <a:pPr lvl="1">
              <a:buFont typeface="+mj-lt"/>
              <a:buAutoNum type="arabicPeriod"/>
            </a:pPr>
            <a:r>
              <a:rPr lang="en-US" sz="2200" dirty="0" err="1"/>
              <a:t>Endocervical</a:t>
            </a:r>
            <a:r>
              <a:rPr lang="en-US" sz="2200" dirty="0"/>
              <a:t> curettage </a:t>
            </a:r>
          </a:p>
        </p:txBody>
      </p:sp>
    </p:spTree>
    <p:extLst>
      <p:ext uri="{BB962C8B-B14F-4D97-AF65-F5344CB8AC3E}">
        <p14:creationId xmlns="" xmlns:p14="http://schemas.microsoft.com/office/powerpoint/2010/main" val="26506792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609600" y="457200"/>
            <a:ext cx="7924800" cy="5943600"/>
          </a:xfrm>
          <a:prstGeom prst="rect">
            <a:avLst/>
          </a:prstGeom>
        </p:spPr>
        <p:txBody>
          <a:bodyPr>
            <a:normAutofit/>
          </a:bodyPr>
          <a:lstStyle/>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sz="2200" b="0" i="0" u="none" strike="noStrike" kern="1200" cap="none" spc="30" normalizeH="0" baseline="0" noProof="0" dirty="0" err="1" smtClean="0">
                <a:ln>
                  <a:noFill/>
                </a:ln>
                <a:solidFill>
                  <a:schemeClr val="tx1"/>
                </a:solidFill>
                <a:effectLst/>
                <a:uLnTx/>
                <a:uFillTx/>
                <a:latin typeface="+mn-lt"/>
                <a:ea typeface="+mn-ea"/>
                <a:cs typeface="+mn-cs"/>
              </a:rPr>
              <a:t>Conization</a:t>
            </a:r>
            <a:r>
              <a:rPr kumimoji="0" lang="en-US" sz="2200" b="0" i="0" u="none" strike="noStrike" kern="1200" cap="none" spc="30" normalizeH="0" baseline="0" noProof="0" dirty="0" smtClean="0">
                <a:ln>
                  <a:noFill/>
                </a:ln>
                <a:solidFill>
                  <a:schemeClr val="tx1"/>
                </a:solidFill>
                <a:effectLst/>
                <a:uLnTx/>
                <a:uFillTx/>
                <a:latin typeface="+mn-lt"/>
                <a:ea typeface="+mn-ea"/>
                <a:cs typeface="+mn-cs"/>
              </a:rPr>
              <a:t>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sz="2200" b="0" i="0" u="none" strike="noStrike" kern="1200" cap="none" spc="30" normalizeH="0" baseline="0" noProof="0" dirty="0" smtClean="0">
                <a:ln>
                  <a:noFill/>
                </a:ln>
                <a:solidFill>
                  <a:schemeClr val="tx1"/>
                </a:solidFill>
                <a:effectLst/>
                <a:uLnTx/>
                <a:uFillTx/>
                <a:latin typeface="+mn-lt"/>
                <a:ea typeface="+mn-ea"/>
                <a:cs typeface="+mn-cs"/>
              </a:rPr>
              <a:t>Endoscopy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sz="2200" b="0" i="0" u="none" strike="noStrike" kern="1200" cap="none" spc="30" normalizeH="0" baseline="0" noProof="0" dirty="0" smtClean="0">
                <a:ln>
                  <a:noFill/>
                </a:ln>
                <a:solidFill>
                  <a:schemeClr val="tx1"/>
                </a:solidFill>
                <a:effectLst/>
                <a:uLnTx/>
                <a:uFillTx/>
                <a:latin typeface="+mn-lt"/>
                <a:ea typeface="+mn-ea"/>
                <a:cs typeface="+mn-cs"/>
              </a:rPr>
              <a:t>Hysteroscopy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sz="2200" b="0" i="0" u="none" strike="noStrike" kern="1200" cap="none" spc="30" normalizeH="0" baseline="0" noProof="0" dirty="0" err="1" smtClean="0">
                <a:ln>
                  <a:noFill/>
                </a:ln>
                <a:solidFill>
                  <a:schemeClr val="tx1"/>
                </a:solidFill>
                <a:effectLst/>
                <a:uLnTx/>
                <a:uFillTx/>
                <a:latin typeface="+mn-lt"/>
                <a:ea typeface="+mn-ea"/>
                <a:cs typeface="+mn-cs"/>
              </a:rPr>
              <a:t>Cystoscopy</a:t>
            </a:r>
            <a:r>
              <a:rPr kumimoji="0" lang="en-US" sz="2200" b="0" i="0" u="none" strike="noStrike" kern="1200" cap="none" spc="30" normalizeH="0" baseline="0" noProof="0" dirty="0" smtClean="0">
                <a:ln>
                  <a:noFill/>
                </a:ln>
                <a:solidFill>
                  <a:schemeClr val="tx1"/>
                </a:solidFill>
                <a:effectLst/>
                <a:uLnTx/>
                <a:uFillTx/>
                <a:latin typeface="+mn-lt"/>
                <a:ea typeface="+mn-ea"/>
                <a:cs typeface="+mn-cs"/>
              </a:rPr>
              <a:t>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sz="2200" b="0" i="0" u="none" strike="noStrike" kern="1200" cap="none" spc="30" normalizeH="0" baseline="0" noProof="0" dirty="0" err="1" smtClean="0">
                <a:ln>
                  <a:noFill/>
                </a:ln>
                <a:solidFill>
                  <a:schemeClr val="tx1"/>
                </a:solidFill>
                <a:effectLst/>
                <a:uLnTx/>
                <a:uFillTx/>
                <a:latin typeface="+mn-lt"/>
                <a:ea typeface="+mn-ea"/>
                <a:cs typeface="+mn-cs"/>
              </a:rPr>
              <a:t>Proctoscopy</a:t>
            </a:r>
            <a:r>
              <a:rPr kumimoji="0" lang="en-US" sz="2200" b="0" i="0" u="none" strike="noStrike" kern="1200" cap="none" spc="30" normalizeH="0" baseline="0" noProof="0" dirty="0" smtClean="0">
                <a:ln>
                  <a:noFill/>
                </a:ln>
                <a:solidFill>
                  <a:schemeClr val="tx1"/>
                </a:solidFill>
                <a:effectLst/>
                <a:uLnTx/>
                <a:uFillTx/>
                <a:latin typeface="+mn-lt"/>
                <a:ea typeface="+mn-ea"/>
                <a:cs typeface="+mn-cs"/>
              </a:rPr>
              <a:t>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sz="2200" b="0" i="0" u="none" strike="noStrike" kern="1200" cap="none" spc="30" normalizeH="0" baseline="0" noProof="0" dirty="0" smtClean="0">
                <a:ln>
                  <a:noFill/>
                </a:ln>
                <a:solidFill>
                  <a:schemeClr val="tx1"/>
                </a:solidFill>
                <a:effectLst/>
                <a:uLnTx/>
                <a:uFillTx/>
                <a:latin typeface="+mn-lt"/>
                <a:ea typeface="+mn-ea"/>
                <a:cs typeface="+mn-cs"/>
              </a:rPr>
              <a:t>Imaging studies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sz="2200" b="0" i="0" u="none" strike="noStrike" kern="1200" cap="none" spc="30" normalizeH="0" baseline="0" noProof="0" dirty="0" smtClean="0">
                <a:ln>
                  <a:noFill/>
                </a:ln>
                <a:solidFill>
                  <a:schemeClr val="tx1"/>
                </a:solidFill>
                <a:effectLst/>
                <a:uLnTx/>
                <a:uFillTx/>
                <a:latin typeface="+mn-lt"/>
                <a:ea typeface="+mn-ea"/>
                <a:cs typeface="+mn-cs"/>
              </a:rPr>
              <a:t>Intravenous </a:t>
            </a:r>
            <a:r>
              <a:rPr kumimoji="0" lang="en-US" sz="2200" b="0" i="0" u="none" strike="noStrike" kern="1200" cap="none" spc="30" normalizeH="0" baseline="0" noProof="0" dirty="0" err="1" smtClean="0">
                <a:ln>
                  <a:noFill/>
                </a:ln>
                <a:solidFill>
                  <a:schemeClr val="tx1"/>
                </a:solidFill>
                <a:effectLst/>
                <a:uLnTx/>
                <a:uFillTx/>
                <a:latin typeface="+mn-lt"/>
                <a:ea typeface="+mn-ea"/>
                <a:cs typeface="+mn-cs"/>
              </a:rPr>
              <a:t>pyelogram</a:t>
            </a:r>
            <a:r>
              <a:rPr kumimoji="0" lang="en-US" sz="2200" b="0" i="0" u="none" strike="noStrike" kern="1200" cap="none" spc="30" normalizeH="0" baseline="0" noProof="0" dirty="0" smtClean="0">
                <a:ln>
                  <a:noFill/>
                </a:ln>
                <a:solidFill>
                  <a:schemeClr val="tx1"/>
                </a:solidFill>
                <a:effectLst/>
                <a:uLnTx/>
                <a:uFillTx/>
                <a:latin typeface="+mn-lt"/>
                <a:ea typeface="+mn-ea"/>
                <a:cs typeface="+mn-cs"/>
              </a:rPr>
              <a:t> (IVP) – evaluation for urinary tract obstruction; in many centers computed tomography or magnetic resonance imaging is used instead.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7"/>
              <a:tabLst/>
              <a:defRPr/>
            </a:pPr>
            <a:r>
              <a:rPr kumimoji="0" lang="en-US" sz="2200" b="0" i="0" u="none" strike="noStrike" kern="1200" cap="none" spc="30" normalizeH="0" baseline="0" noProof="0" dirty="0" smtClean="0">
                <a:ln>
                  <a:noFill/>
                </a:ln>
                <a:solidFill>
                  <a:schemeClr val="tx1"/>
                </a:solidFill>
                <a:effectLst/>
                <a:uLnTx/>
                <a:uFillTx/>
                <a:latin typeface="+mn-lt"/>
                <a:ea typeface="+mn-ea"/>
                <a:cs typeface="+mn-cs"/>
              </a:rPr>
              <a:t>Imaging with a plain chest radiograph and radiograph of the skeleton – evaluation for metastases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endParaRPr kumimoji="0" lang="en-US" sz="17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579438"/>
          </a:xfrm>
        </p:spPr>
        <p:txBody>
          <a:bodyPr/>
          <a:lstStyle/>
          <a:p>
            <a:r>
              <a:rPr lang="en-US" b="1" dirty="0">
                <a:solidFill>
                  <a:srgbClr val="FFC000"/>
                </a:solidFill>
              </a:rPr>
              <a:t>Laboratory evaluation</a:t>
            </a:r>
          </a:p>
        </p:txBody>
      </p:sp>
      <p:sp>
        <p:nvSpPr>
          <p:cNvPr id="3" name="Content Placeholder 2"/>
          <p:cNvSpPr>
            <a:spLocks noGrp="1"/>
          </p:cNvSpPr>
          <p:nvPr>
            <p:ph sz="quarter" idx="13"/>
          </p:nvPr>
        </p:nvSpPr>
        <p:spPr>
          <a:xfrm>
            <a:off x="228600" y="609600"/>
            <a:ext cx="8686800" cy="5867400"/>
          </a:xfrm>
        </p:spPr>
        <p:txBody>
          <a:bodyPr>
            <a:normAutofit lnSpcReduction="10000"/>
          </a:bodyPr>
          <a:lstStyle/>
          <a:p>
            <a:pPr>
              <a:lnSpc>
                <a:spcPct val="110000"/>
              </a:lnSpc>
              <a:spcBef>
                <a:spcPts val="0"/>
              </a:spcBef>
            </a:pPr>
            <a:r>
              <a:rPr lang="en-US" sz="2200" dirty="0" smtClean="0"/>
              <a:t>Routine </a:t>
            </a:r>
            <a:r>
              <a:rPr lang="en-US" sz="2200" dirty="0"/>
              <a:t>evaluation  — Women with cervical cancer should have a complete blood count, liver and renal function tests, and urinalysis to determine systemic effects and the impact of potential metastatic disease. In addition, they should have routine preoperative or pretreatment testing. </a:t>
            </a:r>
            <a:endParaRPr lang="en-US" sz="2200" dirty="0" smtClean="0"/>
          </a:p>
          <a:p>
            <a:pPr>
              <a:lnSpc>
                <a:spcPct val="110000"/>
              </a:lnSpc>
              <a:spcBef>
                <a:spcPts val="0"/>
              </a:spcBef>
            </a:pPr>
            <a:r>
              <a:rPr lang="en-US" sz="2200" dirty="0" smtClean="0"/>
              <a:t>Tumor </a:t>
            </a:r>
            <a:r>
              <a:rPr lang="en-US" sz="2200" dirty="0"/>
              <a:t>markers  — The use of tumor markers for monitoring therapy or detecting recurrence in cervical cancer is investigational</a:t>
            </a:r>
            <a:r>
              <a:rPr lang="en-US" sz="2200" dirty="0" smtClean="0"/>
              <a:t>.</a:t>
            </a:r>
          </a:p>
          <a:p>
            <a:pPr>
              <a:lnSpc>
                <a:spcPct val="110000"/>
              </a:lnSpc>
              <a:spcBef>
                <a:spcPts val="0"/>
              </a:spcBef>
            </a:pPr>
            <a:r>
              <a:rPr lang="en-US" sz="2200" dirty="0"/>
              <a:t>A number of serum markers have been investigated for their utility in assessing prognosis, monitoring response to therapy, and detecting recurrence; none has achieved widespread acceptance. The most commonly used are serum squamous cell carcinoma (SCC) antigen, tissue polypeptide antigen, CEA, CA-125, and CYFRA </a:t>
            </a:r>
            <a:r>
              <a:rPr lang="en-US" sz="2200" dirty="0" smtClean="0"/>
              <a:t>21-2</a:t>
            </a:r>
          </a:p>
          <a:p>
            <a:pPr>
              <a:lnSpc>
                <a:spcPct val="110000"/>
              </a:lnSpc>
              <a:spcBef>
                <a:spcPts val="0"/>
              </a:spcBef>
            </a:pPr>
            <a:r>
              <a:rPr lang="en-US" sz="2200" dirty="0"/>
              <a:t>Many of these markers are elevated in a significant proportion of patients with more advanced stage disease, and they correlate with disease activity. </a:t>
            </a:r>
            <a:endParaRPr lang="en-US" sz="2200" dirty="0" smtClean="0"/>
          </a:p>
          <a:p>
            <a:pPr>
              <a:lnSpc>
                <a:spcPct val="110000"/>
              </a:lnSpc>
              <a:spcBef>
                <a:spcPts val="0"/>
              </a:spcBef>
            </a:pPr>
            <a:r>
              <a:rPr lang="en-US" sz="2200" dirty="0" smtClean="0"/>
              <a:t>CA-125 </a:t>
            </a:r>
            <a:r>
              <a:rPr lang="en-US" sz="2200" dirty="0"/>
              <a:t>levels are elevated in only 13 to 21 percent of women with cervical squamous cell cancer, but may be a better tumor marker for those with </a:t>
            </a:r>
            <a:r>
              <a:rPr lang="en-US" sz="2200" dirty="0" smtClean="0"/>
              <a:t>adenocarcinoma. </a:t>
            </a:r>
            <a:endParaRPr lang="en-US" sz="2200" dirty="0"/>
          </a:p>
          <a:p>
            <a:endParaRPr lang="en-US" dirty="0"/>
          </a:p>
        </p:txBody>
      </p:sp>
    </p:spTree>
    <p:extLst>
      <p:ext uri="{BB962C8B-B14F-4D97-AF65-F5344CB8AC3E}">
        <p14:creationId xmlns="" xmlns:p14="http://schemas.microsoft.com/office/powerpoint/2010/main" val="3611706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685800"/>
          </a:xfrm>
        </p:spPr>
        <p:txBody>
          <a:bodyPr/>
          <a:lstStyle/>
          <a:p>
            <a:r>
              <a:rPr lang="en-US" b="1" dirty="0" smtClean="0">
                <a:solidFill>
                  <a:srgbClr val="FFC000"/>
                </a:solidFill>
              </a:rPr>
              <a:t>Incidence </a:t>
            </a:r>
            <a:r>
              <a:rPr lang="en-US" b="1" dirty="0">
                <a:solidFill>
                  <a:srgbClr val="FFC000"/>
                </a:solidFill>
              </a:rPr>
              <a:t>and </a:t>
            </a:r>
            <a:r>
              <a:rPr lang="en-US" b="1" dirty="0" smtClean="0">
                <a:solidFill>
                  <a:srgbClr val="FFC000"/>
                </a:solidFill>
              </a:rPr>
              <a:t>mortality</a:t>
            </a:r>
            <a:endParaRPr lang="en-US" b="1" dirty="0">
              <a:solidFill>
                <a:srgbClr val="FFC000"/>
              </a:solidFill>
            </a:endParaRPr>
          </a:p>
        </p:txBody>
      </p:sp>
      <p:sp>
        <p:nvSpPr>
          <p:cNvPr id="3" name="Content Placeholder 2"/>
          <p:cNvSpPr>
            <a:spLocks noGrp="1"/>
          </p:cNvSpPr>
          <p:nvPr>
            <p:ph sz="quarter" idx="13"/>
          </p:nvPr>
        </p:nvSpPr>
        <p:spPr>
          <a:xfrm>
            <a:off x="304800" y="1219200"/>
            <a:ext cx="8534400" cy="5181600"/>
          </a:xfrm>
        </p:spPr>
        <p:txBody>
          <a:bodyPr>
            <a:noAutofit/>
          </a:bodyPr>
          <a:lstStyle/>
          <a:p>
            <a:pPr>
              <a:spcBef>
                <a:spcPts val="0"/>
              </a:spcBef>
            </a:pPr>
            <a:r>
              <a:rPr lang="en-US" sz="2400" dirty="0" smtClean="0"/>
              <a:t>Cancer </a:t>
            </a:r>
            <a:r>
              <a:rPr lang="en-US" sz="2400" dirty="0"/>
              <a:t>of the uterine cervix is the third most common gynecologic cancer diagnosis and cause of death among gynecologic cancers in the United </a:t>
            </a:r>
            <a:r>
              <a:rPr lang="en-US" sz="2400" dirty="0" smtClean="0"/>
              <a:t>States. </a:t>
            </a:r>
          </a:p>
          <a:p>
            <a:pPr>
              <a:spcBef>
                <a:spcPts val="0"/>
              </a:spcBef>
            </a:pPr>
            <a:r>
              <a:rPr lang="en-US" sz="2400" dirty="0"/>
              <a:t>Unfortunately, in countries that do not have access to cervical cancer screening and prevention programs, cervical cancer remains the second most common type of cancer (17.8 per 100,000 women) and cause of cancer deaths (9.8 per 100,000) among all types of cancer in women. </a:t>
            </a:r>
          </a:p>
        </p:txBody>
      </p:sp>
    </p:spTree>
    <p:extLst>
      <p:ext uri="{BB962C8B-B14F-4D97-AF65-F5344CB8AC3E}">
        <p14:creationId xmlns="" xmlns:p14="http://schemas.microsoft.com/office/powerpoint/2010/main" val="16368939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924800" cy="579438"/>
          </a:xfrm>
        </p:spPr>
        <p:txBody>
          <a:bodyPr/>
          <a:lstStyle/>
          <a:p>
            <a:r>
              <a:rPr lang="en-US" b="1" dirty="0">
                <a:solidFill>
                  <a:srgbClr val="FFC000"/>
                </a:solidFill>
              </a:rPr>
              <a:t>Surgical evaluation of lymph nodes</a:t>
            </a:r>
          </a:p>
        </p:txBody>
      </p:sp>
      <p:sp>
        <p:nvSpPr>
          <p:cNvPr id="3" name="Content Placeholder 2"/>
          <p:cNvSpPr>
            <a:spLocks noGrp="1"/>
          </p:cNvSpPr>
          <p:nvPr>
            <p:ph sz="quarter" idx="13"/>
          </p:nvPr>
        </p:nvSpPr>
        <p:spPr>
          <a:xfrm>
            <a:off x="381000" y="762000"/>
            <a:ext cx="8382000" cy="5791200"/>
          </a:xfrm>
        </p:spPr>
        <p:txBody>
          <a:bodyPr>
            <a:normAutofit/>
          </a:bodyPr>
          <a:lstStyle/>
          <a:p>
            <a:pPr>
              <a:spcBef>
                <a:spcPts val="0"/>
              </a:spcBef>
            </a:pPr>
            <a:r>
              <a:rPr lang="en-US" sz="2200" dirty="0"/>
              <a:t>Women treated with radical hysterectomy for cervical cancer also undergo assessment of pelvic and </a:t>
            </a:r>
            <a:r>
              <a:rPr lang="en-US" sz="2200" dirty="0" err="1"/>
              <a:t>paraaortic</a:t>
            </a:r>
            <a:r>
              <a:rPr lang="en-US" sz="2200" dirty="0"/>
              <a:t> lymph nodes. In addition, lymph node sampling is performed in some women treated with primary </a:t>
            </a:r>
            <a:r>
              <a:rPr lang="en-US" sz="2200" dirty="0" err="1"/>
              <a:t>chemoradiation</a:t>
            </a:r>
            <a:r>
              <a:rPr lang="en-US" sz="2200" dirty="0"/>
              <a:t>. Although the finding of positive lymph nodes does not alter the FIGO </a:t>
            </a:r>
            <a:r>
              <a:rPr lang="en-US" sz="2200" dirty="0" smtClean="0"/>
              <a:t>stage, </a:t>
            </a:r>
            <a:r>
              <a:rPr lang="en-US" sz="2200" dirty="0" err="1"/>
              <a:t>surgicopathologic</a:t>
            </a:r>
            <a:r>
              <a:rPr lang="en-US" sz="2200" dirty="0"/>
              <a:t> results impacts treatment planning in up to 43 percent of </a:t>
            </a:r>
            <a:r>
              <a:rPr lang="en-US" sz="2200" dirty="0" smtClean="0"/>
              <a:t>cases. </a:t>
            </a:r>
            <a:endParaRPr lang="en-US" sz="2200" dirty="0"/>
          </a:p>
          <a:p>
            <a:pPr>
              <a:spcBef>
                <a:spcPts val="0"/>
              </a:spcBef>
            </a:pPr>
            <a:r>
              <a:rPr lang="en-US" sz="2200" dirty="0" smtClean="0"/>
              <a:t>Lymph </a:t>
            </a:r>
            <a:r>
              <a:rPr lang="en-US" sz="2200" dirty="0"/>
              <a:t>node dissection  — Lymph node dissection </a:t>
            </a:r>
            <a:r>
              <a:rPr lang="en-US" sz="2200" dirty="0" err="1"/>
              <a:t>debulks</a:t>
            </a:r>
            <a:r>
              <a:rPr lang="en-US" sz="2200" dirty="0"/>
              <a:t> enlarged nodes, which may have a therapeutic benefit, and provides information for treatment planning (to individualize the radiotherapy field</a:t>
            </a:r>
            <a:r>
              <a:rPr lang="en-US" sz="2200" dirty="0" smtClean="0"/>
              <a:t>)</a:t>
            </a:r>
          </a:p>
          <a:p>
            <a:pPr>
              <a:spcBef>
                <a:spcPts val="0"/>
              </a:spcBef>
            </a:pPr>
            <a:r>
              <a:rPr lang="en-US" sz="2200" dirty="0"/>
              <a:t>The evaluation procedure can be performed via laparotomy or laparoscopy through a </a:t>
            </a:r>
            <a:r>
              <a:rPr lang="en-US" sz="2200" dirty="0" err="1"/>
              <a:t>transperitoneal</a:t>
            </a:r>
            <a:r>
              <a:rPr lang="en-US" sz="2200" dirty="0"/>
              <a:t> or </a:t>
            </a:r>
            <a:r>
              <a:rPr lang="en-US" sz="2200" dirty="0" err="1"/>
              <a:t>extraperitoneal</a:t>
            </a:r>
            <a:r>
              <a:rPr lang="en-US" sz="2200" dirty="0"/>
              <a:t> </a:t>
            </a:r>
            <a:r>
              <a:rPr lang="en-US" sz="2200" dirty="0" smtClean="0"/>
              <a:t>approach. </a:t>
            </a:r>
          </a:p>
          <a:p>
            <a:pPr>
              <a:spcBef>
                <a:spcPts val="0"/>
              </a:spcBef>
            </a:pPr>
            <a:r>
              <a:rPr lang="en-US" sz="2200" dirty="0" err="1" smtClean="0"/>
              <a:t>Extraperitoneal</a:t>
            </a:r>
            <a:r>
              <a:rPr lang="en-US" sz="2200" dirty="0" smtClean="0"/>
              <a:t> </a:t>
            </a:r>
            <a:r>
              <a:rPr lang="en-US" sz="2200" dirty="0"/>
              <a:t>and laparoscopic approaches to staging (including </a:t>
            </a:r>
            <a:r>
              <a:rPr lang="en-US" sz="2200" dirty="0" err="1"/>
              <a:t>extraperitoneal</a:t>
            </a:r>
            <a:r>
              <a:rPr lang="en-US" sz="2200" dirty="0"/>
              <a:t> laparoscopic </a:t>
            </a:r>
            <a:r>
              <a:rPr lang="en-US" sz="2200" dirty="0" smtClean="0"/>
              <a:t>) </a:t>
            </a:r>
            <a:r>
              <a:rPr lang="en-US" sz="2200" dirty="0"/>
              <a:t>are associated with reduced </a:t>
            </a:r>
            <a:r>
              <a:rPr lang="en-US" sz="2200" dirty="0" smtClean="0"/>
              <a:t>morbidity</a:t>
            </a:r>
          </a:p>
          <a:p>
            <a:pPr>
              <a:spcBef>
                <a:spcPts val="0"/>
              </a:spcBef>
            </a:pPr>
            <a:r>
              <a:rPr lang="en-US" sz="2200" dirty="0"/>
              <a:t>Sentinel lymph node biopsy  — Sentinel lymph node biopsy for women with cervical cancer appears promising, but is still </a:t>
            </a:r>
            <a:r>
              <a:rPr lang="en-US" sz="2200" dirty="0" smtClean="0"/>
              <a:t>investigational. </a:t>
            </a:r>
            <a:endParaRPr lang="en-US" sz="2200" dirty="0"/>
          </a:p>
        </p:txBody>
      </p:sp>
    </p:spTree>
    <p:extLst>
      <p:ext uri="{BB962C8B-B14F-4D97-AF65-F5344CB8AC3E}">
        <p14:creationId xmlns="" xmlns:p14="http://schemas.microsoft.com/office/powerpoint/2010/main" val="40787945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99655"/>
          </a:xfrm>
        </p:spPr>
        <p:txBody>
          <a:bodyPr/>
          <a:lstStyle/>
          <a:p>
            <a:r>
              <a:rPr lang="en-US" sz="2800" b="1" dirty="0">
                <a:solidFill>
                  <a:srgbClr val="FFC000"/>
                </a:solidFill>
              </a:rPr>
              <a:t>Management of early stage cervical cancer</a:t>
            </a:r>
          </a:p>
        </p:txBody>
      </p:sp>
      <p:sp>
        <p:nvSpPr>
          <p:cNvPr id="3" name="Content Placeholder 2"/>
          <p:cNvSpPr>
            <a:spLocks noGrp="1"/>
          </p:cNvSpPr>
          <p:nvPr>
            <p:ph sz="quarter" idx="13"/>
          </p:nvPr>
        </p:nvSpPr>
        <p:spPr>
          <a:xfrm>
            <a:off x="304800" y="838200"/>
            <a:ext cx="8534400" cy="5791200"/>
          </a:xfrm>
        </p:spPr>
        <p:txBody>
          <a:bodyPr>
            <a:normAutofit fontScale="92500" lnSpcReduction="20000"/>
          </a:bodyPr>
          <a:lstStyle/>
          <a:p>
            <a:r>
              <a:rPr lang="en-US" sz="2600" dirty="0"/>
              <a:t>Women are defined as having early stage cervical cancer if their cancer was diagnosed on microscopic examination (stage IA) or they have a clinically visible lesion confined to the cervix measuring less than 4 cm (stage IB1</a:t>
            </a:r>
            <a:r>
              <a:rPr lang="en-US" sz="2600" dirty="0" smtClean="0"/>
              <a:t>)</a:t>
            </a:r>
          </a:p>
          <a:p>
            <a:r>
              <a:rPr lang="en-US" sz="2600" dirty="0" smtClean="0"/>
              <a:t>Intermediate-risk </a:t>
            </a:r>
            <a:r>
              <a:rPr lang="en-US" sz="2600" dirty="0"/>
              <a:t>disease  </a:t>
            </a:r>
            <a:endParaRPr lang="en-US" sz="2600" dirty="0" smtClean="0"/>
          </a:p>
          <a:p>
            <a:pPr lvl="1">
              <a:buFont typeface="+mj-lt"/>
              <a:buAutoNum type="arabicPeriod"/>
            </a:pPr>
            <a:r>
              <a:rPr lang="en-US" sz="2200" dirty="0" smtClean="0"/>
              <a:t>Presence </a:t>
            </a:r>
            <a:r>
              <a:rPr lang="en-US" sz="2200" dirty="0"/>
              <a:t>of </a:t>
            </a:r>
            <a:r>
              <a:rPr lang="en-US" sz="2200" dirty="0" err="1"/>
              <a:t>lymphovascular</a:t>
            </a:r>
            <a:r>
              <a:rPr lang="en-US" sz="2200" dirty="0"/>
              <a:t> space invasion (LVSI) plus deep one-third cervical stromal invasion and tumor of any size </a:t>
            </a:r>
          </a:p>
          <a:p>
            <a:pPr lvl="1">
              <a:buFont typeface="+mj-lt"/>
              <a:buAutoNum type="arabicPeriod"/>
            </a:pPr>
            <a:r>
              <a:rPr lang="en-US" sz="2200" dirty="0"/>
              <a:t>Presence of LVSI plus middle one-third stromal invasion and tumor size ≥2 cm </a:t>
            </a:r>
          </a:p>
          <a:p>
            <a:pPr lvl="1">
              <a:buFont typeface="+mj-lt"/>
              <a:buAutoNum type="arabicPeriod"/>
            </a:pPr>
            <a:r>
              <a:rPr lang="en-US" sz="2200" dirty="0"/>
              <a:t>Presence of LVSI plus superficial one-third stromal invasion and tumor size ≥5 cm </a:t>
            </a:r>
          </a:p>
          <a:p>
            <a:pPr lvl="1">
              <a:buFont typeface="+mj-lt"/>
              <a:buAutoNum type="arabicPeriod"/>
            </a:pPr>
            <a:r>
              <a:rPr lang="en-US" sz="2200" dirty="0"/>
              <a:t>No LVSI but deep or middle one-third stromal invasion and tumor size ≥4 cm </a:t>
            </a:r>
            <a:endParaRPr lang="en-US" sz="2200" dirty="0" smtClean="0"/>
          </a:p>
          <a:p>
            <a:r>
              <a:rPr lang="en-US" sz="2600" dirty="0" smtClean="0"/>
              <a:t>High-risk </a:t>
            </a:r>
            <a:r>
              <a:rPr lang="en-US" sz="2600" dirty="0"/>
              <a:t>disease </a:t>
            </a:r>
            <a:r>
              <a:rPr lang="en-US" sz="2200" dirty="0"/>
              <a:t> </a:t>
            </a:r>
          </a:p>
          <a:p>
            <a:pPr lvl="1">
              <a:buFont typeface="+mj-lt"/>
              <a:buAutoNum type="arabicPeriod"/>
            </a:pPr>
            <a:r>
              <a:rPr lang="en-US" sz="2200" dirty="0"/>
              <a:t>Positive surgical margins </a:t>
            </a:r>
          </a:p>
          <a:p>
            <a:pPr lvl="1">
              <a:buFont typeface="+mj-lt"/>
              <a:buAutoNum type="arabicPeriod"/>
            </a:pPr>
            <a:r>
              <a:rPr lang="en-US" sz="2200" dirty="0"/>
              <a:t>Pathologically confirmed involvement of the pelvic lymph nodes </a:t>
            </a:r>
          </a:p>
          <a:p>
            <a:pPr lvl="1">
              <a:buFont typeface="+mj-lt"/>
              <a:buAutoNum type="arabicPeriod"/>
            </a:pPr>
            <a:r>
              <a:rPr lang="en-US" sz="2200" dirty="0"/>
              <a:t>Microscopic involvement of the </a:t>
            </a:r>
            <a:r>
              <a:rPr lang="en-US" sz="2200" dirty="0" err="1"/>
              <a:t>parametrium</a:t>
            </a:r>
            <a:r>
              <a:rPr lang="en-US" sz="2200" dirty="0"/>
              <a:t> </a:t>
            </a:r>
          </a:p>
          <a:p>
            <a:pPr marL="800100" lvl="1">
              <a:buFont typeface="+mj-lt"/>
              <a:buAutoNum type="arabicPeriod"/>
            </a:pPr>
            <a:endParaRPr lang="en-US" dirty="0"/>
          </a:p>
          <a:p>
            <a:pPr lvl="2">
              <a:buFont typeface="+mj-lt"/>
              <a:buAutoNum type="arabicPeriod"/>
            </a:pPr>
            <a:endParaRPr lang="en-US" dirty="0"/>
          </a:p>
        </p:txBody>
      </p:sp>
    </p:spTree>
    <p:extLst>
      <p:ext uri="{BB962C8B-B14F-4D97-AF65-F5344CB8AC3E}">
        <p14:creationId xmlns="" xmlns:p14="http://schemas.microsoft.com/office/powerpoint/2010/main" val="2914554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762000"/>
            <a:ext cx="8610600" cy="5791200"/>
          </a:xfrm>
        </p:spPr>
        <p:txBody>
          <a:bodyPr>
            <a:noAutofit/>
          </a:bodyPr>
          <a:lstStyle/>
          <a:p>
            <a:pPr>
              <a:spcBef>
                <a:spcPts val="0"/>
              </a:spcBef>
            </a:pPr>
            <a:r>
              <a:rPr lang="en-US" sz="2000" dirty="0"/>
              <a:t>For women with early stage cervical cancer, we suggest a modified radical hysterectomy with pelvic lymphadenectomy rather than primary </a:t>
            </a:r>
            <a:r>
              <a:rPr lang="en-US" sz="2000" dirty="0" err="1" smtClean="0"/>
              <a:t>chemoradiation</a:t>
            </a:r>
            <a:r>
              <a:rPr lang="en-US" sz="2000" dirty="0" smtClean="0"/>
              <a:t>. It’s suggested to </a:t>
            </a:r>
            <a:r>
              <a:rPr lang="en-US" sz="2000" dirty="0"/>
              <a:t>reserve primary RT for women who are not candidates for primary surgery due to medical comorbidities or poor functional status. </a:t>
            </a:r>
          </a:p>
          <a:p>
            <a:pPr>
              <a:spcBef>
                <a:spcPts val="0"/>
              </a:spcBef>
            </a:pPr>
            <a:r>
              <a:rPr lang="en-US" sz="2000" dirty="0" smtClean="0"/>
              <a:t>For </a:t>
            </a:r>
            <a:r>
              <a:rPr lang="en-US" sz="2000" dirty="0"/>
              <a:t>women with </a:t>
            </a:r>
            <a:r>
              <a:rPr lang="en-US" sz="2000" dirty="0" err="1"/>
              <a:t>microinvasive</a:t>
            </a:r>
            <a:r>
              <a:rPr lang="en-US" sz="2000" dirty="0"/>
              <a:t> disease (stage IA1) who have no evidence of intermediate-risk or high-risk features, It’s suggested to </a:t>
            </a:r>
            <a:r>
              <a:rPr lang="en-US" sz="2000" dirty="0" smtClean="0"/>
              <a:t>perform </a:t>
            </a:r>
            <a:r>
              <a:rPr lang="en-US" sz="2000" dirty="0" err="1" smtClean="0"/>
              <a:t>conization</a:t>
            </a:r>
            <a:r>
              <a:rPr lang="en-US" sz="2000" dirty="0" smtClean="0"/>
              <a:t> </a:t>
            </a:r>
            <a:r>
              <a:rPr lang="en-US" sz="2000" dirty="0"/>
              <a:t>or </a:t>
            </a:r>
            <a:r>
              <a:rPr lang="en-US" sz="2000" dirty="0" err="1"/>
              <a:t>extrafascial</a:t>
            </a:r>
            <a:r>
              <a:rPr lang="en-US" sz="2000" dirty="0"/>
              <a:t> hysterectomy rather than radical hysterectomy </a:t>
            </a:r>
            <a:endParaRPr lang="en-US" sz="2000" dirty="0" smtClean="0"/>
          </a:p>
          <a:p>
            <a:pPr>
              <a:spcBef>
                <a:spcPts val="0"/>
              </a:spcBef>
            </a:pPr>
            <a:r>
              <a:rPr lang="en-US" sz="2000" dirty="0" smtClean="0"/>
              <a:t>For </a:t>
            </a:r>
            <a:r>
              <a:rPr lang="en-US" sz="2000" dirty="0"/>
              <a:t>women of reproductive age who wish to preserve their fertility and have a lesion size ≤2 cm and no lymph node metastases, uterus-preserving surgery is a reasonable treatment option. </a:t>
            </a:r>
            <a:endParaRPr lang="en-US" sz="2000" dirty="0" smtClean="0"/>
          </a:p>
          <a:p>
            <a:pPr>
              <a:spcBef>
                <a:spcPts val="0"/>
              </a:spcBef>
            </a:pPr>
            <a:r>
              <a:rPr lang="en-US" sz="2000" dirty="0"/>
              <a:t> </a:t>
            </a:r>
            <a:r>
              <a:rPr lang="en-US" sz="2000" dirty="0" smtClean="0"/>
              <a:t>For </a:t>
            </a:r>
            <a:r>
              <a:rPr lang="en-US" sz="2000" dirty="0"/>
              <a:t>women with early stage cervical cancer with intermediate-risk features (</a:t>
            </a:r>
            <a:r>
              <a:rPr lang="en-US" sz="2000" dirty="0" err="1"/>
              <a:t>ie</a:t>
            </a:r>
            <a:r>
              <a:rPr lang="en-US" sz="2000" dirty="0"/>
              <a:t>, </a:t>
            </a:r>
            <a:r>
              <a:rPr lang="en-US" sz="2000" dirty="0" err="1"/>
              <a:t>lymphovascular</a:t>
            </a:r>
            <a:r>
              <a:rPr lang="en-US" sz="2000" dirty="0"/>
              <a:t> invasion, cervical stromal invasion, or tumor is ≥4 cm), It’s suggested to </a:t>
            </a:r>
            <a:r>
              <a:rPr lang="en-US" sz="2000" dirty="0" smtClean="0"/>
              <a:t>give adjuvant </a:t>
            </a:r>
            <a:r>
              <a:rPr lang="en-US" sz="2000" dirty="0"/>
              <a:t>RT rather than </a:t>
            </a:r>
            <a:r>
              <a:rPr lang="en-US" sz="2000" dirty="0" err="1"/>
              <a:t>chemoradiation</a:t>
            </a:r>
            <a:r>
              <a:rPr lang="en-US" sz="2000" dirty="0"/>
              <a:t> </a:t>
            </a:r>
            <a:endParaRPr lang="en-US" sz="2000" dirty="0" smtClean="0"/>
          </a:p>
          <a:p>
            <a:pPr>
              <a:spcBef>
                <a:spcPts val="0"/>
              </a:spcBef>
            </a:pPr>
            <a:r>
              <a:rPr lang="en-US" sz="2000" dirty="0" smtClean="0"/>
              <a:t>For </a:t>
            </a:r>
            <a:r>
              <a:rPr lang="en-US" sz="2000" dirty="0"/>
              <a:t>women with early stage cervical cancer with high-risk features (</a:t>
            </a:r>
            <a:r>
              <a:rPr lang="en-US" sz="2000" dirty="0" err="1"/>
              <a:t>ie</a:t>
            </a:r>
            <a:r>
              <a:rPr lang="en-US" sz="2000" dirty="0"/>
              <a:t>, positive surgical margins, pathologically involved pelvic nodes, or positive involvement of the </a:t>
            </a:r>
            <a:r>
              <a:rPr lang="en-US" sz="2000" dirty="0" err="1"/>
              <a:t>parametria</a:t>
            </a:r>
            <a:r>
              <a:rPr lang="en-US" sz="2000" dirty="0"/>
              <a:t>), we recommend adjuvant </a:t>
            </a:r>
            <a:r>
              <a:rPr lang="en-US" sz="2000" dirty="0" err="1"/>
              <a:t>chemoradiation</a:t>
            </a:r>
            <a:r>
              <a:rPr lang="en-US" sz="2000" dirty="0"/>
              <a:t> rather than RT </a:t>
            </a:r>
            <a:r>
              <a:rPr lang="en-US" sz="2000" dirty="0" smtClean="0"/>
              <a:t>alone, </a:t>
            </a:r>
            <a:r>
              <a:rPr lang="en-US" sz="2000" dirty="0"/>
              <a:t>It’s suggested to </a:t>
            </a:r>
            <a:r>
              <a:rPr lang="en-US" sz="2000" dirty="0" smtClean="0"/>
              <a:t>give adjuvant </a:t>
            </a:r>
            <a:r>
              <a:rPr lang="en-US" sz="2000" dirty="0"/>
              <a:t>RT be administered with single-agent cisplatin rather than the combination of cisplatin plus </a:t>
            </a:r>
            <a:r>
              <a:rPr lang="en-US" sz="2000" dirty="0" smtClean="0"/>
              <a:t> 5-FU </a:t>
            </a:r>
            <a:endParaRPr lang="en-US" sz="2000" dirty="0"/>
          </a:p>
        </p:txBody>
      </p:sp>
      <p:sp>
        <p:nvSpPr>
          <p:cNvPr id="5" name="Title 1"/>
          <p:cNvSpPr>
            <a:spLocks noGrp="1"/>
          </p:cNvSpPr>
          <p:nvPr>
            <p:ph type="title"/>
          </p:nvPr>
        </p:nvSpPr>
        <p:spPr>
          <a:xfrm>
            <a:off x="457200" y="76200"/>
            <a:ext cx="8229600" cy="623455"/>
          </a:xfrm>
        </p:spPr>
        <p:txBody>
          <a:bodyPr/>
          <a:lstStyle/>
          <a:p>
            <a:r>
              <a:rPr lang="en-US" sz="2800" b="1" dirty="0">
                <a:solidFill>
                  <a:srgbClr val="FFC000"/>
                </a:solidFill>
              </a:rPr>
              <a:t>Management of early stage cervical cancer</a:t>
            </a:r>
          </a:p>
        </p:txBody>
      </p:sp>
    </p:spTree>
    <p:extLst>
      <p:ext uri="{BB962C8B-B14F-4D97-AF65-F5344CB8AC3E}">
        <p14:creationId xmlns="" xmlns:p14="http://schemas.microsoft.com/office/powerpoint/2010/main" val="17040642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3"/>
          </p:nvPr>
        </p:nvPicPr>
        <p:blipFill>
          <a:blip r:embed="rId2">
            <a:extLst>
              <a:ext uri="{28A0092B-C50C-407E-A947-70E740481C1C}">
                <a14:useLocalDpi xmlns="" xmlns:a14="http://schemas.microsoft.com/office/drawing/2010/main" val="0"/>
              </a:ext>
            </a:extLst>
          </a:blip>
          <a:stretch>
            <a:fillRect/>
          </a:stretch>
        </p:blipFill>
        <p:spPr>
          <a:xfrm>
            <a:off x="117764" y="304800"/>
            <a:ext cx="8991600" cy="4038600"/>
          </a:xfrm>
        </p:spPr>
      </p:pic>
    </p:spTree>
    <p:extLst>
      <p:ext uri="{BB962C8B-B14F-4D97-AF65-F5344CB8AC3E}">
        <p14:creationId xmlns="" xmlns:p14="http://schemas.microsoft.com/office/powerpoint/2010/main" val="38226114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534400" cy="609600"/>
          </a:xfrm>
        </p:spPr>
        <p:txBody>
          <a:bodyPr/>
          <a:lstStyle/>
          <a:p>
            <a:r>
              <a:rPr lang="en-US" sz="2600" b="1" dirty="0">
                <a:solidFill>
                  <a:srgbClr val="FFC000"/>
                </a:solidFill>
              </a:rPr>
              <a:t>Management of locally advanced cervical cancer</a:t>
            </a:r>
          </a:p>
        </p:txBody>
      </p:sp>
      <p:sp>
        <p:nvSpPr>
          <p:cNvPr id="3" name="Content Placeholder 2"/>
          <p:cNvSpPr>
            <a:spLocks noGrp="1"/>
          </p:cNvSpPr>
          <p:nvPr>
            <p:ph sz="quarter" idx="13"/>
          </p:nvPr>
        </p:nvSpPr>
        <p:spPr>
          <a:xfrm>
            <a:off x="304800" y="685800"/>
            <a:ext cx="8534400" cy="5299364"/>
          </a:xfrm>
        </p:spPr>
        <p:txBody>
          <a:bodyPr>
            <a:noAutofit/>
          </a:bodyPr>
          <a:lstStyle/>
          <a:p>
            <a:r>
              <a:rPr lang="en-US" sz="2400" dirty="0"/>
              <a:t>Locally advanced cervical cancer is defined as: </a:t>
            </a:r>
            <a:endParaRPr lang="en-US" sz="2400" dirty="0" smtClean="0"/>
          </a:p>
          <a:p>
            <a:pPr lvl="1">
              <a:buFont typeface="+mj-lt"/>
              <a:buAutoNum type="arabicPeriod"/>
            </a:pPr>
            <a:r>
              <a:rPr lang="en-US" sz="2200" dirty="0" smtClean="0"/>
              <a:t>disease </a:t>
            </a:r>
            <a:r>
              <a:rPr lang="en-US" sz="2200" dirty="0"/>
              <a:t>confined to the cervix with a clinically visible tumor &gt;4 cm (stage IB2</a:t>
            </a:r>
            <a:r>
              <a:rPr lang="en-US" sz="2200" dirty="0" smtClean="0"/>
              <a:t>)</a:t>
            </a:r>
          </a:p>
          <a:p>
            <a:pPr lvl="1">
              <a:buFont typeface="+mj-lt"/>
              <a:buAutoNum type="arabicPeriod"/>
            </a:pPr>
            <a:r>
              <a:rPr lang="en-US" sz="2200" dirty="0" smtClean="0"/>
              <a:t>disease </a:t>
            </a:r>
            <a:r>
              <a:rPr lang="en-US" sz="2200" dirty="0"/>
              <a:t>that invades beyond the uterus, but involves less than the upper two-thirds of the vagina (stage II</a:t>
            </a:r>
            <a:r>
              <a:rPr lang="en-US" sz="2200" dirty="0" smtClean="0"/>
              <a:t>)</a:t>
            </a:r>
          </a:p>
          <a:p>
            <a:pPr lvl="1">
              <a:buFont typeface="+mj-lt"/>
              <a:buAutoNum type="arabicPeriod"/>
            </a:pPr>
            <a:r>
              <a:rPr lang="en-US" sz="2200" dirty="0" smtClean="0"/>
              <a:t>disease </a:t>
            </a:r>
            <a:r>
              <a:rPr lang="en-US" sz="2200" dirty="0"/>
              <a:t>that extends to the pelvic sidewall, involves the lower third of vagina, and/or causes </a:t>
            </a:r>
            <a:r>
              <a:rPr lang="en-US" sz="2200" dirty="0" err="1"/>
              <a:t>hydronephrosis</a:t>
            </a:r>
            <a:r>
              <a:rPr lang="en-US" sz="2200" dirty="0"/>
              <a:t> or nonfunctioning kidney (stage III</a:t>
            </a:r>
            <a:r>
              <a:rPr lang="en-US" sz="2200" dirty="0" smtClean="0"/>
              <a:t>)</a:t>
            </a:r>
          </a:p>
          <a:p>
            <a:pPr lvl="1">
              <a:buFont typeface="+mj-lt"/>
              <a:buAutoNum type="arabicPeriod"/>
            </a:pPr>
            <a:r>
              <a:rPr lang="en-US" sz="2200" dirty="0" smtClean="0"/>
              <a:t> </a:t>
            </a:r>
            <a:r>
              <a:rPr lang="en-US" sz="2200" dirty="0"/>
              <a:t>or disease that extends to the rectum or bladder, or beyond the true pelvis (stage IVA</a:t>
            </a:r>
            <a:r>
              <a:rPr lang="en-US" sz="2200" dirty="0" smtClean="0"/>
              <a:t>)</a:t>
            </a:r>
          </a:p>
        </p:txBody>
      </p:sp>
    </p:spTree>
    <p:extLst>
      <p:ext uri="{BB962C8B-B14F-4D97-AF65-F5344CB8AC3E}">
        <p14:creationId xmlns="" xmlns:p14="http://schemas.microsoft.com/office/powerpoint/2010/main" val="8146439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304800" y="685800"/>
            <a:ext cx="8534400" cy="5299364"/>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For women with locally advanced cervical cancer, it’s recommend  to give primary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chemoradiation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rather than primary surgery or radiation therapy (RT). It’s suggested to give weekly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cisplatin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during RT rather than combination chemotherapy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eg</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cisplatin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plus 5-FU) during RT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Women who are poor candidates for primary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chemoradiation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include women with acute or chronic pelvic inflammatory disease, a coexisting pelvic mass, or women who are not candidates for optimal radiation therapy (due to anatomic considerations or concerns about compliance),   It’s suggested to perform a primary modified radical hysterectomy</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924800" cy="503238"/>
          </a:xfrm>
        </p:spPr>
        <p:txBody>
          <a:bodyPr/>
          <a:lstStyle/>
          <a:p>
            <a:r>
              <a:rPr lang="en-US" b="1" dirty="0">
                <a:solidFill>
                  <a:srgbClr val="FFC000"/>
                </a:solidFill>
              </a:rPr>
              <a:t>Patterns of </a:t>
            </a:r>
            <a:r>
              <a:rPr lang="en-US" b="1" dirty="0" smtClean="0">
                <a:solidFill>
                  <a:srgbClr val="FFC000"/>
                </a:solidFill>
              </a:rPr>
              <a:t>recurrence</a:t>
            </a:r>
            <a:endParaRPr lang="en-US" b="1" dirty="0">
              <a:solidFill>
                <a:srgbClr val="FFC000"/>
              </a:solidFill>
            </a:endParaRPr>
          </a:p>
        </p:txBody>
      </p:sp>
      <p:sp>
        <p:nvSpPr>
          <p:cNvPr id="3" name="Content Placeholder 2"/>
          <p:cNvSpPr>
            <a:spLocks noGrp="1"/>
          </p:cNvSpPr>
          <p:nvPr>
            <p:ph sz="quarter" idx="13"/>
          </p:nvPr>
        </p:nvSpPr>
        <p:spPr>
          <a:xfrm>
            <a:off x="228600" y="685800"/>
            <a:ext cx="8610600" cy="5943600"/>
          </a:xfrm>
        </p:spPr>
        <p:txBody>
          <a:bodyPr>
            <a:normAutofit fontScale="92500" lnSpcReduction="10000"/>
          </a:bodyPr>
          <a:lstStyle/>
          <a:p>
            <a:r>
              <a:rPr lang="en-US" sz="2200" dirty="0" smtClean="0"/>
              <a:t>After </a:t>
            </a:r>
            <a:r>
              <a:rPr lang="en-US" sz="2200" dirty="0"/>
              <a:t>either radical hysterectomy or radiation therapy for early stage disease, the predominant site of disease recurrences is local (</a:t>
            </a:r>
            <a:r>
              <a:rPr lang="en-US" sz="2200" dirty="0" err="1"/>
              <a:t>ie</a:t>
            </a:r>
            <a:r>
              <a:rPr lang="en-US" sz="2200" dirty="0"/>
              <a:t>, at the vaginal apex) or regional (</a:t>
            </a:r>
            <a:r>
              <a:rPr lang="en-US" sz="2200" dirty="0" err="1"/>
              <a:t>ie</a:t>
            </a:r>
            <a:r>
              <a:rPr lang="en-US" sz="2200" dirty="0"/>
              <a:t>, pelvic sidewall). The risk of persistent or recurrent pelvic disease increases with more advanced initial disease </a:t>
            </a:r>
            <a:r>
              <a:rPr lang="en-US" sz="2200" dirty="0" smtClean="0"/>
              <a:t>stage</a:t>
            </a:r>
            <a:endParaRPr lang="en-US" sz="2200" dirty="0"/>
          </a:p>
          <a:p>
            <a:r>
              <a:rPr lang="en-US" sz="2200" dirty="0"/>
              <a:t>Retrospective studies have reported the following distribution of anatomic sites of recurrence </a:t>
            </a:r>
            <a:r>
              <a:rPr lang="en-US" sz="2200" dirty="0" smtClean="0"/>
              <a:t>: </a:t>
            </a:r>
            <a:endParaRPr lang="en-US" sz="2200" dirty="0"/>
          </a:p>
          <a:p>
            <a:pPr lvl="1">
              <a:buFont typeface="+mj-lt"/>
              <a:buAutoNum type="arabicPeriod"/>
            </a:pPr>
            <a:r>
              <a:rPr lang="en-US" sz="2200" dirty="0"/>
              <a:t>Central (</a:t>
            </a:r>
            <a:r>
              <a:rPr lang="en-US" sz="2200" dirty="0" err="1"/>
              <a:t>ie</a:t>
            </a:r>
            <a:r>
              <a:rPr lang="en-US" sz="2200" dirty="0"/>
              <a:t>, vaginal apex or pelvis without side wall involvement) – 22 to 56 percent </a:t>
            </a:r>
          </a:p>
          <a:p>
            <a:pPr lvl="1">
              <a:buFont typeface="+mj-lt"/>
              <a:buAutoNum type="arabicPeriod"/>
            </a:pPr>
            <a:r>
              <a:rPr lang="en-US" sz="2200" dirty="0"/>
              <a:t>Pelvic sidewall – 28 to 37 percent </a:t>
            </a:r>
          </a:p>
          <a:p>
            <a:pPr lvl="1">
              <a:buFont typeface="+mj-lt"/>
              <a:buAutoNum type="arabicPeriod"/>
            </a:pPr>
            <a:r>
              <a:rPr lang="en-US" sz="2200" dirty="0"/>
              <a:t>Distant metastases or multiple recurrence sites – 15 to 61 percent </a:t>
            </a:r>
            <a:endParaRPr lang="en-US" sz="2200" dirty="0" smtClean="0"/>
          </a:p>
          <a:p>
            <a:r>
              <a:rPr lang="en-US" sz="2200" dirty="0" smtClean="0"/>
              <a:t>The </a:t>
            </a:r>
            <a:r>
              <a:rPr lang="en-US" sz="2200" dirty="0"/>
              <a:t>location and frequency of distant metastases </a:t>
            </a:r>
            <a:r>
              <a:rPr lang="en-US" sz="2200" dirty="0" smtClean="0"/>
              <a:t>are: </a:t>
            </a:r>
            <a:endParaRPr lang="en-US" sz="2200" dirty="0"/>
          </a:p>
          <a:p>
            <a:pPr lvl="1">
              <a:buFont typeface="+mj-lt"/>
              <a:buAutoNum type="arabicPeriod"/>
            </a:pPr>
            <a:r>
              <a:rPr lang="en-US" sz="2200" dirty="0"/>
              <a:t>Lung – 21 percent </a:t>
            </a:r>
          </a:p>
          <a:p>
            <a:pPr lvl="1">
              <a:buFont typeface="+mj-lt"/>
              <a:buAutoNum type="arabicPeriod"/>
            </a:pPr>
            <a:r>
              <a:rPr lang="en-US" sz="2200" dirty="0"/>
              <a:t>Bone –16 percent </a:t>
            </a:r>
          </a:p>
          <a:p>
            <a:pPr lvl="1">
              <a:buFont typeface="+mj-lt"/>
              <a:buAutoNum type="arabicPeriod"/>
            </a:pPr>
            <a:r>
              <a:rPr lang="en-US" sz="2200" dirty="0" err="1"/>
              <a:t>Paraaortic</a:t>
            </a:r>
            <a:r>
              <a:rPr lang="en-US" sz="2200" dirty="0"/>
              <a:t> nodes –11 percent </a:t>
            </a:r>
          </a:p>
          <a:p>
            <a:pPr lvl="1">
              <a:buFont typeface="+mj-lt"/>
              <a:buAutoNum type="arabicPeriod"/>
            </a:pPr>
            <a:r>
              <a:rPr lang="en-US" sz="2200" dirty="0"/>
              <a:t>Abdominal cavity – 8 percent </a:t>
            </a:r>
          </a:p>
          <a:p>
            <a:pPr lvl="1">
              <a:buFont typeface="+mj-lt"/>
              <a:buAutoNum type="arabicPeriod"/>
            </a:pPr>
            <a:r>
              <a:rPr lang="en-US" sz="2200" dirty="0"/>
              <a:t>Supraclavicular nodes – 7 percent </a:t>
            </a:r>
          </a:p>
        </p:txBody>
      </p:sp>
    </p:spTree>
    <p:extLst>
      <p:ext uri="{BB962C8B-B14F-4D97-AF65-F5344CB8AC3E}">
        <p14:creationId xmlns="" xmlns:p14="http://schemas.microsoft.com/office/powerpoint/2010/main" val="12821908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924800" cy="579438"/>
          </a:xfrm>
        </p:spPr>
        <p:txBody>
          <a:bodyPr/>
          <a:lstStyle/>
          <a:p>
            <a:r>
              <a:rPr lang="en-US" b="1" dirty="0">
                <a:solidFill>
                  <a:srgbClr val="FFC000"/>
                </a:solidFill>
              </a:rPr>
              <a:t>posttreatment surveillance</a:t>
            </a:r>
          </a:p>
        </p:txBody>
      </p:sp>
      <p:sp>
        <p:nvSpPr>
          <p:cNvPr id="3" name="Content Placeholder 2"/>
          <p:cNvSpPr>
            <a:spLocks noGrp="1"/>
          </p:cNvSpPr>
          <p:nvPr>
            <p:ph sz="quarter" idx="13"/>
          </p:nvPr>
        </p:nvSpPr>
        <p:spPr>
          <a:xfrm>
            <a:off x="304800" y="762000"/>
            <a:ext cx="8534400" cy="5943600"/>
          </a:xfrm>
        </p:spPr>
        <p:txBody>
          <a:bodyPr>
            <a:normAutofit/>
          </a:bodyPr>
          <a:lstStyle/>
          <a:p>
            <a:r>
              <a:rPr lang="en-US" sz="2400" dirty="0"/>
              <a:t>Careful clinical evaluation is the most important component of the follow-up for patients with cervical cancer (a review of systems and physical examination with particular attention to the supraclavicular and inguinal lymph nodes, as well as rectovaginal and abdominal examinations). </a:t>
            </a:r>
            <a:endParaRPr lang="en-US" sz="2400" dirty="0" smtClean="0"/>
          </a:p>
          <a:p>
            <a:r>
              <a:rPr lang="en-US" sz="2400" dirty="0"/>
              <a:t>It’s suggested to perform evaluations on the following schedule depending on disease extent: </a:t>
            </a:r>
          </a:p>
          <a:p>
            <a:pPr lvl="1">
              <a:buFont typeface="+mj-lt"/>
              <a:buAutoNum type="arabicPeriod"/>
            </a:pPr>
            <a:r>
              <a:rPr lang="en-US" sz="2200" dirty="0"/>
              <a:t>For high-risk disease (advanced stage, treated with primary chemotherapy/radiation therapy or surgery plus adjuvant therapy), every three months for the first two years, every six months for years 3 and 5, and then annually. </a:t>
            </a:r>
          </a:p>
          <a:p>
            <a:pPr lvl="1">
              <a:buFont typeface="+mj-lt"/>
              <a:buAutoNum type="arabicPeriod"/>
            </a:pPr>
            <a:r>
              <a:rPr lang="en-US" sz="2200" dirty="0"/>
              <a:t>For low-risk disease (early stage, treated with surgery alone, no adjuvant therapy), every six months for the first two years, then annually. </a:t>
            </a:r>
          </a:p>
        </p:txBody>
      </p:sp>
    </p:spTree>
    <p:extLst>
      <p:ext uri="{BB962C8B-B14F-4D97-AF65-F5344CB8AC3E}">
        <p14:creationId xmlns="" xmlns:p14="http://schemas.microsoft.com/office/powerpoint/2010/main" val="13205915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609600" y="381000"/>
            <a:ext cx="7924800" cy="5943600"/>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It’s suggested to do annual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cervicovaginal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cytology rather than at every follow-up visit for all patients except for those who have undergone pelvic RT, in whom we eliminate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cytologic</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examination as a component of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posttreatment</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It’s suggested  not to do pursuing surveillance radiographic imaging (chest x-ray, positron emission tomography (PET)/computed tomography (CT), magnetic resonance imaging) unless a recurrence is suspected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It’s suggested  not to use assays of SCC antigen, PET scans, pelvic ultrasound, intravenous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pyelography</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(IVP), or MRI as a routine component of the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posttreatment</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surveillance strategy in asymptomatic patients.</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924800" cy="960438"/>
          </a:xfrm>
        </p:spPr>
        <p:txBody>
          <a:bodyPr/>
          <a:lstStyle/>
          <a:p>
            <a:r>
              <a:rPr lang="en-US" b="1" dirty="0">
                <a:solidFill>
                  <a:srgbClr val="FFC000"/>
                </a:solidFill>
              </a:rPr>
              <a:t>Management of recurrent or metastatic cervical cancer</a:t>
            </a:r>
          </a:p>
        </p:txBody>
      </p:sp>
      <p:sp>
        <p:nvSpPr>
          <p:cNvPr id="3" name="Content Placeholder 2"/>
          <p:cNvSpPr>
            <a:spLocks noGrp="1"/>
          </p:cNvSpPr>
          <p:nvPr>
            <p:ph sz="quarter" idx="13"/>
          </p:nvPr>
        </p:nvSpPr>
        <p:spPr>
          <a:xfrm>
            <a:off x="609600" y="1752600"/>
            <a:ext cx="7924800" cy="3886200"/>
          </a:xfrm>
        </p:spPr>
        <p:txBody>
          <a:bodyPr>
            <a:normAutofit/>
          </a:bodyPr>
          <a:lstStyle/>
          <a:p>
            <a:r>
              <a:rPr lang="en-US" sz="2400" dirty="0"/>
              <a:t>Following treatment of early stage cervical cancer, distant metastases or multiple recurrence sites develop in 15 to 61 percent of cases, usually within the first two years of completing treatment. </a:t>
            </a:r>
            <a:endParaRPr lang="en-US" sz="2400" dirty="0" smtClean="0"/>
          </a:p>
          <a:p>
            <a:r>
              <a:rPr lang="en-US" sz="2400" dirty="0" smtClean="0"/>
              <a:t>Recurrent </a:t>
            </a:r>
            <a:r>
              <a:rPr lang="en-US" sz="2400" dirty="0"/>
              <a:t>cervical cancer presents as disease isolated to the pelvis (</a:t>
            </a:r>
            <a:r>
              <a:rPr lang="en-US" sz="2400" dirty="0" err="1"/>
              <a:t>locoregional</a:t>
            </a:r>
            <a:r>
              <a:rPr lang="en-US" sz="2400" dirty="0"/>
              <a:t> recurrence) or with disease involving other organs or outside the pelvis. If a vaginal recurrence is suspected, the area of concern should be biopsied to prove recurrent </a:t>
            </a:r>
            <a:r>
              <a:rPr lang="en-US" sz="2400" dirty="0" smtClean="0"/>
              <a:t>disease</a:t>
            </a:r>
          </a:p>
        </p:txBody>
      </p:sp>
    </p:spTree>
    <p:extLst>
      <p:ext uri="{BB962C8B-B14F-4D97-AF65-F5344CB8AC3E}">
        <p14:creationId xmlns="" xmlns:p14="http://schemas.microsoft.com/office/powerpoint/2010/main" val="36990842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304800" y="533400"/>
            <a:ext cx="8534400" cy="5867400"/>
          </a:xfrm>
          <a:prstGeom prst="rect">
            <a:avLst/>
          </a:prstGeom>
        </p:spPr>
        <p:txBody>
          <a:bodyPr>
            <a:noAutofit/>
          </a:bodyPr>
          <a:lstStyle/>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Globally, cervical cancer accounted for an estimated 530,000 new cancer cases worldwide and for 275,000 deaths in 2008.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Eight-six percent of new cervical cancer cases will be seen in developing countries. Worldwide, the mortality rate from cervical cancer is 52 percent.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Global incidence and mortality rates depend upon the presence of screening programs for cervical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precancer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and cancer and of human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papillomavirus</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vaccination, which are most likely to be available in developed countries.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Due to these interventions, there has been a 75 percent decrease in the incidence and mortality of cervical cancer over the past 50 years in developed countries</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304800" y="609600"/>
            <a:ext cx="8534400" cy="5105400"/>
          </a:xfrm>
          <a:prstGeom prst="rect">
            <a:avLst/>
          </a:prstGeom>
        </p:spPr>
        <p:txBody>
          <a:bodyPr>
            <a:noAutofit/>
          </a:bodyPr>
          <a:lstStyle/>
          <a:p>
            <a:pPr marL="342900" indent="-342900">
              <a:spcBef>
                <a:spcPts val="600"/>
              </a:spcBef>
              <a:spcAft>
                <a:spcPts val="600"/>
              </a:spcAft>
              <a:buClr>
                <a:schemeClr val="tx2"/>
              </a:buClr>
              <a:buFont typeface="Arial" pitchFamily="34" charset="0"/>
              <a:buChar char="•"/>
              <a:defRPr/>
            </a:pPr>
            <a:r>
              <a:rPr lang="en-US" sz="2400" dirty="0" smtClean="0"/>
              <a:t>All patients suspected of recurrent disease should undergo positron emission tomography (PET)/computed tomography (CT) for evaluation of local and distant disease. </a:t>
            </a:r>
            <a:endParaRPr kumimoji="0" lang="en-US" sz="2400" b="0" i="0" u="none" strike="noStrike" kern="1200" cap="none" spc="3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For patients with a local recurrence, It’s suggested to do surgical resection if they are appropriate surgical candidates based on tumor recurrence, age, and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comorbidities</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In select patients, surgical resection may present a curative option. Patients who are not surgical candidates should receive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chemoradiation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if they have not been previously undergone pelvic or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intravaginal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radiation.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304800" y="533400"/>
            <a:ext cx="8534400" cy="5257800"/>
          </a:xfrm>
          <a:prstGeom prst="rect">
            <a:avLst/>
          </a:prstGeom>
        </p:spPr>
        <p:txBody>
          <a:bodyPr>
            <a:noAutofit/>
          </a:bodyPr>
          <a:lstStyle/>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For women presenting with disease limited to the nodes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ie</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para</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-aortic and/or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supraclavicular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nodes), some experts prefer to treat with systemic chemotherapy. Others prefer to administer radiation therapy (RT) (with or without chemotherapy). A choice between them depends on institutional practice and patient preferences. For women presenting with isolated metastatic disease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ie</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to the lung or liver), we suggest surgical resection if they are appropriate candidates). </a:t>
            </a:r>
          </a:p>
          <a:p>
            <a:pPr marL="342900" marR="0" lvl="0" indent="-342900" algn="l" defTabSz="914400" rtl="0" eaLnBrk="1" fontAlgn="auto" latinLnBrk="0" hangingPunct="1">
              <a:lnSpc>
                <a:spcPct val="100000"/>
              </a:lnSpc>
              <a:spcBef>
                <a:spcPts val="6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These patients may achieve a sustained clinical remission following resection of disease. For women with recurrent cervical cancer, those who are not surgical candidates, and those who present with metastatic disease, It’s suggested to give first-line treatment with chemotherapy plus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bevacizumab</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rather than chemotherapy alone</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924800" cy="579438"/>
          </a:xfrm>
        </p:spPr>
        <p:txBody>
          <a:bodyPr/>
          <a:lstStyle/>
          <a:p>
            <a:r>
              <a:rPr lang="en-US" b="1" dirty="0">
                <a:solidFill>
                  <a:srgbClr val="FFC000"/>
                </a:solidFill>
              </a:rPr>
              <a:t>Cervical cancer survival</a:t>
            </a:r>
          </a:p>
        </p:txBody>
      </p:sp>
      <p:sp>
        <p:nvSpPr>
          <p:cNvPr id="5" name="Content Placeholder 4"/>
          <p:cNvSpPr>
            <a:spLocks noGrp="1"/>
          </p:cNvSpPr>
          <p:nvPr>
            <p:ph sz="quarter" idx="13"/>
          </p:nvPr>
        </p:nvSpPr>
        <p:spPr>
          <a:xfrm>
            <a:off x="609600" y="5334000"/>
            <a:ext cx="7924800" cy="1295400"/>
          </a:xfrm>
        </p:spPr>
        <p:txBody>
          <a:bodyPr>
            <a:noAutofit/>
          </a:bodyPr>
          <a:lstStyle/>
          <a:p>
            <a:r>
              <a:rPr lang="en-US" sz="2400" dirty="0"/>
              <a:t>Stage is the most important prognostic factor, followed by nodal status. Outcomes are worse for women with involved pelvic or para-aortic nodes.</a:t>
            </a:r>
          </a:p>
        </p:txBody>
      </p:sp>
      <p:pic>
        <p:nvPicPr>
          <p:cNvPr id="6" name="Picture 5"/>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62000" y="914400"/>
            <a:ext cx="8820000" cy="4263000"/>
          </a:xfrm>
          <a:prstGeom prst="rect">
            <a:avLst/>
          </a:prstGeom>
        </p:spPr>
      </p:pic>
    </p:spTree>
    <p:extLst>
      <p:ext uri="{BB962C8B-B14F-4D97-AF65-F5344CB8AC3E}">
        <p14:creationId xmlns="" xmlns:p14="http://schemas.microsoft.com/office/powerpoint/2010/main" val="164072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age </a:t>
            </a:r>
            <a:r>
              <a:rPr lang="en-US" b="1" dirty="0" smtClean="0">
                <a:solidFill>
                  <a:srgbClr val="FFC000"/>
                </a:solidFill>
              </a:rPr>
              <a:t>distribution</a:t>
            </a:r>
            <a:endParaRPr lang="en-US" b="1" dirty="0">
              <a:solidFill>
                <a:srgbClr val="FFC000"/>
              </a:solidFill>
            </a:endParaRPr>
          </a:p>
        </p:txBody>
      </p:sp>
      <p:sp>
        <p:nvSpPr>
          <p:cNvPr id="3" name="Content Placeholder 2"/>
          <p:cNvSpPr>
            <a:spLocks noGrp="1"/>
          </p:cNvSpPr>
          <p:nvPr>
            <p:ph sz="quarter" idx="13"/>
          </p:nvPr>
        </p:nvSpPr>
        <p:spPr/>
        <p:txBody>
          <a:bodyPr>
            <a:normAutofit/>
          </a:bodyPr>
          <a:lstStyle/>
          <a:p>
            <a:r>
              <a:rPr lang="en-US" sz="2400" dirty="0" smtClean="0"/>
              <a:t>Worldwide </a:t>
            </a:r>
            <a:r>
              <a:rPr lang="en-US" sz="2400" dirty="0"/>
              <a:t>in 2008, the cumulative risks of developing cervical cancer and of cervical cancer mortality by age 75 years were: developed countries (0.9 percent incidence/0.3 percent mortality) and developing countries (1.9 percent/1.1 percent)</a:t>
            </a:r>
          </a:p>
        </p:txBody>
      </p:sp>
    </p:spTree>
    <p:extLst>
      <p:ext uri="{BB962C8B-B14F-4D97-AF65-F5344CB8AC3E}">
        <p14:creationId xmlns="" xmlns:p14="http://schemas.microsoft.com/office/powerpoint/2010/main" val="4145015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924800" cy="655638"/>
          </a:xfrm>
        </p:spPr>
        <p:txBody>
          <a:bodyPr/>
          <a:lstStyle/>
          <a:p>
            <a:r>
              <a:rPr lang="en-US" b="1" dirty="0">
                <a:solidFill>
                  <a:srgbClr val="FFC000"/>
                </a:solidFill>
              </a:rPr>
              <a:t>Risk factors</a:t>
            </a:r>
          </a:p>
        </p:txBody>
      </p:sp>
      <p:sp>
        <p:nvSpPr>
          <p:cNvPr id="3" name="Content Placeholder 2"/>
          <p:cNvSpPr>
            <a:spLocks noGrp="1"/>
          </p:cNvSpPr>
          <p:nvPr>
            <p:ph sz="quarter" idx="13"/>
          </p:nvPr>
        </p:nvSpPr>
        <p:spPr>
          <a:xfrm>
            <a:off x="609600" y="838200"/>
            <a:ext cx="7924800" cy="5791200"/>
          </a:xfrm>
        </p:spPr>
        <p:txBody>
          <a:bodyPr>
            <a:normAutofit/>
          </a:bodyPr>
          <a:lstStyle/>
          <a:p>
            <a:r>
              <a:rPr lang="en-US" sz="2400" dirty="0"/>
              <a:t>Early onset of sexual activity – compared with age at first intercourse of 21 years or older, the risk is approximately 1.5-fold for 18 to 20 years and two-fold for younger than 18 years </a:t>
            </a:r>
          </a:p>
          <a:p>
            <a:r>
              <a:rPr lang="en-US" sz="2400" dirty="0"/>
              <a:t>Multiple sexual partners – compared with one partner, the risk is approximately two-fold with two partners and three-fold with 6 or more </a:t>
            </a:r>
            <a:r>
              <a:rPr lang="en-US" sz="2400" dirty="0" smtClean="0"/>
              <a:t>partners</a:t>
            </a:r>
            <a:endParaRPr lang="en-US" sz="2400" dirty="0"/>
          </a:p>
          <a:p>
            <a:r>
              <a:rPr lang="en-US" sz="2400" dirty="0"/>
              <a:t>A high-risk sexual partner (</a:t>
            </a:r>
            <a:r>
              <a:rPr lang="en-US" sz="2400" dirty="0" err="1"/>
              <a:t>eg</a:t>
            </a:r>
            <a:r>
              <a:rPr lang="en-US" sz="2400" dirty="0"/>
              <a:t>, a partner with multiple sexual partners or known human papillomavirus infection) </a:t>
            </a:r>
          </a:p>
          <a:p>
            <a:r>
              <a:rPr lang="en-US" sz="2400" dirty="0"/>
              <a:t>History of sexually transmitted infections (</a:t>
            </a:r>
            <a:r>
              <a:rPr lang="en-US" sz="2400" dirty="0" err="1"/>
              <a:t>eg</a:t>
            </a:r>
            <a:r>
              <a:rPr lang="en-US" sz="2400" dirty="0"/>
              <a:t>, Chlamydia trachomatis, genital herpes) </a:t>
            </a:r>
          </a:p>
        </p:txBody>
      </p:sp>
    </p:spTree>
    <p:extLst>
      <p:ext uri="{BB962C8B-B14F-4D97-AF65-F5344CB8AC3E}">
        <p14:creationId xmlns="" xmlns:p14="http://schemas.microsoft.com/office/powerpoint/2010/main" val="23143983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609600" y="457200"/>
            <a:ext cx="7924800" cy="5791200"/>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History of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vulvar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or vaginal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squamous</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intraepithelial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neoplasia</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or cancer (HPV infection is also the etiology of most cases of these conditions)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Immunosuppression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eg</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human immunodeficiency virus infection)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Cervical cancer is less common in sexual partners of circumcised males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Early age at first birth (younger than 20 years old) and increasing parity (3 or more full term births) are also associated with an increased risk of cervical cancer, these are also likely due to exposure to HPV through sexual intercourse</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endParaRPr kumimoji="0" lang="en-US" sz="17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924800" cy="579438"/>
          </a:xfrm>
        </p:spPr>
        <p:txBody>
          <a:bodyPr/>
          <a:lstStyle/>
          <a:p>
            <a:r>
              <a:rPr lang="en-US" b="1" dirty="0">
                <a:solidFill>
                  <a:srgbClr val="FFC000"/>
                </a:solidFill>
              </a:rPr>
              <a:t>Risk factors</a:t>
            </a:r>
          </a:p>
        </p:txBody>
      </p:sp>
      <p:sp>
        <p:nvSpPr>
          <p:cNvPr id="3" name="Content Placeholder 2"/>
          <p:cNvSpPr>
            <a:spLocks noGrp="1"/>
          </p:cNvSpPr>
          <p:nvPr>
            <p:ph sz="quarter" idx="13"/>
          </p:nvPr>
        </p:nvSpPr>
        <p:spPr>
          <a:xfrm>
            <a:off x="304800" y="685800"/>
            <a:ext cx="8534400" cy="5943600"/>
          </a:xfrm>
        </p:spPr>
        <p:txBody>
          <a:bodyPr>
            <a:noAutofit/>
          </a:bodyPr>
          <a:lstStyle/>
          <a:p>
            <a:pPr>
              <a:spcBef>
                <a:spcPts val="0"/>
              </a:spcBef>
            </a:pPr>
            <a:r>
              <a:rPr lang="en-US" sz="2350" dirty="0"/>
              <a:t>Low socioeconomic status is associated with an increased risk of cervical cancer. </a:t>
            </a:r>
            <a:endParaRPr lang="en-US" sz="2350" dirty="0" smtClean="0"/>
          </a:p>
          <a:p>
            <a:pPr>
              <a:spcBef>
                <a:spcPts val="0"/>
              </a:spcBef>
            </a:pPr>
            <a:r>
              <a:rPr lang="en-US" sz="2350" dirty="0" smtClean="0"/>
              <a:t>In </a:t>
            </a:r>
            <a:r>
              <a:rPr lang="en-US" sz="2350" dirty="0"/>
              <a:t>the United States, cervical cancer incidence and mortality is higher in nonwhite than in white </a:t>
            </a:r>
            <a:r>
              <a:rPr lang="en-US" sz="2350" dirty="0" smtClean="0"/>
              <a:t>women</a:t>
            </a:r>
          </a:p>
          <a:p>
            <a:pPr>
              <a:spcBef>
                <a:spcPts val="0"/>
              </a:spcBef>
            </a:pPr>
            <a:r>
              <a:rPr lang="en-US" sz="2350" dirty="0" smtClean="0"/>
              <a:t>Oral </a:t>
            </a:r>
            <a:r>
              <a:rPr lang="en-US" sz="2350" dirty="0"/>
              <a:t>contraceptive use has been reported to be associated with an increased risk of cervical cancer. </a:t>
            </a:r>
            <a:endParaRPr lang="en-US" sz="2350" dirty="0" smtClean="0"/>
          </a:p>
          <a:p>
            <a:pPr>
              <a:spcBef>
                <a:spcPts val="0"/>
              </a:spcBef>
            </a:pPr>
            <a:r>
              <a:rPr lang="en-US" sz="2350" dirty="0" smtClean="0"/>
              <a:t>In </a:t>
            </a:r>
            <a:r>
              <a:rPr lang="en-US" sz="2350" dirty="0"/>
              <a:t>contrast to squamous cell cancer of the cervix, cigarette smoking is </a:t>
            </a:r>
            <a:r>
              <a:rPr lang="en-US" sz="2350" b="1" dirty="0"/>
              <a:t>not </a:t>
            </a:r>
            <a:r>
              <a:rPr lang="en-US" sz="2350" dirty="0"/>
              <a:t>associated with a significantly increased risk of adenocarcinoma of the cervix compared to nonsmokers (squamous cell carcinoma: RR 1.50, 95% CI 1.35–1.66; adenocarcinoma: RR 0.86, 95% CI 0.70–1.05</a:t>
            </a:r>
            <a:r>
              <a:rPr lang="en-US" sz="2350" dirty="0" smtClean="0"/>
              <a:t>). </a:t>
            </a:r>
          </a:p>
          <a:p>
            <a:pPr>
              <a:spcBef>
                <a:spcPts val="0"/>
              </a:spcBef>
            </a:pPr>
            <a:r>
              <a:rPr lang="en-US" sz="2350" dirty="0"/>
              <a:t>Genetics  — There is no well-established model of a genetic basis for cervical cancer. Population studies have shown an increased incidence of cervical cancer within families. such familial clustering had been attributed to shared environmental exposures and risk factors.</a:t>
            </a:r>
          </a:p>
          <a:p>
            <a:endParaRPr lang="en-US" sz="2200" dirty="0"/>
          </a:p>
        </p:txBody>
      </p:sp>
    </p:spTree>
    <p:extLst>
      <p:ext uri="{BB962C8B-B14F-4D97-AF65-F5344CB8AC3E}">
        <p14:creationId xmlns="" xmlns:p14="http://schemas.microsoft.com/office/powerpoint/2010/main" val="8435134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731838"/>
          </a:xfrm>
        </p:spPr>
        <p:txBody>
          <a:bodyPr/>
          <a:lstStyle/>
          <a:p>
            <a:r>
              <a:rPr lang="en-US" b="1" dirty="0">
                <a:solidFill>
                  <a:srgbClr val="FFC000"/>
                </a:solidFill>
              </a:rPr>
              <a:t>PATHOGENESIS and HISTOPATHOLOGY</a:t>
            </a:r>
          </a:p>
        </p:txBody>
      </p:sp>
      <p:sp>
        <p:nvSpPr>
          <p:cNvPr id="3" name="Content Placeholder 2"/>
          <p:cNvSpPr>
            <a:spLocks noGrp="1"/>
          </p:cNvSpPr>
          <p:nvPr>
            <p:ph sz="quarter" idx="13"/>
          </p:nvPr>
        </p:nvSpPr>
        <p:spPr>
          <a:xfrm>
            <a:off x="609600" y="838200"/>
            <a:ext cx="7924800" cy="5791200"/>
          </a:xfrm>
        </p:spPr>
        <p:txBody>
          <a:bodyPr>
            <a:normAutofit/>
          </a:bodyPr>
          <a:lstStyle/>
          <a:p>
            <a:r>
              <a:rPr lang="en-US" sz="2400" dirty="0"/>
              <a:t>Subtypes HPV 16 and 18 are found in over 70 percent of all cervical cancers. </a:t>
            </a:r>
          </a:p>
          <a:p>
            <a:pPr lvl="1">
              <a:buFont typeface="+mj-lt"/>
              <a:buAutoNum type="arabicPeriod"/>
            </a:pPr>
            <a:r>
              <a:rPr lang="en-US" sz="2400" dirty="0" smtClean="0"/>
              <a:t>Squamous </a:t>
            </a:r>
            <a:r>
              <a:rPr lang="en-US" sz="2400" dirty="0"/>
              <a:t>cell carcinoma – HPV 16 (59 percent of cases); 18 (13 percent); 58 (5 percent); 33 (5 percent); 45 (4 </a:t>
            </a:r>
            <a:r>
              <a:rPr lang="en-US" sz="2400" dirty="0" smtClean="0"/>
              <a:t>percent)</a:t>
            </a:r>
          </a:p>
          <a:p>
            <a:pPr lvl="1">
              <a:buFont typeface="+mj-lt"/>
              <a:buAutoNum type="arabicPeriod"/>
            </a:pPr>
            <a:r>
              <a:rPr lang="en-US" sz="2400" dirty="0" smtClean="0"/>
              <a:t>Adenocarcinoma </a:t>
            </a:r>
            <a:r>
              <a:rPr lang="en-US" sz="2400" dirty="0"/>
              <a:t>– HPV 16 (36 percent); 18 (37 percent); 45 (5 percent); 31( 2 percent); 33 (2 </a:t>
            </a:r>
            <a:r>
              <a:rPr lang="en-US" sz="2400" dirty="0" smtClean="0"/>
              <a:t>percent)</a:t>
            </a:r>
            <a:endParaRPr lang="en-US" sz="2400" dirty="0"/>
          </a:p>
          <a:p>
            <a:r>
              <a:rPr lang="en-US" sz="2400" dirty="0"/>
              <a:t>the distribution of histologic types  </a:t>
            </a:r>
            <a:r>
              <a:rPr lang="en-US" sz="2400" dirty="0" smtClean="0"/>
              <a:t>is: </a:t>
            </a:r>
            <a:endParaRPr lang="en-US" sz="2400" dirty="0"/>
          </a:p>
          <a:p>
            <a:pPr lvl="1">
              <a:buFont typeface="+mj-lt"/>
              <a:buAutoNum type="arabicPeriod"/>
            </a:pPr>
            <a:r>
              <a:rPr lang="en-US" sz="2400" dirty="0"/>
              <a:t>Squamous cell carcinoma – 69 percent </a:t>
            </a:r>
          </a:p>
          <a:p>
            <a:pPr lvl="1">
              <a:buFont typeface="+mj-lt"/>
              <a:buAutoNum type="arabicPeriod"/>
            </a:pPr>
            <a:r>
              <a:rPr lang="en-US" sz="2400" dirty="0"/>
              <a:t>Adenocarcinoma (including </a:t>
            </a:r>
            <a:r>
              <a:rPr lang="en-US" sz="2400" dirty="0" err="1"/>
              <a:t>adenosquamous</a:t>
            </a:r>
            <a:r>
              <a:rPr lang="en-US" sz="2400" dirty="0"/>
              <a:t>) – 25 percent </a:t>
            </a:r>
          </a:p>
          <a:p>
            <a:pPr lvl="1">
              <a:buFont typeface="+mj-lt"/>
              <a:buAutoNum type="arabicPeriod"/>
            </a:pPr>
            <a:r>
              <a:rPr lang="en-US" sz="2400" dirty="0"/>
              <a:t>Other </a:t>
            </a:r>
            <a:r>
              <a:rPr lang="en-US" sz="2400" dirty="0" err="1"/>
              <a:t>histologies</a:t>
            </a:r>
            <a:r>
              <a:rPr lang="en-US" sz="2400" dirty="0"/>
              <a:t> – 6 percent </a:t>
            </a:r>
          </a:p>
          <a:p>
            <a:pPr lvl="1">
              <a:buFont typeface="+mj-lt"/>
              <a:buAutoNum type="arabicPeriod"/>
            </a:pPr>
            <a:endParaRPr lang="en-US" dirty="0" smtClean="0"/>
          </a:p>
          <a:p>
            <a:pPr lvl="1">
              <a:buFont typeface="+mj-lt"/>
              <a:buAutoNum type="arabicPeriod"/>
            </a:pPr>
            <a:endParaRPr lang="en-US" dirty="0" smtClean="0"/>
          </a:p>
        </p:txBody>
      </p:sp>
    </p:spTree>
    <p:extLst>
      <p:ext uri="{BB962C8B-B14F-4D97-AF65-F5344CB8AC3E}">
        <p14:creationId xmlns="" xmlns:p14="http://schemas.microsoft.com/office/powerpoint/2010/main" val="39472419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3"/>
          </p:nvPr>
        </p:nvPicPr>
        <p:blipFill>
          <a:blip r:embed="rId2">
            <a:extLst>
              <a:ext uri="{28A0092B-C50C-407E-A947-70E740481C1C}">
                <a14:useLocalDpi xmlns="" xmlns:a14="http://schemas.microsoft.com/office/drawing/2010/main" val="0"/>
              </a:ext>
            </a:extLst>
          </a:blip>
          <a:stretch>
            <a:fillRect/>
          </a:stretch>
        </p:blipFill>
        <p:spPr>
          <a:xfrm>
            <a:off x="152400" y="304800"/>
            <a:ext cx="8850064" cy="6172200"/>
          </a:xfrm>
        </p:spPr>
      </p:pic>
    </p:spTree>
    <p:extLst>
      <p:ext uri="{BB962C8B-B14F-4D97-AF65-F5344CB8AC3E}">
        <p14:creationId xmlns="" xmlns:p14="http://schemas.microsoft.com/office/powerpoint/2010/main" val="418317556"/>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989</TotalTime>
  <Words>2364</Words>
  <Application>Microsoft Office PowerPoint</Application>
  <PresentationFormat>عرض على الشاشة (3:4)‏</PresentationFormat>
  <Paragraphs>147</Paragraphs>
  <Slides>32</Slides>
  <Notes>1</Notes>
  <HiddenSlides>0</HiddenSlides>
  <MMClips>0</MMClips>
  <ScaleCrop>false</ScaleCrop>
  <HeadingPairs>
    <vt:vector size="4" baseType="variant">
      <vt:variant>
        <vt:lpstr>سمة</vt:lpstr>
      </vt:variant>
      <vt:variant>
        <vt:i4>1</vt:i4>
      </vt:variant>
      <vt:variant>
        <vt:lpstr>عناوين الشرائح</vt:lpstr>
      </vt:variant>
      <vt:variant>
        <vt:i4>32</vt:i4>
      </vt:variant>
    </vt:vector>
  </HeadingPairs>
  <TitlesOfParts>
    <vt:vector size="33" baseType="lpstr">
      <vt:lpstr>Horizon</vt:lpstr>
      <vt:lpstr>Invasive cervical cancer</vt:lpstr>
      <vt:lpstr>Incidence and mortality</vt:lpstr>
      <vt:lpstr>الشريحة 3</vt:lpstr>
      <vt:lpstr>age distribution</vt:lpstr>
      <vt:lpstr>Risk factors</vt:lpstr>
      <vt:lpstr>الشريحة 6</vt:lpstr>
      <vt:lpstr>Risk factors</vt:lpstr>
      <vt:lpstr>PATHOGENESIS and HISTOPATHOLOGY</vt:lpstr>
      <vt:lpstr>الشريحة 9</vt:lpstr>
      <vt:lpstr>ROUTES OF SPREAD</vt:lpstr>
      <vt:lpstr>الشريحة 11</vt:lpstr>
      <vt:lpstr>الشريحة 12</vt:lpstr>
      <vt:lpstr>CLINICAL MANIFESTATIONS</vt:lpstr>
      <vt:lpstr>DIAGNOSIS</vt:lpstr>
      <vt:lpstr>STAGING SYSTEMS</vt:lpstr>
      <vt:lpstr>الشريحة 16</vt:lpstr>
      <vt:lpstr>STAGING PROCEDURE</vt:lpstr>
      <vt:lpstr>الشريحة 18</vt:lpstr>
      <vt:lpstr>Laboratory evaluation</vt:lpstr>
      <vt:lpstr>Surgical evaluation of lymph nodes</vt:lpstr>
      <vt:lpstr>Management of early stage cervical cancer</vt:lpstr>
      <vt:lpstr>Management of early stage cervical cancer</vt:lpstr>
      <vt:lpstr>الشريحة 23</vt:lpstr>
      <vt:lpstr>Management of locally advanced cervical cancer</vt:lpstr>
      <vt:lpstr>الشريحة 25</vt:lpstr>
      <vt:lpstr>Patterns of recurrence</vt:lpstr>
      <vt:lpstr>posttreatment surveillance</vt:lpstr>
      <vt:lpstr>الشريحة 28</vt:lpstr>
      <vt:lpstr>Management of recurrent or metastatic cervical cancer</vt:lpstr>
      <vt:lpstr>الشريحة 30</vt:lpstr>
      <vt:lpstr>الشريحة 31</vt:lpstr>
      <vt:lpstr>Cervical cancer survival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Invasive cervical cancer</dc:title>
  <dc:creator>DR MK</dc:creator>
  <cp:lastModifiedBy>TOSHIBA</cp:lastModifiedBy>
  <cp:revision>31</cp:revision>
  <dcterms:created xsi:type="dcterms:W3CDTF">2017-07-10T15:10:00Z</dcterms:created>
  <dcterms:modified xsi:type="dcterms:W3CDTF">2018-01-30T06:58:44Z</dcterms:modified>
</cp:coreProperties>
</file>