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6" r:id="rId2"/>
    <p:sldId id="256" r:id="rId3"/>
    <p:sldId id="258" r:id="rId4"/>
    <p:sldId id="259" r:id="rId5"/>
    <p:sldId id="270" r:id="rId6"/>
    <p:sldId id="271" r:id="rId7"/>
    <p:sldId id="267" r:id="rId8"/>
    <p:sldId id="262" r:id="rId9"/>
    <p:sldId id="268" r:id="rId10"/>
    <p:sldId id="272" r:id="rId11"/>
    <p:sldId id="27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705" autoAdjust="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311B74-239D-4E21-8F68-69302AB1405B}" type="datetimeFigureOut">
              <a:rPr lang="en-US" smtClean="0"/>
              <a:t>23-01-2019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3C047B-6E5B-45FF-B0BA-7E32B501964F}" type="slidenum">
              <a:rPr lang="en-US" smtClean="0"/>
              <a:t>‹#›</a:t>
            </a:fld>
            <a:endParaRPr lang="en-US"/>
          </a:p>
        </p:txBody>
      </p:sp>
    </p:spTree>
    <p:extLst>
      <p:ext uri="{BB962C8B-B14F-4D97-AF65-F5344CB8AC3E}">
        <p14:creationId xmlns:p14="http://schemas.microsoft.com/office/powerpoint/2010/main" val="16351386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ar-JO" smtClean="0"/>
          </a:p>
        </p:txBody>
      </p:sp>
      <p:sp>
        <p:nvSpPr>
          <p:cNvPr id="76804"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EAA43530-F185-4B6C-A7D4-CBA1EDBC3C8A}" type="slidenum">
              <a:rPr lang="ar-JO" sz="1200">
                <a:latin typeface="Bradley Hand ITC" pitchFamily="66" charset="0"/>
              </a:rPr>
              <a:pPr algn="r"/>
              <a:t>2</a:t>
            </a:fld>
            <a:endParaRPr lang="en-US" sz="1200">
              <a:latin typeface="Bradley Hand ITC" pitchFamily="66"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ar-JO" smtClean="0"/>
          </a:p>
        </p:txBody>
      </p:sp>
      <p:sp>
        <p:nvSpPr>
          <p:cNvPr id="79876"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FDC96521-25A5-48B7-84B1-6A402A52B6E2}" type="slidenum">
              <a:rPr lang="ar-JO" sz="1200">
                <a:latin typeface="Bradley Hand ITC" pitchFamily="66" charset="0"/>
              </a:rPr>
              <a:pPr algn="r"/>
              <a:t>3</a:t>
            </a:fld>
            <a:endParaRPr lang="en-US" sz="1200">
              <a:latin typeface="Bradley Hand ITC" pitchFamily="66"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ar-JO" smtClean="0"/>
          </a:p>
        </p:txBody>
      </p:sp>
      <p:sp>
        <p:nvSpPr>
          <p:cNvPr id="81924"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a:fld id="{77634350-518C-4719-8EDE-5A5E8C37FD09}" type="slidenum">
              <a:rPr lang="ar-JO" sz="1200">
                <a:latin typeface="Bradley Hand ITC" pitchFamily="66" charset="0"/>
              </a:rPr>
              <a:pPr algn="r"/>
              <a:t>4</a:t>
            </a:fld>
            <a:endParaRPr lang="en-US" sz="1200">
              <a:latin typeface="Bradley Hand ITC" pitchFamily="66"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Crigler-</a:t>
            </a:r>
            <a:r>
              <a:rPr lang="en-US" sz="1400" b="1" baseline="0" dirty="0" smtClean="0"/>
              <a:t>Najjar syndrome;</a:t>
            </a:r>
          </a:p>
          <a:p>
            <a:pPr marL="171450" indent="-171450">
              <a:buFontTx/>
              <a:buChar char="-"/>
            </a:pPr>
            <a:endParaRPr lang="en-US" baseline="0" dirty="0" smtClean="0"/>
          </a:p>
          <a:p>
            <a:pPr marL="171450" indent="-171450">
              <a:buFontTx/>
              <a:buChar char="-"/>
            </a:pPr>
            <a:r>
              <a:rPr lang="en-US" baseline="0" dirty="0" smtClean="0"/>
              <a:t>Type I: absent bilirubin UDPGT (</a:t>
            </a:r>
            <a:r>
              <a:rPr lang="en-US" sz="1200" b="0" i="0" kern="1200" dirty="0" smtClean="0">
                <a:solidFill>
                  <a:schemeClr val="tx1"/>
                </a:solidFill>
                <a:effectLst/>
                <a:latin typeface="+mn-lt"/>
                <a:ea typeface="+mn-ea"/>
                <a:cs typeface="+mn-cs"/>
              </a:rPr>
              <a:t>uridine diphosphate glucuronosyltransferase</a:t>
            </a:r>
            <a:r>
              <a:rPr lang="en-US" baseline="0" dirty="0" smtClean="0"/>
              <a:t>) enzyme resulting in sever neonatal jaundice and kernicterus, frequently fatal in infancy or childhood. The only effective treatment is liver transplantation. </a:t>
            </a:r>
          </a:p>
          <a:p>
            <a:pPr marL="0" indent="0">
              <a:buFontTx/>
              <a:buNone/>
            </a:pPr>
            <a:r>
              <a:rPr lang="en-US" sz="1200" baseline="0" dirty="0" smtClean="0">
                <a:latin typeface="Trebuchet MS" pitchFamily="34" charset="0"/>
              </a:rPr>
              <a:t>                                                                            </a:t>
            </a:r>
            <a:r>
              <a:rPr lang="en-US" sz="1200" b="0" i="1" u="sng" dirty="0" smtClean="0">
                <a:latin typeface="Trebuchet MS" pitchFamily="34" charset="0"/>
              </a:rPr>
              <a:t>Bilirubin &gt; 342  mol/L (&gt;20 mg/</a:t>
            </a:r>
            <a:r>
              <a:rPr lang="en-US" sz="1200" b="0" i="1" u="sng" dirty="0" err="1" smtClean="0">
                <a:latin typeface="Trebuchet MS" pitchFamily="34" charset="0"/>
              </a:rPr>
              <a:t>dL</a:t>
            </a:r>
            <a:r>
              <a:rPr lang="en-US" sz="1200" b="0" i="1" u="sng" dirty="0" smtClean="0">
                <a:latin typeface="Trebuchet MS" pitchFamily="34" charset="0"/>
              </a:rPr>
              <a:t>)</a:t>
            </a:r>
            <a:endParaRPr lang="en-US" b="0" i="1" u="sng" baseline="0" dirty="0" smtClean="0"/>
          </a:p>
          <a:p>
            <a:pPr marL="0" indent="0">
              <a:buFontTx/>
              <a:buNone/>
            </a:pPr>
            <a:endParaRPr lang="en-US" baseline="0" dirty="0" smtClean="0"/>
          </a:p>
          <a:p>
            <a:pPr marL="171450" indent="-171450">
              <a:buFontTx/>
              <a:buChar char="-"/>
            </a:pPr>
            <a:r>
              <a:rPr lang="en-US" baseline="0" dirty="0" smtClean="0"/>
              <a:t>Type II: more common than type I, patients live into adulthood. Mutations in the UDPGT gene cause reduced but not completely absent activity of the enzyme. Activity of bilirubin UDPGT can be induced by administration of phenobarbital. </a:t>
            </a:r>
          </a:p>
          <a:p>
            <a:pPr marL="0" indent="0">
              <a:buFontTx/>
              <a:buNone/>
            </a:pPr>
            <a:r>
              <a:rPr lang="en-US" sz="1200" baseline="0" dirty="0" smtClean="0">
                <a:latin typeface="Trebuchet MS" pitchFamily="34" charset="0"/>
              </a:rPr>
              <a:t>                                                      </a:t>
            </a:r>
            <a:r>
              <a:rPr lang="en-US" sz="1200" i="1" u="sng" dirty="0" smtClean="0">
                <a:latin typeface="Trebuchet MS" pitchFamily="34" charset="0"/>
              </a:rPr>
              <a:t>Serum bilirubin levels that range from 103–428  mol/L (6–25 mg/</a:t>
            </a:r>
            <a:r>
              <a:rPr lang="en-US" sz="1200" i="1" u="sng" dirty="0" err="1" smtClean="0">
                <a:latin typeface="Trebuchet MS" pitchFamily="34" charset="0"/>
              </a:rPr>
              <a:t>dL</a:t>
            </a:r>
            <a:r>
              <a:rPr lang="en-US" sz="1200" i="1" u="sng" dirty="0" smtClean="0">
                <a:latin typeface="Trebuchet MS" pitchFamily="34" charset="0"/>
              </a:rPr>
              <a:t>)</a:t>
            </a:r>
            <a:endParaRPr lang="en-US" i="1" u="sng" baseline="0" dirty="0" smtClean="0"/>
          </a:p>
          <a:p>
            <a:pPr marL="0" indent="0">
              <a:buFontTx/>
              <a:buNone/>
            </a:pPr>
            <a:endParaRPr lang="en-US" sz="1400" b="1" baseline="0" dirty="0" smtClean="0"/>
          </a:p>
          <a:p>
            <a:pPr marL="0" indent="0">
              <a:buFontTx/>
              <a:buNone/>
            </a:pPr>
            <a:endParaRPr lang="en-US" sz="1400" b="1" baseline="0" dirty="0" smtClean="0"/>
          </a:p>
          <a:p>
            <a:pPr marL="0" indent="0">
              <a:buFontTx/>
              <a:buNone/>
            </a:pPr>
            <a:r>
              <a:rPr lang="en-US" sz="1400" b="1" baseline="0" dirty="0" smtClean="0"/>
              <a:t>Gilbert’s syndrome; </a:t>
            </a:r>
          </a:p>
          <a:p>
            <a:pPr marL="0" indent="0">
              <a:buFontTx/>
              <a:buNone/>
            </a:pPr>
            <a:endParaRPr lang="en-US" sz="1200"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0" baseline="0" dirty="0" smtClean="0"/>
              <a:t>Very common (2-7% of the population). Reduced UDPGT activity, </a:t>
            </a:r>
            <a:r>
              <a:rPr lang="en-US" sz="1400" i="1" u="sng" dirty="0" smtClean="0">
                <a:latin typeface="Trebuchet MS" pitchFamily="34" charset="0"/>
              </a:rPr>
              <a:t>serum levels almost always &lt;103</a:t>
            </a:r>
            <a:r>
              <a:rPr lang="ar-SA" sz="1400" i="1" u="sng" dirty="0" smtClean="0">
                <a:latin typeface="Trebuchet MS" pitchFamily="34" charset="0"/>
              </a:rPr>
              <a:t>  </a:t>
            </a:r>
            <a:r>
              <a:rPr lang="en-US" sz="1400" i="1" u="sng" dirty="0" smtClean="0">
                <a:latin typeface="Trebuchet MS" pitchFamily="34" charset="0"/>
              </a:rPr>
              <a:t>mol/L (6 mg/</a:t>
            </a:r>
            <a:r>
              <a:rPr lang="en-US" sz="1400" i="1" u="sng" dirty="0" err="1" smtClean="0">
                <a:latin typeface="Trebuchet MS" pitchFamily="34" charset="0"/>
              </a:rPr>
              <a:t>dL</a:t>
            </a:r>
            <a:r>
              <a:rPr lang="en-US" sz="1400" i="1" u="sng" dirty="0" smtClean="0">
                <a:latin typeface="Trebuchet MS" pitchFamily="34" charset="0"/>
              </a:rPr>
              <a:t>)</a:t>
            </a:r>
            <a:r>
              <a:rPr lang="en-US" sz="1400" dirty="0" smtClean="0">
                <a:latin typeface="Trebuchet MS" pitchFamily="34" charset="0"/>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Trebuchet MS" pitchFamily="34" charset="0"/>
              </a:rPr>
              <a:t>The serum levels may fluctuate, and</a:t>
            </a:r>
            <a:r>
              <a:rPr lang="ar-SA" sz="1400" dirty="0" smtClean="0">
                <a:latin typeface="Trebuchet MS" pitchFamily="34" charset="0"/>
              </a:rPr>
              <a:t> </a:t>
            </a:r>
            <a:r>
              <a:rPr lang="en-US" sz="1400" dirty="0" smtClean="0">
                <a:latin typeface="Trebuchet MS" pitchFamily="34" charset="0"/>
              </a:rPr>
              <a:t>jaundice</a:t>
            </a:r>
            <a:r>
              <a:rPr lang="ar-SA" sz="1400" dirty="0" smtClean="0">
                <a:latin typeface="Trebuchet MS" pitchFamily="34" charset="0"/>
              </a:rPr>
              <a:t> </a:t>
            </a:r>
            <a:r>
              <a:rPr lang="en-US" sz="1400" dirty="0" smtClean="0">
                <a:latin typeface="Trebuchet MS" pitchFamily="34" charset="0"/>
              </a:rPr>
              <a:t>is often identified only during periods of fasting</a:t>
            </a:r>
          </a:p>
          <a:p>
            <a:pPr marL="0" indent="0">
              <a:buFontTx/>
              <a:buNone/>
            </a:pPr>
            <a:r>
              <a:rPr lang="en-US" baseline="0" dirty="0" smtClean="0"/>
              <a:t>  </a:t>
            </a:r>
            <a:endParaRPr lang="en-US" dirty="0"/>
          </a:p>
        </p:txBody>
      </p:sp>
      <p:sp>
        <p:nvSpPr>
          <p:cNvPr id="4" name="Slide Number Placeholder 3"/>
          <p:cNvSpPr>
            <a:spLocks noGrp="1"/>
          </p:cNvSpPr>
          <p:nvPr>
            <p:ph type="sldNum" sz="quarter" idx="10"/>
          </p:nvPr>
        </p:nvSpPr>
        <p:spPr/>
        <p:txBody>
          <a:bodyPr/>
          <a:lstStyle/>
          <a:p>
            <a:fld id="{183C047B-6E5B-45FF-B0BA-7E32B501964F}" type="slidenum">
              <a:rPr lang="en-US" smtClean="0"/>
              <a:t>7</a:t>
            </a:fld>
            <a:endParaRPr lang="en-US"/>
          </a:p>
        </p:txBody>
      </p:sp>
    </p:spTree>
    <p:extLst>
      <p:ext uri="{BB962C8B-B14F-4D97-AF65-F5344CB8AC3E}">
        <p14:creationId xmlns:p14="http://schemas.microsoft.com/office/powerpoint/2010/main" val="49900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gn="l" rtl="0">
              <a:lnSpc>
                <a:spcPct val="80000"/>
              </a:lnSpc>
              <a:buFont typeface="Arial" pitchFamily="34" charset="0"/>
              <a:buChar char="•"/>
            </a:pPr>
            <a:r>
              <a:rPr lang="en-US" sz="1200" dirty="0" smtClean="0">
                <a:latin typeface="Trebuchet MS" pitchFamily="34" charset="0"/>
              </a:rPr>
              <a:t>Alcoholic hepatitis can be differentiated from viral and toxin-related hepatitis by the pattern of the aminotransferases. Patients with alcoholic hepatitis typically have an </a:t>
            </a:r>
            <a:r>
              <a:rPr lang="en-US" sz="1200" b="1" dirty="0" smtClean="0">
                <a:latin typeface="Trebuchet MS" pitchFamily="34" charset="0"/>
              </a:rPr>
              <a:t>AST:ALT ratio of at least 2:1</a:t>
            </a:r>
            <a:r>
              <a:rPr lang="en-US" sz="1200" dirty="0" smtClean="0">
                <a:latin typeface="Trebuchet MS" pitchFamily="34" charset="0"/>
              </a:rPr>
              <a:t>. </a:t>
            </a:r>
            <a:r>
              <a:rPr lang="en-US" sz="1200" i="1" u="sng" dirty="0" smtClean="0">
                <a:latin typeface="Trebuchet MS" pitchFamily="34" charset="0"/>
              </a:rPr>
              <a:t>The AST rarely exceeds 300 U/L</a:t>
            </a:r>
            <a:r>
              <a:rPr lang="en-US" sz="1200" dirty="0" smtClean="0">
                <a:latin typeface="Trebuchet MS" pitchFamily="34" charset="0"/>
              </a:rPr>
              <a:t>.</a:t>
            </a:r>
            <a:endParaRPr lang="ar-JO" sz="1200" dirty="0" smtClean="0">
              <a:latin typeface="Trebuchet MS" pitchFamily="34" charset="0"/>
            </a:endParaRPr>
          </a:p>
          <a:p>
            <a:pPr marL="171450" indent="-171450" algn="l" rtl="0">
              <a:lnSpc>
                <a:spcPct val="80000"/>
              </a:lnSpc>
              <a:buFont typeface="Arial" pitchFamily="34" charset="0"/>
              <a:buChar char="•"/>
            </a:pPr>
            <a:endParaRPr lang="en-US" sz="1200" dirty="0" smtClean="0">
              <a:latin typeface="Trebuchet MS" pitchFamily="34" charset="0"/>
            </a:endParaRPr>
          </a:p>
          <a:p>
            <a:pPr marL="171450" indent="-171450" algn="l" rtl="0">
              <a:lnSpc>
                <a:spcPct val="80000"/>
              </a:lnSpc>
              <a:buFont typeface="Arial" pitchFamily="34" charset="0"/>
              <a:buChar char="•"/>
            </a:pPr>
            <a:r>
              <a:rPr lang="en-US" sz="1200" dirty="0" smtClean="0">
                <a:latin typeface="Trebuchet MS" pitchFamily="34" charset="0"/>
              </a:rPr>
              <a:t>Patients with acute viral hepatitis and toxin-related injury severe enough to produce</a:t>
            </a:r>
            <a:r>
              <a:rPr lang="ar-SA" sz="1200" dirty="0" smtClean="0">
                <a:latin typeface="Trebuchet MS" pitchFamily="34" charset="0"/>
              </a:rPr>
              <a:t> </a:t>
            </a:r>
            <a:r>
              <a:rPr lang="en-US" sz="1200" dirty="0" smtClean="0">
                <a:latin typeface="Trebuchet MS" pitchFamily="34" charset="0"/>
              </a:rPr>
              <a:t>jaundice</a:t>
            </a:r>
            <a:r>
              <a:rPr lang="ar-SA" sz="1200" dirty="0" smtClean="0">
                <a:latin typeface="Trebuchet MS" pitchFamily="34" charset="0"/>
              </a:rPr>
              <a:t> </a:t>
            </a:r>
            <a:r>
              <a:rPr lang="en-US" sz="1200" i="1" u="sng" dirty="0" smtClean="0">
                <a:latin typeface="Trebuchet MS" pitchFamily="34" charset="0"/>
              </a:rPr>
              <a:t>typically have aminotransferases &gt; 500 U/L</a:t>
            </a:r>
            <a:r>
              <a:rPr lang="en-US" sz="1200" dirty="0" smtClean="0">
                <a:latin typeface="Trebuchet MS" pitchFamily="34" charset="0"/>
              </a:rPr>
              <a:t>, with the </a:t>
            </a:r>
            <a:r>
              <a:rPr lang="en-US" sz="1200" b="1" dirty="0" smtClean="0">
                <a:latin typeface="Trebuchet MS" pitchFamily="34" charset="0"/>
              </a:rPr>
              <a:t>ALT greater than or equal to the AST</a:t>
            </a:r>
            <a:r>
              <a:rPr lang="en-US" sz="1200" dirty="0" smtClean="0">
                <a:latin typeface="Trebuchet MS" pitchFamily="34" charset="0"/>
              </a:rPr>
              <a:t>.</a:t>
            </a:r>
            <a:endParaRPr lang="ar-JO" sz="1200" dirty="0" smtClean="0">
              <a:latin typeface="Trebuchet MS" pitchFamily="34" charset="0"/>
            </a:endParaRPr>
          </a:p>
          <a:p>
            <a:endParaRPr lang="en-US" dirty="0"/>
          </a:p>
        </p:txBody>
      </p:sp>
      <p:sp>
        <p:nvSpPr>
          <p:cNvPr id="4" name="Slide Number Placeholder 3"/>
          <p:cNvSpPr>
            <a:spLocks noGrp="1"/>
          </p:cNvSpPr>
          <p:nvPr>
            <p:ph type="sldNum" sz="quarter" idx="10"/>
          </p:nvPr>
        </p:nvSpPr>
        <p:spPr/>
        <p:txBody>
          <a:bodyPr/>
          <a:lstStyle/>
          <a:p>
            <a:fld id="{183C047B-6E5B-45FF-B0BA-7E32B501964F}" type="slidenum">
              <a:rPr lang="en-US" smtClean="0"/>
              <a:t>8</a:t>
            </a:fld>
            <a:endParaRPr lang="en-US"/>
          </a:p>
        </p:txBody>
      </p:sp>
    </p:spTree>
    <p:extLst>
      <p:ext uri="{BB962C8B-B14F-4D97-AF65-F5344CB8AC3E}">
        <p14:creationId xmlns:p14="http://schemas.microsoft.com/office/powerpoint/2010/main" val="4029896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8EFB3B-E2CA-4094-AC6F-17151A9DAD16}" type="datetime1">
              <a:rPr lang="en-US" smtClean="0"/>
              <a:t>23-01-2019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5B9976-5C84-4C7A-89ED-F34F3DDEAF92}" type="datetime1">
              <a:rPr lang="en-US" smtClean="0"/>
              <a:t>23-01-2019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EC6077-DD3F-4A08-9F27-6F29BC2CDC1A}" type="datetime1">
              <a:rPr lang="en-US" smtClean="0"/>
              <a:t>23-01-2019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C199B9-7ACB-430C-8C08-937D2C790072}" type="datetime1">
              <a:rPr lang="en-US" smtClean="0"/>
              <a:t>23-01-2019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F90920-DE6F-4197-BD66-9FCEDEAC0374}" type="datetime1">
              <a:rPr lang="en-US" smtClean="0"/>
              <a:t>23-01-2019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423DAB-7EBD-4E9A-B195-AD46F48BE168}" type="datetime1">
              <a:rPr lang="en-US" smtClean="0"/>
              <a:t>23-01-2019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D8C9D9-1F0B-485A-A7F6-5EEE19442992}" type="datetime1">
              <a:rPr lang="en-US" smtClean="0"/>
              <a:t>23-01-2019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1E0AA2-A906-46A3-A7F7-97B0E5647B5C}" type="datetime1">
              <a:rPr lang="en-US" smtClean="0"/>
              <a:t>23-01-2019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B57976-872A-4FBD-B6DC-53B92FA5E12B}" type="datetime1">
              <a:rPr lang="en-US" smtClean="0"/>
              <a:t>23-01-2019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1128E3-2660-4DE8-97C1-BA9B9B4FC543}" type="datetime1">
              <a:rPr lang="en-US" smtClean="0"/>
              <a:t>23-01-2019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4670F7-30DE-4811-97B3-8DD5D5520034}" type="datetime1">
              <a:rPr lang="en-US" smtClean="0"/>
              <a:t>23-01-2019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3AE715-CBE3-46FA-B780-47FF594C3ABD}" type="datetime1">
              <a:rPr lang="en-US" smtClean="0"/>
              <a:t>23-01-2019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1905000"/>
          </a:xfrm>
        </p:spPr>
        <p:txBody>
          <a:bodyPr>
            <a:normAutofit fontScale="90000"/>
          </a:bodyPr>
          <a:lstStyle/>
          <a:p>
            <a:pPr rtl="1"/>
            <a:r>
              <a:rPr lang="en-US" sz="10700" b="1" dirty="0" smtClean="0">
                <a:solidFill>
                  <a:srgbClr val="FF0000"/>
                </a:solidFill>
                <a:latin typeface="Bahnschrift SemiCondensed" pitchFamily="34" charset="0"/>
              </a:rPr>
              <a:t>Jaundice</a:t>
            </a:r>
            <a:r>
              <a:rPr lang="en-US" sz="8000" b="1" dirty="0" smtClean="0">
                <a:solidFill>
                  <a:srgbClr val="FF0000"/>
                </a:solidFill>
              </a:rPr>
              <a:t> </a:t>
            </a:r>
            <a:br>
              <a:rPr lang="en-US" sz="8000" b="1" dirty="0" smtClean="0">
                <a:solidFill>
                  <a:srgbClr val="FF0000"/>
                </a:solidFill>
              </a:rPr>
            </a:br>
            <a:r>
              <a:rPr lang="en-US" sz="3100" b="1" dirty="0" smtClean="0">
                <a:solidFill>
                  <a:srgbClr val="002060"/>
                </a:solidFill>
                <a:latin typeface="Bahnschrift Light Condensed" pitchFamily="34" charset="0"/>
              </a:rPr>
              <a:t>Investigation  and  DDx</a:t>
            </a:r>
            <a:endParaRPr lang="en-US" sz="3100" b="1" dirty="0">
              <a:solidFill>
                <a:srgbClr val="002060"/>
              </a:solidFill>
              <a:latin typeface="Bahnschrift Light Condensed" pitchFamily="34" charset="0"/>
            </a:endParaRPr>
          </a:p>
        </p:txBody>
      </p:sp>
      <p:sp>
        <p:nvSpPr>
          <p:cNvPr id="3" name="Subtitle 2"/>
          <p:cNvSpPr>
            <a:spLocks noGrp="1"/>
          </p:cNvSpPr>
          <p:nvPr>
            <p:ph type="subTitle" idx="1"/>
          </p:nvPr>
        </p:nvSpPr>
        <p:spPr>
          <a:xfrm>
            <a:off x="228600" y="5867400"/>
            <a:ext cx="2133600" cy="713509"/>
          </a:xfrm>
        </p:spPr>
        <p:txBody>
          <a:bodyPr>
            <a:normAutofit/>
          </a:bodyPr>
          <a:lstStyle/>
          <a:p>
            <a:pPr algn="l"/>
            <a:r>
              <a:rPr lang="en-US" sz="2400" dirty="0" smtClean="0"/>
              <a:t>Ali Alzeghoul</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1625396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solidFill>
              </a:rPr>
              <a:t>Cont’d</a:t>
            </a:r>
            <a:endParaRPr lang="en-US" b="1" dirty="0">
              <a:solidFill>
                <a:schemeClr val="accent2"/>
              </a:solidFill>
            </a:endParaRPr>
          </a:p>
        </p:txBody>
      </p:sp>
      <p:sp>
        <p:nvSpPr>
          <p:cNvPr id="3" name="Content Placeholder 2"/>
          <p:cNvSpPr>
            <a:spLocks noGrp="1"/>
          </p:cNvSpPr>
          <p:nvPr>
            <p:ph idx="1"/>
          </p:nvPr>
        </p:nvSpPr>
        <p:spPr>
          <a:xfrm>
            <a:off x="457200" y="1600200"/>
            <a:ext cx="8229600" cy="4800600"/>
          </a:xfrm>
        </p:spPr>
        <p:txBody>
          <a:bodyPr>
            <a:normAutofit/>
          </a:bodyPr>
          <a:lstStyle/>
          <a:p>
            <a:r>
              <a:rPr lang="en-US" sz="2800" b="1" dirty="0" smtClean="0">
                <a:solidFill>
                  <a:srgbClr val="0070C0"/>
                </a:solidFill>
              </a:rPr>
              <a:t>Extrahepatic</a:t>
            </a:r>
          </a:p>
          <a:p>
            <a:pPr marL="0" indent="0">
              <a:lnSpc>
                <a:spcPct val="80000"/>
              </a:lnSpc>
              <a:buNone/>
            </a:pPr>
            <a:endParaRPr lang="en-US" sz="2400" dirty="0" smtClean="0"/>
          </a:p>
          <a:p>
            <a:pPr marL="0" indent="0">
              <a:lnSpc>
                <a:spcPct val="80000"/>
              </a:lnSpc>
              <a:buNone/>
            </a:pPr>
            <a:r>
              <a:rPr lang="en-US" sz="2400" dirty="0" smtClean="0"/>
              <a:t>1) Malignant</a:t>
            </a:r>
            <a:endParaRPr lang="en-US" sz="2400" dirty="0"/>
          </a:p>
          <a:p>
            <a:pPr>
              <a:lnSpc>
                <a:spcPct val="80000"/>
              </a:lnSpc>
              <a:buFontTx/>
              <a:buChar char="-"/>
            </a:pPr>
            <a:r>
              <a:rPr lang="en-US" sz="2000" dirty="0" smtClean="0"/>
              <a:t>Cholangiocarcinoma.</a:t>
            </a:r>
          </a:p>
          <a:p>
            <a:pPr>
              <a:lnSpc>
                <a:spcPct val="80000"/>
              </a:lnSpc>
              <a:buFontTx/>
              <a:buChar char="-"/>
            </a:pPr>
            <a:r>
              <a:rPr lang="en-US" sz="2000" dirty="0"/>
              <a:t>Pancreatic </a:t>
            </a:r>
            <a:r>
              <a:rPr lang="en-US" sz="2000" dirty="0" smtClean="0"/>
              <a:t>cancer.</a:t>
            </a:r>
            <a:endParaRPr lang="en-US" sz="2000" dirty="0"/>
          </a:p>
          <a:p>
            <a:pPr>
              <a:lnSpc>
                <a:spcPct val="80000"/>
              </a:lnSpc>
              <a:buFontTx/>
              <a:buChar char="-"/>
            </a:pPr>
            <a:r>
              <a:rPr lang="en-US" sz="2000" dirty="0"/>
              <a:t>Gallbladder </a:t>
            </a:r>
            <a:r>
              <a:rPr lang="en-US" sz="2000" dirty="0" smtClean="0"/>
              <a:t>cancer.</a:t>
            </a:r>
            <a:endParaRPr lang="en-US" sz="2000" dirty="0"/>
          </a:p>
          <a:p>
            <a:pPr>
              <a:lnSpc>
                <a:spcPct val="80000"/>
              </a:lnSpc>
              <a:buFontTx/>
              <a:buChar char="-"/>
            </a:pPr>
            <a:r>
              <a:rPr lang="en-US" sz="2000" dirty="0"/>
              <a:t>Ampullary </a:t>
            </a:r>
            <a:r>
              <a:rPr lang="en-US" sz="2000" dirty="0" smtClean="0"/>
              <a:t>cancer.</a:t>
            </a:r>
            <a:endParaRPr lang="en-US" sz="2000" dirty="0"/>
          </a:p>
          <a:p>
            <a:pPr>
              <a:lnSpc>
                <a:spcPct val="80000"/>
              </a:lnSpc>
              <a:buFontTx/>
              <a:buChar char="-"/>
            </a:pPr>
            <a:r>
              <a:rPr lang="en-US" sz="2000" dirty="0" smtClean="0"/>
              <a:t>Malignant </a:t>
            </a:r>
            <a:r>
              <a:rPr lang="en-US" sz="2000" dirty="0"/>
              <a:t>involvement of the porta hepatis lymph </a:t>
            </a:r>
            <a:r>
              <a:rPr lang="en-US" sz="2000" dirty="0" smtClean="0"/>
              <a:t>nodes.</a:t>
            </a:r>
          </a:p>
          <a:p>
            <a:pPr marL="0" indent="0">
              <a:lnSpc>
                <a:spcPct val="80000"/>
              </a:lnSpc>
              <a:buNone/>
            </a:pPr>
            <a:endParaRPr lang="en-US" sz="2400" dirty="0" smtClean="0"/>
          </a:p>
          <a:p>
            <a:pPr marL="0" indent="0">
              <a:lnSpc>
                <a:spcPct val="80000"/>
              </a:lnSpc>
              <a:buNone/>
            </a:pPr>
            <a:r>
              <a:rPr lang="en-US" sz="2400" dirty="0" smtClean="0"/>
              <a:t>2) Benign</a:t>
            </a:r>
            <a:endParaRPr lang="en-US" sz="2400" dirty="0"/>
          </a:p>
          <a:p>
            <a:pPr>
              <a:lnSpc>
                <a:spcPct val="80000"/>
              </a:lnSpc>
              <a:buFontTx/>
              <a:buChar char="-"/>
            </a:pPr>
            <a:r>
              <a:rPr lang="en-US" sz="2000" dirty="0" smtClean="0"/>
              <a:t>Choledocholithiasis.</a:t>
            </a:r>
          </a:p>
          <a:p>
            <a:pPr>
              <a:lnSpc>
                <a:spcPct val="80000"/>
              </a:lnSpc>
              <a:buFontTx/>
              <a:buChar char="-"/>
            </a:pPr>
            <a:r>
              <a:rPr lang="en-US" sz="2000" dirty="0"/>
              <a:t>Primary sclerosing </a:t>
            </a:r>
            <a:r>
              <a:rPr lang="en-US" sz="2000" dirty="0" smtClean="0"/>
              <a:t>cholangitis.</a:t>
            </a:r>
            <a:endParaRPr lang="en-US" sz="2000" dirty="0"/>
          </a:p>
          <a:p>
            <a:pPr>
              <a:lnSpc>
                <a:spcPct val="80000"/>
              </a:lnSpc>
              <a:buFontTx/>
              <a:buChar char="-"/>
            </a:pPr>
            <a:r>
              <a:rPr lang="en-US" sz="2000" dirty="0"/>
              <a:t>Chronic </a:t>
            </a:r>
            <a:r>
              <a:rPr lang="en-US" sz="2000" dirty="0" smtClean="0"/>
              <a:t>pancreatitis.</a:t>
            </a:r>
            <a:endParaRPr lang="en-US" altLang="ko-KR" sz="2000" dirty="0">
              <a:ea typeface="Gulim" pitchFamily="34" charset="-127"/>
            </a:endParaRPr>
          </a:p>
          <a:p>
            <a:pPr>
              <a:lnSpc>
                <a:spcPct val="80000"/>
              </a:lnSpc>
              <a:buFontTx/>
              <a:buChar char="-"/>
            </a:pPr>
            <a:r>
              <a:rPr lang="en-US" altLang="ko-KR" sz="2000" dirty="0">
                <a:ea typeface="Gulim" pitchFamily="34" charset="-127"/>
              </a:rPr>
              <a:t>AIDS </a:t>
            </a:r>
            <a:r>
              <a:rPr lang="en-US" altLang="ko-KR" sz="2000" dirty="0" smtClean="0">
                <a:ea typeface="Gulim" pitchFamily="34" charset="-127"/>
              </a:rPr>
              <a:t>cholangiopathy. </a:t>
            </a:r>
            <a:endParaRPr lang="en-US" sz="2000" dirty="0"/>
          </a:p>
          <a:p>
            <a:pPr>
              <a:lnSpc>
                <a:spcPct val="80000"/>
              </a:lnSpc>
              <a:buFontTx/>
              <a:buChar char="-"/>
            </a:pPr>
            <a:endParaRPr lang="en-US" sz="2000" dirty="0" smtClean="0"/>
          </a:p>
          <a:p>
            <a:pPr marL="0" indent="0">
              <a:lnSpc>
                <a:spcPct val="80000"/>
              </a:lnSpc>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400452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133600"/>
            <a:ext cx="8229600" cy="2362200"/>
          </a:xfrm>
        </p:spPr>
        <p:txBody>
          <a:bodyPr>
            <a:normAutofit/>
          </a:bodyPr>
          <a:lstStyle/>
          <a:p>
            <a:r>
              <a:rPr lang="en-US" sz="9600" b="1" dirty="0" smtClean="0">
                <a:solidFill>
                  <a:srgbClr val="002060"/>
                </a:solidFill>
                <a:latin typeface="Bahnschrift SemiCondensed" pitchFamily="34" charset="0"/>
              </a:rPr>
              <a:t>THANK YOU</a:t>
            </a:r>
            <a:endParaRPr lang="en-US" sz="9600" b="1" dirty="0">
              <a:solidFill>
                <a:srgbClr val="002060"/>
              </a:solidFill>
              <a:latin typeface="Bahnschrift SemiCondensed"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410867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lIns="91440" rIns="91440">
            <a:normAutofit/>
          </a:bodyPr>
          <a:lstStyle/>
          <a:p>
            <a:r>
              <a:rPr lang="en-US" b="1" dirty="0" smtClean="0">
                <a:solidFill>
                  <a:srgbClr val="FF0000"/>
                </a:solidFill>
              </a:rPr>
              <a:t>Investigations</a:t>
            </a:r>
          </a:p>
        </p:txBody>
      </p:sp>
      <p:sp>
        <p:nvSpPr>
          <p:cNvPr id="75779" name="Rectangle 3"/>
          <p:cNvSpPr>
            <a:spLocks noGrp="1" noChangeArrowheads="1"/>
          </p:cNvSpPr>
          <p:nvPr>
            <p:ph idx="1"/>
          </p:nvPr>
        </p:nvSpPr>
        <p:spPr>
          <a:xfrm>
            <a:off x="457200" y="1676400"/>
            <a:ext cx="8229600" cy="4525963"/>
          </a:xfrm>
        </p:spPr>
        <p:txBody>
          <a:bodyPr>
            <a:normAutofit/>
          </a:bodyPr>
          <a:lstStyle/>
          <a:p>
            <a:pPr>
              <a:lnSpc>
                <a:spcPct val="90000"/>
              </a:lnSpc>
            </a:pPr>
            <a:endParaRPr lang="en-US" sz="2800" dirty="0" smtClean="0">
              <a:solidFill>
                <a:srgbClr val="0070C0"/>
              </a:solidFill>
            </a:endParaRPr>
          </a:p>
          <a:p>
            <a:pPr>
              <a:lnSpc>
                <a:spcPct val="90000"/>
              </a:lnSpc>
            </a:pPr>
            <a:r>
              <a:rPr lang="en-US" sz="2800" dirty="0" smtClean="0">
                <a:solidFill>
                  <a:srgbClr val="0070C0"/>
                </a:solidFill>
              </a:rPr>
              <a:t>Laboratory studies</a:t>
            </a:r>
            <a:r>
              <a:rPr lang="en-US" sz="2800" dirty="0" smtClean="0"/>
              <a:t>; </a:t>
            </a:r>
            <a:r>
              <a:rPr lang="en-US" sz="2400" dirty="0" smtClean="0"/>
              <a:t>liver biochemistry, </a:t>
            </a:r>
            <a:r>
              <a:rPr lang="en-US" sz="2400" dirty="0"/>
              <a:t>hematological </a:t>
            </a:r>
            <a:r>
              <a:rPr lang="en-US" sz="2400" dirty="0" smtClean="0"/>
              <a:t>tests, urine and stool analysis. </a:t>
            </a:r>
            <a:endParaRPr lang="en-US" sz="2400" dirty="0"/>
          </a:p>
          <a:p>
            <a:pPr>
              <a:lnSpc>
                <a:spcPct val="90000"/>
              </a:lnSpc>
            </a:pPr>
            <a:endParaRPr lang="en-US" sz="2400" dirty="0" smtClean="0"/>
          </a:p>
          <a:p>
            <a:pPr>
              <a:lnSpc>
                <a:spcPct val="90000"/>
              </a:lnSpc>
            </a:pPr>
            <a:r>
              <a:rPr lang="en-US" sz="2800" dirty="0" smtClean="0">
                <a:solidFill>
                  <a:srgbClr val="0070C0"/>
                </a:solidFill>
              </a:rPr>
              <a:t>Imaging studies</a:t>
            </a:r>
            <a:r>
              <a:rPr lang="en-US" sz="2400" dirty="0" smtClean="0"/>
              <a:t>; </a:t>
            </a:r>
            <a:r>
              <a:rPr lang="en-US" sz="2400" dirty="0"/>
              <a:t>CT</a:t>
            </a:r>
            <a:r>
              <a:rPr lang="en-US" sz="2400" dirty="0" smtClean="0"/>
              <a:t>, MRI</a:t>
            </a:r>
            <a:r>
              <a:rPr lang="en-US" sz="2400" dirty="0"/>
              <a:t>, US, </a:t>
            </a:r>
            <a:r>
              <a:rPr lang="en-US" sz="2400" dirty="0" smtClean="0"/>
              <a:t>ERCP, MRCP.</a:t>
            </a:r>
            <a:endParaRPr lang="en-US" sz="2400" dirty="0"/>
          </a:p>
          <a:p>
            <a:pPr>
              <a:lnSpc>
                <a:spcPct val="90000"/>
              </a:lnSpc>
            </a:pPr>
            <a:endParaRPr lang="en-US" sz="2400" dirty="0" smtClean="0"/>
          </a:p>
          <a:p>
            <a:pPr>
              <a:lnSpc>
                <a:spcPct val="90000"/>
              </a:lnSpc>
            </a:pPr>
            <a:r>
              <a:rPr lang="en-US" sz="2800" dirty="0">
                <a:solidFill>
                  <a:srgbClr val="0070C0"/>
                </a:solidFill>
              </a:rPr>
              <a:t>Liver </a:t>
            </a:r>
            <a:r>
              <a:rPr lang="en-US" sz="2800" dirty="0" smtClean="0">
                <a:solidFill>
                  <a:srgbClr val="0070C0"/>
                </a:solidFill>
              </a:rPr>
              <a:t>biopsy</a:t>
            </a:r>
            <a:r>
              <a:rPr lang="en-US" sz="2400" dirty="0" smtClean="0"/>
              <a:t>.</a:t>
            </a:r>
            <a:endParaRPr lang="en-US" sz="2400" dirty="0" smtClean="0"/>
          </a:p>
        </p:txBody>
      </p:sp>
      <p:sp>
        <p:nvSpPr>
          <p:cNvPr id="2" name="Slide Number Placeholder 1"/>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643564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dirty="0">
                <a:solidFill>
                  <a:schemeClr val="accent2"/>
                </a:solidFill>
              </a:rPr>
              <a:t>Liver </a:t>
            </a:r>
            <a:r>
              <a:rPr lang="en-US" b="1" dirty="0" smtClean="0">
                <a:solidFill>
                  <a:schemeClr val="accent2"/>
                </a:solidFill>
              </a:rPr>
              <a:t>Biochemistry </a:t>
            </a:r>
            <a:endParaRPr lang="en-US" b="1" dirty="0">
              <a:solidFill>
                <a:schemeClr val="accent2"/>
              </a:solidFill>
            </a:endParaRPr>
          </a:p>
        </p:txBody>
      </p:sp>
      <p:sp>
        <p:nvSpPr>
          <p:cNvPr id="30723" name="Rectangle 3"/>
          <p:cNvSpPr>
            <a:spLocks noGrp="1" noChangeArrowheads="1"/>
          </p:cNvSpPr>
          <p:nvPr>
            <p:ph idx="1"/>
          </p:nvPr>
        </p:nvSpPr>
        <p:spPr/>
        <p:txBody>
          <a:bodyPr>
            <a:normAutofit lnSpcReduction="10000"/>
          </a:bodyPr>
          <a:lstStyle/>
          <a:p>
            <a:pPr marL="0" indent="0">
              <a:lnSpc>
                <a:spcPct val="90000"/>
              </a:lnSpc>
              <a:buNone/>
            </a:pPr>
            <a:endParaRPr lang="en-US" sz="2400" dirty="0" smtClean="0"/>
          </a:p>
          <a:p>
            <a:pPr>
              <a:lnSpc>
                <a:spcPct val="90000"/>
              </a:lnSpc>
            </a:pPr>
            <a:r>
              <a:rPr lang="en-US" sz="2800" dirty="0" smtClean="0"/>
              <a:t>In </a:t>
            </a:r>
            <a:r>
              <a:rPr lang="en-US" sz="2800" i="1" dirty="0" smtClean="0">
                <a:solidFill>
                  <a:srgbClr val="00B050"/>
                </a:solidFill>
              </a:rPr>
              <a:t>hepatitis</a:t>
            </a:r>
            <a:r>
              <a:rPr lang="en-US" sz="2800" dirty="0" smtClean="0"/>
              <a:t>, the serum AST</a:t>
            </a:r>
            <a:r>
              <a:rPr lang="en-US" sz="2800" b="1" dirty="0" smtClean="0"/>
              <a:t> </a:t>
            </a:r>
            <a:r>
              <a:rPr lang="en-US" sz="2800" dirty="0" smtClean="0"/>
              <a:t>or ALT tends to be high early in the disease with only a small rise in the serum ALP.</a:t>
            </a:r>
          </a:p>
          <a:p>
            <a:pPr>
              <a:lnSpc>
                <a:spcPct val="90000"/>
              </a:lnSpc>
            </a:pPr>
            <a:r>
              <a:rPr lang="en-US" sz="2800" dirty="0" smtClean="0"/>
              <a:t>Conversely, in </a:t>
            </a:r>
            <a:r>
              <a:rPr lang="en-US" sz="2800" i="1" dirty="0" smtClean="0">
                <a:solidFill>
                  <a:srgbClr val="00B050"/>
                </a:solidFill>
              </a:rPr>
              <a:t>extrahepatic obstruction </a:t>
            </a:r>
            <a:r>
              <a:rPr lang="en-US" sz="2800" dirty="0" smtClean="0"/>
              <a:t>the ALP is high with </a:t>
            </a:r>
            <a:r>
              <a:rPr lang="en-US" sz="2800" dirty="0" smtClean="0"/>
              <a:t>smaller </a:t>
            </a:r>
            <a:r>
              <a:rPr lang="en-US" sz="2800" dirty="0" smtClean="0"/>
              <a:t>rise in </a:t>
            </a:r>
            <a:r>
              <a:rPr lang="en-US" sz="2800" dirty="0" smtClean="0"/>
              <a:t>aminotransferases. These </a:t>
            </a:r>
            <a:r>
              <a:rPr lang="en-US" sz="2800" dirty="0" smtClean="0"/>
              <a:t>findings </a:t>
            </a:r>
            <a:r>
              <a:rPr lang="en-US" sz="2800" b="1" i="1" dirty="0" smtClean="0">
                <a:solidFill>
                  <a:srgbClr val="FF0000"/>
                </a:solidFill>
              </a:rPr>
              <a:t>cannot</a:t>
            </a:r>
            <a:r>
              <a:rPr lang="en-US" sz="2800" b="1" i="1" dirty="0" smtClean="0"/>
              <a:t> </a:t>
            </a:r>
            <a:r>
              <a:rPr lang="en-US" sz="2800" dirty="0" smtClean="0"/>
              <a:t>be relied on alone to make a </a:t>
            </a:r>
            <a:r>
              <a:rPr lang="en-US" sz="2800" dirty="0" smtClean="0"/>
              <a:t>diagnosis in </a:t>
            </a:r>
            <a:r>
              <a:rPr lang="en-US" sz="2800" dirty="0" smtClean="0"/>
              <a:t>an individual case. </a:t>
            </a:r>
          </a:p>
          <a:p>
            <a:pPr marL="0" indent="0">
              <a:lnSpc>
                <a:spcPct val="90000"/>
              </a:lnSpc>
              <a:buNone/>
            </a:pPr>
            <a:endParaRPr lang="en-US" sz="2800" dirty="0" smtClean="0"/>
          </a:p>
          <a:p>
            <a:pPr>
              <a:lnSpc>
                <a:spcPct val="90000"/>
              </a:lnSpc>
            </a:pPr>
            <a:r>
              <a:rPr lang="en-US" sz="2800" dirty="0" smtClean="0"/>
              <a:t>The </a:t>
            </a:r>
            <a:r>
              <a:rPr lang="en-US" sz="2800" dirty="0" smtClean="0"/>
              <a:t>prothrombin time (PT) is often </a:t>
            </a:r>
            <a:r>
              <a:rPr lang="en-US" sz="2800" i="1" dirty="0" smtClean="0"/>
              <a:t>prolonged</a:t>
            </a:r>
            <a:r>
              <a:rPr lang="en-US" sz="2800" dirty="0" smtClean="0"/>
              <a:t> in </a:t>
            </a:r>
            <a:r>
              <a:rPr lang="en-US" sz="2800" i="1" dirty="0" smtClean="0">
                <a:solidFill>
                  <a:srgbClr val="00B050"/>
                </a:solidFill>
              </a:rPr>
              <a:t>long -standing liver disease</a:t>
            </a:r>
            <a:r>
              <a:rPr lang="en-US" sz="2800" dirty="0" smtClean="0"/>
              <a:t>, and the serum albumin is also </a:t>
            </a:r>
            <a:r>
              <a:rPr lang="en-US" sz="2800" i="1" dirty="0" smtClean="0"/>
              <a:t>low</a:t>
            </a:r>
            <a:r>
              <a:rPr lang="en-US" sz="2800" dirty="0" smtClean="0"/>
              <a:t>.</a:t>
            </a:r>
          </a:p>
          <a:p>
            <a:pPr>
              <a:lnSpc>
                <a:spcPct val="90000"/>
              </a:lnSpc>
            </a:pPr>
            <a:endParaRPr lang="en-US" sz="2100" u="sng" dirty="0" smtClean="0">
              <a:latin typeface="Arial" charset="0"/>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3286956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dirty="0">
                <a:solidFill>
                  <a:schemeClr val="accent2"/>
                </a:solidFill>
              </a:rPr>
              <a:t>Hematological </a:t>
            </a:r>
            <a:r>
              <a:rPr lang="en-US" b="1" dirty="0" smtClean="0">
                <a:solidFill>
                  <a:schemeClr val="accent2"/>
                </a:solidFill>
              </a:rPr>
              <a:t>Tests</a:t>
            </a:r>
            <a:endParaRPr lang="en-US" b="1" dirty="0">
              <a:solidFill>
                <a:schemeClr val="accent2"/>
              </a:solidFill>
            </a:endParaRPr>
          </a:p>
        </p:txBody>
      </p:sp>
      <p:sp>
        <p:nvSpPr>
          <p:cNvPr id="31747" name="Rectangle 3"/>
          <p:cNvSpPr>
            <a:spLocks noGrp="1" noChangeArrowheads="1"/>
          </p:cNvSpPr>
          <p:nvPr>
            <p:ph idx="1"/>
          </p:nvPr>
        </p:nvSpPr>
        <p:spPr/>
        <p:txBody>
          <a:bodyPr/>
          <a:lstStyle/>
          <a:p>
            <a:pPr marL="0" indent="0">
              <a:buNone/>
            </a:pPr>
            <a:endParaRPr lang="en-US" sz="2800" dirty="0" smtClean="0"/>
          </a:p>
          <a:p>
            <a:r>
              <a:rPr lang="en-US" sz="2800" dirty="0" smtClean="0"/>
              <a:t>In </a:t>
            </a:r>
            <a:r>
              <a:rPr lang="en-US" sz="2800" i="1" dirty="0" smtClean="0">
                <a:solidFill>
                  <a:srgbClr val="00B050"/>
                </a:solidFill>
              </a:rPr>
              <a:t>hemolytic jaundice </a:t>
            </a:r>
            <a:r>
              <a:rPr lang="en-US" sz="2800" dirty="0" smtClean="0"/>
              <a:t>the </a:t>
            </a:r>
            <a:r>
              <a:rPr lang="en-US" sz="2800" dirty="0" smtClean="0"/>
              <a:t>bilirubin is </a:t>
            </a:r>
            <a:r>
              <a:rPr lang="en-US" sz="2800" dirty="0" smtClean="0"/>
              <a:t>raised and </a:t>
            </a:r>
            <a:r>
              <a:rPr lang="en-US" sz="2800" dirty="0" smtClean="0"/>
              <a:t>the rest of </a:t>
            </a:r>
            <a:r>
              <a:rPr lang="en-US" sz="2800" dirty="0" smtClean="0"/>
              <a:t>liver biochemistry is </a:t>
            </a:r>
            <a:r>
              <a:rPr lang="en-US" sz="2800" dirty="0" smtClean="0"/>
              <a:t>normal, in addition to anemia. </a:t>
            </a:r>
            <a:endParaRPr lang="en-US" sz="2800" dirty="0" smtClean="0"/>
          </a:p>
          <a:p>
            <a:endParaRPr lang="en-US" sz="2800" u="sng" dirty="0" smtClean="0"/>
          </a:p>
          <a:p>
            <a:r>
              <a:rPr lang="en-US" sz="2800" dirty="0" smtClean="0"/>
              <a:t>Leukocytosis may </a:t>
            </a:r>
            <a:r>
              <a:rPr lang="en-US" sz="2800" dirty="0" smtClean="0"/>
              <a:t>indicate infection (e.g. </a:t>
            </a:r>
            <a:r>
              <a:rPr lang="en-US" sz="2800" i="1" dirty="0" smtClean="0">
                <a:solidFill>
                  <a:srgbClr val="00B050"/>
                </a:solidFill>
              </a:rPr>
              <a:t>cholangitis </a:t>
            </a:r>
            <a:r>
              <a:rPr lang="en-US" sz="2800" dirty="0" smtClean="0"/>
              <a:t>and</a:t>
            </a:r>
            <a:r>
              <a:rPr lang="en-US" sz="2800" i="1" dirty="0" smtClean="0">
                <a:solidFill>
                  <a:srgbClr val="00B050"/>
                </a:solidFill>
              </a:rPr>
              <a:t> viral hepatitis</a:t>
            </a:r>
            <a:r>
              <a:rPr lang="en-US" sz="2800" dirty="0" smtClean="0"/>
              <a:t>). </a:t>
            </a:r>
            <a:endParaRPr lang="en-US" sz="2800" dirty="0" smtClean="0"/>
          </a:p>
          <a:p>
            <a:endParaRPr lang="en-US" sz="2800" u="sng" dirty="0" smtClean="0"/>
          </a:p>
          <a:p>
            <a:r>
              <a:rPr lang="en-US" sz="2800" dirty="0" smtClean="0"/>
              <a:t>Leukopenia can occur </a:t>
            </a:r>
            <a:r>
              <a:rPr lang="en-US" sz="2800" dirty="0" smtClean="0"/>
              <a:t>in </a:t>
            </a:r>
            <a:r>
              <a:rPr lang="en-US" sz="2800" i="1" dirty="0" smtClean="0">
                <a:solidFill>
                  <a:srgbClr val="00B050"/>
                </a:solidFill>
              </a:rPr>
              <a:t>viral hepatitis</a:t>
            </a:r>
            <a:r>
              <a:rPr lang="en-US" sz="2800" dirty="0" smtClean="0"/>
              <a:t>.</a:t>
            </a:r>
          </a:p>
          <a:p>
            <a:endParaRPr lang="en-US" dirty="0" smtClean="0">
              <a:latin typeface="Arial" charset="0"/>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8436399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عنوان 1"/>
          <p:cNvSpPr>
            <a:spLocks noGrp="1"/>
          </p:cNvSpPr>
          <p:nvPr>
            <p:ph type="title"/>
          </p:nvPr>
        </p:nvSpPr>
        <p:spPr/>
        <p:txBody>
          <a:bodyPr lIns="91440" rIns="91440">
            <a:normAutofit/>
          </a:bodyPr>
          <a:lstStyle/>
          <a:p>
            <a:r>
              <a:rPr lang="en-US" b="1" dirty="0" smtClean="0">
                <a:solidFill>
                  <a:schemeClr val="accent2"/>
                </a:solidFill>
              </a:rPr>
              <a:t>Urine and stool </a:t>
            </a:r>
            <a:r>
              <a:rPr lang="en-US" b="1" dirty="0" smtClean="0">
                <a:solidFill>
                  <a:schemeClr val="accent2"/>
                </a:solidFill>
              </a:rPr>
              <a:t>analysis</a:t>
            </a:r>
            <a:endParaRPr lang="ar-JO" b="1" dirty="0" smtClean="0">
              <a:solidFill>
                <a:schemeClr val="accent2"/>
              </a:solidFill>
            </a:endParaRPr>
          </a:p>
        </p:txBody>
      </p:sp>
      <p:graphicFrame>
        <p:nvGraphicFramePr>
          <p:cNvPr id="90115" name="Group 3"/>
          <p:cNvGraphicFramePr>
            <a:graphicFrameLocks noGrp="1"/>
          </p:cNvGraphicFramePr>
          <p:nvPr>
            <p:ph idx="1"/>
            <p:extLst>
              <p:ext uri="{D42A27DB-BD31-4B8C-83A1-F6EECF244321}">
                <p14:modId xmlns:p14="http://schemas.microsoft.com/office/powerpoint/2010/main" val="1573201002"/>
              </p:ext>
            </p:extLst>
          </p:nvPr>
        </p:nvGraphicFramePr>
        <p:xfrm>
          <a:off x="457200" y="2362200"/>
          <a:ext cx="8229600" cy="3379472"/>
        </p:xfrm>
        <a:graphic>
          <a:graphicData uri="http://schemas.openxmlformats.org/drawingml/2006/table">
            <a:tbl>
              <a:tblPr rtl="1"/>
              <a:tblGrid>
                <a:gridCol w="1645920"/>
                <a:gridCol w="1645920"/>
                <a:gridCol w="1645920"/>
                <a:gridCol w="1645920"/>
                <a:gridCol w="1645920"/>
              </a:tblGrid>
              <a:tr h="776288">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endParaRPr lang="en-US" sz="1600" b="1" dirty="0" smtClean="0">
                        <a:latin typeface="Biondi" pitchFamily="2" charset="0"/>
                      </a:endParaRPr>
                    </a:p>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lang="en-US" sz="2000" b="1" dirty="0" smtClean="0">
                          <a:latin typeface="+mn-lt"/>
                        </a:rPr>
                        <a:t>Stool</a:t>
                      </a:r>
                      <a:endParaRPr kumimoji="0" lang="ar-JO" sz="2000" b="1" i="0" u="none" strike="noStrike" cap="none" normalizeH="0" baseline="0" dirty="0" smtClean="0">
                        <a:ln>
                          <a:noFill/>
                        </a:ln>
                        <a:solidFill>
                          <a:srgbClr val="FF0000"/>
                        </a:solidFill>
                        <a:effectLst/>
                        <a:latin typeface="+mn-lt"/>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lumMod val="60000"/>
                        <a:lumOff val="40000"/>
                      </a:schemeClr>
                    </a:solidFill>
                  </a:tcPr>
                </a:tc>
                <a:tc gridSpan="3">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endParaRPr lang="en-US" sz="1600" b="1" dirty="0" smtClean="0">
                        <a:latin typeface="Biondi" pitchFamily="2" charset="0"/>
                      </a:endParaRPr>
                    </a:p>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lang="en-US" sz="2000" b="1" dirty="0" smtClean="0">
                          <a:latin typeface="+mn-lt"/>
                        </a:rPr>
                        <a:t>Urine</a:t>
                      </a:r>
                      <a:endParaRPr kumimoji="0" lang="en-US" sz="2000" b="1" i="0" u="none" strike="noStrike" cap="none" normalizeH="0" baseline="0" dirty="0" smtClean="0">
                        <a:ln>
                          <a:noFill/>
                        </a:ln>
                        <a:solidFill>
                          <a:srgbClr val="FF0000"/>
                        </a:solidFill>
                        <a:effectLst/>
                        <a:latin typeface="+mn-lt"/>
                      </a:endParaRPr>
                    </a:p>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endParaRPr lang="en-US" sz="1600" b="1" dirty="0" smtClean="0">
                        <a:latin typeface="Biondi" pitchFamily="2" charset="0"/>
                      </a:endParaRPr>
                    </a:p>
                  </a:txBody>
                  <a:tcPr marL="93312" marR="93312"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lumMod val="60000"/>
                        <a:lumOff val="40000"/>
                      </a:schemeClr>
                    </a:solidFill>
                  </a:tcPr>
                </a:tc>
                <a:tc hMerge="1">
                  <a:txBody>
                    <a:bodyPr/>
                    <a:lstStyle/>
                    <a:p>
                      <a:pPr marL="0" marR="0" lvl="0" indent="0" algn="l"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endParaRPr kumimoji="0" lang="ar-JO" sz="1700" b="1" i="0" u="none" strike="noStrike" cap="none" normalizeH="0" baseline="0" dirty="0" smtClean="0">
                        <a:ln>
                          <a:noFill/>
                        </a:ln>
                        <a:solidFill>
                          <a:srgbClr val="FF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pPr marL="0" marR="0" lvl="0" indent="0" algn="l"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endParaRPr kumimoji="0" lang="ar-JO" sz="1700" b="1" i="0" u="none" strike="noStrike" cap="none" normalizeH="0" baseline="0" dirty="0" smtClean="0">
                        <a:ln>
                          <a:noFill/>
                        </a:ln>
                        <a:solidFill>
                          <a:srgbClr val="FF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l"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endParaRPr kumimoji="0" lang="ar-JO" sz="1700" b="1" i="0" u="none" strike="noStrike" cap="none" normalizeH="0" baseline="0" dirty="0" smtClean="0">
                        <a:ln>
                          <a:noFill/>
                        </a:ln>
                        <a:solidFill>
                          <a:srgbClr val="FFCCCC"/>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75000"/>
                      </a:schemeClr>
                    </a:solidFill>
                  </a:tcPr>
                </a:tc>
              </a:tr>
              <a:tr h="623888">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0" i="0" u="none" strike="noStrike" cap="none" normalizeH="0" baseline="0" dirty="0" smtClean="0">
                          <a:ln>
                            <a:noFill/>
                          </a:ln>
                          <a:solidFill>
                            <a:srgbClr val="FF0000"/>
                          </a:solidFill>
                          <a:effectLst/>
                          <a:latin typeface="Arial" charset="0"/>
                        </a:rPr>
                        <a:t>Color</a:t>
                      </a:r>
                      <a:endParaRPr kumimoji="0" lang="ar-JO" sz="1700" b="0" i="0" u="none" strike="noStrike" cap="none" normalizeH="0" baseline="0" dirty="0" smtClean="0">
                        <a:ln>
                          <a:noFill/>
                        </a:ln>
                        <a:solidFill>
                          <a:srgbClr val="FF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E4CC"/>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0" i="0" u="none" strike="noStrike" cap="none" normalizeH="0" baseline="0" dirty="0" smtClean="0">
                          <a:ln>
                            <a:noFill/>
                          </a:ln>
                          <a:solidFill>
                            <a:srgbClr val="FF0000"/>
                          </a:solidFill>
                          <a:effectLst/>
                          <a:latin typeface="Arial" charset="0"/>
                        </a:rPr>
                        <a:t>Urobilinogen</a:t>
                      </a:r>
                      <a:endParaRPr kumimoji="0" lang="ar-JO" sz="1700" b="0" i="0" u="none" strike="noStrike" cap="none" normalizeH="0" baseline="0" dirty="0" smtClean="0">
                        <a:ln>
                          <a:noFill/>
                        </a:ln>
                        <a:solidFill>
                          <a:srgbClr val="FF0000"/>
                        </a:solidFill>
                        <a:effectLst/>
                        <a:latin typeface="Arial" charset="0"/>
                      </a:endParaRPr>
                    </a:p>
                  </a:txBody>
                  <a:tcPr marL="93312" marR="93312"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E4CC"/>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0" i="0" u="none" strike="noStrike" cap="none" normalizeH="0" baseline="0" dirty="0" smtClean="0">
                          <a:ln>
                            <a:noFill/>
                          </a:ln>
                          <a:solidFill>
                            <a:srgbClr val="FF0000"/>
                          </a:solidFill>
                          <a:effectLst/>
                          <a:latin typeface="Arial" charset="0"/>
                        </a:rPr>
                        <a:t>Bilirubin</a:t>
                      </a:r>
                      <a:endParaRPr kumimoji="0" lang="ar-JO" sz="1700" b="0" i="0" u="none" strike="noStrike" cap="none" normalizeH="0" baseline="0" dirty="0" smtClean="0">
                        <a:ln>
                          <a:noFill/>
                        </a:ln>
                        <a:solidFill>
                          <a:srgbClr val="FF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E4CC"/>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0" i="0" u="none" strike="noStrike" cap="none" normalizeH="0" baseline="0" dirty="0" smtClean="0">
                          <a:ln>
                            <a:noFill/>
                          </a:ln>
                          <a:solidFill>
                            <a:srgbClr val="FF0000"/>
                          </a:solidFill>
                          <a:effectLst/>
                          <a:latin typeface="Arial" charset="0"/>
                        </a:rPr>
                        <a:t>Color</a:t>
                      </a:r>
                      <a:endParaRPr kumimoji="0" lang="ar-JO" sz="1700" b="0" i="0" u="none" strike="noStrike" cap="none" normalizeH="0" baseline="0" dirty="0" smtClean="0">
                        <a:ln>
                          <a:noFill/>
                        </a:ln>
                        <a:solidFill>
                          <a:srgbClr val="FF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E4CC"/>
                    </a:solidFill>
                  </a:tcPr>
                </a:tc>
                <a:tc vMerge="1">
                  <a:txBody>
                    <a:bodyPr/>
                    <a:lstStyle/>
                    <a:p>
                      <a:pPr marL="0" marR="0" lvl="0" indent="0" algn="l"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E4CC"/>
                    </a:solidFill>
                  </a:tcPr>
                </a:tc>
              </a:tr>
              <a:tr h="623888">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0" i="0" u="none" strike="noStrike" cap="none" normalizeH="0" baseline="0" dirty="0" smtClean="0">
                          <a:ln>
                            <a:noFill/>
                          </a:ln>
                          <a:solidFill>
                            <a:srgbClr val="000000"/>
                          </a:solidFill>
                          <a:effectLst/>
                          <a:latin typeface="Arial" charset="0"/>
                        </a:rPr>
                        <a:t>Normal</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2E7"/>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ar-JO" sz="1700" b="0" i="0" u="none" strike="noStrike" cap="none" normalizeH="0" baseline="0" dirty="0" smtClean="0">
                          <a:ln>
                            <a:noFill/>
                          </a:ln>
                          <a:solidFill>
                            <a:srgbClr val="000000"/>
                          </a:solidFill>
                          <a:effectLst/>
                          <a:latin typeface="Arial" charset="0"/>
                        </a:rPr>
                        <a:t>+++++</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2E7"/>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ar-JO" sz="1700" b="0" i="0" u="none" strike="noStrike" cap="none" normalizeH="0" baseline="0" dirty="0" smtClean="0">
                          <a:ln>
                            <a:noFill/>
                          </a:ln>
                          <a:solidFill>
                            <a:srgbClr val="000000"/>
                          </a:solidFill>
                          <a:effectLst/>
                          <a:latin typeface="Arial" charset="0"/>
                        </a:rPr>
                        <a:t>-</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2E7"/>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0" i="0" u="none" strike="noStrike" cap="none" normalizeH="0" baseline="0" dirty="0" smtClean="0">
                          <a:ln>
                            <a:noFill/>
                          </a:ln>
                          <a:solidFill>
                            <a:srgbClr val="000000"/>
                          </a:solidFill>
                          <a:effectLst/>
                          <a:latin typeface="Arial" charset="0"/>
                        </a:rPr>
                        <a:t>Normal</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2E7"/>
                    </a:solidFill>
                  </a:tcPr>
                </a:tc>
                <a:tc>
                  <a:txBody>
                    <a:bodyPr/>
                    <a:lstStyle/>
                    <a:p>
                      <a:pPr marL="0" marR="0" lvl="0" indent="0" algn="l"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1" i="0" u="none" strike="noStrike" cap="none" normalizeH="0" baseline="0" dirty="0" smtClean="0">
                          <a:ln>
                            <a:noFill/>
                          </a:ln>
                          <a:solidFill>
                            <a:srgbClr val="0070C0"/>
                          </a:solidFill>
                          <a:effectLst/>
                          <a:latin typeface="Arial" charset="0"/>
                        </a:rPr>
                        <a:t>Unconjugated </a:t>
                      </a:r>
                      <a:endParaRPr kumimoji="0" lang="ar-JO" sz="1700" b="1" i="0" u="none" strike="noStrike" cap="none" normalizeH="0" baseline="0" dirty="0" smtClean="0">
                        <a:ln>
                          <a:noFill/>
                        </a:ln>
                        <a:solidFill>
                          <a:srgbClr val="0070C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2E7"/>
                    </a:solidFill>
                  </a:tcPr>
                </a:tc>
              </a:tr>
              <a:tr h="623888">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0" i="0" u="none" strike="noStrike" cap="none" normalizeH="0" baseline="0" dirty="0" smtClean="0">
                          <a:ln>
                            <a:noFill/>
                          </a:ln>
                          <a:solidFill>
                            <a:srgbClr val="000000"/>
                          </a:solidFill>
                          <a:effectLst/>
                          <a:latin typeface="Arial" charset="0"/>
                        </a:rPr>
                        <a:t>Normal</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E4CC"/>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ar-JO" sz="1700" b="0" i="0" u="none" strike="noStrike" cap="none" normalizeH="0" baseline="0" dirty="0" smtClean="0">
                          <a:ln>
                            <a:noFill/>
                          </a:ln>
                          <a:solidFill>
                            <a:srgbClr val="000000"/>
                          </a:solidFill>
                          <a:effectLst/>
                          <a:latin typeface="Arial" charset="0"/>
                        </a:rPr>
                        <a:t>++</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E4CC"/>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ar-JO" sz="1700" b="0" i="0" u="none" strike="noStrike" cap="none" normalizeH="0" baseline="0" dirty="0" smtClean="0">
                          <a:ln>
                            <a:noFill/>
                          </a:ln>
                          <a:solidFill>
                            <a:srgbClr val="000000"/>
                          </a:solidFill>
                          <a:effectLst/>
                          <a:latin typeface="Arial" charset="0"/>
                        </a:rPr>
                        <a:t>++</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E4CC"/>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0" i="0" u="none" strike="noStrike" cap="none" normalizeH="0" baseline="0" dirty="0" smtClean="0">
                          <a:ln>
                            <a:noFill/>
                          </a:ln>
                          <a:solidFill>
                            <a:srgbClr val="000000"/>
                          </a:solidFill>
                          <a:effectLst/>
                          <a:latin typeface="Arial" charset="0"/>
                        </a:rPr>
                        <a:t>Dark</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E4CC"/>
                    </a:solidFill>
                  </a:tcPr>
                </a:tc>
                <a:tc>
                  <a:txBody>
                    <a:bodyPr/>
                    <a:lstStyle/>
                    <a:p>
                      <a:pPr marL="0" marR="0" lvl="0" indent="0" algn="l"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600" b="1" i="0" u="none" strike="noStrike" cap="none" normalizeH="0" baseline="0" dirty="0" smtClean="0">
                          <a:ln>
                            <a:noFill/>
                          </a:ln>
                          <a:solidFill>
                            <a:srgbClr val="0070C0"/>
                          </a:solidFill>
                          <a:effectLst/>
                          <a:latin typeface="Arial" charset="0"/>
                        </a:rPr>
                        <a:t>Hepatocellular</a:t>
                      </a:r>
                      <a:endParaRPr kumimoji="0" lang="ar-JO" sz="1600" b="1" i="0" u="none" strike="noStrike" cap="none" normalizeH="0" baseline="0" dirty="0" smtClean="0">
                        <a:ln>
                          <a:noFill/>
                        </a:ln>
                        <a:solidFill>
                          <a:srgbClr val="0070C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E4CC"/>
                    </a:solidFill>
                  </a:tcPr>
                </a:tc>
              </a:tr>
              <a:tr h="623888">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0" i="0" u="none" strike="noStrike" cap="none" normalizeH="0" baseline="0" dirty="0" smtClean="0">
                          <a:ln>
                            <a:noFill/>
                          </a:ln>
                          <a:solidFill>
                            <a:srgbClr val="000000"/>
                          </a:solidFill>
                          <a:effectLst/>
                          <a:latin typeface="Arial" charset="0"/>
                        </a:rPr>
                        <a:t>Pale</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2E7"/>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ar-JO" sz="1700" b="0" i="0" u="none" strike="noStrike" cap="none" normalizeH="0" baseline="0" dirty="0" smtClean="0">
                          <a:ln>
                            <a:noFill/>
                          </a:ln>
                          <a:solidFill>
                            <a:srgbClr val="000000"/>
                          </a:solidFill>
                          <a:effectLst/>
                          <a:latin typeface="Arial" charset="0"/>
                        </a:rPr>
                        <a:t>-</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2E7"/>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ar-JO" sz="1700" b="0" i="0" u="none" strike="noStrike" cap="none" normalizeH="0" baseline="0" dirty="0" smtClean="0">
                          <a:ln>
                            <a:noFill/>
                          </a:ln>
                          <a:solidFill>
                            <a:srgbClr val="000000"/>
                          </a:solidFill>
                          <a:effectLst/>
                          <a:latin typeface="Arial" charset="0"/>
                        </a:rPr>
                        <a:t>++++</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2E7"/>
                    </a:solidFill>
                  </a:tcPr>
                </a:tc>
                <a:tc>
                  <a:txBody>
                    <a:bodyPr/>
                    <a:lstStyle/>
                    <a:p>
                      <a:pPr marL="0" marR="0" lvl="0" indent="0" algn="ctr"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0" i="0" u="none" strike="noStrike" cap="none" normalizeH="0" baseline="0" dirty="0" smtClean="0">
                          <a:ln>
                            <a:noFill/>
                          </a:ln>
                          <a:solidFill>
                            <a:srgbClr val="000000"/>
                          </a:solidFill>
                          <a:effectLst/>
                          <a:latin typeface="Arial" charset="0"/>
                        </a:rPr>
                        <a:t>Dark</a:t>
                      </a:r>
                      <a:endParaRPr kumimoji="0" lang="ar-JO" sz="1700" b="0" i="0" u="none" strike="noStrike" cap="none" normalizeH="0" baseline="0" dirty="0" smtClean="0">
                        <a:ln>
                          <a:noFill/>
                        </a:ln>
                        <a:solidFill>
                          <a:srgbClr val="00000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2E7"/>
                    </a:solidFill>
                  </a:tcPr>
                </a:tc>
                <a:tc>
                  <a:txBody>
                    <a:bodyPr/>
                    <a:lstStyle/>
                    <a:p>
                      <a:pPr marL="0" marR="0" lvl="0" indent="0" algn="l" defTabSz="914400" rtl="1" eaLnBrk="1" fontAlgn="base" latinLnBrk="0" hangingPunct="1">
                        <a:lnSpc>
                          <a:spcPct val="100000"/>
                        </a:lnSpc>
                        <a:spcBef>
                          <a:spcPct val="0"/>
                        </a:spcBef>
                        <a:spcAft>
                          <a:spcPct val="0"/>
                        </a:spcAft>
                        <a:buClr>
                          <a:schemeClr val="accent1"/>
                        </a:buClr>
                        <a:buSzPct val="80000"/>
                        <a:buFont typeface="Wingdings 2" pitchFamily="18" charset="2"/>
                        <a:buNone/>
                        <a:tabLst/>
                      </a:pPr>
                      <a:r>
                        <a:rPr kumimoji="0" lang="en-US" sz="1700" b="1" i="0" u="none" strike="noStrike" cap="none" normalizeH="0" baseline="0" dirty="0" smtClean="0">
                          <a:ln>
                            <a:noFill/>
                          </a:ln>
                          <a:solidFill>
                            <a:srgbClr val="0070C0"/>
                          </a:solidFill>
                          <a:effectLst/>
                          <a:latin typeface="Arial" charset="0"/>
                        </a:rPr>
                        <a:t>Obstructive</a:t>
                      </a:r>
                      <a:endParaRPr kumimoji="0" lang="ar-JO" sz="1700" b="1" i="0" u="none" strike="noStrike" cap="none" normalizeH="0" baseline="0" dirty="0" smtClean="0">
                        <a:ln>
                          <a:noFill/>
                        </a:ln>
                        <a:solidFill>
                          <a:srgbClr val="0070C0"/>
                        </a:solidFill>
                        <a:effectLst/>
                        <a:latin typeface="Arial" charset="0"/>
                      </a:endParaRPr>
                    </a:p>
                  </a:txBody>
                  <a:tcPr marL="93312" marR="9331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7F2E7"/>
                    </a:solidFill>
                  </a:tcPr>
                </a:tc>
              </a:tr>
            </a:tbl>
          </a:graphicData>
        </a:graphic>
      </p:graphicFrame>
      <p:sp>
        <p:nvSpPr>
          <p:cNvPr id="2" name="Slide Number Placeholder 1"/>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15646306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DDx</a:t>
            </a:r>
            <a:endParaRPr lang="en-US" b="1"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b="1" dirty="0" smtClean="0">
                <a:solidFill>
                  <a:srgbClr val="0070C0"/>
                </a:solidFill>
              </a:rPr>
              <a:t>Increase </a:t>
            </a:r>
            <a:r>
              <a:rPr lang="en-US" b="1" dirty="0">
                <a:solidFill>
                  <a:srgbClr val="0070C0"/>
                </a:solidFill>
              </a:rPr>
              <a:t>in unconjugated bilirubin in serum </a:t>
            </a:r>
          </a:p>
          <a:p>
            <a:pPr>
              <a:buFontTx/>
              <a:buChar char="-"/>
            </a:pPr>
            <a:r>
              <a:rPr lang="en-US" sz="2400" dirty="0"/>
              <a:t>O</a:t>
            </a:r>
            <a:r>
              <a:rPr lang="en-US" sz="2400" dirty="0" smtClean="0"/>
              <a:t>verproduction.</a:t>
            </a:r>
          </a:p>
          <a:p>
            <a:pPr>
              <a:buFontTx/>
              <a:buChar char="-"/>
            </a:pPr>
            <a:r>
              <a:rPr lang="en-US" sz="2400" dirty="0"/>
              <a:t>I</a:t>
            </a:r>
            <a:r>
              <a:rPr lang="en-US" sz="2400" dirty="0" smtClean="0"/>
              <a:t>mpairment </a:t>
            </a:r>
            <a:r>
              <a:rPr lang="en-US" sz="2400" dirty="0"/>
              <a:t>of </a:t>
            </a:r>
            <a:r>
              <a:rPr lang="en-US" sz="2400" dirty="0" smtClean="0"/>
              <a:t>uptake.</a:t>
            </a:r>
          </a:p>
          <a:p>
            <a:pPr>
              <a:buFontTx/>
              <a:buChar char="-"/>
            </a:pPr>
            <a:r>
              <a:rPr lang="en-US" sz="2400" dirty="0" smtClean="0"/>
              <a:t>Impairment of conjugation </a:t>
            </a:r>
            <a:r>
              <a:rPr lang="en-US" sz="2400" dirty="0"/>
              <a:t>of bilirubin</a:t>
            </a:r>
            <a:r>
              <a:rPr lang="en-US" sz="2400" dirty="0" smtClean="0"/>
              <a:t>. </a:t>
            </a:r>
          </a:p>
          <a:p>
            <a:pPr marL="0" indent="0">
              <a:buNone/>
            </a:pPr>
            <a:endParaRPr lang="en-US" b="1" dirty="0" smtClean="0">
              <a:solidFill>
                <a:srgbClr val="0070C0"/>
              </a:solidFill>
            </a:endParaRPr>
          </a:p>
          <a:p>
            <a:pPr marL="0" indent="0">
              <a:buNone/>
            </a:pPr>
            <a:r>
              <a:rPr lang="en-US" b="1" dirty="0" smtClean="0">
                <a:solidFill>
                  <a:srgbClr val="0070C0"/>
                </a:solidFill>
              </a:rPr>
              <a:t>Increase </a:t>
            </a:r>
            <a:r>
              <a:rPr lang="en-US" b="1" dirty="0">
                <a:solidFill>
                  <a:srgbClr val="0070C0"/>
                </a:solidFill>
              </a:rPr>
              <a:t>in conjugated </a:t>
            </a:r>
            <a:r>
              <a:rPr lang="en-US" b="1" dirty="0" smtClean="0">
                <a:solidFill>
                  <a:srgbClr val="0070C0"/>
                </a:solidFill>
              </a:rPr>
              <a:t>bilirubin in serum</a:t>
            </a:r>
            <a:r>
              <a:rPr lang="en-US" dirty="0" smtClean="0"/>
              <a:t> </a:t>
            </a:r>
          </a:p>
          <a:p>
            <a:pPr>
              <a:buFontTx/>
              <a:buChar char="-"/>
            </a:pPr>
            <a:r>
              <a:rPr lang="en-US" sz="2400" dirty="0"/>
              <a:t>D</a:t>
            </a:r>
            <a:r>
              <a:rPr lang="en-US" sz="2400" dirty="0" smtClean="0"/>
              <a:t>ecreased </a:t>
            </a:r>
            <a:r>
              <a:rPr lang="en-US" sz="2400" dirty="0"/>
              <a:t>excretion into the bile </a:t>
            </a:r>
            <a:r>
              <a:rPr lang="en-US" sz="2400" dirty="0" smtClean="0"/>
              <a:t>ducts.</a:t>
            </a:r>
          </a:p>
          <a:p>
            <a:pPr>
              <a:buFontTx/>
              <a:buChar char="-"/>
            </a:pPr>
            <a:r>
              <a:rPr lang="en-US" sz="2400" dirty="0"/>
              <a:t>B</a:t>
            </a:r>
            <a:r>
              <a:rPr lang="en-US" sz="2400" dirty="0" smtClean="0"/>
              <a:t>ackward leakage/regurgitation </a:t>
            </a:r>
            <a:r>
              <a:rPr lang="en-US" sz="2400" dirty="0"/>
              <a:t>of the </a:t>
            </a:r>
            <a:r>
              <a:rPr lang="en-US" sz="2400" dirty="0" smtClean="0"/>
              <a:t>pigment.</a:t>
            </a:r>
            <a:endParaRPr lang="en-US" sz="2400" dirty="0"/>
          </a:p>
          <a:p>
            <a:pPr marL="0" indent="0">
              <a:buNone/>
            </a:pPr>
            <a:endParaRPr lang="en-US" dirty="0"/>
          </a:p>
          <a:p>
            <a:pPr>
              <a:buFontTx/>
              <a:buChar char="-"/>
            </a:pP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504348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dirty="0" smtClean="0">
                <a:solidFill>
                  <a:srgbClr val="FF0000"/>
                </a:solidFill>
              </a:rPr>
              <a:t>Pre-Hepatic Jaundice</a:t>
            </a:r>
            <a:r>
              <a:rPr lang="en-US" b="1" dirty="0" smtClean="0">
                <a:solidFill>
                  <a:srgbClr val="FF0000"/>
                </a:solidFill>
              </a:rPr>
              <a:t/>
            </a:r>
            <a:br>
              <a:rPr lang="en-US" b="1" dirty="0" smtClean="0">
                <a:solidFill>
                  <a:srgbClr val="FF0000"/>
                </a:solidFill>
              </a:rPr>
            </a:br>
            <a:r>
              <a:rPr lang="en-US" sz="3100" b="1" i="1" dirty="0" smtClean="0">
                <a:solidFill>
                  <a:schemeClr val="accent2"/>
                </a:solidFill>
                <a:latin typeface="Bahnschrift SemiBold Condensed" pitchFamily="34" charset="0"/>
              </a:rPr>
              <a:t>(Isolated Increase </a:t>
            </a:r>
            <a:r>
              <a:rPr lang="en-US" sz="3100" b="1" i="1" dirty="0">
                <a:solidFill>
                  <a:schemeClr val="accent2"/>
                </a:solidFill>
                <a:latin typeface="Bahnschrift SemiBold Condensed" pitchFamily="34" charset="0"/>
              </a:rPr>
              <a:t>I</a:t>
            </a:r>
            <a:r>
              <a:rPr lang="en-US" sz="3100" b="1" i="1" dirty="0" smtClean="0">
                <a:solidFill>
                  <a:schemeClr val="accent2"/>
                </a:solidFill>
                <a:latin typeface="Bahnschrift SemiBold Condensed" pitchFamily="34" charset="0"/>
              </a:rPr>
              <a:t>n </a:t>
            </a:r>
            <a:r>
              <a:rPr lang="en-US" sz="3100" b="1" i="1" dirty="0">
                <a:solidFill>
                  <a:schemeClr val="accent2"/>
                </a:solidFill>
                <a:latin typeface="Bahnschrift SemiBold Condensed" pitchFamily="34" charset="0"/>
              </a:rPr>
              <a:t>S</a:t>
            </a:r>
            <a:r>
              <a:rPr lang="en-US" sz="3100" b="1" i="1" dirty="0" smtClean="0">
                <a:solidFill>
                  <a:schemeClr val="accent2"/>
                </a:solidFill>
                <a:latin typeface="Bahnschrift SemiBold Condensed" pitchFamily="34" charset="0"/>
              </a:rPr>
              <a:t>erum Bilirubin)</a:t>
            </a:r>
            <a:endParaRPr lang="en-US" sz="3100" b="1" i="1" dirty="0">
              <a:solidFill>
                <a:schemeClr val="accent2"/>
              </a:solidFill>
              <a:latin typeface="Bahnschrift SemiBold Condensed" pitchFamily="34" charset="0"/>
            </a:endParaRPr>
          </a:p>
        </p:txBody>
      </p:sp>
      <p:sp>
        <p:nvSpPr>
          <p:cNvPr id="3" name="Content Placeholder 2"/>
          <p:cNvSpPr>
            <a:spLocks noGrp="1"/>
          </p:cNvSpPr>
          <p:nvPr>
            <p:ph idx="1"/>
          </p:nvPr>
        </p:nvSpPr>
        <p:spPr>
          <a:xfrm>
            <a:off x="457200" y="1600200"/>
            <a:ext cx="8229600" cy="5105400"/>
          </a:xfrm>
        </p:spPr>
        <p:txBody>
          <a:bodyPr>
            <a:normAutofit/>
          </a:bodyPr>
          <a:lstStyle/>
          <a:p>
            <a:endParaRPr lang="en-US" sz="2400" b="1" dirty="0" smtClean="0">
              <a:solidFill>
                <a:srgbClr val="0070C0"/>
              </a:solidFill>
            </a:endParaRPr>
          </a:p>
          <a:p>
            <a:r>
              <a:rPr lang="en-US" sz="2600" b="1" dirty="0" smtClean="0">
                <a:solidFill>
                  <a:srgbClr val="0070C0"/>
                </a:solidFill>
              </a:rPr>
              <a:t>Unconjugated hyperbilirubinemia</a:t>
            </a:r>
            <a:endParaRPr lang="en-US" sz="2600" b="1" i="1" dirty="0" smtClean="0"/>
          </a:p>
          <a:p>
            <a:pPr>
              <a:buFontTx/>
              <a:buChar char="-"/>
            </a:pPr>
            <a:r>
              <a:rPr lang="en-US" sz="2000" b="1" i="1" dirty="0" smtClean="0"/>
              <a:t>Hemolytic disorders; </a:t>
            </a:r>
            <a:r>
              <a:rPr lang="en-US" sz="2000" dirty="0"/>
              <a:t>spherocytosis, sickle cell anemia, thalassemia, and deficiency of red cell enzymes such as pyruvate kinase and </a:t>
            </a:r>
            <a:r>
              <a:rPr lang="en-US" sz="2000" dirty="0" smtClean="0"/>
              <a:t>glucose-6-phosphate dehydrogenase. </a:t>
            </a:r>
            <a:r>
              <a:rPr lang="en-US" sz="2000" b="1" u="sng" dirty="0" smtClean="0">
                <a:solidFill>
                  <a:srgbClr val="00B050"/>
                </a:solidFill>
              </a:rPr>
              <a:t>(Overproduction)</a:t>
            </a:r>
          </a:p>
          <a:p>
            <a:pPr>
              <a:buFontTx/>
              <a:buChar char="-"/>
            </a:pPr>
            <a:r>
              <a:rPr lang="en-US" sz="2000" b="1" i="1" dirty="0" smtClean="0"/>
              <a:t>Certain drugs; </a:t>
            </a:r>
            <a:r>
              <a:rPr lang="en-US" sz="2000" dirty="0" smtClean="0"/>
              <a:t>like rifampicin and probenecid. </a:t>
            </a:r>
            <a:r>
              <a:rPr lang="en-US" sz="2000" b="1" u="sng" dirty="0" smtClean="0">
                <a:solidFill>
                  <a:srgbClr val="00B050"/>
                </a:solidFill>
              </a:rPr>
              <a:t>(Impairment of uptake) </a:t>
            </a:r>
          </a:p>
          <a:p>
            <a:pPr>
              <a:buFontTx/>
              <a:buChar char="-"/>
            </a:pPr>
            <a:r>
              <a:rPr lang="en-US" sz="2000" b="1" i="1" dirty="0" smtClean="0"/>
              <a:t>Genetic conditions; </a:t>
            </a:r>
            <a:r>
              <a:rPr lang="en-US" sz="2000" dirty="0" smtClean="0"/>
              <a:t>like Crigler-Najjar syndrome (I, II) and Gilbert’s syndrome. </a:t>
            </a:r>
            <a:r>
              <a:rPr lang="en-US" sz="2000" b="1" u="sng" dirty="0" smtClean="0">
                <a:solidFill>
                  <a:srgbClr val="00B050"/>
                </a:solidFill>
              </a:rPr>
              <a:t>(Impairment of conjugation)</a:t>
            </a:r>
          </a:p>
          <a:p>
            <a:pPr>
              <a:buFontTx/>
              <a:buChar char="-"/>
            </a:pPr>
            <a:endParaRPr lang="en-US" sz="2000" b="1" u="sng" dirty="0">
              <a:solidFill>
                <a:srgbClr val="00B050"/>
              </a:solidFill>
            </a:endParaRPr>
          </a:p>
          <a:p>
            <a:r>
              <a:rPr lang="en-US" sz="2600" b="1" dirty="0">
                <a:solidFill>
                  <a:srgbClr val="0070C0"/>
                </a:solidFill>
              </a:rPr>
              <a:t>Conjugated hyperbilirubinemia</a:t>
            </a:r>
          </a:p>
          <a:p>
            <a:pPr>
              <a:buFontTx/>
              <a:buChar char="-"/>
            </a:pPr>
            <a:r>
              <a:rPr lang="en-US" sz="2000" b="1" i="1" dirty="0" smtClean="0"/>
              <a:t>Dubin-Jonson syndrome </a:t>
            </a:r>
          </a:p>
          <a:p>
            <a:pPr>
              <a:buFontTx/>
              <a:buChar char="-"/>
            </a:pPr>
            <a:r>
              <a:rPr lang="en-US" sz="2000" b="1" i="1" dirty="0" smtClean="0"/>
              <a:t>Rotor’s syndrome </a:t>
            </a:r>
            <a:endParaRPr lang="en-US" sz="2000" b="1" i="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9469046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title" idx="4294967295"/>
          </p:nvPr>
        </p:nvSpPr>
        <p:spPr/>
        <p:txBody>
          <a:bodyPr>
            <a:normAutofit/>
          </a:bodyPr>
          <a:lstStyle/>
          <a:p>
            <a:r>
              <a:rPr lang="en-US" b="1" dirty="0">
                <a:solidFill>
                  <a:srgbClr val="FF0000"/>
                </a:solidFill>
              </a:rPr>
              <a:t>Hepatocellular </a:t>
            </a:r>
            <a:r>
              <a:rPr lang="en-US" b="1" dirty="0" smtClean="0">
                <a:solidFill>
                  <a:srgbClr val="FF0000"/>
                </a:solidFill>
              </a:rPr>
              <a:t>Jaundice</a:t>
            </a:r>
            <a:endParaRPr lang="en-US" dirty="0" smtClean="0">
              <a:solidFill>
                <a:srgbClr val="FF0000"/>
              </a:solidFill>
              <a:latin typeface="Franklin Gothic Book" pitchFamily="34" charset="0"/>
            </a:endParaRPr>
          </a:p>
        </p:txBody>
      </p:sp>
      <p:sp>
        <p:nvSpPr>
          <p:cNvPr id="87043" name="Rectangle 3"/>
          <p:cNvSpPr>
            <a:spLocks noGrp="1"/>
          </p:cNvSpPr>
          <p:nvPr>
            <p:ph type="body" idx="4294967295"/>
          </p:nvPr>
        </p:nvSpPr>
        <p:spPr>
          <a:xfrm>
            <a:off x="381000" y="1600200"/>
            <a:ext cx="8229600" cy="5257800"/>
          </a:xfrm>
        </p:spPr>
        <p:txBody>
          <a:bodyPr>
            <a:noAutofit/>
          </a:bodyPr>
          <a:lstStyle/>
          <a:p>
            <a:pPr>
              <a:lnSpc>
                <a:spcPct val="80000"/>
              </a:lnSpc>
            </a:pPr>
            <a:r>
              <a:rPr lang="en-US" sz="2400" dirty="0" smtClean="0"/>
              <a:t>Viral hepatitis</a:t>
            </a:r>
            <a:endParaRPr lang="en-US" sz="2400" dirty="0" smtClean="0"/>
          </a:p>
          <a:p>
            <a:pPr marL="0" indent="0">
              <a:lnSpc>
                <a:spcPct val="80000"/>
              </a:lnSpc>
              <a:buNone/>
            </a:pPr>
            <a:endParaRPr lang="en-US" sz="2000" dirty="0" smtClean="0"/>
          </a:p>
          <a:p>
            <a:pPr>
              <a:lnSpc>
                <a:spcPct val="80000"/>
              </a:lnSpc>
            </a:pPr>
            <a:r>
              <a:rPr lang="en-US" sz="2400" dirty="0" smtClean="0"/>
              <a:t>Alcohol toxicity</a:t>
            </a:r>
            <a:endParaRPr lang="en-US" sz="2400" dirty="0" smtClean="0"/>
          </a:p>
          <a:p>
            <a:pPr marL="0" indent="0">
              <a:lnSpc>
                <a:spcPct val="80000"/>
              </a:lnSpc>
              <a:buNone/>
            </a:pPr>
            <a:endParaRPr lang="en-US" sz="2000" dirty="0" smtClean="0"/>
          </a:p>
          <a:p>
            <a:pPr>
              <a:lnSpc>
                <a:spcPct val="80000"/>
              </a:lnSpc>
            </a:pPr>
            <a:r>
              <a:rPr lang="en-US" sz="2400" dirty="0" smtClean="0"/>
              <a:t>Drug </a:t>
            </a:r>
            <a:r>
              <a:rPr lang="en-US" sz="2400" dirty="0" smtClean="0"/>
              <a:t>toxicity</a:t>
            </a:r>
            <a:endParaRPr lang="es-ES" sz="2400" dirty="0" smtClean="0"/>
          </a:p>
          <a:p>
            <a:pPr marL="0" indent="0">
              <a:lnSpc>
                <a:spcPct val="80000"/>
              </a:lnSpc>
              <a:buNone/>
            </a:pPr>
            <a:r>
              <a:rPr lang="es-ES" sz="2000" dirty="0" smtClean="0"/>
              <a:t>       - Predictable</a:t>
            </a:r>
            <a:r>
              <a:rPr lang="es-ES" sz="2000" dirty="0" smtClean="0"/>
              <a:t>, dose-dependent, e.g., </a:t>
            </a:r>
            <a:r>
              <a:rPr lang="es-ES" sz="2000" i="1" dirty="0" smtClean="0">
                <a:solidFill>
                  <a:srgbClr val="0070C0"/>
                </a:solidFill>
              </a:rPr>
              <a:t>acetaminophen</a:t>
            </a:r>
            <a:r>
              <a:rPr lang="es-ES" sz="2000" dirty="0" smtClean="0"/>
              <a:t>.</a:t>
            </a:r>
            <a:endParaRPr lang="es-ES" sz="2000" dirty="0" smtClean="0"/>
          </a:p>
          <a:p>
            <a:pPr marL="0" indent="0">
              <a:lnSpc>
                <a:spcPct val="80000"/>
              </a:lnSpc>
              <a:buNone/>
            </a:pPr>
            <a:r>
              <a:rPr lang="es-ES" sz="2000" dirty="0" smtClean="0"/>
              <a:t>       - Unpredictable</a:t>
            </a:r>
            <a:r>
              <a:rPr lang="es-ES" sz="2000" dirty="0" smtClean="0"/>
              <a:t>, idosyncratic, e.g., </a:t>
            </a:r>
            <a:r>
              <a:rPr lang="es-ES" sz="2000" i="1" dirty="0" smtClean="0">
                <a:solidFill>
                  <a:srgbClr val="0070C0"/>
                </a:solidFill>
              </a:rPr>
              <a:t>isoniazid</a:t>
            </a:r>
            <a:r>
              <a:rPr lang="es-ES" sz="2000" dirty="0" smtClean="0"/>
              <a:t>.</a:t>
            </a:r>
            <a:endParaRPr lang="es-ES" sz="2000" dirty="0" smtClean="0"/>
          </a:p>
          <a:p>
            <a:pPr marL="0" indent="0">
              <a:lnSpc>
                <a:spcPct val="80000"/>
              </a:lnSpc>
              <a:buNone/>
            </a:pPr>
            <a:endParaRPr lang="es-ES" sz="2000" dirty="0" smtClean="0"/>
          </a:p>
          <a:p>
            <a:pPr>
              <a:lnSpc>
                <a:spcPct val="80000"/>
              </a:lnSpc>
            </a:pPr>
            <a:r>
              <a:rPr lang="es-ES" sz="2400" dirty="0" smtClean="0"/>
              <a:t>Environmental </a:t>
            </a:r>
            <a:r>
              <a:rPr lang="es-ES" sz="2400" dirty="0" smtClean="0"/>
              <a:t>toxins</a:t>
            </a:r>
          </a:p>
          <a:p>
            <a:pPr marL="0" indent="0">
              <a:lnSpc>
                <a:spcPct val="80000"/>
              </a:lnSpc>
              <a:buNone/>
            </a:pPr>
            <a:r>
              <a:rPr lang="es-ES" sz="2000" dirty="0" smtClean="0"/>
              <a:t>       - Vinyl chloride.</a:t>
            </a:r>
            <a:endParaRPr lang="en-US" sz="2000" dirty="0" smtClean="0"/>
          </a:p>
          <a:p>
            <a:pPr marL="0" indent="0">
              <a:lnSpc>
                <a:spcPct val="80000"/>
              </a:lnSpc>
              <a:buNone/>
            </a:pPr>
            <a:r>
              <a:rPr lang="en-US" sz="2000" dirty="0"/>
              <a:t> </a:t>
            </a:r>
            <a:r>
              <a:rPr lang="en-US" sz="2000" dirty="0" smtClean="0"/>
              <a:t>      - Some wild herbs and mushrooms.</a:t>
            </a:r>
          </a:p>
          <a:p>
            <a:pPr marL="0" indent="0">
              <a:lnSpc>
                <a:spcPct val="80000"/>
              </a:lnSpc>
              <a:buNone/>
            </a:pPr>
            <a:endParaRPr lang="en-US" sz="2000" dirty="0" smtClean="0"/>
          </a:p>
          <a:p>
            <a:pPr>
              <a:lnSpc>
                <a:spcPct val="80000"/>
              </a:lnSpc>
            </a:pPr>
            <a:r>
              <a:rPr lang="en-US" sz="2400" dirty="0" smtClean="0"/>
              <a:t>Wilson’s disease</a:t>
            </a:r>
            <a:endParaRPr lang="en-US" sz="2400" dirty="0" smtClean="0"/>
          </a:p>
          <a:p>
            <a:pPr marL="0" indent="0">
              <a:lnSpc>
                <a:spcPct val="80000"/>
              </a:lnSpc>
              <a:buNone/>
            </a:pPr>
            <a:endParaRPr lang="en-US" sz="2400" dirty="0" smtClean="0"/>
          </a:p>
          <a:p>
            <a:pPr>
              <a:lnSpc>
                <a:spcPct val="80000"/>
              </a:lnSpc>
            </a:pPr>
            <a:r>
              <a:rPr lang="en-US" sz="2400" dirty="0" smtClean="0"/>
              <a:t>Autoimmune hepatitis</a:t>
            </a:r>
            <a:endParaRPr lang="en-US" sz="2400" dirty="0" smtClean="0"/>
          </a:p>
        </p:txBody>
      </p:sp>
      <p:sp>
        <p:nvSpPr>
          <p:cNvPr id="2" name="Slide Number Placeholder 1"/>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18012253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Cholestasis-Induced Jaundice</a:t>
            </a:r>
            <a:endParaRPr lang="en-US" dirty="0">
              <a:solidFill>
                <a:srgbClr val="FF0000"/>
              </a:solidFill>
            </a:endParaRPr>
          </a:p>
        </p:txBody>
      </p:sp>
      <p:sp>
        <p:nvSpPr>
          <p:cNvPr id="3" name="Content Placeholder 2"/>
          <p:cNvSpPr>
            <a:spLocks noGrp="1"/>
          </p:cNvSpPr>
          <p:nvPr>
            <p:ph idx="1"/>
          </p:nvPr>
        </p:nvSpPr>
        <p:spPr>
          <a:xfrm>
            <a:off x="457200" y="1600200"/>
            <a:ext cx="8229600" cy="4876800"/>
          </a:xfrm>
        </p:spPr>
        <p:txBody>
          <a:bodyPr>
            <a:normAutofit/>
          </a:bodyPr>
          <a:lstStyle/>
          <a:p>
            <a:r>
              <a:rPr lang="en-US" sz="2800" b="1" dirty="0" smtClean="0">
                <a:solidFill>
                  <a:srgbClr val="0070C0"/>
                </a:solidFill>
              </a:rPr>
              <a:t>Intrahepatic</a:t>
            </a:r>
          </a:p>
          <a:p>
            <a:pPr>
              <a:buFontTx/>
              <a:buChar char="-"/>
            </a:pPr>
            <a:endParaRPr lang="en-US" sz="2000" dirty="0" smtClean="0"/>
          </a:p>
          <a:p>
            <a:pPr>
              <a:buFontTx/>
              <a:buChar char="-"/>
            </a:pPr>
            <a:r>
              <a:rPr lang="en-US" sz="2000" dirty="0" smtClean="0"/>
              <a:t>Viral hepatitis.</a:t>
            </a:r>
          </a:p>
          <a:p>
            <a:pPr>
              <a:buFontTx/>
              <a:buChar char="-"/>
            </a:pPr>
            <a:r>
              <a:rPr lang="en-US" sz="2000" dirty="0"/>
              <a:t>Alcoholic </a:t>
            </a:r>
            <a:r>
              <a:rPr lang="en-US" sz="2000" dirty="0" smtClean="0"/>
              <a:t>hepatitis.</a:t>
            </a:r>
          </a:p>
          <a:p>
            <a:pPr>
              <a:buFontTx/>
              <a:buChar char="-"/>
            </a:pPr>
            <a:r>
              <a:rPr lang="en-US" sz="2000" dirty="0"/>
              <a:t>Drug </a:t>
            </a:r>
            <a:r>
              <a:rPr lang="en-US" sz="2000" dirty="0" smtClean="0"/>
              <a:t>toxicity.</a:t>
            </a:r>
            <a:endParaRPr lang="en-US" sz="2000" dirty="0"/>
          </a:p>
          <a:p>
            <a:pPr>
              <a:buFontTx/>
              <a:buChar char="-"/>
            </a:pPr>
            <a:r>
              <a:rPr lang="en-US" sz="2000" dirty="0"/>
              <a:t>Primary biliary </a:t>
            </a:r>
            <a:r>
              <a:rPr lang="en-US" sz="2000" dirty="0" smtClean="0"/>
              <a:t>cirrhosis.</a:t>
            </a:r>
            <a:endParaRPr lang="en-US" sz="2000" dirty="0"/>
          </a:p>
          <a:p>
            <a:pPr>
              <a:buFontTx/>
              <a:buChar char="-"/>
            </a:pPr>
            <a:r>
              <a:rPr lang="en-US" sz="2000" dirty="0"/>
              <a:t>Primary sclerosing </a:t>
            </a:r>
            <a:r>
              <a:rPr lang="en-US" sz="2000" dirty="0" smtClean="0"/>
              <a:t>cholangitis.</a:t>
            </a:r>
            <a:endParaRPr lang="en-US" sz="2000" dirty="0"/>
          </a:p>
          <a:p>
            <a:pPr>
              <a:buFontTx/>
              <a:buChar char="-"/>
            </a:pPr>
            <a:r>
              <a:rPr lang="en-US" sz="2000" dirty="0"/>
              <a:t>Cholestasis of </a:t>
            </a:r>
            <a:r>
              <a:rPr lang="en-US" sz="2000" dirty="0" smtClean="0"/>
              <a:t>pregnancy.</a:t>
            </a:r>
            <a:endParaRPr lang="en-US" sz="2000" dirty="0"/>
          </a:p>
          <a:p>
            <a:pPr>
              <a:buFontTx/>
              <a:buChar char="-"/>
            </a:pPr>
            <a:r>
              <a:rPr lang="en-US" sz="2000" dirty="0"/>
              <a:t>Benign postoperative </a:t>
            </a:r>
            <a:r>
              <a:rPr lang="en-US" sz="2000" dirty="0" smtClean="0"/>
              <a:t>cholestasis.</a:t>
            </a:r>
            <a:endParaRPr lang="en-US" sz="2000" dirty="0"/>
          </a:p>
          <a:p>
            <a:pPr>
              <a:buFontTx/>
              <a:buChar char="-"/>
            </a:pPr>
            <a:r>
              <a:rPr lang="en-US" sz="2000" dirty="0"/>
              <a:t>Graft-versus-host </a:t>
            </a:r>
            <a:r>
              <a:rPr lang="en-US" sz="2000" dirty="0" smtClean="0"/>
              <a:t>disease.</a:t>
            </a:r>
            <a:endParaRPr lang="en-US" sz="2000" dirty="0"/>
          </a:p>
          <a:p>
            <a:pPr>
              <a:buFontTx/>
              <a:buChar char="-"/>
            </a:pPr>
            <a:r>
              <a:rPr lang="en-US" sz="2000" dirty="0" smtClean="0"/>
              <a:t>Inherited; </a:t>
            </a:r>
            <a:r>
              <a:rPr lang="en-US" sz="2000" i="1" dirty="0" smtClean="0"/>
              <a:t>benign </a:t>
            </a:r>
            <a:r>
              <a:rPr lang="en-US" sz="2000" i="1" dirty="0"/>
              <a:t>recurrent </a:t>
            </a:r>
            <a:r>
              <a:rPr lang="en-US" sz="2000" i="1" dirty="0" smtClean="0"/>
              <a:t>cholestasis.</a:t>
            </a:r>
            <a:endParaRPr lang="en-US" sz="2000" i="1" dirty="0"/>
          </a:p>
          <a:p>
            <a:pPr>
              <a:buFontTx/>
              <a:buChar char="-"/>
            </a:pPr>
            <a:endParaRPr lang="en-US" sz="2000" dirty="0"/>
          </a:p>
          <a:p>
            <a:pPr marL="0" indent="0">
              <a:buNone/>
            </a:pPr>
            <a:endParaRPr lang="en-US" sz="2400" dirty="0">
              <a:solidFill>
                <a:srgbClr val="0070C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33344274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650</Words>
  <Application>Microsoft Office PowerPoint</Application>
  <PresentationFormat>On-screen Show (4:3)</PresentationFormat>
  <Paragraphs>142</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Jaundice  Investigation  and  DDx</vt:lpstr>
      <vt:lpstr>Investigations</vt:lpstr>
      <vt:lpstr>Liver Biochemistry </vt:lpstr>
      <vt:lpstr>Hematological Tests</vt:lpstr>
      <vt:lpstr>Urine and stool analysis</vt:lpstr>
      <vt:lpstr>DDx</vt:lpstr>
      <vt:lpstr>Pre-Hepatic Jaundice (Isolated Increase In Serum Bilirubin)</vt:lpstr>
      <vt:lpstr>Hepatocellular Jaundice</vt:lpstr>
      <vt:lpstr>Cholestasis-Induced Jaundice</vt:lpstr>
      <vt:lpstr>Cont’d</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Jaundice  Investigation</dc:title>
  <dc:creator>Ali Alzeghoul</dc:creator>
  <cp:lastModifiedBy>Ali Alzeghoul</cp:lastModifiedBy>
  <cp:revision>26</cp:revision>
  <dcterms:created xsi:type="dcterms:W3CDTF">2006-08-16T00:00:00Z</dcterms:created>
  <dcterms:modified xsi:type="dcterms:W3CDTF">2019-01-23T17:43:13Z</dcterms:modified>
</cp:coreProperties>
</file>