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FCC01-EAC3-4ADE-B0B6-CB8949CE56FA}" type="datetimeFigureOut">
              <a:rPr lang="en-GB" smtClean="0"/>
              <a:t>29/07/2021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5500B-E79F-4E4F-A773-0BB757C55D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9852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FCC01-EAC3-4ADE-B0B6-CB8949CE56FA}" type="datetimeFigureOut">
              <a:rPr lang="en-GB" smtClean="0"/>
              <a:t>29/07/2021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5500B-E79F-4E4F-A773-0BB757C55D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2072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FCC01-EAC3-4ADE-B0B6-CB8949CE56FA}" type="datetimeFigureOut">
              <a:rPr lang="en-GB" smtClean="0"/>
              <a:t>29/07/2021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5500B-E79F-4E4F-A773-0BB757C55D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8815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FCC01-EAC3-4ADE-B0B6-CB8949CE56FA}" type="datetimeFigureOut">
              <a:rPr lang="en-GB" smtClean="0"/>
              <a:t>29/07/2021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5500B-E79F-4E4F-A773-0BB757C55D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483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FCC01-EAC3-4ADE-B0B6-CB8949CE56FA}" type="datetimeFigureOut">
              <a:rPr lang="en-GB" smtClean="0"/>
              <a:t>29/07/2021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5500B-E79F-4E4F-A773-0BB757C55D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897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FCC01-EAC3-4ADE-B0B6-CB8949CE56FA}" type="datetimeFigureOut">
              <a:rPr lang="en-GB" smtClean="0"/>
              <a:t>29/07/2021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5500B-E79F-4E4F-A773-0BB757C55D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8827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FCC01-EAC3-4ADE-B0B6-CB8949CE56FA}" type="datetimeFigureOut">
              <a:rPr lang="en-GB" smtClean="0"/>
              <a:t>29/07/2021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5500B-E79F-4E4F-A773-0BB757C55D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7400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FCC01-EAC3-4ADE-B0B6-CB8949CE56FA}" type="datetimeFigureOut">
              <a:rPr lang="en-GB" smtClean="0"/>
              <a:t>29/07/2021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5500B-E79F-4E4F-A773-0BB757C55D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9426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FCC01-EAC3-4ADE-B0B6-CB8949CE56FA}" type="datetimeFigureOut">
              <a:rPr lang="en-GB" smtClean="0"/>
              <a:t>29/07/2021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5500B-E79F-4E4F-A773-0BB757C55D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7779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FCC01-EAC3-4ADE-B0B6-CB8949CE56FA}" type="datetimeFigureOut">
              <a:rPr lang="en-GB" smtClean="0"/>
              <a:t>29/07/2021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5500B-E79F-4E4F-A773-0BB757C55D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9687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FCC01-EAC3-4ADE-B0B6-CB8949CE56FA}" type="datetimeFigureOut">
              <a:rPr lang="en-GB" smtClean="0"/>
              <a:t>29/07/2021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5500B-E79F-4E4F-A773-0BB757C55D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0142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1FCC01-EAC3-4ADE-B0B6-CB8949CE56FA}" type="datetimeFigureOut">
              <a:rPr lang="en-GB" smtClean="0"/>
              <a:t>29/07/2021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F5500B-E79F-4E4F-A773-0BB757C55D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437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f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76672"/>
            <a:ext cx="7772400" cy="2210695"/>
          </a:xfrm>
        </p:spPr>
        <p:txBody>
          <a:bodyPr>
            <a:noAutofit/>
          </a:bodyPr>
          <a:lstStyle/>
          <a:p>
            <a:r>
              <a:rPr lang="en-GB" sz="4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Neurological Diseases associated with Vitamins deficiencies</a:t>
            </a:r>
            <a:endParaRPr lang="en-GB" sz="4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63688" y="2780928"/>
            <a:ext cx="5904656" cy="648072"/>
          </a:xfrm>
        </p:spPr>
        <p:txBody>
          <a:bodyPr/>
          <a:lstStyle/>
          <a:p>
            <a:r>
              <a:rPr lang="en-GB" dirty="0" smtClean="0"/>
              <a:t>Done by : </a:t>
            </a:r>
            <a:r>
              <a:rPr lang="en-GB" dirty="0" err="1" smtClean="0"/>
              <a:t>Saif</a:t>
            </a:r>
            <a:r>
              <a:rPr lang="en-GB" dirty="0"/>
              <a:t> </a:t>
            </a:r>
            <a:r>
              <a:rPr lang="en-GB" dirty="0" err="1" smtClean="0"/>
              <a:t>Bezo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3573016"/>
            <a:ext cx="8928992" cy="3168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6031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8928992" cy="6624736"/>
          </a:xfrm>
        </p:spPr>
      </p:pic>
    </p:spTree>
    <p:extLst>
      <p:ext uri="{BB962C8B-B14F-4D97-AF65-F5344CB8AC3E}">
        <p14:creationId xmlns:p14="http://schemas.microsoft.com/office/powerpoint/2010/main" val="1410748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00B050"/>
                </a:solidFill>
              </a:rPr>
              <a:t>Vitamin B1 ( Thiamine )</a:t>
            </a:r>
            <a:endParaRPr lang="en-GB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dirty="0" smtClean="0"/>
              <a:t>1 - It is also called Anti </a:t>
            </a:r>
            <a:r>
              <a:rPr lang="en-GB" sz="2000" dirty="0" err="1" smtClean="0"/>
              <a:t>beri</a:t>
            </a:r>
            <a:r>
              <a:rPr lang="en-GB" sz="2000" dirty="0" smtClean="0"/>
              <a:t> </a:t>
            </a:r>
            <a:r>
              <a:rPr lang="en-GB" sz="2000" dirty="0" err="1" smtClean="0"/>
              <a:t>beri</a:t>
            </a:r>
            <a:r>
              <a:rPr lang="en-GB" sz="2000" dirty="0" smtClean="0"/>
              <a:t> factor , anti neurotic factor</a:t>
            </a:r>
          </a:p>
          <a:p>
            <a:r>
              <a:rPr lang="en-GB" sz="2000" dirty="0" smtClean="0"/>
              <a:t>2 – Sources : Meat , Nuts , green vegetables and egg</a:t>
            </a:r>
          </a:p>
          <a:p>
            <a:r>
              <a:rPr lang="en-GB" sz="2000" dirty="0" smtClean="0"/>
              <a:t>3 – Thiamine Deficiency lead to multiple diseases but we will focus on Wernicke-</a:t>
            </a:r>
            <a:r>
              <a:rPr lang="en-GB" sz="2000" dirty="0" err="1" smtClean="0"/>
              <a:t>korsakoff</a:t>
            </a:r>
            <a:r>
              <a:rPr lang="en-GB" sz="2000" dirty="0" smtClean="0"/>
              <a:t> syndrome . </a:t>
            </a:r>
          </a:p>
          <a:p>
            <a:r>
              <a:rPr lang="en-GB" sz="2000" dirty="0" smtClean="0"/>
              <a:t>4 – Thiamine play as a cofactor for pyruvate Dehydrogenase enzyme so when there is B1 </a:t>
            </a:r>
            <a:r>
              <a:rPr lang="en-GB" sz="2000" dirty="0" err="1" smtClean="0"/>
              <a:t>defeciency</a:t>
            </a:r>
            <a:r>
              <a:rPr lang="en-GB" sz="2000" dirty="0" smtClean="0"/>
              <a:t> pyruvate will not be converted to acetyl- </a:t>
            </a:r>
            <a:r>
              <a:rPr lang="en-GB" sz="2000" dirty="0" err="1" smtClean="0"/>
              <a:t>coA</a:t>
            </a:r>
            <a:r>
              <a:rPr lang="en-GB" sz="2000" dirty="0" smtClean="0"/>
              <a:t> and there will be accumulation of Lactic acid</a:t>
            </a:r>
          </a:p>
          <a:p>
            <a:endParaRPr lang="en-GB" sz="20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4005064"/>
            <a:ext cx="6840760" cy="251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4717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r>
              <a:rPr lang="en-GB" sz="2000" b="1" dirty="0" smtClean="0"/>
              <a:t>Thiamine </a:t>
            </a:r>
            <a:r>
              <a:rPr lang="en-GB" sz="2000" b="1" dirty="0" err="1" smtClean="0"/>
              <a:t>defeciency</a:t>
            </a:r>
            <a:r>
              <a:rPr lang="en-GB" sz="2000" b="1" dirty="0" smtClean="0"/>
              <a:t> causes :</a:t>
            </a:r>
          </a:p>
          <a:p>
            <a:r>
              <a:rPr lang="en-GB" sz="1400" b="1" dirty="0" smtClean="0"/>
              <a:t>1- Alcoholics 2- Malnutrition 3-Diatery deficiency 4- Folic Acid </a:t>
            </a:r>
            <a:r>
              <a:rPr lang="en-GB" sz="1400" b="1" dirty="0" err="1" smtClean="0"/>
              <a:t>defeciency</a:t>
            </a:r>
            <a:r>
              <a:rPr lang="en-GB" sz="1400" b="1" dirty="0" smtClean="0"/>
              <a:t> ( </a:t>
            </a:r>
            <a:r>
              <a:rPr lang="en-GB" sz="1400" b="1" dirty="0" err="1" smtClean="0"/>
              <a:t>Vit</a:t>
            </a:r>
            <a:r>
              <a:rPr lang="en-GB" sz="1400" b="1" dirty="0" smtClean="0"/>
              <a:t> 9 )</a:t>
            </a:r>
          </a:p>
          <a:p>
            <a:endParaRPr lang="en-GB" sz="1400" b="1" dirty="0"/>
          </a:p>
          <a:p>
            <a:r>
              <a:rPr lang="en-GB" sz="2000" b="1" u="sng" dirty="0" smtClean="0">
                <a:solidFill>
                  <a:srgbClr val="FFFF00"/>
                </a:solidFill>
              </a:rPr>
              <a:t>Wernicke</a:t>
            </a:r>
            <a:r>
              <a:rPr lang="en-GB" sz="2000" b="1" u="sng" dirty="0" smtClean="0">
                <a:solidFill>
                  <a:srgbClr val="FF0000"/>
                </a:solidFill>
              </a:rPr>
              <a:t> </a:t>
            </a:r>
            <a:r>
              <a:rPr lang="en-GB" sz="2000" b="1" u="sng" dirty="0" err="1" smtClean="0">
                <a:solidFill>
                  <a:srgbClr val="00B050"/>
                </a:solidFill>
              </a:rPr>
              <a:t>korsakoff</a:t>
            </a:r>
            <a:r>
              <a:rPr lang="en-GB" sz="2000" b="1" u="sng" dirty="0" smtClean="0">
                <a:solidFill>
                  <a:srgbClr val="FF0000"/>
                </a:solidFill>
              </a:rPr>
              <a:t> could be divided into 2 condition </a:t>
            </a:r>
          </a:p>
          <a:p>
            <a:endParaRPr lang="en-GB" sz="1600" b="1" u="sng" dirty="0">
              <a:solidFill>
                <a:srgbClr val="FF0000"/>
              </a:solidFill>
            </a:endParaRPr>
          </a:p>
          <a:p>
            <a:r>
              <a:rPr lang="en-GB" sz="1600" b="1" u="sng" dirty="0" smtClean="0">
                <a:solidFill>
                  <a:srgbClr val="FFFF00"/>
                </a:solidFill>
              </a:rPr>
              <a:t>Wernicke encephalopathy </a:t>
            </a:r>
            <a:r>
              <a:rPr lang="en-GB" sz="1600" b="1" dirty="0" smtClean="0">
                <a:solidFill>
                  <a:srgbClr val="FF0000"/>
                </a:solidFill>
              </a:rPr>
              <a:t>: acute condition </a:t>
            </a:r>
            <a:r>
              <a:rPr lang="en-GB" sz="1600" b="1" dirty="0" err="1" smtClean="0">
                <a:solidFill>
                  <a:srgbClr val="FF0000"/>
                </a:solidFill>
              </a:rPr>
              <a:t>charachetrized</a:t>
            </a:r>
            <a:r>
              <a:rPr lang="en-GB" sz="1600" b="1" dirty="0" smtClean="0">
                <a:solidFill>
                  <a:srgbClr val="FF0000"/>
                </a:solidFill>
              </a:rPr>
              <a:t> by triad 1- Gait ataxia 2- confusion 3- </a:t>
            </a:r>
            <a:r>
              <a:rPr lang="en-GB" sz="1600" b="1" dirty="0" err="1" smtClean="0">
                <a:solidFill>
                  <a:srgbClr val="FF0000"/>
                </a:solidFill>
              </a:rPr>
              <a:t>ophthalmoplegia</a:t>
            </a:r>
            <a:r>
              <a:rPr lang="en-GB" sz="1600" b="1" dirty="0" smtClean="0">
                <a:solidFill>
                  <a:srgbClr val="FF0000"/>
                </a:solidFill>
              </a:rPr>
              <a:t> . </a:t>
            </a:r>
          </a:p>
          <a:p>
            <a:endParaRPr lang="en-GB" sz="1600" b="1" dirty="0">
              <a:solidFill>
                <a:srgbClr val="FF0000"/>
              </a:solidFill>
            </a:endParaRPr>
          </a:p>
          <a:p>
            <a:r>
              <a:rPr lang="en-GB" sz="1600" b="1" u="sng" dirty="0" err="1" smtClean="0">
                <a:solidFill>
                  <a:srgbClr val="00B050"/>
                </a:solidFill>
              </a:rPr>
              <a:t>Korsakoff</a:t>
            </a:r>
            <a:r>
              <a:rPr lang="en-GB" sz="1600" b="1" u="sng" dirty="0" smtClean="0">
                <a:solidFill>
                  <a:srgbClr val="00B050"/>
                </a:solidFill>
              </a:rPr>
              <a:t> syndrome </a:t>
            </a:r>
            <a:r>
              <a:rPr lang="en-GB" sz="1600" b="1" dirty="0" smtClean="0">
                <a:solidFill>
                  <a:srgbClr val="FF0000"/>
                </a:solidFill>
              </a:rPr>
              <a:t>: 1 - chronic condition due to mammillary body Damage leads to amnesia and confabulation .</a:t>
            </a:r>
          </a:p>
          <a:p>
            <a:r>
              <a:rPr lang="en-GB" sz="1600" b="1" dirty="0" smtClean="0">
                <a:solidFill>
                  <a:srgbClr val="FF0000"/>
                </a:solidFill>
              </a:rPr>
              <a:t>2 – treatment : IV Thiamine then Hydration and nutrition ( note : always give thiamine first then glucose )</a:t>
            </a:r>
          </a:p>
          <a:p>
            <a:endParaRPr lang="en-GB" sz="1600" b="1" dirty="0" smtClean="0">
              <a:solidFill>
                <a:srgbClr val="FFFF00"/>
              </a:solidFill>
            </a:endParaRPr>
          </a:p>
          <a:p>
            <a:endParaRPr lang="en-GB" sz="2000" b="1" u="sng" dirty="0">
              <a:solidFill>
                <a:srgbClr val="FF0000"/>
              </a:solidFill>
            </a:endParaRPr>
          </a:p>
          <a:p>
            <a:endParaRPr lang="en-GB" sz="2000" b="1" u="sng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GB" sz="1400" b="1" dirty="0" smtClean="0"/>
              <a:t> </a:t>
            </a:r>
            <a:endParaRPr lang="en-GB" sz="1400" b="1" dirty="0"/>
          </a:p>
        </p:txBody>
      </p:sp>
    </p:spTree>
    <p:extLst>
      <p:ext uri="{BB962C8B-B14F-4D97-AF65-F5344CB8AC3E}">
        <p14:creationId xmlns:p14="http://schemas.microsoft.com/office/powerpoint/2010/main" val="3527097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B050"/>
                </a:solidFill>
              </a:rPr>
              <a:t>Vitamin B12 ( Cyanocobalamin )</a:t>
            </a:r>
            <a:endParaRPr lang="en-GB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1- Anti-pernicious </a:t>
            </a:r>
            <a:r>
              <a:rPr lang="en-GB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anemia</a:t>
            </a:r>
            <a:r>
              <a:rPr lang="en-GB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vitamin </a:t>
            </a:r>
          </a:p>
          <a:p>
            <a:r>
              <a:rPr lang="en-GB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2- sources : - egg , meat , milk and fish – present in small amount in intestinal flora</a:t>
            </a:r>
          </a:p>
          <a:p>
            <a:r>
              <a:rPr lang="en-GB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 – It is the only water soluble Vitamin that can be stored in significant amount in liver !</a:t>
            </a:r>
          </a:p>
          <a:p>
            <a:r>
              <a:rPr lang="en-GB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 – It is act as cofactor for </a:t>
            </a:r>
            <a:r>
              <a:rPr lang="en-GB" sz="2000" dirty="0" err="1" smtClean="0">
                <a:solidFill>
                  <a:srgbClr val="00B0F0"/>
                </a:solidFill>
              </a:rPr>
              <a:t>Methylmalonyl</a:t>
            </a:r>
            <a:r>
              <a:rPr lang="en-GB" sz="2000" dirty="0" smtClean="0">
                <a:solidFill>
                  <a:srgbClr val="00B0F0"/>
                </a:solidFill>
              </a:rPr>
              <a:t> </a:t>
            </a:r>
            <a:r>
              <a:rPr lang="en-GB" sz="2000" dirty="0" err="1" smtClean="0">
                <a:solidFill>
                  <a:srgbClr val="00B0F0"/>
                </a:solidFill>
              </a:rPr>
              <a:t>coA</a:t>
            </a:r>
            <a:r>
              <a:rPr lang="en-GB" sz="2000" dirty="0" smtClean="0">
                <a:solidFill>
                  <a:srgbClr val="00B0F0"/>
                </a:solidFill>
              </a:rPr>
              <a:t> mutase </a:t>
            </a:r>
            <a:r>
              <a:rPr lang="en-GB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enzyme So Vitamin B12 deficiency will lead </a:t>
            </a:r>
            <a:r>
              <a:rPr lang="en-GB" sz="2000" b="1" u="sng" dirty="0" smtClean="0">
                <a:solidFill>
                  <a:srgbClr val="FF0000"/>
                </a:solidFill>
              </a:rPr>
              <a:t>to </a:t>
            </a:r>
            <a:r>
              <a:rPr lang="en-GB" sz="2000" b="1" u="sng" dirty="0" err="1" smtClean="0">
                <a:solidFill>
                  <a:srgbClr val="FF0000"/>
                </a:solidFill>
              </a:rPr>
              <a:t>MethylMalonic</a:t>
            </a:r>
            <a:r>
              <a:rPr lang="en-GB" sz="2000" b="1" u="sng" dirty="0" smtClean="0">
                <a:solidFill>
                  <a:srgbClr val="FF0000"/>
                </a:solidFill>
              </a:rPr>
              <a:t> acid accumulation </a:t>
            </a:r>
            <a:r>
              <a:rPr lang="en-GB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en-GB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4077072"/>
            <a:ext cx="6624736" cy="2646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890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r>
              <a:rPr lang="en-GB" b="1" dirty="0" smtClean="0"/>
              <a:t>Clinical presentation :</a:t>
            </a:r>
          </a:p>
          <a:p>
            <a:r>
              <a:rPr lang="en-GB" sz="2000" dirty="0" smtClean="0">
                <a:solidFill>
                  <a:srgbClr val="0070C0"/>
                </a:solidFill>
              </a:rPr>
              <a:t>1- </a:t>
            </a:r>
            <a:r>
              <a:rPr lang="en-GB" sz="2000" dirty="0" err="1" smtClean="0">
                <a:solidFill>
                  <a:srgbClr val="0070C0"/>
                </a:solidFill>
              </a:rPr>
              <a:t>methylmalonic</a:t>
            </a:r>
            <a:r>
              <a:rPr lang="en-GB" sz="2000" dirty="0" smtClean="0">
                <a:solidFill>
                  <a:srgbClr val="0070C0"/>
                </a:solidFill>
              </a:rPr>
              <a:t> acid accumulation leads to damage in </a:t>
            </a:r>
            <a:r>
              <a:rPr lang="en-GB" sz="2000" b="1" u="sng" dirty="0" smtClean="0">
                <a:solidFill>
                  <a:srgbClr val="FF0000"/>
                </a:solidFill>
              </a:rPr>
              <a:t>Dorsal column medial lemniscus system</a:t>
            </a:r>
            <a:r>
              <a:rPr lang="en-GB" sz="2000" dirty="0" smtClean="0">
                <a:solidFill>
                  <a:srgbClr val="0070C0"/>
                </a:solidFill>
              </a:rPr>
              <a:t> , Characterized by  : </a:t>
            </a:r>
          </a:p>
          <a:p>
            <a:r>
              <a:rPr lang="en-GB" sz="2000" dirty="0" smtClean="0">
                <a:solidFill>
                  <a:srgbClr val="0070C0"/>
                </a:solidFill>
              </a:rPr>
              <a:t>- loss of two point discrimination ability </a:t>
            </a:r>
          </a:p>
          <a:p>
            <a:r>
              <a:rPr lang="en-GB" sz="2000" dirty="0" smtClean="0">
                <a:solidFill>
                  <a:srgbClr val="0070C0"/>
                </a:solidFill>
              </a:rPr>
              <a:t>- loss of proprioception </a:t>
            </a:r>
          </a:p>
          <a:p>
            <a:r>
              <a:rPr lang="en-GB" sz="2000" dirty="0" smtClean="0">
                <a:solidFill>
                  <a:srgbClr val="0070C0"/>
                </a:solidFill>
              </a:rPr>
              <a:t>- loss of vibratory sense </a:t>
            </a:r>
          </a:p>
          <a:p>
            <a:r>
              <a:rPr lang="en-GB" sz="2000" dirty="0" smtClean="0">
                <a:solidFill>
                  <a:srgbClr val="0070C0"/>
                </a:solidFill>
              </a:rPr>
              <a:t>- symmetric </a:t>
            </a:r>
            <a:r>
              <a:rPr lang="en-GB" sz="2000" dirty="0" err="1" smtClean="0">
                <a:solidFill>
                  <a:srgbClr val="0070C0"/>
                </a:solidFill>
              </a:rPr>
              <a:t>parsethesia</a:t>
            </a:r>
            <a:r>
              <a:rPr lang="en-GB" sz="2000" dirty="0" smtClean="0">
                <a:solidFill>
                  <a:srgbClr val="0070C0"/>
                </a:solidFill>
              </a:rPr>
              <a:t> </a:t>
            </a:r>
          </a:p>
          <a:p>
            <a:r>
              <a:rPr lang="en-GB" sz="2000" dirty="0" smtClean="0">
                <a:solidFill>
                  <a:srgbClr val="0070C0"/>
                </a:solidFill>
              </a:rPr>
              <a:t>- Shuffling Gait </a:t>
            </a:r>
            <a:endParaRPr lang="en-GB" sz="20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n-GB" sz="2000" b="1" u="sng" dirty="0" smtClean="0">
                <a:solidFill>
                  <a:srgbClr val="00B050"/>
                </a:solidFill>
              </a:rPr>
              <a:t>Diagnosis :   </a:t>
            </a:r>
            <a:r>
              <a:rPr lang="en-GB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1- low </a:t>
            </a:r>
            <a:r>
              <a:rPr lang="en-GB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lvl</a:t>
            </a:r>
            <a:r>
              <a:rPr lang="en-GB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B12      2- MMA Elevated </a:t>
            </a:r>
          </a:p>
          <a:p>
            <a:r>
              <a:rPr lang="en-GB" sz="2000" b="1" u="sng" dirty="0" smtClean="0">
                <a:solidFill>
                  <a:srgbClr val="7030A0"/>
                </a:solidFill>
              </a:rPr>
              <a:t>Schilling test : </a:t>
            </a:r>
          </a:p>
          <a:p>
            <a:r>
              <a:rPr lang="en-GB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Step1)Give </a:t>
            </a:r>
            <a:r>
              <a:rPr lang="en-GB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Im</a:t>
            </a:r>
            <a:r>
              <a:rPr lang="en-GB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B12 </a:t>
            </a:r>
          </a:p>
          <a:p>
            <a:r>
              <a:rPr lang="en-GB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Step2) Give oral B12</a:t>
            </a:r>
          </a:p>
          <a:p>
            <a:r>
              <a:rPr lang="en-GB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Step3) Check urine </a:t>
            </a:r>
          </a:p>
          <a:p>
            <a:r>
              <a:rPr lang="en-GB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 If positive for B12 = Original problem was nutritional </a:t>
            </a:r>
          </a:p>
          <a:p>
            <a:r>
              <a:rPr lang="en-GB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 If negative for B12 = impaired absorption </a:t>
            </a:r>
            <a:endParaRPr lang="en-GB" sz="2000" dirty="0" smtClean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88224" y="5022468"/>
            <a:ext cx="237626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 smtClean="0">
                <a:solidFill>
                  <a:srgbClr val="FF0000"/>
                </a:solidFill>
              </a:rPr>
              <a:t>Treatment </a:t>
            </a:r>
          </a:p>
          <a:p>
            <a:pPr marL="285750" indent="-285750">
              <a:buFontTx/>
              <a:buChar char="-"/>
            </a:pPr>
            <a:r>
              <a:rPr lang="en-GB" sz="1200" dirty="0" smtClean="0"/>
              <a:t>Impaired absorption = Give IM B12</a:t>
            </a:r>
          </a:p>
          <a:p>
            <a:pPr marL="285750" indent="-285750">
              <a:buFontTx/>
              <a:buChar char="-"/>
            </a:pPr>
            <a:r>
              <a:rPr lang="en-GB" sz="1200" dirty="0" smtClean="0"/>
              <a:t>Nutritional </a:t>
            </a:r>
            <a:r>
              <a:rPr lang="en-GB" sz="1200" dirty="0" err="1" smtClean="0"/>
              <a:t>Defeciency</a:t>
            </a:r>
            <a:r>
              <a:rPr lang="en-GB" sz="1200" dirty="0" smtClean="0"/>
              <a:t> = Give PO B12</a:t>
            </a:r>
            <a:endParaRPr lang="en-GB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5940152" y="1556792"/>
            <a:ext cx="302433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 err="1" smtClean="0">
                <a:solidFill>
                  <a:srgbClr val="FFFF00"/>
                </a:solidFill>
              </a:rPr>
              <a:t>Vit</a:t>
            </a:r>
            <a:r>
              <a:rPr lang="en-GB" b="1" u="sng" dirty="0" smtClean="0">
                <a:solidFill>
                  <a:srgbClr val="FFFF00"/>
                </a:solidFill>
              </a:rPr>
              <a:t> B12 Deficiency causes :</a:t>
            </a:r>
          </a:p>
          <a:p>
            <a:endParaRPr lang="en-GB" dirty="0" smtClean="0"/>
          </a:p>
          <a:p>
            <a:r>
              <a:rPr lang="en-GB" dirty="0" smtClean="0"/>
              <a:t>1-impaired absorption : - Gastritis – celiac – </a:t>
            </a:r>
            <a:r>
              <a:rPr lang="en-GB" dirty="0" err="1" smtClean="0"/>
              <a:t>crhons</a:t>
            </a:r>
            <a:r>
              <a:rPr lang="en-GB" dirty="0"/>
              <a:t> </a:t>
            </a:r>
            <a:r>
              <a:rPr lang="en-GB" dirty="0" smtClean="0"/>
              <a:t>– pernicious </a:t>
            </a:r>
            <a:r>
              <a:rPr lang="en-GB" dirty="0" err="1" smtClean="0"/>
              <a:t>anemia</a:t>
            </a:r>
            <a:r>
              <a:rPr lang="en-GB" dirty="0" smtClean="0"/>
              <a:t> </a:t>
            </a:r>
          </a:p>
          <a:p>
            <a:endParaRPr lang="en-GB" dirty="0" smtClean="0"/>
          </a:p>
          <a:p>
            <a:r>
              <a:rPr lang="en-GB" dirty="0" smtClean="0"/>
              <a:t>2 – Decreased dietary intake </a:t>
            </a:r>
          </a:p>
        </p:txBody>
      </p:sp>
    </p:spTree>
    <p:extLst>
      <p:ext uri="{BB962C8B-B14F-4D97-AF65-F5344CB8AC3E}">
        <p14:creationId xmlns:p14="http://schemas.microsoft.com/office/powerpoint/2010/main" val="1355405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B050"/>
                </a:solidFill>
              </a:rPr>
              <a:t>Vitamin B5 ( Pantothenic acid )</a:t>
            </a:r>
            <a:endParaRPr lang="en-GB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1- It is the obligatory precursor of CoA</a:t>
            </a:r>
          </a:p>
          <a:p>
            <a:r>
              <a:rPr lang="en-GB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2- Sources : Cabbage , </a:t>
            </a:r>
            <a:r>
              <a:rPr lang="en-GB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Avogado</a:t>
            </a:r>
            <a:r>
              <a:rPr lang="en-GB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and Milk</a:t>
            </a:r>
          </a:p>
          <a:p>
            <a:r>
              <a:rPr lang="en-GB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3</a:t>
            </a:r>
            <a:r>
              <a:rPr lang="en-GB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 Pantothenic acid is used in synthesis of </a:t>
            </a:r>
            <a:r>
              <a:rPr lang="en-GB" sz="2000" b="1" u="sng" dirty="0" err="1" smtClean="0">
                <a:solidFill>
                  <a:srgbClr val="FFFF00"/>
                </a:solidFill>
              </a:rPr>
              <a:t>coenzymeA</a:t>
            </a:r>
            <a:r>
              <a:rPr lang="en-GB" sz="2000" b="1" u="sng" dirty="0" smtClean="0">
                <a:solidFill>
                  <a:srgbClr val="FFFF00"/>
                </a:solidFill>
              </a:rPr>
              <a:t> (CoA) </a:t>
            </a:r>
            <a:r>
              <a:rPr lang="en-GB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GB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CoenzymeA</a:t>
            </a:r>
            <a:r>
              <a:rPr lang="en-GB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carry acyl group to form acetyl-CoA which is essential for </a:t>
            </a:r>
            <a:r>
              <a:rPr lang="en-GB" sz="2000" b="1" i="1" u="sng" dirty="0" smtClean="0">
                <a:solidFill>
                  <a:srgbClr val="C00000"/>
                </a:solidFill>
              </a:rPr>
              <a:t>acetyl choline formation .</a:t>
            </a:r>
          </a:p>
          <a:p>
            <a:endParaRPr lang="en-GB" sz="20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n-GB" sz="20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endParaRPr lang="en-GB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3573016"/>
            <a:ext cx="6659880" cy="2613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090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r>
              <a:rPr lang="en-GB" sz="2000" dirty="0" smtClean="0"/>
              <a:t>- So </a:t>
            </a:r>
            <a:r>
              <a:rPr lang="en-GB" sz="2000" u="sng" dirty="0" smtClean="0">
                <a:solidFill>
                  <a:srgbClr val="FF0000"/>
                </a:solidFill>
              </a:rPr>
              <a:t>Vitamin B5 deficiency </a:t>
            </a:r>
            <a:r>
              <a:rPr lang="en-GB" sz="2000" dirty="0" smtClean="0"/>
              <a:t>will lead to depletion of </a:t>
            </a:r>
            <a:r>
              <a:rPr lang="en-GB" sz="2000" dirty="0" smtClean="0">
                <a:solidFill>
                  <a:srgbClr val="FFFF00"/>
                </a:solidFill>
              </a:rPr>
              <a:t>acetylcholine</a:t>
            </a:r>
            <a:r>
              <a:rPr lang="en-GB" sz="2000" dirty="0" smtClean="0"/>
              <a:t> which essential neurotransmitter in  CNS leading to neurologic manifestations like </a:t>
            </a:r>
          </a:p>
          <a:p>
            <a:r>
              <a:rPr lang="en-GB" sz="2000" dirty="0" smtClean="0"/>
              <a:t>1- numbness </a:t>
            </a:r>
          </a:p>
          <a:p>
            <a:r>
              <a:rPr lang="en-GB" sz="2000" dirty="0" smtClean="0"/>
              <a:t>2- headache </a:t>
            </a:r>
          </a:p>
          <a:p>
            <a:r>
              <a:rPr lang="en-GB" sz="2000" dirty="0" smtClean="0"/>
              <a:t>3- extreme tiredness </a:t>
            </a:r>
          </a:p>
          <a:p>
            <a:r>
              <a:rPr lang="en-GB" sz="2000" dirty="0" smtClean="0"/>
              <a:t>4- Sleeping problems </a:t>
            </a:r>
          </a:p>
          <a:p>
            <a:r>
              <a:rPr lang="en-GB" sz="2000" dirty="0" smtClean="0"/>
              <a:t>5 – Irritability </a:t>
            </a:r>
          </a:p>
          <a:p>
            <a:r>
              <a:rPr lang="en-GB" sz="2000" dirty="0" smtClean="0"/>
              <a:t>- new researches claim that there is relation between HD and cerebral  Vitamin B5 deficiency </a:t>
            </a:r>
          </a:p>
          <a:p>
            <a:r>
              <a:rPr lang="en-GB" sz="2000" dirty="0" smtClean="0"/>
              <a:t>Note : Vitamin B5 </a:t>
            </a:r>
            <a:r>
              <a:rPr lang="en-GB" sz="2000" dirty="0" err="1" smtClean="0"/>
              <a:t>defeciency</a:t>
            </a:r>
            <a:r>
              <a:rPr lang="en-GB" sz="2000" dirty="0" smtClean="0"/>
              <a:t> it is very rare in human ( Pantos = everywhere )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12240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B050"/>
                </a:solidFill>
              </a:rPr>
              <a:t>Other Vitamins</a:t>
            </a:r>
            <a:endParaRPr lang="en-GB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dirty="0" smtClean="0"/>
              <a:t>1- </a:t>
            </a:r>
            <a:r>
              <a:rPr lang="en-GB" sz="2000" b="1" dirty="0" smtClean="0">
                <a:solidFill>
                  <a:srgbClr val="FF0000"/>
                </a:solidFill>
              </a:rPr>
              <a:t>Vitamin B3 (Niacin) </a:t>
            </a:r>
            <a:r>
              <a:rPr lang="en-GB" sz="2000" b="1" dirty="0" err="1" smtClean="0">
                <a:solidFill>
                  <a:srgbClr val="FF0000"/>
                </a:solidFill>
              </a:rPr>
              <a:t>defeciency</a:t>
            </a:r>
            <a:r>
              <a:rPr lang="en-GB" sz="2000" b="1" dirty="0" smtClean="0">
                <a:solidFill>
                  <a:srgbClr val="FF0000"/>
                </a:solidFill>
              </a:rPr>
              <a:t> </a:t>
            </a:r>
            <a:r>
              <a:rPr lang="en-GB" sz="2000" dirty="0" smtClean="0"/>
              <a:t>leads </a:t>
            </a:r>
            <a:r>
              <a:rPr lang="en-GB" sz="2000" b="1" i="1" u="sng" dirty="0" smtClean="0">
                <a:solidFill>
                  <a:srgbClr val="FFFF00"/>
                </a:solidFill>
              </a:rPr>
              <a:t>to pellagra disease </a:t>
            </a:r>
            <a:r>
              <a:rPr lang="en-GB" sz="2000" dirty="0" smtClean="0"/>
              <a:t>which characterized by 4ds 1- Dermatitis 2- </a:t>
            </a:r>
            <a:r>
              <a:rPr lang="en-GB" sz="2000" dirty="0" err="1" smtClean="0"/>
              <a:t>diarrhea</a:t>
            </a:r>
            <a:r>
              <a:rPr lang="en-GB" sz="2000" dirty="0" smtClean="0"/>
              <a:t> 3- dementia 4- death .</a:t>
            </a:r>
          </a:p>
          <a:p>
            <a:endParaRPr lang="en-GB" sz="2000" dirty="0" smtClean="0"/>
          </a:p>
          <a:p>
            <a:r>
              <a:rPr lang="en-GB" sz="2000" dirty="0" smtClean="0"/>
              <a:t>2- </a:t>
            </a:r>
            <a:r>
              <a:rPr lang="en-GB" sz="2000" b="1" dirty="0" smtClean="0">
                <a:solidFill>
                  <a:srgbClr val="FF0000"/>
                </a:solidFill>
              </a:rPr>
              <a:t>Vitamin B6 </a:t>
            </a:r>
            <a:r>
              <a:rPr lang="en-GB" sz="2000" dirty="0" smtClean="0"/>
              <a:t>required for multiple neurotransmitters synthesis so </a:t>
            </a:r>
            <a:r>
              <a:rPr lang="en-GB" sz="2000" dirty="0" err="1" smtClean="0"/>
              <a:t>Vit</a:t>
            </a:r>
            <a:r>
              <a:rPr lang="en-GB" sz="2000" dirty="0" smtClean="0"/>
              <a:t> B6 </a:t>
            </a:r>
            <a:r>
              <a:rPr lang="en-GB" sz="2000" dirty="0" err="1" smtClean="0"/>
              <a:t>defeciency</a:t>
            </a:r>
            <a:r>
              <a:rPr lang="en-GB" sz="2000" dirty="0" smtClean="0"/>
              <a:t> leads to 1-Seizures in children 2- Altered mental status in adults 3- Peripheral neuropathy .</a:t>
            </a:r>
          </a:p>
          <a:p>
            <a:endParaRPr lang="en-GB" sz="2000" dirty="0"/>
          </a:p>
          <a:p>
            <a:r>
              <a:rPr lang="en-GB" sz="2000" dirty="0" smtClean="0"/>
              <a:t>3- </a:t>
            </a:r>
            <a:r>
              <a:rPr lang="en-GB" sz="2000" b="1" dirty="0" smtClean="0">
                <a:solidFill>
                  <a:srgbClr val="FF0000"/>
                </a:solidFill>
              </a:rPr>
              <a:t>Vitamin A </a:t>
            </a:r>
            <a:r>
              <a:rPr lang="en-GB" sz="2000" dirty="0" smtClean="0"/>
              <a:t>it can inhibit formation of </a:t>
            </a:r>
            <a:r>
              <a:rPr lang="en-GB" sz="2000" b="1" i="1" u="sng" dirty="0" smtClean="0">
                <a:solidFill>
                  <a:srgbClr val="0070C0"/>
                </a:solidFill>
              </a:rPr>
              <a:t>Th17</a:t>
            </a:r>
            <a:r>
              <a:rPr lang="en-GB" sz="2000" dirty="0" smtClean="0"/>
              <a:t> which play a major role  in MS relapses ( prove the relation between MS and </a:t>
            </a:r>
            <a:r>
              <a:rPr lang="en-GB" sz="2000" dirty="0" err="1" smtClean="0"/>
              <a:t>Sunlights</a:t>
            </a:r>
            <a:r>
              <a:rPr lang="en-GB" sz="2000" dirty="0" smtClean="0"/>
              <a:t> )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798246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B050"/>
                </a:solidFill>
              </a:rPr>
              <a:t>References</a:t>
            </a:r>
            <a:endParaRPr lang="en-GB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1- </a:t>
            </a:r>
            <a:r>
              <a:rPr lang="en-GB" dirty="0" err="1" smtClean="0"/>
              <a:t>Medicosis</a:t>
            </a:r>
            <a:r>
              <a:rPr lang="en-GB" dirty="0" smtClean="0"/>
              <a:t> </a:t>
            </a:r>
            <a:r>
              <a:rPr lang="en-GB" dirty="0" err="1" smtClean="0"/>
              <a:t>Perfectionalis</a:t>
            </a:r>
            <a:r>
              <a:rPr lang="en-GB" dirty="0" smtClean="0"/>
              <a:t> ( </a:t>
            </a:r>
            <a:r>
              <a:rPr lang="en-GB" dirty="0" err="1" smtClean="0"/>
              <a:t>Youtube</a:t>
            </a:r>
            <a:r>
              <a:rPr lang="en-GB" dirty="0" smtClean="0"/>
              <a:t> channel ) </a:t>
            </a:r>
          </a:p>
          <a:p>
            <a:endParaRPr lang="en-GB" dirty="0" smtClean="0"/>
          </a:p>
          <a:p>
            <a:r>
              <a:rPr lang="en-GB" dirty="0" smtClean="0"/>
              <a:t>2- JJ Medicine ( </a:t>
            </a:r>
            <a:r>
              <a:rPr lang="en-GB" dirty="0" err="1" smtClean="0"/>
              <a:t>Youtube</a:t>
            </a:r>
            <a:r>
              <a:rPr lang="en-GB" dirty="0" smtClean="0"/>
              <a:t> channel )</a:t>
            </a:r>
          </a:p>
          <a:p>
            <a:endParaRPr lang="en-GB" dirty="0" smtClean="0"/>
          </a:p>
          <a:p>
            <a:r>
              <a:rPr lang="en-GB" dirty="0" smtClean="0"/>
              <a:t>3- First Aid for </a:t>
            </a:r>
            <a:r>
              <a:rPr lang="en-GB" dirty="0" err="1" smtClean="0"/>
              <a:t>Usmle</a:t>
            </a:r>
            <a:r>
              <a:rPr lang="en-GB" dirty="0" smtClean="0"/>
              <a:t> step 1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46156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577</Words>
  <Application>Microsoft Office PowerPoint</Application>
  <PresentationFormat>On-screen Show (4:3)</PresentationFormat>
  <Paragraphs>73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Neurological Diseases associated with Vitamins deficiencies</vt:lpstr>
      <vt:lpstr>Vitamin B1 ( Thiamine )</vt:lpstr>
      <vt:lpstr>PowerPoint Presentation</vt:lpstr>
      <vt:lpstr>Vitamin B12 ( Cyanocobalamin )</vt:lpstr>
      <vt:lpstr>PowerPoint Presentation</vt:lpstr>
      <vt:lpstr>Vitamin B5 ( Pantothenic acid )</vt:lpstr>
      <vt:lpstr>PowerPoint Presentation</vt:lpstr>
      <vt:lpstr>Other Vitamins</vt:lpstr>
      <vt:lpstr>References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Vitami</dc:title>
  <dc:creator>Saif_</dc:creator>
  <cp:lastModifiedBy>Saif_</cp:lastModifiedBy>
  <cp:revision>17</cp:revision>
  <dcterms:created xsi:type="dcterms:W3CDTF">2021-07-28T21:45:52Z</dcterms:created>
  <dcterms:modified xsi:type="dcterms:W3CDTF">2021-07-29T01:10:39Z</dcterms:modified>
</cp:coreProperties>
</file>