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340" r:id="rId5"/>
    <p:sldId id="341" r:id="rId6"/>
    <p:sldId id="307" r:id="rId7"/>
    <p:sldId id="308" r:id="rId8"/>
    <p:sldId id="382" r:id="rId9"/>
    <p:sldId id="309" r:id="rId10"/>
    <p:sldId id="459" r:id="rId11"/>
    <p:sldId id="260" r:id="rId12"/>
    <p:sldId id="261" r:id="rId13"/>
    <p:sldId id="262" r:id="rId14"/>
    <p:sldId id="263" r:id="rId15"/>
    <p:sldId id="268" r:id="rId16"/>
    <p:sldId id="272" r:id="rId17"/>
    <p:sldId id="283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1" r:id="rId32"/>
    <p:sldId id="302" r:id="rId33"/>
    <p:sldId id="303" r:id="rId34"/>
    <p:sldId id="304" r:id="rId35"/>
    <p:sldId id="285" r:id="rId36"/>
    <p:sldId id="460" r:id="rId37"/>
    <p:sldId id="339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8E69C-8DF1-4F8C-9792-43FB3577A1F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7ED53-5475-4F5E-8093-5F6CE6ED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DF2725B-E0EB-4385-98A1-A6C9D74B5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A276F2-E3D7-428C-BE66-5046402979F1}" type="slidenum">
              <a:rPr lang="ar-JO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9453C36-20BF-475F-A6A3-BF7E6EA4C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C65DC9-4BCC-4297-A6C4-AF1DC053C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316CD7E-25BF-4DA7-BC81-85EF54B3D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3A48A5-7755-4690-8FE5-91FD5426A799}" type="slidenum">
              <a:rPr lang="ar-JO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57299BF-197B-466C-BEF8-FD71C0B06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DCE75BE-D212-4DFD-9A55-22DF173D2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4A97CD0-FFAB-4EA5-8787-7B96A1974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6EBCEB-3921-4AB3-AD64-D2D757D40A4A}" type="slidenum">
              <a:rPr lang="ar-JO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821AAD0-A400-458E-9579-F549AA1B7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44DE276-9FD6-407D-A031-FB7E04F40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DAC1BCB-4688-4E08-8F31-A53665EC0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EA6337-7A50-4CB6-8CBB-815F85EC743E}" type="slidenum">
              <a:rPr lang="ar-JO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3B89276-881B-47CE-88ED-8EBDCB209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2C1C25E-4C25-4118-8AC5-98AF399E7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DCE177D-27EE-46E5-A1E0-A035CF65F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DF7A14-D053-4BCA-BDF3-7A863510EDC1}" type="slidenum">
              <a:rPr lang="ar-JO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797CC3F-77F5-437F-ADDE-C37B21959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92D9BAD-3D4C-4B5E-8C6A-0746DFAEC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AAEA020-8D6A-4C47-9F45-80D799DA0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0ECC7E-27CD-4036-AD4A-DD8E92A580DD}" type="slidenum">
              <a:rPr lang="ar-JO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C9AD2F6-E40A-4CE1-843F-2734DFD22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BA52659-48C5-41FA-91F6-D76ADE071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6115168-74F0-443D-8958-8A7731873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BBABC-E989-4402-A928-2E625030DAF3}" type="slidenum">
              <a:rPr lang="ar-JO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D4D5CA5-C4E6-4BEC-AC07-56B1752BF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8CBAC4B-62DE-4635-A6DE-E8A5F7AAB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FF99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99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FF99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FF99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997" y="2001138"/>
            <a:ext cx="6337934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F99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374" y="2198730"/>
            <a:ext cx="7999095" cy="306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99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395" y="2461260"/>
            <a:ext cx="7659624" cy="66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86243" y="3357371"/>
            <a:ext cx="1642872" cy="3215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36E64FC-126C-43D9-8AFA-65FF5FA86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8820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   </a:t>
            </a:r>
            <a:endParaRPr lang="en-US" altLang="en-US" sz="2800" b="1"/>
          </a:p>
          <a:p>
            <a:pPr eaLnBrk="1" hangingPunct="1">
              <a:buFontTx/>
              <a:buNone/>
            </a:pPr>
            <a:r>
              <a:rPr lang="en-US" altLang="en-US" sz="2800" b="1"/>
              <a:t> </a:t>
            </a:r>
            <a:endParaRPr lang="en-US" altLang="en-US" b="1"/>
          </a:p>
        </p:txBody>
      </p:sp>
      <p:pic>
        <p:nvPicPr>
          <p:cNvPr id="26627" name="Picture 3" descr="photo1">
            <a:extLst>
              <a:ext uri="{FF2B5EF4-FFF2-40B4-BE49-F238E27FC236}">
                <a16:creationId xmlns:a16="http://schemas.microsoft.com/office/drawing/2014/main" id="{ECB8FE47-5A97-463E-914A-184BBCA8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"/>
            <a:ext cx="3479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photo2">
            <a:extLst>
              <a:ext uri="{FF2B5EF4-FFF2-40B4-BE49-F238E27FC236}">
                <a16:creationId xmlns:a16="http://schemas.microsoft.com/office/drawing/2014/main" id="{829416D7-4AC0-40B0-91A0-59855615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886200"/>
            <a:ext cx="3787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money">
            <a:extLst>
              <a:ext uri="{FF2B5EF4-FFF2-40B4-BE49-F238E27FC236}">
                <a16:creationId xmlns:a16="http://schemas.microsoft.com/office/drawing/2014/main" id="{27586217-0508-44AA-B1D4-B8C4DB86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1925"/>
            <a:ext cx="29876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248ADEB-F79A-4091-B197-22535F5F4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749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3399"/>
                </a:solidFill>
              </a:rPr>
              <a:t>Chain of Custody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B9DBEDE-F84F-4163-A7CF-3D2018CE7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3208338"/>
            <a:ext cx="535463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/>
              <a:t>Chain of Custody is a legal term that refers to the ability to guarantee the identity and integrity of the specimen from collection through to reporting of the test results.</a:t>
            </a:r>
            <a:r>
              <a:rPr lang="en-GB" altLang="en-US" sz="2800"/>
              <a:t> 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752" y="885444"/>
            <a:ext cx="6617208" cy="6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604772"/>
            <a:ext cx="6040120" cy="1125308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35"/>
              </a:spcBef>
            </a:pPr>
            <a:r>
              <a:rPr sz="3600" spc="5" dirty="0">
                <a:solidFill>
                  <a:srgbClr val="FF6600"/>
                </a:solidFill>
              </a:rPr>
              <a:t>Location </a:t>
            </a:r>
            <a:r>
              <a:rPr sz="3600" dirty="0">
                <a:solidFill>
                  <a:srgbClr val="FF6600"/>
                </a:solidFill>
              </a:rPr>
              <a:t>of </a:t>
            </a:r>
            <a:r>
              <a:rPr sz="3600" spc="-5" dirty="0">
                <a:solidFill>
                  <a:srgbClr val="FF6600"/>
                </a:solidFill>
              </a:rPr>
              <a:t>Criminal</a:t>
            </a:r>
            <a:r>
              <a:rPr sz="3600" spc="-110" dirty="0">
                <a:solidFill>
                  <a:srgbClr val="FF6600"/>
                </a:solidFill>
              </a:rPr>
              <a:t> </a:t>
            </a:r>
            <a:r>
              <a:rPr sz="3600" spc="-15" dirty="0">
                <a:solidFill>
                  <a:srgbClr val="FF6600"/>
                </a:solidFill>
              </a:rPr>
              <a:t>Activity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2210561" y="5029961"/>
            <a:ext cx="4064635" cy="45397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180"/>
              </a:spcBef>
            </a:pP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Let’s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look at an</a:t>
            </a:r>
            <a:r>
              <a:rPr sz="2800" spc="-4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800" spc="-4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example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654045"/>
            <a:ext cx="7261859" cy="1309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E1D600"/>
              </a:buClr>
              <a:buSzPct val="75000"/>
              <a:buFont typeface="Wingdings"/>
              <a:buChar char=""/>
              <a:tabLst>
                <a:tab pos="356235" algn="l"/>
              </a:tabLst>
            </a:pPr>
            <a:r>
              <a:rPr sz="2800" b="1" dirty="0">
                <a:solidFill>
                  <a:srgbClr val="FFC000"/>
                </a:solidFill>
                <a:latin typeface="Constantia"/>
                <a:cs typeface="Constantia"/>
              </a:rPr>
              <a:t>Primary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=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where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original crime</a:t>
            </a:r>
            <a:r>
              <a:rPr sz="2800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occurred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1D600"/>
              </a:buClr>
              <a:buFont typeface="Wingdings"/>
              <a:buChar char=""/>
            </a:pPr>
            <a:endParaRPr sz="275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buClr>
                <a:srgbClr val="E1D600"/>
              </a:buClr>
              <a:buSzPct val="75000"/>
              <a:buFont typeface="Wingdings"/>
              <a:buChar char=""/>
              <a:tabLst>
                <a:tab pos="356235" algn="l"/>
              </a:tabLst>
            </a:pPr>
            <a:r>
              <a:rPr sz="2800" b="1" spc="-10" dirty="0">
                <a:solidFill>
                  <a:srgbClr val="FFC000"/>
                </a:solidFill>
                <a:latin typeface="Constantia"/>
                <a:cs typeface="Constantia"/>
              </a:rPr>
              <a:t>Secondary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= subsequent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crime</a:t>
            </a:r>
            <a:r>
              <a:rPr sz="2800" spc="-3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scenes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391" y="460248"/>
            <a:ext cx="5847588" cy="6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1455" y="4105655"/>
            <a:ext cx="1542415" cy="2075814"/>
            <a:chOff x="981455" y="4105655"/>
            <a:chExt cx="1542415" cy="2075814"/>
          </a:xfrm>
        </p:grpSpPr>
        <p:sp>
          <p:nvSpPr>
            <p:cNvPr id="4" name="object 4"/>
            <p:cNvSpPr/>
            <p:nvPr/>
          </p:nvSpPr>
          <p:spPr>
            <a:xfrm>
              <a:off x="990599" y="4114799"/>
              <a:ext cx="1524000" cy="2057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6027" y="4110227"/>
              <a:ext cx="1533525" cy="2066925"/>
            </a:xfrm>
            <a:custGeom>
              <a:avLst/>
              <a:gdLst/>
              <a:ahLst/>
              <a:cxnLst/>
              <a:rect l="l" t="t" r="r" b="b"/>
              <a:pathLst>
                <a:path w="1533525" h="2066925">
                  <a:moveTo>
                    <a:pt x="0" y="2066544"/>
                  </a:moveTo>
                  <a:lnTo>
                    <a:pt x="1533144" y="2066544"/>
                  </a:lnTo>
                  <a:lnTo>
                    <a:pt x="1533144" y="0"/>
                  </a:lnTo>
                  <a:lnTo>
                    <a:pt x="0" y="0"/>
                  </a:lnTo>
                  <a:lnTo>
                    <a:pt x="0" y="2066544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76655" y="1591055"/>
            <a:ext cx="1539240" cy="1923414"/>
            <a:chOff x="676655" y="1591055"/>
            <a:chExt cx="1539240" cy="1923414"/>
          </a:xfrm>
        </p:grpSpPr>
        <p:sp>
          <p:nvSpPr>
            <p:cNvPr id="7" name="object 7"/>
            <p:cNvSpPr/>
            <p:nvPr/>
          </p:nvSpPr>
          <p:spPr>
            <a:xfrm>
              <a:off x="685799" y="1600199"/>
              <a:ext cx="1520952" cy="1905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1227" y="1595627"/>
              <a:ext cx="1530350" cy="1914525"/>
            </a:xfrm>
            <a:custGeom>
              <a:avLst/>
              <a:gdLst/>
              <a:ahLst/>
              <a:cxnLst/>
              <a:rect l="l" t="t" r="r" b="b"/>
              <a:pathLst>
                <a:path w="1530350" h="1914525">
                  <a:moveTo>
                    <a:pt x="0" y="1914144"/>
                  </a:moveTo>
                  <a:lnTo>
                    <a:pt x="1530096" y="1914144"/>
                  </a:lnTo>
                  <a:lnTo>
                    <a:pt x="1530096" y="0"/>
                  </a:lnTo>
                  <a:lnTo>
                    <a:pt x="0" y="0"/>
                  </a:lnTo>
                  <a:lnTo>
                    <a:pt x="0" y="19141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14297" y="3559886"/>
            <a:ext cx="468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4069" y="6267703"/>
            <a:ext cx="976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Jerry</a:t>
            </a:r>
            <a:r>
              <a:rPr sz="18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endParaRPr sz="1800" dirty="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62655" y="1895855"/>
            <a:ext cx="2837815" cy="1701164"/>
            <a:chOff x="2962655" y="1895855"/>
            <a:chExt cx="2837815" cy="1701164"/>
          </a:xfrm>
        </p:grpSpPr>
        <p:sp>
          <p:nvSpPr>
            <p:cNvPr id="12" name="object 12"/>
            <p:cNvSpPr/>
            <p:nvPr/>
          </p:nvSpPr>
          <p:spPr>
            <a:xfrm>
              <a:off x="2971799" y="1904999"/>
              <a:ext cx="2819400" cy="1682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7227" y="1900427"/>
              <a:ext cx="2828925" cy="1691639"/>
            </a:xfrm>
            <a:custGeom>
              <a:avLst/>
              <a:gdLst/>
              <a:ahLst/>
              <a:cxnLst/>
              <a:rect l="l" t="t" r="r" b="b"/>
              <a:pathLst>
                <a:path w="2828925" h="1691639">
                  <a:moveTo>
                    <a:pt x="0" y="1691639"/>
                  </a:moveTo>
                  <a:lnTo>
                    <a:pt x="2828544" y="1691639"/>
                  </a:lnTo>
                  <a:lnTo>
                    <a:pt x="2828544" y="0"/>
                  </a:lnTo>
                  <a:lnTo>
                    <a:pt x="0" y="0"/>
                  </a:lnTo>
                  <a:lnTo>
                    <a:pt x="0" y="169163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010655" y="3267455"/>
            <a:ext cx="2533015" cy="1490980"/>
            <a:chOff x="6010655" y="3267455"/>
            <a:chExt cx="2533015" cy="1490980"/>
          </a:xfrm>
        </p:grpSpPr>
        <p:sp>
          <p:nvSpPr>
            <p:cNvPr id="15" name="object 15"/>
            <p:cNvSpPr/>
            <p:nvPr/>
          </p:nvSpPr>
          <p:spPr>
            <a:xfrm>
              <a:off x="6019799" y="3276599"/>
              <a:ext cx="2514600" cy="14721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15227" y="3272027"/>
              <a:ext cx="2524125" cy="1481455"/>
            </a:xfrm>
            <a:custGeom>
              <a:avLst/>
              <a:gdLst/>
              <a:ahLst/>
              <a:cxnLst/>
              <a:rect l="l" t="t" r="r" b="b"/>
              <a:pathLst>
                <a:path w="2524125" h="1481454">
                  <a:moveTo>
                    <a:pt x="0" y="1481328"/>
                  </a:moveTo>
                  <a:lnTo>
                    <a:pt x="2523744" y="1481328"/>
                  </a:lnTo>
                  <a:lnTo>
                    <a:pt x="2523744" y="0"/>
                  </a:lnTo>
                  <a:lnTo>
                    <a:pt x="0" y="0"/>
                  </a:lnTo>
                  <a:lnTo>
                    <a:pt x="0" y="148132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38855" y="4562855"/>
            <a:ext cx="2837815" cy="1772920"/>
            <a:chOff x="3038855" y="4562855"/>
            <a:chExt cx="2837815" cy="1772920"/>
          </a:xfrm>
        </p:grpSpPr>
        <p:sp>
          <p:nvSpPr>
            <p:cNvPr id="18" name="object 18"/>
            <p:cNvSpPr/>
            <p:nvPr/>
          </p:nvSpPr>
          <p:spPr>
            <a:xfrm>
              <a:off x="3047999" y="4571999"/>
              <a:ext cx="2819400" cy="17541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3427" y="4567427"/>
              <a:ext cx="2828925" cy="1763395"/>
            </a:xfrm>
            <a:custGeom>
              <a:avLst/>
              <a:gdLst/>
              <a:ahLst/>
              <a:cxnLst/>
              <a:rect l="l" t="t" r="r" b="b"/>
              <a:pathLst>
                <a:path w="2828925" h="1763395">
                  <a:moveTo>
                    <a:pt x="0" y="1763268"/>
                  </a:moveTo>
                  <a:lnTo>
                    <a:pt x="2828544" y="1763268"/>
                  </a:lnTo>
                  <a:lnTo>
                    <a:pt x="2828544" y="0"/>
                  </a:lnTo>
                  <a:lnTo>
                    <a:pt x="0" y="0"/>
                  </a:lnTo>
                  <a:lnTo>
                    <a:pt x="0" y="1763268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087364" y="2582164"/>
            <a:ext cx="847090" cy="466090"/>
          </a:xfrm>
          <a:custGeom>
            <a:avLst/>
            <a:gdLst/>
            <a:ahLst/>
            <a:cxnLst/>
            <a:rect l="l" t="t" r="r" b="b"/>
            <a:pathLst>
              <a:path w="847090" h="466089">
                <a:moveTo>
                  <a:pt x="732304" y="410603"/>
                </a:moveTo>
                <a:lnTo>
                  <a:pt x="717041" y="438531"/>
                </a:lnTo>
                <a:lnTo>
                  <a:pt x="846836" y="465836"/>
                </a:lnTo>
                <a:lnTo>
                  <a:pt x="798216" y="416687"/>
                </a:lnTo>
                <a:lnTo>
                  <a:pt x="743458" y="416687"/>
                </a:lnTo>
                <a:lnTo>
                  <a:pt x="732304" y="410603"/>
                </a:lnTo>
                <a:close/>
              </a:path>
              <a:path w="847090" h="466089">
                <a:moveTo>
                  <a:pt x="738409" y="399432"/>
                </a:moveTo>
                <a:lnTo>
                  <a:pt x="732304" y="410603"/>
                </a:lnTo>
                <a:lnTo>
                  <a:pt x="743458" y="416687"/>
                </a:lnTo>
                <a:lnTo>
                  <a:pt x="749554" y="405511"/>
                </a:lnTo>
                <a:lnTo>
                  <a:pt x="738409" y="399432"/>
                </a:lnTo>
                <a:close/>
              </a:path>
              <a:path w="847090" h="466089">
                <a:moveTo>
                  <a:pt x="753617" y="371601"/>
                </a:moveTo>
                <a:lnTo>
                  <a:pt x="738409" y="399432"/>
                </a:lnTo>
                <a:lnTo>
                  <a:pt x="749554" y="405511"/>
                </a:lnTo>
                <a:lnTo>
                  <a:pt x="743458" y="416687"/>
                </a:lnTo>
                <a:lnTo>
                  <a:pt x="798216" y="416687"/>
                </a:lnTo>
                <a:lnTo>
                  <a:pt x="753617" y="371601"/>
                </a:lnTo>
                <a:close/>
              </a:path>
              <a:path w="847090" h="466089">
                <a:moveTo>
                  <a:pt x="6096" y="0"/>
                </a:moveTo>
                <a:lnTo>
                  <a:pt x="0" y="11175"/>
                </a:lnTo>
                <a:lnTo>
                  <a:pt x="732304" y="410603"/>
                </a:lnTo>
                <a:lnTo>
                  <a:pt x="738409" y="399432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24600" y="4944617"/>
            <a:ext cx="1228090" cy="542290"/>
          </a:xfrm>
          <a:custGeom>
            <a:avLst/>
            <a:gdLst/>
            <a:ahLst/>
            <a:cxnLst/>
            <a:rect l="l" t="t" r="r" b="b"/>
            <a:pathLst>
              <a:path w="1228090" h="542289">
                <a:moveTo>
                  <a:pt x="101091" y="455929"/>
                </a:moveTo>
                <a:lnTo>
                  <a:pt x="0" y="541781"/>
                </a:lnTo>
                <a:lnTo>
                  <a:pt x="131572" y="525779"/>
                </a:lnTo>
                <a:lnTo>
                  <a:pt x="121097" y="501776"/>
                </a:lnTo>
                <a:lnTo>
                  <a:pt x="107314" y="501776"/>
                </a:lnTo>
                <a:lnTo>
                  <a:pt x="102108" y="490092"/>
                </a:lnTo>
                <a:lnTo>
                  <a:pt x="113772" y="484990"/>
                </a:lnTo>
                <a:lnTo>
                  <a:pt x="101091" y="455929"/>
                </a:lnTo>
                <a:close/>
              </a:path>
              <a:path w="1228090" h="542289">
                <a:moveTo>
                  <a:pt x="113772" y="484990"/>
                </a:moveTo>
                <a:lnTo>
                  <a:pt x="102108" y="490092"/>
                </a:lnTo>
                <a:lnTo>
                  <a:pt x="107314" y="501776"/>
                </a:lnTo>
                <a:lnTo>
                  <a:pt x="118888" y="496713"/>
                </a:lnTo>
                <a:lnTo>
                  <a:pt x="113772" y="484990"/>
                </a:lnTo>
                <a:close/>
              </a:path>
              <a:path w="1228090" h="542289">
                <a:moveTo>
                  <a:pt x="118888" y="496713"/>
                </a:moveTo>
                <a:lnTo>
                  <a:pt x="107314" y="501776"/>
                </a:lnTo>
                <a:lnTo>
                  <a:pt x="121097" y="501776"/>
                </a:lnTo>
                <a:lnTo>
                  <a:pt x="118888" y="496713"/>
                </a:lnTo>
                <a:close/>
              </a:path>
              <a:path w="1228090" h="542289">
                <a:moveTo>
                  <a:pt x="1222502" y="0"/>
                </a:moveTo>
                <a:lnTo>
                  <a:pt x="113772" y="484990"/>
                </a:lnTo>
                <a:lnTo>
                  <a:pt x="118888" y="496713"/>
                </a:lnTo>
                <a:lnTo>
                  <a:pt x="1227581" y="11683"/>
                </a:lnTo>
                <a:lnTo>
                  <a:pt x="1222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1455" y="4105655"/>
            <a:ext cx="1542415" cy="2075814"/>
            <a:chOff x="981455" y="4105655"/>
            <a:chExt cx="1542415" cy="2075814"/>
          </a:xfrm>
        </p:grpSpPr>
        <p:sp>
          <p:nvSpPr>
            <p:cNvPr id="3" name="object 3"/>
            <p:cNvSpPr/>
            <p:nvPr/>
          </p:nvSpPr>
          <p:spPr>
            <a:xfrm>
              <a:off x="990599" y="4114799"/>
              <a:ext cx="1524000" cy="205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6027" y="4110227"/>
              <a:ext cx="1533525" cy="2066925"/>
            </a:xfrm>
            <a:custGeom>
              <a:avLst/>
              <a:gdLst/>
              <a:ahLst/>
              <a:cxnLst/>
              <a:rect l="l" t="t" r="r" b="b"/>
              <a:pathLst>
                <a:path w="1533525" h="2066925">
                  <a:moveTo>
                    <a:pt x="0" y="2066544"/>
                  </a:moveTo>
                  <a:lnTo>
                    <a:pt x="1533144" y="2066544"/>
                  </a:lnTo>
                  <a:lnTo>
                    <a:pt x="1533144" y="0"/>
                  </a:lnTo>
                  <a:lnTo>
                    <a:pt x="0" y="0"/>
                  </a:lnTo>
                  <a:lnTo>
                    <a:pt x="0" y="2066544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76655" y="1591055"/>
            <a:ext cx="1539240" cy="1923414"/>
            <a:chOff x="676655" y="1591055"/>
            <a:chExt cx="1539240" cy="1923414"/>
          </a:xfrm>
        </p:grpSpPr>
        <p:sp>
          <p:nvSpPr>
            <p:cNvPr id="6" name="object 6"/>
            <p:cNvSpPr/>
            <p:nvPr/>
          </p:nvSpPr>
          <p:spPr>
            <a:xfrm>
              <a:off x="685799" y="1600199"/>
              <a:ext cx="1520952" cy="1905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227" y="1595627"/>
              <a:ext cx="1530350" cy="1914525"/>
            </a:xfrm>
            <a:custGeom>
              <a:avLst/>
              <a:gdLst/>
              <a:ahLst/>
              <a:cxnLst/>
              <a:rect l="l" t="t" r="r" b="b"/>
              <a:pathLst>
                <a:path w="1530350" h="1914525">
                  <a:moveTo>
                    <a:pt x="0" y="1914144"/>
                  </a:moveTo>
                  <a:lnTo>
                    <a:pt x="1530096" y="1914144"/>
                  </a:lnTo>
                  <a:lnTo>
                    <a:pt x="1530096" y="0"/>
                  </a:lnTo>
                  <a:lnTo>
                    <a:pt x="0" y="0"/>
                  </a:lnTo>
                  <a:lnTo>
                    <a:pt x="0" y="19141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14069" y="6267703"/>
            <a:ext cx="976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Jerry</a:t>
            </a:r>
            <a:r>
              <a:rPr sz="18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Baio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13888" y="1847088"/>
            <a:ext cx="2935605" cy="1798320"/>
            <a:chOff x="2913888" y="1847088"/>
            <a:chExt cx="2935605" cy="1798320"/>
          </a:xfrm>
        </p:grpSpPr>
        <p:sp>
          <p:nvSpPr>
            <p:cNvPr id="10" name="object 10"/>
            <p:cNvSpPr/>
            <p:nvPr/>
          </p:nvSpPr>
          <p:spPr>
            <a:xfrm>
              <a:off x="2971800" y="1905000"/>
              <a:ext cx="2819400" cy="1682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42844" y="1876044"/>
              <a:ext cx="2877820" cy="1740535"/>
            </a:xfrm>
            <a:custGeom>
              <a:avLst/>
              <a:gdLst/>
              <a:ahLst/>
              <a:cxnLst/>
              <a:rect l="l" t="t" r="r" b="b"/>
              <a:pathLst>
                <a:path w="2877820" h="1740535">
                  <a:moveTo>
                    <a:pt x="0" y="1740407"/>
                  </a:moveTo>
                  <a:lnTo>
                    <a:pt x="2877311" y="1740407"/>
                  </a:lnTo>
                  <a:lnTo>
                    <a:pt x="2877311" y="0"/>
                  </a:lnTo>
                  <a:lnTo>
                    <a:pt x="0" y="0"/>
                  </a:lnTo>
                  <a:lnTo>
                    <a:pt x="0" y="1740407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10655" y="3267455"/>
            <a:ext cx="2533015" cy="1490980"/>
            <a:chOff x="6010655" y="3267455"/>
            <a:chExt cx="2533015" cy="1490980"/>
          </a:xfrm>
        </p:grpSpPr>
        <p:sp>
          <p:nvSpPr>
            <p:cNvPr id="13" name="object 13"/>
            <p:cNvSpPr/>
            <p:nvPr/>
          </p:nvSpPr>
          <p:spPr>
            <a:xfrm>
              <a:off x="6019799" y="3276599"/>
              <a:ext cx="2514600" cy="14721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15227" y="3272027"/>
              <a:ext cx="2524125" cy="1481455"/>
            </a:xfrm>
            <a:custGeom>
              <a:avLst/>
              <a:gdLst/>
              <a:ahLst/>
              <a:cxnLst/>
              <a:rect l="l" t="t" r="r" b="b"/>
              <a:pathLst>
                <a:path w="2524125" h="1481454">
                  <a:moveTo>
                    <a:pt x="0" y="1481328"/>
                  </a:moveTo>
                  <a:lnTo>
                    <a:pt x="2523744" y="1481328"/>
                  </a:lnTo>
                  <a:lnTo>
                    <a:pt x="2523744" y="0"/>
                  </a:lnTo>
                  <a:lnTo>
                    <a:pt x="0" y="0"/>
                  </a:lnTo>
                  <a:lnTo>
                    <a:pt x="0" y="148132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38855" y="4562855"/>
            <a:ext cx="2837815" cy="1772920"/>
            <a:chOff x="3038855" y="4562855"/>
            <a:chExt cx="2837815" cy="1772920"/>
          </a:xfrm>
        </p:grpSpPr>
        <p:sp>
          <p:nvSpPr>
            <p:cNvPr id="16" name="object 16"/>
            <p:cNvSpPr/>
            <p:nvPr/>
          </p:nvSpPr>
          <p:spPr>
            <a:xfrm>
              <a:off x="3047999" y="4571999"/>
              <a:ext cx="2819400" cy="1754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3427" y="4567427"/>
              <a:ext cx="2828925" cy="1763395"/>
            </a:xfrm>
            <a:custGeom>
              <a:avLst/>
              <a:gdLst/>
              <a:ahLst/>
              <a:cxnLst/>
              <a:rect l="l" t="t" r="r" b="b"/>
              <a:pathLst>
                <a:path w="2828925" h="1763395">
                  <a:moveTo>
                    <a:pt x="0" y="1763268"/>
                  </a:moveTo>
                  <a:lnTo>
                    <a:pt x="2828544" y="1763268"/>
                  </a:lnTo>
                  <a:lnTo>
                    <a:pt x="2828544" y="0"/>
                  </a:lnTo>
                  <a:lnTo>
                    <a:pt x="0" y="0"/>
                  </a:lnTo>
                  <a:lnTo>
                    <a:pt x="0" y="1763268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087364" y="2582164"/>
            <a:ext cx="847090" cy="466090"/>
          </a:xfrm>
          <a:custGeom>
            <a:avLst/>
            <a:gdLst/>
            <a:ahLst/>
            <a:cxnLst/>
            <a:rect l="l" t="t" r="r" b="b"/>
            <a:pathLst>
              <a:path w="847090" h="466089">
                <a:moveTo>
                  <a:pt x="732304" y="410603"/>
                </a:moveTo>
                <a:lnTo>
                  <a:pt x="717041" y="438531"/>
                </a:lnTo>
                <a:lnTo>
                  <a:pt x="846836" y="465836"/>
                </a:lnTo>
                <a:lnTo>
                  <a:pt x="798216" y="416687"/>
                </a:lnTo>
                <a:lnTo>
                  <a:pt x="743458" y="416687"/>
                </a:lnTo>
                <a:lnTo>
                  <a:pt x="732304" y="410603"/>
                </a:lnTo>
                <a:close/>
              </a:path>
              <a:path w="847090" h="466089">
                <a:moveTo>
                  <a:pt x="738409" y="399432"/>
                </a:moveTo>
                <a:lnTo>
                  <a:pt x="732304" y="410603"/>
                </a:lnTo>
                <a:lnTo>
                  <a:pt x="743458" y="416687"/>
                </a:lnTo>
                <a:lnTo>
                  <a:pt x="749554" y="405511"/>
                </a:lnTo>
                <a:lnTo>
                  <a:pt x="738409" y="399432"/>
                </a:lnTo>
                <a:close/>
              </a:path>
              <a:path w="847090" h="466089">
                <a:moveTo>
                  <a:pt x="753617" y="371601"/>
                </a:moveTo>
                <a:lnTo>
                  <a:pt x="738409" y="399432"/>
                </a:lnTo>
                <a:lnTo>
                  <a:pt x="749554" y="405511"/>
                </a:lnTo>
                <a:lnTo>
                  <a:pt x="743458" y="416687"/>
                </a:lnTo>
                <a:lnTo>
                  <a:pt x="798216" y="416687"/>
                </a:lnTo>
                <a:lnTo>
                  <a:pt x="753617" y="371601"/>
                </a:lnTo>
                <a:close/>
              </a:path>
              <a:path w="847090" h="466089">
                <a:moveTo>
                  <a:pt x="6096" y="0"/>
                </a:moveTo>
                <a:lnTo>
                  <a:pt x="0" y="11175"/>
                </a:lnTo>
                <a:lnTo>
                  <a:pt x="732304" y="410603"/>
                </a:lnTo>
                <a:lnTo>
                  <a:pt x="738409" y="399432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4600" y="4944617"/>
            <a:ext cx="1228090" cy="542290"/>
          </a:xfrm>
          <a:custGeom>
            <a:avLst/>
            <a:gdLst/>
            <a:ahLst/>
            <a:cxnLst/>
            <a:rect l="l" t="t" r="r" b="b"/>
            <a:pathLst>
              <a:path w="1228090" h="542289">
                <a:moveTo>
                  <a:pt x="101091" y="455929"/>
                </a:moveTo>
                <a:lnTo>
                  <a:pt x="0" y="541781"/>
                </a:lnTo>
                <a:lnTo>
                  <a:pt x="131572" y="525779"/>
                </a:lnTo>
                <a:lnTo>
                  <a:pt x="121097" y="501776"/>
                </a:lnTo>
                <a:lnTo>
                  <a:pt x="107314" y="501776"/>
                </a:lnTo>
                <a:lnTo>
                  <a:pt x="102108" y="490092"/>
                </a:lnTo>
                <a:lnTo>
                  <a:pt x="113772" y="484990"/>
                </a:lnTo>
                <a:lnTo>
                  <a:pt x="101091" y="455929"/>
                </a:lnTo>
                <a:close/>
              </a:path>
              <a:path w="1228090" h="542289">
                <a:moveTo>
                  <a:pt x="113772" y="484990"/>
                </a:moveTo>
                <a:lnTo>
                  <a:pt x="102108" y="490092"/>
                </a:lnTo>
                <a:lnTo>
                  <a:pt x="107314" y="501776"/>
                </a:lnTo>
                <a:lnTo>
                  <a:pt x="118888" y="496713"/>
                </a:lnTo>
                <a:lnTo>
                  <a:pt x="113772" y="484990"/>
                </a:lnTo>
                <a:close/>
              </a:path>
              <a:path w="1228090" h="542289">
                <a:moveTo>
                  <a:pt x="118888" y="496713"/>
                </a:moveTo>
                <a:lnTo>
                  <a:pt x="107314" y="501776"/>
                </a:lnTo>
                <a:lnTo>
                  <a:pt x="121097" y="501776"/>
                </a:lnTo>
                <a:lnTo>
                  <a:pt x="118888" y="496713"/>
                </a:lnTo>
                <a:close/>
              </a:path>
              <a:path w="1228090" h="542289">
                <a:moveTo>
                  <a:pt x="1222502" y="0"/>
                </a:moveTo>
                <a:lnTo>
                  <a:pt x="113772" y="484990"/>
                </a:lnTo>
                <a:lnTo>
                  <a:pt x="118888" y="496713"/>
                </a:lnTo>
                <a:lnTo>
                  <a:pt x="1227581" y="11683"/>
                </a:lnTo>
                <a:lnTo>
                  <a:pt x="1222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14297" y="3559886"/>
            <a:ext cx="3867785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Tom</a:t>
            </a:r>
            <a:endParaRPr sz="1800" dirty="0">
              <a:latin typeface="Constantia"/>
              <a:cs typeface="Constantia"/>
            </a:endParaRPr>
          </a:p>
          <a:p>
            <a:pPr marL="1778635">
              <a:lnSpc>
                <a:spcPts val="2055"/>
              </a:lnSpc>
            </a:pPr>
            <a:r>
              <a:rPr sz="1800" dirty="0">
                <a:solidFill>
                  <a:srgbClr val="FFFF00"/>
                </a:solidFill>
                <a:latin typeface="Constantia"/>
                <a:cs typeface="Constantia"/>
              </a:rPr>
              <a:t>Primary </a:t>
            </a:r>
            <a:r>
              <a:rPr sz="1800" spc="-5" dirty="0">
                <a:solidFill>
                  <a:srgbClr val="FFFF00"/>
                </a:solidFill>
                <a:latin typeface="Constantia"/>
                <a:cs typeface="Constantia"/>
              </a:rPr>
              <a:t>Crime</a:t>
            </a:r>
            <a:r>
              <a:rPr sz="1800" spc="-1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nstantia"/>
                <a:cs typeface="Constantia"/>
              </a:rPr>
              <a:t>Scene</a:t>
            </a:r>
            <a:endParaRPr sz="1800" dirty="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0748" y="399288"/>
            <a:ext cx="6428232" cy="665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1455" y="4105655"/>
            <a:ext cx="1542415" cy="2075814"/>
            <a:chOff x="981455" y="4105655"/>
            <a:chExt cx="1542415" cy="2075814"/>
          </a:xfrm>
        </p:grpSpPr>
        <p:sp>
          <p:nvSpPr>
            <p:cNvPr id="3" name="object 3"/>
            <p:cNvSpPr/>
            <p:nvPr/>
          </p:nvSpPr>
          <p:spPr>
            <a:xfrm>
              <a:off x="990599" y="4114799"/>
              <a:ext cx="1524000" cy="205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6027" y="4110227"/>
              <a:ext cx="1533525" cy="2066925"/>
            </a:xfrm>
            <a:custGeom>
              <a:avLst/>
              <a:gdLst/>
              <a:ahLst/>
              <a:cxnLst/>
              <a:rect l="l" t="t" r="r" b="b"/>
              <a:pathLst>
                <a:path w="1533525" h="2066925">
                  <a:moveTo>
                    <a:pt x="0" y="2066544"/>
                  </a:moveTo>
                  <a:lnTo>
                    <a:pt x="1533144" y="2066544"/>
                  </a:lnTo>
                  <a:lnTo>
                    <a:pt x="1533144" y="0"/>
                  </a:lnTo>
                  <a:lnTo>
                    <a:pt x="0" y="0"/>
                  </a:lnTo>
                  <a:lnTo>
                    <a:pt x="0" y="2066544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76655" y="1591055"/>
            <a:ext cx="1539240" cy="1923414"/>
            <a:chOff x="676655" y="1591055"/>
            <a:chExt cx="1539240" cy="1923414"/>
          </a:xfrm>
        </p:grpSpPr>
        <p:sp>
          <p:nvSpPr>
            <p:cNvPr id="6" name="object 6"/>
            <p:cNvSpPr/>
            <p:nvPr/>
          </p:nvSpPr>
          <p:spPr>
            <a:xfrm>
              <a:off x="685799" y="1600199"/>
              <a:ext cx="1520952" cy="1905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227" y="1595627"/>
              <a:ext cx="1530350" cy="1914525"/>
            </a:xfrm>
            <a:custGeom>
              <a:avLst/>
              <a:gdLst/>
              <a:ahLst/>
              <a:cxnLst/>
              <a:rect l="l" t="t" r="r" b="b"/>
              <a:pathLst>
                <a:path w="1530350" h="1914525">
                  <a:moveTo>
                    <a:pt x="0" y="1914144"/>
                  </a:moveTo>
                  <a:lnTo>
                    <a:pt x="1530096" y="1914144"/>
                  </a:lnTo>
                  <a:lnTo>
                    <a:pt x="1530096" y="0"/>
                  </a:lnTo>
                  <a:lnTo>
                    <a:pt x="0" y="0"/>
                  </a:lnTo>
                  <a:lnTo>
                    <a:pt x="0" y="19141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68907" y="3559886"/>
            <a:ext cx="468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4069" y="6267703"/>
            <a:ext cx="976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Jerry</a:t>
            </a:r>
            <a:r>
              <a:rPr sz="18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Baio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59607" y="1892807"/>
            <a:ext cx="2844165" cy="1706880"/>
            <a:chOff x="2959607" y="1892807"/>
            <a:chExt cx="2844165" cy="1706880"/>
          </a:xfrm>
        </p:grpSpPr>
        <p:sp>
          <p:nvSpPr>
            <p:cNvPr id="11" name="object 11"/>
            <p:cNvSpPr/>
            <p:nvPr/>
          </p:nvSpPr>
          <p:spPr>
            <a:xfrm>
              <a:off x="2971799" y="1904999"/>
              <a:ext cx="2819400" cy="1682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65703" y="1898903"/>
              <a:ext cx="2832100" cy="1694814"/>
            </a:xfrm>
            <a:custGeom>
              <a:avLst/>
              <a:gdLst/>
              <a:ahLst/>
              <a:cxnLst/>
              <a:rect l="l" t="t" r="r" b="b"/>
              <a:pathLst>
                <a:path w="2832100" h="1694814">
                  <a:moveTo>
                    <a:pt x="0" y="1694688"/>
                  </a:moveTo>
                  <a:lnTo>
                    <a:pt x="2831592" y="1694688"/>
                  </a:lnTo>
                  <a:lnTo>
                    <a:pt x="2831592" y="0"/>
                  </a:lnTo>
                  <a:lnTo>
                    <a:pt x="0" y="0"/>
                  </a:lnTo>
                  <a:lnTo>
                    <a:pt x="0" y="16946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981700" y="3238500"/>
            <a:ext cx="2590800" cy="1548765"/>
            <a:chOff x="5981700" y="3238500"/>
            <a:chExt cx="2590800" cy="1548765"/>
          </a:xfrm>
        </p:grpSpPr>
        <p:sp>
          <p:nvSpPr>
            <p:cNvPr id="14" name="object 14"/>
            <p:cNvSpPr/>
            <p:nvPr/>
          </p:nvSpPr>
          <p:spPr>
            <a:xfrm>
              <a:off x="6019800" y="3276600"/>
              <a:ext cx="2514600" cy="14721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00750" y="3257550"/>
              <a:ext cx="2552700" cy="1510665"/>
            </a:xfrm>
            <a:custGeom>
              <a:avLst/>
              <a:gdLst/>
              <a:ahLst/>
              <a:cxnLst/>
              <a:rect l="l" t="t" r="r" b="b"/>
              <a:pathLst>
                <a:path w="2552700" h="1510664">
                  <a:moveTo>
                    <a:pt x="0" y="1510283"/>
                  </a:moveTo>
                  <a:lnTo>
                    <a:pt x="2552700" y="1510283"/>
                  </a:lnTo>
                  <a:lnTo>
                    <a:pt x="2552700" y="0"/>
                  </a:lnTo>
                  <a:lnTo>
                    <a:pt x="0" y="0"/>
                  </a:lnTo>
                  <a:lnTo>
                    <a:pt x="0" y="151028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09900" y="4533900"/>
            <a:ext cx="2895600" cy="1830705"/>
            <a:chOff x="3009900" y="4533900"/>
            <a:chExt cx="2895600" cy="1830705"/>
          </a:xfrm>
        </p:grpSpPr>
        <p:sp>
          <p:nvSpPr>
            <p:cNvPr id="17" name="object 17"/>
            <p:cNvSpPr/>
            <p:nvPr/>
          </p:nvSpPr>
          <p:spPr>
            <a:xfrm>
              <a:off x="3048000" y="4572000"/>
              <a:ext cx="2819400" cy="1754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28950" y="4552950"/>
              <a:ext cx="2857500" cy="1792605"/>
            </a:xfrm>
            <a:custGeom>
              <a:avLst/>
              <a:gdLst/>
              <a:ahLst/>
              <a:cxnLst/>
              <a:rect l="l" t="t" r="r" b="b"/>
              <a:pathLst>
                <a:path w="2857500" h="1792604">
                  <a:moveTo>
                    <a:pt x="0" y="1792224"/>
                  </a:moveTo>
                  <a:lnTo>
                    <a:pt x="2857500" y="1792224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179222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087364" y="2582164"/>
            <a:ext cx="847090" cy="466090"/>
          </a:xfrm>
          <a:custGeom>
            <a:avLst/>
            <a:gdLst/>
            <a:ahLst/>
            <a:cxnLst/>
            <a:rect l="l" t="t" r="r" b="b"/>
            <a:pathLst>
              <a:path w="847090" h="466089">
                <a:moveTo>
                  <a:pt x="732304" y="410603"/>
                </a:moveTo>
                <a:lnTo>
                  <a:pt x="717041" y="438531"/>
                </a:lnTo>
                <a:lnTo>
                  <a:pt x="846836" y="465836"/>
                </a:lnTo>
                <a:lnTo>
                  <a:pt x="798216" y="416687"/>
                </a:lnTo>
                <a:lnTo>
                  <a:pt x="743458" y="416687"/>
                </a:lnTo>
                <a:lnTo>
                  <a:pt x="732304" y="410603"/>
                </a:lnTo>
                <a:close/>
              </a:path>
              <a:path w="847090" h="466089">
                <a:moveTo>
                  <a:pt x="738409" y="399432"/>
                </a:moveTo>
                <a:lnTo>
                  <a:pt x="732304" y="410603"/>
                </a:lnTo>
                <a:lnTo>
                  <a:pt x="743458" y="416687"/>
                </a:lnTo>
                <a:lnTo>
                  <a:pt x="749554" y="405511"/>
                </a:lnTo>
                <a:lnTo>
                  <a:pt x="738409" y="399432"/>
                </a:lnTo>
                <a:close/>
              </a:path>
              <a:path w="847090" h="466089">
                <a:moveTo>
                  <a:pt x="753617" y="371601"/>
                </a:moveTo>
                <a:lnTo>
                  <a:pt x="738409" y="399432"/>
                </a:lnTo>
                <a:lnTo>
                  <a:pt x="749554" y="405511"/>
                </a:lnTo>
                <a:lnTo>
                  <a:pt x="743458" y="416687"/>
                </a:lnTo>
                <a:lnTo>
                  <a:pt x="798216" y="416687"/>
                </a:lnTo>
                <a:lnTo>
                  <a:pt x="753617" y="371601"/>
                </a:lnTo>
                <a:close/>
              </a:path>
              <a:path w="847090" h="466089">
                <a:moveTo>
                  <a:pt x="6096" y="0"/>
                </a:moveTo>
                <a:lnTo>
                  <a:pt x="0" y="11175"/>
                </a:lnTo>
                <a:lnTo>
                  <a:pt x="732304" y="410603"/>
                </a:lnTo>
                <a:lnTo>
                  <a:pt x="738409" y="399432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4600" y="4944617"/>
            <a:ext cx="1228090" cy="542290"/>
          </a:xfrm>
          <a:custGeom>
            <a:avLst/>
            <a:gdLst/>
            <a:ahLst/>
            <a:cxnLst/>
            <a:rect l="l" t="t" r="r" b="b"/>
            <a:pathLst>
              <a:path w="1228090" h="542289">
                <a:moveTo>
                  <a:pt x="101091" y="455929"/>
                </a:moveTo>
                <a:lnTo>
                  <a:pt x="0" y="541781"/>
                </a:lnTo>
                <a:lnTo>
                  <a:pt x="131572" y="525779"/>
                </a:lnTo>
                <a:lnTo>
                  <a:pt x="121097" y="501776"/>
                </a:lnTo>
                <a:lnTo>
                  <a:pt x="107314" y="501776"/>
                </a:lnTo>
                <a:lnTo>
                  <a:pt x="102108" y="490092"/>
                </a:lnTo>
                <a:lnTo>
                  <a:pt x="113772" y="484990"/>
                </a:lnTo>
                <a:lnTo>
                  <a:pt x="101091" y="455929"/>
                </a:lnTo>
                <a:close/>
              </a:path>
              <a:path w="1228090" h="542289">
                <a:moveTo>
                  <a:pt x="113772" y="484990"/>
                </a:moveTo>
                <a:lnTo>
                  <a:pt x="102108" y="490092"/>
                </a:lnTo>
                <a:lnTo>
                  <a:pt x="107314" y="501776"/>
                </a:lnTo>
                <a:lnTo>
                  <a:pt x="118888" y="496713"/>
                </a:lnTo>
                <a:lnTo>
                  <a:pt x="113772" y="484990"/>
                </a:lnTo>
                <a:close/>
              </a:path>
              <a:path w="1228090" h="542289">
                <a:moveTo>
                  <a:pt x="118888" y="496713"/>
                </a:moveTo>
                <a:lnTo>
                  <a:pt x="107314" y="501776"/>
                </a:lnTo>
                <a:lnTo>
                  <a:pt x="121097" y="501776"/>
                </a:lnTo>
                <a:lnTo>
                  <a:pt x="118888" y="496713"/>
                </a:lnTo>
                <a:close/>
              </a:path>
              <a:path w="1228090" h="542289">
                <a:moveTo>
                  <a:pt x="1222502" y="0"/>
                </a:moveTo>
                <a:lnTo>
                  <a:pt x="113772" y="484990"/>
                </a:lnTo>
                <a:lnTo>
                  <a:pt x="118888" y="496713"/>
                </a:lnTo>
                <a:lnTo>
                  <a:pt x="1227581" y="11683"/>
                </a:lnTo>
                <a:lnTo>
                  <a:pt x="1222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49365" y="5733999"/>
            <a:ext cx="232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Constantia"/>
                <a:cs typeface="Constantia"/>
              </a:rPr>
              <a:t>Secondary Crime</a:t>
            </a:r>
            <a:r>
              <a:rPr sz="1800" spc="-15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nstantia"/>
                <a:cs typeface="Constantia"/>
              </a:rPr>
              <a:t>Scene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0748" y="399288"/>
            <a:ext cx="6428232" cy="665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752" y="527304"/>
            <a:ext cx="6617208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1499616"/>
            <a:ext cx="7566659" cy="157289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sz="3600" spc="-75" dirty="0">
                <a:solidFill>
                  <a:srgbClr val="FF9900"/>
                </a:solidFill>
                <a:latin typeface="Constantia"/>
                <a:cs typeface="Constantia"/>
              </a:rPr>
              <a:t>Type </a:t>
            </a:r>
            <a:r>
              <a:rPr sz="3600" dirty="0">
                <a:solidFill>
                  <a:srgbClr val="FF9900"/>
                </a:solidFill>
                <a:latin typeface="Constantia"/>
                <a:cs typeface="Constantia"/>
              </a:rPr>
              <a:t>of </a:t>
            </a:r>
            <a:r>
              <a:rPr sz="3600" spc="-5" dirty="0">
                <a:solidFill>
                  <a:srgbClr val="FF9900"/>
                </a:solidFill>
                <a:latin typeface="Constantia"/>
                <a:cs typeface="Constantia"/>
              </a:rPr>
              <a:t>Crime</a:t>
            </a:r>
            <a:r>
              <a:rPr sz="3600" spc="-125" dirty="0">
                <a:solidFill>
                  <a:srgbClr val="FF9900"/>
                </a:solidFill>
                <a:latin typeface="Constantia"/>
                <a:cs typeface="Constantia"/>
              </a:rPr>
              <a:t> </a:t>
            </a:r>
            <a:r>
              <a:rPr sz="3600" spc="-20" dirty="0">
                <a:solidFill>
                  <a:srgbClr val="FF9900"/>
                </a:solidFill>
                <a:latin typeface="Constantia"/>
                <a:cs typeface="Constantia"/>
              </a:rPr>
              <a:t>Committed</a:t>
            </a:r>
            <a:endParaRPr sz="3600">
              <a:latin typeface="Constantia"/>
              <a:cs typeface="Constantia"/>
            </a:endParaRPr>
          </a:p>
          <a:p>
            <a:pPr marL="559435">
              <a:lnSpc>
                <a:spcPct val="100000"/>
              </a:lnSpc>
              <a:spcBef>
                <a:spcPts val="415"/>
              </a:spcBef>
            </a:pPr>
            <a:r>
              <a:rPr sz="3200" spc="-10" dirty="0">
                <a:solidFill>
                  <a:srgbClr val="FFFFFF"/>
                </a:solidFill>
                <a:latin typeface="Constantia"/>
                <a:cs typeface="Constantia"/>
              </a:rPr>
              <a:t>Homicide, </a:t>
            </a:r>
            <a:r>
              <a:rPr sz="3200" spc="-35" dirty="0">
                <a:solidFill>
                  <a:srgbClr val="FFFFFF"/>
                </a:solidFill>
                <a:latin typeface="Constantia"/>
                <a:cs typeface="Constantia"/>
              </a:rPr>
              <a:t>Robbery,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Sexual 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Assault,</a:t>
            </a:r>
            <a:r>
              <a:rPr sz="32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onstantia"/>
                <a:cs typeface="Constantia"/>
              </a:rPr>
              <a:t>etc.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3572255"/>
            <a:ext cx="7571740" cy="16433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025"/>
              </a:lnSpc>
            </a:pPr>
            <a:r>
              <a:rPr sz="3600" spc="-15" dirty="0">
                <a:solidFill>
                  <a:srgbClr val="FF9900"/>
                </a:solidFill>
                <a:latin typeface="Constantia"/>
                <a:cs typeface="Constantia"/>
              </a:rPr>
              <a:t>Physical </a:t>
            </a:r>
            <a:r>
              <a:rPr sz="3600" spc="5" dirty="0">
                <a:solidFill>
                  <a:srgbClr val="FF9900"/>
                </a:solidFill>
                <a:latin typeface="Constantia"/>
                <a:cs typeface="Constantia"/>
              </a:rPr>
              <a:t>Location </a:t>
            </a:r>
            <a:r>
              <a:rPr sz="3600" dirty="0">
                <a:solidFill>
                  <a:srgbClr val="FF9900"/>
                </a:solidFill>
                <a:latin typeface="Constantia"/>
                <a:cs typeface="Constantia"/>
              </a:rPr>
              <a:t>of </a:t>
            </a:r>
            <a:r>
              <a:rPr sz="3600" spc="-5" dirty="0">
                <a:solidFill>
                  <a:srgbClr val="FF9900"/>
                </a:solidFill>
                <a:latin typeface="Constantia"/>
                <a:cs typeface="Constantia"/>
              </a:rPr>
              <a:t>Crime</a:t>
            </a:r>
            <a:r>
              <a:rPr sz="3600" spc="-150" dirty="0">
                <a:solidFill>
                  <a:srgbClr val="FF9900"/>
                </a:solidFill>
                <a:latin typeface="Constantia"/>
                <a:cs typeface="Constantia"/>
              </a:rPr>
              <a:t> </a:t>
            </a:r>
            <a:r>
              <a:rPr sz="3600" spc="-15" dirty="0">
                <a:solidFill>
                  <a:srgbClr val="FF9900"/>
                </a:solidFill>
                <a:latin typeface="Constantia"/>
                <a:cs typeface="Constantia"/>
              </a:rPr>
              <a:t>Scene</a:t>
            </a:r>
            <a:endParaRPr sz="3600">
              <a:latin typeface="Constantia"/>
              <a:cs typeface="Constantia"/>
            </a:endParaRPr>
          </a:p>
          <a:p>
            <a:pPr marL="650875">
              <a:lnSpc>
                <a:spcPct val="100000"/>
              </a:lnSpc>
              <a:spcBef>
                <a:spcPts val="409"/>
              </a:spcBef>
            </a:pPr>
            <a:r>
              <a:rPr sz="3200" spc="-10" dirty="0">
                <a:solidFill>
                  <a:srgbClr val="FFFFFF"/>
                </a:solidFill>
                <a:latin typeface="Constantia"/>
                <a:cs typeface="Constantia"/>
              </a:rPr>
              <a:t>Indoors, </a:t>
            </a:r>
            <a:r>
              <a:rPr sz="3200" spc="-15" dirty="0">
                <a:solidFill>
                  <a:srgbClr val="FFFFFF"/>
                </a:solidFill>
                <a:latin typeface="Constantia"/>
                <a:cs typeface="Constantia"/>
              </a:rPr>
              <a:t>Outdoors, </a:t>
            </a:r>
            <a:r>
              <a:rPr sz="3200" spc="-30" dirty="0">
                <a:solidFill>
                  <a:srgbClr val="FFFFFF"/>
                </a:solidFill>
                <a:latin typeface="Constantia"/>
                <a:cs typeface="Constantia"/>
              </a:rPr>
              <a:t>Vehicle,</a:t>
            </a:r>
            <a:r>
              <a:rPr sz="32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onstantia"/>
                <a:cs typeface="Constantia"/>
              </a:rPr>
              <a:t>etc.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572000" cy="585470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z="3200" spc="-5" dirty="0">
                <a:solidFill>
                  <a:srgbClr val="FFFFFF"/>
                </a:solidFill>
              </a:rPr>
              <a:t>Crime </a:t>
            </a:r>
            <a:r>
              <a:rPr sz="3200" spc="-15" dirty="0">
                <a:solidFill>
                  <a:srgbClr val="FFFFFF"/>
                </a:solidFill>
              </a:rPr>
              <a:t>Scene</a:t>
            </a:r>
            <a:r>
              <a:rPr sz="3200" spc="-225" dirty="0">
                <a:solidFill>
                  <a:srgbClr val="FFFFFF"/>
                </a:solidFill>
              </a:rPr>
              <a:t> </a:t>
            </a:r>
            <a:r>
              <a:rPr sz="3200" spc="-70" dirty="0">
                <a:solidFill>
                  <a:srgbClr val="FFFFFF"/>
                </a:solidFill>
              </a:rPr>
              <a:t>Team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37972" y="1487424"/>
            <a:ext cx="5065776" cy="367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1724" y="1937764"/>
            <a:ext cx="6361075" cy="23775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25425" indent="-213360">
              <a:lnSpc>
                <a:spcPct val="100000"/>
              </a:lnSpc>
              <a:buClr>
                <a:srgbClr val="FFFF00"/>
              </a:buClr>
              <a:buSzPct val="79545"/>
              <a:buFont typeface="Wingdings"/>
              <a:buChar char=""/>
              <a:tabLst>
                <a:tab pos="226060" algn="l"/>
              </a:tabLst>
            </a:pP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Photographer</a:t>
            </a:r>
            <a:endParaRPr sz="2200" dirty="0">
              <a:latin typeface="Constantia"/>
              <a:cs typeface="Constantia"/>
            </a:endParaRPr>
          </a:p>
          <a:p>
            <a:pPr marL="224790" indent="-212725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9545"/>
              <a:buFont typeface="Wingdings"/>
              <a:buChar char=""/>
              <a:tabLst>
                <a:tab pos="225425" algn="l"/>
              </a:tabLst>
            </a:pPr>
            <a:r>
              <a:rPr sz="2200" spc="-20" dirty="0">
                <a:solidFill>
                  <a:srgbClr val="FFFFFF"/>
                </a:solidFill>
                <a:latin typeface="Constantia"/>
                <a:cs typeface="Constantia"/>
              </a:rPr>
              <a:t>Sketch</a:t>
            </a:r>
            <a:r>
              <a:rPr sz="22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onstantia"/>
                <a:cs typeface="Constantia"/>
              </a:rPr>
              <a:t>Preparer</a:t>
            </a:r>
            <a:endParaRPr sz="2200" dirty="0">
              <a:latin typeface="Constantia"/>
              <a:cs typeface="Constantia"/>
            </a:endParaRPr>
          </a:p>
          <a:p>
            <a:pPr marL="224790" indent="-212725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9545"/>
              <a:buFont typeface="Wingdings"/>
              <a:buChar char=""/>
              <a:tabLst>
                <a:tab pos="225425" algn="l"/>
              </a:tabLst>
            </a:pPr>
            <a:r>
              <a:rPr sz="2200" spc="-15" dirty="0">
                <a:solidFill>
                  <a:srgbClr val="FFFFFF"/>
                </a:solidFill>
                <a:latin typeface="Constantia"/>
                <a:cs typeface="Constantia"/>
              </a:rPr>
              <a:t>Evidence </a:t>
            </a:r>
            <a:r>
              <a:rPr sz="2200" spc="-20" dirty="0">
                <a:solidFill>
                  <a:srgbClr val="FFFFFF"/>
                </a:solidFill>
                <a:latin typeface="Constantia"/>
                <a:cs typeface="Constantia"/>
              </a:rPr>
              <a:t>Recorder/Evidence Recovery</a:t>
            </a:r>
            <a:r>
              <a:rPr sz="22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Personnel</a:t>
            </a:r>
            <a:endParaRPr lang="en-US" sz="2200" spc="-10" dirty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681990" lvl="1" indent="-212725">
              <a:spcBef>
                <a:spcPts val="530"/>
              </a:spcBef>
              <a:buClr>
                <a:srgbClr val="FFFF00"/>
              </a:buClr>
              <a:buSzPct val="79545"/>
              <a:buFont typeface="Wingdings"/>
              <a:buChar char=""/>
              <a:tabLst>
                <a:tab pos="225425" algn="l"/>
              </a:tabLst>
            </a:pPr>
            <a:r>
              <a:rPr lang="en-US" sz="2200" spc="-10" dirty="0">
                <a:solidFill>
                  <a:srgbClr val="FFFFFF"/>
                </a:solidFill>
                <a:latin typeface="Constantia"/>
                <a:cs typeface="Constantia"/>
              </a:rPr>
              <a:t>Collect evidence and keep chain of custody.</a:t>
            </a:r>
            <a:endParaRPr sz="2200" dirty="0">
              <a:latin typeface="Constantia"/>
              <a:cs typeface="Constantia"/>
            </a:endParaRPr>
          </a:p>
          <a:p>
            <a:pPr marL="224790" indent="-212725">
              <a:lnSpc>
                <a:spcPct val="100000"/>
              </a:lnSpc>
              <a:spcBef>
                <a:spcPts val="525"/>
              </a:spcBef>
              <a:buClr>
                <a:srgbClr val="FFFF00"/>
              </a:buClr>
              <a:buSzPct val="79545"/>
              <a:buFont typeface="Wingdings"/>
              <a:buChar char=""/>
              <a:tabLst>
                <a:tab pos="225425" algn="l"/>
              </a:tabLst>
            </a:pPr>
            <a:r>
              <a:rPr sz="2200" spc="-5" dirty="0">
                <a:solidFill>
                  <a:srgbClr val="FFFFFF"/>
                </a:solidFill>
                <a:latin typeface="Constantia"/>
                <a:cs typeface="Constantia"/>
              </a:rPr>
              <a:t>Specialists</a:t>
            </a:r>
            <a:r>
              <a:rPr lang="en-US" sz="2200" spc="-5" dirty="0">
                <a:solidFill>
                  <a:srgbClr val="FFFFFF"/>
                </a:solidFill>
                <a:latin typeface="Constantia"/>
                <a:cs typeface="Constantia"/>
              </a:rPr>
              <a:t>: as odontologist, bomb specialist, fire examiner…..</a:t>
            </a:r>
            <a:endParaRPr sz="22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0442" y="864235"/>
            <a:ext cx="1857755" cy="1856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6371" y="3296740"/>
            <a:ext cx="1865630" cy="2148205"/>
            <a:chOff x="6786371" y="3296740"/>
            <a:chExt cx="1865630" cy="2148205"/>
          </a:xfrm>
        </p:grpSpPr>
        <p:sp>
          <p:nvSpPr>
            <p:cNvPr id="3" name="object 3"/>
            <p:cNvSpPr/>
            <p:nvPr/>
          </p:nvSpPr>
          <p:spPr>
            <a:xfrm>
              <a:off x="6786371" y="3296740"/>
              <a:ext cx="1865630" cy="2148205"/>
            </a:xfrm>
            <a:custGeom>
              <a:avLst/>
              <a:gdLst/>
              <a:ahLst/>
              <a:cxnLst/>
              <a:rect l="l" t="t" r="r" b="b"/>
              <a:pathLst>
                <a:path w="1865629" h="2148204">
                  <a:moveTo>
                    <a:pt x="1865265" y="0"/>
                  </a:moveTo>
                  <a:lnTo>
                    <a:pt x="0" y="527185"/>
                  </a:lnTo>
                  <a:lnTo>
                    <a:pt x="298785" y="1915933"/>
                  </a:lnTo>
                  <a:lnTo>
                    <a:pt x="1356247" y="2148208"/>
                  </a:lnTo>
                  <a:lnTo>
                    <a:pt x="1865265" y="0"/>
                  </a:lnTo>
                  <a:close/>
                </a:path>
              </a:pathLst>
            </a:custGeom>
            <a:solidFill>
              <a:srgbClr val="F9F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94978" y="3461220"/>
              <a:ext cx="1840660" cy="1975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8800" y="1471764"/>
            <a:ext cx="6631305" cy="421846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37185" indent="-325120">
              <a:lnSpc>
                <a:spcPct val="100000"/>
              </a:lnSpc>
              <a:spcBef>
                <a:spcPts val="775"/>
              </a:spcBef>
              <a:buClr>
                <a:srgbClr val="FFFF00"/>
              </a:buClr>
              <a:buSzPct val="94642"/>
              <a:buFont typeface="Wingdings"/>
              <a:buChar char=""/>
              <a:tabLst>
                <a:tab pos="337185" algn="l"/>
                <a:tab pos="337820" algn="l"/>
              </a:tabLst>
            </a:pPr>
            <a:r>
              <a:rPr lang="en-US" sz="4000" b="1" u="sng" spc="-15" dirty="0">
                <a:solidFill>
                  <a:srgbClr val="FF0000"/>
                </a:solidFill>
                <a:latin typeface="Constantia"/>
                <a:cs typeface="Constantia"/>
              </a:rPr>
              <a:t>Three </a:t>
            </a:r>
            <a:r>
              <a:rPr lang="en-US" sz="4000" b="1" u="sng" spc="-10" dirty="0">
                <a:solidFill>
                  <a:srgbClr val="FF0000"/>
                </a:solidFill>
                <a:latin typeface="Constantia"/>
                <a:cs typeface="Constantia"/>
              </a:rPr>
              <a:t>methods </a:t>
            </a:r>
            <a:r>
              <a:rPr lang="en-US" sz="4000" b="1" u="sng" spc="-5" dirty="0">
                <a:solidFill>
                  <a:srgbClr val="FF0000"/>
                </a:solidFill>
                <a:latin typeface="Constantia"/>
                <a:cs typeface="Constantia"/>
              </a:rPr>
              <a:t>of </a:t>
            </a:r>
            <a:r>
              <a:rPr lang="en-US" sz="4000" b="1" u="sng" spc="-10" dirty="0">
                <a:solidFill>
                  <a:srgbClr val="FF0000"/>
                </a:solidFill>
                <a:latin typeface="Constantia"/>
                <a:cs typeface="Constantia"/>
              </a:rPr>
              <a:t>crime-scene</a:t>
            </a:r>
            <a:r>
              <a:rPr lang="en-US" sz="4000" b="1" u="sng" spc="-3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en-US" sz="4000" b="1" u="sng" spc="-15" dirty="0">
                <a:solidFill>
                  <a:srgbClr val="FF0000"/>
                </a:solidFill>
                <a:latin typeface="Constantia"/>
                <a:cs typeface="Constantia"/>
              </a:rPr>
              <a:t>recording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800" dirty="0">
              <a:latin typeface="Constantia"/>
              <a:cs typeface="Constantia"/>
            </a:endParaRPr>
          </a:p>
          <a:p>
            <a:pPr marL="344805" indent="-33274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94642"/>
              <a:buFont typeface="Wingdings"/>
              <a:buChar char=""/>
              <a:tabLst>
                <a:tab pos="344805" algn="l"/>
                <a:tab pos="345440" algn="l"/>
              </a:tabLst>
            </a:pP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Ideally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all, should be</a:t>
            </a:r>
            <a:r>
              <a:rPr sz="2800" spc="-1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used</a:t>
            </a:r>
            <a:endParaRPr sz="2800" dirty="0">
              <a:latin typeface="Constantia"/>
              <a:cs typeface="Constantia"/>
            </a:endParaRPr>
          </a:p>
          <a:p>
            <a:pPr marL="2888615" lvl="1" indent="-536575">
              <a:lnSpc>
                <a:spcPct val="100000"/>
              </a:lnSpc>
              <a:spcBef>
                <a:spcPts val="595"/>
              </a:spcBef>
              <a:buFont typeface="Constantia"/>
              <a:buAutoNum type="arabicPeriod"/>
              <a:tabLst>
                <a:tab pos="2888615" algn="l"/>
                <a:tab pos="2889250" algn="l"/>
              </a:tabLst>
            </a:pP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Photograph</a:t>
            </a:r>
            <a:endParaRPr sz="3200" dirty="0">
              <a:latin typeface="Constantia"/>
              <a:cs typeface="Constantia"/>
            </a:endParaRPr>
          </a:p>
          <a:p>
            <a:pPr marL="2959100" lvl="1" indent="-607060">
              <a:lnSpc>
                <a:spcPct val="100000"/>
              </a:lnSpc>
              <a:spcBef>
                <a:spcPts val="1220"/>
              </a:spcBef>
              <a:buFont typeface="Constantia"/>
              <a:buAutoNum type="arabicPeriod"/>
              <a:tabLst>
                <a:tab pos="2959100" algn="l"/>
                <a:tab pos="2959735" algn="l"/>
              </a:tabLst>
            </a:pP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Sketch</a:t>
            </a:r>
            <a:endParaRPr sz="3200" dirty="0">
              <a:latin typeface="Constantia"/>
              <a:cs typeface="Constantia"/>
            </a:endParaRPr>
          </a:p>
          <a:p>
            <a:pPr marL="2948305" lvl="1" indent="-596265">
              <a:lnSpc>
                <a:spcPct val="100000"/>
              </a:lnSpc>
              <a:spcBef>
                <a:spcPts val="100"/>
              </a:spcBef>
              <a:buFont typeface="Constantia"/>
              <a:buAutoNum type="arabicPeriod"/>
              <a:tabLst>
                <a:tab pos="2948305" algn="l"/>
                <a:tab pos="2948940" algn="l"/>
              </a:tabLst>
            </a:pP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Notes</a:t>
            </a:r>
            <a:endParaRPr sz="3200" dirty="0">
              <a:latin typeface="Constantia"/>
              <a:cs typeface="Constantia"/>
            </a:endParaRPr>
          </a:p>
          <a:p>
            <a:pPr marL="2376170">
              <a:lnSpc>
                <a:spcPct val="100000"/>
              </a:lnSpc>
              <a:spcBef>
                <a:spcPts val="1180"/>
              </a:spcBef>
              <a:tabLst>
                <a:tab pos="2900680" algn="l"/>
              </a:tabLst>
            </a:pP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4.	+/-</a:t>
            </a:r>
            <a:r>
              <a:rPr sz="32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nstantia"/>
                <a:cs typeface="Constantia"/>
              </a:rPr>
              <a:t>Video/taping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8583" y="1086611"/>
            <a:ext cx="379018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2142744"/>
            <a:ext cx="7854950" cy="643255"/>
          </a:xfrm>
          <a:prstGeom prst="rect">
            <a:avLst/>
          </a:prstGeom>
          <a:ln w="9144">
            <a:solidFill>
              <a:srgbClr val="FFC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200"/>
              </a:spcBef>
            </a:pPr>
            <a:r>
              <a:rPr sz="2600" spc="-5" dirty="0">
                <a:solidFill>
                  <a:srgbClr val="FFFF00"/>
                </a:solidFill>
                <a:latin typeface="Constantia"/>
                <a:cs typeface="Constantia"/>
              </a:rPr>
              <a:t>Crime</a:t>
            </a:r>
            <a:r>
              <a:rPr sz="2600" spc="-1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00"/>
                </a:solidFill>
                <a:latin typeface="Constantia"/>
                <a:cs typeface="Constantia"/>
              </a:rPr>
              <a:t>scene</a:t>
            </a:r>
            <a:r>
              <a:rPr sz="2600" spc="-12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00"/>
                </a:solidFill>
                <a:latin typeface="Constantia"/>
                <a:cs typeface="Constantia"/>
              </a:rPr>
              <a:t>should</a:t>
            </a:r>
            <a:r>
              <a:rPr sz="2600" spc="-3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00"/>
                </a:solidFill>
                <a:latin typeface="Constantia"/>
                <a:cs typeface="Constantia"/>
              </a:rPr>
              <a:t>be</a:t>
            </a:r>
            <a:r>
              <a:rPr sz="2600" spc="-1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00"/>
                </a:solidFill>
                <a:latin typeface="Constantia"/>
                <a:cs typeface="Constantia"/>
              </a:rPr>
              <a:t>photographed</a:t>
            </a:r>
            <a:r>
              <a:rPr sz="2600" spc="-7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00"/>
                </a:solidFill>
                <a:latin typeface="Constantia"/>
                <a:cs typeface="Constantia"/>
              </a:rPr>
              <a:t>completely</a:t>
            </a:r>
            <a:r>
              <a:rPr sz="2600" spc="-10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00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36595" cy="2020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7628" y="4717166"/>
            <a:ext cx="2370992" cy="1879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480" y="2924555"/>
            <a:ext cx="4588764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0604" y="3281553"/>
            <a:ext cx="5081270" cy="2759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indent="-744220">
              <a:lnSpc>
                <a:spcPts val="3529"/>
              </a:lnSpc>
              <a:spcBef>
                <a:spcPts val="95"/>
              </a:spcBef>
              <a:buClr>
                <a:srgbClr val="FFC000"/>
              </a:buClr>
              <a:buSzPct val="95161"/>
              <a:buAutoNum type="arabicPeriod"/>
              <a:tabLst>
                <a:tab pos="756285" algn="l"/>
                <a:tab pos="756920" algn="l"/>
              </a:tabLst>
            </a:pPr>
            <a:r>
              <a:rPr sz="3100" spc="-20" dirty="0">
                <a:solidFill>
                  <a:srgbClr val="FFFFFF"/>
                </a:solidFill>
                <a:latin typeface="Constantia"/>
                <a:cs typeface="Constantia"/>
              </a:rPr>
              <a:t>Overall:</a:t>
            </a:r>
            <a:endParaRPr sz="3100">
              <a:latin typeface="Constantia"/>
              <a:cs typeface="Constantia"/>
            </a:endParaRPr>
          </a:p>
          <a:p>
            <a:pPr marL="984885" lvl="1" indent="-516255">
              <a:lnSpc>
                <a:spcPts val="1755"/>
              </a:lnSpc>
              <a:buClr>
                <a:srgbClr val="FFC000"/>
              </a:buClr>
              <a:buAutoNum type="arabicPeriod"/>
              <a:tabLst>
                <a:tab pos="984885" algn="l"/>
                <a:tab pos="985519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Outside and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inside</a:t>
            </a:r>
            <a:endParaRPr sz="1800">
              <a:latin typeface="Constantia"/>
              <a:cs typeface="Constantia"/>
            </a:endParaRPr>
          </a:p>
          <a:p>
            <a:pPr marL="984885" lvl="1" indent="-516255">
              <a:lnSpc>
                <a:spcPts val="1730"/>
              </a:lnSpc>
              <a:buClr>
                <a:srgbClr val="FFC000"/>
              </a:buClr>
              <a:buAutoNum type="arabicPeriod"/>
              <a:tabLst>
                <a:tab pos="984885" algn="l"/>
                <a:tab pos="985519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All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directions</a:t>
            </a:r>
            <a:endParaRPr sz="1800">
              <a:latin typeface="Constantia"/>
              <a:cs typeface="Constantia"/>
            </a:endParaRPr>
          </a:p>
          <a:p>
            <a:pPr marL="984885" lvl="1" indent="-516255">
              <a:lnSpc>
                <a:spcPts val="1730"/>
              </a:lnSpc>
              <a:buClr>
                <a:srgbClr val="FFC000"/>
              </a:buClr>
              <a:buAutoNum type="arabicPeriod"/>
              <a:tabLst>
                <a:tab pos="984885" algn="l"/>
                <a:tab pos="985519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All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four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walls/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all</a:t>
            </a:r>
            <a:r>
              <a:rPr sz="1800" spc="-2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rooms</a:t>
            </a:r>
            <a:endParaRPr sz="1800">
              <a:latin typeface="Constantia"/>
              <a:cs typeface="Constantia"/>
            </a:endParaRPr>
          </a:p>
          <a:p>
            <a:pPr marL="984885" lvl="1" indent="-516255">
              <a:lnSpc>
                <a:spcPts val="1730"/>
              </a:lnSpc>
              <a:buClr>
                <a:srgbClr val="FFC000"/>
              </a:buClr>
              <a:buAutoNum type="arabicPeriod"/>
              <a:tabLst>
                <a:tab pos="984885" algn="l"/>
                <a:tab pos="985519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Doors/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windows</a:t>
            </a:r>
            <a:endParaRPr sz="1800">
              <a:latin typeface="Constantia"/>
              <a:cs typeface="Constantia"/>
            </a:endParaRPr>
          </a:p>
          <a:p>
            <a:pPr marL="984885" marR="5080" lvl="1" indent="-515620">
              <a:lnSpc>
                <a:spcPct val="80000"/>
              </a:lnSpc>
              <a:spcBef>
                <a:spcPts val="215"/>
              </a:spcBef>
              <a:buClr>
                <a:srgbClr val="FFC000"/>
              </a:buClr>
              <a:buAutoNum type="arabicPeriod"/>
              <a:tabLst>
                <a:tab pos="984885" algn="l"/>
                <a:tab pos="985519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Orientation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evidence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with and</a:t>
            </a:r>
            <a:r>
              <a:rPr sz="1800" spc="-2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without 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labels</a:t>
            </a:r>
            <a:endParaRPr sz="1800">
              <a:latin typeface="Constantia"/>
              <a:cs typeface="Constantia"/>
            </a:endParaRPr>
          </a:p>
          <a:p>
            <a:pPr marL="756285" indent="-744220">
              <a:lnSpc>
                <a:spcPts val="3670"/>
              </a:lnSpc>
              <a:buClr>
                <a:srgbClr val="FFC000"/>
              </a:buClr>
              <a:buSzPct val="95161"/>
              <a:buAutoNum type="arabicPeriod"/>
              <a:tabLst>
                <a:tab pos="756285" algn="l"/>
                <a:tab pos="756920" algn="l"/>
              </a:tabLst>
            </a:pPr>
            <a:r>
              <a:rPr sz="3100" spc="-20" dirty="0">
                <a:solidFill>
                  <a:srgbClr val="FFFFFF"/>
                </a:solidFill>
                <a:latin typeface="Constantia"/>
                <a:cs typeface="Constantia"/>
              </a:rPr>
              <a:t>Midrange</a:t>
            </a:r>
            <a:endParaRPr sz="31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  <a:buSzPct val="95161"/>
              <a:buAutoNum type="arabicPeriod"/>
              <a:tabLst>
                <a:tab pos="756285" algn="l"/>
                <a:tab pos="756920" algn="l"/>
              </a:tabLst>
            </a:pPr>
            <a:r>
              <a:rPr sz="3100" spc="-10" dirty="0">
                <a:solidFill>
                  <a:srgbClr val="FFFFFF"/>
                </a:solidFill>
                <a:latin typeface="Constantia"/>
                <a:cs typeface="Constantia"/>
              </a:rPr>
              <a:t>Close</a:t>
            </a:r>
            <a:r>
              <a:rPr sz="31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Constantia"/>
                <a:cs typeface="Constantia"/>
              </a:rPr>
              <a:t>up</a:t>
            </a:r>
            <a:endParaRPr sz="3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85800"/>
            <a:ext cx="731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371" y="3357371"/>
            <a:ext cx="999744" cy="3357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7556" y="149097"/>
            <a:ext cx="4319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Crime Scene</a:t>
            </a:r>
            <a:r>
              <a:rPr sz="3200" b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Vocabulary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1831924"/>
            <a:ext cx="8585200" cy="384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Two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major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categories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criminal activities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having</a:t>
            </a:r>
            <a:r>
              <a:rPr sz="2400" spc="-4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400" spc="-4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crime</a:t>
            </a:r>
            <a:endParaRPr sz="2400" dirty="0">
              <a:latin typeface="Constantia"/>
              <a:cs typeface="Constantia"/>
            </a:endParaRPr>
          </a:p>
          <a:p>
            <a:pPr marL="5530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scenes:</a:t>
            </a:r>
            <a:endParaRPr sz="2400" dirty="0">
              <a:latin typeface="Constantia"/>
              <a:cs typeface="Constantia"/>
            </a:endParaRPr>
          </a:p>
          <a:p>
            <a:pPr marL="1010285">
              <a:lnSpc>
                <a:spcPct val="100000"/>
              </a:lnSpc>
              <a:spcBef>
                <a:spcPts val="25"/>
              </a:spcBef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property crimes 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lang="en-US" sz="2000" spc="-30" dirty="0">
                <a:solidFill>
                  <a:srgbClr val="FFFFFF"/>
                </a:solidFill>
                <a:latin typeface="Constantia"/>
                <a:cs typeface="Constantia"/>
              </a:rPr>
              <a:t>robbery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auto</a:t>
            </a:r>
            <a:r>
              <a:rPr sz="2000" spc="-2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theft)</a:t>
            </a:r>
            <a:endParaRPr sz="2000" dirty="0">
              <a:latin typeface="Constantia"/>
              <a:cs typeface="Constantia"/>
            </a:endParaRPr>
          </a:p>
          <a:p>
            <a:pPr marL="1010285" marR="64897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crimes</a:t>
            </a:r>
            <a:r>
              <a:rPr sz="20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against</a:t>
            </a:r>
            <a:r>
              <a:rPr sz="20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persons</a:t>
            </a:r>
            <a:r>
              <a:rPr sz="20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(assault,</a:t>
            </a:r>
            <a:r>
              <a:rPr sz="20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battery,</a:t>
            </a:r>
            <a:r>
              <a:rPr sz="20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sexual</a:t>
            </a:r>
            <a:r>
              <a:rPr sz="20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assault,</a:t>
            </a:r>
            <a:r>
              <a:rPr sz="20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robbery, 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murder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1200" dirty="0">
              <a:latin typeface="Constantia"/>
              <a:cs typeface="Constantia"/>
            </a:endParaRPr>
          </a:p>
          <a:p>
            <a:pPr marL="374650" indent="-343535">
              <a:lnSpc>
                <a:spcPts val="2595"/>
              </a:lnSpc>
              <a:spcBef>
                <a:spcPts val="890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Evidence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;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Anything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bears on a relationship between a</a:t>
            </a:r>
            <a:r>
              <a:rPr sz="24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crime,</a:t>
            </a:r>
            <a:endParaRPr sz="2400" dirty="0">
              <a:latin typeface="Times New Roman"/>
              <a:cs typeface="Times New Roman"/>
            </a:endParaRPr>
          </a:p>
          <a:p>
            <a:pPr marL="374650">
              <a:lnSpc>
                <a:spcPts val="2595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victims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suspects.</a:t>
            </a:r>
            <a:endParaRPr sz="2400" dirty="0">
              <a:latin typeface="Times New Roman"/>
              <a:cs typeface="Times New Roman"/>
            </a:endParaRPr>
          </a:p>
          <a:p>
            <a:pPr marL="374650" indent="-343535">
              <a:lnSpc>
                <a:spcPct val="100000"/>
              </a:lnSpc>
              <a:buFont typeface="Wingdings"/>
              <a:buChar char=""/>
              <a:tabLst>
                <a:tab pos="374650" algn="l"/>
                <a:tab pos="375285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physical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objects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 prints, body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fluids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hair 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fibers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 dirty="0">
              <a:latin typeface="Times New Roman"/>
              <a:cs typeface="Times New Roman"/>
            </a:endParaRPr>
          </a:p>
          <a:p>
            <a:pPr marL="374650" marR="5080" indent="-342900">
              <a:lnSpc>
                <a:spcPts val="2300"/>
              </a:lnSpc>
              <a:spcBef>
                <a:spcPts val="560"/>
              </a:spcBef>
              <a:buFont typeface="Wingdings"/>
              <a:buChar char=""/>
              <a:tabLst>
                <a:tab pos="374650" algn="l"/>
                <a:tab pos="375285" algn="l"/>
              </a:tabLst>
            </a:pP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Testimonial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evidence: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oral or written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statements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given to police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well as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testimony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court by people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witnessed an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event.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85800"/>
            <a:ext cx="731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85800"/>
            <a:ext cx="731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85800"/>
            <a:ext cx="731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85800"/>
            <a:ext cx="731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85800"/>
            <a:ext cx="731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990600"/>
            <a:ext cx="7066788" cy="531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308" y="990600"/>
            <a:ext cx="650138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308" y="990600"/>
            <a:ext cx="650138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308" y="990600"/>
            <a:ext cx="650138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308" y="990600"/>
            <a:ext cx="650138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752" y="670559"/>
            <a:ext cx="6617208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571244"/>
            <a:ext cx="5329555" cy="513602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Where </a:t>
            </a:r>
            <a:r>
              <a:rPr sz="3200" b="1" dirty="0">
                <a:solidFill>
                  <a:srgbClr val="FFFFFF"/>
                </a:solidFill>
                <a:latin typeface="Constantia"/>
                <a:cs typeface="Constantia"/>
              </a:rPr>
              <a:t>is the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crime</a:t>
            </a:r>
            <a:r>
              <a:rPr sz="3200" b="1" spc="-5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3200" b="1" spc="-5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scene?</a:t>
            </a:r>
            <a:endParaRPr sz="32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6500" y="1929383"/>
            <a:ext cx="2500883" cy="3928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868" y="2493264"/>
            <a:ext cx="5400040" cy="93599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3705" marR="336550" indent="-342900">
              <a:lnSpc>
                <a:spcPts val="23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CRIME SCENE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Any physical</a:t>
            </a:r>
            <a:r>
              <a:rPr sz="24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location  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crime has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occurred or is  suspected of having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occurred.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308" y="990600"/>
            <a:ext cx="650138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5264" y="516636"/>
            <a:ext cx="2324100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3672" y="2281427"/>
            <a:ext cx="8258809" cy="3604260"/>
            <a:chOff x="423672" y="2281427"/>
            <a:chExt cx="8258809" cy="3604260"/>
          </a:xfrm>
        </p:grpSpPr>
        <p:sp>
          <p:nvSpPr>
            <p:cNvPr id="4" name="object 4"/>
            <p:cNvSpPr/>
            <p:nvPr/>
          </p:nvSpPr>
          <p:spPr>
            <a:xfrm>
              <a:off x="6753501" y="3832006"/>
              <a:ext cx="1928974" cy="2053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44" y="2285999"/>
              <a:ext cx="7743825" cy="3572510"/>
            </a:xfrm>
            <a:custGeom>
              <a:avLst/>
              <a:gdLst/>
              <a:ahLst/>
              <a:cxnLst/>
              <a:rect l="l" t="t" r="r" b="b"/>
              <a:pathLst>
                <a:path w="7743825" h="3572510">
                  <a:moveTo>
                    <a:pt x="0" y="3572255"/>
                  </a:moveTo>
                  <a:lnTo>
                    <a:pt x="7743444" y="3572255"/>
                  </a:lnTo>
                  <a:lnTo>
                    <a:pt x="7743444" y="0"/>
                  </a:lnTo>
                  <a:lnTo>
                    <a:pt x="0" y="0"/>
                  </a:lnTo>
                  <a:lnTo>
                    <a:pt x="0" y="3572255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872" y="1214627"/>
            <a:ext cx="6715125" cy="715010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0835">
              <a:lnSpc>
                <a:spcPts val="3005"/>
              </a:lnSpc>
            </a:pPr>
            <a:r>
              <a:rPr b="1" spc="-10" dirty="0">
                <a:solidFill>
                  <a:srgbClr val="FF0000"/>
                </a:solidFill>
                <a:latin typeface="Constantia"/>
                <a:cs typeface="Constantia"/>
              </a:rPr>
              <a:t>Once</a:t>
            </a:r>
            <a:r>
              <a:rPr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nstantia"/>
                <a:cs typeface="Constantia"/>
              </a:rPr>
              <a:t>photos</a:t>
            </a:r>
            <a:r>
              <a:rPr b="1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are</a:t>
            </a:r>
            <a:r>
              <a:rPr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nstantia"/>
                <a:cs typeface="Constantia"/>
              </a:rPr>
              <a:t>taken,</a:t>
            </a:r>
            <a:r>
              <a:rPr b="1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sketch</a:t>
            </a:r>
            <a:r>
              <a:rPr b="1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nstantia"/>
                <a:cs typeface="Constantia"/>
              </a:rPr>
              <a:t>scene.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400" y="2329942"/>
            <a:ext cx="7585709" cy="157671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 marR="30480">
              <a:lnSpc>
                <a:spcPct val="90000"/>
              </a:lnSpc>
              <a:spcBef>
                <a:spcPts val="415"/>
              </a:spcBef>
              <a:tabLst>
                <a:tab pos="2279650" algn="l"/>
                <a:tab pos="2377440" algn="l"/>
                <a:tab pos="3089275" algn="l"/>
              </a:tabLst>
            </a:pPr>
            <a:r>
              <a:rPr sz="2450" spc="15" dirty="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sz="2450" spc="-3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550" spc="-60" baseline="34313" dirty="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sz="2600" b="1" spc="-40" dirty="0">
                <a:solidFill>
                  <a:srgbClr val="FF0000"/>
                </a:solidFill>
                <a:latin typeface="Constantia"/>
                <a:cs typeface="Constantia"/>
              </a:rPr>
              <a:t>Definition:		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	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notes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measurements one 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takes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at a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scene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which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shows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key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physical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measurements	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onstantia"/>
                <a:cs typeface="Constantia"/>
              </a:rPr>
              <a:t>map</a:t>
            </a:r>
            <a:r>
              <a:rPr sz="3200" spc="-21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scene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 its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evidence  location.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5264" y="516636"/>
            <a:ext cx="2324100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3672" y="2138172"/>
            <a:ext cx="8258809" cy="3747770"/>
            <a:chOff x="423672" y="2138172"/>
            <a:chExt cx="8258809" cy="3747770"/>
          </a:xfrm>
        </p:grpSpPr>
        <p:sp>
          <p:nvSpPr>
            <p:cNvPr id="4" name="object 4"/>
            <p:cNvSpPr/>
            <p:nvPr/>
          </p:nvSpPr>
          <p:spPr>
            <a:xfrm>
              <a:off x="6753501" y="3832006"/>
              <a:ext cx="1928974" cy="2053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44" y="2142744"/>
              <a:ext cx="7073265" cy="3716020"/>
            </a:xfrm>
            <a:custGeom>
              <a:avLst/>
              <a:gdLst/>
              <a:ahLst/>
              <a:cxnLst/>
              <a:rect l="l" t="t" r="r" b="b"/>
              <a:pathLst>
                <a:path w="7073265" h="3716020">
                  <a:moveTo>
                    <a:pt x="0" y="3715511"/>
                  </a:moveTo>
                  <a:lnTo>
                    <a:pt x="7072883" y="3715511"/>
                  </a:lnTo>
                  <a:lnTo>
                    <a:pt x="7072883" y="0"/>
                  </a:lnTo>
                  <a:lnTo>
                    <a:pt x="0" y="0"/>
                  </a:lnTo>
                  <a:lnTo>
                    <a:pt x="0" y="3715511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872" y="1214627"/>
            <a:ext cx="6715125" cy="715010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0835">
              <a:lnSpc>
                <a:spcPts val="3005"/>
              </a:lnSpc>
            </a:pPr>
            <a:r>
              <a:rPr b="1" spc="-10" dirty="0">
                <a:solidFill>
                  <a:srgbClr val="FF0000"/>
                </a:solidFill>
                <a:latin typeface="Constantia"/>
                <a:cs typeface="Constantia"/>
              </a:rPr>
              <a:t>Once</a:t>
            </a:r>
            <a:r>
              <a:rPr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nstantia"/>
                <a:cs typeface="Constantia"/>
              </a:rPr>
              <a:t>photos</a:t>
            </a:r>
            <a:r>
              <a:rPr b="1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are</a:t>
            </a:r>
            <a:r>
              <a:rPr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nstantia"/>
                <a:cs typeface="Constantia"/>
              </a:rPr>
              <a:t>taken,</a:t>
            </a:r>
            <a:r>
              <a:rPr b="1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sketch</a:t>
            </a:r>
            <a:r>
              <a:rPr b="1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nstantia"/>
                <a:cs typeface="Constantia"/>
              </a:rPr>
              <a:t>scene.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3353" y="2129408"/>
            <a:ext cx="6448425" cy="128689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254635">
              <a:lnSpc>
                <a:spcPts val="2160"/>
              </a:lnSpc>
              <a:spcBef>
                <a:spcPts val="375"/>
              </a:spcBef>
              <a:buClr>
                <a:srgbClr val="FFFF00"/>
              </a:buClr>
              <a:buSzPct val="85000"/>
              <a:buFont typeface="Wingdings"/>
              <a:buChar char=""/>
              <a:tabLst>
                <a:tab pos="331470" algn="l"/>
              </a:tabLst>
            </a:pP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Rough</a:t>
            </a:r>
            <a:r>
              <a:rPr sz="20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onstantia"/>
                <a:cs typeface="Constantia"/>
              </a:rPr>
              <a:t>Sketch-</a:t>
            </a:r>
            <a:r>
              <a:rPr sz="2000" b="1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20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accurate</a:t>
            </a:r>
            <a:r>
              <a:rPr sz="20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simple</a:t>
            </a:r>
            <a:r>
              <a:rPr sz="20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depiction</a:t>
            </a:r>
            <a:r>
              <a:rPr sz="20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scene 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dimensions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and location of all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items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000" spc="-2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interest</a:t>
            </a:r>
            <a:endParaRPr sz="20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Wingdings"/>
              <a:buChar char=""/>
            </a:pPr>
            <a:endParaRPr sz="2550" dirty="0">
              <a:latin typeface="Constantia"/>
              <a:cs typeface="Constantia"/>
            </a:endParaRPr>
          </a:p>
          <a:p>
            <a:pPr marL="12700" marR="5080">
              <a:lnSpc>
                <a:spcPts val="2160"/>
              </a:lnSpc>
              <a:buClr>
                <a:srgbClr val="FFFF00"/>
              </a:buClr>
              <a:buSzPct val="85000"/>
              <a:buFont typeface="Wingdings"/>
              <a:buChar char=""/>
              <a:tabLst>
                <a:tab pos="331470" algn="l"/>
              </a:tabLst>
            </a:pP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Final </a:t>
            </a:r>
            <a:r>
              <a:rPr sz="2000" b="1" spc="-15" dirty="0">
                <a:solidFill>
                  <a:srgbClr val="FF0000"/>
                </a:solidFill>
                <a:latin typeface="Constantia"/>
                <a:cs typeface="Constantia"/>
              </a:rPr>
              <a:t>Sketch- 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drawn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with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care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7187" y="4019550"/>
            <a:ext cx="19964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4945" algn="l"/>
              </a:tabLst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7779" y="3990019"/>
            <a:ext cx="1438910" cy="10312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88900" indent="-76200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SzPct val="60000"/>
              <a:buFont typeface="Wingdings"/>
              <a:buChar char=""/>
              <a:tabLst>
                <a:tab pos="88900" algn="l"/>
              </a:tabLst>
            </a:pP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Location</a:t>
            </a:r>
            <a:endParaRPr sz="2000">
              <a:latin typeface="Constantia"/>
              <a:cs typeface="Constantia"/>
            </a:endParaRPr>
          </a:p>
          <a:p>
            <a:pPr marL="88900" indent="-76200">
              <a:lnSpc>
                <a:spcPct val="100000"/>
              </a:lnSpc>
              <a:spcBef>
                <a:spcPts val="240"/>
              </a:spcBef>
              <a:buClr>
                <a:srgbClr val="FFFF00"/>
              </a:buClr>
              <a:buSzPct val="60000"/>
              <a:buFont typeface="Wingdings"/>
              <a:buChar char=""/>
              <a:tabLst>
                <a:tab pos="88900" algn="l"/>
              </a:tabLst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Incident</a:t>
            </a:r>
            <a:endParaRPr sz="2000">
              <a:latin typeface="Constantia"/>
              <a:cs typeface="Constantia"/>
            </a:endParaRPr>
          </a:p>
          <a:p>
            <a:pPr marL="88900" indent="-76200">
              <a:lnSpc>
                <a:spcPct val="100000"/>
              </a:lnSpc>
              <a:spcBef>
                <a:spcPts val="240"/>
              </a:spcBef>
              <a:buClr>
                <a:srgbClr val="FFFF00"/>
              </a:buClr>
              <a:buSzPct val="60000"/>
              <a:buFont typeface="Wingdings"/>
              <a:buChar char=""/>
              <a:tabLst>
                <a:tab pos="88900" algn="l"/>
              </a:tabLst>
            </a:pP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Sketched</a:t>
            </a:r>
            <a:r>
              <a:rPr sz="20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9105" y="4690364"/>
            <a:ext cx="2879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7450" algn="l"/>
              </a:tabLst>
            </a:pPr>
            <a:r>
              <a:rPr sz="2000" spc="-40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easu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ement</a:t>
            </a:r>
            <a:r>
              <a:rPr sz="20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Scale	</a:t>
            </a:r>
            <a:r>
              <a:rPr sz="2000" spc="-3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7779" y="4995773"/>
            <a:ext cx="3594735" cy="6959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8900" indent="-76200">
              <a:lnSpc>
                <a:spcPct val="100000"/>
              </a:lnSpc>
              <a:spcBef>
                <a:spcPts val="340"/>
              </a:spcBef>
              <a:buClr>
                <a:srgbClr val="FFFF00"/>
              </a:buClr>
              <a:buSzPct val="60000"/>
              <a:buFont typeface="Wingdings"/>
              <a:buChar char=""/>
              <a:tabLst>
                <a:tab pos="88900" algn="l"/>
              </a:tabLst>
            </a:pP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All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Entry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and Exit</a:t>
            </a:r>
            <a:r>
              <a:rPr sz="2000" spc="-3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000" spc="-3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opportunities</a:t>
            </a:r>
            <a:endParaRPr sz="2000" dirty="0">
              <a:latin typeface="Constantia"/>
              <a:cs typeface="Constantia"/>
            </a:endParaRPr>
          </a:p>
          <a:p>
            <a:pPr marL="88900" indent="-76200">
              <a:lnSpc>
                <a:spcPct val="100000"/>
              </a:lnSpc>
              <a:spcBef>
                <a:spcPts val="240"/>
              </a:spcBef>
              <a:buClr>
                <a:srgbClr val="FFFF00"/>
              </a:buClr>
              <a:buSzPct val="60000"/>
              <a:buFont typeface="Wingdings"/>
              <a:buChar char=""/>
              <a:tabLst>
                <a:tab pos="88900" algn="l"/>
              </a:tabLst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North</a:t>
            </a:r>
            <a:r>
              <a:rPr sz="20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Arrow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1632" y="815339"/>
            <a:ext cx="2596896" cy="560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191" y="1730705"/>
            <a:ext cx="1003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000" b="1" spc="5" dirty="0">
                <a:solidFill>
                  <a:srgbClr val="FFFFFF"/>
                </a:solidFill>
                <a:latin typeface="Constantia"/>
                <a:cs typeface="Constantia"/>
              </a:rPr>
              <a:t>UGH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2205227"/>
            <a:ext cx="8065007" cy="417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1632" y="815339"/>
            <a:ext cx="2596896" cy="560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0240" y="1656715"/>
            <a:ext cx="1276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2205227"/>
            <a:ext cx="8712708" cy="446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337934" cy="80021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Forensic Odontology</a:t>
            </a:r>
            <a:r>
              <a:rPr lang="en-US" dirty="0"/>
              <a:t>: </a:t>
            </a:r>
            <a:r>
              <a:rPr lang="en-US" b="1" dirty="0"/>
              <a:t>Medicolegal importance of teeth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99095" cy="488097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Age and sex estimation.</a:t>
            </a:r>
            <a:endParaRPr lang="en-US" sz="1500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Personal identification (dental print): from teeth examination and X-ray.</a:t>
            </a:r>
            <a:endParaRPr lang="en-US" sz="1500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Bite mark:</a:t>
            </a:r>
            <a:endParaRPr lang="en-US" sz="1500" dirty="0"/>
          </a:p>
          <a:p>
            <a:pPr lvl="1"/>
            <a:r>
              <a:rPr lang="en-US" dirty="0"/>
              <a:t>Human bite: are 2 curved rows of abrasions and bruises. It is considered as a </a:t>
            </a:r>
            <a:r>
              <a:rPr lang="en-US" b="1" u="sng" dirty="0">
                <a:solidFill>
                  <a:srgbClr val="FF0000"/>
                </a:solidFill>
              </a:rPr>
              <a:t>print</a:t>
            </a:r>
            <a:r>
              <a:rPr lang="en-US" dirty="0"/>
              <a:t> could help in identification of the assailant.</a:t>
            </a:r>
            <a:endParaRPr lang="en-US" sz="1350" dirty="0"/>
          </a:p>
          <a:p>
            <a:pPr lvl="1"/>
            <a:r>
              <a:rPr lang="en-US" dirty="0"/>
              <a:t>Animal bite: 2 parallel rows.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Diagnosis of poisoning</a:t>
            </a:r>
            <a:endParaRPr lang="en-US" sz="1500" dirty="0"/>
          </a:p>
          <a:p>
            <a:pPr lvl="1"/>
            <a:r>
              <a:rPr lang="en-US" dirty="0"/>
              <a:t>Chronic heavy metal toxicity: (</a:t>
            </a:r>
            <a:r>
              <a:rPr lang="en-US" b="1" u="sng" dirty="0">
                <a:solidFill>
                  <a:schemeClr val="accent1"/>
                </a:solidFill>
              </a:rPr>
              <a:t>lead</a:t>
            </a:r>
            <a:r>
              <a:rPr lang="en-US" dirty="0"/>
              <a:t>, </a:t>
            </a:r>
            <a:r>
              <a:rPr lang="en-US" sz="2100" b="1" u="sng" dirty="0">
                <a:solidFill>
                  <a:schemeClr val="bg1">
                    <a:lumMod val="65000"/>
                  </a:schemeClr>
                </a:solidFill>
              </a:rPr>
              <a:t>mercury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cupper </a:t>
            </a:r>
            <a:r>
              <a:rPr lang="en-US" dirty="0"/>
              <a:t>make </a:t>
            </a:r>
            <a:r>
              <a:rPr lang="en-US" b="1" u="sng" dirty="0">
                <a:solidFill>
                  <a:schemeClr val="accent1"/>
                </a:solidFill>
              </a:rPr>
              <a:t>blue</a:t>
            </a:r>
            <a:r>
              <a:rPr lang="en-US" dirty="0"/>
              <a:t>, </a:t>
            </a:r>
            <a:r>
              <a:rPr lang="en-US" sz="2100" b="1" u="sng" dirty="0">
                <a:solidFill>
                  <a:schemeClr val="bg1">
                    <a:lumMod val="65000"/>
                  </a:schemeClr>
                </a:solidFill>
              </a:rPr>
              <a:t>grey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 line in the gums respectively:</a:t>
            </a:r>
            <a:endParaRPr lang="en-US" sz="1350" dirty="0"/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Dirty yellow </a:t>
            </a:r>
            <a:r>
              <a:rPr lang="en-US" dirty="0"/>
              <a:t>teeth from </a:t>
            </a:r>
            <a:r>
              <a:rPr lang="en-US" b="1" dirty="0">
                <a:solidFill>
                  <a:srgbClr val="FFC000"/>
                </a:solidFill>
              </a:rPr>
              <a:t>tetracycline</a:t>
            </a:r>
            <a:r>
              <a:rPr lang="en-US" sz="1350" dirty="0"/>
              <a:t>.</a:t>
            </a:r>
          </a:p>
          <a:p>
            <a:pPr marL="342900" lvl="1"/>
            <a:endParaRPr lang="en-US" sz="13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337934" cy="400110"/>
          </a:xfrm>
        </p:spPr>
        <p:txBody>
          <a:bodyPr/>
          <a:lstStyle/>
          <a:p>
            <a:r>
              <a:rPr lang="en-US" b="1" u="sng" dirty="0"/>
              <a:t>MLI of Hair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8" y="1219200"/>
            <a:ext cx="8136082" cy="5181600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Criminal cases: </a:t>
            </a:r>
          </a:p>
          <a:p>
            <a:pPr lvl="1"/>
            <a:r>
              <a:rPr lang="en-US" dirty="0"/>
              <a:t>Rape: pubic hair used for identification of the assailant </a:t>
            </a:r>
          </a:p>
          <a:p>
            <a:pPr lvl="1"/>
            <a:r>
              <a:rPr lang="en-US" dirty="0"/>
              <a:t>Cadaveric spasm: for identification of the assailant </a:t>
            </a:r>
          </a:p>
          <a:p>
            <a:pPr lvl="1"/>
            <a:r>
              <a:rPr lang="en-US" dirty="0"/>
              <a:t>differentiate Cut from contused wound</a:t>
            </a:r>
          </a:p>
          <a:p>
            <a:pPr lvl="1"/>
            <a:r>
              <a:rPr lang="en-US" dirty="0"/>
              <a:t>Firearm injury: differentiate inlet from exit</a:t>
            </a:r>
          </a:p>
          <a:p>
            <a:r>
              <a:rPr lang="en-US" dirty="0"/>
              <a:t>diagnosis of </a:t>
            </a:r>
            <a:r>
              <a:rPr lang="en-US" dirty="0">
                <a:solidFill>
                  <a:srgbClr val="FF0000"/>
                </a:solidFill>
              </a:rPr>
              <a:t>poisoning</a:t>
            </a:r>
            <a:r>
              <a:rPr lang="en-US" dirty="0"/>
              <a:t>: ex. arsenic poisoning </a:t>
            </a:r>
          </a:p>
          <a:p>
            <a:r>
              <a:rPr lang="en-US" dirty="0">
                <a:solidFill>
                  <a:srgbClr val="FF0000"/>
                </a:solidFill>
              </a:rPr>
              <a:t>personal identification </a:t>
            </a:r>
            <a:r>
              <a:rPr lang="en-US" dirty="0"/>
              <a:t>and Disputed paternity: by DNA print from hair root.</a:t>
            </a:r>
          </a:p>
          <a:p>
            <a:pPr lvl="0"/>
            <a:r>
              <a:rPr lang="en-US" dirty="0"/>
              <a:t>Examination of tip indicates </a:t>
            </a:r>
            <a:r>
              <a:rPr lang="en-US" dirty="0">
                <a:solidFill>
                  <a:srgbClr val="FF0000"/>
                </a:solidFill>
              </a:rPr>
              <a:t>time </a:t>
            </a:r>
            <a:r>
              <a:rPr lang="en-US" dirty="0"/>
              <a:t>of hair cutting. </a:t>
            </a:r>
          </a:p>
          <a:p>
            <a:pPr lvl="0"/>
            <a:r>
              <a:rPr lang="en-US" dirty="0"/>
              <a:t>Examination of hair </a:t>
            </a:r>
            <a:r>
              <a:rPr lang="en-US" dirty="0">
                <a:solidFill>
                  <a:srgbClr val="FF0000"/>
                </a:solidFill>
              </a:rPr>
              <a:t>root</a:t>
            </a:r>
            <a:r>
              <a:rPr lang="en-US" dirty="0"/>
              <a:t> indicates if hair fallen by itself or pulled. </a:t>
            </a:r>
          </a:p>
          <a:p>
            <a:pPr lvl="0"/>
            <a:r>
              <a:rPr lang="en-US" dirty="0"/>
              <a:t>Identification of </a:t>
            </a:r>
            <a:r>
              <a:rPr lang="en-US" dirty="0">
                <a:solidFill>
                  <a:srgbClr val="FF0000"/>
                </a:solidFill>
              </a:rPr>
              <a:t>race</a:t>
            </a:r>
            <a:r>
              <a:rPr lang="en-US" dirty="0"/>
              <a:t>: from the form of the 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284988"/>
            <a:ext cx="8072628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372" y="5715000"/>
            <a:ext cx="7358380" cy="516808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90"/>
              </a:spcBef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??</a:t>
            </a:r>
            <a:r>
              <a:rPr sz="3200" i="1" spc="-5" dirty="0">
                <a:solidFill>
                  <a:srgbClr val="FFFFFF"/>
                </a:solidFill>
                <a:latin typeface="Constantia"/>
                <a:cs typeface="Constantia"/>
              </a:rPr>
              <a:t>Assailant</a:t>
            </a:r>
            <a:r>
              <a:rPr lang="en-US" sz="32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ar-EG" sz="3200" i="1" spc="-5" dirty="0">
                <a:solidFill>
                  <a:srgbClr val="FFFFFF"/>
                </a:solidFill>
                <a:latin typeface="Constantia"/>
                <a:cs typeface="Constantia"/>
              </a:rPr>
              <a:t>سلم نفسك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01736_">
            <a:extLst>
              <a:ext uri="{FF2B5EF4-FFF2-40B4-BE49-F238E27FC236}">
                <a16:creationId xmlns:a16="http://schemas.microsoft.com/office/drawing/2014/main" id="{FD3E299E-7DEA-40F7-87FA-EC737BA3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746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360F76F8-3D0F-4779-8D3E-D3AF3E71F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20713"/>
            <a:ext cx="856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4400" b="1" i="1" dirty="0">
                <a:latin typeface="+mn-lt"/>
                <a:cs typeface="Arial" charset="0"/>
              </a:rPr>
              <a:t>PRINCIPLE OF EXCHANGE:-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FB8E8203-8266-4207-8A29-592C682D5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3138488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Edmond </a:t>
            </a:r>
            <a:r>
              <a:rPr lang="en-AU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Locard</a:t>
            </a:r>
            <a:r>
              <a:rPr lang="en-AU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59BDC71-026E-4456-B45A-172C5885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29" y="1546334"/>
            <a:ext cx="764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Locard’s Exchange principle states that when a person comes into contact with an object or another person, a cross-transfer of physical evidence can occur.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F1F2480B-4212-4CDE-8A53-6AF94480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Pioneer of forensic science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  <p:bldP spid="15366" grpId="0"/>
      <p:bldP spid="15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112E792-1526-400E-83E7-DB4FA71159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989138"/>
            <a:ext cx="7343775" cy="3268662"/>
          </a:xfrm>
        </p:spPr>
        <p:txBody>
          <a:bodyPr/>
          <a:lstStyle/>
          <a:p>
            <a:pPr eaLnBrk="1" hangingPunct="1"/>
            <a:r>
              <a:rPr lang="en-A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altLang="en-US" sz="3600" b="1">
                <a:cs typeface="Arial" panose="020B0604020202020204" pitchFamily="34" charset="0"/>
              </a:rPr>
              <a:t>the crime scene may offer </a:t>
            </a:r>
            <a:r>
              <a:rPr lang="en-AU" altLang="en-US" sz="3600" b="1">
                <a:solidFill>
                  <a:srgbClr val="FF3399"/>
                </a:solidFill>
                <a:cs typeface="Arial" panose="020B0604020202020204" pitchFamily="34" charset="0"/>
              </a:rPr>
              <a:t>evidence</a:t>
            </a:r>
            <a:r>
              <a:rPr lang="en-AU" altLang="en-US" sz="3600" b="1">
                <a:cs typeface="Arial" panose="020B0604020202020204" pitchFamily="34" charset="0"/>
              </a:rPr>
              <a:t> of the </a:t>
            </a:r>
            <a:r>
              <a:rPr lang="en-AU" altLang="en-US" sz="3600" b="1">
                <a:solidFill>
                  <a:srgbClr val="FF3399"/>
                </a:solidFill>
                <a:cs typeface="Arial" panose="020B0604020202020204" pitchFamily="34" charset="0"/>
              </a:rPr>
              <a:t>offender</a:t>
            </a:r>
            <a:r>
              <a:rPr lang="en-AU" altLang="en-US" sz="3600" b="1">
                <a:cs typeface="Arial" panose="020B0604020202020204" pitchFamily="34" charset="0"/>
              </a:rPr>
              <a:t>, and the </a:t>
            </a:r>
            <a:r>
              <a:rPr lang="en-AU" altLang="en-US" sz="3600" b="1">
                <a:solidFill>
                  <a:srgbClr val="FF3399"/>
                </a:solidFill>
                <a:cs typeface="Arial" panose="020B0604020202020204" pitchFamily="34" charset="0"/>
              </a:rPr>
              <a:t>offender</a:t>
            </a:r>
            <a:r>
              <a:rPr lang="en-AU" altLang="en-US" sz="3600" b="1">
                <a:cs typeface="Arial" panose="020B0604020202020204" pitchFamily="34" charset="0"/>
              </a:rPr>
              <a:t> may have taken evidence </a:t>
            </a:r>
            <a:r>
              <a:rPr lang="en-AU" altLang="en-US" sz="3600" b="1">
                <a:solidFill>
                  <a:srgbClr val="FF3399"/>
                </a:solidFill>
                <a:cs typeface="Arial" panose="020B0604020202020204" pitchFamily="34" charset="0"/>
              </a:rPr>
              <a:t>from</a:t>
            </a:r>
            <a:r>
              <a:rPr lang="en-AU" altLang="en-US" sz="3600" b="1">
                <a:cs typeface="Arial" panose="020B0604020202020204" pitchFamily="34" charset="0"/>
              </a:rPr>
              <a:t> the crime scene with him.</a:t>
            </a:r>
            <a:br>
              <a:rPr lang="en-AU" altLang="en-US" sz="3600" b="1">
                <a:cs typeface="Arial" panose="020B0604020202020204" pitchFamily="34" charset="0"/>
              </a:rPr>
            </a:br>
            <a:endParaRPr lang="en-AU" altLang="en-US" sz="4000" b="1">
              <a:cs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BA447DB-49FD-44BE-82A7-DD571DD2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4638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-A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On the basis of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0753D27-7C19-4D84-8CED-48CA3C3B9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196975"/>
            <a:ext cx="89106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AU" sz="4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“every contact leaves its traces”</a:t>
            </a:r>
            <a:endParaRPr lang="en-US" sz="44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269" name="Text Box 9">
            <a:extLst>
              <a:ext uri="{FF2B5EF4-FFF2-40B4-BE49-F238E27FC236}">
                <a16:creationId xmlns:a16="http://schemas.microsoft.com/office/drawing/2014/main" id="{E5FE563F-26BE-4428-A738-77526199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5175"/>
            <a:ext cx="130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suspect</a:t>
            </a:r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AE9EDDF4-DA68-419D-AC8D-80461827E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118225"/>
            <a:ext cx="112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scene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8809D1A8-4BA7-46D6-920C-2258BFC2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463" y="6162675"/>
            <a:ext cx="127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victim</a:t>
            </a:r>
          </a:p>
        </p:txBody>
      </p:sp>
      <p:sp>
        <p:nvSpPr>
          <p:cNvPr id="11272" name="AutoShape 6">
            <a:extLst>
              <a:ext uri="{FF2B5EF4-FFF2-40B4-BE49-F238E27FC236}">
                <a16:creationId xmlns:a16="http://schemas.microsoft.com/office/drawing/2014/main" id="{EC04077D-E377-4ED9-9212-5C1DA050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5033963"/>
            <a:ext cx="1219200" cy="12255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E8D9CB1-2E3C-4F18-8FE1-A217E6F2D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b="1" dirty="0"/>
              <a:t>Liquid evidence</a:t>
            </a:r>
          </a:p>
          <a:p>
            <a:pPr eaLnBrk="1" hangingPunct="1"/>
            <a:r>
              <a:rPr lang="en-AU" altLang="en-US" b="1" dirty="0"/>
              <a:t>Dry evidence</a:t>
            </a:r>
          </a:p>
          <a:p>
            <a:pPr eaLnBrk="1" hangingPunct="1"/>
            <a:r>
              <a:rPr lang="en-AU" altLang="en-US" b="1" dirty="0"/>
              <a:t>Impressions</a:t>
            </a:r>
          </a:p>
          <a:p>
            <a:pPr eaLnBrk="1" hangingPunct="1"/>
            <a:endParaRPr lang="en-US" altLang="en-US" b="1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7F601C8-3190-4420-8199-FA5168BDF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171410"/>
            <a:ext cx="6337934" cy="422275"/>
          </a:xfrm>
          <a:noFill/>
        </p:spPr>
        <p:txBody>
          <a:bodyPr/>
          <a:lstStyle/>
          <a:p>
            <a:r>
              <a:rPr lang="en-AU" altLang="en-US" b="1" dirty="0"/>
              <a:t>Evidence to be collected</a:t>
            </a:r>
            <a:r>
              <a:rPr lang="en-AU" alt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  <p:bldP spid="52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F1AB4593-D470-4E69-B3D2-FE12F5FD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916113"/>
            <a:ext cx="85693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94AD297-1A5F-4164-ADBF-535F3F1E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92250"/>
            <a:ext cx="7669213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8163" indent="-444500">
              <a:lnSpc>
                <a:spcPct val="120000"/>
              </a:lnSpc>
              <a:tabLst>
                <a:tab pos="538163" algn="l"/>
              </a:tabLst>
              <a:defRPr/>
            </a:pPr>
            <a:r>
              <a:rPr lang="en-AU" sz="4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Liquid evidence:-</a:t>
            </a:r>
          </a:p>
          <a:p>
            <a:pPr marL="538163" indent="-444500">
              <a:lnSpc>
                <a:spcPct val="12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tabLst>
                <a:tab pos="538163" algn="l"/>
              </a:tabLst>
              <a:defRPr/>
            </a:pPr>
            <a:r>
              <a:rPr lang="en-A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Blood, semen, saliva,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vaginal,</a:t>
            </a:r>
          </a:p>
          <a:p>
            <a:pPr marL="538163" indent="-444500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  <a:tabLst>
                <a:tab pos="538163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  and urine stains.</a:t>
            </a:r>
            <a:r>
              <a:rPr lang="en-A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pPr marL="538163" indent="-444500">
              <a:lnSpc>
                <a:spcPct val="12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tabLst>
                <a:tab pos="538163" algn="l"/>
              </a:tabLst>
              <a:defRPr/>
            </a:pPr>
            <a:r>
              <a:rPr lang="en-A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Alcoholic beverages and </a:t>
            </a:r>
          </a:p>
          <a:p>
            <a:pPr marL="538163" indent="-444500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  <a:tabLst>
                <a:tab pos="538163" algn="l"/>
              </a:tabLst>
              <a:defRPr/>
            </a:pPr>
            <a:r>
              <a:rPr lang="en-A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  suspected poisoned materials.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 marL="538163" indent="-444500">
              <a:lnSpc>
                <a:spcPct val="12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tabLst>
                <a:tab pos="538163" algn="l"/>
              </a:tabLst>
              <a:defRPr/>
            </a:pPr>
            <a:r>
              <a:rPr lang="en-A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Flammable liquids</a:t>
            </a:r>
            <a:r>
              <a:rPr lang="en-A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7B5BBA11-01FB-4CA5-B58B-D1EC5C0E4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4325" y="260350"/>
            <a:ext cx="8648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A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Evidence to be collected</a:t>
            </a:r>
            <a:r>
              <a:rPr lang="en-A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 </a:t>
            </a:r>
          </a:p>
        </p:txBody>
      </p:sp>
      <p:pic>
        <p:nvPicPr>
          <p:cNvPr id="53253" name="Picture 5" descr="bd06220_">
            <a:extLst>
              <a:ext uri="{FF2B5EF4-FFF2-40B4-BE49-F238E27FC236}">
                <a16:creationId xmlns:a16="http://schemas.microsoft.com/office/drawing/2014/main" id="{726B2F9A-BA83-4EBE-8792-51FAB18EB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8351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piece5">
            <a:extLst>
              <a:ext uri="{FF2B5EF4-FFF2-40B4-BE49-F238E27FC236}">
                <a16:creationId xmlns:a16="http://schemas.microsoft.com/office/drawing/2014/main" id="{B4CD9333-6008-485D-B50A-49DF5F2C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4076700"/>
            <a:ext cx="17684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3BF1A62C-9691-40C8-BBD4-C90E25CDE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916113"/>
            <a:ext cx="85693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A02CD9E4-5248-4275-9D16-34D64F7F8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7175"/>
            <a:ext cx="7212013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8163" indent="-538163">
              <a:defRPr/>
            </a:pPr>
            <a:r>
              <a:rPr lang="en-AU" sz="4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Dry evidence:-</a:t>
            </a:r>
            <a:r>
              <a:rPr lang="en-AU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               </a:t>
            </a:r>
          </a:p>
          <a:p>
            <a:pPr marL="538163" indent="-538163">
              <a:lnSpc>
                <a:spcPct val="11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A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Dried blood, hair, </a:t>
            </a:r>
            <a:r>
              <a:rPr lang="en-AU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Fibers</a:t>
            </a:r>
            <a:r>
              <a:rPr lang="en-A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and Threads.</a:t>
            </a:r>
          </a:p>
          <a:p>
            <a:pPr marL="538163" indent="-538163">
              <a:lnSpc>
                <a:spcPct val="11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A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Broken Fingernails</a:t>
            </a:r>
          </a:p>
          <a:p>
            <a:pPr marL="538163" indent="-538163">
              <a:lnSpc>
                <a:spcPct val="11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Weapons, bullets and explosion   fragments</a:t>
            </a:r>
            <a:endParaRPr lang="en-AU" sz="28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 marL="538163" indent="-538163">
              <a:lnSpc>
                <a:spcPct val="11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Gun shot residue </a:t>
            </a:r>
            <a:r>
              <a:rPr lang="en-A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swabs.  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 marL="538163" indent="-538163">
              <a:lnSpc>
                <a:spcPct val="11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Dust, soil, rocks, minerals. glass and paint.</a:t>
            </a:r>
            <a:r>
              <a:rPr lang="en-A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pPr marL="538163" indent="-538163">
              <a:lnSpc>
                <a:spcPct val="110000"/>
              </a:lnSpc>
              <a:buClr>
                <a:srgbClr val="FF33CC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A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Questioned documents</a:t>
            </a:r>
            <a:r>
              <a:rPr lang="en-A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36198" name="Picture 6" descr="blood_etc">
            <a:extLst>
              <a:ext uri="{FF2B5EF4-FFF2-40B4-BE49-F238E27FC236}">
                <a16:creationId xmlns:a16="http://schemas.microsoft.com/office/drawing/2014/main" id="{15053B48-7DE5-4465-A9DE-54BD37F6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5030788"/>
            <a:ext cx="309403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PRNT001">
            <a:extLst>
              <a:ext uri="{FF2B5EF4-FFF2-40B4-BE49-F238E27FC236}">
                <a16:creationId xmlns:a16="http://schemas.microsoft.com/office/drawing/2014/main" id="{6B2965AC-6DE7-460D-9E01-27254354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533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CE39F729-701A-4BDC-BB37-532447795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60350"/>
            <a:ext cx="6732587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7550" lvl="4">
              <a:defRPr/>
            </a:pPr>
            <a:r>
              <a:rPr lang="en-AU" sz="5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Impressions:-</a:t>
            </a:r>
            <a:r>
              <a:rPr lang="en-AU" sz="4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. </a:t>
            </a:r>
            <a:r>
              <a:rPr lang="en-A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Evidence Prints: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   - Finger, palm, toe, sole, lip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A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Fingernail abrasions.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A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Bite marks.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Footwear impression.</a:t>
            </a:r>
            <a:endParaRPr lang="en-AU" sz="36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buFontTx/>
              <a:buBlip>
                <a:blip r:embed="rId4"/>
              </a:buBlip>
              <a:defRPr/>
            </a:pPr>
            <a:r>
              <a:rPr lang="en-A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Tire marks.   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A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Tool marks.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4580" name="Picture 4" descr="detective_6">
            <a:extLst>
              <a:ext uri="{FF2B5EF4-FFF2-40B4-BE49-F238E27FC236}">
                <a16:creationId xmlns:a16="http://schemas.microsoft.com/office/drawing/2014/main" id="{BD3CB844-D227-4AFE-A1C3-41E66AB5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08525"/>
            <a:ext cx="305911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frontwalk_e0">
            <a:extLst>
              <a:ext uri="{FF2B5EF4-FFF2-40B4-BE49-F238E27FC236}">
                <a16:creationId xmlns:a16="http://schemas.microsoft.com/office/drawing/2014/main" id="{C2A86FEF-39B0-4D0E-B56C-4FF335EE5F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519363"/>
            <a:ext cx="12239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6" ma:contentTypeDescription="Create a new document." ma:contentTypeScope="" ma:versionID="f48d1b8c8c867eee902265cf3654613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865a30e56b997494d9cb9dc52bd11eee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6AEAEA-C81D-4E06-A9A1-7DE557F2A2BC}"/>
</file>

<file path=customXml/itemProps2.xml><?xml version="1.0" encoding="utf-8"?>
<ds:datastoreItem xmlns:ds="http://schemas.openxmlformats.org/officeDocument/2006/customXml" ds:itemID="{BD013C1D-C99D-42D7-85EF-1AD0CCDD44E2}"/>
</file>

<file path=customXml/itemProps3.xml><?xml version="1.0" encoding="utf-8"?>
<ds:datastoreItem xmlns:ds="http://schemas.openxmlformats.org/officeDocument/2006/customXml" ds:itemID="{61C6C0C8-49C8-44F6-B858-EF1D9FA106E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775</Words>
  <Application>Microsoft Office PowerPoint</Application>
  <PresentationFormat>On-screen Show (4:3)</PresentationFormat>
  <Paragraphs>132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Constantia</vt:lpstr>
      <vt:lpstr>Times New Roman</vt:lpstr>
      <vt:lpstr>Wingdings</vt:lpstr>
      <vt:lpstr>Office Theme</vt:lpstr>
      <vt:lpstr>PowerPoint Presentation</vt:lpstr>
      <vt:lpstr>Crime Scene Vocabulary</vt:lpstr>
      <vt:lpstr>Where is the crime  scene?</vt:lpstr>
      <vt:lpstr>PowerPoint Presentation</vt:lpstr>
      <vt:lpstr>   the crime scene may offer evidence of the offender, and the offender may have taken evidence from the crime scene with him. </vt:lpstr>
      <vt:lpstr>Evidence to be collected  </vt:lpstr>
      <vt:lpstr>PowerPoint Presentation</vt:lpstr>
      <vt:lpstr>PowerPoint Presentation</vt:lpstr>
      <vt:lpstr>PowerPoint Presentation</vt:lpstr>
      <vt:lpstr>PowerPoint Presentation</vt:lpstr>
      <vt:lpstr>Location of Criminal Activity</vt:lpstr>
      <vt:lpstr>PowerPoint Presentation</vt:lpstr>
      <vt:lpstr>PowerPoint Presentation</vt:lpstr>
      <vt:lpstr>PowerPoint Presentation</vt:lpstr>
      <vt:lpstr>PowerPoint Presentation</vt:lpstr>
      <vt:lpstr>Crime Scene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Once photos are taken, sketch the scene.</vt:lpstr>
      <vt:lpstr>Once photos are taken, sketch the scene.</vt:lpstr>
      <vt:lpstr>ROUGH</vt:lpstr>
      <vt:lpstr>Finished</vt:lpstr>
      <vt:lpstr>Forensic Odontology: Medicolegal importance of teeth examination</vt:lpstr>
      <vt:lpstr>MLI of Hair Examination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melad.boulis</cp:lastModifiedBy>
  <cp:revision>7</cp:revision>
  <dcterms:created xsi:type="dcterms:W3CDTF">2020-09-14T09:50:41Z</dcterms:created>
  <dcterms:modified xsi:type="dcterms:W3CDTF">2020-10-18T20:50:13Z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2020-09-14T00:00:00Z</vt:filetime>
  </property>
  <property fmtid="{D5CDD505-2E9C-101B-9397-08002B2CF9AE}" pid="5" name="ContentTypeId">
    <vt:lpwstr>0x010100A4CE2C4C7B96C94992FCDCD516328081</vt:lpwstr>
  </property>
</Properties>
</file>