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3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ppt/theme/themeOverride4.xml" ContentType="application/vnd.openxmlformats-officedocument.themeOverride+xml"/>
  <Override PartName="/ppt/theme/themeOverride5.xml" ContentType="application/vnd.openxmlformats-officedocument.themeOverride+xml"/>
  <Override PartName="/ppt/theme/themeOverride6.xml" ContentType="application/vnd.openxmlformats-officedocument.themeOverrid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743" r:id="rId2"/>
    <p:sldMasterId id="2147483785" r:id="rId3"/>
    <p:sldMasterId id="2147483803" r:id="rId4"/>
  </p:sldMasterIdLst>
  <p:notesMasterIdLst>
    <p:notesMasterId r:id="rId25"/>
  </p:notesMasterIdLst>
  <p:sldIdLst>
    <p:sldId id="302" r:id="rId5"/>
    <p:sldId id="256" r:id="rId6"/>
    <p:sldId id="311" r:id="rId7"/>
    <p:sldId id="315" r:id="rId8"/>
    <p:sldId id="291" r:id="rId9"/>
    <p:sldId id="307" r:id="rId10"/>
    <p:sldId id="316" r:id="rId11"/>
    <p:sldId id="292" r:id="rId12"/>
    <p:sldId id="303" r:id="rId13"/>
    <p:sldId id="309" r:id="rId14"/>
    <p:sldId id="310" r:id="rId15"/>
    <p:sldId id="318" r:id="rId16"/>
    <p:sldId id="313" r:id="rId17"/>
    <p:sldId id="293" r:id="rId18"/>
    <p:sldId id="295" r:id="rId19"/>
    <p:sldId id="296" r:id="rId20"/>
    <p:sldId id="298" r:id="rId21"/>
    <p:sldId id="319" r:id="rId22"/>
    <p:sldId id="299" r:id="rId23"/>
    <p:sldId id="288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modifyVerifier cryptProviderType="rsaAES" cryptAlgorithmClass="hash" cryptAlgorithmType="typeAny" cryptAlgorithmSid="14" spinCount="100000" saltData="ykWRPjic4Xv3ZvB/GdGPCQ==" hashData="pL+xzvRGAIkejVkeHT60y+My8oZtGPpabpLBo70nTc/IU020rASoYhQ64ntA4RVNfEM+aeGFWB1ldDEAhJmF/w=="/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F6E6C6"/>
    <a:srgbClr val="E5E2CD"/>
    <a:srgbClr val="FFFFE1"/>
    <a:srgbClr val="FFFFCC"/>
    <a:srgbClr val="96C4B1"/>
    <a:srgbClr val="C5A49B"/>
    <a:srgbClr val="84BAA4"/>
    <a:srgbClr val="0D0E1D"/>
    <a:srgbClr val="9966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79" d="100"/>
          <a:sy n="79" d="100"/>
        </p:scale>
        <p:origin x="110" y="18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E18A1A3-B21D-46B2-9D1C-9AFB43BF0ABD}" type="datetimeFigureOut">
              <a:rPr lang="en-US" smtClean="0"/>
              <a:t>1/2/2021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0678BDA-0479-430B-82F4-D18F1D4839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89848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C1600A-889A-4513-A42C-D83EAC0FF96C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99114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FD092B-4228-4152-9EB7-AE95EB640B6A}" type="datetime1">
              <a:rPr lang="en-US" smtClean="0"/>
              <a:t>1/2/2021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Prof. Dr. Ghada Fahmy Helaly</a:t>
            </a:r>
            <a:endParaRPr lang="en-US" dirty="0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899BDA6E-9183-4C21-9116-26B70709C4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4657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2288BB-869D-440D-BF40-E0C78E30D561}" type="datetime1">
              <a:rPr lang="en-US" smtClean="0"/>
              <a:t>1/2/2021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Prof. Dr. Ghada Fahmy Helaly</a:t>
            </a:r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899BDA6E-9183-4C21-9116-26B70709C4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15450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3C0DEB-0FD3-4D13-9B0E-AA6992F7B1CD}" type="datetime1">
              <a:rPr lang="en-US" smtClean="0"/>
              <a:t>1/2/2021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Prof. Dr. Ghada Fahmy Helaly</a:t>
            </a:r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899BDA6E-9183-4C21-9116-26B70709C467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74793726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02F1CB-B573-4654-9D78-D876B3AC0F7E}" type="datetime1">
              <a:rPr lang="en-US" smtClean="0"/>
              <a:t>1/2/2021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Prof. Dr. Ghada Fahmy Helaly</a:t>
            </a:r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899BDA6E-9183-4C21-9116-26B70709C4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166693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D013D7-C787-439A-B681-80604EC7DAB7}" type="datetime1">
              <a:rPr lang="en-US" smtClean="0"/>
              <a:t>1/2/2021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Prof. Dr. Ghada Fahmy Helaly</a:t>
            </a:r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899BDA6E-9183-4C21-9116-26B70709C467}" type="slidenum">
              <a:rPr lang="en-US" smtClean="0"/>
              <a:t>‹#›</a:t>
            </a:fld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30903846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A0A14C-903A-44B8-9F36-7FA0F689DC05}" type="datetime1">
              <a:rPr lang="en-US" smtClean="0"/>
              <a:t>1/2/2021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Prof. Dr. Ghada Fahmy Helaly</a:t>
            </a:r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899BDA6E-9183-4C21-9116-26B70709C4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06847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1122FA-6BC5-4971-924A-CC7406ABE49D}" type="datetime1">
              <a:rPr lang="en-US" smtClean="0"/>
              <a:t>1/2/2021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Prof. Dr. Ghada Fahmy Helaly</a:t>
            </a:r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9BDA6E-9183-4C21-9116-26B70709C4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265396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28E9D4-FD4E-4B9C-84C9-A52E0E6306CB}" type="datetime1">
              <a:rPr lang="en-US" smtClean="0"/>
              <a:t>1/2/2021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Prof. Dr. Ghada Fahmy Helaly</a:t>
            </a:r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9BDA6E-9183-4C21-9116-26B70709C4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988316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bg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61872" y="758952"/>
            <a:ext cx="9418320" cy="4041648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7200" baseline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61872" y="4800600"/>
            <a:ext cx="9418320" cy="1691640"/>
          </a:xfrm>
        </p:spPr>
        <p:txBody>
          <a:bodyPr>
            <a:normAutofit/>
          </a:bodyPr>
          <a:lstStyle>
            <a:lvl1pPr marL="0" indent="0" algn="l">
              <a:buNone/>
              <a:defRPr sz="2200" baseline="0">
                <a:solidFill>
                  <a:schemeClr val="tx1">
                    <a:lumMod val="75000"/>
                  </a:schemeClr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</a:schemeClr>
                </a:solidFill>
              </a:defRPr>
            </a:lvl1pPr>
          </a:lstStyle>
          <a:p>
            <a:fld id="{A8F48EA7-9897-4485-9D61-AD287824209E}" type="datetime1">
              <a:rPr lang="en-US" smtClean="0"/>
              <a:t>1/2/2021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65000"/>
                  </a:schemeClr>
                </a:solidFill>
              </a:defRPr>
            </a:lvl1pPr>
          </a:lstStyle>
          <a:p>
            <a:r>
              <a:rPr lang="en-US" dirty="0" smtClean="0"/>
              <a:t>Prof. Dr. Ghada Fahmy Helaly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65000"/>
                  </a:schemeClr>
                </a:solidFill>
              </a:defRPr>
            </a:lvl1pPr>
          </a:lstStyle>
          <a:p>
            <a:fld id="{899BDA6E-9183-4C21-9116-26B70709C467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99824227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06ABC6-DFB8-4487-8EB6-DD3B4ACCFF4C}" type="datetime1">
              <a:rPr lang="en-US" smtClean="0"/>
              <a:t>1/2/2021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Prof. Dr. Ghada Fahmy Helaly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9BDA6E-9183-4C21-9116-26B70709C4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513812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61872" y="758952"/>
            <a:ext cx="9418320" cy="4041648"/>
          </a:xfrm>
        </p:spPr>
        <p:txBody>
          <a:bodyPr anchor="b">
            <a:normAutofit/>
          </a:bodyPr>
          <a:lstStyle>
            <a:lvl1pPr>
              <a:lnSpc>
                <a:spcPct val="85000"/>
              </a:lnSpc>
              <a:defRPr sz="72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1872" y="4800600"/>
            <a:ext cx="9418320" cy="1691640"/>
          </a:xfrm>
        </p:spPr>
        <p:txBody>
          <a:bodyPr anchor="t">
            <a:normAutofit/>
          </a:bodyPr>
          <a:lstStyle>
            <a:lvl1pPr marL="0" indent="0">
              <a:buNone/>
              <a:defRPr sz="2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04AE2C-1021-4C83-9FFE-98473F617AEB}" type="datetime1">
              <a:rPr lang="en-US" smtClean="0"/>
              <a:t>1/2/2021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Prof. Dr. Ghada Fahmy Helaly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9BDA6E-9183-4C21-9116-26B70709C467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5251104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90136A-4FE7-49E0-8A07-28218AD0D0FC}" type="datetime1">
              <a:rPr lang="en-US" smtClean="0"/>
              <a:t>1/2/2021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Prof. Dr. Ghada Fahmy Helaly</a:t>
            </a:r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9BDA6E-9183-4C21-9116-26B70709C4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097212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61872" y="1828800"/>
            <a:ext cx="4480560" cy="4351337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26480" y="1828800"/>
            <a:ext cx="4480560" cy="4351337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E76F5A-D38D-4528-ABD2-809ED068D014}" type="datetime1">
              <a:rPr lang="en-US" smtClean="0"/>
              <a:t>1/2/2021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Prof. Dr. Ghada Fahmy Helaly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9BDA6E-9183-4C21-9116-26B70709C4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102844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1872" y="1713655"/>
            <a:ext cx="4480560" cy="73152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61872" y="2507550"/>
            <a:ext cx="4480560" cy="366465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26480" y="1713655"/>
            <a:ext cx="4480560" cy="731520"/>
          </a:xfrm>
        </p:spPr>
        <p:txBody>
          <a:bodyPr anchor="b">
            <a:normAutofit/>
          </a:bodyPr>
          <a:lstStyle>
            <a:lvl1pPr marL="0" indent="0">
              <a:lnSpc>
                <a:spcPct val="95000"/>
              </a:lnSpc>
              <a:spcBef>
                <a:spcPts val="0"/>
              </a:spcBef>
              <a:buNone/>
              <a:defRPr lang="en-US" sz="2000" b="0" kern="12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2000"/>
              </a:spcBef>
              <a:buFontTx/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26480" y="2507550"/>
            <a:ext cx="4480560" cy="366465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5C090-C83C-4696-8A53-891E20D96657}" type="datetime1">
              <a:rPr lang="en-US" smtClean="0"/>
              <a:t>1/2/2021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Prof. Dr. Ghada Fahmy Helaly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9BDA6E-9183-4C21-9116-26B70709C4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826759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1D1562-F871-45EA-9750-A3D402B2CB84}" type="datetime1">
              <a:rPr lang="en-US" smtClean="0"/>
              <a:t>1/2/2021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Prof. Dr. Ghada Fahmy Helaly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9BDA6E-9183-4C21-9116-26B70709C4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796613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6FDB6B-FABB-4A2B-8D55-51C4CDB5724E}" type="datetime1">
              <a:rPr lang="en-US" smtClean="0"/>
              <a:t>1/2/2021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Prof. Dr. Ghada Fahmy Helaly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9BDA6E-9183-4C21-9116-26B70709C4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554665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200400" cy="1600197"/>
          </a:xfrm>
        </p:spPr>
        <p:txBody>
          <a:bodyPr anchor="b">
            <a:normAutofit/>
          </a:bodyPr>
          <a:lstStyle>
            <a:lvl1pPr>
              <a:defRPr sz="3200" b="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04267" y="685800"/>
            <a:ext cx="6079066" cy="548640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99734"/>
            <a:ext cx="3200400" cy="3810001"/>
          </a:xfrm>
        </p:spPr>
        <p:txBody>
          <a:bodyPr>
            <a:normAutofit/>
          </a:bodyPr>
          <a:lstStyle>
            <a:lvl1pPr marL="0" indent="0">
              <a:lnSpc>
                <a:spcPct val="114000"/>
              </a:lnSpc>
              <a:spcBef>
                <a:spcPts val="800"/>
              </a:spcBef>
              <a:buNone/>
              <a:defRPr sz="13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D632B2-3D3D-44D1-A868-02664C744D6E}" type="datetime1">
              <a:rPr lang="en-US" smtClean="0"/>
              <a:t>1/2/2021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Prof. Dr. Ghada Fahmy Helaly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9BDA6E-9183-4C21-9116-26B70709C4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278553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5105400"/>
            <a:ext cx="11292840" cy="17526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257800"/>
            <a:ext cx="9982200" cy="914400"/>
          </a:xfrm>
        </p:spPr>
        <p:txBody>
          <a:bodyPr anchor="b">
            <a:normAutofit/>
          </a:bodyPr>
          <a:lstStyle>
            <a:lvl1pPr>
              <a:defRPr sz="2800" b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11292840" cy="5128923"/>
          </a:xfrm>
          <a:solidFill>
            <a:schemeClr val="accent1"/>
          </a:solidFill>
        </p:spPr>
        <p:txBody>
          <a:bodyPr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6108589"/>
            <a:ext cx="9982200" cy="597011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800"/>
              </a:spcBef>
              <a:buNone/>
              <a:defRPr sz="1300">
                <a:solidFill>
                  <a:schemeClr val="bg1">
                    <a:lumMod val="8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F96036-3382-48B8-8489-34D6E6C1A9CD}" type="datetime1">
              <a:rPr lang="en-US" smtClean="0"/>
              <a:t>1/2/2021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Prof. Dr. Ghada Fahmy Helaly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9BDA6E-9183-4C21-9116-26B70709C4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877919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D330D5-7847-4072-8E1E-D8DA173E9228}" type="datetime1">
              <a:rPr lang="en-US" smtClean="0"/>
              <a:t>1/2/2021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Prof. Dr. Ghada Fahmy Helaly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9BDA6E-9183-4C21-9116-26B70709C4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57075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48700" y="381000"/>
            <a:ext cx="2476500" cy="58975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62000" y="381000"/>
            <a:ext cx="7734300" cy="5897562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E5BF25-DDDB-4475-8FD5-1D5BED355181}" type="datetime1">
              <a:rPr lang="en-US" smtClean="0"/>
              <a:t>1/2/2021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Prof. Dr. Ghada Fahmy Helaly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9BDA6E-9183-4C21-9116-26B70709C4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218060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546100" y="-4763"/>
            <a:ext cx="5014912" cy="6862763"/>
            <a:chOff x="2928938" y="-4763"/>
            <a:chExt cx="5014912" cy="6862763"/>
          </a:xfrm>
        </p:grpSpPr>
        <p:sp>
          <p:nvSpPr>
            <p:cNvPr id="22" name="Freeform 6"/>
            <p:cNvSpPr/>
            <p:nvPr/>
          </p:nvSpPr>
          <p:spPr bwMode="auto">
            <a:xfrm>
              <a:off x="3367088" y="-4763"/>
              <a:ext cx="1063625" cy="2782888"/>
            </a:xfrm>
            <a:custGeom>
              <a:avLst/>
              <a:gdLst/>
              <a:ahLst/>
              <a:cxnLst/>
              <a:rect l="0" t="0" r="r" b="b"/>
              <a:pathLst>
                <a:path w="670" h="1753">
                  <a:moveTo>
                    <a:pt x="0" y="1696"/>
                  </a:moveTo>
                  <a:lnTo>
                    <a:pt x="225" y="1753"/>
                  </a:lnTo>
                  <a:lnTo>
                    <a:pt x="670" y="0"/>
                  </a:lnTo>
                  <a:lnTo>
                    <a:pt x="430" y="0"/>
                  </a:lnTo>
                  <a:lnTo>
                    <a:pt x="0" y="169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23" name="Freeform 7"/>
            <p:cNvSpPr/>
            <p:nvPr/>
          </p:nvSpPr>
          <p:spPr bwMode="auto">
            <a:xfrm>
              <a:off x="2928938" y="-4763"/>
              <a:ext cx="1035050" cy="2673350"/>
            </a:xfrm>
            <a:custGeom>
              <a:avLst/>
              <a:gdLst/>
              <a:ahLst/>
              <a:cxnLst/>
              <a:rect l="0" t="0" r="r" b="b"/>
              <a:pathLst>
                <a:path w="652" h="1684">
                  <a:moveTo>
                    <a:pt x="225" y="1684"/>
                  </a:moveTo>
                  <a:lnTo>
                    <a:pt x="652" y="0"/>
                  </a:lnTo>
                  <a:lnTo>
                    <a:pt x="411" y="0"/>
                  </a:lnTo>
                  <a:lnTo>
                    <a:pt x="0" y="1627"/>
                  </a:lnTo>
                  <a:lnTo>
                    <a:pt x="219" y="1681"/>
                  </a:lnTo>
                  <a:lnTo>
                    <a:pt x="225" y="1684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24" name="Freeform 9"/>
            <p:cNvSpPr/>
            <p:nvPr/>
          </p:nvSpPr>
          <p:spPr bwMode="auto">
            <a:xfrm>
              <a:off x="2928938" y="2582862"/>
              <a:ext cx="2693987" cy="4275138"/>
            </a:xfrm>
            <a:custGeom>
              <a:avLst/>
              <a:gdLst/>
              <a:ahLst/>
              <a:cxnLst/>
              <a:rect l="0" t="0" r="r" b="b"/>
              <a:pathLst>
                <a:path w="1697" h="2693">
                  <a:moveTo>
                    <a:pt x="0" y="0"/>
                  </a:moveTo>
                  <a:lnTo>
                    <a:pt x="1622" y="2693"/>
                  </a:lnTo>
                  <a:lnTo>
                    <a:pt x="1697" y="26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25" name="Freeform 10"/>
            <p:cNvSpPr/>
            <p:nvPr/>
          </p:nvSpPr>
          <p:spPr bwMode="auto">
            <a:xfrm>
              <a:off x="3371850" y="2692400"/>
              <a:ext cx="3332162" cy="4165600"/>
            </a:xfrm>
            <a:custGeom>
              <a:avLst/>
              <a:gdLst/>
              <a:ahLst/>
              <a:cxnLst/>
              <a:rect l="0" t="0" r="r" b="b"/>
              <a:pathLst>
                <a:path w="2099" h="2624">
                  <a:moveTo>
                    <a:pt x="2099" y="2624"/>
                  </a:moveTo>
                  <a:lnTo>
                    <a:pt x="0" y="0"/>
                  </a:lnTo>
                  <a:lnTo>
                    <a:pt x="2021" y="2624"/>
                  </a:lnTo>
                  <a:lnTo>
                    <a:pt x="2099" y="262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26" name="Freeform 11"/>
            <p:cNvSpPr/>
            <p:nvPr/>
          </p:nvSpPr>
          <p:spPr bwMode="auto">
            <a:xfrm>
              <a:off x="3367088" y="2687637"/>
              <a:ext cx="4576762" cy="4170363"/>
            </a:xfrm>
            <a:custGeom>
              <a:avLst/>
              <a:gdLst/>
              <a:ahLst/>
              <a:cxnLst/>
              <a:rect l="0" t="0" r="r" b="b"/>
              <a:pathLst>
                <a:path w="2883" h="2627">
                  <a:moveTo>
                    <a:pt x="0" y="0"/>
                  </a:moveTo>
                  <a:lnTo>
                    <a:pt x="3" y="3"/>
                  </a:lnTo>
                  <a:lnTo>
                    <a:pt x="2102" y="2627"/>
                  </a:lnTo>
                  <a:lnTo>
                    <a:pt x="2883" y="2627"/>
                  </a:lnTo>
                  <a:lnTo>
                    <a:pt x="225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7" name="Freeform 12"/>
            <p:cNvSpPr/>
            <p:nvPr/>
          </p:nvSpPr>
          <p:spPr bwMode="auto">
            <a:xfrm>
              <a:off x="2928938" y="2578100"/>
              <a:ext cx="3584575" cy="4279900"/>
            </a:xfrm>
            <a:custGeom>
              <a:avLst/>
              <a:gdLst/>
              <a:ahLst/>
              <a:cxnLst/>
              <a:rect l="0" t="0" r="r" b="b"/>
              <a:pathLst>
                <a:path w="2258" h="2696">
                  <a:moveTo>
                    <a:pt x="2258" y="2696"/>
                  </a:moveTo>
                  <a:lnTo>
                    <a:pt x="264" y="111"/>
                  </a:lnTo>
                  <a:lnTo>
                    <a:pt x="228" y="60"/>
                  </a:lnTo>
                  <a:lnTo>
                    <a:pt x="225" y="57"/>
                  </a:lnTo>
                  <a:lnTo>
                    <a:pt x="0" y="0"/>
                  </a:lnTo>
                  <a:lnTo>
                    <a:pt x="0" y="3"/>
                  </a:lnTo>
                  <a:lnTo>
                    <a:pt x="1697" y="2696"/>
                  </a:lnTo>
                  <a:lnTo>
                    <a:pt x="2258" y="2696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28401" y="1380068"/>
            <a:ext cx="8574622" cy="2616199"/>
          </a:xfrm>
        </p:spPr>
        <p:txBody>
          <a:bodyPr anchor="b">
            <a:normAutofit/>
          </a:bodyPr>
          <a:lstStyle>
            <a:lvl1pPr algn="r">
              <a:defRPr sz="60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15377" y="3996267"/>
            <a:ext cx="6987645" cy="1388534"/>
          </a:xfrm>
        </p:spPr>
        <p:txBody>
          <a:bodyPr anchor="t">
            <a:normAutofit/>
          </a:bodyPr>
          <a:lstStyle>
            <a:lvl1pPr marL="0" indent="0" algn="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6C8F7D-19CA-4EB4-A952-CC5D2261FFD1}" type="datetime1">
              <a:rPr lang="en-US" smtClean="0"/>
              <a:t>1/2/2021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32412" y="5883275"/>
            <a:ext cx="4324044" cy="365125"/>
          </a:xfrm>
        </p:spPr>
        <p:txBody>
          <a:bodyPr/>
          <a:lstStyle/>
          <a:p>
            <a:r>
              <a:rPr lang="en-US" smtClean="0"/>
              <a:t>Prof. Dr. Ghada Fahmy Helaly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9BDA6E-9183-4C21-9116-26B70709C4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680163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518533-99D2-4489-AABA-25F424F4682D}" type="datetime1">
              <a:rPr lang="en-US" smtClean="0"/>
              <a:t>1/2/2021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Prof. Dr. Ghada Fahmy Helaly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951856" y="5867131"/>
            <a:ext cx="551167" cy="365125"/>
          </a:xfrm>
        </p:spPr>
        <p:txBody>
          <a:bodyPr/>
          <a:lstStyle/>
          <a:p>
            <a:fld id="{899BDA6E-9183-4C21-9116-26B70709C4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40970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50D8A3-1DB1-4EBA-9FA5-2268D102CCCA}" type="datetime1">
              <a:rPr lang="en-US" smtClean="0"/>
              <a:t>1/2/2021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Prof. Dr. Ghada Fahmy Helaly</a:t>
            </a:r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899BDA6E-9183-4C21-9116-26B70709C4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709895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2279" y="2666999"/>
            <a:ext cx="8930747" cy="2110382"/>
          </a:xfrm>
        </p:spPr>
        <p:txBody>
          <a:bodyPr anchor="b"/>
          <a:lstStyle>
            <a:lvl1pPr algn="r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2278" y="4777381"/>
            <a:ext cx="893074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64D8B8-62E8-4386-9DD1-773A133B628D}" type="datetime1">
              <a:rPr lang="en-US" smtClean="0"/>
              <a:t>1/2/2021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Prof. Dr. Ghada Fahmy Helaly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9BDA6E-9183-4C21-9116-26B70709C4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052896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84312" y="2666999"/>
            <a:ext cx="4895055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07967" y="2667000"/>
            <a:ext cx="4895056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F42218-CC31-4CE6-BA6D-97E666C08DE2}" type="datetime1">
              <a:rPr lang="en-US" smtClean="0"/>
              <a:t>1/2/2021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Prof. Dr. Ghada Fahmy Helaly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9BDA6E-9183-4C21-9116-26B70709C4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022794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72179" y="2658533"/>
            <a:ext cx="4607188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84311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880487" y="2667000"/>
            <a:ext cx="462253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7967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5009F3-70E6-4ED6-BFF6-1303E8008C02}" type="datetime1">
              <a:rPr lang="en-US" smtClean="0"/>
              <a:t>1/2/2021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Prof. Dr. Ghada Fahmy Helaly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9BDA6E-9183-4C21-9116-26B70709C4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898106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936D8-DD97-4846-9D67-0570DFB80570}" type="datetime1">
              <a:rPr lang="en-US" smtClean="0"/>
              <a:t>1/2/2021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Prof. Dr. Ghada Fahmy Helaly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9BDA6E-9183-4C21-9116-26B70709C4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20874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D56AEB-DC2B-4F7A-A5DA-15061B1320ED}" type="datetime1">
              <a:rPr lang="en-US" smtClean="0"/>
              <a:t>1/2/2021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Prof. Dr. Ghada Fahmy Helaly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9BDA6E-9183-4C21-9116-26B70709C4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722508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1600200"/>
            <a:ext cx="3549121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62033" y="685799"/>
            <a:ext cx="6240990" cy="5105401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2" y="2971800"/>
            <a:ext cx="3549121" cy="18288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B4076B-E9B9-478B-803B-162D1C27526A}" type="datetime1">
              <a:rPr lang="en-US" smtClean="0"/>
              <a:t>1/2/2021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Prof. Dr. Ghada Fahmy Helaly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9BDA6E-9183-4C21-9116-26B70709C4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780989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2724" y="1752599"/>
            <a:ext cx="5426158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94682" y="914400"/>
            <a:ext cx="3280974" cy="4572000"/>
          </a:xfrm>
          <a:prstGeom prst="roundRect">
            <a:avLst>
              <a:gd name="adj" fmla="val 42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2724" y="3124199"/>
            <a:ext cx="5426158" cy="18288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97FCE-A3CC-460C-B412-3E45019AFAE1}" type="datetime1">
              <a:rPr lang="en-US" smtClean="0"/>
              <a:t>1/2/2021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Prof. Dr. Ghada Fahmy Helaly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9BDA6E-9183-4C21-9116-26B70709C4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907866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4732865"/>
            <a:ext cx="10018711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3860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1" y="5299603"/>
            <a:ext cx="10018711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E40EAA-8A95-48DB-A718-41AC5D6246BB}" type="datetime1">
              <a:rPr lang="en-US" smtClean="0"/>
              <a:t>1/2/2021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Prof. Dr. Ghada Fahmy Helaly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9BDA6E-9183-4C21-9116-26B70709C4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002505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685800"/>
            <a:ext cx="10018711" cy="304800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343400"/>
            <a:ext cx="10018713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C9EBB5-C11D-4071-B1CA-8799B8EA607B}" type="datetime1">
              <a:rPr lang="en-US" smtClean="0"/>
              <a:t>1/2/2021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Prof. Dr. Ghada Fahmy Helaly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9BDA6E-9183-4C21-9116-26B70709C4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229987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36811" y="3428999"/>
            <a:ext cx="8532815" cy="381000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1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EAB965-CD61-4FFB-821A-E28012C70695}" type="datetime1">
              <a:rPr lang="en-US" smtClean="0"/>
              <a:t>1/2/2021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Prof. Dr. Ghada Fahmy Helaly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9BDA6E-9183-4C21-9116-26B70709C4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82705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0FE148-9AF4-4C4F-AA3F-2FB78DFEDE6F}" type="datetime1">
              <a:rPr lang="en-US" smtClean="0"/>
              <a:t>1/2/2021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Prof. Dr. Ghada Fahmy Helaly</a:t>
            </a:r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899BDA6E-9183-4C21-9116-26B70709C4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2536789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3308581"/>
            <a:ext cx="10018709" cy="1468800"/>
          </a:xfrm>
        </p:spPr>
        <p:txBody>
          <a:bodyPr anchor="b">
            <a:normAutofit/>
          </a:bodyPr>
          <a:lstStyle>
            <a:lvl1pPr algn="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7381"/>
            <a:ext cx="10018710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195582-4D63-4849-8455-8DFCA57B60CD}" type="datetime1">
              <a:rPr lang="en-US" smtClean="0"/>
              <a:t>1/2/2021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Prof. Dr. Ghada Fahmy Helaly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9BDA6E-9183-4C21-9116-26B70709C4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028095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3" y="3886200"/>
            <a:ext cx="10018710" cy="889000"/>
          </a:xfrm>
        </p:spPr>
        <p:txBody>
          <a:bodyPr vert="horz" lIns="91440" tIns="45720" rIns="91440" bIns="45720" rtlCol="0" anchor="b">
            <a:normAutofit/>
          </a:bodyPr>
          <a:lstStyle>
            <a:lvl1pPr algn="r"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5200"/>
            <a:ext cx="10018710" cy="10160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2BA4A0-4AD6-4123-BA72-939BB79DBC23}" type="datetime1">
              <a:rPr lang="en-US" smtClean="0"/>
              <a:t>1/2/2021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Prof. Dr. Ghada Fahmy Helaly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9BDA6E-9183-4C21-9116-26B70709C4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7335377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685800"/>
            <a:ext cx="10018712" cy="2727325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2" y="3505200"/>
            <a:ext cx="10018713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3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6BB39E-A010-4B0D-BC19-95546E57EBDE}" type="datetime1">
              <a:rPr lang="en-US" smtClean="0"/>
              <a:t>1/2/2021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Prof. Dr. Ghada Fahmy Helaly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9BDA6E-9183-4C21-9116-26B70709C4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484926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B05AF-2338-400D-BDF5-D959B464C1D2}" type="datetime1">
              <a:rPr lang="en-US" smtClean="0"/>
              <a:t>1/2/2021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Prof. Dr. Ghada Fahmy Helaly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9BDA6E-9183-4C21-9116-26B70709C4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9247257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732655" y="685800"/>
            <a:ext cx="1770369" cy="5105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84312" y="685800"/>
            <a:ext cx="8019742" cy="5105400"/>
          </a:xfrm>
        </p:spPr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FCCD20-8452-4F25-8355-DD44EBD57D0C}" type="datetime1">
              <a:rPr lang="en-US" smtClean="0"/>
              <a:t>1/2/2021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Prof. Dr. Ghada Fahmy Helaly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9BDA6E-9183-4C21-9116-26B70709C4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9794598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761999"/>
            <a:ext cx="9141619" cy="5334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70263" y="761999"/>
            <a:ext cx="2925318" cy="5334001"/>
          </a:xfrm>
          <a:prstGeom prst="rect">
            <a:avLst/>
          </a:prstGeom>
          <a:solidFill>
            <a:srgbClr val="C8C8C8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9848" y="1298448"/>
            <a:ext cx="7315200" cy="3255264"/>
          </a:xfrm>
        </p:spPr>
        <p:txBody>
          <a:bodyPr anchor="b">
            <a:normAutofit/>
          </a:bodyPr>
          <a:lstStyle>
            <a:lvl1pPr algn="l">
              <a:defRPr sz="5900" spc="-100" baseline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15" y="4670246"/>
            <a:ext cx="7315200" cy="914400"/>
          </a:xfrm>
        </p:spPr>
        <p:txBody>
          <a:bodyPr anchor="t">
            <a:normAutofit/>
          </a:bodyPr>
          <a:lstStyle>
            <a:lvl1pPr marL="0" indent="0" algn="l">
              <a:buNone/>
              <a:defRPr sz="2200" cap="none" spc="0" baseline="0"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6C8F7D-19CA-4EB4-A952-CC5D2261FFD1}" type="datetime1">
              <a:rPr lang="en-US" smtClean="0"/>
              <a:t>1/2/2021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Prof. Dr. Ghada Fahmy Helaly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9BDA6E-9183-4C21-9116-26B70709C4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5101959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518533-99D2-4489-AABA-25F424F4682D}" type="datetime1">
              <a:rPr lang="en-US" smtClean="0"/>
              <a:t>1/2/2021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Prof. Dr. Ghada Fahmy Helaly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9BDA6E-9183-4C21-9116-26B70709C4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3212885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67912" y="1298448"/>
            <a:ext cx="7315200" cy="3255264"/>
          </a:xfrm>
        </p:spPr>
        <p:txBody>
          <a:bodyPr anchor="b">
            <a:normAutofit/>
          </a:bodyPr>
          <a:lstStyle>
            <a:lvl1pPr>
              <a:defRPr sz="5900" b="0" spc="-100" baseline="0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86200" y="4672584"/>
            <a:ext cx="7315200" cy="914400"/>
          </a:xfrm>
        </p:spPr>
        <p:txBody>
          <a:bodyPr anchor="t">
            <a:normAutofit/>
          </a:bodyPr>
          <a:lstStyle>
            <a:lvl1pPr marL="0" indent="0">
              <a:buNone/>
              <a:defRPr sz="2200" cap="none" spc="0" baseline="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64D8B8-62E8-4386-9DD1-773A133B628D}" type="datetime1">
              <a:rPr lang="en-US" smtClean="0"/>
              <a:t>1/2/2021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Prof. Dr. Ghada Fahmy Helaly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9BDA6E-9183-4C21-9116-26B70709C4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7893938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67912" y="868680"/>
            <a:ext cx="347472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818120" y="868680"/>
            <a:ext cx="347472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F42218-CC31-4CE6-BA6D-97E666C08DE2}" type="datetime1">
              <a:rPr lang="en-US" smtClean="0"/>
              <a:t>1/2/2021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Prof. Dr. Ghada Fahmy Helaly</a:t>
            </a:r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9BDA6E-9183-4C21-9116-26B70709C4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9716897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7912" y="1023586"/>
            <a:ext cx="3474720" cy="80772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7912" y="1930936"/>
            <a:ext cx="347472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818463" y="1023586"/>
            <a:ext cx="3474720" cy="813171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818463" y="1930936"/>
            <a:ext cx="347472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5009F3-70E6-4ED6-BFF6-1303E8008C02}" type="datetime1">
              <a:rPr lang="en-US" smtClean="0"/>
              <a:t>1/2/2021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Prof. Dr. Ghada Fahmy Helaly</a:t>
            </a:r>
            <a:endParaRPr lang="en-US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9BDA6E-9183-4C21-9116-26B70709C4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27292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546372-D1FD-491D-B350-A2A10321FA6A}" type="datetime1">
              <a:rPr lang="en-US" smtClean="0"/>
              <a:t>1/2/2021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Prof. Dr. Ghada Fahmy Helaly</a:t>
            </a:r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899BDA6E-9183-4C21-9116-26B70709C4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2681917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936D8-DD97-4846-9D67-0570DFB80570}" type="datetime1">
              <a:rPr lang="en-US" smtClean="0"/>
              <a:t>1/2/2021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Prof. Dr. Ghada Fahmy Helaly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9BDA6E-9183-4C21-9116-26B70709C4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6348642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D56AEB-DC2B-4F7A-A5DA-15061B1320ED}" type="datetime1">
              <a:rPr lang="en-US" smtClean="0"/>
              <a:t>1/2/2021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Prof. Dr. Ghada Fahmy Helaly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9BDA6E-9183-4C21-9116-26B70709C4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2776368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 anchor="b">
            <a:normAutofit/>
          </a:bodyPr>
          <a:lstStyle>
            <a:lvl1pPr>
              <a:defRPr sz="3200" b="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67912" y="868680"/>
            <a:ext cx="731520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4176"/>
            <a:ext cx="2834640" cy="232199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B4076B-E9B9-478B-803B-162D1C27526A}" type="datetime1">
              <a:rPr lang="en-US" smtClean="0"/>
              <a:t>1/2/2021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Prof. Dr. Ghada Fahmy Helaly</a:t>
            </a:r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9BDA6E-9183-4C21-9116-26B70709C4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3582111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570644" y="767419"/>
            <a:ext cx="8115230" cy="5330952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3008"/>
            <a:ext cx="2834640" cy="2322576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97FCE-A3CC-460C-B412-3E45019AFAE1}" type="datetime1">
              <a:rPr lang="en-US" smtClean="0"/>
              <a:t>1/2/2021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3499101" y="6356350"/>
            <a:ext cx="5911517" cy="365125"/>
          </a:xfrm>
        </p:spPr>
        <p:txBody>
          <a:bodyPr/>
          <a:lstStyle/>
          <a:p>
            <a:r>
              <a:rPr lang="en-US" smtClean="0"/>
              <a:t>Prof. Dr. Ghada Fahmy Helaly</a:t>
            </a:r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9BDA6E-9183-4C21-9116-26B70709C4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4320950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B05AF-2338-400D-BDF5-D959B464C1D2}" type="datetime1">
              <a:rPr lang="en-US" smtClean="0"/>
              <a:t>1/2/2021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Prof. Dr. Ghada Fahmy Helaly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9BDA6E-9183-4C21-9116-26B70709C4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1708124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81000" y="990600"/>
            <a:ext cx="2819400" cy="4953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67912" y="868680"/>
            <a:ext cx="7315200" cy="5120640"/>
          </a:xfrm>
        </p:spPr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FCCD20-8452-4F25-8355-DD44EBD57D0C}" type="datetime1">
              <a:rPr lang="en-US" smtClean="0"/>
              <a:t>1/2/2021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Prof. Dr. Ghada Fahmy Helaly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9BDA6E-9183-4C21-9116-26B70709C4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52401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67F176-204A-4941-89FF-2A4809F278B7}" type="datetime1">
              <a:rPr lang="en-US" smtClean="0"/>
              <a:t>1/2/2021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Prof. Dr. Ghada Fahmy Helaly</a:t>
            </a:r>
            <a:endParaRPr lang="en-US" dirty="0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9BDA6E-9183-4C21-9116-26B70709C4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17403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9E0BFB-E8C1-4190-966E-64A680F7174B}" type="datetime1">
              <a:rPr lang="en-US" smtClean="0"/>
              <a:t>1/2/2021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Prof. Dr. Ghada Fahmy Helaly</a:t>
            </a:r>
            <a:endParaRPr lang="en-US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9BDA6E-9183-4C21-9116-26B70709C4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12654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A0A8C9-1F2D-4BA5-BBA3-F143FA1C29D1}" type="datetime1">
              <a:rPr lang="en-US" smtClean="0"/>
              <a:t>1/2/2021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Prof. Dr. Ghada Fahmy Helaly</a:t>
            </a:r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9BDA6E-9183-4C21-9116-26B70709C4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84983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A4AF26-F32A-4798-B148-B0C8C01911BD}" type="datetime1">
              <a:rPr lang="en-US" smtClean="0"/>
              <a:t>1/2/2021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Prof. Dr. Ghada Fahmy Helaly</a:t>
            </a:r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899BDA6E-9183-4C21-9116-26B70709C4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1673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5.xml"/><Relationship Id="rId13" Type="http://schemas.openxmlformats.org/officeDocument/2006/relationships/slideLayout" Target="../slideLayouts/slideLayout40.xml"/><Relationship Id="rId18" Type="http://schemas.openxmlformats.org/officeDocument/2006/relationships/theme" Target="../theme/theme3.xml"/><Relationship Id="rId3" Type="http://schemas.openxmlformats.org/officeDocument/2006/relationships/slideLayout" Target="../slideLayouts/slideLayout30.xml"/><Relationship Id="rId7" Type="http://schemas.openxmlformats.org/officeDocument/2006/relationships/slideLayout" Target="../slideLayouts/slideLayout34.xml"/><Relationship Id="rId12" Type="http://schemas.openxmlformats.org/officeDocument/2006/relationships/slideLayout" Target="../slideLayouts/slideLayout39.xml"/><Relationship Id="rId17" Type="http://schemas.openxmlformats.org/officeDocument/2006/relationships/slideLayout" Target="../slideLayouts/slideLayout44.xml"/><Relationship Id="rId2" Type="http://schemas.openxmlformats.org/officeDocument/2006/relationships/slideLayout" Target="../slideLayouts/slideLayout29.xml"/><Relationship Id="rId16" Type="http://schemas.openxmlformats.org/officeDocument/2006/relationships/slideLayout" Target="../slideLayouts/slideLayout43.xml"/><Relationship Id="rId1" Type="http://schemas.openxmlformats.org/officeDocument/2006/relationships/slideLayout" Target="../slideLayouts/slideLayout28.xml"/><Relationship Id="rId6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8.xml"/><Relationship Id="rId5" Type="http://schemas.openxmlformats.org/officeDocument/2006/relationships/slideLayout" Target="../slideLayouts/slideLayout32.xml"/><Relationship Id="rId15" Type="http://schemas.openxmlformats.org/officeDocument/2006/relationships/slideLayout" Target="../slideLayouts/slideLayout42.xml"/><Relationship Id="rId10" Type="http://schemas.openxmlformats.org/officeDocument/2006/relationships/slideLayout" Target="../slideLayouts/slideLayout37.xml"/><Relationship Id="rId4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6.xml"/><Relationship Id="rId14" Type="http://schemas.openxmlformats.org/officeDocument/2006/relationships/slideLayout" Target="../slideLayouts/slideLayout4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2D95E7-3A7E-4503-BA19-1F9917D79ECE}" type="datetime1">
              <a:rPr lang="en-US" smtClean="0"/>
              <a:t>1/2/2021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 smtClean="0"/>
              <a:t>Prof. Dr. Ghada Fahmy Helaly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899BDA6E-9183-4C21-9116-26B70709C4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97667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hf sldNum="0" hdr="0" dt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1292840" y="0"/>
            <a:ext cx="914400" cy="685800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61872" y="365760"/>
            <a:ext cx="9692640" cy="132556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1872" y="1828800"/>
            <a:ext cx="859536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10797542" y="998537"/>
            <a:ext cx="1904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 b="0">
                <a:solidFill>
                  <a:schemeClr val="tx2">
                    <a:lumMod val="20000"/>
                    <a:lumOff val="80000"/>
                  </a:schemeClr>
                </a:solidFill>
              </a:defRPr>
            </a:lvl1pPr>
          </a:lstStyle>
          <a:p>
            <a:fld id="{57B51230-49C4-4AD8-96FA-AF6551DC12D4}" type="datetime1">
              <a:rPr lang="en-US" smtClean="0"/>
              <a:t>1/2/2021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9959341" y="4046537"/>
            <a:ext cx="358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2">
                    <a:lumMod val="20000"/>
                    <a:lumOff val="80000"/>
                  </a:schemeClr>
                </a:solidFill>
              </a:defRPr>
            </a:lvl1pPr>
          </a:lstStyle>
          <a:p>
            <a:r>
              <a:rPr lang="en-US" dirty="0" smtClean="0"/>
              <a:t>Prof. Dr. Ghada Fahmy Helaly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92840" y="6172200"/>
            <a:ext cx="914400" cy="593725"/>
          </a:xfrm>
          <a:prstGeom prst="rect">
            <a:avLst/>
          </a:prstGeom>
        </p:spPr>
        <p:txBody>
          <a:bodyPr vert="horz" lIns="45720" tIns="45720" rIns="45720" bIns="45720" rtlCol="0" anchor="ctr">
            <a:normAutofit/>
          </a:bodyPr>
          <a:lstStyle>
            <a:lvl1pPr algn="ctr">
              <a:defRPr sz="360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fld id="{899BDA6E-9183-4C21-9116-26B70709C4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73635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4" r:id="rId1"/>
    <p:sldLayoutId id="2147483745" r:id="rId2"/>
    <p:sldLayoutId id="2147483746" r:id="rId3"/>
    <p:sldLayoutId id="2147483747" r:id="rId4"/>
    <p:sldLayoutId id="2147483748" r:id="rId5"/>
    <p:sldLayoutId id="2147483749" r:id="rId6"/>
    <p:sldLayoutId id="2147483750" r:id="rId7"/>
    <p:sldLayoutId id="2147483751" r:id="rId8"/>
    <p:sldLayoutId id="2147483752" r:id="rId9"/>
    <p:sldLayoutId id="2147483753" r:id="rId10"/>
    <p:sldLayoutId id="2147483754" r:id="rId11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 spc="-5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5000"/>
        </a:lnSpc>
        <a:spcBef>
          <a:spcPts val="1400"/>
        </a:spcBef>
        <a:spcAft>
          <a:spcPts val="200"/>
        </a:spcAft>
        <a:buClr>
          <a:schemeClr val="accent1"/>
        </a:buClr>
        <a:buSzPct val="80000"/>
        <a:buFont typeface="Arial" pitchFamily="34" charset="0"/>
        <a:buChar char="•"/>
        <a:defRPr sz="1800" kern="1200" spc="1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150812" y="0"/>
            <a:ext cx="2436813" cy="6858001"/>
            <a:chOff x="1320800" y="0"/>
            <a:chExt cx="2436813" cy="6858001"/>
          </a:xfrm>
        </p:grpSpPr>
        <p:sp>
          <p:nvSpPr>
            <p:cNvPr id="8" name="Freeform 6"/>
            <p:cNvSpPr/>
            <p:nvPr/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9" name="Freeform 7"/>
            <p:cNvSpPr/>
            <p:nvPr/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0" name="Freeform 8"/>
            <p:cNvSpPr/>
            <p:nvPr/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11" name="Freeform 9"/>
            <p:cNvSpPr/>
            <p:nvPr/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2" name="Freeform 10"/>
            <p:cNvSpPr/>
            <p:nvPr/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13" name="Freeform 11"/>
            <p:cNvSpPr/>
            <p:nvPr/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0" y="2666999"/>
            <a:ext cx="10018713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732656" y="5883275"/>
            <a:ext cx="1143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822D95E7-3A7E-4503-BA19-1F9917D79ECE}" type="datetime1">
              <a:rPr lang="en-US" smtClean="0"/>
              <a:t>1/2/2021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72279" y="5883275"/>
            <a:ext cx="708417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r>
              <a:rPr lang="en-US" smtClean="0"/>
              <a:t>Prof. Dr. Ghada Fahmy Helaly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51856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899BDA6E-9183-4C21-9116-26B70709C4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51049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6" r:id="rId1"/>
    <p:sldLayoutId id="2147483787" r:id="rId2"/>
    <p:sldLayoutId id="2147483788" r:id="rId3"/>
    <p:sldLayoutId id="2147483789" r:id="rId4"/>
    <p:sldLayoutId id="2147483790" r:id="rId5"/>
    <p:sldLayoutId id="2147483791" r:id="rId6"/>
    <p:sldLayoutId id="2147483792" r:id="rId7"/>
    <p:sldLayoutId id="2147483793" r:id="rId8"/>
    <p:sldLayoutId id="2147483794" r:id="rId9"/>
    <p:sldLayoutId id="2147483795" r:id="rId10"/>
    <p:sldLayoutId id="2147483796" r:id="rId11"/>
    <p:sldLayoutId id="2147483797" r:id="rId12"/>
    <p:sldLayoutId id="2147483798" r:id="rId13"/>
    <p:sldLayoutId id="2147483799" r:id="rId14"/>
    <p:sldLayoutId id="2147483800" r:id="rId15"/>
    <p:sldLayoutId id="2147483801" r:id="rId16"/>
    <p:sldLayoutId id="2147483802" r:id="rId17"/>
  </p:sldLayoutIdLst>
  <p:hf sldNum="0" hdr="0" dt="0"/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0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758952"/>
            <a:ext cx="3443590" cy="53309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2919" y="1123837"/>
            <a:ext cx="2947482" cy="46011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8" name="Rectangle 37"/>
          <p:cNvSpPr/>
          <p:nvPr/>
        </p:nvSpPr>
        <p:spPr>
          <a:xfrm>
            <a:off x="11815864" y="758952"/>
            <a:ext cx="384048" cy="5330952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9268" y="864108"/>
            <a:ext cx="7315200" cy="51206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62465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822D95E7-3A7E-4503-BA19-1F9917D79ECE}" type="datetime1">
              <a:rPr lang="en-US" smtClean="0"/>
              <a:t>1/2/2021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869268" y="6356350"/>
            <a:ext cx="59115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smtClean="0"/>
              <a:t>Prof. Dr. Ghada Fahmy Helaly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34135" y="6356350"/>
            <a:ext cx="153092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accent1"/>
                </a:solidFill>
              </a:defRPr>
            </a:lvl1pPr>
          </a:lstStyle>
          <a:p>
            <a:fld id="{899BDA6E-9183-4C21-9116-26B70709C4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66652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4" r:id="rId1"/>
    <p:sldLayoutId id="2147483805" r:id="rId2"/>
    <p:sldLayoutId id="2147483806" r:id="rId3"/>
    <p:sldLayoutId id="2147483807" r:id="rId4"/>
    <p:sldLayoutId id="2147483808" r:id="rId5"/>
    <p:sldLayoutId id="2147483809" r:id="rId6"/>
    <p:sldLayoutId id="2147483810" r:id="rId7"/>
    <p:sldLayoutId id="2147483811" r:id="rId8"/>
    <p:sldLayoutId id="2147483812" r:id="rId9"/>
    <p:sldLayoutId id="2147483813" r:id="rId10"/>
    <p:sldLayoutId id="2147483814" r:id="rId11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spc="-60" baseline="0">
          <a:solidFill>
            <a:srgbClr val="FFFFFF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/>
        </a:buClr>
        <a:buFont typeface="Wingdings 2" pitchFamily="18" charset="2"/>
        <a:buChar char="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6858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8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8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slideLayout" Target="../slideLayouts/slideLayout18.xml"/><Relationship Id="rId1" Type="http://schemas.openxmlformats.org/officeDocument/2006/relationships/themeOverride" Target="../theme/themeOverride5.xml"/><Relationship Id="rId5" Type="http://schemas.openxmlformats.org/officeDocument/2006/relationships/image" Target="../media/image23.jpg"/><Relationship Id="rId4" Type="http://schemas.openxmlformats.org/officeDocument/2006/relationships/image" Target="../media/image22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26.jp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31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36.jpg"/><Relationship Id="rId5" Type="http://schemas.openxmlformats.org/officeDocument/2006/relationships/image" Target="../media/image35.jpg"/><Relationship Id="rId4" Type="http://schemas.openxmlformats.org/officeDocument/2006/relationships/image" Target="../media/image34.jp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8.xml"/><Relationship Id="rId1" Type="http://schemas.openxmlformats.org/officeDocument/2006/relationships/themeOverride" Target="../theme/themeOverride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5.xml"/><Relationship Id="rId1" Type="http://schemas.openxmlformats.org/officeDocument/2006/relationships/themeOverride" Target="../theme/themeOverride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slideLayout" Target="../slideLayouts/slideLayout18.xml"/><Relationship Id="rId1" Type="http://schemas.openxmlformats.org/officeDocument/2006/relationships/themeOverride" Target="../theme/themeOverride4.xml"/><Relationship Id="rId6" Type="http://schemas.openxmlformats.org/officeDocument/2006/relationships/image" Target="../media/image9.jpg"/><Relationship Id="rId5" Type="http://schemas.openxmlformats.org/officeDocument/2006/relationships/image" Target="../media/image8.jpg"/><Relationship Id="rId4" Type="http://schemas.openxmlformats.org/officeDocument/2006/relationships/image" Target="../media/image7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2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5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843258" y="6176943"/>
            <a:ext cx="2507781" cy="365125"/>
          </a:xfrm>
        </p:spPr>
        <p:txBody>
          <a:bodyPr/>
          <a:lstStyle/>
          <a:p>
            <a:r>
              <a:rPr lang="en-US" sz="12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Prof. Dr. Ghada Fahmy Helaly</a:t>
            </a:r>
            <a:endParaRPr lang="en-US" sz="1200" b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8990" y="475390"/>
            <a:ext cx="6783572" cy="570155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504397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61000">
              <a:srgbClr val="FFFFE1"/>
            </a:gs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rgbClr val="E5E2CD"/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Prof. Dr. Ghada Fahmy Helaly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695025" y="1630816"/>
            <a:ext cx="8104846" cy="4388984"/>
          </a:xfrm>
        </p:spPr>
        <p:txBody>
          <a:bodyPr>
            <a:normAutofit/>
          </a:bodyPr>
          <a:lstStyle/>
          <a:p>
            <a:pPr>
              <a:buClr>
                <a:srgbClr val="7030A0"/>
              </a:buClr>
              <a:buFont typeface="Wingdings" panose="05000000000000000000" pitchFamily="2" charset="2"/>
              <a:buChar char="q"/>
            </a:pPr>
            <a:r>
              <a:rPr lang="en-US" sz="2400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Zygospores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are 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single large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spores with 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thick 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walls. </a:t>
            </a:r>
          </a:p>
          <a:p>
            <a:pPr>
              <a:buClr>
                <a:srgbClr val="7030A0"/>
              </a:buClr>
              <a:buFont typeface="Wingdings" panose="05000000000000000000" pitchFamily="2" charset="2"/>
              <a:buChar char="q"/>
            </a:pPr>
            <a:endParaRPr lang="en-US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Clr>
                <a:srgbClr val="7030A0"/>
              </a:buClr>
              <a:buFont typeface="Wingdings" panose="05000000000000000000" pitchFamily="2" charset="2"/>
              <a:buChar char="q"/>
            </a:pPr>
            <a:endParaRPr lang="en-US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Clr>
                <a:srgbClr val="7030A0"/>
              </a:buClr>
              <a:buFont typeface="Wingdings" panose="05000000000000000000" pitchFamily="2" charset="2"/>
              <a:buChar char="q"/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Ascospores</a:t>
            </a:r>
            <a:r>
              <a:rPr lang="en-US" sz="24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are formed in a 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sac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called 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ascus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>
              <a:buClr>
                <a:srgbClr val="7030A0"/>
              </a:buClr>
              <a:buFont typeface="Wingdings" panose="05000000000000000000" pitchFamily="2" charset="2"/>
              <a:buChar char="q"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Clr>
                <a:srgbClr val="7030A0"/>
              </a:buClr>
              <a:buFont typeface="Wingdings" panose="05000000000000000000" pitchFamily="2" charset="2"/>
              <a:buChar char="q"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Clr>
                <a:srgbClr val="7030A0"/>
              </a:buClr>
              <a:buFont typeface="Wingdings" panose="05000000000000000000" pitchFamily="2" charset="2"/>
              <a:buChar char="q"/>
            </a:pPr>
            <a:r>
              <a:rPr lang="en-US" sz="2400" b="1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Basidiospores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are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formed 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externally on the tip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of a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basidium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</p:txBody>
      </p:sp>
      <p:sp>
        <p:nvSpPr>
          <p:cNvPr id="9" name="Rectangle 8"/>
          <p:cNvSpPr/>
          <p:nvPr/>
        </p:nvSpPr>
        <p:spPr>
          <a:xfrm>
            <a:off x="637560" y="574627"/>
            <a:ext cx="1042373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Some fungi reproduce </a:t>
            </a:r>
            <a:r>
              <a:rPr lang="en-US" sz="24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sexually by mating and forming sexual spores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(e.g., </a:t>
            </a:r>
            <a:r>
              <a:rPr lang="en-US" sz="24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zygospores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ascospores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and </a:t>
            </a:r>
            <a:r>
              <a:rPr lang="en-US" sz="2400" b="1" dirty="0" err="1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basidiospores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).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64931" y="1369764"/>
            <a:ext cx="1895856" cy="131673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64931" y="2870714"/>
            <a:ext cx="1895856" cy="164592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64931" y="4700848"/>
            <a:ext cx="1895856" cy="1530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607767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61000">
              <a:srgbClr val="FFFFE1"/>
            </a:gs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rgbClr val="E5E2CD"/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6081" y="513244"/>
            <a:ext cx="9692640" cy="1325562"/>
          </a:xfrm>
        </p:spPr>
        <p:txBody>
          <a:bodyPr>
            <a:normAutofit fontScale="90000"/>
          </a:bodyPr>
          <a:lstStyle/>
          <a:p>
            <a:pPr>
              <a:lnSpc>
                <a:spcPct val="150000"/>
              </a:lnSpc>
            </a:pP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Fungi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that 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do not form sexual spores 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are termed “imperfect” and are classified as </a:t>
            </a:r>
            <a:r>
              <a:rPr lang="en-US" sz="2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fungi </a:t>
            </a:r>
            <a:r>
              <a:rPr lang="en-US" sz="28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imperfecti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7301" y="2053430"/>
            <a:ext cx="7305822" cy="4351337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buClr>
                <a:srgbClr val="002060"/>
              </a:buClr>
              <a:buFont typeface="Wingdings" panose="05000000000000000000" pitchFamily="2" charset="2"/>
              <a:buChar char="Ø"/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Most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fungi of 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medical interest propagate asexually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by forming 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conidia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sz="2400" b="1" u="sng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asexual spores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</a:p>
          <a:p>
            <a:pPr>
              <a:lnSpc>
                <a:spcPct val="150000"/>
              </a:lnSpc>
              <a:buClr>
                <a:srgbClr val="002060"/>
              </a:buClr>
              <a:buFont typeface="Wingdings" panose="05000000000000000000" pitchFamily="2" charset="2"/>
              <a:buChar char="Ø"/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shape, color, 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and arrangement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of conidia aid in the 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identification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of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fungi.</a:t>
            </a:r>
          </a:p>
          <a:p>
            <a:pPr>
              <a:lnSpc>
                <a:spcPct val="150000"/>
              </a:lnSpc>
              <a:buClr>
                <a:srgbClr val="002060"/>
              </a:buClr>
              <a:buFont typeface="Wingdings" panose="05000000000000000000" pitchFamily="2" charset="2"/>
              <a:buChar char="Ø"/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Microconidia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en-US" sz="24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Macroconidia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Prof. Dr. Ghada Fahmy Helaly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0095" y="1347618"/>
            <a:ext cx="2913888" cy="232491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0095" y="3881486"/>
            <a:ext cx="2913888" cy="25232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113311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61000">
              <a:srgbClr val="FFFFE1"/>
            </a:gs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rgbClr val="E5E2CD"/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3782" y="1278194"/>
            <a:ext cx="6377792" cy="4351337"/>
          </a:xfrm>
        </p:spPr>
        <p:txBody>
          <a:bodyPr>
            <a:noAutofit/>
          </a:bodyPr>
          <a:lstStyle/>
          <a:p>
            <a:pPr marL="457200" indent="-457200">
              <a:lnSpc>
                <a:spcPct val="150000"/>
              </a:lnSpc>
              <a:buClr>
                <a:srgbClr val="C00000"/>
              </a:buClr>
              <a:buSzPct val="100000"/>
              <a:buFont typeface="+mj-lt"/>
              <a:buAutoNum type="arabicPeriod"/>
            </a:pPr>
            <a:r>
              <a:rPr lang="en-US" sz="2800" b="1" spc="0" dirty="0" err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Arthrospores</a:t>
            </a:r>
            <a:r>
              <a:rPr lang="en-US" sz="2800" b="1" spc="0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fragmentation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of the ends of 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hyphae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sz="24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Coccidioides</a:t>
            </a:r>
            <a:r>
              <a:rPr lang="en-US" sz="2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immitis</a:t>
            </a:r>
            <a:r>
              <a:rPr lang="en-US" sz="2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).</a:t>
            </a:r>
          </a:p>
          <a:p>
            <a:pPr marL="457200" indent="-457200">
              <a:buClr>
                <a:srgbClr val="C00000"/>
              </a:buClr>
              <a:buSzPct val="100000"/>
              <a:buFont typeface="+mj-lt"/>
              <a:buAutoNum type="arabicPeriod"/>
            </a:pPr>
            <a:endParaRPr lang="en-US" sz="2400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Clr>
                <a:srgbClr val="C00000"/>
              </a:buClr>
              <a:buSzPct val="100000"/>
              <a:buNone/>
            </a:pPr>
            <a:endParaRPr lang="en-US" sz="2400" i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50000"/>
              </a:lnSpc>
              <a:buClr>
                <a:srgbClr val="C00000"/>
              </a:buClr>
              <a:buSzPct val="100000"/>
              <a:buNone/>
            </a:pPr>
            <a:r>
              <a:rPr lang="en-US" sz="2800" b="1" spc="0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C0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en-US" sz="2800" b="1" spc="0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Chlamydospores</a:t>
            </a:r>
            <a:r>
              <a:rPr lang="en-US" sz="2800" b="1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rounded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, thick-walled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, and quite resistant (the terminal chlamydospores of </a:t>
            </a:r>
            <a:r>
              <a:rPr lang="en-US" sz="2400" i="1" dirty="0">
                <a:latin typeface="Arial" panose="020B0604020202020204" pitchFamily="34" charset="0"/>
                <a:cs typeface="Arial" panose="020B0604020202020204" pitchFamily="34" charset="0"/>
              </a:rPr>
              <a:t>Can. </a:t>
            </a:r>
            <a:r>
              <a:rPr lang="en-US" sz="2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albicans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).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Prof. Dr. Ghada Fahmy Helaly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430647" y="420678"/>
            <a:ext cx="5136342" cy="523220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en-US" sz="2800" b="1" u="sng" dirty="0">
                <a:ln/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Some important conidia </a:t>
            </a:r>
            <a:r>
              <a:rPr lang="en-US" sz="2800" b="1" u="sng" dirty="0" smtClean="0">
                <a:ln/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are: </a:t>
            </a:r>
            <a:endParaRPr lang="en-US" sz="2800" b="1" u="sng" dirty="0">
              <a:ln/>
              <a:solidFill>
                <a:schemeClr val="accent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4705" y="943898"/>
            <a:ext cx="1792224" cy="18288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2017" y="943898"/>
            <a:ext cx="2902688" cy="18288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2123" y="3453862"/>
            <a:ext cx="4005072" cy="2731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182916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61000">
              <a:srgbClr val="FFFFE1"/>
            </a:gs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rgbClr val="E5E2CD"/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3503" y="1346233"/>
            <a:ext cx="5149131" cy="4351337"/>
          </a:xfrm>
        </p:spPr>
        <p:txBody>
          <a:bodyPr>
            <a:normAutofit fontScale="77500" lnSpcReduction="20000"/>
          </a:bodyPr>
          <a:lstStyle/>
          <a:p>
            <a:pPr marL="0" indent="0">
              <a:lnSpc>
                <a:spcPct val="150000"/>
              </a:lnSpc>
              <a:buClr>
                <a:srgbClr val="C00000"/>
              </a:buClr>
              <a:buSzPct val="100000"/>
              <a:buNone/>
            </a:pPr>
            <a:r>
              <a:rPr lang="en-US" sz="3600" b="1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C0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3. </a:t>
            </a:r>
            <a:r>
              <a:rPr lang="en-US" sz="3000" b="1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Blastospores: 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formed by the 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budding process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by which 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yeasts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reproduce asexually (</a:t>
            </a:r>
            <a:r>
              <a:rPr lang="en-US" sz="2800" i="1" dirty="0">
                <a:latin typeface="Arial" panose="020B0604020202020204" pitchFamily="34" charset="0"/>
                <a:cs typeface="Arial" panose="020B0604020202020204" pitchFamily="34" charset="0"/>
              </a:rPr>
              <a:t>Can. Albicans</a:t>
            </a:r>
            <a:r>
              <a:rPr lang="en-US" sz="2800" i="1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>
              <a:lnSpc>
                <a:spcPct val="150000"/>
              </a:lnSpc>
              <a:buClr>
                <a:srgbClr val="C00000"/>
              </a:buClr>
              <a:buSzPct val="100000"/>
              <a:buNone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50000"/>
              </a:lnSpc>
              <a:buClr>
                <a:srgbClr val="C00000"/>
              </a:buClr>
              <a:buSzPct val="100000"/>
              <a:buNone/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50000"/>
              </a:lnSpc>
              <a:buClr>
                <a:srgbClr val="C00000"/>
              </a:buClr>
              <a:buSzPct val="100000"/>
              <a:buNone/>
            </a:pPr>
            <a:r>
              <a:rPr lang="en-US" sz="3600" b="1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C0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4. </a:t>
            </a:r>
            <a:r>
              <a:rPr lang="en-US" sz="3000" b="1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Sporangiospores: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formed within a sac (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sporangium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) on a stalk by 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molds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such as </a:t>
            </a:r>
            <a:r>
              <a:rPr lang="en-US" sz="2800" i="1" dirty="0" err="1">
                <a:latin typeface="Arial" panose="020B0604020202020204" pitchFamily="34" charset="0"/>
                <a:cs typeface="Arial" panose="020B0604020202020204" pitchFamily="34" charset="0"/>
              </a:rPr>
              <a:t>Rhizopus</a:t>
            </a:r>
            <a:r>
              <a:rPr lang="en-US" sz="28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and </a:t>
            </a:r>
            <a:r>
              <a:rPr lang="en-US" sz="2800" i="1" dirty="0" err="1">
                <a:latin typeface="Arial" panose="020B0604020202020204" pitchFamily="34" charset="0"/>
                <a:cs typeface="Arial" panose="020B0604020202020204" pitchFamily="34" charset="0"/>
              </a:rPr>
              <a:t>Mucor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>
              <a:lnSpc>
                <a:spcPct val="150000"/>
              </a:lnSpc>
            </a:pPr>
            <a:endParaRPr lang="en-US" sz="24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Prof. Dr. Ghada Fahmy Helaly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1021079"/>
            <a:ext cx="2493264" cy="283464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30848" y="1021079"/>
            <a:ext cx="2414126" cy="283464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5520" y="4158277"/>
            <a:ext cx="5047488" cy="2200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716062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61000">
              <a:srgbClr val="FFFFE1"/>
            </a:gs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rgbClr val="E5E2CD"/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05784"/>
            <a:ext cx="3447288" cy="605790"/>
          </a:xfrm>
        </p:spPr>
        <p:style>
          <a:lnRef idx="1">
            <a:schemeClr val="accent6"/>
          </a:lnRef>
          <a:fillRef idx="1003">
            <a:schemeClr val="lt1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lIns="91440" tIns="45720" rIns="91440" bIns="45720" rtlCol="0" anchor="b">
            <a:normAutofit/>
            <a:scene3d>
              <a:camera prst="orthographicFront"/>
              <a:lightRig rig="harsh" dir="t"/>
            </a:scene3d>
            <a:sp3d extrusionH="57150" prstMaterial="powder">
              <a:bevelT w="63500" h="12700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en-US" sz="3600" b="1" i="1" spc="0" dirty="0" smtClean="0">
                <a:ln/>
                <a:solidFill>
                  <a:srgbClr val="1F5F3F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  <a:latin typeface="+mn-lt"/>
                <a:ea typeface="+mn-ea"/>
                <a:cs typeface="+mn-cs"/>
              </a:rPr>
              <a:t>Pathogenesis:</a:t>
            </a:r>
            <a:endParaRPr lang="en-US" sz="3600" b="1" i="1" spc="0" dirty="0">
              <a:ln/>
              <a:solidFill>
                <a:srgbClr val="1F5F3F"/>
              </a:solidFill>
              <a:effectLst>
                <a:glow rad="63500">
                  <a:schemeClr val="accent4">
                    <a:satMod val="175000"/>
                    <a:alpha val="40000"/>
                  </a:schemeClr>
                </a:glow>
              </a:effectLst>
              <a:latin typeface="+mn-lt"/>
              <a:ea typeface="+mn-ea"/>
              <a:cs typeface="+mn-c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1235" y="1147845"/>
            <a:ext cx="10540894" cy="5316963"/>
          </a:xfrm>
        </p:spPr>
        <p:txBody>
          <a:bodyPr vert="horz" lIns="91440" tIns="45720" rIns="91440" bIns="45720" rtlCol="0">
            <a:noAutofit/>
          </a:bodyPr>
          <a:lstStyle/>
          <a:p>
            <a:pPr>
              <a:lnSpc>
                <a:spcPct val="100000"/>
              </a:lnSpc>
              <a:buSzPct val="100000"/>
              <a:buBlip>
                <a:blip r:embed="rId2"/>
              </a:buBlip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Granulomatous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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Histoplasma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and </a:t>
            </a:r>
            <a:r>
              <a:rPr lang="en-US" sz="2400" b="1" dirty="0" err="1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Coccidioides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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sz="24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macrophages </a:t>
            </a:r>
            <a:r>
              <a:rPr lang="en-US" sz="2400" b="1" u="sng" dirty="0">
                <a:latin typeface="Arial" panose="020B0604020202020204" pitchFamily="34" charset="0"/>
                <a:cs typeface="Arial" panose="020B0604020202020204" pitchFamily="34" charset="0"/>
              </a:rPr>
              <a:t>and helper T cells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). </a:t>
            </a:r>
            <a:endParaRPr lang="en-US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  <a:buSzPct val="100000"/>
              <a:buBlip>
                <a:blip r:embed="rId2"/>
              </a:buBlip>
            </a:pPr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Pyogenic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 </a:t>
            </a:r>
            <a:r>
              <a:rPr lang="en-US" sz="2400" b="1" dirty="0" smtClean="0">
                <a:solidFill>
                  <a:srgbClr val="9966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Aspergillus</a:t>
            </a:r>
            <a:r>
              <a:rPr lang="en-US" sz="2400" b="1" dirty="0">
                <a:solidFill>
                  <a:srgbClr val="9966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b="1" dirty="0" err="1">
                <a:solidFill>
                  <a:srgbClr val="9966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Mucor</a:t>
            </a:r>
            <a:r>
              <a:rPr lang="en-US" sz="2400" b="1" dirty="0">
                <a:solidFill>
                  <a:srgbClr val="9966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and </a:t>
            </a:r>
            <a:r>
              <a:rPr lang="en-US" sz="2400" b="1" dirty="0" err="1" smtClean="0">
                <a:solidFill>
                  <a:srgbClr val="9966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Sporothrix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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sz="24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neutrophils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).</a:t>
            </a:r>
          </a:p>
          <a:p>
            <a:pPr>
              <a:lnSpc>
                <a:spcPct val="100000"/>
              </a:lnSpc>
              <a:buSzPct val="100000"/>
              <a:buBlip>
                <a:blip r:embed="rId2"/>
              </a:buBlip>
            </a:pPr>
            <a:r>
              <a:rPr lang="en-US" sz="24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Systemic fungi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 </a:t>
            </a:r>
            <a:r>
              <a:rPr lang="en-US" sz="24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skin tests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 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delayed hypersensitivity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(manifested as 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induration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of the skin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). </a:t>
            </a:r>
          </a:p>
          <a:p>
            <a:pPr>
              <a:lnSpc>
                <a:spcPct val="100000"/>
              </a:lnSpc>
              <a:buSzPct val="100000"/>
              <a:buBlip>
                <a:blip r:embed="rId2"/>
              </a:buBlip>
            </a:pPr>
            <a:r>
              <a:rPr lang="en-US" sz="24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Positive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skin test </a:t>
            </a:r>
            <a:r>
              <a:rPr lang="en-US" sz="2400" b="1" u="sng" dirty="0">
                <a:latin typeface="Arial" panose="020B0604020202020204" pitchFamily="34" charset="0"/>
                <a:cs typeface="Arial" panose="020B0604020202020204" pitchFamily="34" charset="0"/>
              </a:rPr>
              <a:t>only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indicates that 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infection has occurred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>
              <a:lnSpc>
                <a:spcPct val="100000"/>
              </a:lnSpc>
              <a:buSzPct val="100000"/>
              <a:buBlip>
                <a:blip r:embed="rId2"/>
              </a:buBlip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en-US" sz="2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false-negative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skin test can occur in patients with 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reduced cell-mediated 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immunity.</a:t>
            </a: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00000"/>
              </a:lnSpc>
              <a:buSzPct val="100000"/>
              <a:buNone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  <a:buSzPct val="100000"/>
              <a:buBlip>
                <a:blip r:embed="rId2"/>
              </a:buBlip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00000"/>
              </a:lnSpc>
              <a:buSzPct val="100000"/>
              <a:buNone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Prof. Dr. Ghada Fahmy Helaly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388890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61000">
              <a:srgbClr val="FFFFE1"/>
            </a:gs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rgbClr val="E5E2CD"/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1600" y="1375855"/>
            <a:ext cx="9917405" cy="4351337"/>
          </a:xfrm>
        </p:spPr>
        <p:txBody>
          <a:bodyPr>
            <a:normAutofit/>
          </a:bodyPr>
          <a:lstStyle/>
          <a:p>
            <a:pPr>
              <a:buBlip>
                <a:blip r:embed="rId2"/>
              </a:buBlip>
            </a:pPr>
            <a:r>
              <a:rPr lang="en-US" sz="24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Intact skin</a:t>
            </a:r>
          </a:p>
          <a:p>
            <a:pPr>
              <a:buBlip>
                <a:blip r:embed="rId2"/>
              </a:buBlip>
            </a:pPr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Fatty acids</a:t>
            </a:r>
            <a:endParaRPr lang="en-US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Blip>
                <a:blip r:embed="rId2"/>
              </a:buBlip>
            </a:pPr>
            <a:r>
              <a:rPr lang="en-US" sz="2400" b="1" dirty="0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Hormones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at puberty </a:t>
            </a:r>
          </a:p>
          <a:p>
            <a:pPr>
              <a:buBlip>
                <a:blip r:embed="rId2"/>
              </a:buBlip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In RT: </a:t>
            </a:r>
            <a:r>
              <a:rPr lang="en-US" sz="2400" b="1" dirty="0" smtClean="0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mm of nasopharynx</a:t>
            </a:r>
            <a:endParaRPr lang="en-US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Blip>
                <a:blip r:embed="rId2"/>
              </a:buBlip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Alveolar </a:t>
            </a:r>
            <a:r>
              <a:rPr lang="en-US" sz="2400" b="1" dirty="0" smtClean="0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macrophages</a:t>
            </a:r>
          </a:p>
          <a:p>
            <a:pPr>
              <a:buBlip>
                <a:blip r:embed="rId2"/>
              </a:buBlip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Cell mediated immune response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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protective </a:t>
            </a:r>
          </a:p>
          <a:p>
            <a:pPr>
              <a:buBlip>
                <a:blip r:embed="rId2"/>
              </a:buBlip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Immunosuppression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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opportunistic infection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Prof. Dr. Ghada Fahmy Helaly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0" y="550295"/>
            <a:ext cx="3270447" cy="590931"/>
          </a:xfrm>
          <a:prstGeom prst="rect">
            <a:avLst/>
          </a:prstGeom>
        </p:spPr>
        <p:style>
          <a:lnRef idx="1">
            <a:schemeClr val="accent6"/>
          </a:lnRef>
          <a:fillRef idx="1003">
            <a:schemeClr val="lt1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lIns="91440" tIns="45720" rIns="91440" bIns="45720" rtlCol="0" anchor="b">
            <a:normAutofit/>
            <a:scene3d>
              <a:camera prst="orthographicFront"/>
              <a:lightRig rig="harsh" dir="t"/>
            </a:scene3d>
            <a:sp3d extrusionH="57150" prstMaterial="powder">
              <a:bevelT w="63500" h="12700"/>
              <a:contourClr>
                <a:schemeClr val="bg1">
                  <a:lumMod val="65000"/>
                </a:schemeClr>
              </a:contourClr>
            </a:sp3d>
          </a:bodyPr>
          <a:lstStyle/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en-US" sz="3600" b="1" i="1" dirty="0">
                <a:ln/>
                <a:solidFill>
                  <a:srgbClr val="1F5F3F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Host defense:</a:t>
            </a:r>
          </a:p>
        </p:txBody>
      </p:sp>
    </p:spTree>
    <p:extLst>
      <p:ext uri="{BB962C8B-B14F-4D97-AF65-F5344CB8AC3E}">
        <p14:creationId xmlns:p14="http://schemas.microsoft.com/office/powerpoint/2010/main" val="151508456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61000">
              <a:srgbClr val="FFFFE1"/>
            </a:gs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rgbClr val="E5E2CD"/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34764"/>
            <a:ext cx="5837976" cy="580277"/>
          </a:xfrm>
        </p:spPr>
        <p:style>
          <a:lnRef idx="1">
            <a:schemeClr val="accent6"/>
          </a:lnRef>
          <a:fillRef idx="1003">
            <a:schemeClr val="lt1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lIns="91440" tIns="45720" rIns="91440" bIns="45720" rtlCol="0" anchor="b">
            <a:normAutofit fontScale="90000"/>
            <a:scene3d>
              <a:camera prst="orthographicFront"/>
              <a:lightRig rig="harsh" dir="t"/>
            </a:scene3d>
            <a:sp3d extrusionH="57150" prstMaterial="powder">
              <a:bevelT w="63500" h="12700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en-US" sz="3600" b="1" i="1" dirty="0">
                <a:ln/>
                <a:solidFill>
                  <a:srgbClr val="1F5F3F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  <a:latin typeface="+mn-lt"/>
                <a:ea typeface="+mn-ea"/>
                <a:cs typeface="+mn-cs"/>
              </a:rPr>
              <a:t>Fungal Toxins &amp; </a:t>
            </a:r>
            <a:r>
              <a:rPr lang="en-US" sz="3600" b="1" i="1" dirty="0" smtClean="0">
                <a:ln/>
                <a:solidFill>
                  <a:srgbClr val="1F5F3F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  <a:latin typeface="+mn-lt"/>
                <a:ea typeface="+mn-ea"/>
                <a:cs typeface="+mn-cs"/>
              </a:rPr>
              <a:t>Allergies:</a:t>
            </a:r>
            <a:endParaRPr lang="en-US" sz="3600" b="1" i="1" dirty="0">
              <a:ln/>
              <a:solidFill>
                <a:srgbClr val="1F5F3F"/>
              </a:solidFill>
              <a:effectLst>
                <a:glow rad="63500">
                  <a:schemeClr val="accent4">
                    <a:satMod val="175000"/>
                    <a:alpha val="40000"/>
                  </a:schemeClr>
                </a:glow>
              </a:effectLst>
              <a:latin typeface="+mn-lt"/>
              <a:ea typeface="+mn-ea"/>
              <a:cs typeface="+mn-c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0224" y="1507538"/>
            <a:ext cx="7003214" cy="3008369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</a:pPr>
            <a:r>
              <a:rPr lang="en-US" sz="22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Amanita </a:t>
            </a:r>
            <a:r>
              <a:rPr lang="en-US" sz="22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mushrooms </a:t>
            </a: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</a:t>
            </a: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>
                <a:latin typeface="Arial" panose="020B0604020202020204" pitchFamily="34" charset="0"/>
                <a:cs typeface="Arial" panose="020B0604020202020204" pitchFamily="34" charset="0"/>
              </a:rPr>
              <a:t>liver necrosis </a:t>
            </a: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 </a:t>
            </a:r>
            <a:r>
              <a:rPr lang="en-US" sz="2200" u="sng" dirty="0" smtClean="0">
                <a:latin typeface="Arial" panose="020B0604020202020204" pitchFamily="34" charset="0"/>
                <a:cs typeface="Arial" panose="020B0604020202020204" pitchFamily="34" charset="0"/>
              </a:rPr>
              <a:t>two </a:t>
            </a:r>
            <a:r>
              <a:rPr lang="en-US" sz="2200" u="sng" dirty="0">
                <a:latin typeface="Arial" panose="020B0604020202020204" pitchFamily="34" charset="0"/>
                <a:cs typeface="Arial" panose="020B0604020202020204" pitchFamily="34" charset="0"/>
              </a:rPr>
              <a:t>fungal </a:t>
            </a:r>
            <a:r>
              <a:rPr lang="en-US" sz="2200" u="sng" dirty="0" smtClean="0">
                <a:latin typeface="Arial" panose="020B0604020202020204" pitchFamily="34" charset="0"/>
                <a:cs typeface="Arial" panose="020B0604020202020204" pitchFamily="34" charset="0"/>
              </a:rPr>
              <a:t>toxins</a:t>
            </a: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sz="2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hepatotoxins</a:t>
            </a: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).</a:t>
            </a:r>
          </a:p>
          <a:p>
            <a:pPr>
              <a:lnSpc>
                <a:spcPct val="120000"/>
              </a:lnSpc>
            </a:pP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Ingestion of peanuts and grains contaminated with </a:t>
            </a:r>
            <a:r>
              <a:rPr lang="en-US" sz="2200" b="1" i="1" dirty="0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Aspergillus </a:t>
            </a:r>
            <a:r>
              <a:rPr lang="en-US" sz="2200" b="1" i="1" dirty="0" err="1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flavus</a:t>
            </a:r>
            <a:r>
              <a:rPr lang="en-US" sz="2200" b="1" i="1" dirty="0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causes </a:t>
            </a:r>
            <a:r>
              <a:rPr lang="en-US" sz="2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liver cancer 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due to </a:t>
            </a:r>
            <a:r>
              <a:rPr lang="en-US" sz="2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aflatoxin </a:t>
            </a: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(potent carcinogen)</a:t>
            </a:r>
            <a:endParaRPr 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Prof. Dr. Ghada Fahmy Helaly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984318"/>
            <a:ext cx="2784737" cy="523220"/>
          </a:xfrm>
          <a:prstGeom prst="rect">
            <a:avLst/>
          </a:prstGeom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sz="2800" b="1" i="1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Mycotoxicosis</a:t>
            </a:r>
            <a:r>
              <a:rPr lang="en-US" sz="2800" b="1" i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</p:txBody>
      </p:sp>
      <p:sp>
        <p:nvSpPr>
          <p:cNvPr id="8" name="Rectangle 7"/>
          <p:cNvSpPr/>
          <p:nvPr/>
        </p:nvSpPr>
        <p:spPr>
          <a:xfrm>
            <a:off x="0" y="4098745"/>
            <a:ext cx="4719562" cy="544765"/>
          </a:xfrm>
          <a:prstGeom prst="rect">
            <a:avLst/>
          </a:prstGeom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>
              <a:lnSpc>
                <a:spcPct val="105000"/>
              </a:lnSpc>
            </a:pPr>
            <a:r>
              <a:rPr lang="en-US" sz="2800" b="1" i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Allergies to fungal spores:</a:t>
            </a:r>
          </a:p>
        </p:txBody>
      </p:sp>
      <p:sp>
        <p:nvSpPr>
          <p:cNvPr id="9" name="Rectangle 8"/>
          <p:cNvSpPr/>
          <p:nvPr/>
        </p:nvSpPr>
        <p:spPr>
          <a:xfrm>
            <a:off x="468393" y="4771113"/>
            <a:ext cx="10462148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Inhalation of the spores of </a:t>
            </a:r>
            <a:r>
              <a:rPr lang="en-US" sz="2200" b="1" i="1" dirty="0">
                <a:latin typeface="Arial" panose="020B0604020202020204" pitchFamily="34" charset="0"/>
                <a:cs typeface="Arial" panose="020B0604020202020204" pitchFamily="34" charset="0"/>
              </a:rPr>
              <a:t>Aspergillus </a:t>
            </a:r>
            <a:r>
              <a:rPr lang="en-US" sz="22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fumigatus</a:t>
            </a:r>
            <a:r>
              <a:rPr lang="en-US" sz="22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 </a:t>
            </a: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allergic 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bronchopulmonary </a:t>
            </a:r>
            <a:r>
              <a:rPr lang="en-US" sz="2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aspergillosis</a:t>
            </a: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7606" y="805460"/>
            <a:ext cx="1524000" cy="157276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3068" y="805460"/>
            <a:ext cx="1926336" cy="1572768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56180" y="2449388"/>
            <a:ext cx="1928553" cy="20864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919814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61000">
              <a:srgbClr val="FFFFE1"/>
            </a:gs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rgbClr val="E5E2CD"/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412547"/>
            <a:ext cx="4955458" cy="530942"/>
          </a:xfrm>
        </p:spPr>
        <p:style>
          <a:lnRef idx="1">
            <a:schemeClr val="accent6"/>
          </a:lnRef>
          <a:fillRef idx="1003">
            <a:schemeClr val="lt1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lIns="91440" tIns="45720" rIns="91440" bIns="45720" rtlCol="0" anchor="b">
            <a:normAutofit fontScale="90000"/>
            <a:scene3d>
              <a:camera prst="orthographicFront"/>
              <a:lightRig rig="harsh" dir="t"/>
            </a:scene3d>
            <a:sp3d extrusionH="57150" prstMaterial="powder">
              <a:bevelT w="63500" h="12700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en-US" sz="3600" b="1" i="1" dirty="0">
                <a:ln/>
                <a:solidFill>
                  <a:srgbClr val="1F5F3F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  <a:latin typeface="+mn-lt"/>
                <a:ea typeface="+mn-ea"/>
                <a:cs typeface="+mn-cs"/>
              </a:rPr>
              <a:t/>
            </a:r>
            <a:br>
              <a:rPr lang="en-US" sz="3600" b="1" i="1" dirty="0">
                <a:ln/>
                <a:solidFill>
                  <a:srgbClr val="1F5F3F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  <a:latin typeface="+mn-lt"/>
                <a:ea typeface="+mn-ea"/>
                <a:cs typeface="+mn-cs"/>
              </a:rPr>
            </a:br>
            <a:r>
              <a:rPr lang="en-US" sz="3600" b="1" i="1" dirty="0">
                <a:ln/>
                <a:solidFill>
                  <a:srgbClr val="1F5F3F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  <a:latin typeface="+mn-lt"/>
                <a:ea typeface="+mn-ea"/>
                <a:cs typeface="+mn-cs"/>
              </a:rPr>
              <a:t/>
            </a:r>
            <a:br>
              <a:rPr lang="en-US" sz="3600" b="1" i="1" dirty="0">
                <a:ln/>
                <a:solidFill>
                  <a:srgbClr val="1F5F3F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  <a:latin typeface="+mn-lt"/>
                <a:ea typeface="+mn-ea"/>
                <a:cs typeface="+mn-cs"/>
              </a:rPr>
            </a:br>
            <a:r>
              <a:rPr lang="en-US" sz="3600" b="1" i="1" dirty="0">
                <a:ln/>
                <a:solidFill>
                  <a:srgbClr val="1F5F3F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  <a:latin typeface="+mn-lt"/>
                <a:ea typeface="+mn-ea"/>
                <a:cs typeface="+mn-cs"/>
              </a:rPr>
              <a:t/>
            </a:r>
            <a:br>
              <a:rPr lang="en-US" sz="3600" b="1" i="1" dirty="0">
                <a:ln/>
                <a:solidFill>
                  <a:srgbClr val="1F5F3F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  <a:latin typeface="+mn-lt"/>
                <a:ea typeface="+mn-ea"/>
                <a:cs typeface="+mn-cs"/>
              </a:rPr>
            </a:br>
            <a:r>
              <a:rPr lang="en-US" sz="3600" b="1" i="1" dirty="0">
                <a:ln/>
                <a:solidFill>
                  <a:srgbClr val="1F5F3F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  <a:latin typeface="+mn-lt"/>
                <a:ea typeface="+mn-ea"/>
                <a:cs typeface="+mn-cs"/>
              </a:rPr>
              <a:t>Laboratory Diagnosis</a:t>
            </a:r>
            <a:r>
              <a:rPr lang="en-US" sz="3600" b="1" i="1" dirty="0" smtClean="0">
                <a:ln/>
                <a:solidFill>
                  <a:srgbClr val="1F5F3F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  <a:latin typeface="+mn-lt"/>
                <a:ea typeface="+mn-ea"/>
                <a:cs typeface="+mn-cs"/>
              </a:rPr>
              <a:t>:</a:t>
            </a:r>
            <a:endParaRPr lang="en-US" sz="3600" b="1" i="1" dirty="0">
              <a:ln/>
              <a:solidFill>
                <a:srgbClr val="1F5F3F"/>
              </a:solidFill>
              <a:effectLst>
                <a:glow rad="63500">
                  <a:schemeClr val="accent4">
                    <a:satMod val="175000"/>
                    <a:alpha val="40000"/>
                  </a:schemeClr>
                </a:glow>
              </a:effectLst>
              <a:latin typeface="+mn-lt"/>
              <a:ea typeface="+mn-ea"/>
              <a:cs typeface="+mn-c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1752" y="1229032"/>
            <a:ext cx="6720841" cy="4351337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u="sng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DIRECT MICROSCOPIC EXAMINATION: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2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10% </a:t>
            </a:r>
            <a:r>
              <a:rPr lang="en-US" sz="2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KOH </a:t>
            </a:r>
            <a:r>
              <a:rPr lang="en-US" sz="2200" b="1" dirty="0">
                <a:latin typeface="Arial" panose="020B0604020202020204" pitchFamily="34" charset="0"/>
                <a:cs typeface="Arial" panose="020B0604020202020204" pitchFamily="34" charset="0"/>
              </a:rPr>
              <a:t>preparation </a:t>
            </a: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</a:t>
            </a: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 fungal 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structures</a:t>
            </a: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. India ink, </a:t>
            </a:r>
            <a:r>
              <a:rPr lang="en-US" sz="2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Lactophenol</a:t>
            </a: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 cotton blue,…. </a:t>
            </a:r>
            <a:endParaRPr lang="en-US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2400" b="1" u="sng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2400" b="1" u="sng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u="sng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CULTURE: </a:t>
            </a:r>
            <a:r>
              <a:rPr lang="en-US" sz="2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Sabouraud</a:t>
            </a:r>
            <a:r>
              <a:rPr lang="en-US" sz="2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>
                <a:latin typeface="Arial" panose="020B0604020202020204" pitchFamily="34" charset="0"/>
                <a:cs typeface="Arial" panose="020B0604020202020204" pitchFamily="34" charset="0"/>
              </a:rPr>
              <a:t>Dextrose Agar (SDA</a:t>
            </a:r>
            <a:r>
              <a:rPr lang="en-US" sz="2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).</a:t>
            </a:r>
            <a:r>
              <a:rPr lang="en-US" sz="2200" b="1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endParaRPr lang="en-US" sz="22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Prof. Dr. Ghada Fahmy Helaly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3358" y="1906331"/>
            <a:ext cx="2200656" cy="1804416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46057" y="943489"/>
            <a:ext cx="1633728" cy="15240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46057" y="2745516"/>
            <a:ext cx="1633728" cy="1475232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9551" y="4593454"/>
            <a:ext cx="3107635" cy="1475652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1033" y="4574456"/>
            <a:ext cx="2968752" cy="1475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090100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61000">
              <a:srgbClr val="FFFFE1"/>
            </a:gs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rgbClr val="E5E2CD"/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05840" y="1106424"/>
            <a:ext cx="9427464" cy="4351337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u="sng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SEROLOGICAL TESTS: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for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the presence of fungal antigens and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antibodies.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Two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commonly used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tests are those for </a:t>
            </a:r>
            <a:r>
              <a:rPr lang="en-US" sz="2400" b="1" u="sng" dirty="0" err="1">
                <a:latin typeface="Arial" panose="020B0604020202020204" pitchFamily="34" charset="0"/>
                <a:cs typeface="Arial" panose="020B0604020202020204" pitchFamily="34" charset="0"/>
              </a:rPr>
              <a:t>cryptococcal</a:t>
            </a:r>
            <a:r>
              <a:rPr lang="en-US" sz="2400" b="1" u="sng" dirty="0">
                <a:latin typeface="Arial" panose="020B0604020202020204" pitchFamily="34" charset="0"/>
                <a:cs typeface="Arial" panose="020B0604020202020204" pitchFamily="34" charset="0"/>
              </a:rPr>
              <a:t> antigen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in 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spinal fluid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and for </a:t>
            </a:r>
            <a:r>
              <a:rPr lang="en-US" sz="2400" b="1" i="1" u="sng" dirty="0" err="1">
                <a:latin typeface="Arial" panose="020B0604020202020204" pitchFamily="34" charset="0"/>
                <a:cs typeface="Arial" panose="020B0604020202020204" pitchFamily="34" charset="0"/>
              </a:rPr>
              <a:t>Coccidioides</a:t>
            </a:r>
            <a:r>
              <a:rPr lang="en-US" sz="2400" b="1" i="1" u="sng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u="sng" dirty="0">
                <a:latin typeface="Arial" panose="020B0604020202020204" pitchFamily="34" charset="0"/>
                <a:cs typeface="Arial" panose="020B0604020202020204" pitchFamily="34" charset="0"/>
              </a:rPr>
              <a:t>antibodies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in the 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patient’s 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serum</a:t>
            </a:r>
          </a:p>
          <a:p>
            <a:pPr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endParaRPr lang="en-US" sz="2400" dirty="0"/>
          </a:p>
          <a:p>
            <a:pPr marL="0" inden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u="sng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DNA PROBES.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Prof. Dr. Ghada Fahmy Helaly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818376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61000">
              <a:srgbClr val="FFFFE1"/>
            </a:gs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rgbClr val="E5E2CD"/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74904"/>
            <a:ext cx="4434840" cy="530352"/>
          </a:xfrm>
        </p:spPr>
        <p:style>
          <a:lnRef idx="1">
            <a:schemeClr val="accent6"/>
          </a:lnRef>
          <a:fillRef idx="1003">
            <a:schemeClr val="lt1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lIns="91440" tIns="45720" rIns="91440" bIns="45720" rtlCol="0" anchor="b">
            <a:normAutofit fontScale="90000"/>
            <a:scene3d>
              <a:camera prst="orthographicFront"/>
              <a:lightRig rig="harsh" dir="t"/>
            </a:scene3d>
            <a:sp3d extrusionH="57150" prstMaterial="powder">
              <a:bevelT w="63500" h="12700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en-US" sz="3600" b="1" i="1" dirty="0">
                <a:ln/>
                <a:solidFill>
                  <a:srgbClr val="1F5F3F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  <a:latin typeface="+mn-lt"/>
                <a:ea typeface="+mn-ea"/>
                <a:cs typeface="+mn-cs"/>
              </a:rPr>
              <a:t>Antifungal </a:t>
            </a:r>
            <a:r>
              <a:rPr lang="en-US" sz="3600" b="1" i="1" dirty="0" smtClean="0">
                <a:ln/>
                <a:solidFill>
                  <a:srgbClr val="1F5F3F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  <a:latin typeface="+mn-lt"/>
                <a:ea typeface="+mn-ea"/>
                <a:cs typeface="+mn-cs"/>
              </a:rPr>
              <a:t>Therapy:</a:t>
            </a:r>
            <a:endParaRPr lang="en-US" sz="3600" b="1" i="1" dirty="0">
              <a:ln/>
              <a:solidFill>
                <a:srgbClr val="1F5F3F"/>
              </a:solidFill>
              <a:effectLst>
                <a:glow rad="63500">
                  <a:schemeClr val="accent4">
                    <a:satMod val="175000"/>
                    <a:alpha val="40000"/>
                  </a:schemeClr>
                </a:glow>
              </a:effectLst>
              <a:latin typeface="+mn-lt"/>
              <a:ea typeface="+mn-ea"/>
              <a:cs typeface="+mn-c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4632" y="1214382"/>
            <a:ext cx="10094976" cy="4351337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en-US" sz="24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Polyene antifungals: 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Bind </a:t>
            </a:r>
            <a:r>
              <a:rPr lang="en-US" sz="24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ergosterol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sz="24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Amphotericin B, Nystatin</a:t>
            </a:r>
            <a:r>
              <a:rPr lang="en-US" sz="24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en-US" sz="2400" b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24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5- </a:t>
            </a:r>
            <a:r>
              <a:rPr lang="en-US" sz="2400" b="1" u="sng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Fluorocytosine</a:t>
            </a:r>
            <a:r>
              <a:rPr lang="en-US" sz="24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Resistance ??</a:t>
            </a:r>
          </a:p>
          <a:p>
            <a:pPr>
              <a:lnSpc>
                <a:spcPct val="150000"/>
              </a:lnSpc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en-US" sz="24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Imidazole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24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Interfere with ergosterol synthesis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ketoconazole,…. </a:t>
            </a:r>
          </a:p>
          <a:p>
            <a:pPr>
              <a:lnSpc>
                <a:spcPct val="150000"/>
              </a:lnSpc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en-US" sz="2400" b="1" u="sng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Triazoles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en-US" sz="24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Fluconazole, ……</a:t>
            </a:r>
            <a:endParaRPr lang="en-US" sz="24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en-US" sz="24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Echinocandins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24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Caspofungin,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inhibit </a:t>
            </a:r>
            <a:r>
              <a:rPr lang="en-US" sz="2400" b="1" u="sng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glucan</a:t>
            </a:r>
            <a:r>
              <a:rPr lang="en-US" sz="2400" b="1" u="sng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synthesis.</a:t>
            </a:r>
          </a:p>
          <a:p>
            <a:pPr>
              <a:lnSpc>
                <a:spcPct val="150000"/>
              </a:lnSpc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en-US" sz="2400" b="1" u="sng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Topical antifungals.</a:t>
            </a:r>
          </a:p>
          <a:p>
            <a:pPr>
              <a:lnSpc>
                <a:spcPct val="150000"/>
              </a:lnSpc>
              <a:buClr>
                <a:srgbClr val="C00000"/>
              </a:buClr>
              <a:buFont typeface="Wingdings" panose="05000000000000000000" pitchFamily="2" charset="2"/>
              <a:buChar char="Ø"/>
            </a:pPr>
            <a:endParaRPr lang="en-US" sz="24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  <a:buClr>
                <a:srgbClr val="C00000"/>
              </a:buClr>
              <a:buFont typeface="Wingdings" panose="05000000000000000000" pitchFamily="2" charset="2"/>
              <a:buChar char="Ø"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Prof. Dr. Ghada Fahmy Helaly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4734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3">
                <a:lumMod val="0"/>
                <a:lumOff val="100000"/>
              </a:schemeClr>
            </a:gs>
            <a:gs pos="26598">
              <a:srgbClr val="96C4B1"/>
            </a:gs>
            <a:gs pos="66000">
              <a:srgbClr val="EAFFAF"/>
            </a:gs>
            <a:gs pos="100000">
              <a:srgbClr val="C5A49B"/>
            </a:gs>
          </a:gsLst>
          <a:path path="circle">
            <a:fillToRect l="50000" t="-80000" r="50000" b="18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335902" y="1129004"/>
            <a:ext cx="8397551" cy="4544008"/>
          </a:xfrm>
          <a:prstGeom prst="roundRect">
            <a:avLst/>
          </a:prstGeom>
          <a:solidFill>
            <a:srgbClr val="F6E6C6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910281" y="319884"/>
            <a:ext cx="10889915" cy="2747176"/>
          </a:xfrm>
        </p:spPr>
        <p:txBody>
          <a:bodyPr>
            <a:noAutofit/>
          </a:bodyPr>
          <a:lstStyle/>
          <a:p>
            <a:pPr algn="ctr"/>
            <a:r>
              <a:rPr lang="en-US" sz="5400" b="1" dirty="0" smtClean="0">
                <a:ln w="28575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GENERAL MYCOLOGY </a:t>
            </a:r>
            <a:br>
              <a:rPr lang="en-US" sz="5400" b="1" dirty="0" smtClean="0">
                <a:ln w="28575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5400" b="1" dirty="0">
              <a:ln w="28575">
                <a:solidFill>
                  <a:srgbClr val="0D0E1D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83471" y="2958447"/>
            <a:ext cx="8061048" cy="1160213"/>
          </a:xfrm>
        </p:spPr>
        <p:txBody>
          <a:bodyPr>
            <a:noAutofit/>
          </a:bodyPr>
          <a:lstStyle/>
          <a:p>
            <a:pPr algn="ctr">
              <a:spcBef>
                <a:spcPct val="50000"/>
              </a:spcBef>
            </a:pPr>
            <a:r>
              <a:rPr lang="en-US" sz="3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Palatino Linotype" pitchFamily="18" charset="0"/>
                <a:ea typeface="Arial Unicode MS" pitchFamily="34" charset="-128"/>
                <a:cs typeface="Arial Unicode MS" pitchFamily="34" charset="-128"/>
              </a:rPr>
              <a:t>By: </a:t>
            </a:r>
          </a:p>
          <a:p>
            <a:pPr algn="ctr"/>
            <a:r>
              <a:rPr lang="en-US" sz="3600" dirty="0">
                <a:ln w="0"/>
                <a:solidFill>
                  <a:srgbClr val="0033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Prof. Dr. Ghada Fahmy Helaly</a:t>
            </a:r>
          </a:p>
          <a:p>
            <a:pPr algn="ctr"/>
            <a:endParaRPr lang="en-US" sz="36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9402967" y="6148746"/>
            <a:ext cx="4324044" cy="365125"/>
          </a:xfrm>
        </p:spPr>
        <p:txBody>
          <a:bodyPr/>
          <a:lstStyle/>
          <a:p>
            <a:r>
              <a:rPr lang="en-US" sz="12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Prof. Dr. Ghada Fahmy Helaly</a:t>
            </a:r>
            <a:endParaRPr lang="en-US" sz="12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0765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87012">
              <a:srgbClr val="BCB275"/>
            </a:gs>
            <a:gs pos="0">
              <a:schemeClr val="accent3">
                <a:lumMod val="0"/>
                <a:lumOff val="100000"/>
              </a:schemeClr>
            </a:gs>
            <a:gs pos="26598">
              <a:srgbClr val="4E8C73"/>
            </a:gs>
            <a:gs pos="66000">
              <a:srgbClr val="EAFFAF"/>
            </a:gs>
            <a:gs pos="100000">
              <a:schemeClr val="accent3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 rot="20293577">
            <a:off x="1150011" y="1621650"/>
            <a:ext cx="6634650" cy="240065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unrise" dir="t"/>
            </a:scene3d>
            <a:sp3d extrusionH="57150">
              <a:bevelT w="152400" h="38100"/>
            </a:sp3d>
          </a:bodyPr>
          <a:lstStyle/>
          <a:p>
            <a:pPr marL="0" indent="0" algn="ctr">
              <a:buNone/>
            </a:pPr>
            <a:r>
              <a:rPr lang="en-US" sz="15000" b="1" dirty="0" smtClean="0">
                <a:ln w="12700">
                  <a:solidFill>
                    <a:schemeClr val="tx1"/>
                  </a:solidFill>
                  <a:prstDash val="solid"/>
                </a:ln>
                <a:gradFill flip="none" rotWithShape="1">
                  <a:gsLst>
                    <a:gs pos="0">
                      <a:srgbClr val="006600"/>
                    </a:gs>
                    <a:gs pos="47000">
                      <a:schemeClr val="bg2">
                        <a:lumMod val="75000"/>
                        <a:shade val="67500"/>
                        <a:satMod val="115000"/>
                      </a:schemeClr>
                    </a:gs>
                    <a:gs pos="70000">
                      <a:srgbClr val="FFFFCC"/>
                    </a:gs>
                  </a:gsLst>
                  <a:lin ang="0" scaled="1"/>
                  <a:tileRect/>
                </a:gra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Edwardian Script ITC" panose="030303020407070D0804" pitchFamily="66" charset="0"/>
              </a:rPr>
              <a:t>Thank you</a:t>
            </a:r>
            <a:endParaRPr lang="en-US" sz="15000" b="1" dirty="0">
              <a:ln w="12700">
                <a:solidFill>
                  <a:schemeClr val="tx1"/>
                </a:solidFill>
                <a:prstDash val="solid"/>
              </a:ln>
              <a:gradFill flip="none" rotWithShape="1">
                <a:gsLst>
                  <a:gs pos="0">
                    <a:srgbClr val="006600"/>
                  </a:gs>
                  <a:gs pos="47000">
                    <a:schemeClr val="bg2">
                      <a:lumMod val="75000"/>
                      <a:shade val="67500"/>
                      <a:satMod val="115000"/>
                    </a:schemeClr>
                  </a:gs>
                  <a:gs pos="70000">
                    <a:srgbClr val="FFFFCC"/>
                  </a:gs>
                </a:gsLst>
                <a:lin ang="0" scaled="1"/>
                <a:tileRect/>
              </a:gradFill>
              <a:effectLst>
                <a:innerShdw blurRad="177800">
                  <a:schemeClr val="accent3">
                    <a:lumMod val="50000"/>
                  </a:schemeClr>
                </a:innerShdw>
              </a:effectLst>
              <a:latin typeface="Edwardian Script ITC" panose="030303020407070D0804" pitchFamily="66" charset="0"/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1738530" y="4170251"/>
            <a:ext cx="7619999" cy="365125"/>
          </a:xfrm>
        </p:spPr>
        <p:txBody>
          <a:bodyPr vert="horz" lIns="91440" tIns="45720" rIns="91440" bIns="45720" rtlCol="0" anchor="ctr"/>
          <a:lstStyle/>
          <a:p>
            <a:r>
              <a:rPr lang="en-US" sz="12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Prof. Dr. Ghada Fahmy Helaly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7690" y="476751"/>
            <a:ext cx="4194048" cy="610209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519006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02298" y="816076"/>
            <a:ext cx="9970271" cy="4057521"/>
          </a:xfrm>
        </p:spPr>
        <p:txBody>
          <a:bodyPr wrap="square">
            <a:spAutoFit/>
          </a:bodyPr>
          <a:lstStyle/>
          <a:p>
            <a:pPr defTabSz="914400">
              <a:lnSpc>
                <a:spcPct val="150000"/>
              </a:lnSpc>
              <a:buClr>
                <a:srgbClr val="C00000"/>
              </a:buClr>
              <a:buBlip>
                <a:blip r:embed="rId3"/>
              </a:buBlip>
            </a:pPr>
            <a:r>
              <a:rPr lang="en-US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Mycology</a:t>
            </a:r>
            <a:r>
              <a:rPr lang="en-US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 the study of fungi </a:t>
            </a:r>
            <a:endParaRPr lang="en-US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endParaRPr>
          </a:p>
          <a:p>
            <a:pPr defTabSz="914400">
              <a:lnSpc>
                <a:spcPct val="150000"/>
              </a:lnSpc>
              <a:buClr>
                <a:srgbClr val="C00000"/>
              </a:buClr>
              <a:buBlip>
                <a:blip r:embed="rId3"/>
              </a:buBlip>
            </a:pPr>
            <a:r>
              <a:rPr lang="en-US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Eukaryotic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organisms</a:t>
            </a:r>
          </a:p>
          <a:p>
            <a:pPr defTabSz="914400">
              <a:lnSpc>
                <a:spcPct val="150000"/>
              </a:lnSpc>
              <a:buClr>
                <a:srgbClr val="C00000"/>
              </a:buClr>
              <a:buBlip>
                <a:blip r:embed="rId3"/>
              </a:buBlip>
            </a:pPr>
            <a:r>
              <a:rPr lang="en-US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Have a </a:t>
            </a:r>
            <a:r>
              <a:rPr lang="en-US" sz="2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rigid </a:t>
            </a:r>
            <a:r>
              <a:rPr lang="en-US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cell wall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defTabSz="914400">
              <a:lnSpc>
                <a:spcPct val="150000"/>
              </a:lnSpc>
              <a:buClr>
                <a:srgbClr val="C00000"/>
              </a:buClr>
              <a:buBlip>
                <a:blip r:embed="rId3"/>
              </a:buBlip>
            </a:pPr>
            <a:r>
              <a:rPr lang="en-US" sz="2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Obligate</a:t>
            </a:r>
            <a:r>
              <a:rPr lang="en-US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 </a:t>
            </a:r>
            <a:r>
              <a:rPr lang="en-US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facultative aerobes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defTabSz="914400">
              <a:lnSpc>
                <a:spcPct val="150000"/>
              </a:lnSpc>
              <a:buClr>
                <a:srgbClr val="C00000"/>
              </a:buClr>
              <a:buBlip>
                <a:blip r:embed="rId3"/>
              </a:buBlip>
            </a:pPr>
            <a:r>
              <a:rPr lang="en-US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Require </a:t>
            </a:r>
            <a:r>
              <a:rPr lang="en-US" sz="2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preformed source of carbon.</a:t>
            </a:r>
          </a:p>
          <a:p>
            <a:pPr defTabSz="914400">
              <a:lnSpc>
                <a:spcPct val="150000"/>
              </a:lnSpc>
              <a:buClr>
                <a:srgbClr val="C00000"/>
              </a:buClr>
              <a:buBlip>
                <a:blip r:embed="rId3"/>
              </a:buBlip>
            </a:pPr>
            <a:r>
              <a:rPr lang="en-US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Natural 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habitats </a:t>
            </a:r>
            <a:r>
              <a:rPr lang="en-US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 </a:t>
            </a:r>
            <a:r>
              <a:rPr lang="en-US" sz="2400" b="1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environment</a:t>
            </a:r>
            <a:r>
              <a:rPr lang="en-US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sz="2400" i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Candida </a:t>
            </a:r>
            <a:r>
              <a:rPr lang="en-US" sz="24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albicans 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 </a:t>
            </a:r>
            <a:r>
              <a:rPr lang="en-US" sz="24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N. Flora.</a:t>
            </a:r>
            <a:r>
              <a:rPr lang="en-US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en-US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204593" y="6106311"/>
            <a:ext cx="2621885" cy="365125"/>
          </a:xfrm>
        </p:spPr>
        <p:txBody>
          <a:bodyPr/>
          <a:lstStyle/>
          <a:p>
            <a:r>
              <a:rPr lang="en-US" sz="1200" b="1" dirty="0" smtClean="0">
                <a:solidFill>
                  <a:schemeClr val="tx1"/>
                </a:solidFill>
              </a:rPr>
              <a:t>Prof. Dr. Ghada Fahmy Helaly</a:t>
            </a:r>
            <a:endParaRPr lang="en-US" sz="12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7339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057109" y="5998156"/>
            <a:ext cx="2621885" cy="365125"/>
          </a:xfrm>
        </p:spPr>
        <p:txBody>
          <a:bodyPr/>
          <a:lstStyle/>
          <a:p>
            <a:r>
              <a:rPr lang="en-US" sz="1200" b="1" dirty="0" smtClean="0">
                <a:solidFill>
                  <a:schemeClr val="tx1"/>
                </a:solidFill>
              </a:rPr>
              <a:t>Prof. Dr. Ghada Fahmy Helaly</a:t>
            </a:r>
            <a:endParaRPr lang="en-US" sz="1200" b="1" dirty="0">
              <a:solidFill>
                <a:schemeClr val="tx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674811" y="872916"/>
            <a:ext cx="10163228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Clr>
                <a:srgbClr val="C00000"/>
              </a:buClr>
              <a:buBlip>
                <a:blip r:embed="rId3"/>
              </a:buBlip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About 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80,000 species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&lt;400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are 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medically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important, 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&lt;50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species cause </a:t>
            </a:r>
            <a:r>
              <a:rPr lang="en-US" sz="24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fungal </a:t>
            </a:r>
            <a:r>
              <a:rPr lang="en-US" sz="2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infections of humans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and other animals.</a:t>
            </a:r>
          </a:p>
          <a:p>
            <a:pPr marL="342900" indent="-342900">
              <a:lnSpc>
                <a:spcPct val="150000"/>
              </a:lnSpc>
              <a:buClr>
                <a:srgbClr val="C00000"/>
              </a:buClr>
              <a:buBlip>
                <a:blip r:embed="rId3"/>
              </a:buBlip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Some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contributing to the production of </a:t>
            </a:r>
            <a:r>
              <a:rPr lang="en-US" sz="2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food and </a:t>
            </a:r>
            <a:r>
              <a:rPr lang="en-US" sz="2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spirits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, other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fungi have served </a:t>
            </a:r>
            <a:r>
              <a:rPr lang="en-US" sz="2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medicine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[</a:t>
            </a:r>
            <a:r>
              <a:rPr lang="en-US" sz="2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antibiotics (penicillin)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and </a:t>
            </a:r>
            <a:r>
              <a:rPr lang="en-US" sz="2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immunosuppressive drugs (cyclosporine)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].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lnSpc>
                <a:spcPct val="150000"/>
              </a:lnSpc>
              <a:buClr>
                <a:srgbClr val="C00000"/>
              </a:buClr>
              <a:buBlip>
                <a:blip r:embed="rId3"/>
              </a:buBlip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Fungal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infections are 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mycoses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. Mycoses may be classified as </a:t>
            </a:r>
            <a:r>
              <a:rPr lang="en-US" sz="2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superficial, cutaneous, subcutaneous, or systemic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42569511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61000">
              <a:srgbClr val="FFFFE1"/>
            </a:gs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rgbClr val="E5E2CD"/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35267"/>
            <a:ext cx="4962283" cy="581892"/>
          </a:xfrm>
        </p:spPr>
        <p:style>
          <a:lnRef idx="1">
            <a:schemeClr val="accent6"/>
          </a:lnRef>
          <a:fillRef idx="1003">
            <a:schemeClr val="lt1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 fontScale="90000"/>
            <a:scene3d>
              <a:camera prst="orthographicFront"/>
              <a:lightRig rig="harsh" dir="t"/>
            </a:scene3d>
            <a:sp3d extrusionH="57150" prstMaterial="powder">
              <a:bevelT w="63500" h="12700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en-US" sz="3600" b="1" i="1" spc="0" dirty="0" smtClean="0">
                <a:ln/>
                <a:solidFill>
                  <a:srgbClr val="1F5F3F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Structure &amp; Growth:</a:t>
            </a:r>
            <a:endParaRPr lang="en-US" sz="3600" b="1" spc="0" dirty="0">
              <a:ln/>
              <a:solidFill>
                <a:srgbClr val="1F5F3F"/>
              </a:solidFill>
              <a:effectLst>
                <a:glow rad="63500">
                  <a:schemeClr val="accent4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025" y="2318369"/>
            <a:ext cx="9489369" cy="1238648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en-US" sz="24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Consists 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 </a:t>
            </a:r>
            <a:r>
              <a:rPr lang="en-US" sz="2400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innerShdw blurRad="177800">
                    <a:schemeClr val="accent3">
                      <a:lumMod val="50000"/>
                    </a:scheme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chitin, </a:t>
            </a:r>
            <a:r>
              <a:rPr lang="el-GR" sz="2400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innerShdw blurRad="177800">
                    <a:schemeClr val="accent3">
                      <a:lumMod val="50000"/>
                    </a:scheme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β-</a:t>
            </a:r>
            <a:r>
              <a:rPr lang="en-US" sz="2400" dirty="0" err="1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innerShdw blurRad="177800">
                    <a:schemeClr val="accent3">
                      <a:lumMod val="50000"/>
                    </a:scheme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glucan</a:t>
            </a:r>
            <a:r>
              <a:rPr lang="en-US" sz="24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,..</a:t>
            </a:r>
            <a:r>
              <a:rPr lang="en-US" sz="24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en-US" sz="24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Shape</a:t>
            </a:r>
            <a:r>
              <a:rPr lang="en-US" sz="24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protection, antigenic.</a:t>
            </a:r>
            <a:r>
              <a:rPr lang="en-US" sz="24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 rot="16200000">
            <a:off x="9959342" y="2709350"/>
            <a:ext cx="3581400" cy="365125"/>
          </a:xfrm>
        </p:spPr>
        <p:txBody>
          <a:bodyPr/>
          <a:lstStyle/>
          <a:p>
            <a:r>
              <a:rPr lang="en-US" sz="1100" b="1" dirty="0" smtClean="0"/>
              <a:t>Prof. Dr. Ghada Fahmy Helaly</a:t>
            </a:r>
            <a:endParaRPr lang="en-US" sz="1100" b="1" dirty="0"/>
          </a:p>
        </p:txBody>
      </p:sp>
      <p:sp>
        <p:nvSpPr>
          <p:cNvPr id="5" name="Rectangle 4"/>
          <p:cNvSpPr/>
          <p:nvPr/>
        </p:nvSpPr>
        <p:spPr>
          <a:xfrm>
            <a:off x="437973" y="1054153"/>
            <a:ext cx="752263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u="sng" dirty="0">
                <a:ln w="12700">
                  <a:solidFill>
                    <a:schemeClr val="tx1"/>
                  </a:solidFill>
                  <a:prstDash val="solid"/>
                </a:ln>
                <a:solidFill>
                  <a:srgbClr val="FF0000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Two fungal structures are medically important:</a:t>
            </a:r>
            <a:endParaRPr lang="en-US" sz="2800" dirty="0">
              <a:ln w="12700">
                <a:solidFill>
                  <a:schemeClr val="tx1"/>
                </a:solidFill>
                <a:prstDash val="solid"/>
              </a:ln>
              <a:solidFill>
                <a:srgbClr val="FF0000"/>
              </a:solidFill>
              <a:effectLst>
                <a:innerShdw blurRad="177800">
                  <a:schemeClr val="accent3">
                    <a:lumMod val="50000"/>
                  </a:schemeClr>
                </a:innerShdw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59315" y="1797644"/>
            <a:ext cx="4485523" cy="461665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en-US" sz="2400" b="1" u="sng" dirty="0">
                <a:ln>
                  <a:solidFill>
                    <a:srgbClr val="002060"/>
                  </a:solidFill>
                </a:ln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(1) The Fungal rigid cell wall:</a:t>
            </a:r>
            <a:r>
              <a:rPr lang="en-US" sz="2400" b="1" dirty="0">
                <a:ln>
                  <a:solidFill>
                    <a:srgbClr val="002060"/>
                  </a:solidFill>
                </a:ln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2400" b="1" dirty="0">
              <a:ln>
                <a:solidFill>
                  <a:srgbClr val="002060"/>
                </a:solidFill>
              </a:ln>
              <a:solidFill>
                <a:schemeClr val="accent3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59315" y="3727772"/>
            <a:ext cx="3996607" cy="461665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en-US" sz="2400" b="1" u="sng" dirty="0">
                <a:ln>
                  <a:solidFill>
                    <a:srgbClr val="002060"/>
                  </a:solidFill>
                </a:ln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(2</a:t>
            </a:r>
            <a:r>
              <a:rPr lang="en-US" sz="2400" b="1" u="sng" dirty="0" smtClean="0">
                <a:ln>
                  <a:solidFill>
                    <a:srgbClr val="002060"/>
                  </a:solidFill>
                </a:ln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fungal </a:t>
            </a:r>
            <a:r>
              <a:rPr lang="en-US" sz="2400" b="1" u="sng" dirty="0">
                <a:ln>
                  <a:solidFill>
                    <a:srgbClr val="002060"/>
                  </a:solidFill>
                </a:ln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cell </a:t>
            </a:r>
            <a:r>
              <a:rPr lang="en-US" sz="2400" b="1" u="sng" dirty="0" smtClean="0">
                <a:ln>
                  <a:solidFill>
                    <a:srgbClr val="002060"/>
                  </a:solidFill>
                </a:ln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membrane: </a:t>
            </a:r>
            <a:endParaRPr lang="en-US" sz="2400" b="1" u="sng" dirty="0">
              <a:ln>
                <a:solidFill>
                  <a:srgbClr val="002060"/>
                </a:solidFill>
              </a:ln>
              <a:solidFill>
                <a:schemeClr val="accent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85136" y="4359447"/>
            <a:ext cx="1044862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Sterol 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is </a:t>
            </a:r>
            <a:r>
              <a:rPr lang="en-US" sz="2400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innerShdw blurRad="177800">
                    <a:schemeClr val="accent3">
                      <a:lumMod val="50000"/>
                    </a:scheme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Ergosterol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00615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61000">
              <a:srgbClr val="FFFFE1"/>
            </a:gs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rgbClr val="E5E2CD"/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45807"/>
            <a:ext cx="5683045" cy="776922"/>
          </a:xfrm>
        </p:spPr>
        <p:style>
          <a:lnRef idx="1">
            <a:schemeClr val="accent6"/>
          </a:lnRef>
          <a:fillRef idx="1003">
            <a:schemeClr val="lt1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lIns="91440" tIns="45720" rIns="91440" bIns="45720" rtlCol="0" anchor="b">
            <a:normAutofit/>
            <a:scene3d>
              <a:camera prst="orthographicFront"/>
              <a:lightRig rig="harsh" dir="t"/>
            </a:scene3d>
            <a:sp3d extrusionH="57150" prstMaterial="powder">
              <a:bevelT w="63500" h="12700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en-US" sz="3600" b="1" i="1" spc="0" dirty="0" smtClean="0">
                <a:ln/>
                <a:solidFill>
                  <a:srgbClr val="1F5F3F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  <a:latin typeface="+mn-lt"/>
                <a:ea typeface="+mn-ea"/>
                <a:cs typeface="+mn-cs"/>
              </a:rPr>
              <a:t>Classification of fungi:</a:t>
            </a:r>
            <a:endParaRPr lang="en-US" sz="3600" b="1" i="1" spc="0" dirty="0">
              <a:ln/>
              <a:solidFill>
                <a:srgbClr val="1F5F3F"/>
              </a:solidFill>
              <a:effectLst>
                <a:glow rad="63500">
                  <a:schemeClr val="accent4">
                    <a:satMod val="175000"/>
                    <a:alpha val="40000"/>
                  </a:schemeClr>
                </a:glow>
              </a:effectLst>
              <a:latin typeface="+mn-lt"/>
              <a:ea typeface="+mn-ea"/>
              <a:cs typeface="+mn-c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632" y="1547091"/>
            <a:ext cx="10133716" cy="45530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800" b="1" u="sng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Two </a:t>
            </a:r>
            <a:r>
              <a:rPr lang="en-US" sz="2800" b="1" u="sng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basic </a:t>
            </a:r>
            <a:r>
              <a:rPr lang="en-US" sz="2800" b="1" u="sng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forms of fungi :</a:t>
            </a:r>
            <a:r>
              <a:rPr lang="en-US" sz="28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yeasts 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and 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molds 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or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moulds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).</a:t>
            </a: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Prof. Dr. Ghada Fahmy Helaly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698090" y="2244172"/>
            <a:ext cx="771439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b="1" u="sng" dirty="0" smtClean="0">
                <a:solidFill>
                  <a:srgbClr val="C00000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Yeasts:</a:t>
            </a:r>
            <a:r>
              <a:rPr lang="en-US" sz="24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342900" indent="-342900">
              <a:lnSpc>
                <a:spcPct val="200000"/>
              </a:lnSpc>
              <a:buFont typeface="Wingdings" panose="05000000000000000000" pitchFamily="2" charset="2"/>
              <a:buChar char="§"/>
            </a:pP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Single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cells. </a:t>
            </a:r>
          </a:p>
          <a:p>
            <a:pPr marL="342900" indent="-342900">
              <a:lnSpc>
                <a:spcPct val="200000"/>
              </a:lnSpc>
              <a:buFont typeface="Wingdings" panose="05000000000000000000" pitchFamily="2" charset="2"/>
              <a:buChar char="§"/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Reproduce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by 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asexual 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budding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blastoconidia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). </a:t>
            </a:r>
          </a:p>
          <a:p>
            <a:pPr marL="342900" indent="-342900">
              <a:lnSpc>
                <a:spcPct val="200000"/>
              </a:lnSpc>
              <a:buFont typeface="Wingdings" panose="05000000000000000000" pitchFamily="2" charset="2"/>
              <a:buChar char="§"/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Yeast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colonies are usually soft, opaque, 1–3 mm in size, and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cream-colored.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122" name="Picture 2" descr="Image result for candida cultur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59079" y="2244172"/>
            <a:ext cx="1874475" cy="1887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59079" y="4132132"/>
            <a:ext cx="1822704" cy="25358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05366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61000">
              <a:srgbClr val="FFFFE1"/>
            </a:gs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rgbClr val="E5E2CD"/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1444" y="688259"/>
            <a:ext cx="4445287" cy="4965290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sz="3200" b="1" u="sng" dirty="0" smtClean="0">
                <a:solidFill>
                  <a:srgbClr val="C00000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Molds:</a:t>
            </a:r>
            <a:r>
              <a:rPr lang="en-US" sz="3200" b="1" dirty="0" smtClean="0">
                <a:solidFill>
                  <a:srgbClr val="C00000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long 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filaments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of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cells (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hyphae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en-US" sz="24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form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mat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mycelium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: Fluffy surface masses of hyphae and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hidden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growth into tissue or lab medium, absorbs nutrients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). Reproduce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by cell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division.</a:t>
            </a: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Prof. Dr. Ghada Fahmy Helaly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70315" y="484095"/>
            <a:ext cx="2530863" cy="232436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2047" y="484096"/>
            <a:ext cx="3152843" cy="400330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70316" y="2907809"/>
            <a:ext cx="2530862" cy="157959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1517" y="4586749"/>
            <a:ext cx="3099661" cy="213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074767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61000">
              <a:srgbClr val="FFFFE1"/>
            </a:gs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rgbClr val="E5E2CD"/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Prof. Dr. Ghada Fahmy Helaly</a:t>
            </a:r>
            <a:endParaRPr lang="en-US" dirty="0"/>
          </a:p>
        </p:txBody>
      </p:sp>
      <p:sp>
        <p:nvSpPr>
          <p:cNvPr id="2" name="Rectangle 1"/>
          <p:cNvSpPr/>
          <p:nvPr/>
        </p:nvSpPr>
        <p:spPr>
          <a:xfrm>
            <a:off x="341088" y="842400"/>
            <a:ext cx="7966137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200000"/>
              </a:lnSpc>
              <a:buClr>
                <a:srgbClr val="CC3300"/>
              </a:buClr>
              <a:buFont typeface="Wingdings" panose="05000000000000000000" pitchFamily="2" charset="2"/>
              <a:buChar char="Ø"/>
            </a:pPr>
            <a:r>
              <a:rPr lang="en-US" sz="24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Aerial hyphae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project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above the surface of the mycelium and usually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bear the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reproductive structures of the mold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342900" indent="-342900">
              <a:lnSpc>
                <a:spcPct val="200000"/>
              </a:lnSpc>
              <a:buClr>
                <a:srgbClr val="CC3300"/>
              </a:buClr>
              <a:buFont typeface="Wingdings" panose="05000000000000000000" pitchFamily="2" charset="2"/>
              <a:buChar char="Ø"/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Hyphae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may be </a:t>
            </a:r>
            <a:r>
              <a:rPr lang="en-US" sz="24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dematiaceous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or hyaline.</a:t>
            </a:r>
          </a:p>
          <a:p>
            <a:pPr marL="342900" indent="-342900">
              <a:lnSpc>
                <a:spcPct val="200000"/>
              </a:lnSpc>
              <a:buClr>
                <a:srgbClr val="CC3300"/>
              </a:buClr>
              <a:buFont typeface="Wingdings" panose="05000000000000000000" pitchFamily="2" charset="2"/>
              <a:buChar char="Ø"/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Some hyphae are 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Septate hyphae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, Others </a:t>
            </a:r>
            <a:r>
              <a:rPr lang="en-U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nonseptate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hyphae (</a:t>
            </a:r>
            <a:r>
              <a:rPr lang="en-U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Coenocytic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marL="342900" indent="-342900">
              <a:lnSpc>
                <a:spcPct val="200000"/>
              </a:lnSpc>
              <a:buClr>
                <a:srgbClr val="CC3300"/>
              </a:buClr>
              <a:buFont typeface="Wingdings" panose="05000000000000000000" pitchFamily="2" charset="2"/>
              <a:buChar char="Ø"/>
            </a:pPr>
            <a:r>
              <a:rPr lang="en-US" sz="2400" b="1" dirty="0" err="1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Pseudohyphae</a:t>
            </a:r>
            <a:r>
              <a:rPr lang="en-US" sz="2400" b="1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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Candida </a:t>
            </a:r>
            <a:r>
              <a:rPr lang="en-US" sz="2400" b="1" i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albicans.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170" name="Picture 2" descr="Image result for non septate hypha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99871" y="2703871"/>
            <a:ext cx="2524344" cy="21088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99871" y="0"/>
            <a:ext cx="2524344" cy="270662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00471" y="4809744"/>
            <a:ext cx="2523744" cy="2048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196507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61000">
              <a:srgbClr val="FFFFE1"/>
            </a:gs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rgbClr val="E5E2CD"/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5420" y="1014927"/>
            <a:ext cx="7414413" cy="4351337"/>
          </a:xfrm>
        </p:spPr>
        <p:txBody>
          <a:bodyPr>
            <a:noAutofit/>
          </a:bodyPr>
          <a:lstStyle/>
          <a:p>
            <a:pPr>
              <a:lnSpc>
                <a:spcPct val="200000"/>
              </a:lnSpc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Some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fungi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are </a:t>
            </a:r>
            <a:r>
              <a:rPr lang="en-US" sz="2400" b="1" u="sng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dimorphic</a:t>
            </a:r>
            <a:r>
              <a:rPr lang="en-US" sz="24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(form diff. structures,  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yeasts or 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molds, at diff. temp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.) (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or some other form such as a </a:t>
            </a:r>
            <a:r>
              <a:rPr lang="en-US" sz="24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spherule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). </a:t>
            </a:r>
            <a:r>
              <a:rPr lang="en-US" sz="2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Spherule</a:t>
            </a:r>
            <a:r>
              <a:rPr lang="en-US" sz="2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2400" dirty="0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en-US" sz="2400" b="1" dirty="0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thick-walled spherical structure enclosing endospores</a:t>
            </a:r>
            <a:r>
              <a:rPr lang="en-US" sz="2400" dirty="0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 </a:t>
            </a:r>
            <a:r>
              <a:rPr lang="en-US" sz="2400" b="1" u="sng" dirty="0" err="1" smtClean="0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Coccidioides</a:t>
            </a:r>
            <a:r>
              <a:rPr lang="en-US" sz="2400" b="1" u="sng" dirty="0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en-US" sz="2400" dirty="0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</a:p>
          <a:p>
            <a:pPr>
              <a:lnSpc>
                <a:spcPct val="200000"/>
              </a:lnSpc>
              <a:buClr>
                <a:srgbClr val="C00000"/>
              </a:buClr>
              <a:buFont typeface="Wingdings" panose="05000000000000000000" pitchFamily="2" charset="2"/>
              <a:buChar char="Ø"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Prof. Dr. Ghada Fahmy Helaly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9499" y="423762"/>
            <a:ext cx="2907792" cy="155448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6827" y="2032136"/>
            <a:ext cx="2950464" cy="190804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8163" y="4229099"/>
            <a:ext cx="2950464" cy="2054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8731108"/>
      </p:ext>
    </p:extLst>
  </p:cSld>
  <p:clrMapOvr>
    <a:masterClrMapping/>
  </p:clrMapOvr>
</p:sld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isp">
  <a:themeElements>
    <a:clrScheme name="Red">
      <a:dk1>
        <a:sysClr val="windowText" lastClr="000000"/>
      </a:dk1>
      <a:lt1>
        <a:sysClr val="window" lastClr="FFFFFF"/>
      </a:lt1>
      <a:dk2>
        <a:srgbClr val="323232"/>
      </a:dk2>
      <a:lt2>
        <a:srgbClr val="E5C243"/>
      </a:lt2>
      <a:accent1>
        <a:srgbClr val="A5300F"/>
      </a:accent1>
      <a:accent2>
        <a:srgbClr val="D55816"/>
      </a:accent2>
      <a:accent3>
        <a:srgbClr val="E19825"/>
      </a:accent3>
      <a:accent4>
        <a:srgbClr val="B19C7D"/>
      </a:accent4>
      <a:accent5>
        <a:srgbClr val="7F5F52"/>
      </a:accent5>
      <a:accent6>
        <a:srgbClr val="B27D49"/>
      </a:accent6>
      <a:hlink>
        <a:srgbClr val="6B9F25"/>
      </a:hlink>
      <a:folHlink>
        <a:srgbClr val="B26B02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theme/theme2.xml><?xml version="1.0" encoding="utf-8"?>
<a:theme xmlns:a="http://schemas.openxmlformats.org/drawingml/2006/main" name="View">
  <a:themeElements>
    <a:clrScheme name="Green Yellow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EE7B08"/>
      </a:hlink>
      <a:folHlink>
        <a:srgbClr val="977B2D"/>
      </a:folHlink>
    </a:clrScheme>
    <a:fontScheme name="View">
      <a:majorFont>
        <a:latin typeface="Century Schoolbook" panose="0204060405050502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Schoolbook" panose="0204060405050502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View">
      <a:fillStyleLst>
        <a:solidFill>
          <a:schemeClr val="phClr"/>
        </a:solidFill>
        <a:solidFill>
          <a:schemeClr val="phClr">
            <a:tint val="60000"/>
            <a:satMod val="120000"/>
          </a:schemeClr>
        </a:solidFill>
        <a:solidFill>
          <a:schemeClr val="phClr">
            <a:shade val="75000"/>
            <a:satMod val="16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3970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95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5240" dir="5400000" algn="tl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9525" prstMaterial="flat">
            <a:bevelT w="0" h="0" prst="coolSlant"/>
            <a:contourClr>
              <a:schemeClr val="phClr">
                <a:shade val="35000"/>
                <a:satMod val="130000"/>
              </a:schemeClr>
            </a:contourClr>
          </a:sp3d>
        </a:effectStyle>
        <a:effectStyle>
          <a:effectLst>
            <a:outerShdw blurRad="76200" dist="25400" dir="5400000" algn="tl" rotWithShape="0">
              <a:srgbClr val="000000">
                <a:alpha val="5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9050" prstMaterial="flat">
            <a:bevelT w="0" h="0" prst="coolSlant"/>
            <a:contourClr>
              <a:schemeClr val="phClr">
                <a:shade val="25000"/>
                <a:satMod val="14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4000"/>
                <a:shade val="98000"/>
                <a:satMod val="130000"/>
                <a:lumMod val="102000"/>
              </a:schemeClr>
            </a:gs>
            <a:gs pos="100000">
              <a:schemeClr val="phClr">
                <a:tint val="98000"/>
                <a:shade val="78000"/>
                <a:satMod val="14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iew" id="{BA0EB5A6-F2D4-4F82-977B-64ADEE4A2A69}" vid="{3969A8A2-35DB-4E3B-8885-16FD20568674}"/>
    </a:ext>
  </a:extLst>
</a:theme>
</file>

<file path=ppt/theme/theme3.xml><?xml version="1.0" encoding="utf-8"?>
<a:theme xmlns:a="http://schemas.openxmlformats.org/drawingml/2006/main" name="Parallax">
  <a:themeElements>
    <a:clrScheme name="Parallax">
      <a:dk1>
        <a:sysClr val="windowText" lastClr="000000"/>
      </a:dk1>
      <a:lt1>
        <a:sysClr val="window" lastClr="FFFFFF"/>
      </a:lt1>
      <a:dk2>
        <a:srgbClr val="212121"/>
      </a:dk2>
      <a:lt2>
        <a:srgbClr val="CDD0D1"/>
      </a:lt2>
      <a:accent1>
        <a:srgbClr val="8BB434"/>
      </a:accent1>
      <a:accent2>
        <a:srgbClr val="33A583"/>
      </a:accent2>
      <a:accent3>
        <a:srgbClr val="3594B4"/>
      </a:accent3>
      <a:accent4>
        <a:srgbClr val="6063B4"/>
      </a:accent4>
      <a:accent5>
        <a:srgbClr val="D35731"/>
      </a:accent5>
      <a:accent6>
        <a:srgbClr val="EBAC4B"/>
      </a:accent6>
      <a:hlink>
        <a:srgbClr val="65AD30"/>
      </a:hlink>
      <a:folHlink>
        <a:srgbClr val="8ED25B"/>
      </a:folHlink>
    </a:clrScheme>
    <a:fontScheme name="Parallax">
      <a:maj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rallax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04000"/>
              </a:schemeClr>
            </a:gs>
            <a:gs pos="100000">
              <a:schemeClr val="phClr">
                <a:tint val="8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2000"/>
              </a:schemeClr>
            </a:gs>
            <a:gs pos="100000">
              <a:schemeClr val="phClr"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</a:fillStyleLst>
      <a:lnStyleLst>
        <a:ln w="9525" cap="rnd" cmpd="sng" algn="ctr">
          <a:solidFill>
            <a:schemeClr val="phClr">
              <a:tint val="6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reflection blurRad="12700" stA="26000" endPos="32000" dist="12700" dir="5400000" sy="-100000" rotWithShape="0"/>
          </a:effectLst>
        </a:effectStyle>
        <a:effectStyle>
          <a:effectLst>
            <a:outerShdw blurRad="38100" dist="25400" dir="5400000" rotWithShape="0">
              <a:srgbClr val="000000">
                <a:alpha val="6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254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6000"/>
                <a:satMod val="180000"/>
              </a:schemeClr>
              <a:schemeClr val="phClr">
                <a:tint val="80000"/>
                <a:satMod val="120000"/>
                <a:lumMod val="18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allax" id="{3388167B-A2EB-4685-9635-1831D9AEF8C4}" vid="{1A9F9826-882C-40B9-8F38-5A3B8CFD196D}"/>
    </a:ext>
  </a:extLst>
</a:theme>
</file>

<file path=ppt/theme/theme4.xml><?xml version="1.0" encoding="utf-8"?>
<a:theme xmlns:a="http://schemas.openxmlformats.org/drawingml/2006/main" name="Frame">
  <a:themeElements>
    <a:clrScheme name="Frame">
      <a:dk1>
        <a:srgbClr val="2F2B20"/>
      </a:dk1>
      <a:lt1>
        <a:srgbClr val="FFFFFF"/>
      </a:lt1>
      <a:dk2>
        <a:srgbClr val="675E47"/>
      </a:dk2>
      <a:lt2>
        <a:srgbClr val="DFDCB7"/>
      </a:lt2>
      <a:accent1>
        <a:srgbClr val="A9A57C"/>
      </a:accent1>
      <a:accent2>
        <a:srgbClr val="9CBEBD"/>
      </a:accent2>
      <a:accent3>
        <a:srgbClr val="D2CB6C"/>
      </a:accent3>
      <a:accent4>
        <a:srgbClr val="95A39D"/>
      </a:accent4>
      <a:accent5>
        <a:srgbClr val="C89F5D"/>
      </a:accent5>
      <a:accent6>
        <a:srgbClr val="B1A089"/>
      </a:accent6>
      <a:hlink>
        <a:srgbClr val="D25814"/>
      </a:hlink>
      <a:folHlink>
        <a:srgbClr val="849A0A"/>
      </a:folHlink>
    </a:clrScheme>
    <a:fontScheme name="Frame">
      <a:majorFont>
        <a:latin typeface="Corbel" panose="020B0503020204020204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Fram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20000"/>
                <a:lumMod val="102000"/>
              </a:schemeClr>
            </a:gs>
            <a:gs pos="48000">
              <a:schemeClr val="phClr">
                <a:tint val="98000"/>
                <a:shade val="90000"/>
                <a:satMod val="110000"/>
                <a:lumMod val="103000"/>
              </a:schemeClr>
            </a:gs>
            <a:gs pos="100000">
              <a:schemeClr val="phClr">
                <a:tint val="98000"/>
                <a:shade val="80000"/>
                <a:satMod val="10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rame" id="{F226E7A2-7162-461C-9490-D27D9DC04E43}" vid="{18A1B607-7BAE-46D6-8090-545AC7BDD739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Paper">
    <a:dk1>
      <a:sysClr val="windowText" lastClr="000000"/>
    </a:dk1>
    <a:lt1>
      <a:sysClr val="window" lastClr="FFFFFF"/>
    </a:lt1>
    <a:dk2>
      <a:srgbClr val="444D26"/>
    </a:dk2>
    <a:lt2>
      <a:srgbClr val="FEFAC9"/>
    </a:lt2>
    <a:accent1>
      <a:srgbClr val="A5B592"/>
    </a:accent1>
    <a:accent2>
      <a:srgbClr val="F3A447"/>
    </a:accent2>
    <a:accent3>
      <a:srgbClr val="E7BC29"/>
    </a:accent3>
    <a:accent4>
      <a:srgbClr val="D092A7"/>
    </a:accent4>
    <a:accent5>
      <a:srgbClr val="9C85C0"/>
    </a:accent5>
    <a:accent6>
      <a:srgbClr val="809EC2"/>
    </a:accent6>
    <a:hlink>
      <a:srgbClr val="8E58B6"/>
    </a:hlink>
    <a:folHlink>
      <a:srgbClr val="7F6F6F"/>
    </a:folHlink>
  </a:clrScheme>
</a:themeOverride>
</file>

<file path=ppt/theme/themeOverride2.xml><?xml version="1.0" encoding="utf-8"?>
<a:themeOverride xmlns:a="http://schemas.openxmlformats.org/drawingml/2006/main">
  <a:clrScheme name="Median">
    <a:dk1>
      <a:sysClr val="windowText" lastClr="000000"/>
    </a:dk1>
    <a:lt1>
      <a:sysClr val="window" lastClr="FFFFFF"/>
    </a:lt1>
    <a:dk2>
      <a:srgbClr val="775F55"/>
    </a:dk2>
    <a:lt2>
      <a:srgbClr val="EBDDC3"/>
    </a:lt2>
    <a:accent1>
      <a:srgbClr val="94B6D2"/>
    </a:accent1>
    <a:accent2>
      <a:srgbClr val="DD8047"/>
    </a:accent2>
    <a:accent3>
      <a:srgbClr val="A5AB81"/>
    </a:accent3>
    <a:accent4>
      <a:srgbClr val="D8B25C"/>
    </a:accent4>
    <a:accent5>
      <a:srgbClr val="7BA79D"/>
    </a:accent5>
    <a:accent6>
      <a:srgbClr val="968C8C"/>
    </a:accent6>
    <a:hlink>
      <a:srgbClr val="F7B615"/>
    </a:hlink>
    <a:folHlink>
      <a:srgbClr val="704404"/>
    </a:folHlink>
  </a:clrScheme>
</a:themeOverride>
</file>

<file path=ppt/theme/themeOverride3.xml><?xml version="1.0" encoding="utf-8"?>
<a:themeOverride xmlns:a="http://schemas.openxmlformats.org/drawingml/2006/main">
  <a:clrScheme name="Median">
    <a:dk1>
      <a:sysClr val="windowText" lastClr="000000"/>
    </a:dk1>
    <a:lt1>
      <a:sysClr val="window" lastClr="FFFFFF"/>
    </a:lt1>
    <a:dk2>
      <a:srgbClr val="775F55"/>
    </a:dk2>
    <a:lt2>
      <a:srgbClr val="EBDDC3"/>
    </a:lt2>
    <a:accent1>
      <a:srgbClr val="94B6D2"/>
    </a:accent1>
    <a:accent2>
      <a:srgbClr val="DD8047"/>
    </a:accent2>
    <a:accent3>
      <a:srgbClr val="A5AB81"/>
    </a:accent3>
    <a:accent4>
      <a:srgbClr val="D8B25C"/>
    </a:accent4>
    <a:accent5>
      <a:srgbClr val="7BA79D"/>
    </a:accent5>
    <a:accent6>
      <a:srgbClr val="968C8C"/>
    </a:accent6>
    <a:hlink>
      <a:srgbClr val="F7B615"/>
    </a:hlink>
    <a:folHlink>
      <a:srgbClr val="704404"/>
    </a:folHlink>
  </a:clrScheme>
</a:themeOverride>
</file>

<file path=ppt/theme/themeOverride4.xml><?xml version="1.0" encoding="utf-8"?>
<a:themeOverride xmlns:a="http://schemas.openxmlformats.org/drawingml/2006/main">
  <a:clrScheme name="Green Yellow">
    <a:dk1>
      <a:sysClr val="windowText" lastClr="000000"/>
    </a:dk1>
    <a:lt1>
      <a:sysClr val="window" lastClr="FFFFFF"/>
    </a:lt1>
    <a:dk2>
      <a:srgbClr val="455F51"/>
    </a:dk2>
    <a:lt2>
      <a:srgbClr val="E2DFCC"/>
    </a:lt2>
    <a:accent1>
      <a:srgbClr val="99CB38"/>
    </a:accent1>
    <a:accent2>
      <a:srgbClr val="63A537"/>
    </a:accent2>
    <a:accent3>
      <a:srgbClr val="37A76F"/>
    </a:accent3>
    <a:accent4>
      <a:srgbClr val="44C1A3"/>
    </a:accent4>
    <a:accent5>
      <a:srgbClr val="4EB3CF"/>
    </a:accent5>
    <a:accent6>
      <a:srgbClr val="51C3F9"/>
    </a:accent6>
    <a:hlink>
      <a:srgbClr val="EE7B08"/>
    </a:hlink>
    <a:folHlink>
      <a:srgbClr val="977B2D"/>
    </a:folHlink>
  </a:clrScheme>
</a:themeOverride>
</file>

<file path=ppt/theme/themeOverride5.xml><?xml version="1.0" encoding="utf-8"?>
<a:themeOverride xmlns:a="http://schemas.openxmlformats.org/drawingml/2006/main">
  <a:clrScheme name="Green Yellow">
    <a:dk1>
      <a:sysClr val="windowText" lastClr="000000"/>
    </a:dk1>
    <a:lt1>
      <a:sysClr val="window" lastClr="FFFFFF"/>
    </a:lt1>
    <a:dk2>
      <a:srgbClr val="455F51"/>
    </a:dk2>
    <a:lt2>
      <a:srgbClr val="E2DFCC"/>
    </a:lt2>
    <a:accent1>
      <a:srgbClr val="99CB38"/>
    </a:accent1>
    <a:accent2>
      <a:srgbClr val="63A537"/>
    </a:accent2>
    <a:accent3>
      <a:srgbClr val="37A76F"/>
    </a:accent3>
    <a:accent4>
      <a:srgbClr val="44C1A3"/>
    </a:accent4>
    <a:accent5>
      <a:srgbClr val="4EB3CF"/>
    </a:accent5>
    <a:accent6>
      <a:srgbClr val="51C3F9"/>
    </a:accent6>
    <a:hlink>
      <a:srgbClr val="EE7B08"/>
    </a:hlink>
    <a:folHlink>
      <a:srgbClr val="977B2D"/>
    </a:folHlink>
  </a:clrScheme>
</a:themeOverride>
</file>

<file path=ppt/theme/themeOverride6.xml><?xml version="1.0" encoding="utf-8"?>
<a:themeOverride xmlns:a="http://schemas.openxmlformats.org/drawingml/2006/main">
  <a:clrScheme name="Green Yellow">
    <a:dk1>
      <a:sysClr val="windowText" lastClr="000000"/>
    </a:dk1>
    <a:lt1>
      <a:sysClr val="window" lastClr="FFFFFF"/>
    </a:lt1>
    <a:dk2>
      <a:srgbClr val="455F51"/>
    </a:dk2>
    <a:lt2>
      <a:srgbClr val="E2DFCC"/>
    </a:lt2>
    <a:accent1>
      <a:srgbClr val="99CB38"/>
    </a:accent1>
    <a:accent2>
      <a:srgbClr val="63A537"/>
    </a:accent2>
    <a:accent3>
      <a:srgbClr val="37A76F"/>
    </a:accent3>
    <a:accent4>
      <a:srgbClr val="44C1A3"/>
    </a:accent4>
    <a:accent5>
      <a:srgbClr val="4EB3CF"/>
    </a:accent5>
    <a:accent6>
      <a:srgbClr val="51C3F9"/>
    </a:accent6>
    <a:hlink>
      <a:srgbClr val="EE7B08"/>
    </a:hlink>
    <a:folHlink>
      <a:srgbClr val="977B2D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1362</TotalTime>
  <Words>928</Words>
  <Application>Microsoft Office PowerPoint</Application>
  <PresentationFormat>Widescreen</PresentationFormat>
  <Paragraphs>113</Paragraphs>
  <Slides>20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20</vt:i4>
      </vt:variant>
    </vt:vector>
  </HeadingPairs>
  <TitlesOfParts>
    <vt:vector size="36" baseType="lpstr">
      <vt:lpstr>Arial Unicode MS</vt:lpstr>
      <vt:lpstr>Arial</vt:lpstr>
      <vt:lpstr>Arial Rounded MT Bold</vt:lpstr>
      <vt:lpstr>Calibri</vt:lpstr>
      <vt:lpstr>Century Gothic</vt:lpstr>
      <vt:lpstr>Century Schoolbook</vt:lpstr>
      <vt:lpstr>Corbel</vt:lpstr>
      <vt:lpstr>Edwardian Script ITC</vt:lpstr>
      <vt:lpstr>Palatino Linotype</vt:lpstr>
      <vt:lpstr>Wingdings</vt:lpstr>
      <vt:lpstr>Wingdings 2</vt:lpstr>
      <vt:lpstr>Wingdings 3</vt:lpstr>
      <vt:lpstr>Wisp</vt:lpstr>
      <vt:lpstr>View</vt:lpstr>
      <vt:lpstr>Parallax</vt:lpstr>
      <vt:lpstr>Frame</vt:lpstr>
      <vt:lpstr>PowerPoint Presentation</vt:lpstr>
      <vt:lpstr>GENERAL MYCOLOGY  </vt:lpstr>
      <vt:lpstr>PowerPoint Presentation</vt:lpstr>
      <vt:lpstr>PowerPoint Presentation</vt:lpstr>
      <vt:lpstr>Structure &amp; Growth:</vt:lpstr>
      <vt:lpstr>Classification of fungi:</vt:lpstr>
      <vt:lpstr>PowerPoint Presentation</vt:lpstr>
      <vt:lpstr>PowerPoint Presentation</vt:lpstr>
      <vt:lpstr>PowerPoint Presentation</vt:lpstr>
      <vt:lpstr>PowerPoint Presentation</vt:lpstr>
      <vt:lpstr>Fungi that do not form sexual spores are termed “imperfect” and are classified as fungi imperfecti.</vt:lpstr>
      <vt:lpstr>PowerPoint Presentation</vt:lpstr>
      <vt:lpstr>PowerPoint Presentation</vt:lpstr>
      <vt:lpstr>Pathogenesis:</vt:lpstr>
      <vt:lpstr>PowerPoint Presentation</vt:lpstr>
      <vt:lpstr>Fungal Toxins &amp; Allergies:</vt:lpstr>
      <vt:lpstr>   Laboratory Diagnosis:</vt:lpstr>
      <vt:lpstr>PowerPoint Presentation</vt:lpstr>
      <vt:lpstr>Antifungal Therapy:</vt:lpstr>
      <vt:lpstr>PowerPoint Presentation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Ghada</dc:creator>
  <cp:lastModifiedBy>Ghada</cp:lastModifiedBy>
  <cp:revision>136</cp:revision>
  <dcterms:created xsi:type="dcterms:W3CDTF">2018-10-12T15:22:07Z</dcterms:created>
  <dcterms:modified xsi:type="dcterms:W3CDTF">2021-01-02T16:05:28Z</dcterms:modified>
</cp:coreProperties>
</file>