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8"/>
  </p:notesMasterIdLst>
  <p:sldIdLst>
    <p:sldId id="271" r:id="rId2"/>
    <p:sldId id="295" r:id="rId3"/>
    <p:sldId id="317" r:id="rId4"/>
    <p:sldId id="313" r:id="rId5"/>
    <p:sldId id="296" r:id="rId6"/>
    <p:sldId id="297" r:id="rId7"/>
    <p:sldId id="298" r:id="rId8"/>
    <p:sldId id="299" r:id="rId9"/>
    <p:sldId id="300" r:id="rId10"/>
    <p:sldId id="314" r:id="rId11"/>
    <p:sldId id="301" r:id="rId12"/>
    <p:sldId id="316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10" r:id="rId21"/>
    <p:sldId id="311" r:id="rId22"/>
    <p:sldId id="315" r:id="rId23"/>
    <p:sldId id="318" r:id="rId24"/>
    <p:sldId id="319" r:id="rId25"/>
    <p:sldId id="312" r:id="rId26"/>
    <p:sldId id="29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3333FF"/>
    <a:srgbClr val="FF33CC"/>
    <a:srgbClr val="009900"/>
    <a:srgbClr val="33CC33"/>
    <a:srgbClr val="2FF146"/>
    <a:srgbClr val="92D050"/>
    <a:srgbClr val="0033CC"/>
    <a:srgbClr val="FFFF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man Afar" userId="8daa305de66d1ca2" providerId="LiveId" clId="{8940B504-3D73-4E1D-B809-659C7C136925}"/>
    <pc:docChg chg="modSld">
      <pc:chgData name="Aiman Afar" userId="8daa305de66d1ca2" providerId="LiveId" clId="{8940B504-3D73-4E1D-B809-659C7C136925}" dt="2022-11-06T18:46:19.170" v="0" actId="114"/>
      <pc:docMkLst>
        <pc:docMk/>
      </pc:docMkLst>
      <pc:sldChg chg="modSp mod">
        <pc:chgData name="Aiman Afar" userId="8daa305de66d1ca2" providerId="LiveId" clId="{8940B504-3D73-4E1D-B809-659C7C136925}" dt="2022-11-06T18:46:19.170" v="0" actId="114"/>
        <pc:sldMkLst>
          <pc:docMk/>
          <pc:sldMk cId="0" sldId="271"/>
        </pc:sldMkLst>
        <pc:spChg chg="mod">
          <ac:chgData name="Aiman Afar" userId="8daa305de66d1ca2" providerId="LiveId" clId="{8940B504-3D73-4E1D-B809-659C7C136925}" dt="2022-11-06T18:46:19.170" v="0" actId="114"/>
          <ac:spMkLst>
            <pc:docMk/>
            <pc:sldMk cId="0" sldId="271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C7579B8-EC52-4927-8625-3C78363EE4A9}" type="datetimeFigureOut">
              <a:rPr lang="ar-IQ" smtClean="0"/>
              <a:pPr/>
              <a:t>12/04/1444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AEA99E9-D25A-464D-B395-D34FE9178E6C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39667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E379-8794-4B01-96AD-E66DA69C0D58}" type="slidenum">
              <a:rPr lang="ar-IQ" smtClean="0"/>
              <a:pPr/>
              <a:t>1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November 2022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November 2022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November 2022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November 2022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November 2022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November 2022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November 2022</a:t>
            </a: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November 2022</a:t>
            </a: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November 2022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November 2022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November 2022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7 November 2022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 Aiman Qais Afar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7696200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ndara" pitchFamily="34" charset="0"/>
              </a:rPr>
              <a:t>CARDIOVASCULAR  SYSTEM </a:t>
            </a:r>
          </a:p>
          <a:p>
            <a:pPr algn="ctr"/>
            <a:r>
              <a:rPr lang="en-GB" sz="3200" b="1" dirty="0">
                <a:solidFill>
                  <a:srgbClr val="3333FF"/>
                </a:solidFill>
                <a:latin typeface="Candara" pitchFamily="34" charset="0"/>
              </a:rPr>
              <a:t>ORIENTATION &amp;SURFACE ANATOMY</a:t>
            </a:r>
            <a:endParaRPr lang="en-GB" sz="3200" dirty="0">
              <a:solidFill>
                <a:srgbClr val="3333FF"/>
              </a:solidFill>
              <a:latin typeface="Candara" pitchFamily="34" charset="0"/>
            </a:endParaRPr>
          </a:p>
          <a:p>
            <a:pPr algn="ctr"/>
            <a:r>
              <a:rPr lang="en-GB" sz="3200" b="1" dirty="0">
                <a:solidFill>
                  <a:srgbClr val="3333FF"/>
                </a:solidFill>
                <a:latin typeface="Candara" pitchFamily="34" charset="0"/>
              </a:rPr>
              <a:t> OF THE HEART</a:t>
            </a:r>
            <a:endParaRPr lang="en-US" sz="3200" b="1" dirty="0">
              <a:solidFill>
                <a:srgbClr val="3333FF"/>
              </a:solidFill>
              <a:latin typeface="Candara" pitchFamily="34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ndara" pitchFamily="34" charset="0"/>
              </a:rPr>
              <a:t>Dr. Aiman Qais Afar</a:t>
            </a:r>
          </a:p>
          <a:p>
            <a:pPr algn="ctr"/>
            <a:r>
              <a:rPr lang="en-US" sz="3200" b="1" dirty="0">
                <a:solidFill>
                  <a:srgbClr val="00FF00"/>
                </a:solidFill>
                <a:latin typeface="Candara" pitchFamily="34" charset="0"/>
              </a:rPr>
              <a:t>Surgical Anatomist</a:t>
            </a:r>
          </a:p>
          <a:p>
            <a:pPr algn="ctr"/>
            <a:r>
              <a:rPr lang="en-US" sz="3200" b="1" dirty="0">
                <a:solidFill>
                  <a:srgbClr val="3333FF"/>
                </a:solidFill>
                <a:latin typeface="Candara" pitchFamily="34" charset="0"/>
              </a:rPr>
              <a:t>College of Medicine / University of Mutah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ndara" pitchFamily="34" charset="0"/>
              </a:rPr>
              <a:t>2022-2023</a:t>
            </a:r>
            <a:endParaRPr lang="ar-IQ" sz="3200" b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21506" name="Picture 2" descr="https://encrypted-tbn0.gstatic.com/images?q=tbn:ANd9GcQ-A6VCzJqWj8iYZVRocmNzqlA1JnauGT5eZIAYhtzs0sBQqF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930001"/>
            <a:ext cx="1981200" cy="1318399"/>
          </a:xfrm>
          <a:prstGeom prst="rect">
            <a:avLst/>
          </a:prstGeom>
          <a:noFill/>
        </p:spPr>
      </p:pic>
      <p:pic>
        <p:nvPicPr>
          <p:cNvPr id="31746" name="Picture 2" descr="http://www.myquinstory.info/wp-content/uploads/2014/02/heart-attack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733800"/>
            <a:ext cx="3962400" cy="2971801"/>
          </a:xfrm>
          <a:prstGeom prst="rect">
            <a:avLst/>
          </a:prstGeom>
          <a:noFill/>
        </p:spPr>
      </p:pic>
      <p:pic>
        <p:nvPicPr>
          <p:cNvPr id="8" name="Picture 2" descr="https://encrypted-tbn0.gstatic.com/images?q=tbn:ANd9GcQ-A6VCzJqWj8iYZVRocmNzqlA1JnauGT5eZIAYhtzs0sBQqF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930001"/>
            <a:ext cx="1981200" cy="1318399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E8D00-7DB8-977A-64EE-4C99B7B6E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839200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andara" pitchFamily="34" charset="0"/>
              </a:rPr>
              <a:t>Note that the base of the heart is called the base because</a:t>
            </a:r>
          </a:p>
          <a:p>
            <a:r>
              <a:rPr lang="en-US" sz="2400" b="1" dirty="0">
                <a:latin typeface="Candara" pitchFamily="34" charset="0"/>
              </a:rPr>
              <a:t>the heart is pyramid shaped; the base lies opposite the apex.</a:t>
            </a:r>
          </a:p>
          <a:p>
            <a:r>
              <a:rPr lang="en-US" sz="2400" b="1" dirty="0">
                <a:latin typeface="Candara" pitchFamily="34" charset="0"/>
              </a:rPr>
              <a:t>The heart does not rest on its base; it rests on its diaphragmatic</a:t>
            </a:r>
          </a:p>
          <a:p>
            <a:r>
              <a:rPr lang="en-US" sz="2400" b="1" dirty="0">
                <a:latin typeface="Candara" pitchFamily="34" charset="0"/>
              </a:rPr>
              <a:t>(inferior) surface</a:t>
            </a:r>
            <a:r>
              <a:rPr lang="en-US" sz="2400" dirty="0">
                <a:latin typeface="Candara" pitchFamily="34" charset="0"/>
              </a:rPr>
              <a:t>.</a:t>
            </a:r>
            <a:endParaRPr lang="ar-IQ" sz="2400" dirty="0">
              <a:latin typeface="Candara" pitchFamily="34" charset="0"/>
            </a:endParaRPr>
          </a:p>
        </p:txBody>
      </p:sp>
      <p:pic>
        <p:nvPicPr>
          <p:cNvPr id="4" name="Picture 2" descr="https://classconnection.s3.amazonaws.com/249/flashcards/186249/png/borders-144407D91701CDC73E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77" y="2057401"/>
            <a:ext cx="7953523" cy="4267200"/>
          </a:xfrm>
          <a:prstGeom prst="rect">
            <a:avLst/>
          </a:prstGeom>
          <a:ln w="762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7 November 2022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10</a:t>
            </a:fld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6705600" y="3810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7 November 2022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5943600" y="2286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7086600" y="53340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11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6200" y="1413808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3333FF"/>
                </a:solidFill>
                <a:latin typeface="Candara" pitchFamily="34" charset="0"/>
              </a:rPr>
              <a:t>•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Anterior (sternocostal) surface</a:t>
            </a:r>
            <a:r>
              <a:rPr lang="en-GB" sz="2800" b="1" dirty="0">
                <a:latin typeface="Candara" pitchFamily="34" charset="0"/>
              </a:rPr>
              <a:t>, formed mainly by </a:t>
            </a:r>
            <a:r>
              <a:rPr lang="en-GB" sz="2800" b="1" dirty="0">
                <a:solidFill>
                  <a:srgbClr val="FF33CC"/>
                </a:solidFill>
                <a:latin typeface="Candara" pitchFamily="34" charset="0"/>
              </a:rPr>
              <a:t>the right ventricle(2/3)</a:t>
            </a:r>
            <a:r>
              <a:rPr lang="en-US" sz="2800" b="1" dirty="0">
                <a:solidFill>
                  <a:srgbClr val="FF33CC"/>
                </a:solidFill>
                <a:latin typeface="Candara" pitchFamily="34" charset="0"/>
              </a:rPr>
              <a:t> and by the left ventricle(1/3).</a:t>
            </a:r>
            <a:endParaRPr lang="en-GB" sz="2800" b="1" dirty="0">
              <a:solidFill>
                <a:srgbClr val="FF33CC"/>
              </a:solidFill>
              <a:latin typeface="Candara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6200" y="848380"/>
            <a:ext cx="6197530" cy="523220"/>
          </a:xfrm>
          <a:prstGeom prst="rect">
            <a:avLst/>
          </a:prstGeom>
          <a:ln w="76200">
            <a:solidFill>
              <a:srgbClr val="2FF146"/>
            </a:solidFill>
          </a:ln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The four surfaces of the heart are the:::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76200" y="152400"/>
            <a:ext cx="4533229" cy="584775"/>
          </a:xfrm>
          <a:prstGeom prst="rect">
            <a:avLst/>
          </a:prstGeom>
          <a:ln w="76200">
            <a:solidFill>
              <a:srgbClr val="2FF146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ORIENTATION OF HEART</a:t>
            </a:r>
            <a:endParaRPr lang="en-GB" sz="3200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15362" name="Picture 2" descr="Image result for anterior sternocostal surface of heart"/>
          <p:cNvPicPr>
            <a:picLocks noChangeAspect="1" noChangeArrowheads="1"/>
          </p:cNvPicPr>
          <p:nvPr/>
        </p:nvPicPr>
        <p:blipFill>
          <a:blip r:embed="rId2"/>
          <a:srcRect t="3132" b="11691"/>
          <a:stretch>
            <a:fillRect/>
          </a:stretch>
        </p:blipFill>
        <p:spPr bwMode="auto">
          <a:xfrm>
            <a:off x="2428315" y="2630202"/>
            <a:ext cx="6410885" cy="4099751"/>
          </a:xfrm>
          <a:prstGeom prst="rect">
            <a:avLst/>
          </a:prstGeom>
          <a:noFill/>
          <a:ln w="76200">
            <a:solidFill>
              <a:srgbClr val="2FF146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7010400" y="1682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7 November 2022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5791200" y="3810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12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86412" y="119390"/>
            <a:ext cx="6197530" cy="523220"/>
          </a:xfrm>
          <a:prstGeom prst="rect">
            <a:avLst/>
          </a:prstGeom>
          <a:ln w="76200">
            <a:solidFill>
              <a:srgbClr val="2FF146"/>
            </a:solidFill>
          </a:ln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The four surfaces of the heart are the:::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0" y="718492"/>
            <a:ext cx="8915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andara" pitchFamily="34" charset="0"/>
              </a:rPr>
              <a:t>•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Diaphragmatic (inferior) surface</a:t>
            </a:r>
            <a:r>
              <a:rPr lang="en-GB" sz="2800" b="1" dirty="0">
                <a:latin typeface="Candara" pitchFamily="34" charset="0"/>
              </a:rPr>
              <a:t>, formed mainly by the </a:t>
            </a:r>
            <a:r>
              <a:rPr lang="en-GB" sz="2800" b="1" dirty="0">
                <a:solidFill>
                  <a:srgbClr val="FF33CC"/>
                </a:solidFill>
                <a:latin typeface="Candara" pitchFamily="34" charset="0"/>
              </a:rPr>
              <a:t>left ventricle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FF33CC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2/3)</a:t>
            </a:r>
            <a:r>
              <a:rPr lang="en-GB" sz="2800" b="1" dirty="0">
                <a:solidFill>
                  <a:srgbClr val="FF33CC"/>
                </a:solidFill>
                <a:latin typeface="Candara" pitchFamily="34" charset="0"/>
              </a:rPr>
              <a:t> </a:t>
            </a:r>
            <a:r>
              <a:rPr lang="en-GB" sz="2800" b="1" dirty="0">
                <a:latin typeface="Candara" pitchFamily="34" charset="0"/>
              </a:rPr>
              <a:t>and partly by </a:t>
            </a:r>
            <a:r>
              <a:rPr lang="en-GB" sz="2800" b="1" dirty="0">
                <a:solidFill>
                  <a:srgbClr val="FF33CC"/>
                </a:solidFill>
                <a:latin typeface="Candara" pitchFamily="34" charset="0"/>
              </a:rPr>
              <a:t>the right ventricle(1/3)</a:t>
            </a:r>
            <a:r>
              <a:rPr lang="en-GB" sz="2800" b="1" dirty="0">
                <a:latin typeface="Candara" pitchFamily="34" charset="0"/>
              </a:rPr>
              <a:t>; it is related to the central tendon of the diaphragm.</a:t>
            </a:r>
          </a:p>
        </p:txBody>
      </p:sp>
      <p:pic>
        <p:nvPicPr>
          <p:cNvPr id="1026" name="Picture 2" descr="Image result for • Diaphragmatic (inferior) surface of heart"/>
          <p:cNvPicPr>
            <a:picLocks noChangeAspect="1" noChangeArrowheads="1"/>
          </p:cNvPicPr>
          <p:nvPr/>
        </p:nvPicPr>
        <p:blipFill>
          <a:blip r:embed="rId2"/>
          <a:srcRect l="6270" t="4802" r="8464"/>
          <a:stretch>
            <a:fillRect/>
          </a:stretch>
        </p:blipFill>
        <p:spPr bwMode="auto">
          <a:xfrm>
            <a:off x="3810000" y="2362200"/>
            <a:ext cx="5029200" cy="4215653"/>
          </a:xfrm>
          <a:prstGeom prst="rect">
            <a:avLst/>
          </a:prstGeom>
          <a:noFill/>
          <a:ln w="76200">
            <a:solidFill>
              <a:srgbClr val="2FF146"/>
            </a:solidFill>
          </a:ln>
        </p:spPr>
      </p:pic>
      <p:pic>
        <p:nvPicPr>
          <p:cNvPr id="1028" name="Picture 4" descr="Image result for • Diaphragmatic (inferior) surface of he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436" y="2743200"/>
            <a:ext cx="3158214" cy="3745343"/>
          </a:xfrm>
          <a:prstGeom prst="rect">
            <a:avLst/>
          </a:prstGeom>
          <a:noFill/>
          <a:ln w="57150">
            <a:solidFill>
              <a:srgbClr val="2FF146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7010400" y="1524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7 November 2022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Qais Afar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13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70" y="662288"/>
            <a:ext cx="90662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andara" pitchFamily="34" charset="0"/>
              </a:rPr>
              <a:t>•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Left pulmonary surface</a:t>
            </a:r>
            <a:r>
              <a:rPr lang="en-GB" sz="2800" b="1" dirty="0">
                <a:latin typeface="Candara" pitchFamily="34" charset="0"/>
              </a:rPr>
              <a:t>, consists mainly of </a:t>
            </a:r>
            <a:r>
              <a:rPr lang="en-GB" sz="2800" b="1" dirty="0">
                <a:solidFill>
                  <a:srgbClr val="FF33CC"/>
                </a:solidFill>
                <a:latin typeface="Candara" pitchFamily="34" charset="0"/>
              </a:rPr>
              <a:t>the</a:t>
            </a:r>
            <a:r>
              <a:rPr lang="en-GB" sz="2800" b="1" dirty="0">
                <a:latin typeface="Candara" pitchFamily="34" charset="0"/>
              </a:rPr>
              <a:t> </a:t>
            </a:r>
            <a:r>
              <a:rPr lang="en-GB" sz="2800" b="1" dirty="0">
                <a:solidFill>
                  <a:srgbClr val="FF33CC"/>
                </a:solidFill>
                <a:latin typeface="Candara" pitchFamily="34" charset="0"/>
              </a:rPr>
              <a:t>left ventricle</a:t>
            </a:r>
            <a:r>
              <a:rPr lang="en-GB" sz="2800" b="1" dirty="0">
                <a:latin typeface="Candara" pitchFamily="34" charset="0"/>
              </a:rPr>
              <a:t>; it forms the </a:t>
            </a:r>
            <a:r>
              <a:rPr lang="en-GB" sz="2800" b="1" dirty="0">
                <a:solidFill>
                  <a:srgbClr val="C00000"/>
                </a:solidFill>
                <a:latin typeface="Candara" pitchFamily="34" charset="0"/>
              </a:rPr>
              <a:t>cardiac impression of the left lung.</a:t>
            </a:r>
          </a:p>
          <a:p>
            <a:r>
              <a:rPr lang="en-GB" sz="2800" b="1" dirty="0">
                <a:latin typeface="Candara" pitchFamily="34" charset="0"/>
              </a:rPr>
              <a:t>•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Right pulmonary surface</a:t>
            </a:r>
            <a:r>
              <a:rPr lang="en-GB" sz="2800" b="1" dirty="0">
                <a:latin typeface="Candara" pitchFamily="34" charset="0"/>
              </a:rPr>
              <a:t>, formed mainly by </a:t>
            </a:r>
            <a:r>
              <a:rPr lang="en-GB" sz="2800" b="1" dirty="0">
                <a:solidFill>
                  <a:srgbClr val="FF33CC"/>
                </a:solidFill>
                <a:latin typeface="Candara" pitchFamily="34" charset="0"/>
              </a:rPr>
              <a:t>the right atrium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52400" y="103515"/>
            <a:ext cx="6197530" cy="523220"/>
          </a:xfrm>
          <a:prstGeom prst="rect">
            <a:avLst/>
          </a:prstGeom>
          <a:ln w="57150">
            <a:solidFill>
              <a:srgbClr val="2FF146"/>
            </a:solidFill>
          </a:ln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The four surfaces of the heart are the:::</a:t>
            </a:r>
          </a:p>
        </p:txBody>
      </p:sp>
      <p:pic>
        <p:nvPicPr>
          <p:cNvPr id="14338" name="Picture 2" descr="Image result for • Diaphragmatic (inferior) surface of he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799" y="2573428"/>
            <a:ext cx="6526021" cy="4006978"/>
          </a:xfrm>
          <a:prstGeom prst="rect">
            <a:avLst/>
          </a:prstGeom>
          <a:noFill/>
          <a:ln w="57150">
            <a:solidFill>
              <a:srgbClr val="2FF146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7 November 2022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6172200" y="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Qais Afar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7239000" y="22860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14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2400" y="833735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andara" pitchFamily="34" charset="0"/>
              </a:rPr>
              <a:t>The heart appears trapezoidal in both anterior and posterior views.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28600" y="2245816"/>
            <a:ext cx="3810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andara" pitchFamily="34" charset="0"/>
              </a:rPr>
              <a:t>• Right border (slightly convex), formed by </a:t>
            </a:r>
            <a:r>
              <a:rPr lang="en-GB" sz="2400" b="1" dirty="0">
                <a:solidFill>
                  <a:srgbClr val="3333FF"/>
                </a:solidFill>
                <a:latin typeface="Candara" pitchFamily="34" charset="0"/>
              </a:rPr>
              <a:t>the right atrium </a:t>
            </a:r>
            <a:r>
              <a:rPr lang="en-GB" sz="2400" b="1" dirty="0">
                <a:latin typeface="Candara" pitchFamily="34" charset="0"/>
              </a:rPr>
              <a:t>and extending between the </a:t>
            </a:r>
            <a:r>
              <a:rPr lang="en-GB" sz="2400" b="1" dirty="0">
                <a:solidFill>
                  <a:srgbClr val="3333FF"/>
                </a:solidFill>
                <a:latin typeface="Candara" pitchFamily="34" charset="0"/>
              </a:rPr>
              <a:t>SVC</a:t>
            </a:r>
            <a:r>
              <a:rPr lang="en-GB" sz="2400" b="1" dirty="0">
                <a:latin typeface="Candara" pitchFamily="34" charset="0"/>
              </a:rPr>
              <a:t> and the </a:t>
            </a:r>
            <a:r>
              <a:rPr lang="en-GB" sz="2400" b="1" dirty="0">
                <a:solidFill>
                  <a:srgbClr val="3333FF"/>
                </a:solidFill>
                <a:latin typeface="Candara" pitchFamily="34" charset="0"/>
              </a:rPr>
              <a:t>IVC</a:t>
            </a:r>
          </a:p>
          <a:p>
            <a:endParaRPr lang="en-GB" sz="2400" b="1" dirty="0">
              <a:latin typeface="Candara" pitchFamily="34" charset="0"/>
            </a:endParaRPr>
          </a:p>
          <a:p>
            <a:r>
              <a:rPr lang="en-GB" sz="2400" b="1" dirty="0">
                <a:latin typeface="Candara" pitchFamily="34" charset="0"/>
              </a:rPr>
              <a:t>• Inferior border (nearly horizontal), formed mainly by </a:t>
            </a:r>
            <a:r>
              <a:rPr lang="en-GB" sz="2400" b="1" dirty="0">
                <a:solidFill>
                  <a:srgbClr val="3333FF"/>
                </a:solidFill>
                <a:latin typeface="Candara" pitchFamily="34" charset="0"/>
              </a:rPr>
              <a:t>the right ventricle </a:t>
            </a:r>
            <a:r>
              <a:rPr lang="en-GB" sz="2400" b="1" dirty="0">
                <a:latin typeface="Candara" pitchFamily="34" charset="0"/>
              </a:rPr>
              <a:t>and only slightly by </a:t>
            </a:r>
            <a:r>
              <a:rPr lang="en-GB" sz="2400" b="1" dirty="0">
                <a:solidFill>
                  <a:srgbClr val="3333FF"/>
                </a:solidFill>
                <a:latin typeface="Candara" pitchFamily="34" charset="0"/>
              </a:rPr>
              <a:t>the left ventricle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28600" y="1519535"/>
            <a:ext cx="6019597" cy="523220"/>
          </a:xfrm>
          <a:prstGeom prst="rect">
            <a:avLst/>
          </a:prstGeom>
          <a:ln w="57150"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The four borders of the heart are the :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52400" y="152400"/>
            <a:ext cx="4533229" cy="584775"/>
          </a:xfrm>
          <a:prstGeom prst="rect">
            <a:avLst/>
          </a:prstGeom>
          <a:ln w="76200">
            <a:solidFill>
              <a:srgbClr val="2FF146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ORIENTATION OF HEART</a:t>
            </a:r>
            <a:endParaRPr lang="en-GB" sz="3200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13314" name="Picture 2" descr="Image result for The four borders of the heart are"/>
          <p:cNvPicPr>
            <a:picLocks noChangeAspect="1" noChangeArrowheads="1"/>
          </p:cNvPicPr>
          <p:nvPr/>
        </p:nvPicPr>
        <p:blipFill>
          <a:blip r:embed="rId2"/>
          <a:srcRect l="21447" t="10270" r="21672" b="10136"/>
          <a:stretch>
            <a:fillRect/>
          </a:stretch>
        </p:blipFill>
        <p:spPr bwMode="auto">
          <a:xfrm>
            <a:off x="4490884" y="2286001"/>
            <a:ext cx="4348316" cy="4419600"/>
          </a:xfrm>
          <a:prstGeom prst="rect">
            <a:avLst/>
          </a:prstGeom>
          <a:noFill/>
          <a:ln w="76200">
            <a:solidFill>
              <a:srgbClr val="2FF146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6705600" y="1524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7 November 2022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5943600" y="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7086600" y="38100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15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2400" y="1371600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andara" pitchFamily="34" charset="0"/>
              </a:rPr>
              <a:t>• Left border (oblique), formed mainly by the </a:t>
            </a:r>
            <a:r>
              <a:rPr lang="en-GB" sz="2400" b="1" dirty="0">
                <a:solidFill>
                  <a:srgbClr val="3333FF"/>
                </a:solidFill>
                <a:latin typeface="Candara" pitchFamily="34" charset="0"/>
              </a:rPr>
              <a:t>left ventricle </a:t>
            </a:r>
            <a:r>
              <a:rPr lang="en-GB" sz="2400" b="1" dirty="0">
                <a:latin typeface="Candara" pitchFamily="34" charset="0"/>
              </a:rPr>
              <a:t>and slightly by the </a:t>
            </a:r>
            <a:r>
              <a:rPr lang="en-GB" sz="2400" b="1" dirty="0">
                <a:solidFill>
                  <a:srgbClr val="3333FF"/>
                </a:solidFill>
                <a:latin typeface="Candara" pitchFamily="34" charset="0"/>
              </a:rPr>
              <a:t>left auricle</a:t>
            </a:r>
          </a:p>
          <a:p>
            <a:r>
              <a:rPr lang="en-GB" sz="2400" b="1" dirty="0">
                <a:latin typeface="Candara" pitchFamily="34" charset="0"/>
              </a:rPr>
              <a:t>• Superior border, formed by the </a:t>
            </a:r>
            <a:r>
              <a:rPr lang="en-GB" sz="2400" b="1" dirty="0">
                <a:solidFill>
                  <a:srgbClr val="3333FF"/>
                </a:solidFill>
                <a:latin typeface="Candara" pitchFamily="34" charset="0"/>
              </a:rPr>
              <a:t>right and left atria </a:t>
            </a:r>
            <a:r>
              <a:rPr lang="en-GB" sz="2400" b="1" dirty="0">
                <a:latin typeface="Candara" pitchFamily="34" charset="0"/>
              </a:rPr>
              <a:t>and </a:t>
            </a:r>
            <a:r>
              <a:rPr lang="en-GB" sz="2400" b="1" dirty="0">
                <a:solidFill>
                  <a:srgbClr val="3333FF"/>
                </a:solidFill>
                <a:latin typeface="Candara" pitchFamily="34" charset="0"/>
              </a:rPr>
              <a:t>auricles </a:t>
            </a:r>
            <a:r>
              <a:rPr lang="en-GB" sz="2400" b="1" dirty="0">
                <a:latin typeface="Candara" pitchFamily="34" charset="0"/>
              </a:rPr>
              <a:t>in an anterior view;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52400" y="833735"/>
            <a:ext cx="5189241" cy="461665"/>
          </a:xfrm>
          <a:prstGeom prst="rect">
            <a:avLst/>
          </a:prstGeom>
          <a:ln w="57150"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andara" pitchFamily="34" charset="0"/>
              </a:rPr>
              <a:t>The four borders of the heart are the :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52400" y="152400"/>
            <a:ext cx="4533229" cy="584775"/>
          </a:xfrm>
          <a:prstGeom prst="rect">
            <a:avLst/>
          </a:prstGeom>
          <a:ln w="76200">
            <a:solidFill>
              <a:srgbClr val="2FF146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ORIENTATION OF HEART</a:t>
            </a:r>
            <a:endParaRPr lang="en-GB" sz="3200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12290" name="Picture 2" descr="Image result for The four borders of the heart 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4" y="3048000"/>
            <a:ext cx="8499464" cy="3657600"/>
          </a:xfrm>
          <a:prstGeom prst="rect">
            <a:avLst/>
          </a:prstGeom>
          <a:noFill/>
          <a:ln w="76200">
            <a:solidFill>
              <a:srgbClr val="2FF146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7 November 2022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16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2400" y="762000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andara" pitchFamily="34" charset="0"/>
              </a:rPr>
              <a:t>the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ascending aorta </a:t>
            </a:r>
            <a:r>
              <a:rPr lang="en-GB" sz="2800" b="1" dirty="0">
                <a:latin typeface="Candara" pitchFamily="34" charset="0"/>
              </a:rPr>
              <a:t>and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pulmonary trunk </a:t>
            </a:r>
            <a:r>
              <a:rPr lang="en-GB" sz="2800" b="1" dirty="0">
                <a:latin typeface="Candara" pitchFamily="34" charset="0"/>
              </a:rPr>
              <a:t>emerge from the superior border, and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the SVC </a:t>
            </a:r>
            <a:r>
              <a:rPr lang="en-GB" sz="2800" b="1" dirty="0">
                <a:latin typeface="Candara" pitchFamily="34" charset="0"/>
              </a:rPr>
              <a:t>enters its right side.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52400" y="162580"/>
            <a:ext cx="4533229" cy="584775"/>
          </a:xfrm>
          <a:prstGeom prst="rect">
            <a:avLst/>
          </a:prstGeom>
          <a:ln w="76200">
            <a:solidFill>
              <a:srgbClr val="2FF146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ORIENTATION OF HEART</a:t>
            </a:r>
            <a:endParaRPr lang="en-GB" sz="3200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12290" name="Picture 2" descr="Image result for the transverse pericardial sin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351668"/>
            <a:ext cx="5334000" cy="4004681"/>
          </a:xfrm>
          <a:prstGeom prst="rect">
            <a:avLst/>
          </a:prstGeom>
          <a:noFill/>
          <a:ln w="76200">
            <a:solidFill>
              <a:srgbClr val="2FF146"/>
            </a:solidFill>
          </a:ln>
        </p:spPr>
      </p:pic>
      <p:sp>
        <p:nvSpPr>
          <p:cNvPr id="8" name="مستطيل 7"/>
          <p:cNvSpPr/>
          <p:nvPr/>
        </p:nvSpPr>
        <p:spPr>
          <a:xfrm>
            <a:off x="155542" y="2438400"/>
            <a:ext cx="3581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andara" pitchFamily="34" charset="0"/>
              </a:rPr>
              <a:t>Posterior to the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aorta</a:t>
            </a:r>
            <a:r>
              <a:rPr lang="en-GB" sz="2800" b="1" dirty="0">
                <a:latin typeface="Candara" pitchFamily="34" charset="0"/>
              </a:rPr>
              <a:t> and </a:t>
            </a:r>
            <a:r>
              <a:rPr lang="en-GB" sz="2800" b="1" dirty="0">
                <a:solidFill>
                  <a:srgbClr val="FF33CC"/>
                </a:solidFill>
                <a:latin typeface="Candara" pitchFamily="34" charset="0"/>
              </a:rPr>
              <a:t>pulmonary trunk </a:t>
            </a:r>
            <a:r>
              <a:rPr lang="en-GB" sz="2800" b="1" dirty="0">
                <a:latin typeface="Candara" pitchFamily="34" charset="0"/>
              </a:rPr>
              <a:t>and anterior to the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SVC,</a:t>
            </a:r>
            <a:r>
              <a:rPr lang="en-GB" sz="2800" b="1" dirty="0">
                <a:latin typeface="Candara" pitchFamily="34" charset="0"/>
              </a:rPr>
              <a:t> </a:t>
            </a:r>
            <a:r>
              <a:rPr lang="en-GB" sz="2800" b="1" dirty="0">
                <a:solidFill>
                  <a:srgbClr val="C00000"/>
                </a:solidFill>
                <a:latin typeface="Candara" pitchFamily="34" charset="0"/>
              </a:rPr>
              <a:t>the superior border forms</a:t>
            </a:r>
            <a:r>
              <a:rPr lang="en-GB" sz="2800" b="1" dirty="0">
                <a:latin typeface="Candara" pitchFamily="34" charset="0"/>
              </a:rPr>
              <a:t> the inferior boundary of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the transverse pericardial sinus</a:t>
            </a:r>
            <a:endParaRPr lang="en-GB" sz="28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7 November 2022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5867400" y="1524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38200" y="655320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17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28600" y="177225"/>
            <a:ext cx="3219151" cy="584775"/>
          </a:xfrm>
          <a:prstGeom prst="rect">
            <a:avLst/>
          </a:prstGeom>
          <a:solidFill>
            <a:srgbClr val="FFFF99"/>
          </a:solidFill>
          <a:ln w="571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Surface Anatomy</a:t>
            </a:r>
            <a:endParaRPr lang="en-GB" sz="3200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52400" y="807184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andara" pitchFamily="34" charset="0"/>
              </a:rPr>
              <a:t>The heart and great vessels </a:t>
            </a:r>
            <a:r>
              <a:rPr lang="en-GB" sz="2400" b="1" dirty="0">
                <a:latin typeface="Candara" pitchFamily="34" charset="0"/>
              </a:rPr>
              <a:t>are approximately in the middle of the thorax, surrounded laterally and posteriorly by the lungs and bounded anteriorly by the sternum and the central part of the thoracic cage </a:t>
            </a:r>
          </a:p>
        </p:txBody>
      </p:sp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7524" y="2209800"/>
            <a:ext cx="6221676" cy="4495800"/>
          </a:xfrm>
          <a:prstGeom prst="rect">
            <a:avLst/>
          </a:prstGeom>
          <a:noFill/>
          <a:ln w="76200">
            <a:solidFill>
              <a:srgbClr val="2FF146"/>
            </a:solidFill>
          </a:ln>
        </p:spPr>
      </p:pic>
      <p:sp>
        <p:nvSpPr>
          <p:cNvPr id="9" name="مستطيل 8"/>
          <p:cNvSpPr/>
          <p:nvPr/>
        </p:nvSpPr>
        <p:spPr>
          <a:xfrm>
            <a:off x="152400" y="2819400"/>
            <a:ext cx="2209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andara" pitchFamily="34" charset="0"/>
              </a:rPr>
              <a:t>The outline of the heart can be traced on the anterior surface of the thorax by using these guidelines: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6477000" y="3810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7 November 2022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5715000" y="2286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18</a:t>
            </a:fld>
            <a:endParaRPr lang="en-US" b="1">
              <a:solidFill>
                <a:srgbClr val="0033CC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2400" y="152400"/>
            <a:ext cx="3219151" cy="584775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Surface Anatomy</a:t>
            </a:r>
            <a:endParaRPr lang="en-GB" sz="3200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52400" y="838200"/>
            <a:ext cx="3505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• The superior border </a:t>
            </a:r>
            <a:r>
              <a:rPr lang="en-GB" sz="2400" b="1" dirty="0">
                <a:latin typeface="Candara" pitchFamily="34" charset="0"/>
              </a:rPr>
              <a:t>corresponds to a line connecting the </a:t>
            </a: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inferior border of the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en-GB" sz="2400" b="1" dirty="0">
                <a:solidFill>
                  <a:srgbClr val="3333FF"/>
                </a:solidFill>
                <a:latin typeface="Candara" pitchFamily="34" charset="0"/>
              </a:rPr>
              <a:t>2nd left costal cartilage</a:t>
            </a:r>
            <a:r>
              <a:rPr lang="en-GB" sz="2400" b="1" dirty="0">
                <a:latin typeface="Candara" pitchFamily="34" charset="0"/>
              </a:rPr>
              <a:t> to the </a:t>
            </a:r>
            <a:r>
              <a:rPr lang="en-GB" sz="2400" b="1" dirty="0">
                <a:solidFill>
                  <a:srgbClr val="3333FF"/>
                </a:solidFill>
                <a:latin typeface="Candara" pitchFamily="34" charset="0"/>
              </a:rPr>
              <a:t>superior border of the 3rd right costal cartilage</a:t>
            </a:r>
            <a:r>
              <a:rPr lang="en-GB" sz="2400" b="1" dirty="0">
                <a:latin typeface="Candara" pitchFamily="34" charset="0"/>
              </a:rPr>
              <a:t>.</a:t>
            </a:r>
          </a:p>
          <a:p>
            <a:endParaRPr lang="en-GB" sz="2400" b="1" dirty="0">
              <a:latin typeface="Candara" pitchFamily="34" charset="0"/>
            </a:endParaRPr>
          </a:p>
          <a:p>
            <a:r>
              <a:rPr lang="en-GB" sz="2400" b="1" u="sng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• The right border </a:t>
            </a:r>
            <a:r>
              <a:rPr lang="en-GB" sz="2400" b="1" dirty="0">
                <a:latin typeface="Candara" pitchFamily="34" charset="0"/>
              </a:rPr>
              <a:t>corresponds to a line drawn from </a:t>
            </a:r>
            <a:r>
              <a:rPr lang="en-GB" sz="2400" b="1" dirty="0">
                <a:solidFill>
                  <a:srgbClr val="0033CC"/>
                </a:solidFill>
                <a:latin typeface="Candara" pitchFamily="34" charset="0"/>
              </a:rPr>
              <a:t>the 3</a:t>
            </a:r>
            <a:r>
              <a:rPr lang="en-GB" sz="2400" b="1" baseline="30000" dirty="0">
                <a:solidFill>
                  <a:srgbClr val="0033CC"/>
                </a:solidFill>
                <a:latin typeface="Candara" pitchFamily="34" charset="0"/>
              </a:rPr>
              <a:t>rd</a:t>
            </a:r>
            <a:r>
              <a:rPr lang="en-GB" sz="2400" b="1" dirty="0">
                <a:solidFill>
                  <a:srgbClr val="0033CC"/>
                </a:solidFill>
                <a:latin typeface="Candara" pitchFamily="34" charset="0"/>
              </a:rPr>
              <a:t> right costal cartilage</a:t>
            </a:r>
            <a:r>
              <a:rPr lang="en-GB" sz="2400" b="1" dirty="0">
                <a:latin typeface="Candara" pitchFamily="34" charset="0"/>
              </a:rPr>
              <a:t> to the </a:t>
            </a:r>
            <a:r>
              <a:rPr lang="en-GB" sz="2400" b="1" dirty="0">
                <a:solidFill>
                  <a:srgbClr val="0033CC"/>
                </a:solidFill>
                <a:latin typeface="Candara" pitchFamily="34" charset="0"/>
              </a:rPr>
              <a:t>6th right costal cartilage</a:t>
            </a:r>
            <a:r>
              <a:rPr lang="en-GB" sz="2400" b="1" dirty="0">
                <a:latin typeface="Candara" pitchFamily="34" charset="0"/>
              </a:rPr>
              <a:t>; this border is slightly convex to the right.</a:t>
            </a:r>
          </a:p>
        </p:txBody>
      </p:sp>
      <p:pic>
        <p:nvPicPr>
          <p:cNvPr id="10242" name="Picture 2" descr="Image result for the surface heart border"/>
          <p:cNvPicPr>
            <a:picLocks noChangeAspect="1" noChangeArrowheads="1"/>
          </p:cNvPicPr>
          <p:nvPr/>
        </p:nvPicPr>
        <p:blipFill>
          <a:blip r:embed="rId2"/>
          <a:srcRect l="7524" r="2194" b="1461"/>
          <a:stretch>
            <a:fillRect/>
          </a:stretch>
        </p:blipFill>
        <p:spPr bwMode="auto">
          <a:xfrm>
            <a:off x="3810000" y="1219200"/>
            <a:ext cx="5207431" cy="4267200"/>
          </a:xfrm>
          <a:prstGeom prst="rect">
            <a:avLst/>
          </a:prstGeom>
          <a:noFill/>
          <a:ln w="57150">
            <a:solidFill>
              <a:srgbClr val="33CC33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5715000" y="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7 November 2022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6629400" y="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3352800" y="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19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6200" y="76200"/>
            <a:ext cx="2756780" cy="523220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Candara" pitchFamily="34" charset="0"/>
              </a:rPr>
              <a:t>Surface Anatomy</a:t>
            </a:r>
            <a:endParaRPr lang="en-GB" sz="2800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6200" y="710148"/>
            <a:ext cx="3962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• The inferior border </a:t>
            </a:r>
            <a:r>
              <a:rPr lang="en-GB" sz="2400" b="1" dirty="0">
                <a:latin typeface="Candara" pitchFamily="34" charset="0"/>
              </a:rPr>
              <a:t>corresponds to a line drawn from the </a:t>
            </a:r>
            <a:r>
              <a:rPr lang="en-GB" sz="2400" b="1" dirty="0">
                <a:solidFill>
                  <a:srgbClr val="3333FF"/>
                </a:solidFill>
                <a:latin typeface="Candara" pitchFamily="34" charset="0"/>
              </a:rPr>
              <a:t>inferior end of the right border </a:t>
            </a:r>
            <a:r>
              <a:rPr lang="en-GB" sz="2400" b="1" dirty="0">
                <a:latin typeface="Candara" pitchFamily="34" charset="0"/>
              </a:rPr>
              <a:t>to a point in the </a:t>
            </a:r>
            <a:r>
              <a:rPr lang="en-GB" sz="2400" b="1" dirty="0">
                <a:solidFill>
                  <a:srgbClr val="3333FF"/>
                </a:solidFill>
                <a:latin typeface="Candara" pitchFamily="34" charset="0"/>
              </a:rPr>
              <a:t>5th intercostal space </a:t>
            </a:r>
            <a:r>
              <a:rPr lang="en-GB" sz="2400" b="1" dirty="0">
                <a:latin typeface="Candara" pitchFamily="34" charset="0"/>
              </a:rPr>
              <a:t>close to the left midclavicular line; </a:t>
            </a:r>
            <a:r>
              <a:rPr lang="en-GB" sz="2400" b="1" dirty="0">
                <a:solidFill>
                  <a:srgbClr val="FF33CC"/>
                </a:solidFill>
                <a:latin typeface="Candara" pitchFamily="34" charset="0"/>
              </a:rPr>
              <a:t>the left end of this line corresponds to the location of the apex of the heart and the apex beat.</a:t>
            </a:r>
          </a:p>
        </p:txBody>
      </p:sp>
      <p:pic>
        <p:nvPicPr>
          <p:cNvPr id="7" name="Picture 2" descr="Image result for the surface heart border"/>
          <p:cNvPicPr>
            <a:picLocks noChangeAspect="1" noChangeArrowheads="1"/>
          </p:cNvPicPr>
          <p:nvPr/>
        </p:nvPicPr>
        <p:blipFill>
          <a:blip r:embed="rId2"/>
          <a:srcRect l="7524" r="2194" b="1461"/>
          <a:stretch>
            <a:fillRect/>
          </a:stretch>
        </p:blipFill>
        <p:spPr bwMode="auto">
          <a:xfrm>
            <a:off x="4148380" y="457200"/>
            <a:ext cx="4835471" cy="3962400"/>
          </a:xfrm>
          <a:prstGeom prst="rect">
            <a:avLst/>
          </a:prstGeom>
          <a:noFill/>
          <a:ln w="57150">
            <a:solidFill>
              <a:srgbClr val="33CC33"/>
            </a:solidFill>
          </a:ln>
        </p:spPr>
      </p:pic>
      <p:sp>
        <p:nvSpPr>
          <p:cNvPr id="8" name="Rectangle 3"/>
          <p:cNvSpPr/>
          <p:nvPr/>
        </p:nvSpPr>
        <p:spPr>
          <a:xfrm>
            <a:off x="152400" y="5874603"/>
            <a:ext cx="85344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Candara" pitchFamily="34" charset="0"/>
              </a:rPr>
              <a:t>These borders are important to recognize when examining a radiograph of the heart</a:t>
            </a:r>
            <a:endParaRPr lang="ar-IQ" sz="2400" b="1" i="1" dirty="0">
              <a:latin typeface="Candar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4884003"/>
            <a:ext cx="87552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u="sng" dirty="0">
                <a:solidFill>
                  <a:srgbClr val="F79646">
                    <a:lumMod val="75000"/>
                  </a:srgbClr>
                </a:solidFill>
                <a:latin typeface="Candara" pitchFamily="34" charset="0"/>
              </a:rPr>
              <a:t>• The left border </a:t>
            </a:r>
            <a:r>
              <a:rPr lang="en-GB" sz="2400" b="1" dirty="0">
                <a:solidFill>
                  <a:prstClr val="black"/>
                </a:solidFill>
                <a:latin typeface="Candara" pitchFamily="34" charset="0"/>
              </a:rPr>
              <a:t>corresponds to a line connecting the </a:t>
            </a:r>
            <a:r>
              <a:rPr lang="en-GB" sz="2400" b="1" dirty="0">
                <a:solidFill>
                  <a:srgbClr val="3333FF"/>
                </a:solidFill>
                <a:latin typeface="Candara" pitchFamily="34" charset="0"/>
              </a:rPr>
              <a:t>left ends</a:t>
            </a:r>
          </a:p>
          <a:p>
            <a:pPr lvl="0"/>
            <a:r>
              <a:rPr lang="en-GB" sz="2400" b="1" dirty="0">
                <a:solidFill>
                  <a:srgbClr val="3333FF"/>
                </a:solidFill>
                <a:latin typeface="Candara" pitchFamily="34" charset="0"/>
              </a:rPr>
              <a:t>of the lines representing the superior and inferior borders</a:t>
            </a:r>
            <a:r>
              <a:rPr lang="en-GB" sz="2400" b="1" dirty="0">
                <a:solidFill>
                  <a:prstClr val="black"/>
                </a:solidFill>
                <a:latin typeface="Candara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7 November 2022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305800" y="6569075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2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6" name="Rectangle 2"/>
          <p:cNvSpPr/>
          <p:nvPr/>
        </p:nvSpPr>
        <p:spPr>
          <a:xfrm>
            <a:off x="76200" y="101025"/>
            <a:ext cx="1143000" cy="523220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ndara" pitchFamily="34" charset="0"/>
              </a:rPr>
              <a:t>Heart</a:t>
            </a:r>
          </a:p>
        </p:txBody>
      </p:sp>
      <p:pic>
        <p:nvPicPr>
          <p:cNvPr id="7" name="Picture 2" descr="http://www.significancemagazine.org/SpringboardWebApp/userfiles/sig/image/AbdelUpload/Anatomy_Heart_English_Tieswor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799" y="2880559"/>
            <a:ext cx="5609827" cy="3665015"/>
          </a:xfrm>
          <a:prstGeom prst="rect">
            <a:avLst/>
          </a:prstGeom>
          <a:noFill/>
          <a:ln w="57150">
            <a:solidFill>
              <a:srgbClr val="33CC33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B02AE9-E527-C6FD-C094-9EE8838502F7}"/>
              </a:ext>
            </a:extLst>
          </p:cNvPr>
          <p:cNvSpPr txBox="1"/>
          <p:nvPr/>
        </p:nvSpPr>
        <p:spPr>
          <a:xfrm>
            <a:off x="25138" y="665375"/>
            <a:ext cx="919506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  <a:latin typeface="Candara" panose="020E0502030303020204" pitchFamily="34" charset="0"/>
              </a:rPr>
              <a:t>** Position: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b="1" dirty="0">
                <a:latin typeface="Candara" panose="020E0502030303020204" pitchFamily="34" charset="0"/>
              </a:rPr>
              <a:t>It lies </a:t>
            </a:r>
            <a:r>
              <a:rPr lang="en-US" sz="2800" b="1" dirty="0">
                <a:solidFill>
                  <a:srgbClr val="3333FF"/>
                </a:solidFill>
                <a:latin typeface="Candara" panose="020E0502030303020204" pitchFamily="34" charset="0"/>
              </a:rPr>
              <a:t>obliquely in the middle mediastinum </a:t>
            </a:r>
            <a:r>
              <a:rPr lang="en-US" sz="2800" b="1" dirty="0">
                <a:latin typeface="Candara" panose="020E0502030303020204" pitchFamily="34" charset="0"/>
              </a:rPr>
              <a:t>inside the pericardium.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b="1" dirty="0">
                <a:latin typeface="Candara" panose="020E0502030303020204" pitchFamily="34" charset="0"/>
              </a:rPr>
              <a:t>Its </a:t>
            </a: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long axis </a:t>
            </a:r>
            <a:r>
              <a:rPr lang="en-US" sz="2800" b="1" dirty="0">
                <a:latin typeface="Candara" panose="020E0502030303020204" pitchFamily="34" charset="0"/>
              </a:rPr>
              <a:t>(the line drawn from the center of the base to the apex) is </a:t>
            </a: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directed downwards, forwards and to the left.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6781800" y="1524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7 November 2022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6019800" y="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20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6773" y="721577"/>
            <a:ext cx="8984137" cy="83099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33CC"/>
                </a:solidFill>
                <a:latin typeface="Candara" pitchFamily="34" charset="0"/>
              </a:rPr>
              <a:t>The apex beat </a:t>
            </a:r>
            <a:r>
              <a:rPr lang="en-GB" sz="2400" dirty="0">
                <a:latin typeface="Candara" pitchFamily="34" charset="0"/>
              </a:rPr>
              <a:t>is an </a:t>
            </a:r>
            <a:r>
              <a:rPr lang="en-GB" sz="2400" b="1" dirty="0">
                <a:latin typeface="Candara" pitchFamily="34" charset="0"/>
              </a:rPr>
              <a:t>impulse that results from the apex being forced against the anterior thoracic wall when the left ventricle contracts</a:t>
            </a:r>
            <a:r>
              <a:rPr lang="en-GB" sz="2400" dirty="0">
                <a:latin typeface="Candara" pitchFamily="34" charset="0"/>
              </a:rPr>
              <a:t>.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28600" y="76200"/>
            <a:ext cx="3120791" cy="584775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Surface Anatomy</a:t>
            </a:r>
            <a:endParaRPr lang="en-GB" sz="3200" i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7" name="Picture 2" descr="https://classconnection.s3.amazonaws.com/418/flashcards/992418/png/screen_shot_2012-02-21_at_4.41.34_pm13298605103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756626"/>
            <a:ext cx="5334000" cy="3613841"/>
          </a:xfrm>
          <a:prstGeom prst="rect">
            <a:avLst/>
          </a:prstGeom>
          <a:noFill/>
          <a:ln w="57150">
            <a:solidFill>
              <a:srgbClr val="33CC33"/>
            </a:solidFill>
          </a:ln>
        </p:spPr>
      </p:pic>
      <p:sp>
        <p:nvSpPr>
          <p:cNvPr id="9" name="مستطيل 8"/>
          <p:cNvSpPr/>
          <p:nvPr/>
        </p:nvSpPr>
        <p:spPr>
          <a:xfrm>
            <a:off x="190893" y="5521146"/>
            <a:ext cx="8984137" cy="120032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b="1" dirty="0">
                <a:latin typeface="Candara" pitchFamily="34" charset="0"/>
              </a:rPr>
              <a:t>The location of the apex beat </a:t>
            </a:r>
            <a:r>
              <a:rPr lang="en-GB" sz="2400" b="1" dirty="0">
                <a:solidFill>
                  <a:srgbClr val="C00000"/>
                </a:solidFill>
                <a:latin typeface="Candara" pitchFamily="34" charset="0"/>
              </a:rPr>
              <a:t>(mitral area) </a:t>
            </a:r>
            <a:r>
              <a:rPr lang="en-GB" sz="2400" b="1" dirty="0">
                <a:latin typeface="Candara" pitchFamily="34" charset="0"/>
              </a:rPr>
              <a:t>varies in position; it may be located in the </a:t>
            </a:r>
            <a:r>
              <a:rPr lang="en-GB" sz="2400" b="1" dirty="0">
                <a:solidFill>
                  <a:srgbClr val="FF0000"/>
                </a:solidFill>
                <a:latin typeface="Candara" pitchFamily="34" charset="0"/>
              </a:rPr>
              <a:t>4th </a:t>
            </a:r>
            <a:r>
              <a:rPr lang="en-GB" sz="2400" b="1" dirty="0">
                <a:latin typeface="Candara" pitchFamily="34" charset="0"/>
              </a:rPr>
              <a:t>or </a:t>
            </a:r>
            <a:r>
              <a:rPr lang="en-GB" sz="2400" b="1" dirty="0">
                <a:solidFill>
                  <a:srgbClr val="FF0000"/>
                </a:solidFill>
                <a:latin typeface="Candara" pitchFamily="34" charset="0"/>
              </a:rPr>
              <a:t>5th</a:t>
            </a:r>
            <a:r>
              <a:rPr lang="en-GB" sz="2400" b="1" dirty="0">
                <a:latin typeface="Candara" pitchFamily="34" charset="0"/>
              </a:rPr>
              <a:t> intercostal spaces, </a:t>
            </a:r>
            <a:r>
              <a:rPr lang="en-GB" sz="2400" b="1" dirty="0">
                <a:solidFill>
                  <a:srgbClr val="FF0000"/>
                </a:solidFill>
                <a:latin typeface="Candara" pitchFamily="34" charset="0"/>
              </a:rPr>
              <a:t>6–10 cm </a:t>
            </a:r>
            <a:r>
              <a:rPr lang="en-GB" sz="2400" b="1" dirty="0">
                <a:latin typeface="Candara" pitchFamily="34" charset="0"/>
              </a:rPr>
              <a:t>from the midline of the thorax.</a:t>
            </a:r>
            <a:r>
              <a:rPr lang="en-US" sz="2400" b="1" dirty="0">
                <a:latin typeface="Candara" pitchFamily="34" charset="0"/>
              </a:rPr>
              <a:t> </a:t>
            </a:r>
            <a:r>
              <a:rPr lang="en-US" sz="2400" b="1" dirty="0">
                <a:solidFill>
                  <a:srgbClr val="FF33CC"/>
                </a:solidFill>
                <a:latin typeface="Candara" pitchFamily="34" charset="0"/>
              </a:rPr>
              <a:t>Below and medial to the left nipple </a:t>
            </a:r>
            <a:endParaRPr lang="en-GB" sz="2400" b="1" dirty="0">
              <a:solidFill>
                <a:srgbClr val="FF33CC"/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7 November 2022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21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6200" y="1604824"/>
            <a:ext cx="44656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andara" pitchFamily="34" charset="0"/>
              </a:rPr>
              <a:t> Because the </a:t>
            </a:r>
            <a:r>
              <a:rPr lang="en-GB" sz="2400" b="1" dirty="0">
                <a:solidFill>
                  <a:srgbClr val="FF0000"/>
                </a:solidFill>
                <a:latin typeface="Candara" pitchFamily="34" charset="0"/>
              </a:rPr>
              <a:t>auscultatory areas are wide apart as possible</a:t>
            </a:r>
            <a:r>
              <a:rPr lang="en-GB" sz="2400" b="1" dirty="0">
                <a:latin typeface="Candara" pitchFamily="34" charset="0"/>
              </a:rPr>
              <a:t>, the sounds produced at any given valve may be distinguished from those produced at other valves.</a:t>
            </a:r>
          </a:p>
          <a:p>
            <a:endParaRPr lang="en-GB" sz="2400" b="1" dirty="0">
              <a:latin typeface="Candara" pitchFamily="34" charset="0"/>
            </a:endParaRPr>
          </a:p>
          <a:p>
            <a:r>
              <a:rPr lang="en-GB" sz="2400" b="1" dirty="0">
                <a:latin typeface="Candara" pitchFamily="34" charset="0"/>
              </a:rPr>
              <a:t> </a:t>
            </a:r>
            <a:r>
              <a:rPr lang="en-GB" sz="2400" b="1" dirty="0">
                <a:solidFill>
                  <a:srgbClr val="7030A0"/>
                </a:solidFill>
                <a:latin typeface="Candara" pitchFamily="34" charset="0"/>
              </a:rPr>
              <a:t>Blood tends to carry the sound in the direction of its flow.</a:t>
            </a:r>
            <a:r>
              <a:rPr lang="en-GB" sz="2400" b="1" dirty="0">
                <a:latin typeface="Candara" pitchFamily="34" charset="0"/>
              </a:rPr>
              <a:t>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Each area </a:t>
            </a:r>
            <a:r>
              <a:rPr lang="en-GB" sz="2400" b="1" dirty="0">
                <a:latin typeface="Candara" pitchFamily="34" charset="0"/>
              </a:rPr>
              <a:t>is situated superficial to the chamber or vessel into which </a:t>
            </a:r>
            <a:r>
              <a:rPr lang="en-GB" sz="2400" b="1" dirty="0">
                <a:solidFill>
                  <a:srgbClr val="C00000"/>
                </a:solidFill>
                <a:latin typeface="Candara" pitchFamily="34" charset="0"/>
              </a:rPr>
              <a:t>the blood has passed and in a direct line with the valve orifice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35903" y="74553"/>
            <a:ext cx="2756780" cy="523220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Candara" pitchFamily="34" charset="0"/>
              </a:rPr>
              <a:t>Surface Anatomy</a:t>
            </a:r>
            <a:endParaRPr lang="en-GB" sz="2800" i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2050" name="Picture 2" descr="1.0 General Introduction – JABSOM Anatomy XRCore">
            <a:extLst>
              <a:ext uri="{FF2B5EF4-FFF2-40B4-BE49-F238E27FC236}">
                <a16:creationId xmlns:a16="http://schemas.microsoft.com/office/drawing/2014/main" id="{EFFF4E2F-A036-8053-58BC-1D007B66A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231" y="1906389"/>
            <a:ext cx="4266737" cy="4222750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83FB2C-3933-26B7-A14F-FFC62AC02E1A}"/>
              </a:ext>
            </a:extLst>
          </p:cNvPr>
          <p:cNvSpPr txBox="1"/>
          <p:nvPr/>
        </p:nvSpPr>
        <p:spPr>
          <a:xfrm>
            <a:off x="76200" y="685800"/>
            <a:ext cx="899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Clinicians’ interest </a:t>
            </a:r>
            <a:r>
              <a:rPr kumimoji="0" lang="en-GB" sz="2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in the surface anatomy of the heart and cardiac valves results from their need to listen to </a:t>
            </a:r>
            <a:r>
              <a:rPr kumimoji="0" lang="en-GB" sz="24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individual valve sounds.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228600" y="64928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7 November 2022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6858000" y="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077200" y="30480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22</a:t>
            </a:fld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6200" y="76200"/>
            <a:ext cx="5832238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Auscultation of the Heart Valves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76200" y="1412655"/>
            <a:ext cx="449580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andara" pitchFamily="34" charset="0"/>
              </a:rPr>
              <a:t>On listening to the heart with a stethoscope, one can hear two sounds: </a:t>
            </a:r>
            <a:r>
              <a:rPr lang="en-GB" sz="2400" b="1" dirty="0" err="1">
                <a:solidFill>
                  <a:srgbClr val="FF0000"/>
                </a:solidFill>
                <a:latin typeface="Candara" pitchFamily="34" charset="0"/>
              </a:rPr>
              <a:t>lub</a:t>
            </a:r>
            <a:r>
              <a:rPr lang="en-GB" sz="2400" b="1" dirty="0">
                <a:solidFill>
                  <a:srgbClr val="FF0000"/>
                </a:solidFill>
                <a:latin typeface="Candara" pitchFamily="34" charset="0"/>
              </a:rPr>
              <a:t>-dup.</a:t>
            </a:r>
          </a:p>
          <a:p>
            <a:endParaRPr lang="en-GB" sz="2400" b="1" dirty="0">
              <a:solidFill>
                <a:srgbClr val="FF0000"/>
              </a:solidFill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400" b="1" dirty="0">
                <a:solidFill>
                  <a:srgbClr val="0033CC"/>
                </a:solidFill>
                <a:latin typeface="Candara" pitchFamily="34" charset="0"/>
              </a:rPr>
              <a:t>The first sound </a:t>
            </a:r>
            <a:r>
              <a:rPr lang="en-GB" sz="2400" b="1" dirty="0">
                <a:latin typeface="Candara" pitchFamily="34" charset="0"/>
              </a:rPr>
              <a:t>is produced by the contraction of the ventricles and the closure of the </a:t>
            </a:r>
            <a:r>
              <a:rPr lang="en-GB" sz="2400" b="1" dirty="0">
                <a:solidFill>
                  <a:srgbClr val="FF0000"/>
                </a:solidFill>
                <a:latin typeface="Candara" pitchFamily="34" charset="0"/>
              </a:rPr>
              <a:t>tricuspid</a:t>
            </a:r>
            <a:r>
              <a:rPr lang="en-GB" sz="2400" b="1" dirty="0">
                <a:latin typeface="Candara" pitchFamily="34" charset="0"/>
              </a:rPr>
              <a:t> and </a:t>
            </a:r>
            <a:r>
              <a:rPr lang="en-GB" sz="2400" b="1" dirty="0">
                <a:solidFill>
                  <a:srgbClr val="FF0000"/>
                </a:solidFill>
                <a:latin typeface="Candara" pitchFamily="34" charset="0"/>
              </a:rPr>
              <a:t>mitral valves</a:t>
            </a:r>
            <a:r>
              <a:rPr lang="en-GB" sz="2400" b="1" dirty="0">
                <a:latin typeface="Candara" pitchFamily="34" charset="0"/>
              </a:rPr>
              <a:t>. </a:t>
            </a:r>
          </a:p>
          <a:p>
            <a:pPr>
              <a:buFont typeface="Wingdings" pitchFamily="2" charset="2"/>
              <a:buChar char="ü"/>
            </a:pPr>
            <a:endParaRPr lang="en-GB" sz="2400" b="1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400" b="1" dirty="0">
                <a:solidFill>
                  <a:srgbClr val="0033CC"/>
                </a:solidFill>
                <a:latin typeface="Candara" pitchFamily="34" charset="0"/>
              </a:rPr>
              <a:t>The second sound </a:t>
            </a:r>
            <a:r>
              <a:rPr lang="en-GB" sz="2400" b="1" dirty="0">
                <a:latin typeface="Candara" pitchFamily="34" charset="0"/>
              </a:rPr>
              <a:t>is produced by the sharp closure of the </a:t>
            </a:r>
            <a:r>
              <a:rPr lang="en-GB" sz="2400" b="1" dirty="0">
                <a:solidFill>
                  <a:srgbClr val="FF0000"/>
                </a:solidFill>
                <a:latin typeface="Candara" pitchFamily="34" charset="0"/>
              </a:rPr>
              <a:t>aortic</a:t>
            </a:r>
            <a:r>
              <a:rPr lang="en-GB" sz="2400" b="1" dirty="0">
                <a:latin typeface="Candara" pitchFamily="34" charset="0"/>
              </a:rPr>
              <a:t> and </a:t>
            </a:r>
            <a:r>
              <a:rPr lang="en-GB" sz="2400" b="1" dirty="0">
                <a:solidFill>
                  <a:srgbClr val="FF0000"/>
                </a:solidFill>
                <a:latin typeface="Candara" pitchFamily="34" charset="0"/>
              </a:rPr>
              <a:t>pulmonary valves.</a:t>
            </a:r>
          </a:p>
        </p:txBody>
      </p:sp>
      <p:pic>
        <p:nvPicPr>
          <p:cNvPr id="4098" name="Picture 2" descr="Practical-Xray-CTs-Surface Anatomy Edited.">
            <a:extLst>
              <a:ext uri="{FF2B5EF4-FFF2-40B4-BE49-F238E27FC236}">
                <a16:creationId xmlns:a16="http://schemas.microsoft.com/office/drawing/2014/main" id="{43B73A58-3C21-8128-8DFC-902E358D6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549" y="1447800"/>
            <a:ext cx="4394902" cy="4454027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BD3600-8BC2-E1DD-3CAF-8D772372A9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16477" y="370817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7 November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CE428-018D-11EB-788C-27F82B5E4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3196" y="205849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Qais Afar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E7458-D5EA-8A89-FC05-719BED309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23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6B95A0-093F-3C29-A357-108F28AE8240}"/>
              </a:ext>
            </a:extLst>
          </p:cNvPr>
          <p:cNvSpPr txBox="1"/>
          <p:nvPr/>
        </p:nvSpPr>
        <p:spPr>
          <a:xfrm>
            <a:off x="0" y="579952"/>
            <a:ext cx="8839200" cy="962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222885" algn="l"/>
              </a:tabLst>
            </a:pP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- All the valve of the heart </a:t>
            </a:r>
            <a:r>
              <a:rPr lang="en-US" sz="2400" b="1" dirty="0">
                <a:solidFill>
                  <a:srgbClr val="3333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behind the left border of the sternum 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except </a:t>
            </a: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the tricuspid valve </a:t>
            </a:r>
            <a:r>
              <a:rPr lang="en-US" sz="2400" b="1" dirty="0">
                <a:solidFill>
                  <a:srgbClr val="3333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behind the center of the sternum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035A8E-85BD-927E-8369-5BF923C220E0}"/>
              </a:ext>
            </a:extLst>
          </p:cNvPr>
          <p:cNvSpPr txBox="1"/>
          <p:nvPr/>
        </p:nvSpPr>
        <p:spPr>
          <a:xfrm>
            <a:off x="177538" y="5082491"/>
            <a:ext cx="8788924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22288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Pulmonary valve: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 opposite the level of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the left 3rd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sterno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-costal junction.</a:t>
            </a:r>
          </a:p>
          <a:p>
            <a:pPr marL="4572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22288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Aortic valve: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opposite the level of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the left 3rd intercostal space.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809E64-3D34-DAFF-FCB7-408B7B0CE835}"/>
              </a:ext>
            </a:extLst>
          </p:cNvPr>
          <p:cNvSpPr txBox="1"/>
          <p:nvPr/>
        </p:nvSpPr>
        <p:spPr>
          <a:xfrm>
            <a:off x="152400" y="60923"/>
            <a:ext cx="5105400" cy="581378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88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Surface anatomy of the valves :</a:t>
            </a:r>
          </a:p>
        </p:txBody>
      </p:sp>
      <p:pic>
        <p:nvPicPr>
          <p:cNvPr id="11" name="Picture 2" descr="Image result for thesurface heart valve(mitral area)">
            <a:extLst>
              <a:ext uri="{FF2B5EF4-FFF2-40B4-BE49-F238E27FC236}">
                <a16:creationId xmlns:a16="http://schemas.microsoft.com/office/drawing/2014/main" id="{CBB79F81-1C94-CDBC-2BB6-EA1ED9CE21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-1961" t="-644" r="1961" b="43105"/>
          <a:stretch/>
        </p:blipFill>
        <p:spPr bwMode="auto">
          <a:xfrm>
            <a:off x="3733800" y="1542075"/>
            <a:ext cx="5105400" cy="3365924"/>
          </a:xfrm>
          <a:prstGeom prst="rect">
            <a:avLst/>
          </a:prstGeom>
          <a:noFill/>
          <a:ln w="57150">
            <a:solidFill>
              <a:srgbClr val="33CC33"/>
            </a:solidFill>
          </a:ln>
        </p:spPr>
      </p:pic>
      <p:pic>
        <p:nvPicPr>
          <p:cNvPr id="3074" name="Picture 2" descr="Thorax - Surface Anatomy, 4 Edition">
            <a:extLst>
              <a:ext uri="{FF2B5EF4-FFF2-40B4-BE49-F238E27FC236}">
                <a16:creationId xmlns:a16="http://schemas.microsoft.com/office/drawing/2014/main" id="{09A5EE90-BCAB-A075-EA38-9F5E213AF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03" y="1552287"/>
            <a:ext cx="3257595" cy="3365924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972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2B7298-25A1-B3B5-B108-3AB4947270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3419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7 November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04771D-AC95-1433-43D9-68AFB13D3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Qais Afar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0BB7C-5211-0041-1750-73EF90E7F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3419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24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C36745-D0AE-B75F-3133-166C954296C8}"/>
              </a:ext>
            </a:extLst>
          </p:cNvPr>
          <p:cNvSpPr txBox="1"/>
          <p:nvPr/>
        </p:nvSpPr>
        <p:spPr>
          <a:xfrm>
            <a:off x="152400" y="792540"/>
            <a:ext cx="8991600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marR="0" lvl="0" indent="-3429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22288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Mitral valve: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 ­opposite the level of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left 4th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sterno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-costal junction.</a:t>
            </a:r>
          </a:p>
          <a:p>
            <a:pPr marL="457200" marR="0" lvl="0" indent="-3429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22288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Tricuspid valve: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opposite the level of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left 4th intercostal space.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B1629C-309F-A0E8-4211-09FF5C938743}"/>
              </a:ext>
            </a:extLst>
          </p:cNvPr>
          <p:cNvSpPr txBox="1"/>
          <p:nvPr/>
        </p:nvSpPr>
        <p:spPr>
          <a:xfrm>
            <a:off x="152400" y="60923"/>
            <a:ext cx="5105400" cy="581378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88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Surface anatomy of the valves :</a:t>
            </a:r>
          </a:p>
        </p:txBody>
      </p:sp>
      <p:pic>
        <p:nvPicPr>
          <p:cNvPr id="11" name="Picture 2" descr="Image result for thesurface heart valve(mitral area)">
            <a:extLst>
              <a:ext uri="{FF2B5EF4-FFF2-40B4-BE49-F238E27FC236}">
                <a16:creationId xmlns:a16="http://schemas.microsoft.com/office/drawing/2014/main" id="{D7D83096-9C7C-FE8F-1C7E-D6CF0A39DC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b="41229"/>
          <a:stretch/>
        </p:blipFill>
        <p:spPr bwMode="auto">
          <a:xfrm>
            <a:off x="1676400" y="2498246"/>
            <a:ext cx="6578821" cy="4054954"/>
          </a:xfrm>
          <a:prstGeom prst="rect">
            <a:avLst/>
          </a:prstGeom>
          <a:noFill/>
          <a:ln w="57150">
            <a:solidFill>
              <a:srgbClr val="33CC33"/>
            </a:solidFill>
          </a:ln>
        </p:spPr>
      </p:pic>
    </p:spTree>
    <p:extLst>
      <p:ext uri="{BB962C8B-B14F-4D97-AF65-F5344CB8AC3E}">
        <p14:creationId xmlns:p14="http://schemas.microsoft.com/office/powerpoint/2010/main" val="2287749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76200" y="675144"/>
            <a:ext cx="9220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andara" pitchFamily="34" charset="0"/>
              </a:rPr>
              <a:t>The</a:t>
            </a:r>
            <a:r>
              <a:rPr lang="en-GB" sz="2400" dirty="0">
                <a:latin typeface="Candara" pitchFamily="34" charset="0"/>
              </a:rPr>
              <a:t> </a:t>
            </a:r>
            <a:r>
              <a:rPr lang="en-GB" sz="2400" b="1" dirty="0">
                <a:latin typeface="Candara" pitchFamily="34" charset="0"/>
              </a:rPr>
              <a:t>areas (sites) of auscultation are</a:t>
            </a:r>
          </a:p>
          <a:p>
            <a:r>
              <a:rPr lang="en-GB" sz="2400" b="1" dirty="0">
                <a:solidFill>
                  <a:srgbClr val="FF0000"/>
                </a:solidFill>
                <a:latin typeface="Candara" pitchFamily="34" charset="0"/>
              </a:rPr>
              <a:t>• Aortic valve (A): </a:t>
            </a:r>
            <a:r>
              <a:rPr lang="en-GB" sz="2400" b="1" dirty="0">
                <a:latin typeface="Candara" pitchFamily="34" charset="0"/>
              </a:rPr>
              <a:t>2nd intercostal space to right of sternal border</a:t>
            </a:r>
          </a:p>
          <a:p>
            <a:r>
              <a:rPr lang="en-GB" sz="2400" b="1" dirty="0">
                <a:solidFill>
                  <a:srgbClr val="3333FF"/>
                </a:solidFill>
                <a:latin typeface="Candara" pitchFamily="34" charset="0"/>
              </a:rPr>
              <a:t>• Pulmonary valve (P): </a:t>
            </a:r>
            <a:r>
              <a:rPr lang="en-GB" sz="2400" b="1" dirty="0">
                <a:latin typeface="Candara" pitchFamily="34" charset="0"/>
              </a:rPr>
              <a:t>2nd intercostal space to left of sternal border</a:t>
            </a:r>
          </a:p>
          <a:p>
            <a:r>
              <a:rPr lang="en-GB" sz="2400" b="1" dirty="0">
                <a:solidFill>
                  <a:srgbClr val="009900"/>
                </a:solidFill>
                <a:latin typeface="Candara" pitchFamily="34" charset="0"/>
              </a:rPr>
              <a:t>• Tricuspid valve (T): </a:t>
            </a:r>
            <a:r>
              <a:rPr lang="en-GB" sz="2400" b="1" dirty="0">
                <a:latin typeface="Candara" pitchFamily="34" charset="0"/>
              </a:rPr>
              <a:t>near left sternal border in 5th or 6</a:t>
            </a:r>
            <a:r>
              <a:rPr lang="en-GB" sz="2400" b="1" baseline="30000" dirty="0">
                <a:latin typeface="Candara" pitchFamily="34" charset="0"/>
              </a:rPr>
              <a:t>th</a:t>
            </a:r>
            <a:r>
              <a:rPr lang="en-GB" sz="2400" b="1" dirty="0">
                <a:latin typeface="Candara" pitchFamily="34" charset="0"/>
              </a:rPr>
              <a:t> intercostal space</a:t>
            </a:r>
          </a:p>
          <a:p>
            <a:r>
              <a:rPr lang="en-GB" sz="2400" b="1" dirty="0">
                <a:solidFill>
                  <a:srgbClr val="FF33CC"/>
                </a:solidFill>
                <a:latin typeface="Candara" pitchFamily="34" charset="0"/>
              </a:rPr>
              <a:t>• Mitral valve (M): </a:t>
            </a:r>
            <a:r>
              <a:rPr lang="en-GB" sz="2400" b="1" dirty="0">
                <a:latin typeface="Candara" pitchFamily="34" charset="0"/>
              </a:rPr>
              <a:t>apex of heart in 5th intercostal space in midclavicular line</a:t>
            </a:r>
          </a:p>
        </p:txBody>
      </p:sp>
      <p:pic>
        <p:nvPicPr>
          <p:cNvPr id="7" name="Picture 2" descr="https://classconnection.s3.amazonaws.com/418/flashcards/992418/png/screen_shot_2012-02-21_at_4.41.34_pm13298605103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124200"/>
            <a:ext cx="5257800" cy="3562217"/>
          </a:xfrm>
          <a:prstGeom prst="rect">
            <a:avLst/>
          </a:prstGeom>
          <a:noFill/>
          <a:ln w="76200">
            <a:solidFill>
              <a:srgbClr val="33CC33"/>
            </a:solidFill>
          </a:ln>
        </p:spPr>
      </p:pic>
      <p:sp>
        <p:nvSpPr>
          <p:cNvPr id="9" name="عنصر نائب للتذييل 2"/>
          <p:cNvSpPr txBox="1">
            <a:spLocks/>
          </p:cNvSpPr>
          <p:nvPr/>
        </p:nvSpPr>
        <p:spPr>
          <a:xfrm>
            <a:off x="6248400" y="2444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Aiman Q. Afar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76200" y="76200"/>
            <a:ext cx="5126083" cy="523220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Auscultation of the Heart Valves</a:t>
            </a:r>
          </a:p>
        </p:txBody>
      </p:sp>
      <p:sp>
        <p:nvSpPr>
          <p:cNvPr id="11" name="عنصر نائب للتاريخ 10"/>
          <p:cNvSpPr>
            <a:spLocks noGrp="1"/>
          </p:cNvSpPr>
          <p:nvPr>
            <p:ph type="dt" sz="half" idx="10"/>
          </p:nvPr>
        </p:nvSpPr>
        <p:spPr>
          <a:xfrm>
            <a:off x="304800" y="635635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7 November 2022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عنصر نائب لرقم الشريحة 11"/>
          <p:cNvSpPr>
            <a:spLocks noGrp="1"/>
          </p:cNvSpPr>
          <p:nvPr>
            <p:ph type="sldNum" sz="quarter" idx="12"/>
          </p:nvPr>
        </p:nvSpPr>
        <p:spPr>
          <a:xfrm>
            <a:off x="-1143000" y="61722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25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E3BAF7-1D2B-F85E-6D34-AE1A168EF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November 2022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228600"/>
            <a:ext cx="2895600" cy="365125"/>
          </a:xfrm>
        </p:spPr>
        <p:txBody>
          <a:bodyPr/>
          <a:lstStyle/>
          <a:p>
            <a:r>
              <a:rPr lang="en-US" sz="2400" b="1">
                <a:solidFill>
                  <a:srgbClr val="FF0000"/>
                </a:solidFill>
              </a:rPr>
              <a:t>Dr. Aiman Qais Afar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6" name="Picture 2" descr="http://chriscarcloset.com/wp-content/uploads/2013/01/heart-heal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42" y="4523"/>
            <a:ext cx="9149442" cy="6858000"/>
          </a:xfrm>
          <a:prstGeom prst="rect">
            <a:avLst/>
          </a:prstGeom>
          <a:noFill/>
        </p:spPr>
      </p:pic>
      <p:sp>
        <p:nvSpPr>
          <p:cNvPr id="8" name="عنصر نائب للتذييل 2"/>
          <p:cNvSpPr txBox="1">
            <a:spLocks/>
          </p:cNvSpPr>
          <p:nvPr/>
        </p:nvSpPr>
        <p:spPr>
          <a:xfrm>
            <a:off x="-762000" y="381000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ndara" pitchFamily="34" charset="0"/>
              </a:rPr>
              <a:t>Dr. Aiman Qais Afar</a:t>
            </a:r>
          </a:p>
        </p:txBody>
      </p:sp>
      <p:sp>
        <p:nvSpPr>
          <p:cNvPr id="10" name="عنصر نائب للتاريخ 1"/>
          <p:cNvSpPr txBox="1">
            <a:spLocks/>
          </p:cNvSpPr>
          <p:nvPr/>
        </p:nvSpPr>
        <p:spPr>
          <a:xfrm>
            <a:off x="457200" y="81780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ndara" pitchFamily="34" charset="0"/>
              </a:rPr>
              <a:t>7 November 2022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1D4754-666A-82E0-C25B-C87C14A943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0400" y="25912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7 November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47B388-4F7E-B3D9-37E7-BCBCC990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60862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Qais Afar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12098-2838-266F-F57B-4EC38E291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129718"/>
            <a:ext cx="348006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3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06211D-7E5A-F04D-96F7-4E64C6BFB176}"/>
              </a:ext>
            </a:extLst>
          </p:cNvPr>
          <p:cNvSpPr txBox="1"/>
          <p:nvPr/>
        </p:nvSpPr>
        <p:spPr>
          <a:xfrm>
            <a:off x="43206" y="624245"/>
            <a:ext cx="89154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333FF"/>
                </a:solidFill>
                <a:latin typeface="Candara" panose="020E0502030303020204" pitchFamily="34" charset="0"/>
              </a:rPr>
              <a:t>** Shape: </a:t>
            </a:r>
            <a:r>
              <a:rPr lang="en-US" sz="2400" b="1" dirty="0">
                <a:latin typeface="Candara" panose="020E0502030303020204" pitchFamily="34" charset="0"/>
              </a:rPr>
              <a:t>It is a conical muscular organ somewhat larger than a closed fist.</a:t>
            </a:r>
          </a:p>
          <a:p>
            <a:r>
              <a:rPr lang="en-US" sz="2400" b="1" dirty="0">
                <a:solidFill>
                  <a:srgbClr val="3333FF"/>
                </a:solidFill>
                <a:latin typeface="Candara" panose="020E0502030303020204" pitchFamily="34" charset="0"/>
              </a:rPr>
              <a:t>** It consists of four chambers</a:t>
            </a:r>
            <a:r>
              <a:rPr lang="en-US" sz="2400" b="1" dirty="0">
                <a:latin typeface="Candara" panose="020E0502030303020204" pitchFamily="34" charset="0"/>
              </a:rPr>
              <a:t>, two atria and two ventricles.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The 2 atria </a:t>
            </a:r>
            <a:r>
              <a:rPr lang="en-US" sz="2400" b="1" dirty="0">
                <a:latin typeface="Candara" panose="020E0502030303020204" pitchFamily="34" charset="0"/>
              </a:rPr>
              <a:t>are separated from the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2 ventricles </a:t>
            </a:r>
            <a:r>
              <a:rPr lang="en-US" sz="2400" b="1" dirty="0">
                <a:latin typeface="Candara" panose="020E0502030303020204" pitchFamily="34" charset="0"/>
              </a:rPr>
              <a:t>(on the surface) by the </a:t>
            </a:r>
            <a:r>
              <a:rPr lang="en-US" sz="2400" b="1" dirty="0">
                <a:solidFill>
                  <a:srgbClr val="3333FF"/>
                </a:solidFill>
                <a:latin typeface="Candara" panose="020E0502030303020204" pitchFamily="34" charset="0"/>
              </a:rPr>
              <a:t>atrio- ventricular (coronary) groove</a:t>
            </a:r>
            <a:r>
              <a:rPr lang="en-US" sz="2400" b="1" dirty="0">
                <a:latin typeface="Candara" panose="020E0502030303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The 2 ventricles </a:t>
            </a:r>
            <a:r>
              <a:rPr lang="en-US" sz="2400" b="1" dirty="0">
                <a:latin typeface="Candara" panose="020E0502030303020204" pitchFamily="34" charset="0"/>
              </a:rPr>
              <a:t>are separated from each other (on the surface) by </a:t>
            </a:r>
            <a:r>
              <a:rPr lang="en-US" sz="2400" b="1" dirty="0">
                <a:solidFill>
                  <a:srgbClr val="3333FF"/>
                </a:solidFill>
                <a:latin typeface="Candara" panose="020E0502030303020204" pitchFamily="34" charset="0"/>
              </a:rPr>
              <a:t>the anterior and posterior interventricular grooves.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7BE263-A337-4F55-071A-5FB4CD44333D}"/>
              </a:ext>
            </a:extLst>
          </p:cNvPr>
          <p:cNvSpPr/>
          <p:nvPr/>
        </p:nvSpPr>
        <p:spPr>
          <a:xfrm>
            <a:off x="76200" y="101025"/>
            <a:ext cx="1143000" cy="523220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ndara" pitchFamily="34" charset="0"/>
              </a:rPr>
              <a:t>Heart</a:t>
            </a:r>
          </a:p>
        </p:txBody>
      </p:sp>
      <p:pic>
        <p:nvPicPr>
          <p:cNvPr id="1026" name="Picture 2" descr="A large groove that runs around the heart, and separates the atria from the  ventricles is the: a. anterior interventricular septum. b. posterior  interventricular septum c. coronary sinus d. coronary sulcus. e.">
            <a:extLst>
              <a:ext uri="{FF2B5EF4-FFF2-40B4-BE49-F238E27FC236}">
                <a16:creationId xmlns:a16="http://schemas.microsoft.com/office/drawing/2014/main" id="{18F60752-96CB-9367-B629-98C8CE079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401" y="3412503"/>
            <a:ext cx="3867205" cy="3231265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atomy: The coronary circulation and conduction system Week 2 Flashcards |  Quizlet">
            <a:extLst>
              <a:ext uri="{FF2B5EF4-FFF2-40B4-BE49-F238E27FC236}">
                <a16:creationId xmlns:a16="http://schemas.microsoft.com/office/drawing/2014/main" id="{2A00F859-16F0-4173-0D4C-E797A4F4E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7" y="3847902"/>
            <a:ext cx="4762500" cy="2466975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54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465841" y="6370953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7 November 2022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4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2400" y="838200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400" b="1" dirty="0">
                <a:latin typeface="Candara" pitchFamily="34" charset="0"/>
              </a:rPr>
              <a:t>The left side of the heart receives </a:t>
            </a:r>
            <a:r>
              <a:rPr lang="en-GB" sz="2400" b="1" dirty="0">
                <a:solidFill>
                  <a:srgbClr val="FF33CC"/>
                </a:solidFill>
                <a:latin typeface="Candara" pitchFamily="34" charset="0"/>
              </a:rPr>
              <a:t>well-oxygenated blood </a:t>
            </a:r>
            <a:r>
              <a:rPr lang="en-GB" sz="2400" b="1" dirty="0">
                <a:latin typeface="Candara" pitchFamily="34" charset="0"/>
              </a:rPr>
              <a:t>from the lungs through </a:t>
            </a:r>
            <a:r>
              <a:rPr lang="en-GB" sz="2400" b="1" dirty="0">
                <a:solidFill>
                  <a:srgbClr val="FF0000"/>
                </a:solidFill>
                <a:latin typeface="Candara" pitchFamily="34" charset="0"/>
              </a:rPr>
              <a:t>the pulmonary veins </a:t>
            </a:r>
            <a:r>
              <a:rPr lang="en-GB" sz="2400" b="1" dirty="0">
                <a:latin typeface="Candara" pitchFamily="34" charset="0"/>
              </a:rPr>
              <a:t>and pumps it into </a:t>
            </a:r>
            <a:r>
              <a:rPr lang="en-GB" sz="2400" b="1" dirty="0">
                <a:solidFill>
                  <a:srgbClr val="FF0000"/>
                </a:solidFill>
                <a:latin typeface="Candara" pitchFamily="34" charset="0"/>
              </a:rPr>
              <a:t>the aorta </a:t>
            </a:r>
            <a:r>
              <a:rPr lang="en-GB" sz="2400" b="1" dirty="0">
                <a:latin typeface="Candara" pitchFamily="34" charset="0"/>
              </a:rPr>
              <a:t>for distribution to the body.</a:t>
            </a:r>
          </a:p>
        </p:txBody>
      </p:sp>
      <p:sp>
        <p:nvSpPr>
          <p:cNvPr id="6" name="Rectangle 2"/>
          <p:cNvSpPr/>
          <p:nvPr/>
        </p:nvSpPr>
        <p:spPr>
          <a:xfrm>
            <a:off x="228600" y="101025"/>
            <a:ext cx="1295400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itchFamily="34" charset="0"/>
              </a:rPr>
              <a:t>Heart</a:t>
            </a:r>
          </a:p>
        </p:txBody>
      </p:sp>
      <p:pic>
        <p:nvPicPr>
          <p:cNvPr id="7" name="Picture 4" descr="http://www.fairview.org/fv/groups/public/documents/images/106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288153"/>
            <a:ext cx="4724400" cy="4176267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8" name="مستطيل 7"/>
          <p:cNvSpPr/>
          <p:nvPr/>
        </p:nvSpPr>
        <p:spPr>
          <a:xfrm>
            <a:off x="76200" y="2514600"/>
            <a:ext cx="3733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400" b="1" dirty="0">
                <a:latin typeface="Candara" pitchFamily="34" charset="0"/>
              </a:rPr>
              <a:t>The right side of the heart receives </a:t>
            </a:r>
            <a:r>
              <a:rPr lang="en-GB" sz="2400" b="1" dirty="0">
                <a:solidFill>
                  <a:srgbClr val="FF33CC"/>
                </a:solidFill>
                <a:latin typeface="Candara" pitchFamily="34" charset="0"/>
              </a:rPr>
              <a:t>poorly oxygenated blood </a:t>
            </a:r>
            <a:r>
              <a:rPr lang="en-GB" sz="2400" b="1" dirty="0">
                <a:latin typeface="Candara" pitchFamily="34" charset="0"/>
              </a:rPr>
              <a:t>from the body through </a:t>
            </a:r>
            <a:r>
              <a:rPr lang="en-GB" sz="2400" b="1" dirty="0">
                <a:solidFill>
                  <a:srgbClr val="3333FF"/>
                </a:solidFill>
                <a:latin typeface="Candara" pitchFamily="34" charset="0"/>
              </a:rPr>
              <a:t>the SVC and IVC </a:t>
            </a:r>
            <a:r>
              <a:rPr lang="en-GB" sz="2400" b="1" dirty="0">
                <a:latin typeface="Candara" pitchFamily="34" charset="0"/>
              </a:rPr>
              <a:t>and pumps it through </a:t>
            </a:r>
            <a:r>
              <a:rPr lang="en-GB" sz="2400" b="1" dirty="0">
                <a:solidFill>
                  <a:srgbClr val="3333FF"/>
                </a:solidFill>
                <a:latin typeface="Candara" pitchFamily="34" charset="0"/>
              </a:rPr>
              <a:t>the pulmonary trunk </a:t>
            </a:r>
            <a:r>
              <a:rPr lang="en-GB" sz="2400" b="1" dirty="0">
                <a:latin typeface="Candara" pitchFamily="34" charset="0"/>
              </a:rPr>
              <a:t>to the lungs for oxygenation. </a:t>
            </a:r>
            <a:endParaRPr lang="en-GB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228600" y="65690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7 November 2022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3657600" y="65690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153400" y="6569075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5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07623" y="1720840"/>
            <a:ext cx="37785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andara" pitchFamily="34" charset="0"/>
              </a:rPr>
              <a:t>• </a:t>
            </a:r>
            <a:r>
              <a:rPr lang="en-GB" sz="2400" b="1" dirty="0">
                <a:solidFill>
                  <a:srgbClr val="C00000"/>
                </a:solidFill>
                <a:latin typeface="Candara" pitchFamily="34" charset="0"/>
              </a:rPr>
              <a:t>Epicardium</a:t>
            </a:r>
            <a:r>
              <a:rPr lang="en-GB" sz="2400" b="1" dirty="0">
                <a:latin typeface="Candara" pitchFamily="34" charset="0"/>
              </a:rPr>
              <a:t>, a thin external layer (</a:t>
            </a:r>
            <a:r>
              <a:rPr lang="en-GB" sz="2400" b="1" dirty="0" err="1">
                <a:latin typeface="Candara" pitchFamily="34" charset="0"/>
              </a:rPr>
              <a:t>mesothelium</a:t>
            </a:r>
            <a:r>
              <a:rPr lang="en-GB" sz="2400" b="1" dirty="0">
                <a:latin typeface="Candara" pitchFamily="34" charset="0"/>
              </a:rPr>
              <a:t>) formed by </a:t>
            </a:r>
            <a:r>
              <a:rPr lang="en-GB" sz="2400" b="1" dirty="0">
                <a:solidFill>
                  <a:srgbClr val="3333FF"/>
                </a:solidFill>
                <a:latin typeface="Candara" pitchFamily="34" charset="0"/>
              </a:rPr>
              <a:t>the visceral layer of serous pericardium</a:t>
            </a:r>
          </a:p>
          <a:p>
            <a:endParaRPr lang="en-GB" sz="2400" b="1" dirty="0">
              <a:latin typeface="Candara" pitchFamily="34" charset="0"/>
            </a:endParaRPr>
          </a:p>
          <a:p>
            <a:r>
              <a:rPr lang="en-GB" sz="2400" b="1" dirty="0">
                <a:solidFill>
                  <a:srgbClr val="C00000"/>
                </a:solidFill>
                <a:latin typeface="Candara" pitchFamily="34" charset="0"/>
              </a:rPr>
              <a:t>• Myocardium</a:t>
            </a:r>
            <a:r>
              <a:rPr lang="en-GB" sz="2400" b="1" dirty="0">
                <a:latin typeface="Candara" pitchFamily="34" charset="0"/>
              </a:rPr>
              <a:t>, a thick middle layer composed of </a:t>
            </a:r>
            <a:r>
              <a:rPr lang="en-GB" sz="2400" b="1" dirty="0">
                <a:solidFill>
                  <a:srgbClr val="FF33CC"/>
                </a:solidFill>
                <a:latin typeface="Candara" pitchFamily="34" charset="0"/>
              </a:rPr>
              <a:t>cardiac muscle </a:t>
            </a:r>
          </a:p>
        </p:txBody>
      </p:sp>
      <p:sp>
        <p:nvSpPr>
          <p:cNvPr id="7" name="Rectangle 2"/>
          <p:cNvSpPr/>
          <p:nvPr/>
        </p:nvSpPr>
        <p:spPr>
          <a:xfrm>
            <a:off x="152400" y="76200"/>
            <a:ext cx="1371600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itchFamily="34" charset="0"/>
              </a:rPr>
              <a:t>Heart</a:t>
            </a:r>
          </a:p>
        </p:txBody>
      </p:sp>
      <p:pic>
        <p:nvPicPr>
          <p:cNvPr id="8" name="Picture 2" descr="http://www.rci.rutgers.edu/~uzwiak/AnatPhys/Cardiovascular_System_files/image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6056" y="1451000"/>
            <a:ext cx="5110321" cy="3832741"/>
          </a:xfrm>
          <a:prstGeom prst="rect">
            <a:avLst/>
          </a:prstGeom>
          <a:noFill/>
          <a:ln w="57150">
            <a:solidFill>
              <a:srgbClr val="33CC33"/>
            </a:solidFill>
          </a:ln>
        </p:spPr>
      </p:pic>
      <p:sp>
        <p:nvSpPr>
          <p:cNvPr id="9" name="مستطيل 8"/>
          <p:cNvSpPr/>
          <p:nvPr/>
        </p:nvSpPr>
        <p:spPr>
          <a:xfrm>
            <a:off x="260808" y="723681"/>
            <a:ext cx="929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andara" pitchFamily="34" charset="0"/>
              </a:rPr>
              <a:t>The wall of the heart consists of three layers; from superficial to deep, they are: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52400" y="5276671"/>
            <a:ext cx="906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Candara" pitchFamily="34" charset="0"/>
              </a:rPr>
              <a:t>• </a:t>
            </a:r>
            <a:r>
              <a:rPr lang="en-GB" sz="2400" b="1" dirty="0" err="1">
                <a:solidFill>
                  <a:srgbClr val="C00000"/>
                </a:solidFill>
                <a:latin typeface="Candara" pitchFamily="34" charset="0"/>
              </a:rPr>
              <a:t>Endocardium</a:t>
            </a:r>
            <a:r>
              <a:rPr lang="en-GB" sz="2400" b="1" dirty="0">
                <a:latin typeface="Candara" pitchFamily="34" charset="0"/>
              </a:rPr>
              <a:t>, a thin internal layer (endothelium and </a:t>
            </a:r>
            <a:r>
              <a:rPr lang="en-GB" sz="2400" b="1" dirty="0" err="1">
                <a:latin typeface="Candara" pitchFamily="34" charset="0"/>
              </a:rPr>
              <a:t>subendothelial</a:t>
            </a:r>
            <a:r>
              <a:rPr lang="en-GB" sz="2400" b="1" dirty="0">
                <a:latin typeface="Candara" pitchFamily="34" charset="0"/>
              </a:rPr>
              <a:t> connective tissue) or lining membrane of the heart that also covers its valves.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7010400" y="2286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7 November 2022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6477000" y="7620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6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6200" y="76200"/>
            <a:ext cx="3987245" cy="523220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ORIENTATION OF HEART</a:t>
            </a:r>
            <a:endParaRPr lang="en-GB" sz="2800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6200" y="685800"/>
            <a:ext cx="8991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400" b="1" dirty="0">
                <a:latin typeface="Candara" pitchFamily="34" charset="0"/>
              </a:rPr>
              <a:t>The heart and roots of the great vessels within </a:t>
            </a:r>
            <a:r>
              <a:rPr lang="en-GB" sz="2400" b="1" dirty="0">
                <a:solidFill>
                  <a:srgbClr val="FF33CC"/>
                </a:solidFill>
                <a:latin typeface="Candara" pitchFamily="34" charset="0"/>
              </a:rPr>
              <a:t>the pericardial sac </a:t>
            </a:r>
            <a:r>
              <a:rPr lang="en-GB" sz="2400" b="1" dirty="0">
                <a:latin typeface="Candara" pitchFamily="34" charset="0"/>
              </a:rPr>
              <a:t>are related anteriorly to the sternum, costal cartilages, and the medial ends of </a:t>
            </a:r>
            <a:r>
              <a:rPr lang="en-GB" sz="2400" b="1" dirty="0">
                <a:solidFill>
                  <a:srgbClr val="FF0000"/>
                </a:solidFill>
                <a:latin typeface="Candara" pitchFamily="34" charset="0"/>
              </a:rPr>
              <a:t>the 3rd to 5th ribs on the left side.</a:t>
            </a:r>
            <a:endParaRPr lang="en-GB" sz="2400" b="1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400" b="1" dirty="0">
                <a:solidFill>
                  <a:srgbClr val="FF33CC"/>
                </a:solidFill>
                <a:latin typeface="Candara" pitchFamily="34" charset="0"/>
              </a:rPr>
              <a:t> The heart and pericardial sac </a:t>
            </a:r>
            <a:r>
              <a:rPr lang="en-GB" sz="2400" b="1" dirty="0">
                <a:latin typeface="Candara" pitchFamily="34" charset="0"/>
              </a:rPr>
              <a:t>are situated obliquely, lying about </a:t>
            </a:r>
            <a:r>
              <a:rPr lang="en-GB" sz="2400" b="1" dirty="0">
                <a:solidFill>
                  <a:srgbClr val="FF0000"/>
                </a:solidFill>
                <a:latin typeface="Candara" pitchFamily="34" charset="0"/>
              </a:rPr>
              <a:t>two thirds </a:t>
            </a:r>
            <a:r>
              <a:rPr lang="en-GB" sz="2400" b="1" dirty="0">
                <a:latin typeface="Candara" pitchFamily="34" charset="0"/>
              </a:rPr>
              <a:t>to the left and </a:t>
            </a:r>
            <a:r>
              <a:rPr lang="en-GB" sz="2400" b="1" dirty="0">
                <a:solidFill>
                  <a:srgbClr val="FF0000"/>
                </a:solidFill>
                <a:latin typeface="Candara" pitchFamily="34" charset="0"/>
              </a:rPr>
              <a:t>one third </a:t>
            </a:r>
            <a:r>
              <a:rPr lang="en-GB" sz="2400" b="1" dirty="0">
                <a:latin typeface="Candara" pitchFamily="34" charset="0"/>
              </a:rPr>
              <a:t>to the right of the median plane. </a:t>
            </a:r>
          </a:p>
        </p:txBody>
      </p:sp>
      <p:pic>
        <p:nvPicPr>
          <p:cNvPr id="7" name="Picture 2" descr="https://web.duke.edu/anatomy/Lab03/images/Grays%203.102.jpg"/>
          <p:cNvPicPr>
            <a:picLocks noChangeAspect="1" noChangeArrowheads="1"/>
          </p:cNvPicPr>
          <p:nvPr/>
        </p:nvPicPr>
        <p:blipFill>
          <a:blip r:embed="rId2" cstate="print"/>
          <a:srcRect t="3889" b="4712"/>
          <a:stretch>
            <a:fillRect/>
          </a:stretch>
        </p:blipFill>
        <p:spPr bwMode="auto">
          <a:xfrm>
            <a:off x="4384921" y="3146145"/>
            <a:ext cx="4598038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مستطيل 7"/>
          <p:cNvSpPr/>
          <p:nvPr/>
        </p:nvSpPr>
        <p:spPr>
          <a:xfrm>
            <a:off x="152400" y="5950803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400" b="1" dirty="0">
                <a:latin typeface="Candara" pitchFamily="34" charset="0"/>
              </a:rPr>
              <a:t>The heart is shaped like a </a:t>
            </a:r>
            <a:r>
              <a:rPr lang="en-GB" sz="2400" b="1" dirty="0">
                <a:solidFill>
                  <a:srgbClr val="3333FF"/>
                </a:solidFill>
                <a:latin typeface="Candara" pitchFamily="34" charset="0"/>
              </a:rPr>
              <a:t>tipped-over, three-sided pyramid</a:t>
            </a:r>
            <a:r>
              <a:rPr lang="en-GB" sz="2400" b="1" dirty="0">
                <a:latin typeface="Candara" pitchFamily="34" charset="0"/>
              </a:rPr>
              <a:t> with an apex, base, and four surfaces.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6660" t="46615" r="58972" b="26833"/>
          <a:stretch/>
        </p:blipFill>
        <p:spPr bwMode="auto">
          <a:xfrm>
            <a:off x="1295400" y="2743200"/>
            <a:ext cx="2720561" cy="2826603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6858000" y="1682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7 November 2022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6019800" y="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7239000" y="38100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7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2400" y="76200"/>
            <a:ext cx="4533229" cy="584775"/>
          </a:xfrm>
          <a:prstGeom prst="rect">
            <a:avLst/>
          </a:prstGeom>
          <a:ln w="76200">
            <a:solidFill>
              <a:srgbClr val="2FF146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ORIENTATION OF HEART</a:t>
            </a:r>
            <a:endParaRPr lang="en-GB" sz="3200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52400" y="762000"/>
            <a:ext cx="348204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The apex of the heart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76200" y="1295400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andara" pitchFamily="34" charset="0"/>
              </a:rPr>
              <a:t>• Is directed anteriorly and to the left and is formed by </a:t>
            </a:r>
            <a:r>
              <a:rPr lang="en-GB" sz="2400" b="1" dirty="0">
                <a:solidFill>
                  <a:srgbClr val="0033CC"/>
                </a:solidFill>
                <a:latin typeface="Candara" pitchFamily="34" charset="0"/>
              </a:rPr>
              <a:t>the </a:t>
            </a:r>
            <a:r>
              <a:rPr lang="en-GB" sz="2400" b="1" dirty="0" err="1">
                <a:solidFill>
                  <a:srgbClr val="0033CC"/>
                </a:solidFill>
                <a:latin typeface="Candara" pitchFamily="34" charset="0"/>
              </a:rPr>
              <a:t>inferolateral</a:t>
            </a:r>
            <a:r>
              <a:rPr lang="en-GB" sz="2400" b="1" dirty="0">
                <a:solidFill>
                  <a:srgbClr val="0033CC"/>
                </a:solidFill>
                <a:latin typeface="Candara" pitchFamily="34" charset="0"/>
              </a:rPr>
              <a:t> part of the left ventricle</a:t>
            </a:r>
          </a:p>
          <a:p>
            <a:r>
              <a:rPr lang="en-GB" sz="2400" b="1" dirty="0">
                <a:latin typeface="Candara" pitchFamily="34" charset="0"/>
              </a:rPr>
              <a:t>• Is located posterior to </a:t>
            </a:r>
            <a:r>
              <a:rPr lang="en-GB" sz="2400" b="1" dirty="0">
                <a:solidFill>
                  <a:srgbClr val="C00000"/>
                </a:solidFill>
                <a:latin typeface="Candara" pitchFamily="34" charset="0"/>
              </a:rPr>
              <a:t>the left 5th intercostal </a:t>
            </a:r>
            <a:r>
              <a:rPr lang="en-GB" sz="2400" b="1" dirty="0">
                <a:latin typeface="Candara" pitchFamily="34" charset="0"/>
              </a:rPr>
              <a:t>space in adults, </a:t>
            </a:r>
            <a:r>
              <a:rPr lang="en-GB" sz="2400" b="1" dirty="0">
                <a:solidFill>
                  <a:srgbClr val="C00000"/>
                </a:solidFill>
                <a:latin typeface="Candara" pitchFamily="34" charset="0"/>
              </a:rPr>
              <a:t>usually 9 cm from the median plane.</a:t>
            </a:r>
          </a:p>
        </p:txBody>
      </p:sp>
      <p:pic>
        <p:nvPicPr>
          <p:cNvPr id="8" name="Picture 2" descr="https://web.duke.edu/anatomy/Lab03/images/Grays%203.102.jpg"/>
          <p:cNvPicPr>
            <a:picLocks noChangeAspect="1" noChangeArrowheads="1"/>
          </p:cNvPicPr>
          <p:nvPr/>
        </p:nvPicPr>
        <p:blipFill>
          <a:blip r:embed="rId2" cstate="print"/>
          <a:srcRect t="3889" b="4712"/>
          <a:stretch>
            <a:fillRect/>
          </a:stretch>
        </p:blipFill>
        <p:spPr bwMode="auto">
          <a:xfrm>
            <a:off x="3124200" y="3346530"/>
            <a:ext cx="5791200" cy="33590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مستطيل 8"/>
          <p:cNvSpPr/>
          <p:nvPr/>
        </p:nvSpPr>
        <p:spPr>
          <a:xfrm>
            <a:off x="152400" y="3048000"/>
            <a:ext cx="2819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andara" pitchFamily="34" charset="0"/>
              </a:rPr>
              <a:t>Is where the sounds of </a:t>
            </a:r>
            <a:r>
              <a:rPr lang="en-GB" sz="2400" b="1" dirty="0">
                <a:solidFill>
                  <a:srgbClr val="FF33CC"/>
                </a:solidFill>
                <a:latin typeface="Candara" pitchFamily="34" charset="0"/>
              </a:rPr>
              <a:t>mitral valve </a:t>
            </a:r>
            <a:r>
              <a:rPr lang="en-GB" sz="2400" b="1" dirty="0">
                <a:latin typeface="Candara" pitchFamily="34" charset="0"/>
              </a:rPr>
              <a:t>closure are maximal </a:t>
            </a:r>
            <a:r>
              <a:rPr lang="en-GB" sz="2400" b="1" dirty="0">
                <a:solidFill>
                  <a:srgbClr val="3333FF"/>
                </a:solidFill>
                <a:latin typeface="Candara" pitchFamily="34" charset="0"/>
              </a:rPr>
              <a:t>(apex beat);</a:t>
            </a:r>
            <a:r>
              <a:rPr lang="en-GB" sz="2400" b="1" dirty="0">
                <a:latin typeface="Candara" pitchFamily="34" charset="0"/>
              </a:rPr>
              <a:t> the apex underlies the site where the </a:t>
            </a:r>
            <a:r>
              <a:rPr lang="en-GB" sz="2400" b="1" dirty="0">
                <a:solidFill>
                  <a:srgbClr val="3333FF"/>
                </a:solidFill>
                <a:latin typeface="Candara" pitchFamily="34" charset="0"/>
              </a:rPr>
              <a:t>heartbeat</a:t>
            </a:r>
            <a:r>
              <a:rPr lang="en-GB" sz="2400" b="1" dirty="0">
                <a:latin typeface="Candara" pitchFamily="34" charset="0"/>
              </a:rPr>
              <a:t> may be auscultated on the thoracic wall.</a:t>
            </a:r>
            <a:endParaRPr lang="en-GB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7 November 2022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229600" y="6416675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8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2400" y="152400"/>
            <a:ext cx="4533229" cy="584775"/>
          </a:xfrm>
          <a:prstGeom prst="rect">
            <a:avLst/>
          </a:prstGeom>
          <a:ln w="76200">
            <a:solidFill>
              <a:srgbClr val="2FF146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ORIENTATION OF HEART</a:t>
            </a:r>
            <a:endParaRPr lang="en-GB" sz="3200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52400" y="838200"/>
            <a:ext cx="35814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The base of the heart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52400" y="1524000"/>
            <a:ext cx="4343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andara" pitchFamily="34" charset="0"/>
              </a:rPr>
              <a:t>Is the heart’s posterior aspect </a:t>
            </a:r>
          </a:p>
          <a:p>
            <a:r>
              <a:rPr lang="en-GB" sz="2400" b="1" dirty="0">
                <a:latin typeface="Candara" pitchFamily="34" charset="0"/>
              </a:rPr>
              <a:t>• Is formed mainly by the </a:t>
            </a:r>
            <a:r>
              <a:rPr lang="en-GB" sz="2400" b="1" dirty="0">
                <a:solidFill>
                  <a:srgbClr val="FF33CC"/>
                </a:solidFill>
                <a:latin typeface="Candara" pitchFamily="34" charset="0"/>
              </a:rPr>
              <a:t>left atrium</a:t>
            </a:r>
            <a:r>
              <a:rPr lang="en-GB" sz="2400" b="1" dirty="0">
                <a:latin typeface="Candara" pitchFamily="34" charset="0"/>
              </a:rPr>
              <a:t>, with a lesser contribution by </a:t>
            </a:r>
            <a:r>
              <a:rPr lang="en-GB" sz="2400" b="1" dirty="0">
                <a:solidFill>
                  <a:srgbClr val="FF33CC"/>
                </a:solidFill>
                <a:latin typeface="Candara" pitchFamily="34" charset="0"/>
              </a:rPr>
              <a:t>the right atrium</a:t>
            </a:r>
          </a:p>
          <a:p>
            <a:endParaRPr lang="en-GB" sz="2400" b="1" dirty="0">
              <a:latin typeface="Candara" pitchFamily="34" charset="0"/>
            </a:endParaRPr>
          </a:p>
          <a:p>
            <a:r>
              <a:rPr lang="en-GB" sz="2400" b="1" dirty="0">
                <a:latin typeface="Candara" pitchFamily="34" charset="0"/>
              </a:rPr>
              <a:t>• Faces posteriorly toward the bodies of vertebrae </a:t>
            </a:r>
            <a:r>
              <a:rPr lang="en-GB" sz="2400" b="1" dirty="0">
                <a:solidFill>
                  <a:srgbClr val="FF0000"/>
                </a:solidFill>
                <a:latin typeface="Candara" pitchFamily="34" charset="0"/>
              </a:rPr>
              <a:t>T6–T9 </a:t>
            </a:r>
            <a:r>
              <a:rPr lang="en-GB" sz="2400" b="1" dirty="0">
                <a:latin typeface="Candara" pitchFamily="34" charset="0"/>
              </a:rPr>
              <a:t>and is separated from them by:</a:t>
            </a:r>
          </a:p>
          <a:p>
            <a:pPr>
              <a:buFont typeface="Wingdings" pitchFamily="2" charset="2"/>
              <a:buChar char="ü"/>
            </a:pPr>
            <a:r>
              <a:rPr lang="en-GB" sz="2400" b="1" dirty="0">
                <a:solidFill>
                  <a:srgbClr val="FF33CC"/>
                </a:solidFill>
                <a:latin typeface="Candara" pitchFamily="34" charset="0"/>
              </a:rPr>
              <a:t>the pericardium</a:t>
            </a:r>
            <a:r>
              <a:rPr lang="en-GB" sz="2400" b="1" dirty="0">
                <a:latin typeface="Candara" pitchFamily="34" charset="0"/>
              </a:rPr>
              <a:t>, </a:t>
            </a:r>
          </a:p>
          <a:p>
            <a:pPr>
              <a:buFont typeface="Wingdings" pitchFamily="2" charset="2"/>
              <a:buChar char="ü"/>
            </a:pPr>
            <a:r>
              <a:rPr lang="en-GB" sz="2400" b="1" dirty="0">
                <a:solidFill>
                  <a:srgbClr val="00B0F0"/>
                </a:solidFill>
                <a:latin typeface="Candara" pitchFamily="34" charset="0"/>
              </a:rPr>
              <a:t>oblique pericardial sinus,</a:t>
            </a:r>
          </a:p>
          <a:p>
            <a:pPr>
              <a:buFont typeface="Wingdings" pitchFamily="2" charset="2"/>
              <a:buChar char="ü"/>
            </a:pPr>
            <a:r>
              <a:rPr lang="en-GB" sz="2400" b="1" dirty="0">
                <a:solidFill>
                  <a:srgbClr val="C00000"/>
                </a:solidFill>
                <a:latin typeface="Candara" pitchFamily="34" charset="0"/>
              </a:rPr>
              <a:t>esophagus</a:t>
            </a:r>
            <a:r>
              <a:rPr lang="en-GB" sz="2400" b="1" dirty="0">
                <a:latin typeface="Candara" pitchFamily="34" charset="0"/>
              </a:rPr>
              <a:t>, </a:t>
            </a:r>
          </a:p>
          <a:p>
            <a:pPr>
              <a:buFont typeface="Wingdings" pitchFamily="2" charset="2"/>
              <a:buChar char="ü"/>
            </a:pPr>
            <a:r>
              <a:rPr lang="en-GB" sz="2400" b="1" dirty="0">
                <a:latin typeface="Candara" pitchFamily="34" charset="0"/>
              </a:rPr>
              <a:t>and </a:t>
            </a:r>
            <a:r>
              <a:rPr lang="en-GB" sz="2400" b="1" dirty="0">
                <a:solidFill>
                  <a:srgbClr val="FF0000"/>
                </a:solidFill>
                <a:latin typeface="Candara" pitchFamily="34" charset="0"/>
              </a:rPr>
              <a:t>aorta</a:t>
            </a:r>
            <a:r>
              <a:rPr lang="en-GB" sz="2400" b="1" dirty="0">
                <a:latin typeface="Candara" pitchFamily="34" charset="0"/>
              </a:rPr>
              <a:t>.</a:t>
            </a:r>
          </a:p>
        </p:txBody>
      </p:sp>
      <p:pic>
        <p:nvPicPr>
          <p:cNvPr id="8" name="Picture 4" descr="http://www.quran-m.com/firas/ar_photo/12486268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0546" y="1676400"/>
            <a:ext cx="4492850" cy="467373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7 November 2022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9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2400" y="1571685"/>
            <a:ext cx="3886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andara" pitchFamily="34" charset="0"/>
              </a:rPr>
              <a:t>• Extends superiorly to the bifurcation of </a:t>
            </a:r>
            <a:r>
              <a:rPr lang="en-GB" sz="2400" b="1" dirty="0">
                <a:solidFill>
                  <a:srgbClr val="3333FF"/>
                </a:solidFill>
                <a:latin typeface="Candara" pitchFamily="34" charset="0"/>
              </a:rPr>
              <a:t>the pulmonary trunk </a:t>
            </a:r>
            <a:r>
              <a:rPr lang="en-GB" sz="2400" b="1" dirty="0">
                <a:latin typeface="Candara" pitchFamily="34" charset="0"/>
              </a:rPr>
              <a:t>and inferiorly to </a:t>
            </a:r>
            <a:r>
              <a:rPr lang="en-GB" sz="2400" b="1" dirty="0">
                <a:solidFill>
                  <a:srgbClr val="3333FF"/>
                </a:solidFill>
                <a:latin typeface="Candara" pitchFamily="34" charset="0"/>
              </a:rPr>
              <a:t>the coronary sulcus (groove)</a:t>
            </a:r>
          </a:p>
          <a:p>
            <a:endParaRPr lang="en-GB" sz="2400" b="1" dirty="0">
              <a:latin typeface="Candara" pitchFamily="34" charset="0"/>
            </a:endParaRPr>
          </a:p>
          <a:p>
            <a:r>
              <a:rPr lang="en-GB" sz="2400" b="1" dirty="0">
                <a:latin typeface="Candara" pitchFamily="34" charset="0"/>
              </a:rPr>
              <a:t>• Receives </a:t>
            </a:r>
            <a:r>
              <a:rPr lang="en-GB" sz="2400" b="1" dirty="0">
                <a:solidFill>
                  <a:srgbClr val="FF0000"/>
                </a:solidFill>
                <a:latin typeface="Candara" pitchFamily="34" charset="0"/>
              </a:rPr>
              <a:t>the pulmonary veins</a:t>
            </a:r>
            <a:r>
              <a:rPr lang="en-GB" sz="2400" b="1" dirty="0">
                <a:latin typeface="Candara" pitchFamily="34" charset="0"/>
              </a:rPr>
              <a:t> on the right and left sides of the left atrium and </a:t>
            </a:r>
            <a:r>
              <a:rPr lang="en-GB" sz="2400" b="1" dirty="0">
                <a:solidFill>
                  <a:srgbClr val="3333FF"/>
                </a:solidFill>
                <a:latin typeface="Candara" pitchFamily="34" charset="0"/>
              </a:rPr>
              <a:t>the superior and inferior </a:t>
            </a:r>
            <a:r>
              <a:rPr lang="en-GB" sz="2400" b="1" dirty="0" err="1">
                <a:solidFill>
                  <a:srgbClr val="3333FF"/>
                </a:solidFill>
                <a:latin typeface="Candara" pitchFamily="34" charset="0"/>
              </a:rPr>
              <a:t>venae</a:t>
            </a:r>
            <a:r>
              <a:rPr lang="en-GB" sz="2400" b="1" dirty="0">
                <a:solidFill>
                  <a:srgbClr val="3333FF"/>
                </a:solidFill>
                <a:latin typeface="Candara" pitchFamily="34" charset="0"/>
              </a:rPr>
              <a:t> </a:t>
            </a:r>
            <a:r>
              <a:rPr lang="en-GB" sz="2400" b="1" dirty="0" err="1">
                <a:solidFill>
                  <a:srgbClr val="3333FF"/>
                </a:solidFill>
                <a:latin typeface="Candara" pitchFamily="34" charset="0"/>
              </a:rPr>
              <a:t>cavae</a:t>
            </a:r>
            <a:r>
              <a:rPr lang="en-GB" sz="2400" b="1" dirty="0">
                <a:latin typeface="Candara" pitchFamily="34" charset="0"/>
              </a:rPr>
              <a:t> at the superior and inferior ends of the right atrium.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52400" y="152400"/>
            <a:ext cx="4533229" cy="584775"/>
          </a:xfrm>
          <a:prstGeom prst="rect">
            <a:avLst/>
          </a:prstGeom>
          <a:ln w="76200">
            <a:solidFill>
              <a:srgbClr val="2FF146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ORIENTATION OF HEART</a:t>
            </a:r>
            <a:endParaRPr lang="en-GB" sz="3200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52400" y="838200"/>
            <a:ext cx="3810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The base of the heart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 l="25769" t="31250" r="59004" b="38542"/>
          <a:stretch>
            <a:fillRect/>
          </a:stretch>
        </p:blipFill>
        <p:spPr bwMode="auto">
          <a:xfrm>
            <a:off x="4191000" y="1066800"/>
            <a:ext cx="4461641" cy="497644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5003</TotalTime>
  <Words>1720</Words>
  <Application>Microsoft Office PowerPoint</Application>
  <PresentationFormat>On-screen Show (4:3)</PresentationFormat>
  <Paragraphs>193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Candara</vt:lpstr>
      <vt:lpstr>Wingdings</vt:lpstr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Aiman Afar</cp:lastModifiedBy>
  <cp:revision>258</cp:revision>
  <dcterms:created xsi:type="dcterms:W3CDTF">2006-08-16T00:00:00Z</dcterms:created>
  <dcterms:modified xsi:type="dcterms:W3CDTF">2022-11-06T18:46:21Z</dcterms:modified>
</cp:coreProperties>
</file>