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1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52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54"/>
  </p:notesMasterIdLst>
  <p:sldIdLst>
    <p:sldId id="343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312" r:id="rId10"/>
    <p:sldId id="313" r:id="rId11"/>
    <p:sldId id="314" r:id="rId12"/>
    <p:sldId id="266" r:id="rId13"/>
    <p:sldId id="267" r:id="rId14"/>
    <p:sldId id="268" r:id="rId15"/>
    <p:sldId id="273" r:id="rId16"/>
    <p:sldId id="269" r:id="rId17"/>
    <p:sldId id="271" r:id="rId18"/>
    <p:sldId id="274" r:id="rId19"/>
    <p:sldId id="276" r:id="rId20"/>
    <p:sldId id="277" r:id="rId21"/>
    <p:sldId id="278" r:id="rId22"/>
    <p:sldId id="316" r:id="rId23"/>
    <p:sldId id="317" r:id="rId24"/>
    <p:sldId id="280" r:id="rId25"/>
    <p:sldId id="281" r:id="rId26"/>
    <p:sldId id="282" r:id="rId27"/>
    <p:sldId id="283" r:id="rId28"/>
    <p:sldId id="285" r:id="rId29"/>
    <p:sldId id="286" r:id="rId30"/>
    <p:sldId id="319" r:id="rId31"/>
    <p:sldId id="287" r:id="rId32"/>
    <p:sldId id="288" r:id="rId33"/>
    <p:sldId id="289" r:id="rId34"/>
    <p:sldId id="291" r:id="rId35"/>
    <p:sldId id="322" r:id="rId36"/>
    <p:sldId id="323" r:id="rId37"/>
    <p:sldId id="294" r:id="rId38"/>
    <p:sldId id="295" r:id="rId39"/>
    <p:sldId id="342" r:id="rId40"/>
    <p:sldId id="329" r:id="rId41"/>
    <p:sldId id="330" r:id="rId42"/>
    <p:sldId id="331" r:id="rId43"/>
    <p:sldId id="332" r:id="rId44"/>
    <p:sldId id="333" r:id="rId45"/>
    <p:sldId id="334" r:id="rId46"/>
    <p:sldId id="335" r:id="rId47"/>
    <p:sldId id="336" r:id="rId48"/>
    <p:sldId id="337" r:id="rId49"/>
    <p:sldId id="338" r:id="rId50"/>
    <p:sldId id="339" r:id="rId51"/>
    <p:sldId id="340" r:id="rId52"/>
    <p:sldId id="341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22" y="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customXml" Target="../customXml/item3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0805C-A5B9-49D9-9034-39381B331D7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6641C-3644-4FCD-838F-2DD47C880D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64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7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47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fld id="{4DE5DB70-6199-47E2-A50C-356AE03F2467}" type="slidenum">
              <a:rPr lang="ar-SA" altLang="en-US" sz="1200">
                <a:solidFill>
                  <a:prstClr val="black"/>
                </a:solidFill>
                <a:latin typeface="Arial" charset="0"/>
                <a:cs typeface="Arial" charset="0"/>
              </a:rPr>
              <a:pPr/>
              <a:t>5</a:t>
            </a:fld>
            <a:endParaRPr lang="en-US" altLang="en-US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fld id="{F4F1D276-8B99-4FDB-B852-2613107E3BF2}" type="slidenum">
              <a:rPr lang="ar-JO" altLang="en-US" sz="1200">
                <a:solidFill>
                  <a:prstClr val="black"/>
                </a:solidFill>
                <a:latin typeface="Arial" charset="0"/>
                <a:cs typeface="Arial" charset="0"/>
              </a:rPr>
              <a:pPr/>
              <a:t>29</a:t>
            </a:fld>
            <a:endParaRPr lang="en-US" altLang="en-US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3BF5D6-A59F-42A3-BE25-D43182F56422}" type="slidenum">
              <a:rPr lang="ar-SA" altLang="en-US"/>
              <a:pPr/>
              <a:t>41</a:t>
            </a:fld>
            <a:endParaRPr lang="en-US" alt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57B633-C071-48A0-93E1-597D8E08BEC3}" type="slidenum">
              <a:rPr lang="ar-SA" altLang="en-US"/>
              <a:pPr/>
              <a:t>45</a:t>
            </a:fld>
            <a:endParaRPr lang="en-US" alt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FFC65B-ED2F-42FC-A371-39F878C71DF5}" type="slidenum">
              <a:rPr lang="ar-SA" altLang="en-US"/>
              <a:pPr/>
              <a:t>47</a:t>
            </a:fld>
            <a:endParaRPr lang="en-US" alt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968AD3-E54A-4CAE-98C6-65C541F852A9}" type="slidenum">
              <a:rPr lang="ar-SA" altLang="en-US"/>
              <a:pPr/>
              <a:t>48</a:t>
            </a:fld>
            <a:endParaRPr lang="en-US" alt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33CD5E-AE43-4659-A2C5-9F3B39A0093E}" type="slidenum">
              <a:rPr lang="ar-SA" altLang="en-US"/>
              <a:pPr/>
              <a:t>49</a:t>
            </a:fld>
            <a:endParaRPr lang="en-US" alt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fld id="{3396FDEC-1F12-41A3-93B2-53596DB4D39B}" type="slidenum">
              <a:rPr lang="ar-JO" altLang="en-US" sz="1200">
                <a:solidFill>
                  <a:prstClr val="black"/>
                </a:solidFill>
                <a:latin typeface="Arial" charset="0"/>
                <a:cs typeface="Arial" charset="0"/>
              </a:rPr>
              <a:pPr/>
              <a:t>7</a:t>
            </a:fld>
            <a:endParaRPr lang="en-US" altLang="en-US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fld id="{3E3FA584-3147-4C5A-95C0-9240C4ECADAB}" type="slidenum">
              <a:rPr lang="ar-JO" altLang="en-US" sz="1200">
                <a:solidFill>
                  <a:prstClr val="black"/>
                </a:solidFill>
                <a:latin typeface="Arial" charset="0"/>
                <a:cs typeface="Arial" charset="0"/>
              </a:rPr>
              <a:pPr/>
              <a:t>8</a:t>
            </a:fld>
            <a:endParaRPr lang="en-US" altLang="en-US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BB08A2-9058-4802-B297-BAA915874B3A}" type="slidenum">
              <a:rPr lang="ar-SA" altLang="en-US"/>
              <a:pPr/>
              <a:t>9</a:t>
            </a:fld>
            <a:endParaRPr lang="en-US" alt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fld id="{E60D39C6-6126-46F1-B4FC-49B6B4BC2A28}" type="slidenum">
              <a:rPr lang="ar-JO" altLang="en-US" sz="1200">
                <a:solidFill>
                  <a:prstClr val="black"/>
                </a:solidFill>
                <a:latin typeface="Arial" charset="0"/>
                <a:cs typeface="Arial" charset="0"/>
              </a:rPr>
              <a:pPr/>
              <a:t>12</a:t>
            </a:fld>
            <a:endParaRPr lang="en-US" altLang="en-US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fld id="{F2966CBA-7A7E-4466-8420-FC182917BEBE}" type="slidenum">
              <a:rPr lang="ar-JO" altLang="en-US" sz="1200">
                <a:solidFill>
                  <a:prstClr val="black"/>
                </a:solidFill>
                <a:latin typeface="Arial" charset="0"/>
                <a:cs typeface="Arial" charset="0"/>
              </a:rPr>
              <a:pPr/>
              <a:t>21</a:t>
            </a:fld>
            <a:endParaRPr lang="en-US" altLang="en-US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C008DC-2F64-449A-B08A-5DA3524A62C0}" type="slidenum">
              <a:rPr lang="ar-SA" altLang="en-US"/>
              <a:pPr/>
              <a:t>22</a:t>
            </a:fld>
            <a:endParaRPr lang="en-US" alt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fld id="{C8358BDC-9AFC-4169-8587-B845A620E59D}" type="slidenum">
              <a:rPr lang="ar-JO" altLang="en-US" sz="1200">
                <a:solidFill>
                  <a:prstClr val="black"/>
                </a:solidFill>
                <a:latin typeface="Arial" charset="0"/>
                <a:cs typeface="Arial" charset="0"/>
              </a:rPr>
              <a:pPr/>
              <a:t>24</a:t>
            </a:fld>
            <a:endParaRPr lang="en-US" altLang="en-US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fld id="{38D7F078-DA2E-4DD3-8928-BE54EB1E1996}" type="slidenum">
              <a:rPr lang="ar-JO" altLang="en-US" sz="1200">
                <a:solidFill>
                  <a:prstClr val="black"/>
                </a:solidFill>
                <a:latin typeface="Arial" charset="0"/>
                <a:cs typeface="Arial" charset="0"/>
              </a:rPr>
              <a:pPr/>
              <a:t>28</a:t>
            </a:fld>
            <a:endParaRPr lang="en-US" altLang="en-US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D457BED-95E4-41F2-8F8E-984E1190828E}" type="slidenum">
              <a:rPr lang="ar-SA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B39C8-E759-4D0A-B742-581A20825C1A}" type="slidenum">
              <a:rPr lang="ar-SA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676B3-9C67-405E-AAAB-6CD7775F7D87}" type="slidenum">
              <a:rPr lang="ar-SA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58328-5F1F-4935-9E1A-A7129E8C03D1}" type="slidenum">
              <a:rPr lang="ar-SA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5F777A-A83C-4D69-896B-1B8469716B3B}" type="slidenum">
              <a:rPr lang="ar-SA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ECA1D5-0202-4523-A3A7-526727114E2B}" type="slidenum">
              <a:rPr lang="ar-SA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4FDFE1-7DDB-40FE-8ABD-029379A6C7D8}" type="slidenum">
              <a:rPr lang="ar-SA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FC3E6-B19E-4665-934B-81C762A2F8F9}" type="slidenum">
              <a:rPr lang="ar-SA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A6F92-06FE-45E6-9F8B-25E3634E6F6A}" type="slidenum">
              <a:rPr lang="ar-SA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2F0CB-C434-418B-B0E7-6427AD7CB8CC}" type="slidenum">
              <a:rPr lang="ar-SA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6CC1520-A034-4180-BF86-31A969387A87}" type="slidenum">
              <a:rPr lang="ar-SA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947C070-1D95-4ED7-A6DC-B5C6C1063D2A}" type="slidenum">
              <a:rPr lang="ar-SA" altLang="en-US" smtClean="0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540" y="3429000"/>
            <a:ext cx="8280920" cy="1080120"/>
          </a:xfrm>
        </p:spPr>
        <p:txBody>
          <a:bodyPr>
            <a:noAutofit/>
          </a:bodyPr>
          <a:lstStyle/>
          <a:p>
            <a:pPr algn="l"/>
            <a:r>
              <a:rPr lang="en-US" altLang="ar-SA" sz="3600" b="1" dirty="0" smtClean="0">
                <a:latin typeface="Tahoma" pitchFamily="34" charset="0"/>
                <a:cs typeface="Tahoma" pitchFamily="34" charset="0"/>
              </a:rPr>
              <a:t>PATHOLOGY OF ENDOCRINE</a:t>
            </a:r>
            <a:r>
              <a:rPr lang="en-US" altLang="ar-SA" sz="3600" dirty="0" smtClean="0">
                <a:latin typeface="Tahoma" pitchFamily="34" charset="0"/>
                <a:cs typeface="Tahoma" pitchFamily="34" charset="0"/>
              </a:rPr>
              <a:t> </a:t>
            </a:r>
            <a:br>
              <a:rPr lang="en-US" altLang="ar-SA" sz="3600" dirty="0" smtClean="0">
                <a:latin typeface="Tahoma" pitchFamily="34" charset="0"/>
                <a:cs typeface="Tahoma" pitchFamily="34" charset="0"/>
              </a:rPr>
            </a:br>
            <a:r>
              <a:rPr lang="en-US" altLang="ar-SA" sz="3600" b="1" dirty="0" smtClean="0">
                <a:latin typeface="Tahoma" pitchFamily="34" charset="0"/>
                <a:cs typeface="Tahoma" pitchFamily="34" charset="0"/>
              </a:rPr>
              <a:t>SYSTEM</a:t>
            </a:r>
            <a:br>
              <a:rPr lang="en-US" altLang="ar-SA" sz="3600" b="1" dirty="0" smtClean="0">
                <a:latin typeface="Tahoma" pitchFamily="34" charset="0"/>
                <a:cs typeface="Tahoma" pitchFamily="34" charset="0"/>
              </a:rPr>
            </a:br>
            <a:r>
              <a:rPr lang="en-US" altLang="en-US" sz="36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THYROID GLAND  And parathyroid glands</a:t>
            </a:r>
            <a:r>
              <a:rPr lang="en-US" altLang="en-US" sz="360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altLang="en-US" sz="360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en-US" altLang="ar-SA" sz="36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altLang="ar-SA" sz="3600" b="1" dirty="0" smtClean="0">
                <a:latin typeface="Tahoma" pitchFamily="34" charset="0"/>
                <a:cs typeface="Tahoma" pitchFamily="34" charset="0"/>
              </a:rPr>
            </a:br>
            <a:r>
              <a:rPr lang="en-US" altLang="ar-SA" sz="3600" b="1" dirty="0" smtClean="0">
                <a:latin typeface="Tahoma" pitchFamily="34" charset="0"/>
                <a:cs typeface="Tahoma" pitchFamily="34" charset="0"/>
              </a:rPr>
              <a:t>                   </a:t>
            </a:r>
            <a:br>
              <a:rPr lang="en-US" altLang="ar-SA" sz="3600" b="1" dirty="0" smtClean="0">
                <a:latin typeface="Tahoma" pitchFamily="34" charset="0"/>
                <a:cs typeface="Tahoma" pitchFamily="34" charset="0"/>
              </a:rPr>
            </a:br>
            <a:r>
              <a:rPr lang="en-US" altLang="ar-SA" sz="3600" b="1" dirty="0" smtClean="0">
                <a:latin typeface="Tahoma" pitchFamily="34" charset="0"/>
                <a:cs typeface="Tahoma" pitchFamily="34" charset="0"/>
              </a:rPr>
              <a:t>                    </a:t>
            </a:r>
            <a:endParaRPr lang="en-US" altLang="ar-SA" sz="36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Subtitle 9"/>
          <p:cNvSpPr>
            <a:spLocks noGrp="1"/>
          </p:cNvSpPr>
          <p:nvPr>
            <p:ph type="subTitle" idx="1"/>
          </p:nvPr>
        </p:nvSpPr>
        <p:spPr>
          <a:xfrm>
            <a:off x="3100123" y="4928429"/>
            <a:ext cx="6030618" cy="1886670"/>
          </a:xfrm>
        </p:spPr>
        <p:txBody>
          <a:bodyPr wrap="square">
            <a:spAutoFit/>
          </a:bodyPr>
          <a:lstStyle/>
          <a:p>
            <a:pPr algn="l" eaLnBrk="1" hangingPunct="1"/>
            <a:r>
              <a:rPr lang="en-US" altLang="en-US" sz="1800" b="1" dirty="0" smtClean="0">
                <a:solidFill>
                  <a:schemeClr val="tx1"/>
                </a:solidFill>
              </a:rPr>
              <a:t>Dr. </a:t>
            </a:r>
            <a:r>
              <a:rPr lang="en-US" altLang="en-US" sz="1800" b="1" dirty="0" err="1" smtClean="0">
                <a:solidFill>
                  <a:schemeClr val="tx1"/>
                </a:solidFill>
              </a:rPr>
              <a:t>Bushra</a:t>
            </a:r>
            <a:r>
              <a:rPr lang="en-US" altLang="en-US" sz="1800" b="1" dirty="0" smtClean="0">
                <a:solidFill>
                  <a:schemeClr val="tx1"/>
                </a:solidFill>
              </a:rPr>
              <a:t> </a:t>
            </a:r>
            <a:r>
              <a:rPr lang="en-US" altLang="en-US" sz="1800" b="1" dirty="0" err="1" smtClean="0">
                <a:solidFill>
                  <a:schemeClr val="tx1"/>
                </a:solidFill>
              </a:rPr>
              <a:t>AlTarawneh</a:t>
            </a:r>
            <a:r>
              <a:rPr lang="en-US" altLang="en-US" sz="1800" b="1" dirty="0" smtClean="0">
                <a:solidFill>
                  <a:schemeClr val="tx1"/>
                </a:solidFill>
              </a:rPr>
              <a:t>, MD</a:t>
            </a:r>
          </a:p>
          <a:p>
            <a:pPr algn="l" eaLnBrk="1" hangingPunct="1"/>
            <a:r>
              <a:rPr lang="en-US" altLang="en-US" sz="1800" b="1" dirty="0" smtClean="0">
                <a:solidFill>
                  <a:schemeClr val="tx1"/>
                </a:solidFill>
              </a:rPr>
              <a:t>Anatomical pathology </a:t>
            </a:r>
            <a:br>
              <a:rPr lang="en-US" altLang="en-US" sz="1800" b="1" dirty="0" smtClean="0">
                <a:solidFill>
                  <a:schemeClr val="tx1"/>
                </a:solidFill>
              </a:rPr>
            </a:br>
            <a:r>
              <a:rPr lang="en-US" altLang="en-US" sz="1800" b="1" dirty="0" err="1" smtClean="0">
                <a:solidFill>
                  <a:schemeClr val="tx1"/>
                </a:solidFill>
              </a:rPr>
              <a:t>Mutah</a:t>
            </a:r>
            <a:r>
              <a:rPr lang="en-US" altLang="en-US" sz="1800" b="1" dirty="0" smtClean="0">
                <a:solidFill>
                  <a:schemeClr val="tx1"/>
                </a:solidFill>
              </a:rPr>
              <a:t> University</a:t>
            </a:r>
            <a:br>
              <a:rPr lang="en-US" altLang="en-US" sz="1800" b="1" dirty="0" smtClean="0">
                <a:solidFill>
                  <a:schemeClr val="tx1"/>
                </a:solidFill>
              </a:rPr>
            </a:br>
            <a:r>
              <a:rPr lang="en-US" altLang="en-US" sz="1800" b="1" dirty="0" smtClean="0">
                <a:solidFill>
                  <a:schemeClr val="tx1"/>
                </a:solidFill>
              </a:rPr>
              <a:t>School of Medicine- Department of Laboratory medicine &amp; Pathology</a:t>
            </a:r>
            <a:r>
              <a:rPr lang="en-US" altLang="en-US" sz="1800" dirty="0" smtClean="0">
                <a:solidFill>
                  <a:schemeClr val="tx1"/>
                </a:solidFill>
              </a:rPr>
              <a:t/>
            </a:r>
            <a:br>
              <a:rPr lang="en-US" altLang="en-US" sz="1800" dirty="0" smtClean="0">
                <a:solidFill>
                  <a:schemeClr val="tx1"/>
                </a:solidFill>
              </a:rPr>
            </a:br>
            <a:r>
              <a:rPr lang="en-US" altLang="en-US" sz="1800" b="1" dirty="0" smtClean="0">
                <a:solidFill>
                  <a:schemeClr val="tx1"/>
                </a:solidFill>
              </a:rPr>
              <a:t>Endocrine system </a:t>
            </a:r>
            <a:r>
              <a:rPr lang="en-US" altLang="en-US" sz="1800" b="1" dirty="0" smtClean="0">
                <a:solidFill>
                  <a:schemeClr val="tx1"/>
                </a:solidFill>
              </a:rPr>
              <a:t>lectures 2021</a:t>
            </a:r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9" t="35616" r="19514" b="22572"/>
          <a:stretch>
            <a:fillRect/>
          </a:stretch>
        </p:blipFill>
        <p:spPr bwMode="auto">
          <a:xfrm>
            <a:off x="0" y="5445991"/>
            <a:ext cx="1329305" cy="137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88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B7E7-F43C-4C4F-9ACA-82883CCC02AF}" type="slidenum">
              <a:rPr lang="ar-SA" altLang="en-US" smtClean="0"/>
              <a:pPr/>
              <a:t>10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5663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1304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B7E7-F43C-4C4F-9ACA-82883CCC02AF}" type="slidenum">
              <a:rPr lang="ar-SA" altLang="en-US" smtClean="0"/>
              <a:pPr/>
              <a:t>11</a:t>
            </a:fld>
            <a:endParaRPr lang="en-US" altLang="en-US"/>
          </a:p>
        </p:txBody>
      </p:sp>
      <p:pic>
        <p:nvPicPr>
          <p:cNvPr id="5" name="صورة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3091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S01871-024-f020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93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>
              <a:defRPr sz="2800">
                <a:solidFill>
                  <a:srgbClr val="FFFF99"/>
                </a:solidFill>
                <a:latin typeface="Arial Narrow" pitchFamily="34" charset="0"/>
                <a:cs typeface="Arial" charset="0"/>
              </a:defRPr>
            </a:lvl2pPr>
            <a:lvl3pPr>
              <a:defRPr sz="2400">
                <a:solidFill>
                  <a:srgbClr val="CCECFF"/>
                </a:solidFill>
                <a:latin typeface="Arial Narrow" pitchFamily="34" charset="0"/>
                <a:cs typeface="Arial" charset="0"/>
              </a:defRPr>
            </a:lvl3pPr>
            <a:lvl4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700" i="1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pic>
        <p:nvPicPr>
          <p:cNvPr id="95236" name="Picture 5" descr="admintit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990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Rectangle 6"/>
          <p:cNvSpPr>
            <a:spLocks noChangeArrowheads="1"/>
          </p:cNvSpPr>
          <p:nvPr/>
        </p:nvSpPr>
        <p:spPr bwMode="auto">
          <a:xfrm>
            <a:off x="3124200" y="6324600"/>
            <a:ext cx="3657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</a:rPr>
              <a:t>Capsular invasion</a:t>
            </a:r>
          </a:p>
        </p:txBody>
      </p:sp>
    </p:spTree>
    <p:extLst>
      <p:ext uri="{BB962C8B-B14F-4D97-AF65-F5344CB8AC3E}">
        <p14:creationId xmlns:p14="http://schemas.microsoft.com/office/powerpoint/2010/main" val="155078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435280" cy="831622"/>
          </a:xfrm>
        </p:spPr>
        <p:txBody>
          <a:bodyPr/>
          <a:lstStyle/>
          <a:p>
            <a:pPr algn="l" eaLnBrk="1" hangingPunct="1"/>
            <a:r>
              <a:rPr lang="en-US" altLang="en-US" sz="3600" dirty="0" smtClean="0"/>
              <a:t> </a:t>
            </a:r>
            <a:r>
              <a:rPr lang="en-US" altLang="ar-SA" sz="3600" b="1" dirty="0" smtClean="0"/>
              <a:t>CARCINOMAS of THYROID :</a:t>
            </a:r>
            <a:endParaRPr lang="en-US" altLang="ar-SA" sz="3600" dirty="0" smtClean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610600" cy="5181600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Char char="ü"/>
            </a:pP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Incidence about 1-2% of all malignancies.</a:t>
            </a:r>
          </a:p>
          <a:p>
            <a:pPr marL="342900" indent="-342900" eaLnBrk="1" hangingPunct="1">
              <a:buFont typeface="Wingdings" pitchFamily="2" charset="2"/>
              <a:buChar char="ü"/>
            </a:pP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Wide age range ,depending on type.</a:t>
            </a:r>
          </a:p>
          <a:p>
            <a:pPr marL="342900" indent="-342900" eaLnBrk="1" hangingPunct="1">
              <a:buFont typeface="Wingdings" pitchFamily="2" charset="2"/>
              <a:buChar char="ü"/>
            </a:pP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Generally commoner in females, but in tumors occurring in children or elderly , equal incidence in both sexes.</a:t>
            </a:r>
          </a:p>
          <a:p>
            <a:pPr marL="342900" indent="-342900" eaLnBrk="1" hangingPunct="1">
              <a:buFont typeface="Wingdings" pitchFamily="2" charset="2"/>
              <a:buChar char="ü"/>
            </a:pP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Most are derived from follicular cells</a:t>
            </a:r>
          </a:p>
          <a:p>
            <a:pPr marL="342900" indent="-342900" eaLnBrk="1" hangingPunct="1">
              <a:buFont typeface="Wingdings" pitchFamily="2" charset="2"/>
              <a:buChar char="ü"/>
            </a:pP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Few are derived from</a:t>
            </a:r>
            <a:r>
              <a:rPr lang="en-US" altLang="ar-SA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ar-SA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‘C’</a:t>
            </a:r>
            <a:r>
              <a:rPr lang="en-US" altLang="ar-SA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cells</a:t>
            </a:r>
          </a:p>
          <a:p>
            <a:pPr eaLnBrk="1" hangingPunct="1">
              <a:buFontTx/>
              <a:buNone/>
            </a:pPr>
            <a:endParaRPr lang="en-US" altLang="ar-SA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buFontTx/>
              <a:buNone/>
            </a:pPr>
            <a:r>
              <a:rPr lang="en-US" altLang="ar-SA" sz="36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703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718"/>
            <a:ext cx="8219256" cy="82801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2600" b="1" dirty="0" smtClean="0"/>
              <a:t>  </a:t>
            </a:r>
            <a:r>
              <a:rPr lang="en-US" altLang="ar-SA" sz="2600" b="1" dirty="0" smtClean="0"/>
              <a:t>TYPES of THYROID CARCINOMA :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915400" cy="57912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z="2000" dirty="0" smtClean="0"/>
          </a:p>
          <a:p>
            <a:pPr eaLnBrk="1" hangingPunct="1">
              <a:buFontTx/>
              <a:buNone/>
            </a:pPr>
            <a:r>
              <a:rPr lang="en-US" altLang="ar-SA" sz="2800" dirty="0" smtClean="0">
                <a:cs typeface="Times New Roman" pitchFamily="18" charset="0"/>
              </a:rPr>
              <a:t> 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1- Papillary Carcinoma ( 75- 85% ),any age, but usual  type in  children.</a:t>
            </a:r>
          </a:p>
          <a:p>
            <a:pPr eaLnBrk="1" hangingPunct="1">
              <a:buFontTx/>
              <a:buNone/>
            </a:pP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2- Follicular Carcinoma ( 10- 20% ), More in middle age.</a:t>
            </a:r>
          </a:p>
          <a:p>
            <a:pPr eaLnBrk="1" hangingPunct="1">
              <a:buFontTx/>
              <a:buNone/>
            </a:pP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3- Medullary Carcinoma ( 5% ) age 50-60 but  younger in familial cases with MEN syndrome.</a:t>
            </a:r>
          </a:p>
          <a:p>
            <a:pPr eaLnBrk="1" hangingPunct="1">
              <a:buFontTx/>
              <a:buNone/>
            </a:pP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4- Anaplastic Carcinoma ( </a:t>
            </a:r>
            <a:r>
              <a:rPr lang="en-US" altLang="ar-SA" dirty="0" smtClean="0">
                <a:latin typeface="Tahoma" pitchFamily="34" charset="0"/>
                <a:cs typeface="Tahoma" pitchFamily="34" charset="0"/>
                <a:sym typeface="Symbol" pitchFamily="18" charset="2"/>
              </a:rPr>
              <a:t> 5% ) , old age.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  </a:t>
            </a:r>
            <a:r>
              <a:rPr lang="en-US" altLang="ar-SA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ar-SA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en-US" altLang="ar-SA" sz="24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Presenting symptom 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is usually a mass , maybe incidental in a </a:t>
            </a:r>
            <a:r>
              <a:rPr lang="en-US" altLang="ar-SA" dirty="0" err="1">
                <a:latin typeface="Tahoma" pitchFamily="34" charset="0"/>
                <a:cs typeface="Tahoma" pitchFamily="34" charset="0"/>
              </a:rPr>
              <a:t>multinodular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ar-SA" dirty="0" err="1">
                <a:latin typeface="Tahoma" pitchFamily="34" charset="0"/>
                <a:cs typeface="Tahoma" pitchFamily="34" charset="0"/>
              </a:rPr>
              <a:t>goitre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 especially papillary, &amp; follicular.</a:t>
            </a:r>
          </a:p>
        </p:txBody>
      </p:sp>
    </p:spTree>
    <p:extLst>
      <p:ext uri="{BB962C8B-B14F-4D97-AF65-F5344CB8AC3E}">
        <p14:creationId xmlns:p14="http://schemas.microsoft.com/office/powerpoint/2010/main" val="1253183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9095928" cy="685800"/>
          </a:xfrm>
        </p:spPr>
        <p:txBody>
          <a:bodyPr>
            <a:noAutofit/>
          </a:bodyPr>
          <a:lstStyle/>
          <a:p>
            <a:r>
              <a:rPr lang="en-US" altLang="en-US" sz="2000" dirty="0" smtClean="0"/>
              <a:t>Genetic alterations in follicular cell-derived malignancies of the thyroid gland</a:t>
            </a:r>
          </a:p>
        </p:txBody>
      </p:sp>
      <p:pic>
        <p:nvPicPr>
          <p:cNvPr id="102403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219200"/>
            <a:ext cx="6705600" cy="5410200"/>
          </a:xfrm>
        </p:spPr>
      </p:pic>
    </p:spTree>
    <p:extLst>
      <p:ext uri="{BB962C8B-B14F-4D97-AF65-F5344CB8AC3E}">
        <p14:creationId xmlns:p14="http://schemas.microsoft.com/office/powerpoint/2010/main" val="3813662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6868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2800" b="1" dirty="0" smtClean="0">
                <a:latin typeface="Tahoma" pitchFamily="34" charset="0"/>
                <a:cs typeface="Tahoma" pitchFamily="34" charset="0"/>
              </a:rPr>
              <a:t>Pathogenesis of Thyroid Cancer :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915400" cy="5486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b="1" dirty="0" smtClean="0">
                <a:latin typeface="Tahoma" pitchFamily="34" charset="0"/>
                <a:cs typeface="Tahoma" pitchFamily="34" charset="0"/>
              </a:rPr>
              <a:t>1-  Genetic lesions : </a:t>
            </a:r>
            <a:r>
              <a:rPr lang="en-US" altLang="en-US" dirty="0" smtClean="0">
                <a:latin typeface="Tahoma" pitchFamily="34" charset="0"/>
                <a:cs typeface="Tahoma" pitchFamily="34" charset="0"/>
              </a:rPr>
              <a:t>Most tumors are sporadic.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>
                <a:latin typeface="Tahoma" pitchFamily="34" charset="0"/>
                <a:cs typeface="Tahoma" pitchFamily="34" charset="0"/>
              </a:rPr>
              <a:t>   Familial is mostly Medullary CA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Papillary Carcinoma:</a:t>
            </a:r>
          </a:p>
          <a:p>
            <a:pPr lvl="1">
              <a:lnSpc>
                <a:spcPct val="80000"/>
              </a:lnSpc>
              <a:defRPr/>
            </a:pPr>
            <a:r>
              <a:rPr lang="en-US" u="sng" dirty="0">
                <a:latin typeface="Tahoma" pitchFamily="34" charset="0"/>
              </a:rPr>
              <a:t>Chromosomal rearrangement :</a:t>
            </a:r>
          </a:p>
          <a:p>
            <a:pPr lvl="1">
              <a:lnSpc>
                <a:spcPct val="80000"/>
              </a:lnSpc>
              <a:buNone/>
              <a:defRPr/>
            </a:pPr>
            <a:r>
              <a:rPr lang="en-US" dirty="0">
                <a:latin typeface="Tahoma" pitchFamily="34" charset="0"/>
              </a:rPr>
              <a:t>     Tyrosine kinase receptor gene </a:t>
            </a:r>
            <a:r>
              <a:rPr lang="en-US" dirty="0">
                <a:solidFill>
                  <a:schemeClr val="tx2"/>
                </a:solidFill>
                <a:latin typeface="Tahoma" pitchFamily="34" charset="0"/>
              </a:rPr>
              <a:t>(RET) </a:t>
            </a:r>
            <a:r>
              <a:rPr lang="en-US" dirty="0">
                <a:latin typeface="Tahoma" pitchFamily="34" charset="0"/>
              </a:rPr>
              <a:t>on chr.10q11 </a:t>
            </a:r>
            <a:r>
              <a:rPr lang="en-US" dirty="0">
                <a:latin typeface="Tahoma" pitchFamily="34" charset="0"/>
                <a:sym typeface="Symbol" pitchFamily="18" charset="2"/>
              </a:rPr>
              <a:t> </a:t>
            </a:r>
            <a:r>
              <a:rPr lang="en-US" dirty="0">
                <a:solidFill>
                  <a:schemeClr val="tx2"/>
                </a:solidFill>
                <a:latin typeface="Tahoma" pitchFamily="34" charset="0"/>
                <a:sym typeface="Symbol" pitchFamily="18" charset="2"/>
              </a:rPr>
              <a:t>ret/PTC</a:t>
            </a:r>
            <a:r>
              <a:rPr lang="en-US" dirty="0">
                <a:latin typeface="Tahoma" pitchFamily="34" charset="0"/>
                <a:sym typeface="Symbol" pitchFamily="18" charset="2"/>
              </a:rPr>
              <a:t>  Activates </a:t>
            </a:r>
            <a:r>
              <a:rPr lang="en-US" dirty="0">
                <a:solidFill>
                  <a:schemeClr val="tx2"/>
                </a:solidFill>
                <a:latin typeface="Tahoma" pitchFamily="34" charset="0"/>
                <a:sym typeface="Symbol" pitchFamily="18" charset="2"/>
              </a:rPr>
              <a:t>RET &amp; MAP </a:t>
            </a:r>
            <a:r>
              <a:rPr lang="en-US" dirty="0">
                <a:latin typeface="Tahoma" pitchFamily="34" charset="0"/>
                <a:sym typeface="Symbol" pitchFamily="18" charset="2"/>
              </a:rPr>
              <a:t> signaling tyrosine kinase activity </a:t>
            </a:r>
          </a:p>
          <a:p>
            <a:pPr lvl="1">
              <a:lnSpc>
                <a:spcPct val="80000"/>
              </a:lnSpc>
              <a:buNone/>
              <a:defRPr/>
            </a:pPr>
            <a:r>
              <a:rPr lang="en-US" dirty="0">
                <a:latin typeface="Tahoma" pitchFamily="34" charset="0"/>
                <a:sym typeface="Symbol" pitchFamily="18" charset="2"/>
              </a:rPr>
              <a:t>   ( 1/5 of cases especially in children)</a:t>
            </a:r>
          </a:p>
          <a:p>
            <a:pPr marL="342900" lvl="1" indent="-342900">
              <a:lnSpc>
                <a:spcPct val="80000"/>
              </a:lnSpc>
              <a:buClr>
                <a:srgbClr val="FF0000"/>
              </a:buClr>
              <a:buSzPct val="95000"/>
              <a:buFont typeface="Wingdings" pitchFamily="2" charset="2"/>
              <a:buChar char="§"/>
              <a:defRPr/>
            </a:pPr>
            <a:r>
              <a:rPr lang="en-US" dirty="0">
                <a:latin typeface="Tahoma" pitchFamily="34" charset="0"/>
                <a:sym typeface="Symbol" pitchFamily="18" charset="2"/>
              </a:rPr>
              <a:t>  </a:t>
            </a:r>
            <a:r>
              <a:rPr lang="en-US" u="sng" dirty="0">
                <a:latin typeface="Tahoma" pitchFamily="34" charset="0"/>
                <a:sym typeface="Symbol" pitchFamily="18" charset="2"/>
              </a:rPr>
              <a:t>Point mutation in </a:t>
            </a:r>
            <a:r>
              <a:rPr lang="en-US" u="sng" dirty="0">
                <a:solidFill>
                  <a:schemeClr val="tx2"/>
                </a:solidFill>
                <a:latin typeface="Tahoma" pitchFamily="34" charset="0"/>
                <a:sym typeface="Symbol" pitchFamily="18" charset="2"/>
              </a:rPr>
              <a:t>BRAF oncogene </a:t>
            </a:r>
            <a:r>
              <a:rPr lang="en-US" dirty="0">
                <a:latin typeface="Tahoma" pitchFamily="34" charset="0"/>
                <a:sym typeface="Symbol" pitchFamily="18" charset="2"/>
              </a:rPr>
              <a:t>also activates MAP signaling pathway (1/3-1/2)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en-US" altLang="en-US" dirty="0"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dirty="0" smtClean="0">
                <a:latin typeface="Tahoma" pitchFamily="34" charset="0"/>
                <a:cs typeface="Tahoma" pitchFamily="34" charset="0"/>
              </a:rPr>
              <a:t>   </a:t>
            </a:r>
            <a:endParaRPr lang="en-US" altLang="en-US" b="1" dirty="0" smtClean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dirty="0" smtClean="0">
              <a:solidFill>
                <a:schemeClr val="bg1"/>
              </a:solidFill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 smtClean="0">
                <a:sym typeface="Symbol" pitchFamily="18" charset="2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939247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610600" cy="6400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en-US" u="sng" dirty="0">
                <a:latin typeface="Tahoma" pitchFamily="34" charset="0"/>
              </a:rPr>
              <a:t>Follicular Carcinoma :</a:t>
            </a:r>
          </a:p>
          <a:p>
            <a:endParaRPr lang="en-US" altLang="en-US" u="sng" dirty="0">
              <a:latin typeface="Tahoma" pitchFamily="34" charset="0"/>
            </a:endParaRPr>
          </a:p>
          <a:p>
            <a:pPr lvl="1"/>
            <a:r>
              <a:rPr lang="en-US" altLang="en-US" u="sng" dirty="0">
                <a:latin typeface="Tahoma" pitchFamily="34" charset="0"/>
              </a:rPr>
              <a:t>RAS mutation in ½ of cases OR</a:t>
            </a:r>
          </a:p>
          <a:p>
            <a:pPr lvl="1"/>
            <a:r>
              <a:rPr lang="en-US" altLang="en-US" u="sng" dirty="0">
                <a:latin typeface="Tahoma" pitchFamily="34" charset="0"/>
              </a:rPr>
              <a:t>Translocation </a:t>
            </a:r>
            <a:r>
              <a:rPr lang="en-US" altLang="en-US" u="sng" dirty="0">
                <a:latin typeface="Tahoma" pitchFamily="34" charset="0"/>
                <a:sym typeface="Symbol" pitchFamily="18" charset="2"/>
              </a:rPr>
              <a:t></a:t>
            </a:r>
            <a:r>
              <a:rPr lang="en-US" altLang="en-US" u="sng" dirty="0">
                <a:latin typeface="Tahoma" pitchFamily="34" charset="0"/>
              </a:rPr>
              <a:t> PAX8- PPAR </a:t>
            </a:r>
            <a:r>
              <a:rPr lang="el-GR" altLang="en-US" u="sng" dirty="0">
                <a:latin typeface="Tahoma" pitchFamily="34" charset="0"/>
              </a:rPr>
              <a:t>γ</a:t>
            </a:r>
            <a:r>
              <a:rPr lang="en-US" altLang="en-US" u="sng" dirty="0">
                <a:latin typeface="Tahoma" pitchFamily="34" charset="0"/>
              </a:rPr>
              <a:t> 1 fusion </a:t>
            </a:r>
            <a:r>
              <a:rPr lang="en-US" altLang="en-US" dirty="0">
                <a:latin typeface="Tahoma" pitchFamily="34" charset="0"/>
              </a:rPr>
              <a:t>gene in 1/3 of cases.</a:t>
            </a:r>
          </a:p>
          <a:p>
            <a:pPr lvl="1"/>
            <a:r>
              <a:rPr lang="en-US" altLang="en-US" u="sng" dirty="0">
                <a:latin typeface="Tahoma" pitchFamily="34" charset="0"/>
              </a:rPr>
              <a:t>Loss of PTEN.</a:t>
            </a:r>
          </a:p>
          <a:p>
            <a:pPr lvl="1" eaLnBrk="1" hangingPunct="1">
              <a:buFontTx/>
              <a:buNone/>
            </a:pPr>
            <a:endParaRPr lang="en-US" altLang="en-US" u="sng" dirty="0">
              <a:latin typeface="Tahoma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u="sng" dirty="0">
                <a:latin typeface="Tahoma" pitchFamily="34" charset="0"/>
              </a:rPr>
              <a:t> Medullary Carcinoma :</a:t>
            </a:r>
          </a:p>
          <a:p>
            <a:pPr lvl="1" eaLnBrk="1" hangingPunct="1"/>
            <a:r>
              <a:rPr lang="en-US" altLang="en-US" u="sng" dirty="0" smtClean="0">
                <a:latin typeface="Tahoma" pitchFamily="34" charset="0"/>
              </a:rPr>
              <a:t>RET </a:t>
            </a:r>
            <a:r>
              <a:rPr lang="en-US" altLang="en-US" u="sng" dirty="0">
                <a:latin typeface="Tahoma" pitchFamily="34" charset="0"/>
              </a:rPr>
              <a:t>mutation </a:t>
            </a:r>
            <a:r>
              <a:rPr lang="en-US" altLang="en-US" dirty="0">
                <a:latin typeface="Tahoma" pitchFamily="34" charset="0"/>
                <a:sym typeface="Symbol" pitchFamily="18" charset="2"/>
              </a:rPr>
              <a:t> Receptor </a:t>
            </a:r>
            <a:r>
              <a:rPr lang="en-US" altLang="en-US" dirty="0" smtClean="0">
                <a:latin typeface="Tahoma" pitchFamily="34" charset="0"/>
                <a:sym typeface="Symbol" pitchFamily="18" charset="2"/>
              </a:rPr>
              <a:t>activation</a:t>
            </a:r>
          </a:p>
          <a:p>
            <a:pPr lvl="1" eaLnBrk="1" hangingPunct="1"/>
            <a:endParaRPr lang="en-US" altLang="en-US" b="1" u="sng" dirty="0">
              <a:latin typeface="Tahoma" pitchFamily="34" charset="0"/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en-US" u="sng" dirty="0">
                <a:latin typeface="Tahoma" pitchFamily="34" charset="0"/>
                <a:sym typeface="Symbol" pitchFamily="18" charset="2"/>
              </a:rPr>
              <a:t> Anaplastic Carcinoma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u="sng" dirty="0">
              <a:latin typeface="Tahoma" pitchFamily="34" charset="0"/>
              <a:sym typeface="Symbol" pitchFamily="18" charset="2"/>
            </a:endParaRPr>
          </a:p>
          <a:p>
            <a:pPr marL="274320" lvl="1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 smtClean="0">
                <a:latin typeface="Tahoma" pitchFamily="34" charset="0"/>
                <a:sym typeface="Symbol" pitchFamily="18" charset="2"/>
              </a:rPr>
              <a:t>- </a:t>
            </a:r>
            <a:r>
              <a:rPr lang="en-US" altLang="en-US" dirty="0">
                <a:latin typeface="Tahoma" pitchFamily="34" charset="0"/>
                <a:sym typeface="Symbol" pitchFamily="18" charset="2"/>
              </a:rPr>
              <a:t>Probably arising from </a:t>
            </a:r>
            <a:r>
              <a:rPr lang="en-US" altLang="en-US" dirty="0" smtClean="0">
                <a:latin typeface="Tahoma" pitchFamily="34" charset="0"/>
                <a:sym typeface="Symbol" pitchFamily="18" charset="2"/>
              </a:rPr>
              <a:t>dedifferentiation of </a:t>
            </a:r>
            <a:r>
              <a:rPr lang="en-US" altLang="en-US" dirty="0">
                <a:latin typeface="Tahoma" pitchFamily="34" charset="0"/>
                <a:sym typeface="Symbol" pitchFamily="18" charset="2"/>
              </a:rPr>
              <a:t>follicular or papillary CA.</a:t>
            </a:r>
          </a:p>
          <a:p>
            <a:pPr marL="274320" lvl="1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 smtClean="0">
                <a:latin typeface="Tahoma" pitchFamily="34" charset="0"/>
                <a:sym typeface="Symbol" pitchFamily="18" charset="2"/>
              </a:rPr>
              <a:t>( RAS</a:t>
            </a:r>
            <a:r>
              <a:rPr lang="en-US" altLang="en-US" dirty="0">
                <a:latin typeface="Tahoma" pitchFamily="34" charset="0"/>
                <a:sym typeface="Symbol" pitchFamily="18" charset="2"/>
              </a:rPr>
              <a:t>, or PIK3CA </a:t>
            </a:r>
            <a:r>
              <a:rPr lang="en-US" altLang="en-US" dirty="0" smtClean="0">
                <a:latin typeface="Tahoma" pitchFamily="34" charset="0"/>
                <a:sym typeface="Symbol" pitchFamily="18" charset="2"/>
              </a:rPr>
              <a:t>mutations)</a:t>
            </a:r>
            <a:endParaRPr lang="en-US" altLang="en-US" dirty="0">
              <a:latin typeface="Tahoma" pitchFamily="34" charset="0"/>
              <a:sym typeface="Symbol" pitchFamily="18" charset="2"/>
            </a:endParaRPr>
          </a:p>
          <a:p>
            <a:pPr marL="274320" lvl="1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latin typeface="Tahoma" pitchFamily="34" charset="0"/>
                <a:sym typeface="Symbol" pitchFamily="18" charset="2"/>
              </a:rPr>
              <a:t>- This results in inactivation of P53.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solidFill>
                <a:srgbClr val="00FF00"/>
              </a:solidFill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pPr lvl="1" eaLnBrk="1" hangingPunct="1">
              <a:buFont typeface="Wingdings" pitchFamily="2" charset="2"/>
              <a:buChar char="Ø"/>
            </a:pPr>
            <a:endParaRPr lang="en-US" altLang="en-US" dirty="0">
              <a:latin typeface="Tahoma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68147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686800" cy="6096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ar-SA" sz="28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ar-SA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2- Environmental Factors 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ar-SA" b="1" dirty="0" smtClean="0">
              <a:solidFill>
                <a:srgbClr val="00FF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ar-SA" b="1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Ionizing radiation specially in first two decades.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   Therapeutic OR after nuclear disasters.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 Most common is Papillary CA. with RET gene rearrangement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dirty="0" smtClean="0">
                <a:latin typeface="Tahoma" pitchFamily="34" charset="0"/>
              </a:rPr>
              <a:t>Incidence of follicular CA is more in endemic areas of iodine deficiency.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§"/>
            </a:pPr>
            <a:endParaRPr lang="en-US" altLang="en-US" dirty="0" smtClean="0">
              <a:latin typeface="Tahoma" pitchFamily="34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3- Preexisting thyroid disease :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</a:pPr>
            <a:endParaRPr lang="en-US" altLang="en-US" dirty="0">
              <a:latin typeface="Tahoma" pitchFamily="34" charset="0"/>
              <a:cs typeface="Tahoma" pitchFamily="34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dirty="0">
                <a:latin typeface="Tahoma" pitchFamily="34" charset="0"/>
                <a:cs typeface="Tahoma" pitchFamily="34" charset="0"/>
              </a:rPr>
              <a:t> Long standing </a:t>
            </a:r>
            <a:r>
              <a:rPr lang="en-US" altLang="en-US" dirty="0" err="1">
                <a:latin typeface="Tahoma" pitchFamily="34" charset="0"/>
                <a:cs typeface="Tahoma" pitchFamily="34" charset="0"/>
              </a:rPr>
              <a:t>multinodular</a:t>
            </a:r>
            <a:r>
              <a:rPr lang="en-US" altLang="en-US" dirty="0">
                <a:latin typeface="Tahoma" pitchFamily="34" charset="0"/>
                <a:cs typeface="Tahoma" pitchFamily="34" charset="0"/>
              </a:rPr>
              <a:t> goiter → → </a:t>
            </a:r>
            <a:r>
              <a:rPr lang="en-US" alt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dirty="0">
                <a:latin typeface="Tahoma" pitchFamily="34" charset="0"/>
                <a:cs typeface="Tahoma" pitchFamily="34" charset="0"/>
              </a:rPr>
              <a:t>Follicular CA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en-US" altLang="en-US" dirty="0">
              <a:latin typeface="Tahoma" pitchFamily="34" charset="0"/>
              <a:cs typeface="Tahoma" pitchFamily="34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dirty="0">
                <a:latin typeface="Tahoma" pitchFamily="34" charset="0"/>
                <a:cs typeface="Tahoma" pitchFamily="34" charset="0"/>
              </a:rPr>
              <a:t> Hashimoto thyroiditis → Papillary CA  </a:t>
            </a:r>
            <a:r>
              <a:rPr lang="en-US" altLang="en-US" dirty="0" smtClean="0">
                <a:latin typeface="Tahoma" pitchFamily="34" charset="0"/>
                <a:cs typeface="Tahoma" pitchFamily="34" charset="0"/>
              </a:rPr>
              <a:t>and   </a:t>
            </a:r>
            <a:r>
              <a:rPr lang="en-US" altLang="en-US" dirty="0">
                <a:latin typeface="Tahoma" pitchFamily="34" charset="0"/>
                <a:cs typeface="Tahoma" pitchFamily="34" charset="0"/>
              </a:rPr>
              <a:t>B cell lymphoma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en-US" altLang="en-US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§"/>
            </a:pPr>
            <a:endParaRPr lang="en-US" altLang="en-US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Tx/>
              <a:buNone/>
            </a:pPr>
            <a:endParaRPr lang="en-US" altLang="ar-SA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Tx/>
              <a:buNone/>
            </a:pPr>
            <a:endParaRPr lang="en-US" altLang="en-US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255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980728"/>
            <a:ext cx="6583288" cy="2523728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/>
              <a:t>TYPES OF THYROID CARCINOMAS</a:t>
            </a:r>
            <a:br>
              <a:rPr lang="en-US" altLang="en-US" dirty="0"/>
            </a:br>
            <a:endParaRPr lang="en-US" altLang="en-US" dirty="0" smtClean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endParaRPr lang="en-US" altLang="en-US" dirty="0" smtClean="0"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endParaRPr lang="en-US" altLang="en-US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صورة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4149080"/>
            <a:ext cx="885596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2844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-315416"/>
            <a:ext cx="5791200" cy="1371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ar-SA" sz="2800" b="1" dirty="0" smtClean="0"/>
              <a:t> NODULES in the thyroid :</a:t>
            </a:r>
            <a:endParaRPr lang="en-US" altLang="ar-SA" sz="2800" dirty="0" smtClean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915400" cy="6019800"/>
          </a:xfrm>
        </p:spPr>
        <p:txBody>
          <a:bodyPr>
            <a:normAutofit/>
          </a:bodyPr>
          <a:lstStyle/>
          <a:p>
            <a:pPr marL="342900" indent="-3429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ar-SA" sz="2400" dirty="0" smtClean="0">
                <a:latin typeface="Tahoma" pitchFamily="34" charset="0"/>
                <a:cs typeface="Tahoma" pitchFamily="34" charset="0"/>
              </a:rPr>
              <a:t>Nodules in thyroid may be multiple or solitary  </a:t>
            </a:r>
          </a:p>
          <a:p>
            <a:pPr marL="342900" indent="-342900"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en-US" altLang="ar-SA" sz="2400" dirty="0" smtClean="0">
              <a:latin typeface="Tahoma" pitchFamily="34" charset="0"/>
              <a:cs typeface="Tahoma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ar-SA" sz="2400" dirty="0" smtClean="0">
                <a:latin typeface="Tahoma" pitchFamily="34" charset="0"/>
                <a:cs typeface="Tahoma" pitchFamily="34" charset="0"/>
              </a:rPr>
              <a:t>Any solitary nodule in the thyroid has to be investigated as some   are neoplastic.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ar-SA" sz="2400" dirty="0" smtClean="0">
                <a:latin typeface="Tahoma" pitchFamily="34" charset="0"/>
                <a:cs typeface="Tahoma" pitchFamily="34" charset="0"/>
              </a:rPr>
              <a:t>   </a:t>
            </a:r>
            <a:r>
              <a:rPr lang="en-US" altLang="ar-SA" sz="2400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Investigations</a:t>
            </a:r>
            <a:r>
              <a:rPr lang="en-US" altLang="ar-SA" sz="2400" dirty="0" smtClean="0">
                <a:solidFill>
                  <a:srgbClr val="FFCC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ar-SA" sz="2400" dirty="0" smtClean="0">
                <a:latin typeface="Tahoma" pitchFamily="34" charset="0"/>
                <a:cs typeface="Tahoma" pitchFamily="34" charset="0"/>
              </a:rPr>
              <a:t>include FNA , Radioactive image technique, Ultrasound, &amp;  (T4,T3 &amp; TSH ) levels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z="2400" dirty="0" smtClean="0">
                <a:latin typeface="Tahoma" pitchFamily="34" charset="0"/>
                <a:cs typeface="Tahoma" pitchFamily="34" charset="0"/>
              </a:rPr>
              <a:t>   </a:t>
            </a:r>
          </a:p>
          <a:p>
            <a:pPr marL="342900" indent="-342900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ar-SA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HOT</a:t>
            </a:r>
            <a:r>
              <a:rPr lang="en-US" altLang="ar-SA" sz="2400" dirty="0" smtClean="0">
                <a:solidFill>
                  <a:schemeClr val="hlin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ar-SA" sz="2400" dirty="0" smtClean="0">
                <a:latin typeface="Tahoma" pitchFamily="34" charset="0"/>
                <a:cs typeface="Tahoma" pitchFamily="34" charset="0"/>
              </a:rPr>
              <a:t>nodule takes up radioactive substance ( functional)</a:t>
            </a:r>
          </a:p>
          <a:p>
            <a:pPr marL="342900" indent="-342900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ar-SA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COLD</a:t>
            </a:r>
            <a:r>
              <a:rPr lang="en-US" altLang="ar-SA" sz="2400" dirty="0" smtClean="0">
                <a:latin typeface="Tahoma" pitchFamily="34" charset="0"/>
                <a:cs typeface="Tahoma" pitchFamily="34" charset="0"/>
              </a:rPr>
              <a:t> nodule does not it take up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z="2400" dirty="0" smtClean="0">
                <a:latin typeface="Tahoma" pitchFamily="34" charset="0"/>
                <a:cs typeface="Tahoma" pitchFamily="34" charset="0"/>
              </a:rPr>
              <a:t>   ( nonfunctional 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ar-SA" sz="24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z="2400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2246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718"/>
            <a:ext cx="7571184" cy="683994"/>
          </a:xfrm>
        </p:spPr>
        <p:txBody>
          <a:bodyPr>
            <a:normAutofit/>
          </a:bodyPr>
          <a:lstStyle/>
          <a:p>
            <a:r>
              <a:rPr lang="en-US" altLang="en-US" sz="3600" b="1" dirty="0" smtClean="0"/>
              <a:t>1- </a:t>
            </a:r>
            <a:r>
              <a:rPr lang="en-US" altLang="ar-SA" sz="3200" b="1" dirty="0"/>
              <a:t>PAPILLARY </a:t>
            </a:r>
            <a:r>
              <a:rPr lang="en-US" altLang="ar-SA" sz="3200" b="1" dirty="0" smtClean="0"/>
              <a:t>CARCINOMA</a:t>
            </a:r>
            <a:r>
              <a:rPr lang="en-US" altLang="ar-SA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ar-SA" sz="3200" b="1" dirty="0" smtClean="0"/>
              <a:t>:</a:t>
            </a:r>
            <a:endParaRPr lang="en-US" altLang="ar-SA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7620000" cy="500141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ar-SA" dirty="0">
                <a:latin typeface="Times New Roman" pitchFamily="18" charset="0"/>
                <a:cs typeface="Times New Roman" pitchFamily="18" charset="0"/>
              </a:rPr>
              <a:t>Most common malignant tumor of thyroid gland ( 70-80 %).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ar-SA" dirty="0">
                <a:latin typeface="Times New Roman" pitchFamily="18" charset="0"/>
                <a:cs typeface="Times New Roman" pitchFamily="18" charset="0"/>
              </a:rPr>
              <a:t>Affect female more than male .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ar-SA" sz="2100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Cold</a:t>
            </a:r>
            <a:r>
              <a:rPr lang="en-US" altLang="ar-SA" dirty="0">
                <a:latin typeface="Times New Roman" pitchFamily="18" charset="0"/>
                <a:cs typeface="Times New Roman" pitchFamily="18" charset="0"/>
              </a:rPr>
              <a:t> on Scan by radioactive Iodine.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ar-SA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Gross</a:t>
            </a:r>
            <a:r>
              <a:rPr lang="en-US" altLang="ar-SA" dirty="0">
                <a:latin typeface="Times New Roman" pitchFamily="18" charset="0"/>
                <a:cs typeface="Times New Roman" pitchFamily="18" charset="0"/>
              </a:rPr>
              <a:t> :small nodules without sharp margins ( irregular margins) , some of them appear encapsulated .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ar-SA" dirty="0">
                <a:latin typeface="Times New Roman" pitchFamily="18" charset="0"/>
                <a:cs typeface="Times New Roman" pitchFamily="18" charset="0"/>
              </a:rPr>
              <a:t>Solitary or multifocal, solid or cystic, </a:t>
            </a:r>
            <a:r>
              <a:rPr lang="en-US" altLang="ar-SA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 calcification.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ar-SA" sz="2100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M/E</a:t>
            </a:r>
            <a:r>
              <a:rPr lang="en-US" altLang="ar-SA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 Composed of papillary architecture with </a:t>
            </a:r>
            <a:r>
              <a:rPr lang="en-US" altLang="ar-SA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fibrovascular</a:t>
            </a:r>
            <a:r>
              <a:rPr lang="en-US" altLang="ar-SA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core with cuboidal cells , less commonly</a:t>
            </a:r>
            <a:r>
              <a:rPr lang="en-US" altLang="ar-SA" dirty="0">
                <a:latin typeface="Times New Roman" pitchFamily="18" charset="0"/>
                <a:cs typeface="Times New Roman" pitchFamily="18" charset="0"/>
              </a:rPr>
              <a:t> may show </a:t>
            </a:r>
            <a:r>
              <a:rPr lang="en-US" altLang="ar-SA" dirty="0" smtClean="0">
                <a:latin typeface="Times New Roman" pitchFamily="18" charset="0"/>
                <a:cs typeface="Times New Roman" pitchFamily="18" charset="0"/>
              </a:rPr>
              <a:t>follicles. The </a:t>
            </a:r>
            <a:r>
              <a:rPr lang="en-US" altLang="ar-SA" dirty="0">
                <a:latin typeface="Times New Roman" pitchFamily="18" charset="0"/>
                <a:cs typeface="Times New Roman" pitchFamily="18" charset="0"/>
              </a:rPr>
              <a:t>diagnosis is based on </a:t>
            </a:r>
            <a:r>
              <a:rPr lang="en-US" altLang="ar-SA" sz="2100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NUCLEAR FEATURES </a:t>
            </a:r>
            <a:r>
              <a:rPr lang="en-US" altLang="ar-SA" dirty="0">
                <a:latin typeface="Times New Roman" pitchFamily="18" charset="0"/>
                <a:cs typeface="Times New Roman" pitchFamily="18" charset="0"/>
              </a:rPr>
              <a:t>: Clear ( Glassy ),with grooves &amp; inclusions </a:t>
            </a:r>
            <a:r>
              <a:rPr lang="en-US" altLang="ar-SA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ar-SA" u="sng" dirty="0" err="1" smtClean="0">
                <a:latin typeface="Times New Roman" pitchFamily="18" charset="0"/>
                <a:cs typeface="Times New Roman" pitchFamily="18" charset="0"/>
              </a:rPr>
              <a:t>Psammoma</a:t>
            </a:r>
            <a:r>
              <a:rPr lang="en-US" altLang="ar-SA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ar-SA" u="sng" dirty="0">
                <a:latin typeface="Times New Roman" pitchFamily="18" charset="0"/>
                <a:cs typeface="Times New Roman" pitchFamily="18" charset="0"/>
              </a:rPr>
              <a:t>bodies</a:t>
            </a:r>
            <a:r>
              <a:rPr lang="en-US" altLang="ar-SA" dirty="0">
                <a:latin typeface="Times New Roman" pitchFamily="18" charset="0"/>
                <a:cs typeface="Times New Roman" pitchFamily="18" charset="0"/>
              </a:rPr>
              <a:t> are common .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ar-SA" dirty="0">
                <a:latin typeface="Times New Roman" pitchFamily="18" charset="0"/>
                <a:cs typeface="Times New Roman" pitchFamily="18" charset="0"/>
              </a:rPr>
              <a:t>Metastases mainly by </a:t>
            </a:r>
            <a:r>
              <a:rPr lang="en-US" altLang="ar-SA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ar-SA" sz="2100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ymphatic</a:t>
            </a:r>
            <a:r>
              <a:rPr lang="en-US" altLang="ar-SA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ar-SA" dirty="0" err="1">
                <a:latin typeface="Times New Roman" pitchFamily="18" charset="0"/>
                <a:cs typeface="Times New Roman" pitchFamily="18" charset="0"/>
              </a:rPr>
              <a:t>ipsilateral</a:t>
            </a:r>
            <a:r>
              <a:rPr lang="en-US" altLang="ar-SA" dirty="0">
                <a:latin typeface="Times New Roman" pitchFamily="18" charset="0"/>
                <a:cs typeface="Times New Roman" pitchFamily="18" charset="0"/>
              </a:rPr>
              <a:t> L.N.), sometimes from occult tumor </a:t>
            </a:r>
            <a:r>
              <a:rPr lang="en-US" altLang="ar-SA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ar-SA" dirty="0" err="1" smtClean="0">
                <a:latin typeface="Times New Roman" pitchFamily="18" charset="0"/>
                <a:cs typeface="Times New Roman" pitchFamily="18" charset="0"/>
              </a:rPr>
              <a:t>Hematogenous</a:t>
            </a:r>
            <a:r>
              <a:rPr lang="en-US" altLang="ar-S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ar-SA" dirty="0">
                <a:latin typeface="Times New Roman" pitchFamily="18" charset="0"/>
                <a:cs typeface="Times New Roman" pitchFamily="18" charset="0"/>
              </a:rPr>
              <a:t>spread late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ar-SA" dirty="0">
                <a:latin typeface="Times New Roman" pitchFamily="18" charset="0"/>
                <a:cs typeface="Times New Roman" pitchFamily="18" charset="0"/>
              </a:rPr>
              <a:t>Prognosis is </a:t>
            </a:r>
            <a:r>
              <a:rPr lang="en-US" altLang="ar-SA" sz="2100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en-US" altLang="ar-SA" dirty="0">
                <a:latin typeface="Times New Roman" pitchFamily="18" charset="0"/>
                <a:cs typeface="Times New Roman" pitchFamily="18" charset="0"/>
              </a:rPr>
              <a:t> ( 10 years survival more than 90 % ).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409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S01871-024-f01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>
              <a:defRPr sz="2800">
                <a:solidFill>
                  <a:srgbClr val="FFFF99"/>
                </a:solidFill>
                <a:latin typeface="Arial Narrow" pitchFamily="34" charset="0"/>
                <a:cs typeface="Arial" charset="0"/>
              </a:defRPr>
            </a:lvl2pPr>
            <a:lvl3pPr>
              <a:defRPr sz="2400">
                <a:solidFill>
                  <a:srgbClr val="CCECFF"/>
                </a:solidFill>
                <a:latin typeface="Arial Narrow" pitchFamily="34" charset="0"/>
                <a:cs typeface="Arial" charset="0"/>
              </a:defRPr>
            </a:lvl3pPr>
            <a:lvl4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700" i="1">
                <a:solidFill>
                  <a:srgbClr val="000000"/>
                </a:solidFill>
                <a:latin typeface="Arial" charset="0"/>
              </a:rPr>
              <a:t>Downloaded from: Robbins &amp; Cotran Pathologic Basis of Disease (on 4 December 2005 01:50 PM)</a:t>
            </a: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>
              <a:defRPr sz="2800">
                <a:solidFill>
                  <a:srgbClr val="FFFF99"/>
                </a:solidFill>
                <a:latin typeface="Arial Narrow" pitchFamily="34" charset="0"/>
                <a:cs typeface="Arial" charset="0"/>
              </a:defRPr>
            </a:lvl2pPr>
            <a:lvl3pPr>
              <a:defRPr sz="2400">
                <a:solidFill>
                  <a:srgbClr val="CCECFF"/>
                </a:solidFill>
                <a:latin typeface="Arial Narrow" pitchFamily="34" charset="0"/>
                <a:cs typeface="Arial" charset="0"/>
              </a:defRPr>
            </a:lvl3pPr>
            <a:lvl4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700" i="1">
                <a:solidFill>
                  <a:srgbClr val="000000"/>
                </a:solidFill>
                <a:latin typeface="Arial" charset="0"/>
              </a:rPr>
              <a:t>© 2005 Elsevier </a:t>
            </a:r>
          </a:p>
        </p:txBody>
      </p:sp>
      <p:pic>
        <p:nvPicPr>
          <p:cNvPr id="107525" name="Picture 5" descr="admintit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990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38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2E1C-3041-4695-9507-82DBA82C784B}" type="slidenum">
              <a:rPr lang="ar-SA" altLang="en-US"/>
              <a:pPr/>
              <a:t>22</a:t>
            </a:fld>
            <a:endParaRPr lang="en-US" altLang="en-US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82277" name="Picture 5" descr="ENDO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44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B7E7-F43C-4C4F-9ACA-82883CCC02AF}" type="slidenum">
              <a:rPr lang="ar-SA" altLang="en-US" smtClean="0"/>
              <a:pPr/>
              <a:t>23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8343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6496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S01871-024-f01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1" name="Text Box 4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>
              <a:defRPr sz="2800">
                <a:solidFill>
                  <a:srgbClr val="FFFF99"/>
                </a:solidFill>
                <a:latin typeface="Arial Narrow" pitchFamily="34" charset="0"/>
                <a:cs typeface="Arial" charset="0"/>
              </a:defRPr>
            </a:lvl2pPr>
            <a:lvl3pPr>
              <a:defRPr sz="2400">
                <a:solidFill>
                  <a:srgbClr val="CCECFF"/>
                </a:solidFill>
                <a:latin typeface="Arial Narrow" pitchFamily="34" charset="0"/>
                <a:cs typeface="Arial" charset="0"/>
              </a:defRPr>
            </a:lvl3pPr>
            <a:lvl4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700" i="1">
                <a:solidFill>
                  <a:srgbClr val="000000"/>
                </a:solidFill>
                <a:latin typeface="Arial" charset="0"/>
              </a:rPr>
              <a:t>© 2005 Elsevier </a:t>
            </a:r>
          </a:p>
        </p:txBody>
      </p:sp>
      <p:sp>
        <p:nvSpPr>
          <p:cNvPr id="109572" name="Rectangle 6"/>
          <p:cNvSpPr>
            <a:spLocks noChangeArrowheads="1"/>
          </p:cNvSpPr>
          <p:nvPr/>
        </p:nvSpPr>
        <p:spPr bwMode="auto">
          <a:xfrm>
            <a:off x="1828800" y="6248400"/>
            <a:ext cx="5486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</a:rPr>
              <a:t>FNA of Papillary CA (nuclear changes)</a:t>
            </a:r>
          </a:p>
        </p:txBody>
      </p:sp>
      <p:sp>
        <p:nvSpPr>
          <p:cNvPr id="109573" name="AutoShape 7"/>
          <p:cNvSpPr>
            <a:spLocks noChangeArrowheads="1"/>
          </p:cNvSpPr>
          <p:nvPr/>
        </p:nvSpPr>
        <p:spPr bwMode="auto">
          <a:xfrm flipV="1">
            <a:off x="304800" y="3810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109574" name="Line 8"/>
          <p:cNvSpPr>
            <a:spLocks noChangeShapeType="1"/>
          </p:cNvSpPr>
          <p:nvPr/>
        </p:nvSpPr>
        <p:spPr bwMode="auto">
          <a:xfrm flipH="1">
            <a:off x="4876800" y="4876800"/>
            <a:ext cx="1066800" cy="22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99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7524" name="Picture 4" descr="papillary-thyroid-ca-orphan-annie-nuclei-1024x6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07525" name="Line 5"/>
          <p:cNvSpPr>
            <a:spLocks noChangeShapeType="1"/>
          </p:cNvSpPr>
          <p:nvPr/>
        </p:nvSpPr>
        <p:spPr bwMode="auto">
          <a:xfrm flipV="1">
            <a:off x="762000" y="2438400"/>
            <a:ext cx="990600" cy="4572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000000"/>
              </a:solidFill>
              <a:latin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340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11620" name="Picture 4" descr="ENDO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1" name="AutoShape 5"/>
          <p:cNvSpPr>
            <a:spLocks noChangeArrowheads="1"/>
          </p:cNvSpPr>
          <p:nvPr/>
        </p:nvSpPr>
        <p:spPr bwMode="auto">
          <a:xfrm>
            <a:off x="2514600" y="2971800"/>
            <a:ext cx="1905000" cy="304800"/>
          </a:xfrm>
          <a:prstGeom prst="rightArrow">
            <a:avLst>
              <a:gd name="adj1" fmla="val 50000"/>
              <a:gd name="adj2" fmla="val 131250"/>
            </a:avLst>
          </a:prstGeom>
          <a:solidFill>
            <a:srgbClr val="00FF00"/>
          </a:soli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1600200" y="6324600"/>
            <a:ext cx="4953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</a:rPr>
              <a:t>Psammoma body in Papillary CA</a:t>
            </a:r>
          </a:p>
        </p:txBody>
      </p:sp>
    </p:spTree>
    <p:extLst>
      <p:ext uri="{BB962C8B-B14F-4D97-AF65-F5344CB8AC3E}">
        <p14:creationId xmlns:p14="http://schemas.microsoft.com/office/powerpoint/2010/main" val="357069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718"/>
            <a:ext cx="7715200" cy="756002"/>
          </a:xfrm>
        </p:spPr>
        <p:txBody>
          <a:bodyPr/>
          <a:lstStyle/>
          <a:p>
            <a:pPr algn="l" eaLnBrk="1" hangingPunct="1"/>
            <a:r>
              <a:rPr lang="en-US" altLang="en-US" sz="3600" b="1" dirty="0" smtClean="0"/>
              <a:t>2-</a:t>
            </a:r>
            <a:r>
              <a:rPr lang="en-US" altLang="en-US" sz="3600" dirty="0" smtClean="0"/>
              <a:t> </a:t>
            </a:r>
            <a:r>
              <a:rPr lang="en-US" altLang="en-US" sz="3200" b="1" dirty="0" smtClean="0">
                <a:latin typeface="Tahoma" pitchFamily="34" charset="0"/>
                <a:cs typeface="Tahoma" pitchFamily="34" charset="0"/>
              </a:rPr>
              <a:t>FOLLICULAR  CARCINOMA</a:t>
            </a:r>
            <a:r>
              <a:rPr lang="en-US" altLang="ar-SA" sz="3200" b="1" dirty="0" smtClean="0">
                <a:latin typeface="Tahoma" pitchFamily="34" charset="0"/>
                <a:cs typeface="Tahoma" pitchFamily="34" charset="0"/>
              </a:rPr>
              <a:t> :</a:t>
            </a:r>
            <a:endParaRPr lang="en-US" altLang="ar-SA" sz="3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763000" cy="5638800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ar-SA" dirty="0">
                <a:latin typeface="Times New Roman" pitchFamily="18" charset="0"/>
                <a:cs typeface="Times New Roman" pitchFamily="18" charset="0"/>
              </a:rPr>
              <a:t>Account for 15 % of thyroid malignancy .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ar-SA" dirty="0">
                <a:latin typeface="Times New Roman" pitchFamily="18" charset="0"/>
                <a:cs typeface="Times New Roman" pitchFamily="18" charset="0"/>
              </a:rPr>
              <a:t>Usually </a:t>
            </a:r>
            <a:r>
              <a:rPr lang="en-US" altLang="ar-SA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cold </a:t>
            </a:r>
            <a:r>
              <a:rPr lang="en-US" altLang="ar-SA" dirty="0">
                <a:latin typeface="Times New Roman" pitchFamily="18" charset="0"/>
                <a:cs typeface="Times New Roman" pitchFamily="18" charset="0"/>
              </a:rPr>
              <a:t>but rarely functional ( hot )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ar-SA" dirty="0">
                <a:latin typeface="Times New Roman" pitchFamily="18" charset="0"/>
                <a:cs typeface="Times New Roman" pitchFamily="18" charset="0"/>
              </a:rPr>
              <a:t>Well circumscribed with prominent capsule or </a:t>
            </a:r>
            <a:r>
              <a:rPr lang="en-US" altLang="ar-SA" dirty="0" smtClean="0">
                <a:latin typeface="Times New Roman" pitchFamily="18" charset="0"/>
                <a:cs typeface="Times New Roman" pitchFamily="18" charset="0"/>
              </a:rPr>
              <a:t>infiltrative, composed </a:t>
            </a:r>
            <a:r>
              <a:rPr lang="en-US" altLang="ar-SA" dirty="0">
                <a:latin typeface="Times New Roman" pitchFamily="18" charset="0"/>
                <a:cs typeface="Times New Roman" pitchFamily="18" charset="0"/>
              </a:rPr>
              <a:t>of follicles ,sometimes of </a:t>
            </a:r>
            <a:r>
              <a:rPr lang="en-US" altLang="ar-SA" dirty="0" err="1">
                <a:latin typeface="Times New Roman" pitchFamily="18" charset="0"/>
                <a:cs typeface="Times New Roman" pitchFamily="18" charset="0"/>
              </a:rPr>
              <a:t>Hurthle</a:t>
            </a:r>
            <a:r>
              <a:rPr lang="en-US" altLang="ar-S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ar-SA" dirty="0" smtClean="0">
                <a:latin typeface="Times New Roman" pitchFamily="18" charset="0"/>
                <a:cs typeface="Times New Roman" pitchFamily="18" charset="0"/>
              </a:rPr>
              <a:t>Cells.</a:t>
            </a:r>
            <a:endParaRPr lang="en-US" altLang="ar-SA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ar-SA" dirty="0">
                <a:latin typeface="Times New Roman" pitchFamily="18" charset="0"/>
                <a:cs typeface="Times New Roman" pitchFamily="18" charset="0"/>
              </a:rPr>
              <a:t> In well differentiated encapsulated tumors , the </a:t>
            </a:r>
            <a:r>
              <a:rPr lang="en-US" altLang="ar-SA" dirty="0" smtClean="0">
                <a:latin typeface="Times New Roman" pitchFamily="18" charset="0"/>
                <a:cs typeface="Times New Roman" pitchFamily="18" charset="0"/>
              </a:rPr>
              <a:t>diagnosis is </a:t>
            </a:r>
            <a:r>
              <a:rPr lang="en-US" altLang="ar-SA" dirty="0">
                <a:latin typeface="Times New Roman" pitchFamily="18" charset="0"/>
                <a:cs typeface="Times New Roman" pitchFamily="18" charset="0"/>
              </a:rPr>
              <a:t>based on </a:t>
            </a:r>
            <a:r>
              <a:rPr lang="en-US" altLang="ar-S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CAPSULAR &amp; VASCULAR invasion </a:t>
            </a:r>
            <a:r>
              <a:rPr lang="en-US" altLang="ar-SA" dirty="0">
                <a:latin typeface="Times New Roman" pitchFamily="18" charset="0"/>
                <a:cs typeface="Times New Roman" pitchFamily="18" charset="0"/>
              </a:rPr>
              <a:t>(*adenoma).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ar-SA" dirty="0">
                <a:latin typeface="Times New Roman" pitchFamily="18" charset="0"/>
                <a:cs typeface="Times New Roman" pitchFamily="18" charset="0"/>
              </a:rPr>
              <a:t> Not all showing histological vascular invasion show metastasis.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ar-S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ar-SA" i="1" dirty="0">
                <a:latin typeface="Times New Roman" pitchFamily="18" charset="0"/>
                <a:cs typeface="Times New Roman" pitchFamily="18" charset="0"/>
              </a:rPr>
              <a:t>Metastasize</a:t>
            </a:r>
            <a:r>
              <a:rPr lang="en-US" altLang="ar-SA" dirty="0">
                <a:latin typeface="Times New Roman" pitchFamily="18" charset="0"/>
                <a:cs typeface="Times New Roman" pitchFamily="18" charset="0"/>
              </a:rPr>
              <a:t> usually by </a:t>
            </a:r>
            <a:r>
              <a:rPr lang="en-US" altLang="ar-S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blood</a:t>
            </a:r>
            <a:r>
              <a:rPr lang="en-US" altLang="ar-S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ar-SA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Lungs, Bone, Liver ..etc.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ar-SA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ar-SA" i="1" u="sng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Treatment </a:t>
            </a:r>
            <a:r>
              <a:rPr lang="en-US" altLang="ar-SA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by </a:t>
            </a:r>
            <a:r>
              <a:rPr lang="en-US" altLang="ar-SA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surgery  Radioactive Iodine  Thyroxin.</a:t>
            </a:r>
            <a:endParaRPr lang="en-US" altLang="ar-SA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ar-SA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ar-SA" i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Prognosis</a:t>
            </a:r>
            <a:r>
              <a:rPr lang="en-US" altLang="ar-S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ar-SA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is not as good as papillary except in very well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ar-SA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differentiated forms.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ar-SA" i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M/E</a:t>
            </a:r>
            <a:r>
              <a:rPr lang="en-US" altLang="ar-SA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 Tumors composed of cuboidal cells forming follicles filled with colloid or solid nest , strands of less differentiated cells.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ar-SA" i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Clinically</a:t>
            </a:r>
            <a:r>
              <a:rPr lang="en-US" altLang="ar-S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ar-SA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 present as </a:t>
            </a:r>
            <a:r>
              <a:rPr lang="en-US" altLang="ar-SA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slowelly</a:t>
            </a:r>
            <a:r>
              <a:rPr lang="en-US" altLang="ar-SA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enlarged painless nodule   (cold  nodule)</a:t>
            </a:r>
          </a:p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Char char="ü"/>
            </a:pPr>
            <a:endParaRPr lang="en-US" altLang="ar-SA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503837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S01871-024-f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62484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1" name="Text Box 4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>
              <a:defRPr sz="2800">
                <a:solidFill>
                  <a:srgbClr val="FFFF99"/>
                </a:solidFill>
                <a:latin typeface="Arial Narrow" pitchFamily="34" charset="0"/>
                <a:cs typeface="Arial" charset="0"/>
              </a:defRPr>
            </a:lvl2pPr>
            <a:lvl3pPr>
              <a:defRPr sz="2400">
                <a:solidFill>
                  <a:srgbClr val="CCECFF"/>
                </a:solidFill>
                <a:latin typeface="Arial Narrow" pitchFamily="34" charset="0"/>
                <a:cs typeface="Arial" charset="0"/>
              </a:defRPr>
            </a:lvl3pPr>
            <a:lvl4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700" i="1">
                <a:solidFill>
                  <a:srgbClr val="000000"/>
                </a:solidFill>
                <a:latin typeface="Arial" charset="0"/>
              </a:rPr>
              <a:t>© 2005 Elsevier </a:t>
            </a:r>
          </a:p>
        </p:txBody>
      </p:sp>
      <p:sp>
        <p:nvSpPr>
          <p:cNvPr id="114692" name="Rectangle 6"/>
          <p:cNvSpPr>
            <a:spLocks noChangeArrowheads="1"/>
          </p:cNvSpPr>
          <p:nvPr/>
        </p:nvSpPr>
        <p:spPr bwMode="auto">
          <a:xfrm>
            <a:off x="2286000" y="6248400"/>
            <a:ext cx="3886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</a:rPr>
              <a:t>Follicular Carcinoma</a:t>
            </a:r>
          </a:p>
        </p:txBody>
      </p:sp>
    </p:spTree>
    <p:extLst>
      <p:ext uri="{BB962C8B-B14F-4D97-AF65-F5344CB8AC3E}">
        <p14:creationId xmlns:p14="http://schemas.microsoft.com/office/powerpoint/2010/main" val="47959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S01871-024-f020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15" name="Text Box 4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>
              <a:defRPr sz="2800">
                <a:solidFill>
                  <a:srgbClr val="FFFF99"/>
                </a:solidFill>
                <a:latin typeface="Arial Narrow" pitchFamily="34" charset="0"/>
                <a:cs typeface="Arial" charset="0"/>
              </a:defRPr>
            </a:lvl2pPr>
            <a:lvl3pPr>
              <a:defRPr sz="2400">
                <a:solidFill>
                  <a:srgbClr val="CCECFF"/>
                </a:solidFill>
                <a:latin typeface="Arial Narrow" pitchFamily="34" charset="0"/>
                <a:cs typeface="Arial" charset="0"/>
              </a:defRPr>
            </a:lvl3pPr>
            <a:lvl4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700" i="1">
                <a:solidFill>
                  <a:srgbClr val="000000"/>
                </a:solidFill>
                <a:latin typeface="Arial" charset="0"/>
              </a:rPr>
              <a:t>© 2005 Elsevier </a:t>
            </a:r>
          </a:p>
        </p:txBody>
      </p:sp>
      <p:sp>
        <p:nvSpPr>
          <p:cNvPr id="115716" name="Rectangle 6"/>
          <p:cNvSpPr>
            <a:spLocks noChangeArrowheads="1"/>
          </p:cNvSpPr>
          <p:nvPr/>
        </p:nvSpPr>
        <p:spPr bwMode="auto">
          <a:xfrm>
            <a:off x="3124200" y="6400800"/>
            <a:ext cx="3657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</a:rPr>
              <a:t>Capsular invasion)</a:t>
            </a:r>
          </a:p>
        </p:txBody>
      </p:sp>
    </p:spTree>
    <p:extLst>
      <p:ext uri="{BB962C8B-B14F-4D97-AF65-F5344CB8AC3E}">
        <p14:creationId xmlns:p14="http://schemas.microsoft.com/office/powerpoint/2010/main" val="59016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507288" cy="1371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2800" b="1" dirty="0" smtClean="0"/>
              <a:t> </a:t>
            </a:r>
            <a:r>
              <a:rPr lang="en-US" altLang="ar-SA" sz="2800" b="1" dirty="0" smtClean="0"/>
              <a:t>General rules of nodules in the thyroid :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68760"/>
            <a:ext cx="8915400" cy="597024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 </a:t>
            </a:r>
            <a:r>
              <a:rPr lang="en-US" altLang="en-US" sz="2400" b="1" dirty="0" smtClean="0"/>
              <a:t> </a:t>
            </a:r>
            <a:r>
              <a:rPr lang="en-US" altLang="en-US" sz="2400" dirty="0" smtClean="0">
                <a:latin typeface="Tahoma" pitchFamily="34" charset="0"/>
                <a:cs typeface="Tahoma" pitchFamily="34" charset="0"/>
              </a:rPr>
              <a:t>1</a:t>
            </a:r>
            <a:r>
              <a:rPr lang="en-US" altLang="en-US" sz="2400" b="1" dirty="0" smtClean="0">
                <a:latin typeface="Tahoma" pitchFamily="34" charset="0"/>
                <a:cs typeface="Tahoma" pitchFamily="34" charset="0"/>
              </a:rPr>
              <a:t>- </a:t>
            </a:r>
            <a:r>
              <a:rPr lang="en-US" altLang="ar-SA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Solitary</a:t>
            </a:r>
            <a:r>
              <a:rPr lang="en-US" altLang="ar-SA" sz="2400" dirty="0" smtClean="0">
                <a:latin typeface="Tahoma" pitchFamily="34" charset="0"/>
                <a:cs typeface="Tahoma" pitchFamily="34" charset="0"/>
              </a:rPr>
              <a:t> nodule is MORE likely to be NEOPLASTIC than multiple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ar-SA" sz="24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z="2400" dirty="0" smtClean="0">
                <a:latin typeface="Tahoma" pitchFamily="34" charset="0"/>
                <a:cs typeface="Tahoma" pitchFamily="34" charset="0"/>
              </a:rPr>
              <a:t> 2- Hot nodules are more likely to be BENIGN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ar-SA" sz="24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z="2400" dirty="0" smtClean="0">
                <a:latin typeface="Tahoma" pitchFamily="34" charset="0"/>
                <a:cs typeface="Tahoma" pitchFamily="34" charset="0"/>
              </a:rPr>
              <a:t> 3- Not every </a:t>
            </a:r>
            <a:r>
              <a:rPr lang="en-US" altLang="ar-SA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cold</a:t>
            </a:r>
            <a:r>
              <a:rPr lang="en-US" altLang="ar-SA" sz="2400" dirty="0" smtClean="0">
                <a:latin typeface="Tahoma" pitchFamily="34" charset="0"/>
                <a:cs typeface="Tahoma" pitchFamily="34" charset="0"/>
              </a:rPr>
              <a:t> nodule is malignant . Many are </a:t>
            </a:r>
            <a:r>
              <a:rPr lang="en-US" altLang="ar-SA" sz="2400" dirty="0" err="1" smtClean="0">
                <a:latin typeface="Tahoma" pitchFamily="34" charset="0"/>
                <a:cs typeface="Tahoma" pitchFamily="34" charset="0"/>
              </a:rPr>
              <a:t>nonfuctioning</a:t>
            </a:r>
            <a:r>
              <a:rPr lang="en-US" altLang="ar-SA" sz="2400" dirty="0" smtClean="0">
                <a:latin typeface="Tahoma" pitchFamily="34" charset="0"/>
                <a:cs typeface="Tahoma" pitchFamily="34" charset="0"/>
              </a:rPr>
              <a:t>  adenomas, or colloid cysts , nodules of nodular </a:t>
            </a:r>
            <a:r>
              <a:rPr lang="en-US" altLang="ar-SA" sz="2400" dirty="0" err="1" smtClean="0">
                <a:latin typeface="Tahoma" pitchFamily="34" charset="0"/>
                <a:cs typeface="Tahoma" pitchFamily="34" charset="0"/>
              </a:rPr>
              <a:t>goitre</a:t>
            </a:r>
            <a:r>
              <a:rPr lang="en-US" altLang="ar-SA" sz="2400" dirty="0" smtClean="0">
                <a:latin typeface="Tahoma" pitchFamily="34" charset="0"/>
                <a:cs typeface="Tahoma" pitchFamily="34" charset="0"/>
              </a:rPr>
              <a:t>….</a:t>
            </a:r>
            <a:r>
              <a:rPr lang="en-US" altLang="ar-SA" sz="2400" dirty="0" err="1" smtClean="0">
                <a:latin typeface="Tahoma" pitchFamily="34" charset="0"/>
                <a:cs typeface="Tahoma" pitchFamily="34" charset="0"/>
              </a:rPr>
              <a:t>etc</a:t>
            </a:r>
            <a:endParaRPr lang="en-US" altLang="ar-SA" sz="24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z="2400" dirty="0" smtClean="0">
                <a:latin typeface="Tahoma" pitchFamily="34" charset="0"/>
                <a:cs typeface="Tahoma" pitchFamily="34" charset="0"/>
              </a:rPr>
              <a:t>     Up to 10% of cold nodules prove to be malignant.</a:t>
            </a:r>
          </a:p>
          <a:p>
            <a:r>
              <a:rPr lang="en-US" altLang="ar-SA" sz="2400" dirty="0">
                <a:latin typeface="Tahoma" pitchFamily="34" charset="0"/>
                <a:cs typeface="Tahoma" pitchFamily="34" charset="0"/>
              </a:rPr>
              <a:t>4- Nodules in </a:t>
            </a:r>
            <a:r>
              <a:rPr lang="en-US" altLang="ar-SA" sz="2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younger</a:t>
            </a:r>
            <a:r>
              <a:rPr lang="en-US" altLang="ar-SA" sz="2400" dirty="0">
                <a:latin typeface="Tahoma" pitchFamily="34" charset="0"/>
                <a:cs typeface="Tahoma" pitchFamily="34" charset="0"/>
              </a:rPr>
              <a:t> patients are more likely to be NEOPLASTIC</a:t>
            </a:r>
          </a:p>
          <a:p>
            <a:endParaRPr lang="en-US" altLang="ar-SA" sz="2400" dirty="0">
              <a:latin typeface="Tahoma" pitchFamily="34" charset="0"/>
              <a:cs typeface="Tahoma" pitchFamily="34" charset="0"/>
            </a:endParaRPr>
          </a:p>
          <a:p>
            <a:r>
              <a:rPr lang="en-US" altLang="ar-SA" sz="2400" dirty="0">
                <a:latin typeface="Tahoma" pitchFamily="34" charset="0"/>
                <a:cs typeface="Tahoma" pitchFamily="34" charset="0"/>
              </a:rPr>
              <a:t>  5- Nodules in </a:t>
            </a:r>
            <a:r>
              <a:rPr lang="en-US" altLang="ar-SA" sz="2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males</a:t>
            </a:r>
            <a:r>
              <a:rPr lang="en-US" altLang="ar-SA" sz="2400" dirty="0">
                <a:latin typeface="Tahoma" pitchFamily="34" charset="0"/>
                <a:cs typeface="Tahoma" pitchFamily="34" charset="0"/>
              </a:rPr>
              <a:t> are more likely to be NEOPLASTIC .</a:t>
            </a:r>
          </a:p>
          <a:p>
            <a:endParaRPr lang="en-US" altLang="en-US" sz="2400" dirty="0">
              <a:latin typeface="Tahoma" pitchFamily="34" charset="0"/>
              <a:cs typeface="Tahoma" pitchFamily="34" charset="0"/>
            </a:endParaRPr>
          </a:p>
          <a:p>
            <a:r>
              <a:rPr lang="en-US" altLang="en-US" sz="2400" dirty="0">
                <a:latin typeface="Tahoma" pitchFamily="34" charset="0"/>
                <a:cs typeface="Tahoma" pitchFamily="34" charset="0"/>
              </a:rPr>
              <a:t> 6- History of </a:t>
            </a:r>
            <a:r>
              <a:rPr lang="en-US" altLang="en-US" sz="2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previous radiation </a:t>
            </a:r>
            <a:r>
              <a:rPr lang="en-US" altLang="en-US" sz="2400" dirty="0">
                <a:latin typeface="Tahoma" pitchFamily="34" charset="0"/>
                <a:cs typeface="Tahoma" pitchFamily="34" charset="0"/>
              </a:rPr>
              <a:t>to the neck is associate with increased risk of malignancy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ar-SA" sz="24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ar-SA" sz="24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z="2400" dirty="0" smtClean="0"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4548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B7E7-F43C-4C4F-9ACA-82883CCC02AF}" type="slidenum">
              <a:rPr lang="ar-SA" altLang="en-US" smtClean="0"/>
              <a:pPr/>
              <a:t>30</a:t>
            </a:fld>
            <a:endParaRPr lang="en-US" altLang="en-US"/>
          </a:p>
        </p:txBody>
      </p:sp>
      <p:pic>
        <p:nvPicPr>
          <p:cNvPr id="5" name="صورة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75860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600" b="1" smtClean="0"/>
              <a:t>3- </a:t>
            </a:r>
            <a:r>
              <a:rPr lang="en-US" altLang="ar-SA" sz="3200" b="1" smtClean="0">
                <a:latin typeface="Tahoma" pitchFamily="34" charset="0"/>
                <a:cs typeface="Tahoma" pitchFamily="34" charset="0"/>
              </a:rPr>
              <a:t>MEDULLARY CARCINOMA: 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56792"/>
            <a:ext cx="8610600" cy="530120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ar-SA" dirty="0">
                <a:latin typeface="Times New Roman" pitchFamily="18" charset="0"/>
                <a:cs typeface="Times New Roman" pitchFamily="18" charset="0"/>
              </a:rPr>
              <a:t>Account for 5 % of thyroid carcinoma .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ar-SA" dirty="0">
                <a:latin typeface="Times New Roman" pitchFamily="18" charset="0"/>
                <a:cs typeface="Times New Roman" pitchFamily="18" charset="0"/>
              </a:rPr>
              <a:t>Arise from </a:t>
            </a:r>
            <a:r>
              <a:rPr lang="en-US" altLang="ar-S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 cells(</a:t>
            </a:r>
            <a:r>
              <a:rPr lang="en-US" altLang="ar-SA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parafollicular</a:t>
            </a:r>
            <a:r>
              <a:rPr lang="en-US" altLang="ar-S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cells</a:t>
            </a:r>
            <a:r>
              <a:rPr lang="en-US" altLang="ar-SA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ar-SA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CALCITONIN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ar-SA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80% Sporadic , or 20 % familial  MEN Syndrome.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ar-S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M/E</a:t>
            </a:r>
            <a:r>
              <a:rPr lang="en-US" altLang="ar-SA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:Composed of polygonal or spindle cells , usually with</a:t>
            </a:r>
            <a:r>
              <a:rPr lang="en-US" altLang="ar-SA" dirty="0">
                <a:latin typeface="Times New Roman" pitchFamily="18" charset="0"/>
                <a:cs typeface="Times New Roman" pitchFamily="18" charset="0"/>
              </a:rPr>
              <a:t>  demonstrable </a:t>
            </a:r>
            <a:r>
              <a:rPr lang="en-US" altLang="ar-SA" u="sng" dirty="0">
                <a:latin typeface="Times New Roman" pitchFamily="18" charset="0"/>
                <a:cs typeface="Times New Roman" pitchFamily="18" charset="0"/>
              </a:rPr>
              <a:t>AMYLOID</a:t>
            </a:r>
            <a:r>
              <a:rPr lang="en-US" altLang="ar-SA" dirty="0">
                <a:latin typeface="Times New Roman" pitchFamily="18" charset="0"/>
                <a:cs typeface="Times New Roman" pitchFamily="18" charset="0"/>
              </a:rPr>
              <a:t> in the </a:t>
            </a:r>
            <a:r>
              <a:rPr lang="en-US" altLang="ar-SA" dirty="0" err="1">
                <a:latin typeface="Times New Roman" pitchFamily="18" charset="0"/>
                <a:cs typeface="Times New Roman" pitchFamily="18" charset="0"/>
              </a:rPr>
              <a:t>stroma</a:t>
            </a:r>
            <a:r>
              <a:rPr lang="en-US" altLang="ar-SA" dirty="0">
                <a:latin typeface="Times New Roman" pitchFamily="18" charset="0"/>
                <a:cs typeface="Times New Roman" pitchFamily="18" charset="0"/>
              </a:rPr>
              <a:t> (altered calcitonin </a:t>
            </a:r>
            <a:r>
              <a:rPr lang="en-US" altLang="ar-SA" dirty="0" err="1">
                <a:latin typeface="Times New Roman" pitchFamily="18" charset="0"/>
                <a:cs typeface="Times New Roman" pitchFamily="18" charset="0"/>
              </a:rPr>
              <a:t>deposite</a:t>
            </a:r>
            <a:r>
              <a:rPr lang="en-US" altLang="ar-SA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ar-SA" dirty="0">
                <a:latin typeface="Times New Roman" pitchFamily="18" charset="0"/>
                <a:cs typeface="Times New Roman" pitchFamily="18" charset="0"/>
              </a:rPr>
              <a:t>Calcitonin demonstrated in tumor cells .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ar-S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Level of calcitonin</a:t>
            </a:r>
            <a:r>
              <a:rPr lang="en-US" altLang="ar-SA" dirty="0">
                <a:latin typeface="Times New Roman" pitchFamily="18" charset="0"/>
                <a:cs typeface="Times New Roman" pitchFamily="18" charset="0"/>
              </a:rPr>
              <a:t> in serum may be useful for follow up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ar-SA" dirty="0">
                <a:latin typeface="Times New Roman" pitchFamily="18" charset="0"/>
                <a:cs typeface="Times New Roman" pitchFamily="18" charset="0"/>
              </a:rPr>
              <a:t>Calcitonin may be raised in family members, together with  demonstrable RET mutation ( Marker for early diagnosis) .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ar-SA" dirty="0">
                <a:latin typeface="Times New Roman" pitchFamily="18" charset="0"/>
                <a:cs typeface="Times New Roman" pitchFamily="18" charset="0"/>
              </a:rPr>
              <a:t>Metastases by blood stream .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ar-SA" dirty="0">
                <a:latin typeface="Times New Roman" pitchFamily="18" charset="0"/>
                <a:cs typeface="Times New Roman" pitchFamily="18" charset="0"/>
              </a:rPr>
              <a:t>Prognosis intermediate , worse in sporadic &amp; MEN </a:t>
            </a:r>
            <a:r>
              <a:rPr lang="en-US" altLang="ar-SA" dirty="0" smtClean="0">
                <a:latin typeface="Times New Roman" pitchFamily="18" charset="0"/>
                <a:cs typeface="Times New Roman" pitchFamily="18" charset="0"/>
              </a:rPr>
              <a:t>syndromes.</a:t>
            </a:r>
            <a:endParaRPr lang="en-US" altLang="ar-S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6438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17764" name="Picture 4" descr="ENDO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2133600" y="6324600"/>
            <a:ext cx="5029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</a:rPr>
              <a:t>Medullary CA with amyloid </a:t>
            </a:r>
          </a:p>
        </p:txBody>
      </p:sp>
      <p:sp>
        <p:nvSpPr>
          <p:cNvPr id="117766" name="AutoShape 6"/>
          <p:cNvSpPr>
            <a:spLocks noChangeArrowheads="1"/>
          </p:cNvSpPr>
          <p:nvPr/>
        </p:nvSpPr>
        <p:spPr bwMode="auto">
          <a:xfrm>
            <a:off x="7086600" y="1905000"/>
            <a:ext cx="1524000" cy="304800"/>
          </a:xfrm>
          <a:prstGeom prst="rightArrow">
            <a:avLst>
              <a:gd name="adj1" fmla="val 50000"/>
              <a:gd name="adj2" fmla="val 250000"/>
            </a:avLst>
          </a:prstGeom>
          <a:solidFill>
            <a:srgbClr val="00FF00"/>
          </a:soli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  <a:latin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17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118788" name="Picture 4" descr="ENDO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5976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24020" y="476672"/>
            <a:ext cx="4191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Congo red for amyloid</a:t>
            </a:r>
          </a:p>
        </p:txBody>
      </p:sp>
      <p:pic>
        <p:nvPicPr>
          <p:cNvPr id="6" name="صورة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-1860"/>
            <a:ext cx="4860032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45591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216" y="-25361"/>
            <a:ext cx="7848872" cy="1371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000" b="1" dirty="0" smtClean="0"/>
              <a:t> 4- </a:t>
            </a:r>
            <a:r>
              <a:rPr lang="en-US" altLang="ar-SA" sz="3000" b="1" dirty="0" smtClean="0"/>
              <a:t>ANAPLASTIC CARCINOMA :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610600" cy="632460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80000"/>
              </a:lnSpc>
              <a:buFont typeface="Wingdings" pitchFamily="2" charset="2"/>
              <a:buChar char="ü"/>
            </a:pPr>
            <a:endParaRPr lang="en-US" altLang="ar-SA" sz="1800" dirty="0"/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ar-SA" sz="1800" dirty="0"/>
              <a:t> Markedly infiltrative tumor , invading the </a:t>
            </a:r>
            <a:r>
              <a:rPr lang="en-US" altLang="ar-SA" sz="1800" dirty="0" smtClean="0"/>
              <a:t>neck, rapidly </a:t>
            </a:r>
            <a:r>
              <a:rPr lang="en-US" altLang="ar-SA" sz="1800" dirty="0"/>
              <a:t>progressive PRESSURE SYMPTOMS</a:t>
            </a:r>
            <a:r>
              <a:rPr lang="en-US" altLang="ar-SA" sz="1800" dirty="0" smtClean="0"/>
              <a:t>.</a:t>
            </a:r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ar-SA" sz="1800" dirty="0" smtClean="0"/>
              <a:t> </a:t>
            </a:r>
            <a:r>
              <a:rPr lang="en-US" altLang="ar-SA" sz="1800" dirty="0"/>
              <a:t>Large cell anaplastic or small cell variant ( undifferentiated cells </a:t>
            </a:r>
            <a:r>
              <a:rPr lang="en-US" altLang="ar-SA" sz="1800" dirty="0" smtClean="0"/>
              <a:t>).</a:t>
            </a:r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ü"/>
            </a:pPr>
            <a:endParaRPr lang="en-US" altLang="ar-SA" sz="1800" dirty="0"/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ar-SA" sz="1800" dirty="0"/>
              <a:t> Radiosensitive tumor , no surgery</a:t>
            </a:r>
            <a:r>
              <a:rPr lang="en-US" altLang="ar-SA" sz="1800" dirty="0" smtClean="0"/>
              <a:t>.</a:t>
            </a:r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ü"/>
            </a:pPr>
            <a:endParaRPr lang="en-US" altLang="ar-SA" sz="1800" dirty="0"/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ar-SA" sz="1800" dirty="0"/>
              <a:t> Prognosis is extremely bad ( die within 2 years of diagnosis </a:t>
            </a:r>
            <a:r>
              <a:rPr lang="en-US" altLang="ar-SA" sz="1800" dirty="0" smtClean="0"/>
              <a:t>), metastasis </a:t>
            </a:r>
            <a:r>
              <a:rPr lang="en-US" altLang="ar-SA" sz="1800" dirty="0"/>
              <a:t>to distal site </a:t>
            </a:r>
            <a:r>
              <a:rPr lang="en-US" altLang="ar-SA" sz="1800" dirty="0" smtClean="0"/>
              <a:t>.</a:t>
            </a:r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ü"/>
            </a:pPr>
            <a:endParaRPr lang="en-US" altLang="ar-SA" sz="18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altLang="ar-SA" sz="1800" dirty="0"/>
              <a:t>Morphology :  Composed of pleomorphic giant cells, spindle cells or small cell anaplastic </a:t>
            </a:r>
            <a:r>
              <a:rPr lang="en-US" altLang="ar-SA" sz="1800" dirty="0" err="1"/>
              <a:t>varients</a:t>
            </a:r>
            <a:r>
              <a:rPr lang="en-US" altLang="ar-SA" sz="1800" dirty="0"/>
              <a:t>, which may be confused with </a:t>
            </a:r>
            <a:r>
              <a:rPr lang="en-US" altLang="ar-SA" sz="1800" dirty="0" smtClean="0"/>
              <a:t>lymphoma.</a:t>
            </a:r>
            <a:endParaRPr lang="en-US" altLang="ar-SA" sz="1800" dirty="0"/>
          </a:p>
          <a:p>
            <a:pPr marL="285750" indent="-285750">
              <a:buFont typeface="Wingdings" pitchFamily="2" charset="2"/>
              <a:buChar char="ü"/>
            </a:pPr>
            <a:endParaRPr lang="en-US" altLang="ar-SA" sz="1800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altLang="ar-SA" sz="1800" dirty="0" smtClean="0"/>
              <a:t> </a:t>
            </a:r>
            <a:r>
              <a:rPr lang="en-US" altLang="ar-SA" sz="1800" dirty="0"/>
              <a:t>P53 mutation identified , consistent with tumor </a:t>
            </a:r>
            <a:r>
              <a:rPr lang="en-US" altLang="ar-SA" sz="1800" dirty="0" smtClean="0"/>
              <a:t>progression.</a:t>
            </a:r>
            <a:endParaRPr lang="en-US" altLang="ar-SA" sz="1800" dirty="0"/>
          </a:p>
          <a:p>
            <a:endParaRPr lang="en-US" altLang="ar-SA" sz="1800" dirty="0">
              <a:latin typeface="Tahoma" pitchFamily="34" charset="0"/>
              <a:cs typeface="Tahoma" pitchFamily="34" charset="0"/>
            </a:endParaRPr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ü"/>
            </a:pPr>
            <a:endParaRPr lang="en-US" altLang="ar-SA" sz="1800" dirty="0" smtClean="0"/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ü"/>
            </a:pPr>
            <a:endParaRPr lang="en-US" altLang="ar-SA" sz="1800" dirty="0"/>
          </a:p>
          <a:p>
            <a:pPr marL="285750" indent="-285750"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en-US" altLang="ar-SA" sz="1800" dirty="0" smtClean="0"/>
          </a:p>
        </p:txBody>
      </p:sp>
    </p:spTree>
    <p:extLst>
      <p:ext uri="{BB962C8B-B14F-4D97-AF65-F5344CB8AC3E}">
        <p14:creationId xmlns:p14="http://schemas.microsoft.com/office/powerpoint/2010/main" val="31330474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B7E7-F43C-4C4F-9ACA-82883CCC02AF}" type="slidenum">
              <a:rPr lang="ar-SA" altLang="en-US" smtClean="0"/>
              <a:pPr/>
              <a:t>35</a:t>
            </a:fld>
            <a:endParaRPr lang="en-US" altLang="en-US"/>
          </a:p>
        </p:txBody>
      </p:sp>
      <p:pic>
        <p:nvPicPr>
          <p:cNvPr id="5" name="صورة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5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صورة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0"/>
            <a:ext cx="426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3631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B7E7-F43C-4C4F-9ACA-82883CCC02AF}" type="slidenum">
              <a:rPr lang="ar-SA" altLang="en-US" smtClean="0"/>
              <a:pPr/>
              <a:t>36</a:t>
            </a:fld>
            <a:endParaRPr lang="en-US" altLang="en-US"/>
          </a:p>
        </p:txBody>
      </p:sp>
      <p:pic>
        <p:nvPicPr>
          <p:cNvPr id="5" name="صورة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799" y="0"/>
            <a:ext cx="46482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عنصر نائب للمحتوى 5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89842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8686800" cy="1143000"/>
          </a:xfrm>
        </p:spPr>
        <p:txBody>
          <a:bodyPr/>
          <a:lstStyle/>
          <a:p>
            <a:r>
              <a:rPr lang="en-US" dirty="0"/>
              <a:t>PARATHYROID GLAND </a:t>
            </a:r>
          </a:p>
        </p:txBody>
      </p:sp>
      <p:pic>
        <p:nvPicPr>
          <p:cNvPr id="3" name="عنصر نائب للمحتوى 6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219200"/>
            <a:ext cx="4800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صورة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4343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90969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260648"/>
            <a:ext cx="8610600" cy="5943600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Char char="ü"/>
            </a:pPr>
            <a:endParaRPr lang="en-US" altLang="ar-SA" b="1" dirty="0" smtClean="0"/>
          </a:p>
          <a:p>
            <a:pPr marL="342900" indent="-342900" eaLnBrk="1" hangingPunct="1">
              <a:buFont typeface="Wingdings" pitchFamily="2" charset="2"/>
              <a:buChar char="ü"/>
            </a:pPr>
            <a:r>
              <a:rPr lang="en-US" altLang="ar-SA" b="1" dirty="0" smtClean="0"/>
              <a:t> </a:t>
            </a:r>
            <a:r>
              <a:rPr lang="en-US" altLang="ar-SA" dirty="0" smtClean="0"/>
              <a:t>Derived from the third and fourth pharyngeal pouches.</a:t>
            </a:r>
          </a:p>
          <a:p>
            <a:pPr marL="342900" indent="-342900" eaLnBrk="1" hangingPunct="1">
              <a:buFont typeface="Wingdings" pitchFamily="2" charset="2"/>
              <a:buChar char="ü"/>
            </a:pPr>
            <a:r>
              <a:rPr lang="en-US" altLang="ar-SA" dirty="0" smtClean="0"/>
              <a:t> 90% of people have four glands.</a:t>
            </a:r>
          </a:p>
          <a:p>
            <a:pPr marL="342900" indent="-342900" eaLnBrk="1" hangingPunct="1">
              <a:buFont typeface="Wingdings" pitchFamily="2" charset="2"/>
              <a:buChar char="ü"/>
            </a:pPr>
            <a:r>
              <a:rPr lang="en-US" altLang="ar-SA" dirty="0" smtClean="0"/>
              <a:t> Location: mostly close to the upper or lower poles of the thyroid.</a:t>
            </a:r>
          </a:p>
          <a:p>
            <a:pPr marL="342900" indent="-342900" eaLnBrk="1" hangingPunct="1">
              <a:buFont typeface="Wingdings" pitchFamily="2" charset="2"/>
              <a:buChar char="ü"/>
            </a:pPr>
            <a:r>
              <a:rPr lang="en-US" altLang="ar-SA" dirty="0" smtClean="0"/>
              <a:t>Can be found anywhere along the line of descent of   the  pharyngeal pouches.</a:t>
            </a:r>
          </a:p>
          <a:p>
            <a:pPr marL="342900" indent="-342900" eaLnBrk="1" hangingPunct="1">
              <a:buFont typeface="Wingdings" pitchFamily="2" charset="2"/>
              <a:buChar char="ü"/>
            </a:pPr>
            <a:r>
              <a:rPr lang="en-US" altLang="ar-SA" dirty="0" smtClean="0"/>
              <a:t> There are two types of cells with intervening fat :</a:t>
            </a:r>
          </a:p>
          <a:p>
            <a:pPr eaLnBrk="1" hangingPunct="1"/>
            <a:r>
              <a:rPr lang="en-US" altLang="ar-SA" dirty="0" smtClean="0"/>
              <a:t>	  - Chief &amp; </a:t>
            </a:r>
            <a:r>
              <a:rPr lang="en-US" altLang="ar-SA" dirty="0" err="1" smtClean="0"/>
              <a:t>Oxyphil</a:t>
            </a:r>
            <a:r>
              <a:rPr lang="en-US" altLang="ar-SA" dirty="0" smtClean="0"/>
              <a:t> cells</a:t>
            </a:r>
          </a:p>
        </p:txBody>
      </p:sp>
    </p:spTree>
    <p:extLst>
      <p:ext uri="{BB962C8B-B14F-4D97-AF65-F5344CB8AC3E}">
        <p14:creationId xmlns:p14="http://schemas.microsoft.com/office/powerpoint/2010/main" val="258273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838200"/>
          </a:xfrm>
        </p:spPr>
        <p:txBody>
          <a:bodyPr>
            <a:normAutofit fontScale="90000"/>
          </a:bodyPr>
          <a:lstStyle/>
          <a:p>
            <a:r>
              <a:rPr lang="en-US" altLang="ar-SA" b="1" dirty="0" smtClean="0"/>
              <a:t>Parathyroid gland physiology</a:t>
            </a:r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B7E7-F43C-4C4F-9ACA-82883CCC02AF}" type="slidenum">
              <a:rPr lang="ar-SA" altLang="en-US" smtClean="0"/>
              <a:pPr/>
              <a:t>39</a:t>
            </a:fld>
            <a:endParaRPr lang="en-US" altLang="en-US"/>
          </a:p>
        </p:txBody>
      </p:sp>
      <p:pic>
        <p:nvPicPr>
          <p:cNvPr id="5" name="عنصر نائب للمحتوى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3113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718"/>
            <a:ext cx="8363272" cy="1371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2800" b="1" dirty="0" smtClean="0"/>
              <a:t> </a:t>
            </a:r>
            <a:r>
              <a:rPr lang="en-US" altLang="ar-SA" sz="2800" b="1" dirty="0" smtClean="0"/>
              <a:t>NEOPLASMS of the THYROID :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241679" y="1484784"/>
            <a:ext cx="89154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 </a:t>
            </a:r>
            <a:r>
              <a:rPr lang="en-US" altLang="ar-SA" b="1" u="sng" dirty="0" smtClean="0"/>
              <a:t>ADENOMAS:</a:t>
            </a:r>
          </a:p>
          <a:p>
            <a:pPr eaLnBrk="1" hangingPunct="1">
              <a:buFontTx/>
              <a:buNone/>
            </a:pPr>
            <a:endParaRPr lang="en-US" altLang="ar-SA" b="1" u="sng" dirty="0" smtClean="0"/>
          </a:p>
          <a:p>
            <a:pPr eaLnBrk="1" hangingPunct="1"/>
            <a:r>
              <a:rPr lang="en-US" altLang="ar-SA" b="1" dirty="0" smtClean="0"/>
              <a:t> 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Usually single.</a:t>
            </a:r>
          </a:p>
          <a:p>
            <a:pPr eaLnBrk="1" hangingPunct="1"/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Well defined capsule</a:t>
            </a:r>
          </a:p>
          <a:p>
            <a:pPr eaLnBrk="1" hangingPunct="1"/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Commonest is follicular± </a:t>
            </a:r>
            <a:r>
              <a:rPr lang="en-US" altLang="ar-SA" dirty="0" err="1" smtClean="0">
                <a:latin typeface="Tahoma" pitchFamily="34" charset="0"/>
                <a:cs typeface="Tahoma" pitchFamily="34" charset="0"/>
              </a:rPr>
              <a:t>Hurthle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cell change  </a:t>
            </a:r>
          </a:p>
          <a:p>
            <a:pPr eaLnBrk="1" hangingPunct="1"/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May be toxic</a:t>
            </a:r>
          </a:p>
          <a:p>
            <a:pPr eaLnBrk="1" hangingPunct="1"/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Size 1- 10cm.  Variable  </a:t>
            </a:r>
            <a:r>
              <a:rPr lang="en-US" altLang="ar-SA" dirty="0" err="1" smtClean="0">
                <a:latin typeface="Tahoma" pitchFamily="34" charset="0"/>
                <a:cs typeface="Tahoma" pitchFamily="34" charset="0"/>
              </a:rPr>
              <a:t>colour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849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B7E7-F43C-4C4F-9ACA-82883CCC02AF}" type="slidenum">
              <a:rPr lang="ar-SA" altLang="en-US" smtClean="0"/>
              <a:pPr/>
              <a:t>40</a:t>
            </a:fld>
            <a:endParaRPr lang="en-US" altLang="en-US"/>
          </a:p>
        </p:txBody>
      </p:sp>
      <p:pic>
        <p:nvPicPr>
          <p:cNvPr id="5" name="صورة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93200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5E912-BA4B-49E3-AE01-AC378CDFF4A6}" type="slidenum">
              <a:rPr lang="ar-SA" altLang="en-US"/>
              <a:pPr/>
              <a:t>41</a:t>
            </a:fld>
            <a:endParaRPr lang="en-US" alt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2372" y="-18339"/>
            <a:ext cx="8219256" cy="1371600"/>
          </a:xfrm>
        </p:spPr>
        <p:txBody>
          <a:bodyPr>
            <a:normAutofit/>
          </a:bodyPr>
          <a:lstStyle/>
          <a:p>
            <a:pPr algn="l"/>
            <a:r>
              <a:rPr lang="en-US" altLang="ar-SA" sz="3600" b="1" dirty="0"/>
              <a:t>Hyperparathyroidism, morphology of the gland</a:t>
            </a:r>
            <a:endParaRPr lang="en-US" altLang="ar-SA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638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ar-SA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1-Parathyroid adenoma in 80% of cases: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ar-SA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ar-SA" sz="2800" b="1" i="1" u="sng" dirty="0">
                <a:latin typeface="Times New Roman" pitchFamily="18" charset="0"/>
                <a:cs typeface="Times New Roman" pitchFamily="18" charset="0"/>
              </a:rPr>
              <a:t>Gross</a:t>
            </a:r>
            <a:r>
              <a:rPr lang="en-US" altLang="ar-SA" sz="2800" dirty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altLang="ar-SA" sz="2800" b="1" dirty="0">
                <a:latin typeface="Times New Roman" pitchFamily="18" charset="0"/>
                <a:cs typeface="Times New Roman" pitchFamily="18" charset="0"/>
              </a:rPr>
              <a:t>Well circumscribed, nodular enlargement of one gland : soft , encapsulated nodule. Usually, the rest of the gland as well as other glands are atrophic .                   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ar-SA" sz="28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ar-SA" sz="2800" b="1" i="1" u="sng" dirty="0">
                <a:latin typeface="Times New Roman" pitchFamily="18" charset="0"/>
                <a:cs typeface="Times New Roman" pitchFamily="18" charset="0"/>
              </a:rPr>
              <a:t>M/E</a:t>
            </a:r>
            <a:r>
              <a:rPr lang="en-US" altLang="ar-SA" sz="2800" b="1" dirty="0">
                <a:latin typeface="Times New Roman" pitchFamily="18" charset="0"/>
                <a:cs typeface="Times New Roman" pitchFamily="18" charset="0"/>
              </a:rPr>
              <a:t> : The cells are polygonal, uniform chief cells. Nests of clear and </a:t>
            </a:r>
            <a:r>
              <a:rPr lang="en-US" altLang="ar-SA" sz="2800" b="1" dirty="0" err="1">
                <a:latin typeface="Times New Roman" pitchFamily="18" charset="0"/>
                <a:cs typeface="Times New Roman" pitchFamily="18" charset="0"/>
              </a:rPr>
              <a:t>oxyphil</a:t>
            </a:r>
            <a:r>
              <a:rPr lang="en-US" altLang="ar-SA" sz="2800" b="1" dirty="0">
                <a:latin typeface="Times New Roman" pitchFamily="18" charset="0"/>
                <a:cs typeface="Times New Roman" pitchFamily="18" charset="0"/>
              </a:rPr>
              <a:t> cells may be seen.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ar-SA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2-Nodular hyperplasia in 5% of cases :(</a:t>
            </a:r>
            <a:r>
              <a:rPr lang="en-US" altLang="ar-SA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multiglandular</a:t>
            </a:r>
            <a:r>
              <a:rPr lang="en-US" altLang="ar-SA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ar-SA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ar-SA" sz="2800" b="1" dirty="0">
                <a:latin typeface="Times New Roman" pitchFamily="18" charset="0"/>
                <a:cs typeface="Times New Roman" pitchFamily="18" charset="0"/>
              </a:rPr>
              <a:t>There is enlargement of all glands. Microscopically there is chief cell hyperplasia usually, in a nodular or diffuse pattern</a:t>
            </a:r>
            <a:r>
              <a:rPr lang="en-US" altLang="ar-SA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ar-SA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3-Multiple adenomas in 4%.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ar-SA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4-Parathyroid carcinoma in 1%.</a:t>
            </a:r>
            <a:r>
              <a:rPr lang="en-US" altLang="ar-SA" sz="2800" b="1" dirty="0">
                <a:latin typeface="Times New Roman" pitchFamily="18" charset="0"/>
                <a:cs typeface="Times New Roman" pitchFamily="18" charset="0"/>
              </a:rPr>
              <a:t> Diagnosed only  by metastases.</a:t>
            </a:r>
          </a:p>
        </p:txBody>
      </p:sp>
    </p:spTree>
    <p:extLst>
      <p:ext uri="{BB962C8B-B14F-4D97-AF65-F5344CB8AC3E}">
        <p14:creationId xmlns:p14="http://schemas.microsoft.com/office/powerpoint/2010/main" val="351733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B7E7-F43C-4C4F-9ACA-82883CCC02AF}" type="slidenum">
              <a:rPr lang="ar-SA" altLang="en-US" smtClean="0"/>
              <a:pPr/>
              <a:t>42</a:t>
            </a:fld>
            <a:endParaRPr lang="en-US" altLang="en-US"/>
          </a:p>
        </p:txBody>
      </p:sp>
      <p:pic>
        <p:nvPicPr>
          <p:cNvPr id="5" name="صورة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489" y="1844824"/>
            <a:ext cx="81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صورة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56" y="-15258"/>
            <a:ext cx="9144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43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B7E7-F43C-4C4F-9ACA-82883CCC02AF}" type="slidenum">
              <a:rPr lang="ar-SA" altLang="en-US" smtClean="0"/>
              <a:pPr/>
              <a:t>43</a:t>
            </a:fld>
            <a:endParaRPr lang="en-US" altLang="en-US"/>
          </a:p>
        </p:txBody>
      </p:sp>
      <p:pic>
        <p:nvPicPr>
          <p:cNvPr id="5" name="صورة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00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B7E7-F43C-4C4F-9ACA-82883CCC02AF}" type="slidenum">
              <a:rPr lang="ar-SA" altLang="en-US" smtClean="0"/>
              <a:pPr/>
              <a:t>44</a:t>
            </a:fld>
            <a:endParaRPr lang="en-US" altLang="en-US"/>
          </a:p>
        </p:txBody>
      </p:sp>
      <p:pic>
        <p:nvPicPr>
          <p:cNvPr id="5" name="صورة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253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72B9-1E6C-453B-B5AF-8D7A6B386647}" type="slidenum">
              <a:rPr lang="ar-SA" altLang="en-US"/>
              <a:pPr/>
              <a:t>45</a:t>
            </a:fld>
            <a:endParaRPr lang="en-US" alt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l"/>
            <a:r>
              <a:rPr lang="en-US" altLang="ar-SA" sz="3200" b="1">
                <a:latin typeface="Times New Roman" pitchFamily="18" charset="0"/>
                <a:cs typeface="Times New Roman" pitchFamily="18" charset="0"/>
              </a:rPr>
              <a:t>Hyperparathyroidism: Pathological changes in other organs:</a:t>
            </a:r>
            <a:endParaRPr lang="en-US" altLang="ar-SA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altLang="ar-SA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Skeletal system: </a:t>
            </a:r>
            <a:r>
              <a:rPr lang="en-US" altLang="ar-SA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ar-SA" sz="28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ar-SA" sz="2800" b="1">
                <a:latin typeface="Times New Roman" pitchFamily="18" charset="0"/>
                <a:cs typeface="Times New Roman" pitchFamily="18" charset="0"/>
              </a:rPr>
              <a:t>Bone  erosion ( resorption by osteoclasts) &amp; bone restructing ( osteoblast new bone formation ) with result friagile bone ,liable for fractures, bleeding ,  fibrosis, cysts formation and hemorrhage (brown tumor :</a:t>
            </a:r>
            <a:r>
              <a:rPr lang="en-US" altLang="ar-SA" sz="2800" b="1" i="1" u="sng">
                <a:latin typeface="Times New Roman" pitchFamily="18" charset="0"/>
                <a:cs typeface="Times New Roman" pitchFamily="18" charset="0"/>
              </a:rPr>
              <a:t>osteitis fibrosa cystica</a:t>
            </a:r>
            <a:r>
              <a:rPr lang="en-US" altLang="ar-SA" sz="2800" b="1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FontTx/>
              <a:buNone/>
            </a:pPr>
            <a:r>
              <a:rPr lang="en-US" altLang="ar-SA" sz="2800" b="1">
                <a:latin typeface="Times New Roman" pitchFamily="18" charset="0"/>
                <a:cs typeface="Times New Roman" pitchFamily="18" charset="0"/>
              </a:rPr>
              <a:t>   - Chondrocalcinosis and pseudogout may occur.</a:t>
            </a:r>
          </a:p>
          <a:p>
            <a:r>
              <a:rPr lang="en-US" altLang="ar-SA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Renal system:</a:t>
            </a:r>
            <a:r>
              <a:rPr lang="en-US" altLang="ar-SA">
                <a:solidFill>
                  <a:srgbClr val="99CC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ar-SA" sz="2800" b="1">
                <a:latin typeface="Times New Roman" pitchFamily="18" charset="0"/>
                <a:cs typeface="Times New Roman" pitchFamily="18" charset="0"/>
              </a:rPr>
              <a:t>-Ca. Stones. &amp; Nephrocalcinosis.</a:t>
            </a:r>
          </a:p>
          <a:p>
            <a:r>
              <a:rPr lang="en-US" altLang="ar-SA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Metastatic calicification in other organs:</a:t>
            </a:r>
            <a:endParaRPr lang="en-US" altLang="ar-SA">
              <a:solidFill>
                <a:srgbClr val="99CC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altLang="ar-SA">
                <a:solidFill>
                  <a:srgbClr val="99CCF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ar-SA" sz="2800" b="1">
                <a:latin typeface="Times New Roman" pitchFamily="18" charset="0"/>
                <a:cs typeface="Times New Roman" pitchFamily="18" charset="0"/>
              </a:rPr>
              <a:t>-Blood vessels.                        </a:t>
            </a:r>
          </a:p>
          <a:p>
            <a:pPr>
              <a:buFontTx/>
              <a:buNone/>
            </a:pPr>
            <a:r>
              <a:rPr lang="en-US" altLang="ar-SA" sz="2800" b="1">
                <a:latin typeface="Times New Roman" pitchFamily="18" charset="0"/>
                <a:cs typeface="Times New Roman" pitchFamily="18" charset="0"/>
              </a:rPr>
              <a:t>           -Stomach</a:t>
            </a:r>
          </a:p>
          <a:p>
            <a:pPr>
              <a:buFontTx/>
              <a:buNone/>
            </a:pPr>
            <a:r>
              <a:rPr lang="en-US" altLang="ar-SA" sz="2800" b="1">
                <a:solidFill>
                  <a:srgbClr val="99CCFF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altLang="ar-SA" sz="2800" b="1">
                <a:latin typeface="Times New Roman" pitchFamily="18" charset="0"/>
                <a:cs typeface="Times New Roman" pitchFamily="18" charset="0"/>
              </a:rPr>
              <a:t>-Lung                          -Others</a:t>
            </a:r>
            <a:r>
              <a:rPr lang="en-US" altLang="ar-SA" sz="2800" b="1"/>
              <a:t>. </a:t>
            </a:r>
            <a:endParaRPr lang="en-US" altLang="ar-SA" sz="2800" b="1">
              <a:solidFill>
                <a:srgbClr val="99CCFF"/>
              </a:solidFill>
            </a:endParaRPr>
          </a:p>
          <a:p>
            <a:pPr>
              <a:buFontTx/>
              <a:buNone/>
            </a:pPr>
            <a:r>
              <a:rPr lang="en-US" altLang="ar-SA"/>
              <a:t>  </a:t>
            </a:r>
            <a:endParaRPr lang="en-US" altLang="ar-SA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9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B7E7-F43C-4C4F-9ACA-82883CCC02AF}" type="slidenum">
              <a:rPr lang="ar-SA" altLang="en-US" smtClean="0"/>
              <a:pPr/>
              <a:t>46</a:t>
            </a:fld>
            <a:endParaRPr lang="en-US" altLang="en-US"/>
          </a:p>
        </p:txBody>
      </p:sp>
      <p:pic>
        <p:nvPicPr>
          <p:cNvPr id="5" name="صورة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65148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3DD67-09F8-4F93-8057-2F84664BAD2C}" type="slidenum">
              <a:rPr lang="ar-SA" altLang="en-US"/>
              <a:pPr/>
              <a:t>47</a:t>
            </a:fld>
            <a:endParaRPr lang="en-US" alt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171400"/>
            <a:ext cx="5791200" cy="1371600"/>
          </a:xfrm>
        </p:spPr>
        <p:txBody>
          <a:bodyPr/>
          <a:lstStyle/>
          <a:p>
            <a:pPr algn="l"/>
            <a:r>
              <a:rPr lang="en-US" altLang="ar-SA" sz="3600" b="1" i="1" u="sng" dirty="0">
                <a:latin typeface="Times New Roman" pitchFamily="18" charset="0"/>
                <a:cs typeface="Times New Roman" pitchFamily="18" charset="0"/>
              </a:rPr>
              <a:t>Hyperparathyroidism, clinical picture</a:t>
            </a:r>
            <a:endParaRPr lang="en-US" altLang="ar-SA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50% </a:t>
            </a:r>
            <a:r>
              <a:rPr lang="en-US" altLang="ar-SA" sz="2800" b="1" dirty="0">
                <a:latin typeface="Times New Roman" pitchFamily="18" charset="0"/>
                <a:cs typeface="Times New Roman" pitchFamily="18" charset="0"/>
              </a:rPr>
              <a:t>of patients are asymptomatic.</a:t>
            </a:r>
          </a:p>
          <a:p>
            <a:r>
              <a:rPr lang="en-US" altLang="ar-SA" sz="2800" b="1" i="1" u="sng" dirty="0">
                <a:latin typeface="Times New Roman" pitchFamily="18" charset="0"/>
                <a:cs typeface="Times New Roman" pitchFamily="18" charset="0"/>
              </a:rPr>
              <a:t>Lab diagnostic finding</a:t>
            </a:r>
            <a:r>
              <a:rPr lang="en-US" altLang="ar-SA" sz="2800" b="1" dirty="0">
                <a:latin typeface="Times New Roman" pitchFamily="18" charset="0"/>
                <a:cs typeface="Times New Roman" pitchFamily="18" charset="0"/>
              </a:rPr>
              <a:t> :  Patients show </a:t>
            </a:r>
            <a:r>
              <a:rPr lang="en-US" altLang="ar-SA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 </a:t>
            </a:r>
            <a:r>
              <a:rPr lang="en-US" altLang="ar-SA" sz="28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Ca</a:t>
            </a:r>
            <a:r>
              <a:rPr lang="en-US" altLang="ar-SA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&amp; PARATHORMONE levels in serum.</a:t>
            </a:r>
            <a:endParaRPr lang="en-US" altLang="ar-SA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ar-SA" sz="2800" b="1" dirty="0">
                <a:latin typeface="Times New Roman" pitchFamily="18" charset="0"/>
                <a:cs typeface="Times New Roman" pitchFamily="18" charset="0"/>
              </a:rPr>
              <a:t>Symptoms and signs of </a:t>
            </a:r>
            <a:r>
              <a:rPr lang="en-US" altLang="ar-SA" sz="2800" b="1" dirty="0" err="1">
                <a:latin typeface="Times New Roman" pitchFamily="18" charset="0"/>
                <a:cs typeface="Times New Roman" pitchFamily="18" charset="0"/>
              </a:rPr>
              <a:t>hypercalcemia</a:t>
            </a:r>
            <a:r>
              <a:rPr lang="en-US" altLang="ar-SA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None/>
            </a:pPr>
            <a:r>
              <a:rPr lang="en-US" altLang="ar-SA" sz="2800" b="1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ar-SA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 GIT</a:t>
            </a:r>
            <a:r>
              <a:rPr lang="en-US" altLang="ar-SA" sz="2800" b="1" dirty="0">
                <a:latin typeface="Times New Roman" pitchFamily="18" charset="0"/>
                <a:cs typeface="Times New Roman" pitchFamily="18" charset="0"/>
              </a:rPr>
              <a:t>:   Nausea, constipation, peptic ulcer.</a:t>
            </a:r>
          </a:p>
          <a:p>
            <a:pPr>
              <a:buFontTx/>
              <a:buNone/>
            </a:pPr>
            <a:r>
              <a:rPr lang="en-US" altLang="ar-SA" sz="2800" b="1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ar-SA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ar-SA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ar-SA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Urinary</a:t>
            </a:r>
            <a:r>
              <a:rPr lang="en-US" altLang="ar-SA" sz="2800" b="1" dirty="0">
                <a:latin typeface="Times New Roman" pitchFamily="18" charset="0"/>
                <a:cs typeface="Times New Roman" pitchFamily="18" charset="0"/>
              </a:rPr>
              <a:t>:   Polyuria, polydipsia, renal colic 	</a:t>
            </a:r>
          </a:p>
          <a:p>
            <a:pPr>
              <a:buFontTx/>
              <a:buNone/>
            </a:pPr>
            <a:r>
              <a:rPr lang="en-US" altLang="ar-SA" sz="2800" b="1" dirty="0">
                <a:latin typeface="Times New Roman" pitchFamily="18" charset="0"/>
                <a:cs typeface="Times New Roman" pitchFamily="18" charset="0"/>
              </a:rPr>
              <a:t>	       </a:t>
            </a:r>
            <a:r>
              <a:rPr lang="en-US" altLang="ar-SA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-CNS</a:t>
            </a:r>
            <a:r>
              <a:rPr lang="en-US" altLang="ar-SA" sz="2800" b="1" dirty="0">
                <a:latin typeface="Times New Roman" pitchFamily="18" charset="0"/>
                <a:cs typeface="Times New Roman" pitchFamily="18" charset="0"/>
              </a:rPr>
              <a:t>:    Depression, drowsiness. </a:t>
            </a:r>
          </a:p>
          <a:p>
            <a:pPr>
              <a:buFontTx/>
              <a:buNone/>
            </a:pPr>
            <a:r>
              <a:rPr lang="en-US" altLang="ar-SA" sz="2800" b="1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altLang="ar-SA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ar-SA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Musckeloskeletal</a:t>
            </a:r>
            <a:r>
              <a:rPr lang="en-US" altLang="ar-SA" sz="2800" b="1" dirty="0">
                <a:latin typeface="Times New Roman" pitchFamily="18" charset="0"/>
                <a:cs typeface="Times New Roman" pitchFamily="18" charset="0"/>
              </a:rPr>
              <a:t>:   Muscle weakness, bone pain. </a:t>
            </a:r>
          </a:p>
          <a:p>
            <a:r>
              <a:rPr lang="en-US" altLang="ar-SA" sz="2800" b="1" dirty="0">
                <a:latin typeface="Times New Roman" pitchFamily="18" charset="0"/>
                <a:cs typeface="Times New Roman" pitchFamily="18" charset="0"/>
              </a:rPr>
              <a:t>Commonest cause of </a:t>
            </a:r>
            <a:r>
              <a:rPr lang="en-US" altLang="ar-SA" sz="2800" b="1" dirty="0" err="1">
                <a:latin typeface="Times New Roman" pitchFamily="18" charset="0"/>
                <a:cs typeface="Times New Roman" pitchFamily="18" charset="0"/>
              </a:rPr>
              <a:t>hypercalcemia</a:t>
            </a:r>
            <a:r>
              <a:rPr lang="en-US" altLang="ar-SA" sz="2800" b="1" dirty="0">
                <a:latin typeface="Times New Roman" pitchFamily="18" charset="0"/>
                <a:cs typeface="Times New Roman" pitchFamily="18" charset="0"/>
              </a:rPr>
              <a:t> is wide spread</a:t>
            </a:r>
          </a:p>
          <a:p>
            <a:pPr>
              <a:buFontTx/>
              <a:buNone/>
            </a:pPr>
            <a:r>
              <a:rPr lang="en-US" altLang="ar-SA" sz="2800" b="1" dirty="0">
                <a:latin typeface="Times New Roman" pitchFamily="18" charset="0"/>
                <a:cs typeface="Times New Roman" pitchFamily="18" charset="0"/>
              </a:rPr>
              <a:t>    metastases to bone.</a:t>
            </a:r>
          </a:p>
          <a:p>
            <a:pPr>
              <a:buFontTx/>
              <a:buNone/>
            </a:pPr>
            <a:r>
              <a:rPr lang="en-US" altLang="ar-SA" sz="28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ar-SA" sz="2800" b="1" i="1" dirty="0" err="1">
                <a:latin typeface="Times New Roman" pitchFamily="18" charset="0"/>
                <a:cs typeface="Times New Roman" pitchFamily="18" charset="0"/>
              </a:rPr>
              <a:t>painfull</a:t>
            </a:r>
            <a:r>
              <a:rPr lang="en-US" altLang="ar-SA" sz="2800" b="1" i="1" dirty="0">
                <a:latin typeface="Times New Roman" pitchFamily="18" charset="0"/>
                <a:cs typeface="Times New Roman" pitchFamily="18" charset="0"/>
              </a:rPr>
              <a:t> bone, renal </a:t>
            </a:r>
            <a:r>
              <a:rPr lang="en-US" altLang="ar-SA" sz="2800" b="1" i="1" dirty="0" err="1">
                <a:latin typeface="Times New Roman" pitchFamily="18" charset="0"/>
                <a:cs typeface="Times New Roman" pitchFamily="18" charset="0"/>
              </a:rPr>
              <a:t>stone,abdominal</a:t>
            </a:r>
            <a:r>
              <a:rPr lang="en-US" altLang="ar-SA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ar-SA" sz="2800" b="1" i="1" dirty="0" err="1">
                <a:latin typeface="Times New Roman" pitchFamily="18" charset="0"/>
                <a:cs typeface="Times New Roman" pitchFamily="18" charset="0"/>
              </a:rPr>
              <a:t>groan,mental</a:t>
            </a:r>
            <a:r>
              <a:rPr lang="en-US" altLang="ar-SA" sz="2800" b="1" i="1" dirty="0">
                <a:latin typeface="Times New Roman" pitchFamily="18" charset="0"/>
                <a:cs typeface="Times New Roman" pitchFamily="18" charset="0"/>
              </a:rPr>
              <a:t> moan)</a:t>
            </a:r>
          </a:p>
        </p:txBody>
      </p:sp>
    </p:spTree>
    <p:extLst>
      <p:ext uri="{BB962C8B-B14F-4D97-AF65-F5344CB8AC3E}">
        <p14:creationId xmlns:p14="http://schemas.microsoft.com/office/powerpoint/2010/main" val="31519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65D0-7063-48AF-AAD8-65985A0B88E7}" type="slidenum">
              <a:rPr lang="ar-SA" altLang="en-US"/>
              <a:pPr/>
              <a:t>48</a:t>
            </a:fld>
            <a:endParaRPr lang="en-US" alt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ar-SA" sz="3600" b="1" i="1" u="sng"/>
              <a:t>Secondary Hyperparathyroidism</a:t>
            </a:r>
            <a:r>
              <a:rPr lang="en-US" altLang="ar-SA" sz="3600" b="1"/>
              <a:t> :</a:t>
            </a:r>
            <a:endParaRPr lang="en-US" altLang="ar-SA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943600"/>
          </a:xfrm>
        </p:spPr>
        <p:txBody>
          <a:bodyPr>
            <a:normAutofit lnSpcReduction="10000"/>
          </a:bodyPr>
          <a:lstStyle/>
          <a:p>
            <a:endParaRPr lang="en-US" altLang="ar-SA" sz="2800" b="1"/>
          </a:p>
          <a:p>
            <a:r>
              <a:rPr lang="en-US" altLang="ar-SA" sz="2800" b="1">
                <a:latin typeface="Times New Roman" pitchFamily="18" charset="0"/>
                <a:cs typeface="Times New Roman" pitchFamily="18" charset="0"/>
              </a:rPr>
              <a:t>Occur in any condition associated with chronic hypocalcemia, mostly chronic renal failure.</a:t>
            </a:r>
          </a:p>
          <a:p>
            <a:pPr>
              <a:buFontTx/>
              <a:buNone/>
            </a:pPr>
            <a:r>
              <a:rPr lang="en-US" altLang="ar-SA" sz="2800" b="1">
                <a:latin typeface="Times New Roman" pitchFamily="18" charset="0"/>
                <a:cs typeface="Times New Roman" pitchFamily="18" charset="0"/>
              </a:rPr>
              <a:t>    RF</a:t>
            </a:r>
            <a:r>
              <a:rPr lang="en-US" altLang="ar-SA" sz="28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phosphate excretions.phosphate: depress Ca  Ca</a:t>
            </a:r>
            <a:r>
              <a:rPr lang="en-US" altLang="ar-SA" sz="2800" b="1">
                <a:latin typeface="Times New Roman" pitchFamily="18" charset="0"/>
                <a:cs typeface="Times New Roman" pitchFamily="18" charset="0"/>
              </a:rPr>
              <a:t>PTH</a:t>
            </a:r>
          </a:p>
          <a:p>
            <a:pPr>
              <a:buFontTx/>
              <a:buNone/>
            </a:pPr>
            <a:r>
              <a:rPr lang="en-US" altLang="ar-SA" sz="2800" b="1">
                <a:latin typeface="Times New Roman" pitchFamily="18" charset="0"/>
                <a:cs typeface="Times New Roman" pitchFamily="18" charset="0"/>
              </a:rPr>
              <a:t> lab finding : include  </a:t>
            </a:r>
            <a:r>
              <a:rPr lang="en-US" altLang="ar-SA" sz="28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lang="en-US" altLang="ar-SA" sz="2800" b="1">
                <a:latin typeface="Times New Roman" pitchFamily="18" charset="0"/>
                <a:cs typeface="Times New Roman" pitchFamily="18" charset="0"/>
              </a:rPr>
              <a:t>PTH , </a:t>
            </a:r>
            <a:r>
              <a:rPr lang="en-US" altLang="ar-SA" sz="28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Ca , s.phosphate .</a:t>
            </a:r>
            <a:endParaRPr lang="en-US" altLang="ar-SA" sz="28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ar-SA" sz="2800" b="1" u="sng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Morphology: </a:t>
            </a:r>
            <a:r>
              <a:rPr lang="en-US" altLang="ar-SA" sz="2800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ar-SA" sz="2800" b="1">
                <a:solidFill>
                  <a:srgbClr val="99CC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ar-SA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The glands are hyperplastic, similar to those of primary cases.</a:t>
            </a:r>
          </a:p>
          <a:p>
            <a:pPr>
              <a:buFontTx/>
              <a:buNone/>
            </a:pPr>
            <a:r>
              <a:rPr lang="en-US" altLang="ar-SA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-Renal osteodystrophy .</a:t>
            </a:r>
          </a:p>
          <a:p>
            <a:pPr>
              <a:buFontTx/>
              <a:buNone/>
            </a:pPr>
            <a:r>
              <a:rPr lang="en-US" altLang="ar-SA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-Bone changes and metastatic calcifications may be seen. </a:t>
            </a:r>
          </a:p>
          <a:p>
            <a:pPr>
              <a:buFontTx/>
              <a:buNone/>
            </a:pPr>
            <a:r>
              <a:rPr lang="en-US" altLang="ar-SA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ar-SA" sz="2800" b="1" u="sng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Tertiary Hyperparathyroidis</a:t>
            </a:r>
            <a:r>
              <a:rPr lang="en-US" altLang="ar-SA" sz="2400" b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indicates extreme</a:t>
            </a:r>
            <a:r>
              <a:rPr lang="en-US" altLang="ar-SA" sz="2400" b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 activity of the  parathyroid </a:t>
            </a:r>
            <a:r>
              <a:rPr lang="en-US" altLang="ar-SA" sz="2800" b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autonomous (needs surgery ).</a:t>
            </a:r>
          </a:p>
        </p:txBody>
      </p:sp>
    </p:spTree>
    <p:extLst>
      <p:ext uri="{BB962C8B-B14F-4D97-AF65-F5344CB8AC3E}">
        <p14:creationId xmlns:p14="http://schemas.microsoft.com/office/powerpoint/2010/main" val="194041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261D-DEF7-4B3D-A136-7297F7607545}" type="slidenum">
              <a:rPr lang="ar-SA" altLang="en-US"/>
              <a:pPr/>
              <a:t>49</a:t>
            </a:fld>
            <a:endParaRPr lang="en-US" alt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8915400" cy="144016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ar-SA" sz="2800" b="1" i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ar-SA" sz="2800" b="1" i="1" u="sng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ar-SA" sz="2800" b="1" i="1" u="sng" dirty="0" err="1">
                <a:latin typeface="Times New Roman" pitchFamily="18" charset="0"/>
                <a:cs typeface="Times New Roman" pitchFamily="18" charset="0"/>
              </a:rPr>
              <a:t>Hypoparathyroidism</a:t>
            </a:r>
            <a:r>
              <a:rPr lang="en-US" altLang="ar-SA" sz="2800" b="1" dirty="0"/>
              <a:t> :</a:t>
            </a:r>
            <a:r>
              <a:rPr lang="en-US" altLang="ar-SA" sz="2800" b="1" dirty="0">
                <a:latin typeface="Times New Roman" pitchFamily="18" charset="0"/>
                <a:cs typeface="Times New Roman" pitchFamily="18" charset="0"/>
              </a:rPr>
              <a:t>One cause of </a:t>
            </a:r>
            <a:r>
              <a:rPr lang="en-US" altLang="ar-S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ar-SA" sz="2800" b="1" dirty="0" err="1" smtClean="0">
                <a:latin typeface="Times New Roman" pitchFamily="18" charset="0"/>
                <a:cs typeface="Times New Roman" pitchFamily="18" charset="0"/>
              </a:rPr>
              <a:t>hypocalcemia</a:t>
            </a:r>
            <a:r>
              <a:rPr lang="en-US" altLang="ar-SA" sz="3600" b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altLang="ar-SA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ar-SA" sz="3200" b="1" u="sng" dirty="0">
                <a:latin typeface="Times New Roman" pitchFamily="18" charset="0"/>
                <a:cs typeface="Times New Roman" pitchFamily="18" charset="0"/>
              </a:rPr>
              <a:t>Causes:</a:t>
            </a:r>
            <a:r>
              <a:rPr lang="en-US" altLang="ar-SA" sz="36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ar-SA" sz="3600" b="1" u="sng" dirty="0">
                <a:latin typeface="Times New Roman" pitchFamily="18" charset="0"/>
                <a:cs typeface="Times New Roman" pitchFamily="18" charset="0"/>
              </a:rPr>
            </a:br>
            <a:endParaRPr lang="en-US" altLang="ar-SA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638800"/>
          </a:xfrm>
        </p:spPr>
        <p:txBody>
          <a:bodyPr>
            <a:normAutofit lnSpcReduction="10000"/>
          </a:bodyPr>
          <a:lstStyle/>
          <a:p>
            <a:r>
              <a:rPr lang="en-US" altLang="ar-SA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1.Congenital absence ( aplasia :</a:t>
            </a:r>
            <a:r>
              <a:rPr lang="en-US" altLang="ar-SA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DiGeorge</a:t>
            </a:r>
            <a:r>
              <a:rPr lang="en-US" altLang="ar-SA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syndrome).</a:t>
            </a:r>
          </a:p>
          <a:p>
            <a:pPr>
              <a:buFontTx/>
              <a:buNone/>
            </a:pPr>
            <a:r>
              <a:rPr lang="en-US" altLang="ar-SA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2. Damage to the gland or its vessels during thyroid surgery ( surgical ablation ).</a:t>
            </a:r>
          </a:p>
          <a:p>
            <a:pPr>
              <a:buFontTx/>
              <a:buNone/>
            </a:pPr>
            <a:r>
              <a:rPr lang="en-US" altLang="ar-SA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3. Idiopathic, autoimmune disease.</a:t>
            </a:r>
          </a:p>
          <a:p>
            <a:pPr>
              <a:buFontTx/>
              <a:buNone/>
            </a:pPr>
            <a:r>
              <a:rPr lang="en-US" altLang="ar-SA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4. </a:t>
            </a:r>
            <a:r>
              <a:rPr lang="en-US" altLang="ar-SA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Pseudohypoparathyroidism</a:t>
            </a:r>
            <a:r>
              <a:rPr lang="en-US" altLang="ar-SA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tissue resistance to PTH.</a:t>
            </a:r>
          </a:p>
          <a:p>
            <a:r>
              <a:rPr lang="en-US" altLang="ar-SA" sz="2800" b="1" u="sng" dirty="0">
                <a:latin typeface="Times New Roman" pitchFamily="18" charset="0"/>
                <a:cs typeface="Times New Roman" pitchFamily="18" charset="0"/>
              </a:rPr>
              <a:t>Clinical features:</a:t>
            </a:r>
            <a:r>
              <a:rPr lang="en-US" altLang="ar-S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ar-SA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ar-SA" b="1" i="1" dirty="0" err="1">
                <a:latin typeface="Times New Roman" pitchFamily="18" charset="0"/>
                <a:cs typeface="Times New Roman" pitchFamily="18" charset="0"/>
              </a:rPr>
              <a:t>Chvostek</a:t>
            </a:r>
            <a:r>
              <a:rPr lang="en-US" altLang="ar-SA" b="1" i="1" dirty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altLang="ar-SA" b="1" i="1" dirty="0" err="1">
                <a:latin typeface="Times New Roman" pitchFamily="18" charset="0"/>
                <a:cs typeface="Times New Roman" pitchFamily="18" charset="0"/>
              </a:rPr>
              <a:t>trosseau</a:t>
            </a:r>
            <a:r>
              <a:rPr lang="en-US" altLang="ar-SA" b="1" i="1" dirty="0">
                <a:latin typeface="Times New Roman" pitchFamily="18" charset="0"/>
                <a:cs typeface="Times New Roman" pitchFamily="18" charset="0"/>
              </a:rPr>
              <a:t> signs ).</a:t>
            </a:r>
          </a:p>
          <a:p>
            <a:pPr>
              <a:buFontTx/>
              <a:buNone/>
            </a:pPr>
            <a:r>
              <a:rPr lang="en-US" altLang="ar-SA" sz="2800" dirty="0">
                <a:solidFill>
                  <a:srgbClr val="99CC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ar-SA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Tetany</a:t>
            </a:r>
            <a:r>
              <a:rPr lang="en-US" altLang="ar-SA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convulsion, neuromuscular irritability (</a:t>
            </a:r>
            <a:r>
              <a:rPr lang="en-US" altLang="ar-SA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</a:t>
            </a:r>
            <a:r>
              <a:rPr lang="en-US" altLang="ar-SA" sz="28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Ca</a:t>
            </a:r>
            <a:r>
              <a:rPr lang="en-US" altLang="ar-SA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).</a:t>
            </a:r>
            <a:r>
              <a:rPr lang="en-US" altLang="ar-SA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ar-SA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Mucocutaneous</a:t>
            </a:r>
            <a:r>
              <a:rPr lang="en-US" altLang="ar-SA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candidiasis ( defect in T cell function ?)</a:t>
            </a:r>
          </a:p>
          <a:p>
            <a:pPr>
              <a:buFontTx/>
              <a:buNone/>
            </a:pPr>
            <a:r>
              <a:rPr lang="en-US" altLang="ar-SA" sz="2800" b="1" i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Diagnostic lab finding</a:t>
            </a:r>
            <a:r>
              <a:rPr lang="en-US" altLang="ar-SA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ar-SA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</a:t>
            </a:r>
            <a:r>
              <a:rPr lang="en-US" altLang="ar-SA" sz="28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Ca</a:t>
            </a:r>
            <a:r>
              <a:rPr lang="en-US" altLang="ar-SA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PTH, </a:t>
            </a:r>
            <a:r>
              <a:rPr lang="en-US" altLang="ar-SA" sz="28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s.phosphate</a:t>
            </a:r>
            <a:r>
              <a:rPr lang="en-US" altLang="ar-SA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.</a:t>
            </a:r>
          </a:p>
          <a:p>
            <a:pPr>
              <a:buFontTx/>
              <a:buNone/>
            </a:pPr>
            <a:r>
              <a:rPr lang="en-US" altLang="ar-SA" sz="2800" b="1" i="1" u="sng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Treatment</a:t>
            </a:r>
            <a:r>
              <a:rPr lang="en-US" altLang="ar-SA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: of all type of hypothyroidism by supplement of diet with calcium &amp; vitamin D .</a:t>
            </a:r>
          </a:p>
        </p:txBody>
      </p:sp>
    </p:spTree>
    <p:extLst>
      <p:ext uri="{BB962C8B-B14F-4D97-AF65-F5344CB8AC3E}">
        <p14:creationId xmlns:p14="http://schemas.microsoft.com/office/powerpoint/2010/main" val="420788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>
            <a:spLocks noChangeArrowheads="1"/>
          </p:cNvSpPr>
          <p:nvPr/>
        </p:nvSpPr>
        <p:spPr bwMode="auto">
          <a:xfrm>
            <a:off x="228600" y="381000"/>
            <a:ext cx="8915400" cy="846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latin typeface="Times New Roman" pitchFamily="18" charset="0"/>
                <a:cs typeface="Tahoma" pitchFamily="34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PATHOGENESIS 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latin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3200" dirty="0">
                <a:latin typeface="Tahoma" pitchFamily="34" charset="0"/>
                <a:cs typeface="Tahoma" pitchFamily="34" charset="0"/>
              </a:rPr>
              <a:t> The TSH receptor signaling pathway plays an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latin typeface="Tahoma" pitchFamily="34" charset="0"/>
                <a:cs typeface="Tahoma" pitchFamily="34" charset="0"/>
              </a:rPr>
              <a:t>   important role in the pathogenesis of  toxic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latin typeface="Tahoma" pitchFamily="34" charset="0"/>
                <a:cs typeface="Tahoma" pitchFamily="34" charset="0"/>
              </a:rPr>
              <a:t>   adenomas.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latin typeface="Times New Roman" pitchFamily="18" charset="0"/>
              <a:cs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ar-SA" sz="3200" dirty="0">
                <a:latin typeface="Tahoma" pitchFamily="34" charset="0"/>
                <a:cs typeface="Tahoma" pitchFamily="34" charset="0"/>
              </a:rPr>
              <a:t> Activating somatic mutation in TSH receptor is identified leading to overproduction of </a:t>
            </a:r>
            <a:r>
              <a:rPr lang="en-US" altLang="ar-SA" sz="3200" dirty="0" err="1">
                <a:latin typeface="Tahoma" pitchFamily="34" charset="0"/>
                <a:cs typeface="Tahoma" pitchFamily="34" charset="0"/>
              </a:rPr>
              <a:t>cAMP</a:t>
            </a:r>
            <a:endParaRPr lang="en-US" altLang="ar-SA" sz="3200" dirty="0">
              <a:latin typeface="Tahoma" pitchFamily="34" charset="0"/>
              <a:cs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ar-SA" sz="3200" dirty="0">
              <a:latin typeface="Tahoma" pitchFamily="34" charset="0"/>
              <a:cs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ar-SA" sz="3200" dirty="0">
                <a:latin typeface="Tahoma" pitchFamily="34" charset="0"/>
                <a:cs typeface="Tahoma" pitchFamily="34" charset="0"/>
              </a:rPr>
              <a:t> 20% have point mutation in RAS oncogene, PIK3CA, or PAX8/PPARG fusion gene.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latin typeface="Times New Roman" pitchFamily="18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latin typeface="Times New Roman" pitchFamily="18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3200" dirty="0">
              <a:latin typeface="Times New Roman" pitchFamily="18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latin typeface="Times New Roman" pitchFamily="18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latin typeface="Times New Roman" pitchFamily="18" charset="0"/>
                <a:cs typeface="Tahoma" pitchFamily="34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9061729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B7E7-F43C-4C4F-9ACA-82883CCC02AF}" type="slidenum">
              <a:rPr lang="ar-SA" altLang="en-US" smtClean="0"/>
              <a:pPr/>
              <a:t>50</a:t>
            </a:fld>
            <a:endParaRPr lang="en-US" altLang="en-US"/>
          </a:p>
        </p:txBody>
      </p:sp>
      <p:pic>
        <p:nvPicPr>
          <p:cNvPr id="5" name="صورة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0"/>
            <a:ext cx="3505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عنصر نائب للمحتوى 5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019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97546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B7E7-F43C-4C4F-9ACA-82883CCC02AF}" type="slidenum">
              <a:rPr lang="ar-SA" altLang="en-US" smtClean="0"/>
              <a:pPr/>
              <a:t>51</a:t>
            </a:fld>
            <a:endParaRPr lang="en-US" altLang="en-US"/>
          </a:p>
        </p:txBody>
      </p:sp>
      <p:pic>
        <p:nvPicPr>
          <p:cNvPr id="5" name="صورة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92920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B7E7-F43C-4C4F-9ACA-82883CCC02AF}" type="slidenum">
              <a:rPr lang="ar-SA" altLang="en-US" smtClean="0"/>
              <a:pPr/>
              <a:t>52</a:t>
            </a:fld>
            <a:endParaRPr lang="en-US" altLang="en-US"/>
          </a:p>
        </p:txBody>
      </p:sp>
      <p:pic>
        <p:nvPicPr>
          <p:cNvPr id="5" name="صورة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6006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718"/>
            <a:ext cx="6635080" cy="82801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 </a:t>
            </a:r>
            <a:r>
              <a:rPr lang="en-US" altLang="en-US" sz="3600" dirty="0" smtClean="0">
                <a:latin typeface="Tahoma" pitchFamily="34" charset="0"/>
                <a:cs typeface="Tahoma" pitchFamily="34" charset="0"/>
              </a:rPr>
              <a:t>Macroscopic Picture 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9809" y="1052736"/>
            <a:ext cx="8915400" cy="53340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ar-SA" sz="2200" dirty="0" smtClean="0">
                <a:latin typeface="Tahoma" pitchFamily="34" charset="0"/>
                <a:cs typeface="Tahoma" pitchFamily="34" charset="0"/>
              </a:rPr>
              <a:t>1- Uniform follicles , lined by cuboidal epithelial cells. </a:t>
            </a:r>
            <a:endParaRPr lang="en-US" altLang="ar-SA" sz="2200" dirty="0" smtClean="0">
              <a:solidFill>
                <a:srgbClr val="00FF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buNone/>
            </a:pPr>
            <a:r>
              <a:rPr lang="en-US" altLang="ar-SA" sz="2200" dirty="0" smtClean="0">
                <a:latin typeface="Tahoma" pitchFamily="34" charset="0"/>
                <a:cs typeface="Tahoma" pitchFamily="34" charset="0"/>
              </a:rPr>
              <a:t>2- Focal nuclear </a:t>
            </a:r>
            <a:r>
              <a:rPr lang="en-US" altLang="ar-SA" sz="2200" dirty="0" err="1" smtClean="0">
                <a:latin typeface="Tahoma" pitchFamily="34" charset="0"/>
                <a:cs typeface="Tahoma" pitchFamily="34" charset="0"/>
              </a:rPr>
              <a:t>pleomorphism</a:t>
            </a:r>
            <a:r>
              <a:rPr lang="en-US" altLang="ar-SA" sz="2200" dirty="0" smtClean="0">
                <a:latin typeface="Tahoma" pitchFamily="34" charset="0"/>
                <a:cs typeface="Tahoma" pitchFamily="34" charset="0"/>
              </a:rPr>
              <a:t>, nucleoli ….</a:t>
            </a:r>
          </a:p>
          <a:p>
            <a:pPr marL="0" indent="0" eaLnBrk="1" hangingPunct="1">
              <a:buNone/>
            </a:pPr>
            <a:r>
              <a:rPr lang="en-US" altLang="ar-SA" sz="2200" dirty="0" smtClean="0">
                <a:latin typeface="Tahoma" pitchFamily="34" charset="0"/>
                <a:cs typeface="Tahoma" pitchFamily="34" charset="0"/>
              </a:rPr>
              <a:t>       (   Endocrine </a:t>
            </a:r>
            <a:r>
              <a:rPr lang="en-US" altLang="ar-SA" sz="2200" dirty="0" err="1" smtClean="0">
                <a:latin typeface="Tahoma" pitchFamily="34" charset="0"/>
                <a:cs typeface="Tahoma" pitchFamily="34" charset="0"/>
              </a:rPr>
              <a:t>atypia</a:t>
            </a:r>
            <a:r>
              <a:rPr lang="en-US" altLang="ar-SA" sz="2200" dirty="0" smtClean="0">
                <a:latin typeface="Tahoma" pitchFamily="34" charset="0"/>
                <a:cs typeface="Tahoma" pitchFamily="34" charset="0"/>
              </a:rPr>
              <a:t> )</a:t>
            </a:r>
          </a:p>
          <a:p>
            <a:pPr marL="0" indent="0" eaLnBrk="1" hangingPunct="1">
              <a:buNone/>
            </a:pPr>
            <a:r>
              <a:rPr lang="en-US" altLang="ar-SA" sz="2200" dirty="0" smtClean="0">
                <a:latin typeface="Tahoma" pitchFamily="34" charset="0"/>
                <a:cs typeface="Tahoma" pitchFamily="34" charset="0"/>
              </a:rPr>
              <a:t>3- Presence of a</a:t>
            </a:r>
            <a:r>
              <a:rPr lang="en-US" altLang="ar-SA" sz="22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ar-SA" sz="22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capsule</a:t>
            </a:r>
            <a:r>
              <a:rPr lang="en-US" altLang="ar-SA" sz="2200" dirty="0" smtClean="0">
                <a:latin typeface="Tahoma" pitchFamily="34" charset="0"/>
                <a:cs typeface="Tahoma" pitchFamily="34" charset="0"/>
              </a:rPr>
              <a:t> with tumor compressing</a:t>
            </a:r>
          </a:p>
          <a:p>
            <a:pPr marL="0" indent="0" eaLnBrk="1" hangingPunct="1">
              <a:buNone/>
            </a:pPr>
            <a:r>
              <a:rPr lang="en-US" altLang="ar-SA" sz="2200" dirty="0" smtClean="0">
                <a:latin typeface="Tahoma" pitchFamily="34" charset="0"/>
                <a:cs typeface="Tahoma" pitchFamily="34" charset="0"/>
              </a:rPr>
              <a:t>      surrounding normal thyroid outside  . </a:t>
            </a:r>
          </a:p>
          <a:p>
            <a:pPr marL="0" indent="0" eaLnBrk="1" hangingPunct="1">
              <a:buNone/>
            </a:pPr>
            <a:r>
              <a:rPr lang="en-US" altLang="ar-SA" sz="2200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altLang="ar-SA" sz="2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* </a:t>
            </a:r>
            <a:r>
              <a:rPr lang="en-US" altLang="ar-SA" sz="2200" b="1" u="sng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Integrity of capsule is important in the differentiation of adenoma from well differentiated follicular carcinoma.</a:t>
            </a:r>
          </a:p>
          <a:p>
            <a:pPr marL="0" indent="0" eaLnBrk="1" hangingPunct="1">
              <a:buNone/>
            </a:pPr>
            <a:r>
              <a:rPr lang="en-US" altLang="ar-SA" sz="22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Capsular &amp;/ or vascular invasion </a:t>
            </a:r>
            <a:r>
              <a:rPr lang="en-US" altLang="ar-SA" sz="2200" b="1" dirty="0" smtClean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→ </a:t>
            </a:r>
            <a:r>
              <a:rPr lang="en-US" altLang="ar-SA" sz="22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Carcinoma </a:t>
            </a:r>
          </a:p>
          <a:p>
            <a:pPr marL="0" indent="0" eaLnBrk="1" hangingPunct="1">
              <a:buNone/>
            </a:pPr>
            <a:r>
              <a:rPr lang="en-US" sz="2200" dirty="0"/>
              <a:t> * </a:t>
            </a:r>
            <a:r>
              <a:rPr lang="en-US" sz="2200" dirty="0">
                <a:solidFill>
                  <a:schemeClr val="tx2"/>
                </a:solidFill>
              </a:rPr>
              <a:t>Papillary changes </a:t>
            </a:r>
            <a:r>
              <a:rPr lang="en-US" sz="2200" dirty="0"/>
              <a:t>: is more likely to prove malignant (no papillary adenoma ).</a:t>
            </a:r>
            <a:endParaRPr lang="en-US" altLang="ar-SA" sz="2200" b="1" dirty="0" smtClean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buNone/>
            </a:pPr>
            <a:endParaRPr lang="en-US" altLang="en-US" sz="2200" dirty="0" smtClean="0"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buNone/>
            </a:pPr>
            <a:endParaRPr lang="en-US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20482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S01871-024-f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>
              <a:defRPr sz="2800">
                <a:solidFill>
                  <a:srgbClr val="FFFF99"/>
                </a:solidFill>
                <a:latin typeface="Arial Narrow" pitchFamily="34" charset="0"/>
                <a:cs typeface="Arial" charset="0"/>
              </a:defRPr>
            </a:lvl2pPr>
            <a:lvl3pPr>
              <a:defRPr sz="2400">
                <a:solidFill>
                  <a:srgbClr val="CCECFF"/>
                </a:solidFill>
                <a:latin typeface="Arial Narrow" pitchFamily="34" charset="0"/>
                <a:cs typeface="Arial" charset="0"/>
              </a:defRPr>
            </a:lvl3pPr>
            <a:lvl4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>
              <a:defRPr sz="2800">
                <a:solidFill>
                  <a:srgbClr val="FFFF99"/>
                </a:solidFill>
                <a:latin typeface="Arial Narrow" pitchFamily="34" charset="0"/>
                <a:cs typeface="Arial" charset="0"/>
              </a:defRPr>
            </a:lvl2pPr>
            <a:lvl3pPr>
              <a:defRPr sz="2400">
                <a:solidFill>
                  <a:srgbClr val="CCECFF"/>
                </a:solidFill>
                <a:latin typeface="Arial Narrow" pitchFamily="34" charset="0"/>
                <a:cs typeface="Arial" charset="0"/>
              </a:defRPr>
            </a:lvl3pPr>
            <a:lvl4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700" i="1">
                <a:solidFill>
                  <a:srgbClr val="000000"/>
                </a:solidFill>
                <a:latin typeface="Arial" charset="0"/>
              </a:rPr>
              <a:t>Downloaded from: Robbins &amp; Cotran Pathologic Basis of Disease (on 4 December 2005 01:50 PM)</a:t>
            </a: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>
              <a:defRPr sz="2800">
                <a:solidFill>
                  <a:srgbClr val="FFFF99"/>
                </a:solidFill>
                <a:latin typeface="Arial Narrow" pitchFamily="34" charset="0"/>
                <a:cs typeface="Arial" charset="0"/>
              </a:defRPr>
            </a:lvl2pPr>
            <a:lvl3pPr>
              <a:defRPr sz="2400">
                <a:solidFill>
                  <a:srgbClr val="CCECFF"/>
                </a:solidFill>
                <a:latin typeface="Arial Narrow" pitchFamily="34" charset="0"/>
                <a:cs typeface="Arial" charset="0"/>
              </a:defRPr>
            </a:lvl3pPr>
            <a:lvl4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700" i="1">
                <a:solidFill>
                  <a:srgbClr val="000000"/>
                </a:solidFill>
                <a:latin typeface="Arial" charset="0"/>
              </a:rPr>
              <a:t>© 2005 Elsevier </a:t>
            </a:r>
          </a:p>
        </p:txBody>
      </p:sp>
      <p:pic>
        <p:nvPicPr>
          <p:cNvPr id="93190" name="Picture 6" descr="admintit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990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8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S01871-024-f02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4038600" y="6659563"/>
            <a:ext cx="44640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>
              <a:defRPr sz="2800">
                <a:solidFill>
                  <a:srgbClr val="FFFF99"/>
                </a:solidFill>
                <a:latin typeface="Arial Narrow" pitchFamily="34" charset="0"/>
                <a:cs typeface="Arial" charset="0"/>
              </a:defRPr>
            </a:lvl2pPr>
            <a:lvl3pPr>
              <a:defRPr sz="2400">
                <a:solidFill>
                  <a:srgbClr val="CCECFF"/>
                </a:solidFill>
                <a:latin typeface="Arial Narrow" pitchFamily="34" charset="0"/>
                <a:cs typeface="Arial" charset="0"/>
              </a:defRPr>
            </a:lvl3pPr>
            <a:lvl4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700" i="1">
                <a:solidFill>
                  <a:srgbClr val="000000"/>
                </a:solidFill>
                <a:latin typeface="Arial" charset="0"/>
              </a:rPr>
              <a:t>© 2005 Elsevier </a:t>
            </a:r>
          </a:p>
        </p:txBody>
      </p:sp>
      <p:pic>
        <p:nvPicPr>
          <p:cNvPr id="94212" name="Picture 4" descr="admintit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990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1905000" y="6324600"/>
            <a:ext cx="5943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</a:rPr>
              <a:t>Adenoma with intact thick capsule</a:t>
            </a:r>
          </a:p>
        </p:txBody>
      </p:sp>
    </p:spTree>
    <p:extLst>
      <p:ext uri="{BB962C8B-B14F-4D97-AF65-F5344CB8AC3E}">
        <p14:creationId xmlns:p14="http://schemas.microsoft.com/office/powerpoint/2010/main" val="216211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81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CF05F-51E3-4012-B6A7-A6148CAAB604}" type="slidenum">
              <a:rPr lang="ar-SA" altLang="en-US"/>
              <a:pPr/>
              <a:t>9</a:t>
            </a:fld>
            <a:endParaRPr lang="en-US" altLang="en-US"/>
          </a:p>
        </p:txBody>
      </p:sp>
      <p:pic>
        <p:nvPicPr>
          <p:cNvPr id="181253" name="Picture 5" descr="ENDO0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038"/>
            <a:ext cx="9144000" cy="6811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426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sential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1B357AF2F8B24E9C0BEF8592B8D98A" ma:contentTypeVersion="5" ma:contentTypeDescription="Create a new document." ma:contentTypeScope="" ma:versionID="2f41119ba37e1d0c1af7be72b398735a">
  <xsd:schema xmlns:xsd="http://www.w3.org/2001/XMLSchema" xmlns:xs="http://www.w3.org/2001/XMLSchema" xmlns:p="http://schemas.microsoft.com/office/2006/metadata/properties" xmlns:ns2="fcf2dd5e-dcfb-40ea-a641-1b831d83aa51" xmlns:ns3="08ea5220-58ab-4158-920f-d3b8f747703b" targetNamespace="http://schemas.microsoft.com/office/2006/metadata/properties" ma:root="true" ma:fieldsID="ac21dd1abd3b385f944e82be27a07cfe" ns2:_="" ns3:_="">
    <xsd:import namespace="fcf2dd5e-dcfb-40ea-a641-1b831d83aa51"/>
    <xsd:import namespace="08ea5220-58ab-4158-920f-d3b8f74770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f2dd5e-dcfb-40ea-a641-1b831d83aa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ea5220-58ab-4158-920f-d3b8f747703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52BA2C5-4C1E-48F0-80AE-85BDA730D4EA}"/>
</file>

<file path=customXml/itemProps2.xml><?xml version="1.0" encoding="utf-8"?>
<ds:datastoreItem xmlns:ds="http://schemas.openxmlformats.org/officeDocument/2006/customXml" ds:itemID="{E85546CA-D6EB-41B4-BC65-FE876A9C730E}"/>
</file>

<file path=customXml/itemProps3.xml><?xml version="1.0" encoding="utf-8"?>
<ds:datastoreItem xmlns:ds="http://schemas.openxmlformats.org/officeDocument/2006/customXml" ds:itemID="{ADD03DE5-A1DD-4147-8169-CFBE0A8C620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1829</Words>
  <Application>Microsoft Office PowerPoint</Application>
  <PresentationFormat>On-screen Show (4:3)</PresentationFormat>
  <Paragraphs>277</Paragraphs>
  <Slides>52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Essential</vt:lpstr>
      <vt:lpstr>PATHOLOGY OF ENDOCRINE  SYSTEM THYROID GLAND  And parathyroid glands                                          </vt:lpstr>
      <vt:lpstr> NODULES in the thyroid :</vt:lpstr>
      <vt:lpstr> General rules of nodules in the thyroid :</vt:lpstr>
      <vt:lpstr> NEOPLASMS of the THYROID :</vt:lpstr>
      <vt:lpstr>PowerPoint Presentation</vt:lpstr>
      <vt:lpstr> Macroscopic Picture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CARCINOMAS of THYROID :</vt:lpstr>
      <vt:lpstr>  TYPES of THYROID CARCINOMA :</vt:lpstr>
      <vt:lpstr>Genetic alterations in follicular cell-derived malignancies of the thyroid gland</vt:lpstr>
      <vt:lpstr>Pathogenesis of Thyroid Cancer :</vt:lpstr>
      <vt:lpstr>PowerPoint Presentation</vt:lpstr>
      <vt:lpstr>PowerPoint Presentation</vt:lpstr>
      <vt:lpstr>TYPES OF THYROID CARCINOMAS </vt:lpstr>
      <vt:lpstr>1- PAPILLARY CARCINOMA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2- FOLLICULAR  CARCINOMA :</vt:lpstr>
      <vt:lpstr>PowerPoint Presentation</vt:lpstr>
      <vt:lpstr>PowerPoint Presentation</vt:lpstr>
      <vt:lpstr>PowerPoint Presentation</vt:lpstr>
      <vt:lpstr>3- MEDULLARY CARCINOMA: </vt:lpstr>
      <vt:lpstr>PowerPoint Presentation</vt:lpstr>
      <vt:lpstr>PowerPoint Presentation</vt:lpstr>
      <vt:lpstr> 4- ANAPLASTIC CARCINOMA :</vt:lpstr>
      <vt:lpstr>PowerPoint Presentation</vt:lpstr>
      <vt:lpstr>PowerPoint Presentation</vt:lpstr>
      <vt:lpstr>PARATHYROID GLAND </vt:lpstr>
      <vt:lpstr>PowerPoint Presentation</vt:lpstr>
      <vt:lpstr>Parathyroid gland physiology</vt:lpstr>
      <vt:lpstr>PowerPoint Presentation</vt:lpstr>
      <vt:lpstr>Hyperparathyroidism, morphology of the gland</vt:lpstr>
      <vt:lpstr>PowerPoint Presentation</vt:lpstr>
      <vt:lpstr>PowerPoint Presentation</vt:lpstr>
      <vt:lpstr>PowerPoint Presentation</vt:lpstr>
      <vt:lpstr>Hyperparathyroidism: Pathological changes in other organs:</vt:lpstr>
      <vt:lpstr>PowerPoint Presentation</vt:lpstr>
      <vt:lpstr>Hyperparathyroidism, clinical picture</vt:lpstr>
      <vt:lpstr>Secondary Hyperparathyroidism :</vt:lpstr>
      <vt:lpstr> Hypoparathyroidism :One cause of  hypocalcemia. Causes: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Najla</dc:creator>
  <cp:lastModifiedBy>Toshiba</cp:lastModifiedBy>
  <cp:revision>17</cp:revision>
  <dcterms:created xsi:type="dcterms:W3CDTF">2017-12-12T18:25:19Z</dcterms:created>
  <dcterms:modified xsi:type="dcterms:W3CDTF">2021-04-28T11:20:00Z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0x010100CB1B357AF2F8B24E9C0BEF8592B8D98A</vt:lpwstr>
  </property>
</Properties>
</file>