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autoCompressPictures="0">
  <p:sldMasterIdLst>
    <p:sldMasterId id="2147483712" r:id="rId1"/>
  </p:sldMasterIdLst>
  <p:notesMasterIdLst>
    <p:notesMasterId r:id="rId25"/>
  </p:notesMasterIdLst>
  <p:handoutMasterIdLst>
    <p:handoutMasterId r:id="rId26"/>
  </p:handoutMasterIdLst>
  <p:sldIdLst>
    <p:sldId id="256" r:id="rId2"/>
    <p:sldId id="286" r:id="rId3"/>
    <p:sldId id="262" r:id="rId4"/>
    <p:sldId id="264" r:id="rId5"/>
    <p:sldId id="265" r:id="rId6"/>
    <p:sldId id="281" r:id="rId7"/>
    <p:sldId id="266" r:id="rId8"/>
    <p:sldId id="287" r:id="rId9"/>
    <p:sldId id="268" r:id="rId10"/>
    <p:sldId id="269" r:id="rId11"/>
    <p:sldId id="270" r:id="rId12"/>
    <p:sldId id="271" r:id="rId13"/>
    <p:sldId id="272" r:id="rId14"/>
    <p:sldId id="273" r:id="rId15"/>
    <p:sldId id="275" r:id="rId16"/>
    <p:sldId id="289" r:id="rId17"/>
    <p:sldId id="278" r:id="rId18"/>
    <p:sldId id="274" r:id="rId19"/>
    <p:sldId id="276" r:id="rId20"/>
    <p:sldId id="290" r:id="rId21"/>
    <p:sldId id="291" r:id="rId22"/>
    <p:sldId id="288" r:id="rId23"/>
    <p:sldId id="279" r:id="rId24"/>
  </p:sldIdLst>
  <p:sldSz cx="12192000" cy="6858000"/>
  <p:notesSz cx="6858000" cy="9144000"/>
  <p:defaultTextStyle>
    <a:defPPr algn="r" rtl="1">
      <a:defRPr lang="x-none"/>
    </a:defPPr>
    <a:lvl1pPr marL="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D8EE8E-EC11-996C-7149-34F13E5E9372}" v="29" dt="2023-10-23T12:00:31.309"/>
    <p1510:client id="{AE1077DD-55C2-8038-A22B-5AAE46A8F493}" v="1970" dt="2023-10-21T20:16:23.846"/>
    <p1510:client id="{B42EB8B7-1BFE-447F-93E7-1ECC7833ED4B}" v="840" dt="2023-10-21T16:49:42.4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3428" autoAdjust="0"/>
  </p:normalViewPr>
  <p:slideViewPr>
    <p:cSldViewPr snapToGrid="0">
      <p:cViewPr>
        <p:scale>
          <a:sx n="70" d="100"/>
          <a:sy n="70" d="100"/>
        </p:scale>
        <p:origin x="-720" y="-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>
            <a:extLst>
              <a:ext uri="{FF2B5EF4-FFF2-40B4-BE49-F238E27FC236}">
                <a16:creationId xmlns="" xmlns:a16="http://schemas.microsoft.com/office/drawing/2014/main" id="{B0EB34D6-CA59-4C91-9196-C4DC59EC83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 flipH="1"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algn="r" rtl="1"/>
            <a:endParaRPr lang="ar-SA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="" xmlns:a16="http://schemas.microsoft.com/office/drawing/2014/main" id="{99FD30DE-9510-402E-8CAB-692EDD341FA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 flipH="1">
            <a:off x="1587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algn="l" rtl="1"/>
            <a:fld id="{2691F4F6-93E8-4A4F-8E29-B4B4CCCD916B}" type="datetime1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10/06/1446</a:t>
            </a:fld>
            <a:endParaRPr lang="ar-SA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="" xmlns:a16="http://schemas.microsoft.com/office/drawing/2014/main" id="{C3AE9ACC-1C0F-4B82-87B0-D823658F957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 flipH="1"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algn="r" rtl="1"/>
            <a:endParaRPr lang="ar-SA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="" xmlns:a16="http://schemas.microsoft.com/office/drawing/2014/main" id="{A30E403C-C417-45C8-82F3-0F31AF0F889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 flipH="1">
            <a:off x="1587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algn="l" rtl="1"/>
            <a:fld id="{151C9848-D4F3-4874-BD83-6D5F2C99F5B3}" type="slidenum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‹#›</a:t>
            </a:fld>
            <a:endParaRPr lang="ar-SA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002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4-12-11T13:52:29.6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18207 10988,'0'-24,"0"24,-25 0,25 0,-25 0,-25 0,26-25,-1 25,0 0,0 0,25 0,-25 0,25 0,-24 0,24 0,-50 0,50 25,-50-25,26 0,-1 24,0 1,0-25,25 0,0 25,-25 49,1-49,24 25,0-25,-25-25,0 49,25-49,-25 25,25-25,-25 25,1 0,-1-25,0 49,25-49,-25 25,25 0,-25 25,-24-26,49 26,-25 0,0-26,25 1,-25 0,25 0,-25-25,25 25,0-25,0 24,0 26,-24-25,24 49,0-24,0-1,0-24,0 25,0-1,0-49,0 50,0-25,0 0,0 24,0 26,-25 24,25-99,0 25,0-25,0 49,0-49,0 0,0 25,0-25,25 25,-25 0,0-25,0 25,0-25,0 24,0-24,0 50,0-50,0 25,0-25,0 25,24-1,-24 1,0-25,25 25,-25 0,0-25,0 25,25-25,-25 24,0 1,25 0,0-25,-25 25,24 0,-24-1,0 1,25 25,0-25,0-1,-25 1,25-25,-25 25,25-25,-25 0,24 0,1 0,0 0,-25 0,50 0,-1 0,1 25,-25-25,24 0,-24 0,0 0,-25 0,25 0,-25 0,24 0,1 0,-25 0,25 25,0-25,0 25,24-25,-24 0,0 0,24 0,-49 0,25 0,0 0,0 0,0 0,-25 0,24 0,1 0,-25 0,25 0,25 0,-50 0,24 0,-24 0,25 0,0 0,-25 0,25 0,-25 0,0-25,25 0,0 25,-1-25,-24 25,25 0,0-25,-25 25,0-25,25 25,0-24,-1 24,26 0,-50 0,25 0,-25 0,49-25,-49 25,25 0,25 0,-50 0,25 0,-1 0,1 0,0 0,0 0,49 0,-49 0,-25 0,50-25,-26 25,-24-25,25 0,-25 25,25-24,-25 24,50-50,-50 50,24-25,1 25,-25-25,0 1,25 24,-25 0,0-25,0 25,25-50,-25 50,0-25,25 1,-25-1,0 0,0 0,0 0,0 25,0-24,0 24,0-25,0 0,0 25,0-25,0 0,0-24,0-1,-25-24,0 24,25 1,-25-1,0 25,25 0,0 25,0 0,-24 0,-1-25,0 1,0-26,0 25,25 0,0-24,-24 24,-1-25,0-24,0 74,25-25,0 25,-25-25,1 1,24 24,0-25,-25 25,25-25,-25 25,0-50,0-24,1 49,-1 0,25 25,-25-49,25 49,-25-25,25 0,-25 25,1-25,-1 25,0-24,0-1,25 25,-25-25,1 25,-1-25,0 0,-25 1,50-1,-24 25,24 0,-25-25,0 0,25 25,-25 0,25 0,-50-25,50 25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 flipH="1"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noProof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 flipH="1">
            <a:off x="1587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9EDCE75-36FA-4E6C-9FC8-67ABA0FD72DC}" type="datetime1">
              <a:rPr lang="ar-SA" smtClean="0"/>
              <a:pPr/>
              <a:t>10/06/1446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rtl="1"/>
            <a:endParaRPr lang="ar-SA" noProof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 flipH="1"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 rtl="1"/>
            <a:r>
              <a:rPr lang="ar-SA" noProof="0"/>
              <a:t>انقر لتحرير أنماط النص الرئيسي</a:t>
            </a:r>
          </a:p>
          <a:p>
            <a:pPr lvl="1" rtl="1"/>
            <a:r>
              <a:rPr lang="ar-SA" noProof="0"/>
              <a:t>المستوى الثاني</a:t>
            </a:r>
          </a:p>
          <a:p>
            <a:pPr lvl="2" rtl="1"/>
            <a:r>
              <a:rPr lang="ar-SA" noProof="0"/>
              <a:t>المستوى الثالث</a:t>
            </a:r>
          </a:p>
          <a:p>
            <a:pPr lvl="3" rtl="1"/>
            <a:r>
              <a:rPr lang="ar-SA" noProof="0"/>
              <a:t>المستوى الرابع</a:t>
            </a:r>
          </a:p>
          <a:p>
            <a:pPr lvl="4" rtl="1"/>
            <a:r>
              <a:rPr lang="ar-SA" noProof="0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 flipH="1"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noProof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 flipH="1">
            <a:off x="1587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D00F3BD1-FB65-41C2-83D3-9C24D2ECABBC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683523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1"/>
            <a:fld id="{D00F3BD1-FB65-41C2-83D3-9C24D2ECABBC}" type="slidenum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1</a:t>
            </a:fld>
            <a:endParaRPr lang="ar-SA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674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F3BD1-FB65-41C2-83D3-9C24D2ECABBC}" type="slidenum">
              <a:rPr lang="ar-SA" smtClean="0"/>
              <a:pPr/>
              <a:t>11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="" xmlns:a16="http://schemas.microsoft.com/office/drawing/2014/main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="" xmlns:a16="http://schemas.microsoft.com/office/drawing/2014/main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12241623-A064-4BED-B073-BA4D61433402}" type="datetime1">
              <a:rPr lang="en-US" smtClean="0"/>
              <a:pPr/>
              <a:t>12/11/2024</a:t>
            </a:fld>
            <a:endParaRPr lang="en-US"/>
          </a:p>
        </p:txBody>
      </p:sp>
      <p:sp>
        <p:nvSpPr>
          <p:cNvPr id="24" name="Footer Placeholder 23">
            <a:extLst>
              <a:ext uri="{FF2B5EF4-FFF2-40B4-BE49-F238E27FC236}">
                <a16:creationId xmlns="" xmlns:a16="http://schemas.microsoft.com/office/drawing/2014/main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5" name="Slide Number Placeholder 24">
            <a:extLst>
              <a:ext uri="{FF2B5EF4-FFF2-40B4-BE49-F238E27FC236}">
                <a16:creationId xmlns="" xmlns:a16="http://schemas.microsoft.com/office/drawing/2014/main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="" xmlns:a16="http://schemas.microsoft.com/office/drawing/2014/main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2460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36397E4A-EB6A-4FA6-AA4F-69EA0C70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pPr/>
              <a:t>12/11/2024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51A2F5D-7AC4-4F91-965A-7B6A45D6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D26E8B86-CDB8-482F-9D9F-1BFDA363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110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ECF02AB-6034-4B88-BC5A-7C17CB0EF809}" type="datetime1">
              <a:rPr lang="en-US" smtClean="0"/>
              <a:pPr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785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=""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pPr/>
              <a:t>12/11/2024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=""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="" xmlns:a16="http://schemas.microsoft.com/office/drawing/2014/main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462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B84A89F5-6982-40AE-8108-88B93E85C8FF}"/>
              </a:ext>
            </a:extLst>
          </p:cNvPr>
          <p:cNvGrpSpPr/>
          <p:nvPr/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B80BED93-E30B-4492-A268-84C33CA4F067}"/>
                </a:ext>
              </a:extLst>
            </p:cNvPr>
            <p:cNvSpPr/>
            <p:nvPr/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965F60C1-CD8B-4326-9B24-3D197CF382A6}"/>
                </a:ext>
              </a:extLst>
            </p:cNvPr>
            <p:cNvSpPr/>
            <p:nvPr/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69511D06-104E-440E-8049-4CDCE4B87E96}"/>
                </a:ext>
              </a:extLst>
            </p:cNvPr>
            <p:cNvSpPr/>
            <p:nvPr/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164F6B39-7B0A-4839-9F52-1FFA2044F248}"/>
                </a:ext>
              </a:extLst>
            </p:cNvPr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03099122-D80B-4389-A1CF-52C635217F4B}"/>
              </a:ext>
            </a:extLst>
          </p:cNvPr>
          <p:cNvGrpSpPr/>
          <p:nvPr/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CA535D59-CDAA-4AA9-84AC-A6142E857FE2}"/>
                </a:ext>
              </a:extLst>
            </p:cNvPr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CD6948CC-6D51-4092-887C-B0664DC102C7}"/>
                </a:ext>
              </a:extLst>
            </p:cNvPr>
            <p:cNvSpPr/>
            <p:nvPr/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F5F9FD94-99CC-42AD-8E66-CF99E8FD5A94}"/>
                </a:ext>
              </a:extLst>
            </p:cNvPr>
            <p:cNvSpPr/>
            <p:nvPr/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F47D3E70-A759-410D-B5DB-855218E138C3}"/>
                </a:ext>
              </a:extLst>
            </p:cNvPr>
            <p:cNvSpPr/>
            <p:nvPr/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90302A25-2D4F-4AD5-B0E9-C12184C3599E}"/>
              </a:ext>
            </a:extLst>
          </p:cNvPr>
          <p:cNvGrpSpPr/>
          <p:nvPr/>
        </p:nvGrpSpPr>
        <p:grpSpPr>
          <a:xfrm>
            <a:off x="-1" y="1355238"/>
            <a:ext cx="4381339" cy="5510713"/>
            <a:chOff x="0" y="1347287"/>
            <a:chExt cx="4259808" cy="5510713"/>
          </a:xfrm>
        </p:grpSpPr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E227AF03-773A-4B1E-8FED-67198038E60D}"/>
                </a:ext>
              </a:extLst>
            </p:cNvPr>
            <p:cNvSpPr/>
            <p:nvPr/>
          </p:nvSpPr>
          <p:spPr>
            <a:xfrm>
              <a:off x="0" y="1676545"/>
              <a:ext cx="4174269" cy="5181455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D6FE8FAD-8A4A-49E1-AFAF-A074482295A9}"/>
                </a:ext>
              </a:extLst>
            </p:cNvPr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0A7C4DFB-FDFD-4F28-8B00-287EB75C79EB}"/>
                </a:ext>
              </a:extLst>
            </p:cNvPr>
            <p:cNvSpPr/>
            <p:nvPr/>
          </p:nvSpPr>
          <p:spPr>
            <a:xfrm>
              <a:off x="0" y="1592806"/>
              <a:ext cx="4029221" cy="5265194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B6E867DF-0B62-429A-A554-CBE585048439}"/>
                </a:ext>
              </a:extLst>
            </p:cNvPr>
            <p:cNvSpPr/>
            <p:nvPr/>
          </p:nvSpPr>
          <p:spPr>
            <a:xfrm>
              <a:off x="0" y="2147333"/>
              <a:ext cx="3702048" cy="4710667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420734"/>
            <a:ext cx="6665976" cy="2129674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Footer Placeholder 22">
            <a:extLst>
              <a:ext uri="{FF2B5EF4-FFF2-40B4-BE49-F238E27FC236}">
                <a16:creationId xmlns="" xmlns:a16="http://schemas.microsoft.com/office/drawing/2014/main" id="{E197B67B-BA44-4D2A-B31D-35A89323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170490"/>
            <a:ext cx="5713314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7" name="Slide Number Placeholder 26">
            <a:extLst>
              <a:ext uri="{FF2B5EF4-FFF2-40B4-BE49-F238E27FC236}">
                <a16:creationId xmlns="" xmlns:a16="http://schemas.microsoft.com/office/drawing/2014/main" id="{1D718595-24D3-4517-A62E-C1F49340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5" y="5550408"/>
            <a:ext cx="6665975" cy="51206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="" xmlns:a16="http://schemas.microsoft.com/office/drawing/2014/main" id="{3C6217BB-A228-414D-92D9-E1D1EFEB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170491"/>
            <a:ext cx="2840083" cy="457200"/>
          </a:xfrm>
        </p:spPr>
        <p:txBody>
          <a:bodyPr/>
          <a:lstStyle>
            <a:lvl1pPr algn="l">
              <a:defRPr/>
            </a:lvl1pPr>
          </a:lstStyle>
          <a:p>
            <a:fld id="{E72EB70D-CD01-44DA-83B3-8FEB3383D307}" type="datetime1">
              <a:rPr lang="en-US" smtClean="0"/>
              <a:pPr/>
              <a:t>12/11/2024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601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="" xmlns:a16="http://schemas.microsoft.com/office/drawing/2014/main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pPr/>
              <a:t>12/11/2024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="" xmlns:a16="http://schemas.microsoft.com/office/drawing/2014/main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7AE6B7E1-F60B-4D08-9052-423D6FBF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038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="" xmlns:a16="http://schemas.microsoft.com/office/drawing/2014/main" id="{3771BF97-4D2A-43A4-8CDC-2250017E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pPr/>
              <a:t>12/11/2024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=""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="" xmlns:a16="http://schemas.microsoft.com/office/drawing/2014/main" id="{EEFCE38B-E087-4988-BC3A-FE3B55E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=""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629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="" xmlns:a16="http://schemas.microsoft.com/office/drawing/2014/main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pPr/>
              <a:t>12/11/2024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="" xmlns:a16="http://schemas.microsoft.com/office/drawing/2014/main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EEDDF50D-95C0-4DA2-BBC6-41774FAC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672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pPr/>
              <a:t>12/11/2024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E5557A9-903F-4B36-8B06-D9EADF2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803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="" xmlns:a16="http://schemas.microsoft.com/office/drawing/2014/main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ED5DD0D6-7A82-473E-879B-C6ECD6CCCFEC}" type="datetime1">
              <a:rPr lang="en-US" smtClean="0"/>
              <a:pPr/>
              <a:t>12/11/2024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="" xmlns:a16="http://schemas.microsoft.com/office/drawing/2014/main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518D0320-9B66-443F-8E28-8BCF07E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657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="" xmlns:a16="http://schemas.microsoft.com/office/drawing/2014/main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D4605E03-BC17-41A7-854C-DFAB672737DC}" type="datetime1">
              <a:rPr lang="en-US" smtClean="0"/>
              <a:pPr/>
              <a:t>12/11/2024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="" xmlns:a16="http://schemas.microsoft.com/office/drawing/2014/main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="" xmlns:a16="http://schemas.microsoft.com/office/drawing/2014/main" id="{F9BFA0A0-2117-4A10-9DAA-080C2155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80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lIns="109728" tIns="109728" rIns="109728" bIns="91440"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lIns="109728" tIns="109728" rIns="109728" b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r">
              <a:defRPr sz="11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4408324-A84C-4A45-93B6-78D079CCE772}" type="datetime1">
              <a:rPr lang="en-US" smtClean="0"/>
              <a:pPr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l">
              <a:defRPr sz="11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lIns="109728" tIns="109728" rIns="109728" bIns="91440" anchor="b"/>
          <a:lstStyle>
            <a:lvl1pPr algn="r">
              <a:defRPr sz="1600" b="1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430127AE-B29E-4FDF-99D2-A2F1E7003F74}"/>
              </a:ext>
            </a:extLst>
          </p:cNvPr>
          <p:cNvCxnSpPr/>
          <p:nvPr/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7318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01" r:id="rId5"/>
    <p:sldLayoutId id="2147483706" r:id="rId6"/>
    <p:sldLayoutId id="2147483702" r:id="rId7"/>
    <p:sldLayoutId id="2147483703" r:id="rId8"/>
    <p:sldLayoutId id="2147483704" r:id="rId9"/>
    <p:sldLayoutId id="2147483705" r:id="rId10"/>
    <p:sldLayoutId id="2147483707" r:id="rId11"/>
  </p:sldLayoutIdLst>
  <p:hf sldNum="0"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4000" b="1" kern="1200" spc="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2000" b="0" kern="1200" spc="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kern="1200" spc="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600" i="0" kern="1200" spc="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600" kern="1200" spc="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600" i="0" kern="1200" spc="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" name="Straight Connector 63">
            <a:extLst>
              <a:ext uri="{FF2B5EF4-FFF2-40B4-BE49-F238E27FC236}">
                <a16:creationId xmlns="" xmlns:a16="http://schemas.microsoft.com/office/drawing/2014/main" id="{430127AE-B29E-4FDF-99D2-A2F1E7003F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65" name="Rectangle 64">
            <a:extLst>
              <a:ext uri="{FF2B5EF4-FFF2-40B4-BE49-F238E27FC236}">
                <a16:creationId xmlns="" xmlns:a16="http://schemas.microsoft.com/office/drawing/2014/main" id="{8181FC64-B306-4821-98E2-780662EFC4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العنوان 1"/>
          <p:cNvSpPr>
            <a:spLocks noGrp="1"/>
          </p:cNvSpPr>
          <p:nvPr>
            <p:ph type="ctrTitle"/>
          </p:nvPr>
        </p:nvSpPr>
        <p:spPr>
          <a:xfrm>
            <a:off x="992518" y="442913"/>
            <a:ext cx="5271804" cy="1639888"/>
          </a:xfrm>
        </p:spPr>
        <p:txBody>
          <a:bodyPr vert="horz" lIns="109728" tIns="109728" rIns="109728" bIns="91440" rtlCol="0" anchor="b">
            <a:normAutofit fontScale="90000"/>
          </a:bodyPr>
          <a:lstStyle/>
          <a:p>
            <a:pPr>
              <a:lnSpc>
                <a:spcPct val="130000"/>
              </a:lnSpc>
            </a:pPr>
            <a:r>
              <a:rPr lang="en-US" sz="4400" i="1" spc="1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Cushing`s syndrome/ </a:t>
            </a:r>
            <a:r>
              <a:rPr lang="en-US" sz="4400" i="1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disease</a:t>
            </a:r>
            <a:endParaRPr lang="en-US" sz="4400" i="1" spc="150" dirty="0">
              <a:solidFill>
                <a:schemeClr val="tx1">
                  <a:lumMod val="75000"/>
                  <a:lumOff val="25000"/>
                </a:schemeClr>
              </a:solidFill>
              <a:ea typeface="Calibri"/>
              <a:cs typeface="Calibri"/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286909" y="2433844"/>
            <a:ext cx="4790058" cy="3651250"/>
          </a:xfrm>
        </p:spPr>
        <p:txBody>
          <a:bodyPr vert="horz" lIns="109728" tIns="109728" rIns="109728" bIns="91440" rtlCol="0">
            <a:normAutofit lnSpcReduction="10000"/>
          </a:bodyPr>
          <a:lstStyle/>
          <a:p>
            <a:pPr>
              <a:lnSpc>
                <a:spcPct val="140000"/>
              </a:lnSpc>
            </a:pPr>
            <a:r>
              <a:rPr lang="en-US" sz="3200" spc="1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Done by </a:t>
            </a:r>
            <a:br>
              <a:rPr lang="en-US" sz="3200" spc="15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3200" spc="1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Islam </a:t>
            </a:r>
            <a:r>
              <a:rPr lang="en-US" sz="3200" spc="1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sadaqa</a:t>
            </a:r>
            <a:r>
              <a:rPr lang="en-US" sz="3200" spc="1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>
              <a:lnSpc>
                <a:spcPct val="140000"/>
              </a:lnSpc>
            </a:pPr>
            <a:r>
              <a:rPr lang="en-US" sz="3200" spc="150" dirty="0" err="1" smtClean="0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Calibri"/>
              </a:rPr>
              <a:t>Jomana</a:t>
            </a:r>
            <a:r>
              <a:rPr lang="en-US" sz="3200" spc="15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Calibri"/>
              </a:rPr>
              <a:t> </a:t>
            </a:r>
            <a:r>
              <a:rPr lang="en-US" sz="3200" spc="150" dirty="0" err="1" smtClean="0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Calibri"/>
              </a:rPr>
              <a:t>alnatour</a:t>
            </a:r>
            <a:endParaRPr lang="en-US" sz="3200" spc="150" dirty="0" smtClean="0">
              <a:solidFill>
                <a:schemeClr val="tx1">
                  <a:lumMod val="95000"/>
                  <a:lumOff val="5000"/>
                </a:schemeClr>
              </a:solidFill>
              <a:ea typeface="Calibri"/>
              <a:cs typeface="Calibri"/>
            </a:endParaRPr>
          </a:p>
          <a:p>
            <a:pPr>
              <a:lnSpc>
                <a:spcPct val="140000"/>
              </a:lnSpc>
            </a:pPr>
            <a:r>
              <a:rPr lang="en-US" sz="3200" b="1" spc="15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Calibri"/>
              </a:rPr>
              <a:t>Supervised by doctor Ahmad </a:t>
            </a:r>
            <a:r>
              <a:rPr lang="en-US" sz="3200" b="1" spc="150" dirty="0" err="1" smtClean="0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Calibri"/>
              </a:rPr>
              <a:t>Altarawneh</a:t>
            </a:r>
            <a:r>
              <a:rPr lang="en-US" sz="3200" b="1" spc="15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Calibri"/>
              </a:rPr>
              <a:t> </a:t>
            </a:r>
            <a:r>
              <a:rPr lang="en-US" sz="3200" b="1" spc="15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Calibri"/>
              </a:rPr>
              <a:t> </a:t>
            </a:r>
            <a:endParaRPr lang="en-US" sz="3200" b="1" spc="150" dirty="0">
              <a:solidFill>
                <a:schemeClr val="tx1">
                  <a:lumMod val="95000"/>
                  <a:lumOff val="5000"/>
                </a:schemeClr>
              </a:solidFill>
              <a:ea typeface="Calibri"/>
              <a:cs typeface="Calibri"/>
            </a:endParaRPr>
          </a:p>
        </p:txBody>
      </p:sp>
      <p:sp>
        <p:nvSpPr>
          <p:cNvPr id="66" name="Freeform: Shape 65">
            <a:extLst>
              <a:ext uri="{FF2B5EF4-FFF2-40B4-BE49-F238E27FC236}">
                <a16:creationId xmlns="" xmlns:a16="http://schemas.microsoft.com/office/drawing/2014/main" id="{5871FC61-DD4E-47D4-81FD-8A7E7D12B37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7" name="Freeform: Shape 66">
            <a:extLst>
              <a:ext uri="{FF2B5EF4-FFF2-40B4-BE49-F238E27FC236}">
                <a16:creationId xmlns="" xmlns:a16="http://schemas.microsoft.com/office/drawing/2014/main" id="{829A1E2C-5AC8-40FC-99E9-832069D3979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6577485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8" name="Freeform: Shape 67">
            <a:extLst>
              <a:ext uri="{FF2B5EF4-FFF2-40B4-BE49-F238E27FC236}">
                <a16:creationId xmlns="" xmlns:a16="http://schemas.microsoft.com/office/drawing/2014/main" id="{55C54A75-E44A-4147-B9D0-FF46CFD3161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6754925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Picture 3" descr="المفهوم المتموج الملون">
            <a:extLst>
              <a:ext uri="{FF2B5EF4-FFF2-40B4-BE49-F238E27FC236}">
                <a16:creationId xmlns="" xmlns:a16="http://schemas.microsoft.com/office/drawing/2014/main" id="{A160F624-F314-33AD-BCDB-40DFBFFB64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336" r="27113" b="-1"/>
          <a:stretch/>
        </p:blipFill>
        <p:spPr>
          <a:xfrm>
            <a:off x="7203882" y="10"/>
            <a:ext cx="4988118" cy="6857990"/>
          </a:xfrm>
          <a:custGeom>
            <a:avLst/>
            <a:gdLst/>
            <a:ahLst/>
            <a:cxnLst/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22625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E524DE3-4C86-95CC-3C13-5E7DBDD08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9740" y="0"/>
            <a:ext cx="8770571" cy="1345269"/>
          </a:xfrm>
        </p:spPr>
        <p:txBody>
          <a:bodyPr/>
          <a:lstStyle/>
          <a:p>
            <a:pPr algn="ctr"/>
            <a:r>
              <a:rPr lang="en-US" sz="6600" dirty="0"/>
              <a:t>Weight </a:t>
            </a:r>
            <a:r>
              <a:rPr lang="en-US" sz="6600" dirty="0" smtClean="0"/>
              <a:t>gain </a:t>
            </a:r>
            <a:endParaRPr lang="en-US" sz="6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6EDED4B-7A28-513E-7BCD-D1EB9E71B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14" y="1938465"/>
            <a:ext cx="8770571" cy="3651504"/>
          </a:xfrm>
        </p:spPr>
        <p:txBody>
          <a:bodyPr lIns="109728" tIns="109728" rIns="109728" bIns="91440" anchor="t"/>
          <a:lstStyle/>
          <a:p>
            <a:endParaRPr lang="en-US" sz="3200" b="1" dirty="0">
              <a:solidFill>
                <a:srgbClr val="080808"/>
              </a:solidFill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pic>
        <p:nvPicPr>
          <p:cNvPr id="4" name="Picture 2" descr="Cushing's Exam – Pituitary Educational Website">
            <a:extLst>
              <a:ext uri="{FF2B5EF4-FFF2-40B4-BE49-F238E27FC236}">
                <a16:creationId xmlns="" xmlns:a16="http://schemas.microsoft.com/office/drawing/2014/main" id="{FEF07FB3-C707-44F4-9C41-F159A95CD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428750"/>
            <a:ext cx="3143250" cy="443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ربع نص 4"/>
          <p:cNvSpPr txBox="1"/>
          <p:nvPr/>
        </p:nvSpPr>
        <p:spPr>
          <a:xfrm>
            <a:off x="0" y="5734050"/>
            <a:ext cx="373380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Central obesity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3962400" y="5391150"/>
            <a:ext cx="276225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Moon-face</a:t>
            </a:r>
            <a:endParaRPr lang="ar-JO" sz="4400" dirty="0"/>
          </a:p>
        </p:txBody>
      </p:sp>
      <p:pic>
        <p:nvPicPr>
          <p:cNvPr id="10" name="Picture 10" descr="Buffalo Hump: What Is It, Causes, Treatment, and More | Osmosis">
            <a:extLst>
              <a:ext uri="{FF2B5EF4-FFF2-40B4-BE49-F238E27FC236}">
                <a16:creationId xmlns="" xmlns:a16="http://schemas.microsoft.com/office/drawing/2014/main" id="{1D2AF84B-9483-E800-982C-85A75414D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796" y="2631765"/>
            <a:ext cx="3641204" cy="279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مربع نص 11"/>
          <p:cNvSpPr txBox="1"/>
          <p:nvPr/>
        </p:nvSpPr>
        <p:spPr>
          <a:xfrm>
            <a:off x="7256350" y="5581650"/>
            <a:ext cx="3281219" cy="104644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Buffalo hump</a:t>
            </a:r>
          </a:p>
          <a:p>
            <a:endParaRPr lang="ar-JO" dirty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02" t="53406" r="36201" b="4478"/>
          <a:stretch/>
        </p:blipFill>
        <p:spPr>
          <a:xfrm>
            <a:off x="3928660" y="2631765"/>
            <a:ext cx="2795990" cy="264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9129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E524DE3-4C86-95CC-3C13-5E7DBDD08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/>
              <a:t>↓ </a:t>
            </a:r>
            <a:r>
              <a:rPr lang="en-US" sz="6000" dirty="0">
                <a:solidFill>
                  <a:srgbClr val="FF0000"/>
                </a:solidFill>
              </a:rPr>
              <a:t>F</a:t>
            </a:r>
            <a:r>
              <a:rPr lang="en-US" sz="6000" dirty="0"/>
              <a:t>ibroblast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6EDED4B-7A28-513E-7BCD-D1EB9E71B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14" y="1938465"/>
            <a:ext cx="8770571" cy="3651504"/>
          </a:xfrm>
        </p:spPr>
        <p:txBody>
          <a:bodyPr lIns="109728" tIns="109728" rIns="109728" bIns="91440" anchor="t"/>
          <a:lstStyle/>
          <a:p>
            <a:endParaRPr lang="en-US" sz="3200" b="1" dirty="0">
              <a:solidFill>
                <a:srgbClr val="080808"/>
              </a:solidFill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pic>
        <p:nvPicPr>
          <p:cNvPr id="4" name="Picture 2" descr="Cushing syndrome | DermNet">
            <a:extLst>
              <a:ext uri="{FF2B5EF4-FFF2-40B4-BE49-F238E27FC236}">
                <a16:creationId xmlns="" xmlns:a16="http://schemas.microsoft.com/office/drawing/2014/main" id="{981A93C9-9139-D342-77C8-D76B99D56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" y="1847850"/>
            <a:ext cx="3481388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ربع نص 4"/>
          <p:cNvSpPr txBox="1"/>
          <p:nvPr/>
        </p:nvSpPr>
        <p:spPr>
          <a:xfrm>
            <a:off x="418750" y="5657850"/>
            <a:ext cx="2509533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lvl="0" algn="ctr" defTabSz="914400" rtl="0">
              <a:defRPr/>
            </a:pP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Skin atrophy</a:t>
            </a:r>
          </a:p>
        </p:txBody>
      </p:sp>
      <p:pic>
        <p:nvPicPr>
          <p:cNvPr id="6" name="Picture 4" descr="Stretch marks | NCH Healthcare System">
            <a:extLst>
              <a:ext uri="{FF2B5EF4-FFF2-40B4-BE49-F238E27FC236}">
                <a16:creationId xmlns="" xmlns:a16="http://schemas.microsoft.com/office/drawing/2014/main" id="{C0610F2D-1242-0944-2BF1-4CB33161F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794" y="1859280"/>
            <a:ext cx="3237606" cy="315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ruising in Cushings disease">
            <a:extLst>
              <a:ext uri="{FF2B5EF4-FFF2-40B4-BE49-F238E27FC236}">
                <a16:creationId xmlns="" xmlns:a16="http://schemas.microsoft.com/office/drawing/2014/main" id="{34D70490-4619-A43B-A2C1-B1325DB60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150" y="1838324"/>
            <a:ext cx="3581400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ربع نص 7"/>
          <p:cNvSpPr txBox="1"/>
          <p:nvPr/>
        </p:nvSpPr>
        <p:spPr>
          <a:xfrm>
            <a:off x="3933567" y="5162550"/>
            <a:ext cx="2871299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lvl="0" algn="ctr" defTabSz="914400" rtl="0">
              <a:defRPr/>
            </a:pP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Striae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(purple)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7277100" y="5334000"/>
            <a:ext cx="386715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 defTabSz="914400" rtl="0">
              <a:defRPr/>
            </a:pP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Easy bruising</a:t>
            </a:r>
          </a:p>
        </p:txBody>
      </p:sp>
    </p:spTree>
    <p:extLst>
      <p:ext uri="{BB962C8B-B14F-4D97-AF65-F5344CB8AC3E}">
        <p14:creationId xmlns:p14="http://schemas.microsoft.com/office/powerpoint/2010/main" val="136091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81000" y="442220"/>
            <a:ext cx="11487150" cy="1345269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G</a:t>
            </a:r>
            <a:r>
              <a:rPr lang="en-US" dirty="0" smtClean="0"/>
              <a:t>luconeogenesis ,lipolysis </a:t>
            </a:r>
            <a:r>
              <a:rPr lang="en-US" dirty="0"/>
              <a:t>and proteolysis &gt; muscle weakness and atrophy</a:t>
            </a:r>
            <a:endParaRPr lang="ar-JO" dirty="0"/>
          </a:p>
        </p:txBody>
      </p:sp>
      <p:pic>
        <p:nvPicPr>
          <p:cNvPr id="4" name="Picture 2" descr="Muscle atrophy Information | Mount Sinai - New York">
            <a:extLst>
              <a:ext uri="{FF2B5EF4-FFF2-40B4-BE49-F238E27FC236}">
                <a16:creationId xmlns="" xmlns:a16="http://schemas.microsoft.com/office/drawing/2014/main" id="{A9E2B0FC-ED88-0B90-6FC8-05948623509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19" b="6509"/>
          <a:stretch/>
        </p:blipFill>
        <p:spPr bwMode="auto">
          <a:xfrm>
            <a:off x="3276600" y="2438400"/>
            <a:ext cx="501015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Link between Bisphenol A and Increase in Blood Press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2550" y="815975"/>
            <a:ext cx="4381500" cy="4267200"/>
          </a:xfrm>
          <a:prstGeom prst="rect">
            <a:avLst/>
          </a:prstGeom>
          <a:noFill/>
        </p:spPr>
      </p:pic>
      <p:pic>
        <p:nvPicPr>
          <p:cNvPr id="29700" name="Picture 4" descr="Hyperglycemia - Health Bea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84988" y="846136"/>
            <a:ext cx="3611562" cy="3744913"/>
          </a:xfrm>
          <a:prstGeom prst="rect">
            <a:avLst/>
          </a:prstGeom>
          <a:noFill/>
        </p:spPr>
      </p:pic>
      <p:sp>
        <p:nvSpPr>
          <p:cNvPr id="6" name="مربع نص 5"/>
          <p:cNvSpPr txBox="1"/>
          <p:nvPr/>
        </p:nvSpPr>
        <p:spPr>
          <a:xfrm>
            <a:off x="1160279" y="5238750"/>
            <a:ext cx="4891852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4000" dirty="0"/>
              <a:t>secondary</a:t>
            </a:r>
            <a:r>
              <a:rPr lang="en-US" sz="3600" dirty="0"/>
              <a:t> hypertension</a:t>
            </a:r>
            <a:endParaRPr lang="ar-JO" sz="3600" dirty="0"/>
          </a:p>
        </p:txBody>
      </p:sp>
      <p:sp>
        <p:nvSpPr>
          <p:cNvPr id="7" name="مربع نص 6"/>
          <p:cNvSpPr txBox="1"/>
          <p:nvPr/>
        </p:nvSpPr>
        <p:spPr>
          <a:xfrm>
            <a:off x="7134902" y="4972050"/>
            <a:ext cx="2898679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600" dirty="0"/>
              <a:t>hyperglycemia</a:t>
            </a:r>
            <a:endParaRPr lang="ar-JO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Neutrophilia - an overview | ScienceDirect Top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6888" y="514350"/>
            <a:ext cx="5400000" cy="4176722"/>
          </a:xfrm>
          <a:prstGeom prst="rect">
            <a:avLst/>
          </a:prstGeom>
          <a:noFill/>
        </p:spPr>
      </p:pic>
      <p:sp>
        <p:nvSpPr>
          <p:cNvPr id="5" name="مربع نص 4"/>
          <p:cNvSpPr txBox="1"/>
          <p:nvPr/>
        </p:nvSpPr>
        <p:spPr>
          <a:xfrm>
            <a:off x="530498" y="4876800"/>
            <a:ext cx="10575652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dirty="0"/>
              <a:t>↓ </a:t>
            </a:r>
            <a:r>
              <a:rPr lang="en-US" sz="3600" b="1" dirty="0">
                <a:solidFill>
                  <a:srgbClr val="FF0000"/>
                </a:solidFill>
              </a:rPr>
              <a:t>I</a:t>
            </a:r>
            <a:r>
              <a:rPr lang="en-US" sz="3600" dirty="0"/>
              <a:t>nflammation and ↓ </a:t>
            </a:r>
            <a:r>
              <a:rPr lang="en-US" sz="3600" b="1" dirty="0">
                <a:solidFill>
                  <a:srgbClr val="FF0000"/>
                </a:solidFill>
              </a:rPr>
              <a:t>I</a:t>
            </a:r>
            <a:r>
              <a:rPr lang="en-US" sz="3600" dirty="0"/>
              <a:t>mmunity &gt; increased risk of infection &gt; lymphocytopenia with neutrophilia</a:t>
            </a:r>
            <a:r>
              <a:rPr lang="en-US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34199BC-D250-929C-CB59-11BEABD6DD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2090" y="635876"/>
            <a:ext cx="8770571" cy="3651504"/>
          </a:xfrm>
        </p:spPr>
        <p:txBody>
          <a:bodyPr/>
          <a:lstStyle/>
          <a:p>
            <a:r>
              <a:rPr lang="en-US" sz="3600" dirty="0"/>
              <a:t>↓ </a:t>
            </a:r>
            <a:r>
              <a:rPr lang="en-US" sz="3600" b="1" dirty="0">
                <a:solidFill>
                  <a:srgbClr val="FF0000"/>
                </a:solidFill>
              </a:rPr>
              <a:t>B</a:t>
            </a:r>
            <a:r>
              <a:rPr lang="en-US" sz="3600" dirty="0"/>
              <a:t>one formation (inhibits osteoblast) &gt; Osteoporosis (DEXA scan) &gt; Risk of fractures</a:t>
            </a:r>
          </a:p>
        </p:txBody>
      </p:sp>
      <p:pic>
        <p:nvPicPr>
          <p:cNvPr id="4098" name="Picture 2" descr="Osteoporosis: Don't Let it Break Your Back — Sloane Stecker Physical Therapy">
            <a:extLst>
              <a:ext uri="{FF2B5EF4-FFF2-40B4-BE49-F238E27FC236}">
                <a16:creationId xmlns="" xmlns:a16="http://schemas.microsoft.com/office/drawing/2014/main" id="{3565CDD6-DF0A-FA79-561D-E3CDC1298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070" y="2543175"/>
            <a:ext cx="4127868" cy="298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13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14652" y="442220"/>
            <a:ext cx="9476160" cy="1345269"/>
          </a:xfrm>
        </p:spPr>
        <p:txBody>
          <a:bodyPr/>
          <a:lstStyle/>
          <a:p>
            <a:r>
              <a:rPr lang="en-US" dirty="0" smtClean="0"/>
              <a:t>Specific clinical signs in Cushing's disease </a:t>
            </a:r>
            <a:endParaRPr lang="ar-JO" dirty="0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2" t="5678" r="13282" b="5747"/>
          <a:stretch/>
        </p:blipFill>
        <p:spPr>
          <a:xfrm>
            <a:off x="0" y="3784732"/>
            <a:ext cx="3916908" cy="3073268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1" t="6525" r="3534" b="5151"/>
          <a:stretch/>
        </p:blipFill>
        <p:spPr>
          <a:xfrm>
            <a:off x="6660107" y="3784733"/>
            <a:ext cx="5531893" cy="3073268"/>
          </a:xfrm>
          <a:prstGeom prst="rect">
            <a:avLst/>
          </a:prstGeom>
        </p:spPr>
      </p:pic>
      <p:sp>
        <p:nvSpPr>
          <p:cNvPr id="7" name="مربع نص 6"/>
          <p:cNvSpPr txBox="1"/>
          <p:nvPr/>
        </p:nvSpPr>
        <p:spPr>
          <a:xfrm>
            <a:off x="327546" y="2215072"/>
            <a:ext cx="3589362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Masculinization </a:t>
            </a:r>
          </a:p>
          <a:p>
            <a:pPr algn="ctr"/>
            <a:r>
              <a:rPr lang="en-US" sz="2400" b="1" dirty="0" smtClean="0"/>
              <a:t>Due to </a:t>
            </a:r>
            <a:r>
              <a:rPr lang="en-US" sz="2400" b="1" u="sng" dirty="0" smtClean="0"/>
              <a:t>increase ACTH </a:t>
            </a:r>
            <a:r>
              <a:rPr lang="en-US" sz="2400" b="1" dirty="0" smtClean="0"/>
              <a:t>-&gt; increase DHEA -&gt; hirsutism and libido </a:t>
            </a:r>
            <a:endParaRPr lang="ar-JO" sz="2400" b="1" dirty="0"/>
          </a:p>
        </p:txBody>
      </p:sp>
      <p:sp>
        <p:nvSpPr>
          <p:cNvPr id="8" name="مربع نص 7"/>
          <p:cNvSpPr txBox="1"/>
          <p:nvPr/>
        </p:nvSpPr>
        <p:spPr>
          <a:xfrm>
            <a:off x="6569120" y="2205839"/>
            <a:ext cx="5622879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Hyperpigmentation </a:t>
            </a:r>
          </a:p>
          <a:p>
            <a:pPr algn="ctr"/>
            <a:r>
              <a:rPr lang="en-US" sz="2000" b="1" dirty="0" smtClean="0"/>
              <a:t>Due to </a:t>
            </a:r>
            <a:r>
              <a:rPr lang="en-US" sz="2000" b="1" u="sng" dirty="0" smtClean="0"/>
              <a:t>increase ACTH </a:t>
            </a:r>
            <a:r>
              <a:rPr lang="en-US" sz="2000" b="1" dirty="0" smtClean="0"/>
              <a:t>and alpha melanocytes stimulating hormone from pituitary microadenoma -&gt; activate melanocytes to produce melanin </a:t>
            </a:r>
            <a:endParaRPr lang="ar-JO" sz="2000" b="1" dirty="0"/>
          </a:p>
        </p:txBody>
      </p:sp>
    </p:spTree>
    <p:extLst>
      <p:ext uri="{BB962C8B-B14F-4D97-AF65-F5344CB8AC3E}">
        <p14:creationId xmlns:p14="http://schemas.microsoft.com/office/powerpoint/2010/main" val="229085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38914" name="Picture 2" descr="Imag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758948" cy="673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1" y="0"/>
            <a:ext cx="12151059" cy="671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87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98C925B-8812-557E-4B3D-5ABC28D0C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790" y="366020"/>
            <a:ext cx="8770571" cy="1345269"/>
          </a:xfrm>
        </p:spPr>
        <p:txBody>
          <a:bodyPr/>
          <a:lstStyle/>
          <a:p>
            <a:pPr algn="ctr"/>
            <a:r>
              <a:rPr lang="en-US" sz="6000" dirty="0">
                <a:solidFill>
                  <a:srgbClr val="FF0000"/>
                </a:solidFill>
              </a:rPr>
              <a:t>Investigations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D5D8F6C-53DE-F3F3-B913-B127B27E3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58" y="2291189"/>
            <a:ext cx="10515600" cy="4957763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24-hour urine free cortisol </a:t>
            </a:r>
            <a:r>
              <a:rPr lang="en-US" dirty="0"/>
              <a:t>and </a:t>
            </a:r>
            <a:r>
              <a:rPr lang="en-US" dirty="0" smtClean="0"/>
              <a:t>    </a:t>
            </a:r>
            <a:r>
              <a:rPr lang="en-US" dirty="0" smtClean="0">
                <a:solidFill>
                  <a:srgbClr val="FF0000"/>
                </a:solidFill>
              </a:rPr>
              <a:t>2.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late </a:t>
            </a:r>
            <a:r>
              <a:rPr lang="en-US" dirty="0">
                <a:solidFill>
                  <a:srgbClr val="FF0000"/>
                </a:solidFill>
              </a:rPr>
              <a:t>night salivary cortisol</a:t>
            </a:r>
            <a:r>
              <a:rPr lang="en-US" dirty="0"/>
              <a:t>: </a:t>
            </a:r>
            <a:endParaRPr lang="en-US" dirty="0" smtClean="0"/>
          </a:p>
          <a:p>
            <a:r>
              <a:rPr lang="en-US" dirty="0" smtClean="0"/>
              <a:t>to </a:t>
            </a:r>
            <a:r>
              <a:rPr lang="en-US" dirty="0"/>
              <a:t>confirm the diagnosis of Cushing </a:t>
            </a:r>
            <a:r>
              <a:rPr lang="en-US" dirty="0" smtClean="0"/>
              <a:t>syndrome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3.     Low </a:t>
            </a:r>
            <a:r>
              <a:rPr lang="en-US" dirty="0">
                <a:solidFill>
                  <a:srgbClr val="FF0000"/>
                </a:solidFill>
              </a:rPr>
              <a:t>Dose </a:t>
            </a:r>
            <a:r>
              <a:rPr lang="en-US" dirty="0" smtClean="0">
                <a:solidFill>
                  <a:srgbClr val="FF0000"/>
                </a:solidFill>
              </a:rPr>
              <a:t>dexamethasone suppression  test </a:t>
            </a:r>
            <a:r>
              <a:rPr lang="en-US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:  give 1 mg of dexamethasone at 11 pm , measure the serum cortisol at 8 am :</a:t>
            </a:r>
          </a:p>
          <a:p>
            <a:r>
              <a:rPr lang="en-US" dirty="0">
                <a:solidFill>
                  <a:srgbClr val="000000"/>
                </a:solidFill>
                <a:latin typeface="Times New Roman"/>
              </a:rPr>
              <a:t> a serum cortisol concentration of 1.8 µg/</a:t>
            </a:r>
            <a:r>
              <a:rPr lang="en-US" dirty="0" err="1">
                <a:solidFill>
                  <a:srgbClr val="000000"/>
                </a:solidFill>
                <a:latin typeface="Times New Roman"/>
              </a:rPr>
              <a:t>dL</a:t>
            </a:r>
            <a:r>
              <a:rPr lang="en-US" dirty="0">
                <a:solidFill>
                  <a:srgbClr val="000000"/>
                </a:solidFill>
                <a:latin typeface="Times New Roman"/>
              </a:rPr>
              <a:t> (50 </a:t>
            </a:r>
            <a:r>
              <a:rPr lang="en-US" dirty="0" err="1">
                <a:solidFill>
                  <a:srgbClr val="000000"/>
                </a:solidFill>
                <a:latin typeface="Times New Roman"/>
              </a:rPr>
              <a:t>nmol</a:t>
            </a:r>
            <a:r>
              <a:rPr lang="en-US" dirty="0">
                <a:solidFill>
                  <a:srgbClr val="000000"/>
                </a:solidFill>
                <a:latin typeface="Times New Roman"/>
              </a:rPr>
              <a:t>/L) is the widely recommended cut-off point that increases the diagnostic sensitivity of the test to approximately </a:t>
            </a:r>
            <a:r>
              <a:rPr lang="en-US" dirty="0" smtClean="0">
                <a:solidFill>
                  <a:srgbClr val="000000"/>
                </a:solidFill>
                <a:latin typeface="Times New Roman"/>
              </a:rPr>
              <a:t>95%. </a:t>
            </a:r>
          </a:p>
          <a:p>
            <a:r>
              <a:rPr lang="en-US" dirty="0" smtClean="0">
                <a:solidFill>
                  <a:srgbClr val="000000"/>
                </a:solidFill>
                <a:latin typeface="Times New Roman"/>
              </a:rPr>
              <a:t>Serum </a:t>
            </a:r>
            <a:r>
              <a:rPr lang="en-US" dirty="0">
                <a:solidFill>
                  <a:srgbClr val="000000"/>
                </a:solidFill>
                <a:latin typeface="Times New Roman"/>
              </a:rPr>
              <a:t>cortisol concentrations </a:t>
            </a:r>
            <a:r>
              <a:rPr lang="en-US" dirty="0">
                <a:solidFill>
                  <a:srgbClr val="FF0000"/>
                </a:solidFill>
                <a:latin typeface="Times New Roman"/>
              </a:rPr>
              <a:t>less than 1.8 µg/</a:t>
            </a:r>
            <a:r>
              <a:rPr lang="en-US" dirty="0" err="1">
                <a:solidFill>
                  <a:srgbClr val="FF0000"/>
                </a:solidFill>
                <a:latin typeface="Times New Roman"/>
              </a:rPr>
              <a:t>dL</a:t>
            </a:r>
            <a:r>
              <a:rPr lang="en-US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/>
              </a:rPr>
              <a:t>suggest adequate hypothalamic-pituitary-adrenal axis suppression after dexamethasone administration, </a:t>
            </a:r>
            <a:r>
              <a:rPr lang="en-US" dirty="0">
                <a:solidFill>
                  <a:srgbClr val="FF0000"/>
                </a:solidFill>
                <a:latin typeface="Times New Roman"/>
              </a:rPr>
              <a:t>effectively excluding Cushing syndrome</a:t>
            </a:r>
            <a:r>
              <a:rPr lang="en-US" dirty="0" smtClean="0">
                <a:solidFill>
                  <a:srgbClr val="000000"/>
                </a:solidFill>
                <a:latin typeface="Times New Roman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67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87948" y="501072"/>
            <a:ext cx="10740074" cy="1345269"/>
          </a:xfrm>
        </p:spPr>
        <p:txBody>
          <a:bodyPr/>
          <a:lstStyle/>
          <a:p>
            <a:r>
              <a:rPr lang="en-US" sz="4800" dirty="0"/>
              <a:t>C</a:t>
            </a:r>
            <a:r>
              <a:rPr lang="en-US" sz="4800" dirty="0" smtClean="0"/>
              <a:t>ushing`s disease/ Cushing`s syndrome </a:t>
            </a:r>
            <a:endParaRPr lang="ar-JO" sz="48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95534" y="2312275"/>
            <a:ext cx="11941791" cy="4033934"/>
          </a:xfrm>
        </p:spPr>
        <p:txBody>
          <a:bodyPr/>
          <a:lstStyle/>
          <a:p>
            <a:r>
              <a:rPr lang="en-US" sz="2400" dirty="0" smtClean="0"/>
              <a:t>Cushing`s is a hormonal disorder caused by prolonged exposure of the body`s tissues to high levels of the cortisol hormone 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Adrenal glands ( which are right above the kidneys ) release cortisol when they receive a chemical message from pituitary gland , the message comes in the form of adrenocorticotrophic hormone ( ACTH ) 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The pituitary glands known as “ Master gland of the body “ . </a:t>
            </a:r>
            <a:endParaRPr lang="ar-JO" sz="2400" dirty="0"/>
          </a:p>
        </p:txBody>
      </p:sp>
    </p:spTree>
    <p:extLst>
      <p:ext uri="{BB962C8B-B14F-4D97-AF65-F5344CB8AC3E}">
        <p14:creationId xmlns:p14="http://schemas.microsoft.com/office/powerpoint/2010/main" val="285380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14522" y="3388989"/>
            <a:ext cx="4696920" cy="1345269"/>
          </a:xfrm>
        </p:spPr>
        <p:txBody>
          <a:bodyPr/>
          <a:lstStyle/>
          <a:p>
            <a:r>
              <a:rPr lang="en-US" dirty="0" smtClean="0"/>
              <a:t>Pituitary microadenoma MRI  </a:t>
            </a:r>
            <a:endParaRPr lang="ar-JO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280" y="937456"/>
            <a:ext cx="4865058" cy="490306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حبر 4"/>
              <p14:cNvContentPartPr/>
              <p14:nvPr/>
            </p14:nvContentPartPr>
            <p14:xfrm>
              <a:off x="9049689" y="2969049"/>
              <a:ext cx="786240" cy="839880"/>
            </p14:xfrm>
          </p:contentPart>
        </mc:Choice>
        <mc:Fallback xmlns="">
          <p:pic>
            <p:nvPicPr>
              <p:cNvPr id="5" name="حبر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40329" y="2959689"/>
                <a:ext cx="804960" cy="858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0893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87225" y="2885169"/>
            <a:ext cx="4521503" cy="1345269"/>
          </a:xfrm>
        </p:spPr>
        <p:txBody>
          <a:bodyPr/>
          <a:lstStyle/>
          <a:p>
            <a:r>
              <a:rPr lang="en-US" dirty="0" smtClean="0"/>
              <a:t>Small cell lung cancer CT </a:t>
            </a:r>
            <a:endParaRPr lang="ar-JO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802" y="573206"/>
            <a:ext cx="5905851" cy="618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78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18228" cy="6858000"/>
          </a:xfrm>
        </p:spPr>
      </p:pic>
    </p:spTree>
    <p:extLst>
      <p:ext uri="{BB962C8B-B14F-4D97-AF65-F5344CB8AC3E}">
        <p14:creationId xmlns:p14="http://schemas.microsoft.com/office/powerpoint/2010/main" val="59227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1986" name="AutoShape 2" descr="Thank You Images - Free Download on Freepik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sp>
        <p:nvSpPr>
          <p:cNvPr id="41988" name="AutoShape 4" descr="Thank You Images - Free Download on Freepik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sp>
        <p:nvSpPr>
          <p:cNvPr id="41990" name="AutoShape 6" descr="Thank You Images - Free Download on Freepik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pic>
        <p:nvPicPr>
          <p:cNvPr id="41992" name="Picture 8" descr="Thank You Images - Free Download on Freepi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7999" y="304800"/>
            <a:ext cx="8597238" cy="608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104A8D0-1E9E-90FB-AC4C-AA0832935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183" y="324281"/>
            <a:ext cx="8770571" cy="1345269"/>
          </a:xfrm>
        </p:spPr>
        <p:txBody>
          <a:bodyPr/>
          <a:lstStyle/>
          <a:p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Calibri"/>
              </a:rPr>
              <a:t>Physiological function of Cortisol: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3923991-E53D-952B-F457-644762407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705" y="2164339"/>
            <a:ext cx="9647589" cy="4125956"/>
          </a:xfrm>
        </p:spPr>
        <p:txBody>
          <a:bodyPr lIns="109728" tIns="109728" rIns="109728" bIns="91440" anchor="t"/>
          <a:lstStyle/>
          <a:p>
            <a:pPr lvl="0">
              <a:lnSpc>
                <a:spcPct val="130000"/>
              </a:lnSpc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Calibri"/>
              </a:rPr>
              <a:t>*Regulate blood glucose</a:t>
            </a:r>
            <a:b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Calibri"/>
              </a:rPr>
            </a:b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Calibri"/>
              </a:rPr>
              <a:t>*Control sleep-wake cycle</a:t>
            </a:r>
            <a:b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Calibri"/>
              </a:rPr>
            </a:b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Calibri"/>
              </a:rPr>
              <a:t>*Decrease bone formation </a:t>
            </a:r>
            <a:b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Calibri"/>
              </a:rPr>
            </a:b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Calibri"/>
              </a:rPr>
              <a:t>*Water &amp; Electrolytes</a:t>
            </a:r>
            <a:r>
              <a:rPr lang="en-US" sz="2400" b="1" dirty="0">
                <a:ea typeface="Calibri"/>
                <a:cs typeface="Calibri"/>
              </a:rPr>
              <a:t> </a:t>
            </a:r>
            <a:br>
              <a:rPr lang="en-US" sz="2400" b="1" dirty="0">
                <a:ea typeface="Calibri"/>
                <a:cs typeface="Calibri"/>
              </a:rPr>
            </a:br>
            <a:r>
              <a:rPr lang="en-US" b="1" dirty="0">
                <a:solidFill>
                  <a:srgbClr val="000000">
                    <a:lumMod val="95000"/>
                    <a:lumOff val="5000"/>
                  </a:srgbClr>
                </a:solidFill>
                <a:cs typeface="Calibri"/>
              </a:rPr>
              <a:t>*</a:t>
            </a:r>
            <a:r>
              <a:rPr lang="en-US" sz="2400" b="1" dirty="0">
                <a:solidFill>
                  <a:srgbClr val="000000">
                    <a:lumMod val="95000"/>
                    <a:lumOff val="5000"/>
                  </a:srgbClr>
                </a:solidFill>
                <a:ea typeface="Calibri"/>
                <a:cs typeface="Calibri"/>
              </a:rPr>
              <a:t>Regulate blood pressure</a:t>
            </a:r>
            <a:r>
              <a:rPr lang="en-US" sz="2400" b="1" dirty="0">
                <a:solidFill>
                  <a:srgbClr val="000000">
                    <a:lumMod val="95000"/>
                    <a:lumOff val="5000"/>
                  </a:srgbClr>
                </a:solidFill>
                <a:cs typeface="Calibri"/>
              </a:rPr>
              <a:t/>
            </a:r>
            <a:br>
              <a:rPr lang="en-US" sz="2400" b="1" dirty="0">
                <a:solidFill>
                  <a:srgbClr val="000000">
                    <a:lumMod val="95000"/>
                    <a:lumOff val="5000"/>
                  </a:srgbClr>
                </a:solidFill>
                <a:cs typeface="Calibri"/>
              </a:rPr>
            </a:br>
            <a:r>
              <a:rPr lang="en-US" sz="2400" b="1" dirty="0">
                <a:solidFill>
                  <a:srgbClr val="000000">
                    <a:lumMod val="95000"/>
                    <a:lumOff val="5000"/>
                  </a:srgbClr>
                </a:solidFill>
                <a:ea typeface="Calibri"/>
                <a:cs typeface="Calibri"/>
              </a:rPr>
              <a:t> *</a:t>
            </a:r>
            <a:r>
              <a:rPr lang="en-US" sz="2400" b="1" dirty="0" err="1">
                <a:solidFill>
                  <a:srgbClr val="FF0000"/>
                </a:solidFill>
                <a:ea typeface="Calibri"/>
                <a:cs typeface="Calibri"/>
              </a:rPr>
              <a:t>Supress</a:t>
            </a:r>
            <a:r>
              <a:rPr lang="en-US" sz="2400" b="1" dirty="0">
                <a:solidFill>
                  <a:srgbClr val="000000">
                    <a:lumMod val="95000"/>
                    <a:lumOff val="5000"/>
                  </a:srgbClr>
                </a:solidFill>
                <a:ea typeface="Calibri"/>
                <a:cs typeface="Calibri"/>
              </a:rPr>
              <a:t> inflammatory and immune responses by : </a:t>
            </a:r>
          </a:p>
          <a:p>
            <a:pPr lvl="0">
              <a:lnSpc>
                <a:spcPct val="130000"/>
              </a:lnSpc>
            </a:pPr>
            <a:r>
              <a:rPr lang="en-US" b="1" dirty="0">
                <a:solidFill>
                  <a:srgbClr val="000000">
                    <a:lumMod val="95000"/>
                    <a:lumOff val="5000"/>
                  </a:srgbClr>
                </a:solidFill>
                <a:ea typeface="Calibri"/>
                <a:cs typeface="Calibri"/>
              </a:rPr>
              <a:t>1-inhibit production of </a:t>
            </a:r>
            <a:r>
              <a:rPr lang="en-US" b="1" dirty="0" err="1">
                <a:solidFill>
                  <a:srgbClr val="000000">
                    <a:lumMod val="95000"/>
                    <a:lumOff val="5000"/>
                  </a:srgbClr>
                </a:solidFill>
                <a:ea typeface="Calibri"/>
                <a:cs typeface="Calibri"/>
              </a:rPr>
              <a:t>luekotrienes</a:t>
            </a:r>
            <a:r>
              <a:rPr lang="en-US" b="1" dirty="0">
                <a:solidFill>
                  <a:srgbClr val="000000">
                    <a:lumMod val="95000"/>
                    <a:lumOff val="5000"/>
                  </a:srgbClr>
                </a:solidFill>
                <a:ea typeface="Calibri"/>
                <a:cs typeface="Calibri"/>
              </a:rPr>
              <a:t> and prostaglandins </a:t>
            </a:r>
            <a:br>
              <a:rPr lang="en-US" b="1" dirty="0">
                <a:solidFill>
                  <a:srgbClr val="000000">
                    <a:lumMod val="95000"/>
                    <a:lumOff val="5000"/>
                  </a:srgbClr>
                </a:solidFill>
                <a:ea typeface="Calibri"/>
                <a:cs typeface="Calibri"/>
              </a:rPr>
            </a:br>
            <a:r>
              <a:rPr lang="en-US" b="1" dirty="0">
                <a:solidFill>
                  <a:srgbClr val="000000">
                    <a:lumMod val="95000"/>
                    <a:lumOff val="5000"/>
                  </a:srgbClr>
                </a:solidFill>
                <a:ea typeface="Calibri"/>
                <a:cs typeface="Calibri"/>
              </a:rPr>
              <a:t>2-inhibit WBC adhesion </a:t>
            </a:r>
            <a:br>
              <a:rPr lang="en-US" b="1" dirty="0">
                <a:solidFill>
                  <a:srgbClr val="000000">
                    <a:lumMod val="95000"/>
                    <a:lumOff val="5000"/>
                  </a:srgbClr>
                </a:solidFill>
                <a:ea typeface="Calibri"/>
                <a:cs typeface="Calibri"/>
              </a:rPr>
            </a:br>
            <a:r>
              <a:rPr lang="en-US" b="1" dirty="0">
                <a:solidFill>
                  <a:srgbClr val="000000">
                    <a:lumMod val="95000"/>
                    <a:lumOff val="5000"/>
                  </a:srgbClr>
                </a:solidFill>
                <a:ea typeface="Calibri"/>
                <a:cs typeface="Calibri"/>
              </a:rPr>
              <a:t>3-inhibit Histamine release </a:t>
            </a:r>
            <a:br>
              <a:rPr lang="en-US" b="1" dirty="0">
                <a:solidFill>
                  <a:srgbClr val="000000">
                    <a:lumMod val="95000"/>
                    <a:lumOff val="5000"/>
                  </a:srgbClr>
                </a:solidFill>
                <a:ea typeface="Calibri"/>
                <a:cs typeface="Calibri"/>
              </a:rPr>
            </a:br>
            <a:r>
              <a:rPr lang="en-US" b="1" dirty="0">
                <a:solidFill>
                  <a:srgbClr val="000000">
                    <a:lumMod val="95000"/>
                    <a:lumOff val="5000"/>
                  </a:srgbClr>
                </a:solidFill>
                <a:ea typeface="Calibri"/>
                <a:cs typeface="Calibri"/>
              </a:rPr>
              <a:t>4-decrese </a:t>
            </a:r>
            <a:r>
              <a:rPr lang="en-US" b="1" dirty="0" err="1">
                <a:solidFill>
                  <a:srgbClr val="000000">
                    <a:lumMod val="95000"/>
                    <a:lumOff val="5000"/>
                  </a:srgbClr>
                </a:solidFill>
                <a:ea typeface="Calibri"/>
                <a:cs typeface="Calibri"/>
              </a:rPr>
              <a:t>lymphocyte,basophilis,eosinophils</a:t>
            </a:r>
            <a:r>
              <a:rPr lang="en-US" b="1" dirty="0">
                <a:solidFill>
                  <a:srgbClr val="000000">
                    <a:lumMod val="95000"/>
                    <a:lumOff val="5000"/>
                  </a:srgbClr>
                </a:solidFill>
                <a:ea typeface="Calibri"/>
                <a:cs typeface="Calibri"/>
              </a:rPr>
              <a:t/>
            </a:r>
            <a:br>
              <a:rPr lang="en-US" b="1" dirty="0">
                <a:solidFill>
                  <a:srgbClr val="000000">
                    <a:lumMod val="95000"/>
                    <a:lumOff val="5000"/>
                  </a:srgbClr>
                </a:solidFill>
                <a:ea typeface="Calibri"/>
                <a:cs typeface="Calibri"/>
              </a:rPr>
            </a:br>
            <a:r>
              <a:rPr lang="en-US" sz="1800" b="1" dirty="0">
                <a:solidFill>
                  <a:srgbClr val="000000">
                    <a:lumMod val="75000"/>
                    <a:lumOff val="25000"/>
                  </a:srgbClr>
                </a:solidFill>
                <a:ea typeface="Calibri"/>
                <a:cs typeface="Calibri"/>
              </a:rPr>
              <a:t/>
            </a:r>
            <a:br>
              <a:rPr lang="en-US" sz="1800" b="1" dirty="0">
                <a:solidFill>
                  <a:srgbClr val="000000">
                    <a:lumMod val="75000"/>
                    <a:lumOff val="25000"/>
                  </a:srgbClr>
                </a:solidFill>
                <a:ea typeface="Calibri"/>
                <a:cs typeface="Calibri"/>
              </a:rPr>
            </a:br>
            <a:r>
              <a:rPr lang="en-US" sz="1800" b="1" dirty="0">
                <a:solidFill>
                  <a:srgbClr val="000000">
                    <a:lumMod val="75000"/>
                    <a:lumOff val="25000"/>
                  </a:srgbClr>
                </a:solidFill>
                <a:ea typeface="Calibri"/>
                <a:cs typeface="Calibri"/>
              </a:rPr>
              <a:t/>
            </a:r>
            <a:br>
              <a:rPr lang="en-US" sz="1800" b="1" dirty="0">
                <a:solidFill>
                  <a:srgbClr val="000000">
                    <a:lumMod val="75000"/>
                    <a:lumOff val="25000"/>
                  </a:srgbClr>
                </a:solidFill>
                <a:ea typeface="Calibri"/>
                <a:cs typeface="Calibri"/>
              </a:rPr>
            </a:br>
            <a:endParaRPr lang="en-US" sz="2400" b="1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940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89D911D-E7DE-0038-BFF2-D826DA09A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712" y="284069"/>
            <a:ext cx="8770571" cy="1345269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ea typeface="Calibri"/>
                <a:cs typeface="Calibri"/>
              </a:rPr>
              <a:t>Cushing Syndrome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3696291-2CBC-2114-183B-82C1A9A2A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" y="2082238"/>
            <a:ext cx="11502267" cy="4945466"/>
          </a:xfrm>
        </p:spPr>
        <p:txBody>
          <a:bodyPr lIns="109728" tIns="109728" rIns="109728" bIns="91440" anchor="t"/>
          <a:lstStyle/>
          <a:p>
            <a:r>
              <a:rPr lang="en-US" sz="2800" dirty="0">
                <a:ea typeface="Calibri"/>
                <a:cs typeface="Calibri"/>
              </a:rPr>
              <a:t> 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Calibri"/>
              </a:rPr>
              <a:t>Cushing syndrome : is an endocrine disorder caused by excessive 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Calibri"/>
              </a:rPr>
              <a:t>secretion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Calibri"/>
              </a:rPr>
              <a:t>of </a:t>
            </a:r>
            <a:r>
              <a:rPr lang="en-US" sz="2800" b="1" dirty="0">
                <a:solidFill>
                  <a:srgbClr val="FF0000"/>
                </a:solidFill>
                <a:ea typeface="Calibri"/>
                <a:cs typeface="Calibri"/>
              </a:rPr>
              <a:t>glucocorticoid </a:t>
            </a:r>
            <a:r>
              <a:rPr lang="en-US" sz="2800" b="1" dirty="0" smtClean="0">
                <a:solidFill>
                  <a:schemeClr val="tx1"/>
                </a:solidFill>
                <a:ea typeface="Calibri"/>
                <a:cs typeface="Calibri"/>
              </a:rPr>
              <a:t>hormone from zona </a:t>
            </a:r>
            <a:r>
              <a:rPr lang="en-US" sz="2800" b="1" dirty="0" err="1" smtClean="0">
                <a:solidFill>
                  <a:schemeClr val="tx1"/>
                </a:solidFill>
                <a:ea typeface="Calibri"/>
                <a:cs typeface="Calibri"/>
              </a:rPr>
              <a:t>fasiculata</a:t>
            </a:r>
            <a:r>
              <a:rPr lang="en-US" sz="2800" b="1" dirty="0" smtClean="0">
                <a:solidFill>
                  <a:schemeClr val="tx1"/>
                </a:solidFill>
                <a:ea typeface="Calibri"/>
                <a:cs typeface="Calibri"/>
              </a:rPr>
              <a:t> in adrenal gland  </a:t>
            </a:r>
            <a:r>
              <a:rPr lang="en-US" sz="2800" b="1" dirty="0">
                <a:solidFill>
                  <a:schemeClr val="tx1"/>
                </a:solidFill>
                <a:ea typeface="Calibri"/>
                <a:cs typeface="Calibri"/>
              </a:rPr>
              <a:t>.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Calibri"/>
              </a:rPr>
              <a:t/>
            </a:r>
            <a:b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Calibri"/>
              </a:rPr>
            </a:b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Calibri"/>
              </a:rPr>
              <a:t>*</a:t>
            </a:r>
            <a:r>
              <a:rPr lang="en-US" sz="2800" b="1" dirty="0">
                <a:solidFill>
                  <a:srgbClr val="FF0000"/>
                </a:solidFill>
                <a:ea typeface="Calibri"/>
                <a:cs typeface="Calibri"/>
              </a:rPr>
              <a:t>It can be </a:t>
            </a:r>
            <a:r>
              <a:rPr lang="en-US" sz="2800" b="1" u="sng" dirty="0">
                <a:solidFill>
                  <a:srgbClr val="FF0000"/>
                </a:solidFill>
                <a:ea typeface="Calibri"/>
                <a:cs typeface="Calibri"/>
              </a:rPr>
              <a:t>endogenous</a:t>
            </a:r>
            <a:r>
              <a:rPr lang="en-US" sz="2800" b="1" dirty="0">
                <a:solidFill>
                  <a:srgbClr val="FF0000"/>
                </a:solidFill>
                <a:ea typeface="Calibri"/>
                <a:cs typeface="Calibri"/>
              </a:rPr>
              <a:t> or </a:t>
            </a:r>
            <a:r>
              <a:rPr lang="en-US" sz="2800" b="1" u="sng" dirty="0">
                <a:solidFill>
                  <a:srgbClr val="FF0000"/>
                </a:solidFill>
                <a:ea typeface="Calibri"/>
                <a:cs typeface="Calibri"/>
              </a:rPr>
              <a:t>exogenous</a:t>
            </a:r>
            <a:r>
              <a:rPr lang="en-US" sz="2800" b="1" dirty="0">
                <a:solidFill>
                  <a:srgbClr val="FF0000"/>
                </a:solidFill>
                <a:ea typeface="Calibri"/>
                <a:cs typeface="Calibri"/>
              </a:rPr>
              <a:t> </a:t>
            </a:r>
            <a:endParaRPr lang="en-US" sz="2800" b="1" dirty="0" smtClean="0">
              <a:solidFill>
                <a:srgbClr val="FF0000"/>
              </a:solidFill>
              <a:ea typeface="Calibri"/>
              <a:cs typeface="Calibri"/>
            </a:endParaRPr>
          </a:p>
          <a:p>
            <a:r>
              <a:rPr lang="en-US" sz="1800" b="1" dirty="0">
                <a:ea typeface="Calibri"/>
                <a:cs typeface="Calibri"/>
              </a:rPr>
              <a:t/>
            </a:r>
            <a:br>
              <a:rPr lang="en-US" sz="1800" b="1" dirty="0">
                <a:ea typeface="Calibri"/>
                <a:cs typeface="Calibri"/>
              </a:rPr>
            </a:b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Calibri"/>
              </a:rPr>
              <a:t>*The most common cause is</a:t>
            </a:r>
            <a:r>
              <a:rPr lang="en-US" sz="2800" b="1" dirty="0">
                <a:solidFill>
                  <a:srgbClr val="002060"/>
                </a:solidFill>
                <a:ea typeface="Calibri"/>
                <a:cs typeface="Calibri"/>
              </a:rPr>
              <a:t> exogenous(Iatrogenic)</a:t>
            </a:r>
            <a:r>
              <a:rPr lang="en-US" sz="2800" b="1" dirty="0">
                <a:ea typeface="Calibri"/>
                <a:cs typeface="Calibri"/>
              </a:rPr>
              <a:t> 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Calibri"/>
              </a:rPr>
              <a:t>corticosteroids medication such as 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Prednisone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Calibri"/>
              </a:rPr>
              <a:t> ,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Prednisolone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Calibri"/>
              </a:rPr>
              <a:t> ,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Calibri"/>
              </a:rPr>
              <a:t>Methalexone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Calibri"/>
              </a:rPr>
              <a:t/>
            </a:r>
            <a:b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Calibri"/>
              </a:rPr>
            </a:b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Calibri"/>
              </a:rPr>
              <a:t>used for : Asthma, RA,SLE. (prolonged use) </a:t>
            </a:r>
          </a:p>
        </p:txBody>
      </p:sp>
    </p:spTree>
    <p:extLst>
      <p:ext uri="{BB962C8B-B14F-4D97-AF65-F5344CB8AC3E}">
        <p14:creationId xmlns:p14="http://schemas.microsoft.com/office/powerpoint/2010/main" val="304430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4FA9F86-BA5B-EA40-04C8-CE9AFEA5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240" y="902295"/>
            <a:ext cx="8770571" cy="885194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64E1C26-9349-698B-E43C-65ABEFBDF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693" y="2113817"/>
            <a:ext cx="10280193" cy="4744183"/>
          </a:xfrm>
        </p:spPr>
        <p:txBody>
          <a:bodyPr lIns="109728" tIns="109728" rIns="109728" bIns="91440" anchor="t"/>
          <a:lstStyle/>
          <a:p>
            <a:r>
              <a:rPr lang="en-US" sz="4000" b="1" dirty="0">
                <a:solidFill>
                  <a:srgbClr val="002060"/>
                </a:solidFill>
                <a:ea typeface="Calibri"/>
                <a:cs typeface="Calibri"/>
              </a:rPr>
              <a:t>*Endogenous 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Calibri"/>
              </a:rPr>
              <a:t>: 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Calibri"/>
              </a:rPr>
              <a:t>is uncommon but is caused by chronic over- production of </a:t>
            </a:r>
            <a:r>
              <a:rPr lang="en-US" sz="3200" b="1" dirty="0">
                <a:solidFill>
                  <a:srgbClr val="FF0000"/>
                </a:solidFill>
                <a:ea typeface="Calibri"/>
                <a:cs typeface="Calibri"/>
              </a:rPr>
              <a:t>cortisol</a:t>
            </a:r>
            <a:r>
              <a:rPr lang="en-US" sz="3200" dirty="0">
                <a:solidFill>
                  <a:srgbClr val="FF0000"/>
                </a:solidFill>
                <a:ea typeface="Calibri"/>
                <a:cs typeface="Calibri"/>
              </a:rPr>
              <a:t> </a:t>
            </a:r>
            <a:r>
              <a:rPr lang="en-US" sz="3200" dirty="0">
                <a:solidFill>
                  <a:schemeClr val="tx1"/>
                </a:solidFill>
                <a:ea typeface="Calibri"/>
                <a:cs typeface="Calibri"/>
              </a:rPr>
              <a:t>by adrenal </a:t>
            </a:r>
            <a:r>
              <a:rPr lang="en-US" sz="3200" dirty="0" smtClean="0">
                <a:solidFill>
                  <a:schemeClr val="tx1"/>
                </a:solidFill>
                <a:ea typeface="Calibri"/>
                <a:cs typeface="Calibri"/>
              </a:rPr>
              <a:t>gland ( usually due to adrenal adenoma ).</a:t>
            </a:r>
            <a:endParaRPr lang="en-US" sz="3200" dirty="0">
              <a:solidFill>
                <a:schemeClr val="tx1"/>
              </a:solidFill>
              <a:ea typeface="Calibri"/>
              <a:cs typeface="Calibri"/>
            </a:endParaRPr>
          </a:p>
          <a:p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Calibri"/>
              </a:rPr>
              <a:t/>
            </a:r>
            <a:b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Calibri"/>
              </a:rPr>
            </a:br>
            <a:endParaRPr lang="en-US" sz="2800" b="1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478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4FA9F86-BA5B-EA40-04C8-CE9AFEA5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0"/>
            <a:ext cx="11696700" cy="1787489"/>
          </a:xfrm>
        </p:spPr>
        <p:txBody>
          <a:bodyPr/>
          <a:lstStyle/>
          <a:p>
            <a:r>
              <a:rPr lang="en-US" dirty="0"/>
              <a:t>ACTH- independent </a:t>
            </a:r>
            <a:r>
              <a:rPr lang="en-US" dirty="0" smtClean="0"/>
              <a:t>Cushing`s </a:t>
            </a:r>
            <a:r>
              <a:rPr lang="en-US" dirty="0"/>
              <a:t>syndrome =</a:t>
            </a:r>
            <a:br>
              <a:rPr lang="en-US" dirty="0"/>
            </a:br>
            <a:r>
              <a:rPr lang="en-US" dirty="0"/>
              <a:t>1ry hypercortisolism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64E1C26-9349-698B-E43C-65ABEFBDF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371" y="2113817"/>
            <a:ext cx="10280193" cy="4744183"/>
          </a:xfrm>
        </p:spPr>
        <p:txBody>
          <a:bodyPr lIns="109728" tIns="109728" rIns="109728" bIns="91440" anchor="t"/>
          <a:lstStyle/>
          <a:p>
            <a:r>
              <a:rPr lang="en-US" sz="3200" b="1" dirty="0" smtClean="0">
                <a:ea typeface="Calibri"/>
                <a:cs typeface="Calibri"/>
              </a:rPr>
              <a:t>Due to : </a:t>
            </a:r>
            <a:endParaRPr lang="en-US" sz="3200" b="1" dirty="0">
              <a:ea typeface="Calibri"/>
              <a:cs typeface="Calibri"/>
            </a:endParaRPr>
          </a:p>
          <a:p>
            <a:pPr lvl="0" defTabSz="457200" rtl="1">
              <a:lnSpc>
                <a:spcPct val="100000"/>
              </a:lnSpc>
              <a:spcBef>
                <a:spcPts val="0"/>
              </a:spcBef>
            </a:pPr>
            <a:r>
              <a:rPr lang="en-US" sz="3600" b="1" dirty="0">
                <a:solidFill>
                  <a:srgbClr val="00B050"/>
                </a:solidFill>
              </a:rPr>
              <a:t>Exogenous corticosteroid</a:t>
            </a:r>
            <a:r>
              <a:rPr lang="en-US" sz="2800" b="1" dirty="0">
                <a:solidFill>
                  <a:srgbClr val="000000"/>
                </a:solidFill>
              </a:rPr>
              <a:t>: dexamethasone, prednisone, </a:t>
            </a:r>
            <a:r>
              <a:rPr lang="en-US" sz="2800" b="1" dirty="0" smtClean="0">
                <a:solidFill>
                  <a:srgbClr val="000000"/>
                </a:solidFill>
              </a:rPr>
              <a:t>hydrocortisone</a:t>
            </a:r>
            <a:endParaRPr lang="en-US" dirty="0">
              <a:ea typeface="Calibri"/>
              <a:cs typeface="Calibri"/>
            </a:endParaRPr>
          </a:p>
          <a:p>
            <a:r>
              <a:rPr lang="en-US" sz="3600" b="1" dirty="0">
                <a:solidFill>
                  <a:srgbClr val="00B050"/>
                </a:solidFill>
              </a:rPr>
              <a:t>Primary adrenal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600" b="1" dirty="0">
                <a:solidFill>
                  <a:srgbClr val="00B050"/>
                </a:solidFill>
              </a:rPr>
              <a:t>adenoma</a:t>
            </a:r>
            <a:r>
              <a:rPr lang="en-US" sz="2800" b="1" dirty="0">
                <a:solidFill>
                  <a:schemeClr val="tx1"/>
                </a:solidFill>
              </a:rPr>
              <a:t>, hyperplasia, or carcinoma</a:t>
            </a:r>
          </a:p>
          <a:p>
            <a:r>
              <a:rPr lang="en-US" sz="2800" b="1" dirty="0" smtClean="0">
                <a:ea typeface="Calibri"/>
                <a:cs typeface="Calibri"/>
              </a:rPr>
              <a:t>Results in : </a:t>
            </a:r>
            <a:endParaRPr lang="en-US" sz="2800" b="1" dirty="0">
              <a:ea typeface="Calibri"/>
              <a:cs typeface="Calibri"/>
            </a:endParaRPr>
          </a:p>
          <a:p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Calibri"/>
              </a:rPr>
              <a:t>High cortisol , low ACTH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Calibri"/>
              </a:rPr>
              <a:t/>
            </a:r>
            <a:b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Calibri"/>
              </a:rPr>
            </a:br>
            <a:endParaRPr lang="en-US" sz="2800" b="1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478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E524DE3-4C86-95CC-3C13-5E7DBDD08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5469" y="442220"/>
            <a:ext cx="9585343" cy="1345269"/>
          </a:xfrm>
        </p:spPr>
        <p:txBody>
          <a:bodyPr/>
          <a:lstStyle/>
          <a:p>
            <a:r>
              <a:rPr lang="en-US" dirty="0"/>
              <a:t>ACTH-dependent </a:t>
            </a:r>
            <a:r>
              <a:rPr lang="en-US" dirty="0" smtClean="0"/>
              <a:t>Cushing`s syndrome =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2ry hypercortisolism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6EDED4B-7A28-513E-7BCD-D1EB9E71B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837" y="2124788"/>
            <a:ext cx="11873193" cy="3651504"/>
          </a:xfrm>
        </p:spPr>
        <p:txBody>
          <a:bodyPr lIns="109728" tIns="109728" rIns="109728" bIns="91440" anchor="t"/>
          <a:lstStyle/>
          <a:p>
            <a:r>
              <a:rPr lang="en-US" sz="2800" b="1" dirty="0" smtClean="0">
                <a:solidFill>
                  <a:srgbClr val="080808"/>
                </a:solidFill>
                <a:ea typeface="Calibri"/>
                <a:cs typeface="Calibri"/>
              </a:rPr>
              <a:t>- Due to : </a:t>
            </a:r>
            <a:endParaRPr lang="en-US" sz="2800" b="1" dirty="0">
              <a:solidFill>
                <a:srgbClr val="080808"/>
              </a:solidFill>
              <a:ea typeface="Calibri"/>
              <a:cs typeface="Calibri"/>
            </a:endParaRPr>
          </a:p>
          <a:p>
            <a:r>
              <a:rPr lang="en-US" sz="1800" b="1" dirty="0" smtClean="0"/>
              <a:t> 1- </a:t>
            </a:r>
            <a:r>
              <a:rPr lang="en-US" sz="2800" b="1" dirty="0" smtClean="0"/>
              <a:t>Pituitary microadenoma </a:t>
            </a:r>
            <a:r>
              <a:rPr lang="en-US" sz="2800" b="1" dirty="0"/>
              <a:t>(</a:t>
            </a:r>
            <a:r>
              <a:rPr lang="en-US" sz="2800" b="1" dirty="0">
                <a:solidFill>
                  <a:srgbClr val="FF0000"/>
                </a:solidFill>
              </a:rPr>
              <a:t>Cushing disease</a:t>
            </a:r>
            <a:r>
              <a:rPr lang="en-US" sz="2800" b="1" dirty="0"/>
              <a:t>)</a:t>
            </a:r>
            <a:r>
              <a:rPr lang="en-US" sz="1800" dirty="0"/>
              <a:t>: </a:t>
            </a:r>
            <a:r>
              <a:rPr lang="en-US" sz="2800" b="1" dirty="0"/>
              <a:t>75%</a:t>
            </a:r>
          </a:p>
          <a:p>
            <a:r>
              <a:rPr lang="en-US" b="1" dirty="0"/>
              <a:t>Noncancerous growth on the pituitary gland , these pituitary tumors make too ACTH and so it increases cortisol production .</a:t>
            </a:r>
          </a:p>
          <a:p>
            <a:r>
              <a:rPr lang="en-US" sz="2800" b="1" dirty="0" smtClean="0"/>
              <a:t>2- Ectopic </a:t>
            </a:r>
            <a:r>
              <a:rPr lang="en-US" sz="2800" b="1" dirty="0"/>
              <a:t>ACTH secretion(paraneoplastic </a:t>
            </a:r>
            <a:r>
              <a:rPr lang="en-US" sz="2800" b="1" dirty="0" err="1"/>
              <a:t>syndrom</a:t>
            </a:r>
            <a:r>
              <a:rPr lang="en-US" sz="2800" b="1" dirty="0"/>
              <a:t>)</a:t>
            </a:r>
            <a:r>
              <a:rPr lang="en-US" sz="2800" dirty="0"/>
              <a:t>: Lung cancer (small-cell lung carcinoma), carcinoid tumor of bronchus or ovarian cancer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- Results in : high ACTH , high cortisol . </a:t>
            </a:r>
            <a:endParaRPr lang="en-US" sz="2800" dirty="0"/>
          </a:p>
          <a:p>
            <a:endParaRPr lang="en-US" sz="2800" b="1" dirty="0"/>
          </a:p>
          <a:p>
            <a:endParaRPr lang="en-US" sz="1800" b="1" dirty="0"/>
          </a:p>
          <a:p>
            <a:endParaRPr lang="en-US" sz="18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091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40" y="208981"/>
            <a:ext cx="11201917" cy="63010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521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28048" y="251720"/>
            <a:ext cx="10495128" cy="1345269"/>
          </a:xfrm>
        </p:spPr>
        <p:txBody>
          <a:bodyPr>
            <a:noAutofit/>
          </a:bodyPr>
          <a:lstStyle/>
          <a:p>
            <a:r>
              <a:rPr lang="en-US" sz="4400" b="1" dirty="0"/>
              <a:t>Clinical manifestations of Cushing syndrome</a:t>
            </a:r>
            <a:endParaRPr lang="ar-JO" sz="44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895504" y="2078843"/>
            <a:ext cx="8770571" cy="3651504"/>
          </a:xfrm>
        </p:spPr>
        <p:txBody>
          <a:bodyPr/>
          <a:lstStyle/>
          <a:p>
            <a:pPr algn="l"/>
            <a:r>
              <a:rPr lang="en-US" sz="2800" dirty="0">
                <a:solidFill>
                  <a:schemeClr val="tx1"/>
                </a:solidFill>
              </a:rPr>
              <a:t>Based on the function of Cortisol: </a:t>
            </a:r>
            <a:endParaRPr lang="en-US" b="1" dirty="0">
              <a:solidFill>
                <a:srgbClr val="FF0000"/>
              </a:solidFill>
            </a:endParaRPr>
          </a:p>
          <a:p>
            <a:pPr algn="l"/>
            <a:endParaRPr lang="ar-JO" dirty="0">
              <a:solidFill>
                <a:schemeClr val="tx2"/>
              </a:solidFill>
            </a:endParaRPr>
          </a:p>
        </p:txBody>
      </p:sp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4207957"/>
              </p:ext>
            </p:extLst>
          </p:nvPr>
        </p:nvGraphicFramePr>
        <p:xfrm>
          <a:off x="955709" y="3083446"/>
          <a:ext cx="10609856" cy="275424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7152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89459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7768"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Decrease</a:t>
                      </a:r>
                      <a:endParaRPr lang="ar-JO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/>
                        <a:t>Increase</a:t>
                      </a:r>
                      <a:endParaRPr lang="ar-JO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7768">
                <a:tc>
                  <a:txBody>
                    <a:bodyPr/>
                    <a:lstStyle/>
                    <a:p>
                      <a:pPr algn="l" rtl="1"/>
                      <a:r>
                        <a:rPr lang="en-US" sz="2800" dirty="0"/>
                        <a:t>↓ 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F</a:t>
                      </a:r>
                      <a:r>
                        <a:rPr lang="en-US" sz="2800" dirty="0"/>
                        <a:t>ibroblast activity</a:t>
                      </a:r>
                      <a:endParaRPr lang="ar-JO" sz="2800" b="1" dirty="0">
                        <a:solidFill>
                          <a:schemeClr val="tx2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2400" dirty="0"/>
                        <a:t>↑ 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en-US" sz="2400" dirty="0" smtClean="0"/>
                        <a:t>ppetite</a:t>
                      </a:r>
                      <a:r>
                        <a:rPr lang="en-US" sz="2400" baseline="0" dirty="0" smtClean="0"/>
                        <a:t> ( weight gain ) </a:t>
                      </a:r>
                      <a:endParaRPr lang="en-US" sz="2400" b="1" dirty="0">
                        <a:solidFill>
                          <a:schemeClr val="tx2"/>
                        </a:solidFill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7768">
                <a:tc>
                  <a:txBody>
                    <a:bodyPr/>
                    <a:lstStyle/>
                    <a:p>
                      <a:pPr algn="l" rtl="1"/>
                      <a:r>
                        <a:rPr lang="en-US" sz="2800" dirty="0"/>
                        <a:t>↓ 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I</a:t>
                      </a:r>
                      <a:r>
                        <a:rPr lang="en-US" sz="2800" dirty="0"/>
                        <a:t>nflammation and ↓ 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I</a:t>
                      </a:r>
                      <a:r>
                        <a:rPr lang="en-US" sz="2800" dirty="0"/>
                        <a:t>mmunity </a:t>
                      </a:r>
                      <a:endParaRPr lang="ar-JO" sz="2800" b="1" dirty="0">
                        <a:solidFill>
                          <a:schemeClr val="tx2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2400" dirty="0"/>
                        <a:t>↑ 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B</a:t>
                      </a:r>
                      <a:r>
                        <a:rPr lang="en-US" sz="2400" dirty="0"/>
                        <a:t>lood pressure</a:t>
                      </a:r>
                      <a:endParaRPr lang="ar-JO" sz="2400" b="1" dirty="0">
                        <a:solidFill>
                          <a:schemeClr val="tx2"/>
                        </a:solidFill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7768">
                <a:tc>
                  <a:txBody>
                    <a:bodyPr/>
                    <a:lstStyle/>
                    <a:p>
                      <a:pPr algn="l" rtl="1"/>
                      <a:r>
                        <a:rPr lang="en-US" sz="2400" dirty="0"/>
                        <a:t>↓ 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B</a:t>
                      </a:r>
                      <a:r>
                        <a:rPr lang="en-US" sz="2400" dirty="0"/>
                        <a:t>one formation (inhibits </a:t>
                      </a:r>
                      <a:r>
                        <a:rPr lang="en-US" sz="2400" dirty="0" err="1"/>
                        <a:t>osteoblast</a:t>
                      </a:r>
                      <a:r>
                        <a:rPr lang="en-US" sz="2400" dirty="0"/>
                        <a:t>)</a:t>
                      </a:r>
                      <a:endParaRPr lang="ar-JO" sz="2400" b="1" dirty="0">
                        <a:solidFill>
                          <a:schemeClr val="tx2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2400" dirty="0"/>
                        <a:t>↑ 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I</a:t>
                      </a:r>
                      <a:r>
                        <a:rPr lang="en-US" sz="2400" dirty="0"/>
                        <a:t>nsulin resistance</a:t>
                      </a:r>
                      <a:endParaRPr lang="ar-JO" sz="2400" b="1" dirty="0">
                        <a:solidFill>
                          <a:schemeClr val="tx2"/>
                        </a:solidFill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7768">
                <a:tc>
                  <a:txBody>
                    <a:bodyPr/>
                    <a:lstStyle/>
                    <a:p>
                      <a:pPr rtl="1"/>
                      <a:endParaRPr lang="ar-JO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2400" dirty="0"/>
                        <a:t>↑ 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</a:rPr>
                        <a:t>G</a:t>
                      </a:r>
                      <a:r>
                        <a:rPr lang="en-US" sz="2400" dirty="0" err="1"/>
                        <a:t>luconeogenesis</a:t>
                      </a:r>
                      <a:r>
                        <a:rPr lang="en-US" sz="2400" dirty="0"/>
                        <a:t>, </a:t>
                      </a:r>
                      <a:r>
                        <a:rPr lang="en-US" sz="2400" dirty="0" err="1"/>
                        <a:t>lipolysis</a:t>
                      </a:r>
                      <a:r>
                        <a:rPr lang="en-US" sz="2400" dirty="0"/>
                        <a:t> and proteolysis </a:t>
                      </a:r>
                      <a:endParaRPr lang="ar-JO" sz="2400" b="1" dirty="0">
                        <a:solidFill>
                          <a:schemeClr val="tx2"/>
                        </a:solidFill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ketchLinesVTI">
  <a:themeElements>
    <a:clrScheme name="AnalogousFromLightSeed_2SEEDS">
      <a:dk1>
        <a:srgbClr val="000000"/>
      </a:dk1>
      <a:lt1>
        <a:srgbClr val="FFFFFF"/>
      </a:lt1>
      <a:dk2>
        <a:srgbClr val="243741"/>
      </a:dk2>
      <a:lt2>
        <a:srgbClr val="E2E5E8"/>
      </a:lt2>
      <a:accent1>
        <a:srgbClr val="BB9D7E"/>
      </a:accent1>
      <a:accent2>
        <a:srgbClr val="C59791"/>
      </a:accent2>
      <a:accent3>
        <a:srgbClr val="A5A27B"/>
      </a:accent3>
      <a:accent4>
        <a:srgbClr val="74ADA7"/>
      </a:accent4>
      <a:accent5>
        <a:srgbClr val="7EA7BB"/>
      </a:accent5>
      <a:accent6>
        <a:srgbClr val="7E8DBB"/>
      </a:accent6>
      <a:hlink>
        <a:srgbClr val="6184A9"/>
      </a:hlink>
      <a:folHlink>
        <a:srgbClr val="7F7F7F"/>
      </a:folHlink>
    </a:clrScheme>
    <a:fontScheme name="Custom 7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ketchLinesVTI" id="{8C0B0F05-C8D0-4078-9615-83E590287484}" vid="{43A7BC57-C1E3-4EE6-BDBC-5422DD574AF2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1346</TotalTime>
  <Words>397</Words>
  <Application>Microsoft Office PowerPoint</Application>
  <PresentationFormat>مخصص</PresentationFormat>
  <Paragraphs>68</Paragraphs>
  <Slides>23</Slides>
  <Notes>2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23</vt:i4>
      </vt:variant>
    </vt:vector>
  </HeadingPairs>
  <TitlesOfParts>
    <vt:vector size="24" baseType="lpstr">
      <vt:lpstr>SketchLinesVTI</vt:lpstr>
      <vt:lpstr>Cushing`s syndrome/ disease</vt:lpstr>
      <vt:lpstr>Cushing`s disease/ Cushing`s syndrome </vt:lpstr>
      <vt:lpstr>Physiological function of Cortisol:</vt:lpstr>
      <vt:lpstr>Cushing Syndrome</vt:lpstr>
      <vt:lpstr>عرض تقديمي في PowerPoint</vt:lpstr>
      <vt:lpstr>ACTH- independent Cushing`s syndrome = 1ry hypercortisolism</vt:lpstr>
      <vt:lpstr>ACTH-dependent Cushing`s syndrome = 2ry hypercortisolism</vt:lpstr>
      <vt:lpstr>عرض تقديمي في PowerPoint</vt:lpstr>
      <vt:lpstr>Clinical manifestations of Cushing syndrome</vt:lpstr>
      <vt:lpstr>Weight gain </vt:lpstr>
      <vt:lpstr>↓ Fibroblast activity</vt:lpstr>
      <vt:lpstr>Gluconeogenesis ,lipolysis and proteolysis &gt; muscle weakness and atrophy</vt:lpstr>
      <vt:lpstr>عرض تقديمي في PowerPoint</vt:lpstr>
      <vt:lpstr>عرض تقديمي في PowerPoint</vt:lpstr>
      <vt:lpstr>عرض تقديمي في PowerPoint</vt:lpstr>
      <vt:lpstr>Specific clinical signs in Cushing's disease </vt:lpstr>
      <vt:lpstr>عرض تقديمي في PowerPoint</vt:lpstr>
      <vt:lpstr>عرض تقديمي في PowerPoint</vt:lpstr>
      <vt:lpstr>Investigations</vt:lpstr>
      <vt:lpstr>Pituitary microadenoma MRI  </vt:lpstr>
      <vt:lpstr>Small cell lung cancer CT 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user</cp:lastModifiedBy>
  <cp:revision>21</cp:revision>
  <dcterms:created xsi:type="dcterms:W3CDTF">2023-10-21T15:50:27Z</dcterms:created>
  <dcterms:modified xsi:type="dcterms:W3CDTF">2024-12-11T15:10:34Z</dcterms:modified>
</cp:coreProperties>
</file>