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76" r:id="rId8"/>
    <p:sldId id="288" r:id="rId9"/>
    <p:sldId id="289" r:id="rId10"/>
    <p:sldId id="284" r:id="rId11"/>
    <p:sldId id="277" r:id="rId12"/>
    <p:sldId id="264" r:id="rId13"/>
    <p:sldId id="275" r:id="rId14"/>
    <p:sldId id="281" r:id="rId15"/>
    <p:sldId id="283" r:id="rId16"/>
    <p:sldId id="279" r:id="rId17"/>
    <p:sldId id="285" r:id="rId18"/>
    <p:sldId id="286" r:id="rId19"/>
    <p:sldId id="287" r:id="rId20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90733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2910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6659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9631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06680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1798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40547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9377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73078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6369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4039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E6AAF-7977-41BC-B0C4-750BB430360E}" type="datetimeFigureOut">
              <a:rPr lang="ar-JO" smtClean="0"/>
              <a:t>20/01/1445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62B9C-6836-42EF-B6A3-1E4D58F8FFA3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2121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phpad.com/guides/prism/latest/statistics/stat_checklist_pairedt.htm" TargetMode="External"/><Relationship Id="rId2" Type="http://schemas.openxmlformats.org/officeDocument/2006/relationships/hyperlink" Target="https://www.graphpad.com/guides/prism/latest/statistics/stat_checklist_unpairedttest.htm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phpad.com/guides/prism/latest/statistics/f_ratio_and_anova_table_(one-way_anova).htm" TargetMode="External"/><Relationship Id="rId2" Type="http://schemas.openxmlformats.org/officeDocument/2006/relationships/hyperlink" Target="https://www.graphpad.com/guides/prism/latest/curve-fitting/comparingcorrelationandregression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graphpad.com/guides/prism/latest/statistics/introduction_to_contingency_tables.htm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scribbr.com/statistics/standard-error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 dirty="0">
                <a:solidFill>
                  <a:srgbClr val="FFFFFF"/>
                </a:solidFill>
              </a:rPr>
              <a:t>DR. Waqar Al – Kubaisy</a:t>
            </a:r>
            <a:r>
              <a:rPr lang="nl-NL" sz="3600" dirty="0">
                <a:solidFill>
                  <a:srgbClr val="E8E818"/>
                </a:solidFill>
              </a:rPr>
              <a:t> </a:t>
            </a:r>
          </a:p>
          <a:p>
            <a:endParaRPr lang="nl-NL" sz="1800" dirty="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069" y="3429000"/>
            <a:ext cx="478393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26CCC58-0400-406E-B098-45320232D105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14A2-4807-44AA-AED9-5773FF550EDD}" type="datetime1">
              <a:rPr lang="en-MY" smtClean="0"/>
              <a:t>6/8/2023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002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474" y="117165"/>
            <a:ext cx="8819147" cy="65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Assumptions of </a:t>
            </a:r>
            <a:r>
              <a:rPr lang="en-US" sz="2800" b="1" i="1" dirty="0" smtClean="0">
                <a:solidFill>
                  <a:srgbClr val="C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800" b="1" dirty="0" smtClean="0">
                <a:solidFill>
                  <a:srgbClr val="C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tests</a:t>
            </a:r>
            <a:endParaRPr lang="en-US" sz="2800" dirty="0">
              <a:solidFill>
                <a:srgbClr val="C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Because there are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several versions 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of 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tests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, it's important to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check the assumptions </a:t>
            </a:r>
            <a:r>
              <a:rPr lang="en-US" sz="2800" dirty="0">
                <a:ea typeface="Times New Roman" panose="02020603050405020304" pitchFamily="18" charset="0"/>
                <a:cs typeface="Arial" panose="020B0604020202020204" pitchFamily="34" charset="0"/>
              </a:rPr>
              <a:t>to figure out which is best suited for your project</a:t>
            </a:r>
            <a:r>
              <a:rPr lang="en-US" sz="2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</a:pPr>
            <a:r>
              <a:rPr lang="en-US" sz="2800" dirty="0" smtClean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Here are our analysis checklists for </a:t>
            </a:r>
            <a:r>
              <a:rPr lang="en-US" sz="2800" u="sng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unpaired </a:t>
            </a:r>
            <a:r>
              <a:rPr lang="en-US" sz="2800" i="1" u="sng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t</a:t>
            </a:r>
            <a:r>
              <a:rPr lang="en-US" sz="2800" u="sng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 tests</a:t>
            </a:r>
            <a:r>
              <a:rPr lang="en-US" sz="28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and </a:t>
            </a:r>
            <a:r>
              <a:rPr lang="en-US" sz="2800" u="sng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paired </a:t>
            </a:r>
            <a:r>
              <a:rPr lang="en-US" sz="2800" i="1" u="sng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t</a:t>
            </a:r>
            <a:r>
              <a:rPr lang="en-US" sz="2800" u="sng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 tests</a:t>
            </a:r>
            <a:r>
              <a:rPr lang="en-US" sz="28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which are the two most common. </a:t>
            </a:r>
            <a:endParaRPr lang="en-US" sz="2800" dirty="0" smtClean="0">
              <a:solidFill>
                <a:srgbClr val="0D405F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 smtClean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These go </a:t>
            </a:r>
            <a:r>
              <a:rPr lang="en-US" sz="28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into detail on the basic </a:t>
            </a:r>
            <a:r>
              <a:rPr lang="en-US" sz="28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assumptions</a:t>
            </a:r>
            <a:r>
              <a:rPr lang="en-US" sz="28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underlying any </a:t>
            </a:r>
            <a:r>
              <a:rPr lang="en-US" sz="2800" i="1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8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test:</a:t>
            </a:r>
            <a:endParaRPr lang="en-US" sz="28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Exactly two groups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Sample is normally distributed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Independent observations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Unequal or equal variance?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Paired or unpaired data?</a:t>
            </a:r>
          </a:p>
        </p:txBody>
      </p:sp>
    </p:spTree>
    <p:extLst>
      <p:ext uri="{BB962C8B-B14F-4D97-AF65-F5344CB8AC3E}">
        <p14:creationId xmlns:p14="http://schemas.microsoft.com/office/powerpoint/2010/main" val="99258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2578" y="0"/>
            <a:ext cx="541421" cy="73392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56643"/>
            <a:ext cx="956733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t . test calculator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A </a:t>
            </a:r>
            <a:r>
              <a:rPr lang="en-US" sz="2800" b="1" dirty="0" smtClean="0">
                <a:solidFill>
                  <a:srgbClr val="FF0000"/>
                </a:solidFill>
              </a:rPr>
              <a:t>t test 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compares the means of two groups. </a:t>
            </a:r>
          </a:p>
          <a:p>
            <a:endParaRPr lang="en-US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2800" dirty="0" smtClean="0"/>
              <a:t>There </a:t>
            </a:r>
            <a:r>
              <a:rPr lang="en-US" sz="2800" dirty="0"/>
              <a:t>are several types of two sample t tests </a:t>
            </a:r>
            <a:endParaRPr lang="en-US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</a:rPr>
              <a:t>Therefore,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selecting </a:t>
            </a:r>
            <a:r>
              <a:rPr lang="en-US" sz="2800" b="1" dirty="0">
                <a:solidFill>
                  <a:srgbClr val="FF0000"/>
                </a:solidFill>
              </a:rPr>
              <a:t>appropriate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statistical </a:t>
            </a:r>
            <a:r>
              <a:rPr lang="en-US" sz="2800" b="1" dirty="0">
                <a:solidFill>
                  <a:srgbClr val="FF0000"/>
                </a:solidFill>
              </a:rPr>
              <a:t>tests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is </a:t>
            </a:r>
            <a:endParaRPr lang="en-US" sz="2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critical step in conducting research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/>
              <a:t> Therefore</a:t>
            </a:r>
            <a:r>
              <a:rPr lang="en-US" sz="2800" dirty="0"/>
              <a:t>, there are </a:t>
            </a:r>
            <a:r>
              <a:rPr lang="en-US" sz="2800" b="1" dirty="0">
                <a:solidFill>
                  <a:srgbClr val="FF0000"/>
                </a:solidFill>
              </a:rPr>
              <a:t>three forms </a:t>
            </a:r>
            <a:r>
              <a:rPr lang="en-US" sz="2800" dirty="0"/>
              <a:t>of Student's</a:t>
            </a:r>
            <a:r>
              <a:rPr lang="en-US" sz="2800" dirty="0">
                <a:solidFill>
                  <a:srgbClr val="FF0000"/>
                </a:solidFill>
              </a:rPr>
              <a:t> t-test </a:t>
            </a:r>
            <a:r>
              <a:rPr lang="en-US" sz="2800" dirty="0"/>
              <a:t>about which physicians, particularly physician-scientists</a:t>
            </a:r>
            <a:r>
              <a:rPr lang="en-US" sz="2800" dirty="0" smtClean="0"/>
              <a:t>,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/>
              <a:t>need to be aware</a:t>
            </a:r>
            <a:r>
              <a:rPr lang="en-US" sz="2800" dirty="0" smtClean="0"/>
              <a:t>:</a:t>
            </a:r>
          </a:p>
          <a:p>
            <a:pPr marL="514350" indent="-514350">
              <a:buAutoNum type="arabicParenBoth"/>
            </a:pPr>
            <a:r>
              <a:rPr lang="en-US" sz="2800" b="1" dirty="0" smtClean="0">
                <a:solidFill>
                  <a:schemeClr val="tx2"/>
                </a:solidFill>
              </a:rPr>
              <a:t>one-sample t-test</a:t>
            </a:r>
          </a:p>
          <a:p>
            <a:pPr marL="514350" indent="-514350">
              <a:buAutoNum type="arabicParenBoth"/>
            </a:pPr>
            <a:r>
              <a:rPr lang="en-US" sz="2800" b="1" dirty="0" smtClean="0">
                <a:solidFill>
                  <a:schemeClr val="tx2"/>
                </a:solidFill>
              </a:rPr>
              <a:t>two-sample t-test </a:t>
            </a:r>
            <a:r>
              <a:rPr lang="en-US" sz="2800" b="1" dirty="0">
                <a:solidFill>
                  <a:schemeClr val="tx2"/>
                </a:solidFill>
              </a:rPr>
              <a:t>and </a:t>
            </a:r>
            <a:endParaRPr lang="en-US" sz="2800" b="1" dirty="0" smtClean="0">
              <a:solidFill>
                <a:schemeClr val="tx2"/>
              </a:solidFill>
            </a:endParaRPr>
          </a:p>
          <a:p>
            <a:r>
              <a:rPr lang="en-US" sz="2800" b="1" dirty="0" smtClean="0">
                <a:solidFill>
                  <a:schemeClr val="tx2"/>
                </a:solidFill>
              </a:rPr>
              <a:t>(</a:t>
            </a:r>
            <a:r>
              <a:rPr lang="en-US" sz="2800" b="1" dirty="0">
                <a:solidFill>
                  <a:schemeClr val="tx2"/>
                </a:solidFill>
              </a:rPr>
              <a:t>3) two-sample paired t-test </a:t>
            </a:r>
          </a:p>
        </p:txBody>
      </p:sp>
      <p:sp>
        <p:nvSpPr>
          <p:cNvPr id="4" name="Rectangle 3"/>
          <p:cNvSpPr/>
          <p:nvPr/>
        </p:nvSpPr>
        <p:spPr>
          <a:xfrm>
            <a:off x="4362560" y="4184995"/>
            <a:ext cx="4697218" cy="2616101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What type of t test should I use</a:t>
            </a:r>
            <a:r>
              <a:rPr lang="en-US" sz="2400" dirty="0">
                <a:solidFill>
                  <a:srgbClr val="C00000"/>
                </a:solidFill>
              </a:rPr>
              <a:t>?</a:t>
            </a:r>
          </a:p>
          <a:p>
            <a:r>
              <a:rPr lang="en-US" sz="2000" dirty="0"/>
              <a:t>When choosing a t test, you will need to consider two things: </a:t>
            </a:r>
          </a:p>
          <a:p>
            <a:r>
              <a:rPr lang="en-US" sz="2000" dirty="0"/>
              <a:t>1-whether the groups being compared come from a </a:t>
            </a:r>
            <a:r>
              <a:rPr lang="en-US" sz="2000" b="1" dirty="0"/>
              <a:t>single </a:t>
            </a:r>
            <a:r>
              <a:rPr lang="en-US" sz="2000" dirty="0"/>
              <a:t>population or </a:t>
            </a:r>
            <a:r>
              <a:rPr lang="en-US" sz="2000" b="1" dirty="0"/>
              <a:t>two</a:t>
            </a:r>
            <a:r>
              <a:rPr lang="en-US" sz="2000" dirty="0"/>
              <a:t> different populations, </a:t>
            </a:r>
          </a:p>
          <a:p>
            <a:r>
              <a:rPr lang="en-US" sz="2000" dirty="0"/>
              <a:t>2-and whether you want to test the difference in a </a:t>
            </a:r>
            <a:r>
              <a:rPr lang="en-US" sz="2000" b="1" dirty="0"/>
              <a:t>specific direction</a:t>
            </a:r>
          </a:p>
        </p:txBody>
      </p:sp>
    </p:spTree>
    <p:extLst>
      <p:ext uri="{BB962C8B-B14F-4D97-AF65-F5344CB8AC3E}">
        <p14:creationId xmlns:p14="http://schemas.microsoft.com/office/powerpoint/2010/main" val="150412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9777"/>
            <a:ext cx="8999621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 smtClean="0">
                <a:solidFill>
                  <a:srgbClr val="C00000"/>
                </a:solidFill>
              </a:rPr>
              <a:t>One-sample, two-sample, or paired t test?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FF0000"/>
                </a:solidFill>
              </a:rPr>
              <a:t>If </a:t>
            </a:r>
            <a:r>
              <a:rPr lang="en-US" sz="2800" dirty="0" smtClean="0"/>
              <a:t>the groups come from a single population (e.g., measuring before and after an experimental treatment), perform a </a:t>
            </a:r>
            <a:r>
              <a:rPr lang="en-US" sz="2800" b="1" dirty="0" smtClean="0">
                <a:solidFill>
                  <a:srgbClr val="FF0000"/>
                </a:solidFill>
              </a:rPr>
              <a:t>paired t test</a:t>
            </a:r>
            <a:r>
              <a:rPr lang="en-US" sz="2800" dirty="0" smtClean="0">
                <a:solidFill>
                  <a:srgbClr val="00B050"/>
                </a:solidFill>
              </a:rPr>
              <a:t>. </a:t>
            </a:r>
            <a:r>
              <a:rPr lang="en-US" sz="2800" dirty="0" smtClean="0"/>
              <a:t>This is a</a:t>
            </a:r>
            <a:r>
              <a:rPr lang="en-US" sz="2800" dirty="0" smtClean="0">
                <a:solidFill>
                  <a:srgbClr val="00B050"/>
                </a:solidFill>
              </a:rPr>
              <a:t> </a:t>
            </a:r>
            <a:r>
              <a:rPr lang="en-US" sz="2800" b="1" dirty="0" smtClean="0">
                <a:solidFill>
                  <a:srgbClr val="0070C0"/>
                </a:solidFill>
              </a:rPr>
              <a:t>within-subjects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/>
              <a:t>design.</a:t>
            </a:r>
          </a:p>
          <a:p>
            <a:endParaRPr lang="en-US" sz="2800" dirty="0" smtClean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FF0000"/>
                </a:solidFill>
              </a:rPr>
              <a:t>If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/>
              <a:t>the groups come from two different populations (e.g., two different species, or people from two separate cities), perform a </a:t>
            </a:r>
            <a:r>
              <a:rPr lang="en-US" sz="2800" b="1" dirty="0" smtClean="0">
                <a:solidFill>
                  <a:srgbClr val="FF0000"/>
                </a:solidFill>
              </a:rPr>
              <a:t>two-sample t test</a:t>
            </a:r>
            <a:r>
              <a:rPr lang="en-US" sz="2800" dirty="0" smtClean="0">
                <a:solidFill>
                  <a:srgbClr val="00B050"/>
                </a:solidFill>
              </a:rPr>
              <a:t> </a:t>
            </a:r>
            <a:r>
              <a:rPr lang="en-US" sz="2800" dirty="0" smtClean="0"/>
              <a:t>(independent t test).</a:t>
            </a:r>
          </a:p>
          <a:p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     </a:t>
            </a:r>
            <a:r>
              <a:rPr lang="en-US" sz="2800" dirty="0" smtClean="0"/>
              <a:t>This is a</a:t>
            </a:r>
            <a:r>
              <a:rPr lang="en-US" sz="2800" dirty="0" smtClean="0">
                <a:solidFill>
                  <a:srgbClr val="00B050"/>
                </a:solidFill>
              </a:rPr>
              <a:t> </a:t>
            </a:r>
            <a:r>
              <a:rPr lang="en-US" sz="2800" b="1" dirty="0" smtClean="0">
                <a:solidFill>
                  <a:srgbClr val="0070C0"/>
                </a:solidFill>
              </a:rPr>
              <a:t>between-subjects design.</a:t>
            </a:r>
          </a:p>
          <a:p>
            <a:endParaRPr lang="en-US" sz="2800" b="1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FF0000"/>
                </a:solidFill>
              </a:rPr>
              <a:t>If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/>
              <a:t>there is one group being compared against a standard value (e.g., comparing the acidity of a liquid to a neutral pH of 7), perform a</a:t>
            </a:r>
            <a:r>
              <a:rPr lang="en-US" sz="2800" dirty="0" smtClean="0">
                <a:solidFill>
                  <a:srgbClr val="00B050"/>
                </a:solidFill>
              </a:rPr>
              <a:t> </a:t>
            </a:r>
            <a:r>
              <a:rPr lang="en-US" sz="2800" b="1" dirty="0" smtClean="0">
                <a:solidFill>
                  <a:srgbClr val="FF0000"/>
                </a:solidFill>
              </a:rPr>
              <a:t>one-sample t test</a:t>
            </a:r>
            <a:r>
              <a:rPr lang="en-US" sz="2800" dirty="0" smtClean="0">
                <a:solidFill>
                  <a:srgbClr val="00B050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400" b="1" dirty="0" smtClean="0">
                <a:solidFill>
                  <a:srgbClr val="C00000"/>
                </a:solidFill>
              </a:rPr>
              <a:t>One-tailed or two-tailed t test?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rgbClr val="00B050"/>
                </a:solidFill>
              </a:rPr>
              <a:t>If you only care whether the </a:t>
            </a:r>
            <a:r>
              <a:rPr lang="en-US" sz="1400" dirty="0" smtClean="0">
                <a:solidFill>
                  <a:srgbClr val="0070C0"/>
                </a:solidFill>
              </a:rPr>
              <a:t>two populations</a:t>
            </a:r>
            <a:r>
              <a:rPr lang="en-US" sz="1400" dirty="0" smtClean="0">
                <a:solidFill>
                  <a:srgbClr val="00B050"/>
                </a:solidFill>
              </a:rPr>
              <a:t> are </a:t>
            </a:r>
            <a:r>
              <a:rPr lang="en-US" sz="1400" b="1" dirty="0" smtClean="0">
                <a:solidFill>
                  <a:srgbClr val="0070C0"/>
                </a:solidFill>
              </a:rPr>
              <a:t>different from one another,</a:t>
            </a:r>
            <a:r>
              <a:rPr lang="en-US" sz="1400" dirty="0" smtClean="0">
                <a:solidFill>
                  <a:srgbClr val="00B050"/>
                </a:solidFill>
              </a:rPr>
              <a:t> perform a </a:t>
            </a:r>
            <a:r>
              <a:rPr lang="en-US" sz="1400" b="1" dirty="0" smtClean="0">
                <a:solidFill>
                  <a:srgbClr val="FF0000"/>
                </a:solidFill>
              </a:rPr>
              <a:t>two-tailed t test</a:t>
            </a:r>
            <a:r>
              <a:rPr lang="en-US" sz="1400" dirty="0" smtClean="0">
                <a:solidFill>
                  <a:srgbClr val="00B050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rgbClr val="00B050"/>
                </a:solidFill>
              </a:rPr>
              <a:t>If you want to know whether </a:t>
            </a:r>
            <a:r>
              <a:rPr lang="en-US" sz="1400" b="1" dirty="0" smtClean="0">
                <a:solidFill>
                  <a:srgbClr val="0070C0"/>
                </a:solidFill>
              </a:rPr>
              <a:t>one population mean is greater </a:t>
            </a:r>
            <a:r>
              <a:rPr lang="en-US" sz="1400" dirty="0" smtClean="0">
                <a:solidFill>
                  <a:srgbClr val="00B050"/>
                </a:solidFill>
              </a:rPr>
              <a:t>than </a:t>
            </a:r>
            <a:r>
              <a:rPr lang="en-US" sz="1400" b="1" dirty="0" smtClean="0">
                <a:solidFill>
                  <a:srgbClr val="0070C0"/>
                </a:solidFill>
              </a:rPr>
              <a:t>or less </a:t>
            </a:r>
            <a:r>
              <a:rPr lang="en-US" sz="1400" dirty="0" smtClean="0">
                <a:solidFill>
                  <a:srgbClr val="00B050"/>
                </a:solidFill>
              </a:rPr>
              <a:t>than the other, perform a </a:t>
            </a:r>
            <a:r>
              <a:rPr lang="en-US" sz="1400" b="1" dirty="0" smtClean="0">
                <a:solidFill>
                  <a:srgbClr val="FF0000"/>
                </a:solidFill>
              </a:rPr>
              <a:t>one-tailed t test.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2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6567" y="464222"/>
            <a:ext cx="884321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C00000"/>
                </a:solidFill>
              </a:rPr>
              <a:t>One-tailed or two-tailed t test</a:t>
            </a:r>
            <a:r>
              <a:rPr lang="en-US" sz="3200" b="1" dirty="0" smtClean="0">
                <a:solidFill>
                  <a:srgbClr val="C00000"/>
                </a:solidFill>
              </a:rPr>
              <a:t>?</a:t>
            </a:r>
          </a:p>
          <a:p>
            <a:endParaRPr lang="en-US" sz="2800" b="1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0000"/>
                </a:solidFill>
              </a:rPr>
              <a:t>If </a:t>
            </a:r>
            <a:r>
              <a:rPr lang="en-US" sz="2800" dirty="0"/>
              <a:t>you only care whether the two populations are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different from one another</a:t>
            </a:r>
            <a:r>
              <a:rPr lang="en-US" sz="2800" b="1" dirty="0"/>
              <a:t>,</a:t>
            </a:r>
            <a:r>
              <a:rPr lang="en-US" sz="2800" dirty="0"/>
              <a:t> perform a</a:t>
            </a:r>
            <a:r>
              <a:rPr lang="en-US" sz="2800" dirty="0">
                <a:solidFill>
                  <a:srgbClr val="00B050"/>
                </a:solidFill>
              </a:rPr>
              <a:t> </a:t>
            </a:r>
            <a:r>
              <a:rPr lang="en-US" sz="2800" b="1" dirty="0">
                <a:solidFill>
                  <a:srgbClr val="FF0000"/>
                </a:solidFill>
              </a:rPr>
              <a:t>two-tailed t test</a:t>
            </a:r>
            <a:r>
              <a:rPr lang="en-US" sz="2800" dirty="0" smtClean="0">
                <a:solidFill>
                  <a:srgbClr val="00B050"/>
                </a:solidFill>
              </a:rPr>
              <a:t>.</a:t>
            </a:r>
          </a:p>
          <a:p>
            <a:endParaRPr lang="en-US" sz="2800" dirty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0000"/>
                </a:solidFill>
              </a:rPr>
              <a:t>If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/>
              <a:t>you want to know whether </a:t>
            </a:r>
            <a:r>
              <a:rPr lang="en-US" sz="2800" b="1" dirty="0">
                <a:solidFill>
                  <a:srgbClr val="0070C0"/>
                </a:solidFill>
              </a:rPr>
              <a:t>one population mean is greater </a:t>
            </a:r>
            <a:r>
              <a:rPr lang="en-US" sz="2800" b="1" dirty="0"/>
              <a:t>than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or less </a:t>
            </a:r>
            <a:r>
              <a:rPr lang="en-US" sz="2800" dirty="0"/>
              <a:t>than the other, perform a</a:t>
            </a:r>
            <a:r>
              <a:rPr lang="en-US" sz="2800" dirty="0">
                <a:solidFill>
                  <a:srgbClr val="00B050"/>
                </a:solidFill>
              </a:rPr>
              <a:t> </a:t>
            </a:r>
            <a:r>
              <a:rPr lang="en-US" sz="2800" b="1" dirty="0">
                <a:solidFill>
                  <a:srgbClr val="FF0000"/>
                </a:solidFill>
              </a:rPr>
              <a:t>one-tailed t test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2800" b="1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/>
              <a:t>Student’s t-test can be </a:t>
            </a:r>
            <a:r>
              <a:rPr lang="en-US" sz="2800" dirty="0" smtClean="0">
                <a:solidFill>
                  <a:srgbClr val="FF0000"/>
                </a:solidFill>
              </a:rPr>
              <a:t>one-tailed </a:t>
            </a:r>
            <a:r>
              <a:rPr lang="en-US" sz="2800" dirty="0" smtClean="0"/>
              <a:t>or </a:t>
            </a:r>
            <a:r>
              <a:rPr lang="en-US" sz="2800" dirty="0" smtClean="0">
                <a:solidFill>
                  <a:srgbClr val="FF0000"/>
                </a:solidFill>
              </a:rPr>
              <a:t>two-tailed</a:t>
            </a:r>
            <a:r>
              <a:rPr lang="en-US" sz="2800" dirty="0" smtClean="0"/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/>
              <a:t>The calculations are the same,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but the </a:t>
            </a:r>
            <a:r>
              <a:rPr lang="en-US" sz="2800" b="1" dirty="0" smtClean="0">
                <a:solidFill>
                  <a:srgbClr val="7030A0"/>
                </a:solidFill>
              </a:rPr>
              <a:t>interpretation of the resulting t  differs. </a:t>
            </a:r>
          </a:p>
        </p:txBody>
      </p:sp>
    </p:spTree>
    <p:extLst>
      <p:ext uri="{BB962C8B-B14F-4D97-AF65-F5344CB8AC3E}">
        <p14:creationId xmlns:p14="http://schemas.microsoft.com/office/powerpoint/2010/main" val="41271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8285"/>
            <a:ext cx="9144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          </a:t>
            </a:r>
            <a:r>
              <a:rPr lang="en-US" sz="3200" b="1" dirty="0" smtClean="0">
                <a:solidFill>
                  <a:srgbClr val="C00000"/>
                </a:solidFill>
              </a:rPr>
              <a:t>Interpreting </a:t>
            </a:r>
            <a:r>
              <a:rPr lang="en-US" sz="3200" b="1" dirty="0">
                <a:solidFill>
                  <a:srgbClr val="C00000"/>
                </a:solidFill>
              </a:rPr>
              <a:t>results</a:t>
            </a:r>
            <a:endParaRPr lang="en-US" sz="3200" dirty="0">
              <a:solidFill>
                <a:srgbClr val="C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/>
              <a:t>The three different options </a:t>
            </a:r>
            <a:r>
              <a:rPr lang="en-US" sz="2800" b="1" dirty="0"/>
              <a:t>for </a:t>
            </a:r>
            <a:r>
              <a:rPr lang="en-US" sz="2800" b="1" i="1" dirty="0"/>
              <a:t>t</a:t>
            </a:r>
            <a:r>
              <a:rPr lang="en-US" sz="2800" b="1" dirty="0"/>
              <a:t> tests have </a:t>
            </a:r>
            <a:r>
              <a:rPr lang="en-US" sz="2800" dirty="0">
                <a:solidFill>
                  <a:srgbClr val="0070C0"/>
                </a:solidFill>
              </a:rPr>
              <a:t>slightly different interpretations</a:t>
            </a:r>
            <a:r>
              <a:rPr lang="en-US" sz="2800" dirty="0">
                <a:solidFill>
                  <a:srgbClr val="00B050"/>
                </a:solidFill>
              </a:rPr>
              <a:t>, </a:t>
            </a:r>
            <a:r>
              <a:rPr lang="en-US" sz="2800" dirty="0"/>
              <a:t>but they all hinge </a:t>
            </a:r>
            <a:r>
              <a:rPr lang="en-US" sz="2800" dirty="0" smtClean="0"/>
              <a:t>on or </a:t>
            </a:r>
            <a:r>
              <a:rPr lang="en-MY" sz="2800" dirty="0" smtClean="0"/>
              <a:t> depend on the </a:t>
            </a:r>
            <a:r>
              <a:rPr lang="en-US" sz="2800" b="1" dirty="0" smtClean="0">
                <a:solidFill>
                  <a:srgbClr val="0070C0"/>
                </a:solidFill>
              </a:rPr>
              <a:t>hypothesis testing </a:t>
            </a:r>
            <a:r>
              <a:rPr lang="en-US" sz="2800" dirty="0">
                <a:solidFill>
                  <a:srgbClr val="00B050"/>
                </a:solidFill>
              </a:rPr>
              <a:t> </a:t>
            </a:r>
            <a:r>
              <a:rPr lang="en-US" sz="2800" b="1" dirty="0"/>
              <a:t>and </a:t>
            </a:r>
            <a:r>
              <a:rPr lang="en-US" sz="2800" b="1" dirty="0">
                <a:solidFill>
                  <a:srgbClr val="0070C0"/>
                </a:solidFill>
              </a:rPr>
              <a:t>P values. 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endParaRPr lang="en-US" sz="28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   </a:t>
            </a:r>
            <a:r>
              <a:rPr lang="en-US" sz="2800" dirty="0" smtClean="0"/>
              <a:t>You </a:t>
            </a:r>
            <a:r>
              <a:rPr lang="en-US" sz="2800" dirty="0"/>
              <a:t>need to </a:t>
            </a:r>
            <a:r>
              <a:rPr lang="en-US" sz="2800" dirty="0">
                <a:solidFill>
                  <a:srgbClr val="FF0000"/>
                </a:solidFill>
              </a:rPr>
              <a:t>select </a:t>
            </a:r>
            <a:r>
              <a:rPr lang="en-US" sz="2800" dirty="0"/>
              <a:t>a significance </a:t>
            </a:r>
            <a:r>
              <a:rPr lang="en-US" sz="2800" dirty="0">
                <a:solidFill>
                  <a:srgbClr val="0070C0"/>
                </a:solidFill>
              </a:rPr>
              <a:t>threshold for your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P value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</a:rPr>
              <a:t>(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often 0.05) </a:t>
            </a:r>
            <a:r>
              <a:rPr lang="en-US" sz="2800" b="1" dirty="0"/>
              <a:t>before doing the test</a:t>
            </a:r>
            <a:r>
              <a:rPr lang="en-US" sz="2800" b="1" dirty="0" smtClean="0"/>
              <a:t>.</a:t>
            </a:r>
          </a:p>
          <a:p>
            <a:pPr algn="ctr"/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 smtClean="0">
                <a:solidFill>
                  <a:srgbClr val="FF0000"/>
                </a:solidFill>
              </a:rPr>
              <a:t>P </a:t>
            </a:r>
            <a:r>
              <a:rPr lang="en-US" sz="2800" b="1" dirty="0">
                <a:solidFill>
                  <a:srgbClr val="FF0000"/>
                </a:solidFill>
              </a:rPr>
              <a:t>values </a:t>
            </a:r>
            <a:r>
              <a:rPr lang="en-US" sz="2800" b="1" dirty="0" smtClean="0"/>
              <a:t>are </a:t>
            </a:r>
            <a:r>
              <a:rPr lang="en-US" sz="2800" b="1" dirty="0"/>
              <a:t>the most commonly used method to evaluate whether </a:t>
            </a:r>
            <a:r>
              <a:rPr lang="en-US" sz="2800" b="1" dirty="0">
                <a:solidFill>
                  <a:srgbClr val="FF0000"/>
                </a:solidFill>
              </a:rPr>
              <a:t>there is evidence of a difference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between</a:t>
            </a:r>
            <a:r>
              <a:rPr lang="en-US" sz="2800" b="1" dirty="0"/>
              <a:t> the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sample</a:t>
            </a:r>
            <a:r>
              <a:rPr lang="en-US" sz="2800" b="1" dirty="0"/>
              <a:t> of data collected and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the null hypothesis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en-US" sz="2800" dirty="0" smtClean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 smtClean="0"/>
              <a:t> </a:t>
            </a:r>
            <a:r>
              <a:rPr lang="en-US" sz="2800" b="1" dirty="0"/>
              <a:t>Once you have run the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correct </a:t>
            </a:r>
            <a:r>
              <a:rPr lang="en-US" sz="2800" b="1" i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 test</a:t>
            </a:r>
            <a:r>
              <a:rPr lang="en-US" sz="2800" dirty="0">
                <a:solidFill>
                  <a:srgbClr val="00B050"/>
                </a:solidFill>
              </a:rPr>
              <a:t>, </a:t>
            </a:r>
            <a:r>
              <a:rPr lang="en-US" sz="2800" dirty="0"/>
              <a:t>look at the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resulting </a:t>
            </a:r>
            <a:r>
              <a:rPr lang="en-US" sz="2800" b="1" dirty="0">
                <a:solidFill>
                  <a:srgbClr val="FF0000"/>
                </a:solidFill>
              </a:rPr>
              <a:t>P value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Right Arrow 2"/>
          <p:cNvSpPr/>
          <p:nvPr/>
        </p:nvSpPr>
        <p:spPr>
          <a:xfrm>
            <a:off x="6381301" y="6240849"/>
            <a:ext cx="249438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dirty="0" smtClean="0">
                <a:solidFill>
                  <a:srgbClr val="FFFF00"/>
                </a:solidFill>
              </a:rPr>
              <a:t>Once the </a:t>
            </a:r>
            <a:r>
              <a:rPr lang="en-US" b="1" dirty="0" smtClean="0">
                <a:solidFill>
                  <a:srgbClr val="FFFF00"/>
                </a:solidFill>
              </a:rPr>
              <a:t>correct </a:t>
            </a:r>
            <a:r>
              <a:rPr lang="en-US" b="1" i="1" dirty="0" smtClean="0">
                <a:solidFill>
                  <a:srgbClr val="FFFF00"/>
                </a:solidFill>
              </a:rPr>
              <a:t>t</a:t>
            </a:r>
            <a:r>
              <a:rPr lang="en-US" b="1" dirty="0" smtClean="0">
                <a:solidFill>
                  <a:srgbClr val="FFFF00"/>
                </a:solidFill>
              </a:rPr>
              <a:t> test</a:t>
            </a:r>
            <a:endParaRPr lang="ar-JO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5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0474"/>
            <a:ext cx="933650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          </a:t>
            </a:r>
            <a:r>
              <a:rPr lang="en-US" sz="2000" b="1" dirty="0" smtClean="0">
                <a:solidFill>
                  <a:srgbClr val="C00000"/>
                </a:solidFill>
              </a:rPr>
              <a:t>Cont.   …Interpreting </a:t>
            </a:r>
            <a:r>
              <a:rPr lang="en-US" sz="2000" b="1" dirty="0">
                <a:solidFill>
                  <a:srgbClr val="C00000"/>
                </a:solidFill>
              </a:rPr>
              <a:t>results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 smtClean="0"/>
              <a:t>Once </a:t>
            </a:r>
            <a:r>
              <a:rPr lang="en-US" sz="2400" dirty="0"/>
              <a:t>you have run the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correct </a:t>
            </a: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 test</a:t>
            </a:r>
            <a:r>
              <a:rPr lang="en-US" sz="2400" dirty="0">
                <a:solidFill>
                  <a:srgbClr val="00B050"/>
                </a:solidFill>
              </a:rPr>
              <a:t>, </a:t>
            </a:r>
            <a:r>
              <a:rPr lang="en-US" sz="2400" dirty="0"/>
              <a:t>look at the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resulting P value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en-US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FF0000"/>
                </a:solidFill>
              </a:rPr>
              <a:t>If</a:t>
            </a:r>
            <a:r>
              <a:rPr lang="en-US" sz="2800" dirty="0" smtClean="0"/>
              <a:t>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test result </a:t>
            </a:r>
            <a:r>
              <a:rPr lang="en-US" sz="2800" dirty="0"/>
              <a:t>is</a:t>
            </a:r>
            <a:r>
              <a:rPr lang="en-US" sz="2800" dirty="0">
                <a:solidFill>
                  <a:srgbClr val="FF0000"/>
                </a:solidFill>
              </a:rPr>
              <a:t> less </a:t>
            </a:r>
            <a:r>
              <a:rPr lang="en-US" sz="2800" b="1" dirty="0"/>
              <a:t>than your </a:t>
            </a:r>
            <a:r>
              <a:rPr lang="en-US" sz="2800" b="1" dirty="0">
                <a:solidFill>
                  <a:srgbClr val="FF0000"/>
                </a:solidFill>
              </a:rPr>
              <a:t>threshold</a:t>
            </a:r>
            <a:r>
              <a:rPr lang="en-US" sz="2800" b="1" dirty="0">
                <a:solidFill>
                  <a:srgbClr val="00B050"/>
                </a:solidFill>
              </a:rPr>
              <a:t>, </a:t>
            </a:r>
            <a:r>
              <a:rPr lang="en-US" sz="2800" dirty="0"/>
              <a:t>you have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enough evidence to conclude that the data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are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significantly different</a:t>
            </a:r>
            <a:r>
              <a:rPr lang="en-US" sz="2400" dirty="0" smtClean="0">
                <a:solidFill>
                  <a:srgbClr val="7030A0"/>
                </a:solidFill>
              </a:rPr>
              <a:t>.</a:t>
            </a:r>
          </a:p>
          <a:p>
            <a:endParaRPr lang="en-US" sz="2400" dirty="0">
              <a:solidFill>
                <a:srgbClr val="7030A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0000"/>
                </a:solidFill>
              </a:rPr>
              <a:t>If</a:t>
            </a:r>
            <a:r>
              <a:rPr lang="en-US" sz="2800" dirty="0"/>
              <a:t> the </a:t>
            </a:r>
            <a:r>
              <a:rPr lang="en-US" sz="2800" b="1" dirty="0"/>
              <a:t>test result is </a:t>
            </a:r>
            <a:r>
              <a:rPr lang="en-US" sz="2800" b="1" dirty="0">
                <a:solidFill>
                  <a:srgbClr val="FF0000"/>
                </a:solidFill>
              </a:rPr>
              <a:t>larger </a:t>
            </a:r>
            <a:r>
              <a:rPr lang="en-US" sz="2800" b="1" dirty="0"/>
              <a:t>or equal to </a:t>
            </a:r>
            <a:r>
              <a:rPr lang="en-US" sz="2800" b="1" dirty="0">
                <a:solidFill>
                  <a:srgbClr val="FF0000"/>
                </a:solidFill>
              </a:rPr>
              <a:t>your threshold</a:t>
            </a:r>
            <a:r>
              <a:rPr lang="en-US" sz="2800" dirty="0">
                <a:solidFill>
                  <a:srgbClr val="00B050"/>
                </a:solidFill>
              </a:rPr>
              <a:t>, </a:t>
            </a:r>
            <a:r>
              <a:rPr lang="en-US" sz="2800" b="1" dirty="0"/>
              <a:t>you cannot conclude that there is a difference</a:t>
            </a:r>
            <a:r>
              <a:rPr lang="en-US" sz="2800" dirty="0"/>
              <a:t>. </a:t>
            </a:r>
            <a:endParaRPr lang="en-US" sz="2800" dirty="0" smtClean="0"/>
          </a:p>
          <a:p>
            <a:endParaRPr lang="en-US" sz="24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600" i="1" dirty="0" smtClean="0"/>
              <a:t>However</a:t>
            </a:r>
            <a:r>
              <a:rPr lang="en-US" sz="2600" i="1" dirty="0"/>
              <a:t>, </a:t>
            </a:r>
            <a:r>
              <a:rPr lang="en-US" sz="2600" i="1" dirty="0">
                <a:solidFill>
                  <a:srgbClr val="7030A0"/>
                </a:solidFill>
              </a:rPr>
              <a:t>you cannot conclude that there was </a:t>
            </a:r>
            <a:endParaRPr lang="en-US" sz="2600" i="1" dirty="0" smtClean="0">
              <a:solidFill>
                <a:srgbClr val="7030A0"/>
              </a:solidFill>
            </a:endParaRPr>
          </a:p>
          <a:p>
            <a:r>
              <a:rPr lang="en-US" sz="2600" i="1" dirty="0">
                <a:solidFill>
                  <a:srgbClr val="7030A0"/>
                </a:solidFill>
              </a:rPr>
              <a:t> </a:t>
            </a:r>
            <a:r>
              <a:rPr lang="en-US" sz="2600" i="1" dirty="0" smtClean="0">
                <a:solidFill>
                  <a:srgbClr val="7030A0"/>
                </a:solidFill>
              </a:rPr>
              <a:t>  definitively </a:t>
            </a:r>
            <a:r>
              <a:rPr lang="en-US" sz="2600" i="1" dirty="0">
                <a:solidFill>
                  <a:srgbClr val="7030A0"/>
                </a:solidFill>
              </a:rPr>
              <a:t>no difference either. It's possible that a dataset with more observations would have resulted in a different conclusion</a:t>
            </a:r>
            <a:r>
              <a:rPr lang="en-US" sz="2600" dirty="0" smtClean="0"/>
              <a:t>.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9554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771" y="144895"/>
            <a:ext cx="8750277" cy="631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Common 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test confusion</a:t>
            </a:r>
            <a:endParaRPr lang="en-US" sz="2800" dirty="0" smtClean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In addition to the number of </a:t>
            </a:r>
            <a:r>
              <a:rPr lang="en-US" sz="2400" i="1" dirty="0"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 test options, </a:t>
            </a:r>
            <a:r>
              <a:rPr lang="en-US" sz="2400" i="1" dirty="0"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 tests are often confused with completely different techniques as well. </a:t>
            </a:r>
            <a:endParaRPr lang="en-US" sz="2400" dirty="0" smtClean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US" sz="2400" u="sng" dirty="0" smtClean="0">
              <a:solidFill>
                <a:srgbClr val="0D405F"/>
              </a:solidFill>
              <a:ea typeface="Times New Roman" panose="02020603050405020304" pitchFamily="18" charset="0"/>
              <a:cs typeface="Arial" panose="020B0604020202020204" pitchFamily="34" charset="0"/>
              <a:hlinkClick r:id="rId2"/>
            </a:endParaRPr>
          </a:p>
          <a:p>
            <a:pPr>
              <a:lnSpc>
                <a:spcPct val="107000"/>
              </a:lnSpc>
            </a:pPr>
            <a:r>
              <a:rPr lang="en-US" sz="2600" u="sng" dirty="0" smtClean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Correlation </a:t>
            </a:r>
            <a:r>
              <a:rPr lang="en-US" sz="2600" u="sng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and regression</a:t>
            </a:r>
            <a:r>
              <a:rPr lang="en-US" sz="26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600" b="1" dirty="0">
                <a:ea typeface="Times New Roman" panose="02020603050405020304" pitchFamily="18" charset="0"/>
                <a:cs typeface="Arial" panose="020B0604020202020204" pitchFamily="34" charset="0"/>
              </a:rPr>
              <a:t>are used to measure how much two factors move together. While </a:t>
            </a:r>
            <a:r>
              <a:rPr lang="en-US" sz="2600" b="1" i="1" dirty="0"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600" b="1" dirty="0">
                <a:ea typeface="Times New Roman" panose="02020603050405020304" pitchFamily="18" charset="0"/>
                <a:cs typeface="Arial" panose="020B0604020202020204" pitchFamily="34" charset="0"/>
              </a:rPr>
              <a:t> tests are part of regression analysis, they are focused on only one factor by comparing means in different samples</a:t>
            </a:r>
            <a:r>
              <a:rPr lang="en-US" sz="26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b="1" u="sng" dirty="0" smtClean="0">
              <a:ea typeface="Times New Roman" panose="02020603050405020304" pitchFamily="18" charset="0"/>
              <a:cs typeface="Arial" panose="020B0604020202020204" pitchFamily="34" charset="0"/>
              <a:hlinkClick r:id="rId3"/>
            </a:endParaRPr>
          </a:p>
          <a:p>
            <a:pPr>
              <a:lnSpc>
                <a:spcPct val="107000"/>
              </a:lnSpc>
            </a:pPr>
            <a:r>
              <a:rPr lang="en-US" sz="2600" u="sng" dirty="0" smtClean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ANOVA</a:t>
            </a:r>
            <a:r>
              <a:rPr lang="en-US" sz="26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600" b="1" dirty="0">
                <a:ea typeface="Times New Roman" panose="02020603050405020304" pitchFamily="18" charset="0"/>
                <a:cs typeface="Arial" panose="020B0604020202020204" pitchFamily="34" charset="0"/>
              </a:rPr>
              <a:t>is used for comparing means across three or more total groups. In contrast</a:t>
            </a:r>
            <a:r>
              <a:rPr lang="en-US" sz="26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600" i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tests compare </a:t>
            </a:r>
            <a:r>
              <a:rPr lang="en-US" sz="26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means </a:t>
            </a:r>
            <a:r>
              <a:rPr lang="en-US" sz="26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between exactly two groups</a:t>
            </a:r>
            <a:r>
              <a:rPr lang="en-US" sz="26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600" dirty="0" smtClean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US" sz="2400" dirty="0" smtClean="0">
              <a:solidFill>
                <a:srgbClr val="0D405F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b="1" dirty="0" smtClean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Finally</a:t>
            </a:r>
            <a:r>
              <a:rPr lang="en-US" sz="2400" b="1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 </a:t>
            </a:r>
            <a:r>
              <a:rPr lang="en-US" sz="2400" b="1" u="sng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contingency tables</a:t>
            </a:r>
            <a:r>
              <a:rPr lang="en-US" sz="2400" dirty="0">
                <a:solidFill>
                  <a:srgbClr val="0D405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compare counts of observations within groups rather than a calculated average</a:t>
            </a:r>
            <a:r>
              <a:rPr lang="en-US" sz="24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., </a:t>
            </a:r>
            <a:r>
              <a:rPr 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contingency tables use methods such as </a:t>
            </a:r>
            <a:r>
              <a:rPr lang="en-US" sz="24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chi square </a:t>
            </a:r>
            <a:r>
              <a:rPr 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instead of </a:t>
            </a:r>
            <a:r>
              <a:rPr lang="en-US" sz="2400" b="1" i="1" dirty="0"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 tests.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34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710919"/>
              </p:ext>
            </p:extLst>
          </p:nvPr>
        </p:nvGraphicFramePr>
        <p:xfrm>
          <a:off x="362608" y="476672"/>
          <a:ext cx="8673888" cy="6264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Acrobat Document" r:id="rId3" imgW="7543800" imgH="5829300" progId="AcroExch.Document.7">
                  <p:embed/>
                </p:oleObj>
              </mc:Choice>
              <mc:Fallback>
                <p:oleObj name="Acrobat Document" r:id="rId3" imgW="7543800" imgH="5829300" progId="AcroExch.Document.7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2608" y="476672"/>
                        <a:ext cx="8673888" cy="62646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600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77506"/>
            <a:ext cx="88191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    T test calculator</a:t>
            </a:r>
          </a:p>
          <a:p>
            <a:r>
              <a:rPr lang="en-US" sz="2800" dirty="0" smtClean="0"/>
              <a:t>   A t test compares the means of two groups.</a:t>
            </a:r>
          </a:p>
          <a:p>
            <a:r>
              <a:rPr lang="en-US" sz="2800" dirty="0" smtClean="0"/>
              <a:t>   There are several types of two sample t tests and this     calculator focuses on the three most common</a:t>
            </a:r>
            <a:r>
              <a:rPr lang="en-US" sz="2800" dirty="0" smtClean="0">
                <a:solidFill>
                  <a:srgbClr val="00B050"/>
                </a:solidFill>
              </a:rPr>
              <a:t>: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 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(1) one-sample t-test;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(2) two-sample t-test; and 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(3) two-sample paired t-test </a:t>
            </a:r>
          </a:p>
        </p:txBody>
      </p:sp>
      <p:sp>
        <p:nvSpPr>
          <p:cNvPr id="4" name="Rectangle 3"/>
          <p:cNvSpPr/>
          <p:nvPr/>
        </p:nvSpPr>
        <p:spPr>
          <a:xfrm>
            <a:off x="4099034" y="2608293"/>
            <a:ext cx="5044966" cy="1569660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Choose a test from the three options: </a:t>
            </a:r>
          </a:p>
          <a:p>
            <a:r>
              <a:rPr lang="en-US" sz="2400" dirty="0" smtClean="0"/>
              <a:t>(</a:t>
            </a:r>
            <a:r>
              <a:rPr lang="en-US" sz="2400" dirty="0"/>
              <a:t>1) one-sample t-test;</a:t>
            </a:r>
          </a:p>
          <a:p>
            <a:r>
              <a:rPr lang="en-US" sz="2400" dirty="0"/>
              <a:t>(2) two-sample t-test; and </a:t>
            </a:r>
          </a:p>
          <a:p>
            <a:r>
              <a:rPr lang="en-US" sz="2400" dirty="0"/>
              <a:t>(3) two-sample paired t-test </a:t>
            </a:r>
          </a:p>
        </p:txBody>
      </p:sp>
      <p:sp>
        <p:nvSpPr>
          <p:cNvPr id="5" name="Right Brace 4"/>
          <p:cNvSpPr/>
          <p:nvPr/>
        </p:nvSpPr>
        <p:spPr>
          <a:xfrm>
            <a:off x="3736428" y="2809883"/>
            <a:ext cx="865023" cy="1102837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65853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1" eaLnBrk="1" hangingPunct="1"/>
            <a:fld id="{B54C88F8-3B42-455B-871A-F5FE0858579D}" type="slidenum">
              <a:rPr lang="ar-SA" sz="1400"/>
              <a:pPr rtl="1" eaLnBrk="1" hangingPunct="1"/>
              <a:t>19</a:t>
            </a:fld>
            <a:endParaRPr lang="en-US" sz="1400"/>
          </a:p>
        </p:txBody>
      </p:sp>
      <p:sp>
        <p:nvSpPr>
          <p:cNvPr id="58371" name="WordArt 6"/>
          <p:cNvSpPr>
            <a:spLocks noChangeArrowheads="1" noChangeShapeType="1" noTextEdit="1"/>
          </p:cNvSpPr>
          <p:nvPr/>
        </p:nvSpPr>
        <p:spPr bwMode="auto">
          <a:xfrm>
            <a:off x="1143000" y="1981200"/>
            <a:ext cx="6248400" cy="13335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MY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C4A3-D031-45C9-BA85-9519608DB56A}" type="datetime1">
              <a:rPr lang="en-MY" smtClean="0"/>
              <a:t>6/8/2023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75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2991" y="2734616"/>
            <a:ext cx="6696744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     Test</a:t>
            </a:r>
            <a:endParaRPr lang="en-MY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3D2C-05C1-4999-93E8-86C96E4B5933}" type="datetime1">
              <a:rPr lang="en-MY" smtClean="0"/>
              <a:t>6/8/2023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</a:t>
            </a:fld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581952" y="5281193"/>
            <a:ext cx="51866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</a:t>
            </a:r>
            <a:r>
              <a:rPr lang="en-MY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Dr.</a:t>
            </a:r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WAQAR    AL-KUBAISY</a:t>
            </a:r>
          </a:p>
        </p:txBody>
      </p:sp>
      <p:sp>
        <p:nvSpPr>
          <p:cNvPr id="8" name="Rectangle 7"/>
          <p:cNvSpPr/>
          <p:nvPr/>
        </p:nvSpPr>
        <p:spPr>
          <a:xfrm>
            <a:off x="2520215" y="3981197"/>
            <a:ext cx="3591826" cy="595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3200" b="1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Part   </a:t>
            </a:r>
            <a:r>
              <a:rPr lang="en-US" sz="3200" b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endParaRPr lang="en-US" sz="32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144" y="1366855"/>
            <a:ext cx="2567740" cy="239431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052991" y="1905680"/>
            <a:ext cx="20022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pc="50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   </a:t>
            </a:r>
            <a:r>
              <a:rPr lang="en-US" sz="3200" b="1" spc="50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X1V </a:t>
            </a:r>
            <a:endParaRPr lang="ar-JO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86050" y="5946756"/>
            <a:ext cx="20138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MY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  <a:r>
              <a:rPr lang="en-MY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</a:t>
            </a:r>
            <a:r>
              <a:rPr lang="en-MY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August  2023 </a:t>
            </a:r>
          </a:p>
        </p:txBody>
      </p:sp>
    </p:spTree>
    <p:extLst>
      <p:ext uri="{BB962C8B-B14F-4D97-AF65-F5344CB8AC3E}">
        <p14:creationId xmlns:p14="http://schemas.microsoft.com/office/powerpoint/2010/main" val="155802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F22A1-0EB4-4E09-9A7F-558B66605C08}" type="slidenum">
              <a:rPr lang="ar-SA"/>
              <a:pPr/>
              <a:t>3</a:t>
            </a:fld>
            <a:endParaRPr lang="en-US"/>
          </a:p>
        </p:txBody>
      </p:sp>
      <p:sp>
        <p:nvSpPr>
          <p:cNvPr id="437250" name="Text Box 2"/>
          <p:cNvSpPr txBox="1">
            <a:spLocks noChangeArrowheads="1"/>
          </p:cNvSpPr>
          <p:nvPr/>
        </p:nvSpPr>
        <p:spPr bwMode="auto">
          <a:xfrm>
            <a:off x="2843213" y="0"/>
            <a:ext cx="20891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dirty="0">
                <a:latin typeface="Times New Roman" pitchFamily="18" charset="0"/>
              </a:rPr>
              <a:t>             Data</a:t>
            </a:r>
            <a:endParaRPr lang="en-US" sz="2800" dirty="0"/>
          </a:p>
        </p:txBody>
      </p:sp>
      <p:sp>
        <p:nvSpPr>
          <p:cNvPr id="437251" name="Text Box 3"/>
          <p:cNvSpPr txBox="1">
            <a:spLocks noChangeArrowheads="1"/>
          </p:cNvSpPr>
          <p:nvPr/>
        </p:nvSpPr>
        <p:spPr bwMode="auto">
          <a:xfrm>
            <a:off x="4859338" y="735734"/>
            <a:ext cx="2808361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CC3300"/>
                </a:solidFill>
              </a:rPr>
              <a:t>Continuous Variable</a:t>
            </a:r>
          </a:p>
        </p:txBody>
      </p:sp>
      <p:sp>
        <p:nvSpPr>
          <p:cNvPr id="437252" name="Text Box 4"/>
          <p:cNvSpPr txBox="1">
            <a:spLocks noChangeArrowheads="1"/>
          </p:cNvSpPr>
          <p:nvPr/>
        </p:nvSpPr>
        <p:spPr bwMode="auto">
          <a:xfrm>
            <a:off x="179388" y="620713"/>
            <a:ext cx="29527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008000"/>
                </a:solidFill>
              </a:rPr>
              <a:t>Discrete Variable</a:t>
            </a:r>
          </a:p>
        </p:txBody>
      </p:sp>
      <p:sp>
        <p:nvSpPr>
          <p:cNvPr id="437253" name="Text Box 5"/>
          <p:cNvSpPr txBox="1">
            <a:spLocks noChangeArrowheads="1"/>
          </p:cNvSpPr>
          <p:nvPr/>
        </p:nvSpPr>
        <p:spPr bwMode="auto">
          <a:xfrm>
            <a:off x="6877050" y="1916113"/>
            <a:ext cx="22669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/>
              <a:t>Two </a:t>
            </a:r>
            <a:r>
              <a:rPr lang="en-US" sz="2400" b="1" dirty="0">
                <a:solidFill>
                  <a:srgbClr val="CC3300"/>
                </a:solidFill>
              </a:rPr>
              <a:t>cont. var</a:t>
            </a:r>
            <a:r>
              <a:rPr lang="en-US" sz="2400" b="1" dirty="0"/>
              <a:t>. </a:t>
            </a:r>
          </a:p>
          <a:p>
            <a:pPr algn="ctr"/>
            <a:r>
              <a:rPr lang="en-US" sz="2400" b="1" dirty="0"/>
              <a:t>at same time</a:t>
            </a:r>
          </a:p>
        </p:txBody>
      </p:sp>
      <p:sp>
        <p:nvSpPr>
          <p:cNvPr id="437254" name="Text Box 6"/>
          <p:cNvSpPr txBox="1">
            <a:spLocks noChangeArrowheads="1"/>
          </p:cNvSpPr>
          <p:nvPr/>
        </p:nvSpPr>
        <p:spPr bwMode="auto">
          <a:xfrm>
            <a:off x="3276600" y="1484313"/>
            <a:ext cx="23050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dirty="0">
                <a:solidFill>
                  <a:srgbClr val="9900CC"/>
                </a:solidFill>
              </a:rPr>
              <a:t>one</a:t>
            </a:r>
            <a:r>
              <a:rPr lang="en-US" sz="2400" b="1" dirty="0"/>
              <a:t> </a:t>
            </a:r>
            <a:r>
              <a:rPr lang="en-US" sz="2800" b="1" dirty="0">
                <a:solidFill>
                  <a:srgbClr val="CC3300"/>
                </a:solidFill>
              </a:rPr>
              <a:t>cont. var</a:t>
            </a:r>
            <a:r>
              <a:rPr lang="en-US" sz="2400" b="1" dirty="0"/>
              <a:t>. </a:t>
            </a:r>
          </a:p>
          <a:p>
            <a:pPr algn="ctr"/>
            <a:r>
              <a:rPr lang="en-US" sz="2400" b="1" dirty="0"/>
              <a:t>at the time</a:t>
            </a:r>
          </a:p>
        </p:txBody>
      </p:sp>
      <p:sp>
        <p:nvSpPr>
          <p:cNvPr id="437255" name="Text Box 7"/>
          <p:cNvSpPr txBox="1">
            <a:spLocks noChangeArrowheads="1"/>
          </p:cNvSpPr>
          <p:nvPr/>
        </p:nvSpPr>
        <p:spPr bwMode="auto">
          <a:xfrm>
            <a:off x="7380381" y="3289850"/>
            <a:ext cx="1800225" cy="1008062"/>
          </a:xfrm>
          <a:prstGeom prst="rect">
            <a:avLst/>
          </a:prstGeom>
          <a:solidFill>
            <a:srgbClr val="FFC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latin typeface="Times New Roman" pitchFamily="18" charset="0"/>
              </a:rPr>
              <a:t>Correlation</a:t>
            </a:r>
          </a:p>
          <a:p>
            <a:r>
              <a:rPr lang="en-US" sz="2400" b="1" dirty="0">
                <a:latin typeface="Times New Roman" pitchFamily="18" charset="0"/>
              </a:rPr>
              <a:t>Regression </a:t>
            </a:r>
            <a:endParaRPr lang="en-US" sz="2400" b="1" dirty="0"/>
          </a:p>
        </p:txBody>
      </p:sp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5196622" y="2781301"/>
            <a:ext cx="2039203" cy="1188244"/>
          </a:xfrm>
          <a:prstGeom prst="rect">
            <a:avLst/>
          </a:prstGeom>
          <a:noFill/>
          <a:ln w="28575">
            <a:solidFill>
              <a:srgbClr val="66CC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</a:rPr>
              <a:t>More than Two</a:t>
            </a:r>
            <a:r>
              <a:rPr lang="en-US" sz="2400" b="1" dirty="0">
                <a:solidFill>
                  <a:schemeClr val="hlink"/>
                </a:solidFill>
              </a:rPr>
              <a:t> Groups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9900CC"/>
                </a:solidFill>
              </a:rPr>
              <a:t>with</a:t>
            </a:r>
            <a:r>
              <a:rPr lang="en-US" sz="2400" b="1" dirty="0"/>
              <a:t> </a:t>
            </a:r>
            <a:r>
              <a:rPr lang="en-US" sz="2400" b="1" dirty="0" smtClean="0">
                <a:solidFill>
                  <a:srgbClr val="9900CC"/>
                </a:solidFill>
              </a:rPr>
              <a:t>one C.V</a:t>
            </a:r>
            <a:r>
              <a:rPr lang="en-US" sz="2800" b="1" dirty="0"/>
              <a:t>.</a:t>
            </a:r>
          </a:p>
        </p:txBody>
      </p:sp>
      <p:sp>
        <p:nvSpPr>
          <p:cNvPr id="437257" name="Text Box 9"/>
          <p:cNvSpPr txBox="1">
            <a:spLocks noChangeArrowheads="1"/>
          </p:cNvSpPr>
          <p:nvPr/>
        </p:nvSpPr>
        <p:spPr bwMode="auto">
          <a:xfrm>
            <a:off x="2627313" y="2708275"/>
            <a:ext cx="2232025" cy="863600"/>
          </a:xfrm>
          <a:prstGeom prst="rect">
            <a:avLst/>
          </a:prstGeom>
          <a:noFill/>
          <a:ln w="28575">
            <a:solidFill>
              <a:srgbClr val="CCCC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</a:rPr>
              <a:t>Two  Groups </a:t>
            </a:r>
            <a:r>
              <a:rPr lang="en-US" sz="2400" b="1" dirty="0">
                <a:solidFill>
                  <a:srgbClr val="9900CC"/>
                </a:solidFill>
              </a:rPr>
              <a:t>with one C.V</a:t>
            </a:r>
            <a:r>
              <a:rPr lang="en-US" sz="2400" b="1" dirty="0"/>
              <a:t>.</a:t>
            </a:r>
          </a:p>
        </p:txBody>
      </p:sp>
      <p:sp>
        <p:nvSpPr>
          <p:cNvPr id="437258" name="Text Box 10"/>
          <p:cNvSpPr txBox="1">
            <a:spLocks noChangeArrowheads="1"/>
          </p:cNvSpPr>
          <p:nvPr/>
        </p:nvSpPr>
        <p:spPr bwMode="auto">
          <a:xfrm>
            <a:off x="5866345" y="4518025"/>
            <a:ext cx="1655762" cy="79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b="1" dirty="0">
                <a:solidFill>
                  <a:srgbClr val="663300"/>
                </a:solidFill>
              </a:rPr>
              <a:t>F   test </a:t>
            </a:r>
          </a:p>
          <a:p>
            <a:pPr algn="ctr"/>
            <a:r>
              <a:rPr lang="en-US" sz="2400" b="1" dirty="0">
                <a:solidFill>
                  <a:srgbClr val="663300"/>
                </a:solidFill>
              </a:rPr>
              <a:t>ANOVA</a:t>
            </a:r>
          </a:p>
        </p:txBody>
      </p:sp>
      <p:sp>
        <p:nvSpPr>
          <p:cNvPr id="437259" name="Text Box 11"/>
          <p:cNvSpPr txBox="1">
            <a:spLocks noChangeArrowheads="1"/>
          </p:cNvSpPr>
          <p:nvPr/>
        </p:nvSpPr>
        <p:spPr bwMode="auto">
          <a:xfrm>
            <a:off x="2700338" y="3933825"/>
            <a:ext cx="14509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37260" name="Text Box 12"/>
          <p:cNvSpPr txBox="1">
            <a:spLocks noChangeArrowheads="1"/>
          </p:cNvSpPr>
          <p:nvPr/>
        </p:nvSpPr>
        <p:spPr bwMode="auto">
          <a:xfrm>
            <a:off x="179388" y="1628775"/>
            <a:ext cx="1581149" cy="865188"/>
          </a:xfrm>
          <a:prstGeom prst="rect">
            <a:avLst/>
          </a:prstGeom>
          <a:solidFill>
            <a:srgbClr val="CC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cs typeface="Times New Roman" pitchFamily="18" charset="0"/>
              </a:rPr>
              <a:t>Chi Square </a:t>
            </a:r>
          </a:p>
          <a:p>
            <a:r>
              <a:rPr lang="en-US" sz="2400" b="1" dirty="0">
                <a:cs typeface="Times New Roman" pitchFamily="18" charset="0"/>
              </a:rPr>
              <a:t> (χ</a:t>
            </a:r>
            <a:r>
              <a:rPr lang="en-US" sz="2400" b="1" baseline="30000" dirty="0"/>
              <a:t>2</a:t>
            </a:r>
            <a:r>
              <a:rPr lang="en-US" sz="2400" b="1" dirty="0"/>
              <a:t> test</a:t>
            </a:r>
          </a:p>
        </p:txBody>
      </p:sp>
      <p:sp>
        <p:nvSpPr>
          <p:cNvPr id="437261" name="Text Box 13"/>
          <p:cNvSpPr txBox="1">
            <a:spLocks noChangeArrowheads="1"/>
          </p:cNvSpPr>
          <p:nvPr/>
        </p:nvSpPr>
        <p:spPr bwMode="auto">
          <a:xfrm>
            <a:off x="1485900" y="3022600"/>
            <a:ext cx="5492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7263" name="Text Box 15"/>
          <p:cNvSpPr txBox="1">
            <a:spLocks noChangeArrowheads="1"/>
          </p:cNvSpPr>
          <p:nvPr/>
        </p:nvSpPr>
        <p:spPr bwMode="auto">
          <a:xfrm>
            <a:off x="1701800" y="2833687"/>
            <a:ext cx="8540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7264" name="Text Box 16"/>
          <p:cNvSpPr txBox="1">
            <a:spLocks noChangeArrowheads="1"/>
          </p:cNvSpPr>
          <p:nvPr/>
        </p:nvSpPr>
        <p:spPr bwMode="auto">
          <a:xfrm>
            <a:off x="2742406" y="4123575"/>
            <a:ext cx="1366837" cy="487362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800" b="1" dirty="0"/>
              <a:t>t   test </a:t>
            </a:r>
          </a:p>
        </p:txBody>
      </p:sp>
      <p:sp>
        <p:nvSpPr>
          <p:cNvPr id="437265" name="Text Box 17"/>
          <p:cNvSpPr txBox="1">
            <a:spLocks noChangeArrowheads="1"/>
          </p:cNvSpPr>
          <p:nvPr/>
        </p:nvSpPr>
        <p:spPr bwMode="auto">
          <a:xfrm>
            <a:off x="4151313" y="5402999"/>
            <a:ext cx="167719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 smtClean="0">
                <a:solidFill>
                  <a:srgbClr val="CC0000"/>
                </a:solidFill>
              </a:rPr>
              <a:t>Dependent</a:t>
            </a:r>
            <a:endParaRPr lang="en-US" sz="2400" b="1" dirty="0">
              <a:solidFill>
                <a:srgbClr val="CC0000"/>
              </a:solidFill>
            </a:endParaRPr>
          </a:p>
          <a:p>
            <a:r>
              <a:rPr lang="en-US" sz="2400" b="1" dirty="0">
                <a:solidFill>
                  <a:srgbClr val="CC0000"/>
                </a:solidFill>
              </a:rPr>
              <a:t>sample</a:t>
            </a:r>
          </a:p>
        </p:txBody>
      </p:sp>
      <p:sp>
        <p:nvSpPr>
          <p:cNvPr id="437266" name="Text Box 18"/>
          <p:cNvSpPr txBox="1">
            <a:spLocks noChangeArrowheads="1"/>
          </p:cNvSpPr>
          <p:nvPr/>
        </p:nvSpPr>
        <p:spPr bwMode="auto">
          <a:xfrm>
            <a:off x="2499122" y="5182254"/>
            <a:ext cx="17287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CC0000"/>
                </a:solidFill>
              </a:rPr>
              <a:t>Sample and</a:t>
            </a:r>
          </a:p>
          <a:p>
            <a:r>
              <a:rPr lang="en-US" sz="2400" b="1" dirty="0">
                <a:solidFill>
                  <a:srgbClr val="CC0000"/>
                </a:solidFill>
              </a:rPr>
              <a:t>population</a:t>
            </a:r>
          </a:p>
        </p:txBody>
      </p:sp>
      <p:sp>
        <p:nvSpPr>
          <p:cNvPr id="437267" name="Text Box 19"/>
          <p:cNvSpPr txBox="1">
            <a:spLocks noChangeArrowheads="1"/>
          </p:cNvSpPr>
          <p:nvPr/>
        </p:nvSpPr>
        <p:spPr bwMode="auto">
          <a:xfrm>
            <a:off x="28380" y="5419682"/>
            <a:ext cx="24844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CC0000"/>
                </a:solidFill>
              </a:rPr>
              <a:t>Two independent</a:t>
            </a:r>
          </a:p>
          <a:p>
            <a:r>
              <a:rPr lang="en-US" sz="2400" b="1" dirty="0">
                <a:solidFill>
                  <a:srgbClr val="CC0000"/>
                </a:solidFill>
              </a:rPr>
              <a:t>samples</a:t>
            </a:r>
          </a:p>
        </p:txBody>
      </p:sp>
      <p:sp>
        <p:nvSpPr>
          <p:cNvPr id="437268" name="Text Box 20"/>
          <p:cNvSpPr txBox="1">
            <a:spLocks noChangeArrowheads="1"/>
          </p:cNvSpPr>
          <p:nvPr/>
        </p:nvSpPr>
        <p:spPr bwMode="auto">
          <a:xfrm>
            <a:off x="468313" y="4797425"/>
            <a:ext cx="14986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37272" name="AutoShape 24"/>
          <p:cNvSpPr>
            <a:spLocks noChangeArrowheads="1"/>
          </p:cNvSpPr>
          <p:nvPr/>
        </p:nvSpPr>
        <p:spPr bwMode="auto">
          <a:xfrm>
            <a:off x="808831" y="1035050"/>
            <a:ext cx="288925" cy="629444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73" name="AutoShape 25"/>
          <p:cNvSpPr>
            <a:spLocks noChangeArrowheads="1"/>
          </p:cNvSpPr>
          <p:nvPr/>
        </p:nvSpPr>
        <p:spPr bwMode="auto">
          <a:xfrm>
            <a:off x="7885113" y="2654300"/>
            <a:ext cx="288925" cy="819150"/>
          </a:xfrm>
          <a:prstGeom prst="downArrow">
            <a:avLst>
              <a:gd name="adj1" fmla="val 50000"/>
              <a:gd name="adj2" fmla="val 93407"/>
            </a:avLst>
          </a:prstGeom>
          <a:solidFill>
            <a:srgbClr val="FF00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75" name="AutoShape 27"/>
          <p:cNvSpPr>
            <a:spLocks noChangeArrowheads="1"/>
          </p:cNvSpPr>
          <p:nvPr/>
        </p:nvSpPr>
        <p:spPr bwMode="auto">
          <a:xfrm>
            <a:off x="6299994" y="3933826"/>
            <a:ext cx="215900" cy="647699"/>
          </a:xfrm>
          <a:prstGeom prst="downArrow">
            <a:avLst>
              <a:gd name="adj1" fmla="val 50000"/>
              <a:gd name="adj2" fmla="val 116728"/>
            </a:avLst>
          </a:prstGeom>
          <a:solidFill>
            <a:srgbClr val="66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76" name="AutoShape 28"/>
          <p:cNvSpPr>
            <a:spLocks noChangeArrowheads="1"/>
          </p:cNvSpPr>
          <p:nvPr/>
        </p:nvSpPr>
        <p:spPr bwMode="auto">
          <a:xfrm>
            <a:off x="2987675" y="4631195"/>
            <a:ext cx="288925" cy="756298"/>
          </a:xfrm>
          <a:prstGeom prst="downArrow">
            <a:avLst>
              <a:gd name="adj1" fmla="val 50000"/>
              <a:gd name="adj2" fmla="val 87225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77" name="Text Box 29"/>
          <p:cNvSpPr txBox="1">
            <a:spLocks noChangeArrowheads="1"/>
          </p:cNvSpPr>
          <p:nvPr/>
        </p:nvSpPr>
        <p:spPr bwMode="auto">
          <a:xfrm>
            <a:off x="1360293" y="3311814"/>
            <a:ext cx="1152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800" b="1" dirty="0">
                <a:solidFill>
                  <a:srgbClr val="009900"/>
                </a:solidFill>
                <a:latin typeface="Times New Roman" pitchFamily="18" charset="0"/>
              </a:rPr>
              <a:t>2 x 2</a:t>
            </a:r>
          </a:p>
          <a:p>
            <a:endParaRPr lang="en-US" sz="2800" dirty="0">
              <a:solidFill>
                <a:srgbClr val="009900"/>
              </a:solidFill>
            </a:endParaRPr>
          </a:p>
        </p:txBody>
      </p:sp>
      <p:sp>
        <p:nvSpPr>
          <p:cNvPr id="437279" name="AutoShape 31"/>
          <p:cNvSpPr>
            <a:spLocks noChangeArrowheads="1"/>
          </p:cNvSpPr>
          <p:nvPr/>
        </p:nvSpPr>
        <p:spPr bwMode="auto">
          <a:xfrm>
            <a:off x="3348038" y="3438037"/>
            <a:ext cx="287337" cy="711688"/>
          </a:xfrm>
          <a:prstGeom prst="downArrow">
            <a:avLst>
              <a:gd name="adj1" fmla="val 50000"/>
              <a:gd name="adj2" fmla="val 87845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0" name="AutoShape 32"/>
          <p:cNvSpPr>
            <a:spLocks noChangeArrowheads="1"/>
          </p:cNvSpPr>
          <p:nvPr/>
        </p:nvSpPr>
        <p:spPr bwMode="auto">
          <a:xfrm>
            <a:off x="4744521" y="4774919"/>
            <a:ext cx="114817" cy="814670"/>
          </a:xfrm>
          <a:prstGeom prst="downArrow">
            <a:avLst>
              <a:gd name="adj1" fmla="val 50000"/>
              <a:gd name="adj2" fmla="val 81044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1" name="AutoShape 33"/>
          <p:cNvSpPr>
            <a:spLocks noChangeArrowheads="1"/>
          </p:cNvSpPr>
          <p:nvPr/>
        </p:nvSpPr>
        <p:spPr bwMode="auto">
          <a:xfrm>
            <a:off x="1243981" y="4731856"/>
            <a:ext cx="241920" cy="907402"/>
          </a:xfrm>
          <a:prstGeom prst="downArrow">
            <a:avLst>
              <a:gd name="adj1" fmla="val 50000"/>
              <a:gd name="adj2" fmla="val 99588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5" name="AutoShape 37"/>
          <p:cNvSpPr>
            <a:spLocks noChangeArrowheads="1"/>
          </p:cNvSpPr>
          <p:nvPr/>
        </p:nvSpPr>
        <p:spPr bwMode="auto">
          <a:xfrm>
            <a:off x="1966912" y="2626519"/>
            <a:ext cx="288925" cy="792162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6" name="AutoShape 38"/>
          <p:cNvSpPr>
            <a:spLocks noChangeArrowheads="1"/>
          </p:cNvSpPr>
          <p:nvPr/>
        </p:nvSpPr>
        <p:spPr bwMode="auto">
          <a:xfrm>
            <a:off x="287338" y="2631993"/>
            <a:ext cx="215900" cy="792162"/>
          </a:xfrm>
          <a:prstGeom prst="downArrow">
            <a:avLst>
              <a:gd name="adj1" fmla="val 50000"/>
              <a:gd name="adj2" fmla="val 91728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7" name="Text Box 39"/>
          <p:cNvSpPr txBox="1">
            <a:spLocks noChangeArrowheads="1"/>
          </p:cNvSpPr>
          <p:nvPr/>
        </p:nvSpPr>
        <p:spPr bwMode="auto">
          <a:xfrm>
            <a:off x="0" y="3289850"/>
            <a:ext cx="1116013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800" b="1" dirty="0">
                <a:solidFill>
                  <a:srgbClr val="009900"/>
                </a:solidFill>
              </a:rPr>
              <a:t>a x b</a:t>
            </a:r>
          </a:p>
        </p:txBody>
      </p:sp>
      <p:sp>
        <p:nvSpPr>
          <p:cNvPr id="437288" name="AutoShape 40"/>
          <p:cNvSpPr>
            <a:spLocks noChangeArrowheads="1"/>
          </p:cNvSpPr>
          <p:nvPr/>
        </p:nvSpPr>
        <p:spPr bwMode="auto">
          <a:xfrm>
            <a:off x="7622044" y="1200151"/>
            <a:ext cx="263069" cy="715962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FF00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89" name="AutoShape 41"/>
          <p:cNvSpPr>
            <a:spLocks noChangeArrowheads="1"/>
          </p:cNvSpPr>
          <p:nvPr/>
        </p:nvSpPr>
        <p:spPr bwMode="auto">
          <a:xfrm>
            <a:off x="3891231" y="1211624"/>
            <a:ext cx="287338" cy="504825"/>
          </a:xfrm>
          <a:prstGeom prst="downArrow">
            <a:avLst>
              <a:gd name="adj1" fmla="val 50000"/>
              <a:gd name="adj2" fmla="val 8736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90" name="AutoShape 42"/>
          <p:cNvSpPr>
            <a:spLocks noChangeArrowheads="1"/>
          </p:cNvSpPr>
          <p:nvPr/>
        </p:nvSpPr>
        <p:spPr bwMode="auto">
          <a:xfrm>
            <a:off x="2987676" y="2349500"/>
            <a:ext cx="144462" cy="484187"/>
          </a:xfrm>
          <a:prstGeom prst="downArrow">
            <a:avLst>
              <a:gd name="adj1" fmla="val 50000"/>
              <a:gd name="adj2" fmla="val 87362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7291" name="AutoShape 43"/>
          <p:cNvSpPr>
            <a:spLocks noChangeArrowheads="1"/>
          </p:cNvSpPr>
          <p:nvPr/>
        </p:nvSpPr>
        <p:spPr bwMode="auto">
          <a:xfrm>
            <a:off x="6084888" y="2420938"/>
            <a:ext cx="144462" cy="504825"/>
          </a:xfrm>
          <a:prstGeom prst="downArrow">
            <a:avLst>
              <a:gd name="adj1" fmla="val 50000"/>
              <a:gd name="adj2" fmla="val 87363"/>
            </a:avLst>
          </a:prstGeom>
          <a:solidFill>
            <a:srgbClr val="66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76176-2154-4667-8FFA-C57C8D7DB424}" type="datetime1">
              <a:rPr lang="en-MY" smtClean="0"/>
              <a:t>6/8/2023</a:t>
            </a:fld>
            <a:endParaRPr lang="en-MY"/>
          </a:p>
        </p:txBody>
      </p:sp>
      <p:sp>
        <p:nvSpPr>
          <p:cNvPr id="44" name="Rectangle 43"/>
          <p:cNvSpPr/>
          <p:nvPr/>
        </p:nvSpPr>
        <p:spPr>
          <a:xfrm>
            <a:off x="621608" y="6139507"/>
            <a:ext cx="7632848" cy="461665"/>
          </a:xfrm>
          <a:prstGeom prst="rect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4" name="Left-Right-Up Arrow 3"/>
          <p:cNvSpPr/>
          <p:nvPr/>
        </p:nvSpPr>
        <p:spPr>
          <a:xfrm>
            <a:off x="2512818" y="346583"/>
            <a:ext cx="4003076" cy="44558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6" name="Left-Right-Up Arrow 45"/>
          <p:cNvSpPr/>
          <p:nvPr/>
        </p:nvSpPr>
        <p:spPr>
          <a:xfrm>
            <a:off x="3927620" y="1045623"/>
            <a:ext cx="4003076" cy="44558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7" name="Left-Right-Up Arrow 46"/>
          <p:cNvSpPr/>
          <p:nvPr/>
        </p:nvSpPr>
        <p:spPr>
          <a:xfrm>
            <a:off x="2930825" y="2234993"/>
            <a:ext cx="3332693" cy="360343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Left-Right-Up Arrow 47"/>
          <p:cNvSpPr/>
          <p:nvPr/>
        </p:nvSpPr>
        <p:spPr>
          <a:xfrm>
            <a:off x="1275159" y="4579529"/>
            <a:ext cx="3714750" cy="445580"/>
          </a:xfrm>
          <a:prstGeom prst="leftRight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Left-Right-Up Arrow 48"/>
          <p:cNvSpPr/>
          <p:nvPr/>
        </p:nvSpPr>
        <p:spPr>
          <a:xfrm>
            <a:off x="287338" y="2361840"/>
            <a:ext cx="1968500" cy="445580"/>
          </a:xfrm>
          <a:prstGeom prst="leftRight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2556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8759" y="1810285"/>
            <a:ext cx="871086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</a:t>
            </a:r>
            <a:r>
              <a:rPr lang="en-US" sz="2800" dirty="0"/>
              <a:t>t distributions were discovered by </a:t>
            </a:r>
            <a:endParaRPr lang="en-US" sz="2800" dirty="0" smtClean="0"/>
          </a:p>
          <a:p>
            <a:r>
              <a:rPr lang="en-US" sz="2800" dirty="0" smtClean="0"/>
              <a:t>William </a:t>
            </a:r>
            <a:r>
              <a:rPr lang="en-US" sz="2800" dirty="0"/>
              <a:t>S. Gosset in 1908. </a:t>
            </a:r>
            <a:endParaRPr lang="en-US" sz="2800" dirty="0" smtClean="0"/>
          </a:p>
          <a:p>
            <a:r>
              <a:rPr lang="en-US" sz="2800" dirty="0" smtClean="0">
                <a:effectLst/>
                <a:ea typeface="Calibri" panose="020F0502020204030204" pitchFamily="34" charset="0"/>
              </a:rPr>
              <a:t>who used the pseudonym </a:t>
            </a:r>
            <a:r>
              <a:rPr lang="en-US" sz="2800" dirty="0" smtClean="0">
                <a:effectLst/>
                <a:ea typeface="Calibri" panose="020F0502020204030204" pitchFamily="34" charset="0"/>
                <a:cs typeface="Minion-Regular"/>
              </a:rPr>
              <a:t>“</a:t>
            </a:r>
            <a:r>
              <a:rPr lang="en-US" sz="2800" dirty="0" smtClean="0">
                <a:effectLst/>
                <a:ea typeface="Calibri" panose="020F0502020204030204" pitchFamily="34" charset="0"/>
              </a:rPr>
              <a:t>Student</a:t>
            </a:r>
            <a:r>
              <a:rPr lang="en-US" sz="2800" dirty="0" smtClean="0">
                <a:effectLst/>
                <a:ea typeface="Calibri" panose="020F0502020204030204" pitchFamily="34" charset="0"/>
                <a:cs typeface="Minion-Regular"/>
              </a:rPr>
              <a:t>”</a:t>
            </a:r>
            <a:r>
              <a:rPr lang="en-US" sz="2800" dirty="0" smtClean="0">
                <a:effectLst/>
                <a:ea typeface="Calibri" panose="020F0502020204030204" pitchFamily="34" charset="0"/>
              </a:rPr>
              <a:t> when he wrote the description</a:t>
            </a:r>
            <a:r>
              <a:rPr lang="en-US" sz="2800" dirty="0" smtClean="0">
                <a:solidFill>
                  <a:srgbClr val="00B050"/>
                </a:solidFill>
                <a:effectLst/>
                <a:ea typeface="Calibri" panose="020F0502020204030204" pitchFamily="34" charset="0"/>
              </a:rPr>
              <a:t>.</a:t>
            </a:r>
            <a:endParaRPr lang="en-US" sz="2800" dirty="0" smtClean="0">
              <a:solidFill>
                <a:srgbClr val="00B050"/>
              </a:solidFill>
            </a:endParaRPr>
          </a:p>
          <a:p>
            <a:r>
              <a:rPr lang="en-US" sz="2800" dirty="0" err="1" smtClean="0"/>
              <a:t>Gosset</a:t>
            </a:r>
            <a:r>
              <a:rPr lang="en-US" sz="2800" dirty="0" smtClean="0"/>
              <a:t> was a statistician employed by the Guinness brewing company which had </a:t>
            </a:r>
            <a:r>
              <a:rPr lang="en-US" sz="2800" dirty="0" smtClean="0"/>
              <a:t>covenant</a:t>
            </a:r>
            <a:r>
              <a:rPr lang="en-US" sz="2800" dirty="0"/>
              <a:t>(</a:t>
            </a:r>
            <a:r>
              <a:rPr lang="en-MY" sz="2800" dirty="0" smtClean="0"/>
              <a:t>agreement)</a:t>
            </a:r>
            <a:r>
              <a:rPr lang="ar-JO" sz="2800" dirty="0"/>
              <a:t> </a:t>
            </a:r>
            <a:r>
              <a:rPr lang="ar-JO" sz="2800" dirty="0" smtClean="0"/>
              <a:t>عهد</a:t>
            </a:r>
            <a:r>
              <a:rPr lang="en-US" sz="2800" dirty="0" smtClean="0"/>
              <a:t>that </a:t>
            </a:r>
            <a:r>
              <a:rPr lang="en-US" sz="2800" dirty="0" smtClean="0"/>
              <a:t>he not publish under his own name</a:t>
            </a:r>
            <a:r>
              <a:rPr lang="en-US" sz="28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sz="2000" dirty="0" smtClean="0"/>
              <a:t>when he published his article under the pseudonym 'student' while working for a brewery.</a:t>
            </a:r>
            <a:endParaRPr lang="en-US" sz="2000" dirty="0" smtClean="0">
              <a:solidFill>
                <a:srgbClr val="0000FF"/>
              </a:solidFill>
            </a:endParaRPr>
          </a:p>
          <a:p>
            <a:endParaRPr lang="ar-JO" sz="2800" dirty="0"/>
          </a:p>
        </p:txBody>
      </p:sp>
      <p:sp>
        <p:nvSpPr>
          <p:cNvPr id="3" name="AutoShape 2" descr="Gosset and Student's t-distribution - ConsultGLP"/>
          <p:cNvSpPr>
            <a:spLocks noChangeAspect="1" noChangeArrowheads="1"/>
          </p:cNvSpPr>
          <p:nvPr/>
        </p:nvSpPr>
        <p:spPr bwMode="auto">
          <a:xfrm>
            <a:off x="6870032" y="493209"/>
            <a:ext cx="1191126" cy="95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369" y="126712"/>
            <a:ext cx="2093494" cy="199084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80219" y="334714"/>
            <a:ext cx="20902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t     Test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457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4379" y="793283"/>
            <a:ext cx="879508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Use of t-Tests</a:t>
            </a:r>
          </a:p>
          <a:p>
            <a:r>
              <a:rPr lang="en-US" sz="2800" dirty="0" smtClean="0"/>
              <a:t>Actually, t-tests were among the three or four most frequently used statistical tests in medical research, and they still are often found.</a:t>
            </a:r>
          </a:p>
          <a:p>
            <a:r>
              <a:rPr lang="en-US" sz="2800" dirty="0" smtClean="0">
                <a:solidFill>
                  <a:srgbClr val="00B050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/>
              <a:t>The purpose of a t-test is to </a:t>
            </a:r>
            <a:r>
              <a:rPr lang="en-US" sz="2800" b="1" dirty="0" smtClean="0">
                <a:solidFill>
                  <a:srgbClr val="FF0000"/>
                </a:solidFill>
              </a:rPr>
              <a:t>compare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/>
              <a:t>the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means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/>
              <a:t>of a </a:t>
            </a:r>
            <a:r>
              <a:rPr lang="en-US" sz="2800" b="1" dirty="0" smtClean="0"/>
              <a:t>continuous</a:t>
            </a:r>
            <a:r>
              <a:rPr lang="en-US" sz="2800" dirty="0" smtClean="0"/>
              <a:t> variable in </a:t>
            </a:r>
            <a:r>
              <a:rPr lang="en-US" sz="2800" b="1" dirty="0" smtClean="0">
                <a:solidFill>
                  <a:srgbClr val="FF0000"/>
                </a:solidFill>
              </a:rPr>
              <a:t>two research samples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smtClean="0"/>
              <a:t>such as a treatment group and a control group. </a:t>
            </a:r>
          </a:p>
          <a:p>
            <a:endParaRPr lang="en-US" sz="2800" dirty="0" smtClean="0">
              <a:solidFill>
                <a:srgbClr val="00B05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/>
              <a:t>This is done by determining whether the difference between the </a:t>
            </a:r>
            <a:r>
              <a:rPr lang="en-US" sz="2800" b="1" dirty="0" smtClean="0">
                <a:solidFill>
                  <a:srgbClr val="FF0000"/>
                </a:solidFill>
              </a:rPr>
              <a:t>two observed means </a:t>
            </a:r>
            <a:r>
              <a:rPr lang="en-US" sz="2800" b="1" dirty="0" smtClean="0"/>
              <a:t>exceeds the difference that would be expected by chance from the two 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3597901" y="208508"/>
            <a:ext cx="13591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</a:rPr>
              <a:t>t-Tests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1" y="0"/>
            <a:ext cx="1371600" cy="1513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31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48137"/>
            <a:ext cx="896352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  When to use a t test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 smtClean="0"/>
              <a:t>A </a:t>
            </a:r>
            <a:r>
              <a:rPr lang="en-US" sz="2800" b="1" dirty="0" smtClean="0">
                <a:solidFill>
                  <a:srgbClr val="FF0000"/>
                </a:solidFill>
              </a:rPr>
              <a:t>t test </a:t>
            </a:r>
            <a:r>
              <a:rPr lang="en-US" sz="2800" b="1" dirty="0" smtClean="0"/>
              <a:t>can only be used when comparing the</a:t>
            </a:r>
          </a:p>
          <a:p>
            <a:r>
              <a:rPr lang="en-US" sz="2800" b="1" dirty="0" smtClean="0"/>
              <a:t>       </a:t>
            </a:r>
            <a:r>
              <a:rPr lang="en-US" sz="2800" b="1" dirty="0" smtClean="0">
                <a:solidFill>
                  <a:srgbClr val="FF0000"/>
                </a:solidFill>
              </a:rPr>
              <a:t>means</a:t>
            </a:r>
            <a:r>
              <a:rPr lang="en-US" sz="2800" b="1" dirty="0" smtClean="0"/>
              <a:t> of </a:t>
            </a:r>
            <a:r>
              <a:rPr lang="en-US" sz="2800" b="1" dirty="0" smtClean="0">
                <a:solidFill>
                  <a:srgbClr val="FF0000"/>
                </a:solidFill>
              </a:rPr>
              <a:t>two groups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/>
              <a:t>If you want to compare </a:t>
            </a:r>
            <a:r>
              <a:rPr lang="en-US" sz="2800" b="1" dirty="0" smtClean="0"/>
              <a:t>more than two groups</a:t>
            </a:r>
            <a:r>
              <a:rPr lang="en-US" sz="2800" dirty="0" smtClean="0">
                <a:solidFill>
                  <a:srgbClr val="00B050"/>
                </a:solidFill>
              </a:rPr>
              <a:t>, </a:t>
            </a:r>
            <a:r>
              <a:rPr lang="en-US" sz="2800" dirty="0" smtClean="0"/>
              <a:t>or if you want to do multiple pairwise comparisons,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 smtClean="0"/>
              <a:t>use an 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ANOVA test</a:t>
            </a:r>
            <a:r>
              <a:rPr lang="en-US" sz="2800" dirty="0" smtClean="0">
                <a:solidFill>
                  <a:srgbClr val="00B050"/>
                </a:solidFill>
              </a:rPr>
              <a:t> </a:t>
            </a:r>
            <a:r>
              <a:rPr lang="en-US" sz="2800" dirty="0" smtClean="0"/>
              <a:t>or a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Post-hoc</a:t>
            </a:r>
            <a:r>
              <a:rPr lang="en-US" sz="2800" dirty="0" smtClean="0"/>
              <a:t> test</a:t>
            </a:r>
            <a:r>
              <a:rPr lang="en-US" sz="2800" dirty="0" smtClean="0">
                <a:solidFill>
                  <a:srgbClr val="00B050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 smtClean="0"/>
              <a:t>The t test is a parametric test</a:t>
            </a:r>
            <a:r>
              <a:rPr lang="en-US" sz="2800" dirty="0" smtClean="0"/>
              <a:t>(</a:t>
            </a:r>
            <a:r>
              <a:rPr lang="en-US" dirty="0"/>
              <a:t>This is often the assumption that the population data are normally </a:t>
            </a:r>
            <a:r>
              <a:rPr lang="en-US" dirty="0" smtClean="0"/>
              <a:t>distributed</a:t>
            </a:r>
            <a:r>
              <a:rPr lang="en-US" sz="2800" dirty="0" smtClean="0">
                <a:solidFill>
                  <a:srgbClr val="00B050"/>
                </a:solidFill>
              </a:rPr>
              <a:t>) </a:t>
            </a:r>
            <a:r>
              <a:rPr lang="en-US" sz="2800" b="1" dirty="0" smtClean="0"/>
              <a:t>of difference</a:t>
            </a:r>
            <a:r>
              <a:rPr lang="en-US" sz="2800" dirty="0" smtClean="0"/>
              <a:t>,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/>
              <a:t> </a:t>
            </a:r>
            <a:r>
              <a:rPr lang="en-US" sz="2800" b="1" dirty="0" smtClean="0"/>
              <a:t>meaning that it makes the </a:t>
            </a:r>
            <a:r>
              <a:rPr lang="en-US" sz="2800" b="1" dirty="0" smtClean="0">
                <a:solidFill>
                  <a:srgbClr val="002060"/>
                </a:solidFill>
              </a:rPr>
              <a:t>same assumptions </a:t>
            </a:r>
            <a:r>
              <a:rPr lang="en-US" sz="2800" b="1" dirty="0" smtClean="0"/>
              <a:t>about your data as other parametric tests.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dirty="0" smtClean="0"/>
              <a:t> The t test </a:t>
            </a:r>
            <a:r>
              <a:rPr lang="en-US" sz="2800" b="1" dirty="0" smtClean="0">
                <a:solidFill>
                  <a:srgbClr val="FF0000"/>
                </a:solidFill>
              </a:rPr>
              <a:t>assumes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smtClean="0"/>
              <a:t>your data: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are </a:t>
            </a:r>
            <a:r>
              <a:rPr lang="en-US" sz="2800" dirty="0" smtClean="0">
                <a:solidFill>
                  <a:srgbClr val="0070C0"/>
                </a:solidFill>
              </a:rPr>
              <a:t>independent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are (approximately) </a:t>
            </a:r>
            <a:r>
              <a:rPr lang="en-US" sz="2800" b="1" dirty="0" smtClean="0">
                <a:solidFill>
                  <a:schemeClr val="tx2"/>
                </a:solidFill>
              </a:rPr>
              <a:t>normally distributed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have a </a:t>
            </a:r>
            <a:r>
              <a:rPr lang="en-US" sz="2800" b="1" dirty="0" smtClean="0"/>
              <a:t>similar amount of variance </a:t>
            </a:r>
            <a:r>
              <a:rPr lang="en-US" sz="2800" dirty="0" smtClean="0"/>
              <a:t>within each group being compared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1400" dirty="0" smtClean="0"/>
              <a:t>(homogeneity of variance)</a:t>
            </a:r>
          </a:p>
          <a:p>
            <a:r>
              <a:rPr lang="en-US" dirty="0" smtClean="0"/>
              <a:t>If </a:t>
            </a:r>
            <a:r>
              <a:rPr lang="en-US" dirty="0" smtClean="0">
                <a:solidFill>
                  <a:srgbClr val="00B050"/>
                </a:solidFill>
              </a:rPr>
              <a:t>your data do not fit these assumptions</a:t>
            </a:r>
            <a:r>
              <a:rPr lang="en-US" sz="2600" dirty="0" smtClean="0">
                <a:solidFill>
                  <a:srgbClr val="00B050"/>
                </a:solidFill>
              </a:rPr>
              <a:t>,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993" y="-1"/>
            <a:ext cx="1277007" cy="1418898"/>
          </a:xfrm>
          <a:prstGeom prst="rect">
            <a:avLst/>
          </a:prstGeom>
        </p:spPr>
      </p:pic>
      <p:sp>
        <p:nvSpPr>
          <p:cNvPr id="2" name="Right Arrow 1"/>
          <p:cNvSpPr/>
          <p:nvPr/>
        </p:nvSpPr>
        <p:spPr>
          <a:xfrm>
            <a:off x="5077326" y="6340641"/>
            <a:ext cx="338087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If your data do not fit these assumptions</a:t>
            </a:r>
            <a:endParaRPr lang="ar-JO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256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50025"/>
            <a:ext cx="905977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rgbClr val="FF0000"/>
                </a:solidFill>
              </a:rPr>
              <a:t>If </a:t>
            </a:r>
            <a:r>
              <a:rPr lang="en-US" sz="2600" i="1" dirty="0" smtClean="0">
                <a:solidFill>
                  <a:srgbClr val="FF0000"/>
                </a:solidFill>
              </a:rPr>
              <a:t>your 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</a:rPr>
              <a:t>data do not fit these assumptions,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</a:rPr>
              <a:t>you can try a </a:t>
            </a:r>
            <a:r>
              <a:rPr lang="en-US" sz="2600" b="1" i="1" dirty="0" smtClean="0">
                <a:solidFill>
                  <a:schemeClr val="accent1">
                    <a:lumMod val="75000"/>
                  </a:schemeClr>
                </a:solidFill>
              </a:rPr>
              <a:t>nonparametric alternative to the t test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</a:rPr>
              <a:t>such as the Wilcoxon Signed-Rank test for data with unequal variance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smtClean="0"/>
              <a:t>The larger the </a:t>
            </a:r>
            <a:r>
              <a:rPr lang="en-US" sz="2800" dirty="0" smtClean="0">
                <a:solidFill>
                  <a:srgbClr val="0070C0"/>
                </a:solidFill>
              </a:rPr>
              <a:t>sample size, </a:t>
            </a:r>
            <a:r>
              <a:rPr lang="en-US" sz="2800" dirty="0" smtClean="0"/>
              <a:t>the </a:t>
            </a:r>
            <a:r>
              <a:rPr lang="en-US" sz="2800" dirty="0" smtClean="0">
                <a:solidFill>
                  <a:srgbClr val="0070C0"/>
                </a:solidFill>
              </a:rPr>
              <a:t>smaller </a:t>
            </a:r>
            <a:r>
              <a:rPr lang="en-US" sz="2800" dirty="0" smtClean="0"/>
              <a:t>are the</a:t>
            </a:r>
            <a:r>
              <a:rPr lang="en-US" sz="2800" dirty="0" smtClean="0">
                <a:solidFill>
                  <a:srgbClr val="0070C0"/>
                </a:solidFill>
              </a:rPr>
              <a:t> errors</a:t>
            </a:r>
            <a:r>
              <a:rPr lang="en-US" sz="2800" dirty="0" smtClean="0"/>
              <a:t>, and the more the t distribution looks like the normal distribution.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smtClean="0"/>
              <a:t>If the sample size were infinite, the two distributions would be identical.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smtClean="0"/>
              <a:t>For practical purposes, when the combined </a:t>
            </a:r>
            <a:r>
              <a:rPr lang="en-US" sz="2800" b="1" dirty="0" smtClean="0">
                <a:solidFill>
                  <a:srgbClr val="0070C0"/>
                </a:solidFill>
              </a:rPr>
              <a:t>sample size of the two groups</a:t>
            </a:r>
            <a:r>
              <a:rPr lang="en-US" sz="2800" dirty="0" smtClean="0"/>
              <a:t> being compared is </a:t>
            </a:r>
            <a:r>
              <a:rPr lang="en-US" sz="2800" b="1" dirty="0" smtClean="0">
                <a:solidFill>
                  <a:srgbClr val="0070C0"/>
                </a:solidFill>
              </a:rPr>
              <a:t>larger than 120</a:t>
            </a:r>
            <a:r>
              <a:rPr lang="en-US" sz="2800" dirty="0" smtClean="0"/>
              <a:t>, the difference between the normal </a:t>
            </a:r>
            <a:r>
              <a:rPr lang="en-US" sz="2800" b="1" dirty="0" smtClean="0">
                <a:solidFill>
                  <a:srgbClr val="0070C0"/>
                </a:solidFill>
              </a:rPr>
              <a:t>distribution and the t distribution is negligible.</a:t>
            </a:r>
          </a:p>
        </p:txBody>
      </p:sp>
    </p:spTree>
    <p:extLst>
      <p:ext uri="{BB962C8B-B14F-4D97-AF65-F5344CB8AC3E}">
        <p14:creationId xmlns:p14="http://schemas.microsoft.com/office/powerpoint/2010/main" val="1630536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 test formul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251" y="2833504"/>
            <a:ext cx="3708360" cy="21475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9787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6568" y="417510"/>
            <a:ext cx="865070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JO" sz="2800" b="1" dirty="0">
                <a:solidFill>
                  <a:srgbClr val="1B2B68"/>
                </a:solidFill>
                <a:ea typeface="Times New Roman" panose="02020603050405020304" pitchFamily="18" charset="0"/>
              </a:rPr>
              <a:t>Performing a </a:t>
            </a:r>
            <a:r>
              <a:rPr lang="en-US" altLang="ar-JO" sz="2800" b="1" i="1" dirty="0">
                <a:solidFill>
                  <a:srgbClr val="1B2B68"/>
                </a:solidFill>
                <a:ea typeface="Times New Roman" panose="02020603050405020304" pitchFamily="18" charset="0"/>
              </a:rPr>
              <a:t>t</a:t>
            </a:r>
            <a:r>
              <a:rPr lang="en-US" altLang="ar-JO" sz="2800" b="1" dirty="0">
                <a:solidFill>
                  <a:srgbClr val="1B2B68"/>
                </a:solidFill>
                <a:ea typeface="Times New Roman" panose="02020603050405020304" pitchFamily="18" charset="0"/>
              </a:rPr>
              <a:t> test</a:t>
            </a:r>
            <a:endParaRPr kumimoji="0" lang="en-US" altLang="ar-JO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JO" sz="2800" dirty="0">
                <a:solidFill>
                  <a:srgbClr val="0D405F"/>
                </a:solidFill>
                <a:ea typeface="Times New Roman" panose="02020603050405020304" pitchFamily="18" charset="0"/>
              </a:rPr>
              <a:t>The</a:t>
            </a:r>
            <a:r>
              <a:rPr lang="en-US" altLang="ar-JO" sz="2800" dirty="0">
                <a:ea typeface="Times New Roman" panose="02020603050405020304" pitchFamily="18" charset="0"/>
              </a:rPr>
              <a:t> </a:t>
            </a:r>
            <a:r>
              <a:rPr lang="en-US" altLang="ar-JO" sz="2800" i="1" dirty="0">
                <a:ea typeface="Times New Roman" panose="02020603050405020304" pitchFamily="18" charset="0"/>
              </a:rPr>
              <a:t>t</a:t>
            </a:r>
            <a:r>
              <a:rPr lang="en-US" altLang="ar-JO" sz="2800" dirty="0">
                <a:ea typeface="Times New Roman" panose="02020603050405020304" pitchFamily="18" charset="0"/>
              </a:rPr>
              <a:t> test estimates the true difference between </a:t>
            </a:r>
            <a:r>
              <a:rPr lang="en-US" altLang="ar-JO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two</a:t>
            </a:r>
            <a:r>
              <a:rPr lang="en-US" altLang="ar-JO" sz="2800" dirty="0">
                <a:ea typeface="Times New Roman" panose="02020603050405020304" pitchFamily="18" charset="0"/>
              </a:rPr>
              <a:t> group</a:t>
            </a:r>
            <a:r>
              <a:rPr lang="en-US" altLang="ar-JO" sz="2800" dirty="0">
                <a:solidFill>
                  <a:srgbClr val="FF0000"/>
                </a:solidFill>
                <a:ea typeface="Times New Roman" panose="02020603050405020304" pitchFamily="18" charset="0"/>
              </a:rPr>
              <a:t> means </a:t>
            </a:r>
            <a:r>
              <a:rPr lang="en-US" altLang="ar-JO" sz="2800" dirty="0">
                <a:ea typeface="Times New Roman" panose="02020603050405020304" pitchFamily="18" charset="0"/>
              </a:rPr>
              <a:t>using the ratio of the difference in group means over the pooled</a:t>
            </a:r>
            <a:r>
              <a:rPr lang="en-US" altLang="ar-JO" sz="2800" dirty="0">
                <a:solidFill>
                  <a:srgbClr val="00B050"/>
                </a:solidFill>
                <a:ea typeface="Times New Roman" panose="02020603050405020304" pitchFamily="18" charset="0"/>
              </a:rPr>
              <a:t> </a:t>
            </a:r>
            <a:r>
              <a:rPr lang="en-US" altLang="ar-JO" sz="2800" dirty="0">
                <a:solidFill>
                  <a:srgbClr val="00B050"/>
                </a:solidFill>
                <a:ea typeface="Times New Roman" panose="02020603050405020304" pitchFamily="18" charset="0"/>
                <a:hlinkClick r:id="rId2"/>
              </a:rPr>
              <a:t>standard error</a:t>
            </a:r>
            <a:r>
              <a:rPr lang="en-US" altLang="ar-JO" sz="2800" dirty="0">
                <a:solidFill>
                  <a:srgbClr val="00B050"/>
                </a:solidFill>
                <a:ea typeface="Times New Roman" panose="02020603050405020304" pitchFamily="18" charset="0"/>
              </a:rPr>
              <a:t> </a:t>
            </a:r>
            <a:r>
              <a:rPr lang="en-US" altLang="ar-JO" sz="2800" dirty="0">
                <a:ea typeface="Times New Roman" panose="02020603050405020304" pitchFamily="18" charset="0"/>
              </a:rPr>
              <a:t>of both groups. </a:t>
            </a:r>
            <a:endParaRPr lang="en-US" altLang="ar-JO" sz="2800" dirty="0" smtClean="0">
              <a:ea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JO" sz="2800" dirty="0" smtClean="0">
                <a:ea typeface="Times New Roman" panose="02020603050405020304" pitchFamily="18" charset="0"/>
              </a:rPr>
              <a:t>You </a:t>
            </a:r>
            <a:r>
              <a:rPr lang="en-US" altLang="ar-JO" sz="2800" dirty="0">
                <a:ea typeface="Times New Roman" panose="02020603050405020304" pitchFamily="18" charset="0"/>
              </a:rPr>
              <a:t>can calculate it manually using a formula, or use statistical analysis software.</a:t>
            </a:r>
            <a:endParaRPr lang="en-US" altLang="ar-JO" sz="28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JO" sz="2800" b="1" i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t </a:t>
            </a:r>
            <a:r>
              <a:rPr lang="en-US" altLang="ar-JO" sz="2800" b="1" dirty="0">
                <a:solidFill>
                  <a:srgbClr val="00B050"/>
                </a:solidFill>
                <a:ea typeface="Times New Roman" panose="02020603050405020304" pitchFamily="18" charset="0"/>
              </a:rPr>
              <a:t> test formula</a:t>
            </a:r>
            <a:endParaRPr lang="en-US" altLang="ar-JO" sz="2800" dirty="0">
              <a:solidFill>
                <a:srgbClr val="00B050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JO" sz="2800" b="1" dirty="0">
                <a:ea typeface="Times New Roman" panose="02020603050405020304" pitchFamily="18" charset="0"/>
              </a:rPr>
              <a:t>The formula for the two-sample </a:t>
            </a:r>
            <a:r>
              <a:rPr lang="en-US" altLang="ar-JO" sz="2800" b="1" i="1" dirty="0">
                <a:ea typeface="Times New Roman" panose="02020603050405020304" pitchFamily="18" charset="0"/>
              </a:rPr>
              <a:t>t</a:t>
            </a:r>
            <a:r>
              <a:rPr lang="en-US" altLang="ar-JO" sz="2800" b="1" dirty="0">
                <a:ea typeface="Times New Roman" panose="02020603050405020304" pitchFamily="18" charset="0"/>
              </a:rPr>
              <a:t> test </a:t>
            </a:r>
            <a:r>
              <a:rPr lang="en-US" altLang="ar-JO" sz="2800" b="1" dirty="0" smtClean="0">
                <a:ea typeface="Times New Roman" panose="02020603050405020304" pitchFamily="18" charset="0"/>
              </a:rPr>
              <a:t>(the </a:t>
            </a:r>
            <a:r>
              <a:rPr lang="en-US" altLang="ar-JO" sz="2800" b="1" dirty="0">
                <a:ea typeface="Times New Roman" panose="02020603050405020304" pitchFamily="18" charset="0"/>
              </a:rPr>
              <a:t>Student’s t-test) is shown below.</a:t>
            </a:r>
            <a:endParaRPr lang="en-US" altLang="ar-JO" sz="2800" b="1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ar-JO" sz="2800" dirty="0">
                <a:solidFill>
                  <a:srgbClr val="0D405F"/>
                </a:solidFill>
                <a:ea typeface="Times New Roman" panose="02020603050405020304" pitchFamily="18" charset="0"/>
              </a:rPr>
              <a:t>  </a:t>
            </a:r>
            <a:endParaRPr lang="en-US" altLang="ar-JO" sz="2800" dirty="0"/>
          </a:p>
        </p:txBody>
      </p:sp>
      <p:pic>
        <p:nvPicPr>
          <p:cNvPr id="3" name="Picture 1" descr="\begin{equation*}t=\dfrac{\bar{x}_{1}-\bar{x}_{2}}{\sqrt{(s^2(\frac{1}{n_{1}}+\frac{1}{n_{2}}))}}}\end{equation*}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921" y="4319405"/>
            <a:ext cx="2592805" cy="1443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t test formula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20" y="4818715"/>
            <a:ext cx="3199650" cy="1224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0194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307</Words>
  <Application>Microsoft Office PowerPoint</Application>
  <PresentationFormat>On-screen Show (4:3)</PresentationFormat>
  <Paragraphs>163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Arial Black</vt:lpstr>
      <vt:lpstr>Calibri</vt:lpstr>
      <vt:lpstr>Calibri Light</vt:lpstr>
      <vt:lpstr>Minion-Regular</vt:lpstr>
      <vt:lpstr>Symbol</vt:lpstr>
      <vt:lpstr>Times New Roman</vt:lpstr>
      <vt:lpstr>Wingdings</vt:lpstr>
      <vt:lpstr>Office Theme</vt:lpstr>
      <vt:lpstr>Acrobat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65</cp:revision>
  <dcterms:created xsi:type="dcterms:W3CDTF">2023-08-05T15:39:33Z</dcterms:created>
  <dcterms:modified xsi:type="dcterms:W3CDTF">2023-08-06T18:18:30Z</dcterms:modified>
</cp:coreProperties>
</file>