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9144000"/>
  <p:notesSz cx="6858000" cy="9144000"/>
  <p:defaultTextStyle>
    <a:defPPr lvl="0">
      <a:defRPr lang="ar-SA"/>
    </a:defPPr>
    <a:lvl1pPr defTabSz="914400" eaLnBrk="1" hangingPunct="1" indent="0" latinLnBrk="0" lvl="0" marL="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defTabSz="914400" eaLnBrk="1" hangingPunct="1" indent="0" latinLnBrk="0" lvl="1" marL="4572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defTabSz="914400" eaLnBrk="1" hangingPunct="1" indent="0" latinLnBrk="0" lvl="2" marL="9144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defTabSz="914400" eaLnBrk="1" hangingPunct="1" indent="0" latinLnBrk="0" lvl="3" marL="13716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defTabSz="914400" eaLnBrk="1" hangingPunct="1" indent="0" latinLnBrk="0" lvl="4" marL="18288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defTabSz="914400" eaLnBrk="1" hangingPunct="1" indent="0" latinLnBrk="0" lvl="5" marL="22860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defTabSz="914400" eaLnBrk="1" hangingPunct="1" indent="0" latinLnBrk="0" lvl="6" marL="27432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defTabSz="914400" eaLnBrk="1" hangingPunct="1" indent="0" latinLnBrk="0" lvl="7" marL="32004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defTabSz="914400" eaLnBrk="1" hangingPunct="1" indent="0" latinLnBrk="0" lvl="8" marL="3657600" rtl="1" algn="l" fontAlgn="base">
      <a:lnSpc>
        <a:spcPct val="100000"/>
      </a:lnSpc>
      <a:spcBef>
        <a:spcPct val="0"/>
      </a:spcBef>
      <a:spcAft>
        <a:spcPct val="0"/>
      </a:spcAft>
      <a:buNone/>
      <a:defRPr b="1" i="0" kern="12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5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5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6.xml"/><Relationship Id="rId41" Type="http://schemas.openxmlformats.org/officeDocument/2006/relationships/slide" Target="slides/slide37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5.xml"/><Relationship Id="rId3" Type="http://schemas.openxmlformats.org/officeDocument/2006/relationships/presProps" Target="presProps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dirty="0"/>
              <a:t>انقر لتحرير أنماط النص الرئيسي</a:t>
            </a:r>
            <a:endParaRPr dirty="0"/>
          </a:p>
          <a:p>
            <a:pPr lvl="1"/>
            <a:r>
              <a:rPr dirty="0"/>
              <a:t>المستوى الثاني</a:t>
            </a:r>
            <a:endParaRPr dirty="0"/>
          </a:p>
          <a:p>
            <a:pPr lvl="2"/>
            <a:r>
              <a:rPr dirty="0"/>
              <a:t>المستوى الثالث</a:t>
            </a:r>
            <a:endParaRPr dirty="0"/>
          </a:p>
          <a:p>
            <a:pPr lvl="3"/>
            <a:r>
              <a:rPr dirty="0"/>
              <a:t>المستوى الرابع</a:t>
            </a:r>
            <a:endParaRPr dirty="0"/>
          </a:p>
          <a:p>
            <a:pPr lvl="4"/>
            <a:r>
              <a:rPr dirty="0"/>
              <a:t>المستوى الخامس</a:t>
            </a:r>
            <a:endParaRPr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fld id="{9A0DB2DC-4C9A-4742-B13C-FB6460FD3503}" type="slidenum">
              <a:rPr lang="ar-SA" sz="1200" b="0" dirty="0">
                <a:latin typeface="Times New Roman" panose="02020603050405020304" pitchFamily="18" charset="0"/>
              </a:rPr>
            </a:fld>
            <a:endParaRPr lang="ar-SA" altLang="x-none" sz="1200" b="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7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sz="1200" b="0" dirty="0">
                <a:latin typeface="Times New Roman" panose="02020603050405020304" pitchFamily="18" charset="0"/>
              </a:rPr>
            </a:fld>
            <a:endParaRPr lang="ar-SA" altLang="x-none" sz="1200" b="0" dirty="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4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93" name="Google Shape;393;p7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Google Shape;394;p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7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7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1" name="Google Shape;401;p7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7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7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9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19" name="Google Shape;419;p8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p8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8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8721" name="Shape 148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22" name="Google Shape;148722;g7d3bdf4f2bdc106f_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8723" name="Google Shape;148723;g7d3bdf4f2bdc106f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148724" name="Google Shape;148724;g7d3bdf4f2bdc106f_5:notes"/>
          <p:cNvSpPr txBox="1"/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9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34" name="Shape 148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35" name="Google Shape;148735;g21011e2ed0d0e6a8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8736" name="Google Shape;148736;g21011e2ed0d0e6a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37" name="Google Shape;148737;g21011e2ed0d0e6a8_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5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8683" name="Shape 148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4" name="Google Shape;148684;g7d3bdf4f2bdc106f_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8685" name="Google Shape;148685;g7d3bdf4f2bdc106f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148686" name="Google Shape;148686;g7d3bdf4f2bdc106f_0:notes"/>
          <p:cNvSpPr txBox="1"/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5" name="Google Shape;345;p5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1" name="Google Shape;351;p5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1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9" name="Google Shape;359;p6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6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67" name="Google Shape;367;p6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6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76" name="Google Shape;376;p6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7" name="Google Shape;377;p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6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0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lang="en-US" sz="1200" b="0" i="0" u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84" name="Google Shape;384;p7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7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 Slide">
  <p:cSld name="TITLE"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48499" name="Shape 148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00" name="Google Shape;148500;p2"/>
          <p:cNvGrpSpPr/>
          <p:nvPr/>
        </p:nvGrpSpPr>
        <p:grpSpPr>
          <a:xfrm>
            <a:off x="319088" y="1752600"/>
            <a:ext cx="8824912" cy="5128610"/>
            <a:chOff x="201" y="1104"/>
            <a:chExt cx="5559" cy="3231"/>
          </a:xfrm>
        </p:grpSpPr>
        <p:sp>
          <p:nvSpPr>
            <p:cNvPr id="148501" name="Google Shape;148501;p2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/>
              <a:rect l="l" t="t" r="r" b="b"/>
              <a:pathLst>
                <a:path w="5550" h="3216" extrusionOk="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2">
                <a:alpha val="396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02" name="Google Shape;148502;p2"/>
            <p:cNvSpPr/>
            <p:nvPr/>
          </p:nvSpPr>
          <p:spPr>
            <a:xfrm>
              <a:off x="528" y="2400"/>
              <a:ext cx="5228" cy="1920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03" name="Google Shape;148503;p2"/>
            <p:cNvSpPr/>
            <p:nvPr/>
          </p:nvSpPr>
          <p:spPr>
            <a:xfrm>
              <a:off x="201" y="2377"/>
              <a:ext cx="3461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C3D8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04" name="Google Shape;148504;p2"/>
            <p:cNvSpPr/>
            <p:nvPr/>
          </p:nvSpPr>
          <p:spPr>
            <a:xfrm>
              <a:off x="528" y="1104"/>
              <a:ext cx="4889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C3D8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05" name="Google Shape;148505;p2"/>
            <p:cNvSpPr/>
            <p:nvPr/>
          </p:nvSpPr>
          <p:spPr>
            <a:xfrm>
              <a:off x="201" y="2377"/>
              <a:ext cx="30" cy="1958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06" name="Google Shape;148506;p2"/>
            <p:cNvSpPr/>
            <p:nvPr/>
          </p:nvSpPr>
          <p:spPr>
            <a:xfrm>
              <a:off x="528" y="1104"/>
              <a:ext cx="29" cy="3225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8507" name="Google Shape;148507;p2"/>
          <p:cNvSpPr txBox="1"/>
          <p:nvPr>
            <p:ph type="ctrTitle"/>
          </p:nvPr>
        </p:nvSpPr>
        <p:spPr>
          <a:xfrm>
            <a:off x="990600" y="1905000"/>
            <a:ext cx="77724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08" name="Google Shape;148508;p2"/>
          <p:cNvSpPr txBox="1"/>
          <p:nvPr>
            <p:ph type="subTitle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8509" name="Google Shape;148509;p2"/>
          <p:cNvSpPr txBox="1"/>
          <p:nvPr>
            <p:ph type="dt" idx="10"/>
          </p:nvPr>
        </p:nvSpPr>
        <p:spPr>
          <a:xfrm>
            <a:off x="9906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10" name="Google Shape;148510;p2"/>
          <p:cNvSpPr txBox="1"/>
          <p:nvPr>
            <p:ph type="ftr" idx="11"/>
          </p:nvPr>
        </p:nvSpPr>
        <p:spPr>
          <a:xfrm>
            <a:off x="3468688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11" name="Google Shape;148511;p2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48563" name="Shape 148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64" name="Google Shape;148564;p11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65" name="Google Shape;148565;p11"/>
          <p:cNvSpPr txBox="1"/>
          <p:nvPr>
            <p:ph type="body" idx="1"/>
          </p:nvPr>
        </p:nvSpPr>
        <p:spPr>
          <a:xfrm rot="5400000">
            <a:off x="2746400" y="-3150"/>
            <a:ext cx="4191000" cy="8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8566" name="Google Shape;148566;p11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67" name="Google Shape;148567;p11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68" name="Google Shape;148568;p11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48569" name="Shape 148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70" name="Google Shape;148570;p12"/>
          <p:cNvSpPr txBox="1"/>
          <p:nvPr>
            <p:ph type="title"/>
          </p:nvPr>
        </p:nvSpPr>
        <p:spPr>
          <a:xfrm rot="5400000">
            <a:off x="4871300" y="2121725"/>
            <a:ext cx="58515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71" name="Google Shape;148571;p12"/>
          <p:cNvSpPr txBox="1"/>
          <p:nvPr>
            <p:ph type="body" idx="1"/>
          </p:nvPr>
        </p:nvSpPr>
        <p:spPr>
          <a:xfrm rot="5400000">
            <a:off x="600863" y="100775"/>
            <a:ext cx="5851500" cy="61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8572" name="Google Shape;148572;p12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73" name="Google Shape;148573;p12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74" name="Google Shape;148574;p12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matchingName="Title and Table">
  <p:cSld name="TABLE">
    <p:spTree>
      <p:nvGrpSpPr>
        <p:cNvPr id="148575" name="Shape 148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76" name="Google Shape;148576;p13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77" name="Google Shape;148577;p13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78" name="Google Shape;148578;p13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79" name="Google Shape;148579;p13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Text">
  <p:cSld name="TITLE_AND_BODY">
    <p:spTree>
      <p:nvGrpSpPr>
        <p:cNvPr id="148580" name="Shape 148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1" name="Google Shape;148581;p14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82" name="Google Shape;148582;p14"/>
          <p:cNvSpPr txBox="1"/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8583" name="Google Shape;148583;p14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84" name="Google Shape;148584;p14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85" name="Google Shape;148585;p14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48512" name="Shape 148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3" name="Google Shape;148513;p3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14" name="Google Shape;148514;p3"/>
          <p:cNvSpPr txBox="1"/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8515" name="Google Shape;148515;p3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16" name="Google Shape;148516;p3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17" name="Google Shape;148517;p3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48518" name="Shape 148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9" name="Google Shape;148519;p4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20" name="Google Shape;148520;p4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21" name="Google Shape;148521;p4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48522" name="Shape 14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23" name="Google Shape;148523;p5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24" name="Google Shape;148524;p5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25" name="Google Shape;148525;p5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26" name="Google Shape;148526;p5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48527" name="Shape 148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28" name="Google Shape;148528;p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29" name="Google Shape;148529;p6"/>
          <p:cNvSpPr txBox="1"/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8530" name="Google Shape;148530;p6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31" name="Google Shape;148531;p6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32" name="Google Shape;148532;p6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48533" name="Shape 148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4" name="Google Shape;148534;p7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35" name="Google Shape;148535;p7"/>
          <p:cNvSpPr txBox="1"/>
          <p:nvPr>
            <p:ph type="body" idx="1"/>
          </p:nvPr>
        </p:nvSpPr>
        <p:spPr>
          <a:xfrm>
            <a:off x="838200" y="1905000"/>
            <a:ext cx="3927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48536" name="Google Shape;148536;p7"/>
          <p:cNvSpPr txBox="1"/>
          <p:nvPr>
            <p:ph type="body" idx="2"/>
          </p:nvPr>
        </p:nvSpPr>
        <p:spPr>
          <a:xfrm>
            <a:off x="4918075" y="1905000"/>
            <a:ext cx="3927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48537" name="Google Shape;148537;p7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38" name="Google Shape;148538;p7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39" name="Google Shape;148539;p7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48540" name="Shape 148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41" name="Google Shape;1485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42" name="Google Shape;148542;p8"/>
          <p:cNvSpPr txBox="1"/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/>
        </p:txBody>
      </p:sp>
      <p:sp>
        <p:nvSpPr>
          <p:cNvPr id="148543" name="Google Shape;148543;p8"/>
          <p:cNvSpPr txBox="1"/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48544" name="Google Shape;148544;p8"/>
          <p:cNvSpPr txBox="1"/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/>
        </p:txBody>
      </p:sp>
      <p:sp>
        <p:nvSpPr>
          <p:cNvPr id="148545" name="Google Shape;148545;p8"/>
          <p:cNvSpPr txBox="1"/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48546" name="Google Shape;148546;p8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47" name="Google Shape;148547;p8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48" name="Google Shape;148548;p8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48549" name="Shape 148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50" name="Google Shape;148550;p9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51" name="Google Shape;148551;p9"/>
          <p:cNvSpPr txBox="1"/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148552" name="Google Shape;148552;p9"/>
          <p:cNvSpPr txBox="1"/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8553" name="Google Shape;148553;p9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54" name="Google Shape;148554;p9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55" name="Google Shape;148555;p9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48556" name="Shape 148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57" name="Google Shape;148557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58" name="Google Shape;148558;p10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8559" name="Google Shape;148559;p10"/>
          <p:cNvSpPr txBox="1"/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8560" name="Google Shape;148560;p10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61" name="Google Shape;148561;p10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8562" name="Google Shape;148562;p10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48484" name="Shape 14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5" name="Google Shape;148485;p1"/>
          <p:cNvGrpSpPr/>
          <p:nvPr/>
        </p:nvGrpSpPr>
        <p:grpSpPr>
          <a:xfrm>
            <a:off x="319088" y="1828800"/>
            <a:ext cx="8824912" cy="5032129"/>
            <a:chOff x="201" y="1152"/>
            <a:chExt cx="5559" cy="3170"/>
          </a:xfrm>
        </p:grpSpPr>
        <p:sp>
          <p:nvSpPr>
            <p:cNvPr id="148486" name="Google Shape;148486;p1"/>
            <p:cNvSpPr/>
            <p:nvPr/>
          </p:nvSpPr>
          <p:spPr>
            <a:xfrm>
              <a:off x="528" y="2909"/>
              <a:ext cx="5228" cy="1413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87" name="Google Shape;148487;p1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/>
              <a:rect l="l" t="t" r="r" b="b"/>
              <a:pathLst>
                <a:path w="5550" h="3168" extrusionOk="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lt2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88" name="Google Shape;148488;p1"/>
            <p:cNvSpPr/>
            <p:nvPr/>
          </p:nvSpPr>
          <p:spPr>
            <a:xfrm>
              <a:off x="528" y="2932"/>
              <a:ext cx="5228" cy="1386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89" name="Google Shape;148489;p1"/>
            <p:cNvSpPr/>
            <p:nvPr/>
          </p:nvSpPr>
          <p:spPr>
            <a:xfrm>
              <a:off x="528" y="1152"/>
              <a:ext cx="4606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C3D8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90" name="Google Shape;148490;p1"/>
            <p:cNvSpPr/>
            <p:nvPr/>
          </p:nvSpPr>
          <p:spPr>
            <a:xfrm>
              <a:off x="528" y="1152"/>
              <a:ext cx="29" cy="1783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91" name="Google Shape;148491;p1"/>
            <p:cNvSpPr/>
            <p:nvPr/>
          </p:nvSpPr>
          <p:spPr>
            <a:xfrm>
              <a:off x="527" y="2904"/>
              <a:ext cx="29" cy="1416"/>
            </a:xfrm>
            <a:custGeom>
              <a:avLst/>
              <a:gdLst/>
              <a:ahLst/>
              <a:cxnLst/>
              <a:rect l="l" t="t" r="r" b="b"/>
              <a:pathLst>
                <a:path w="29" h="1416" extrusionOk="0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92" name="Google Shape;148492;p1"/>
            <p:cNvSpPr/>
            <p:nvPr/>
          </p:nvSpPr>
          <p:spPr>
            <a:xfrm>
              <a:off x="201" y="2904"/>
              <a:ext cx="2882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C3D8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93" name="Google Shape;148493;p1"/>
            <p:cNvSpPr/>
            <p:nvPr/>
          </p:nvSpPr>
          <p:spPr>
            <a:xfrm>
              <a:off x="201" y="2904"/>
              <a:ext cx="30" cy="1416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8494" name="Google Shape;148494;p1"/>
          <p:cNvSpPr txBox="1"/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8495" name="Google Shape;148495;p1"/>
          <p:cNvSpPr txBox="1"/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8496" name="Google Shape;148496;p1"/>
          <p:cNvSpPr txBox="1"/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48497" name="Google Shape;148497;p1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9pPr>
          </a:lstStyle>
          <a:p/>
        </p:txBody>
      </p:sp>
      <p:sp>
        <p:nvSpPr>
          <p:cNvPr id="148498" name="Google Shape;148498;p1"/>
          <p:cNvSpPr txBox="1"/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586" name="Shape 148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7" name="Google Shape;148587;p15"/>
          <p:cNvSpPr txBox="1"/>
          <p:nvPr>
            <p:ph type="subTitle" idx="1"/>
          </p:nvPr>
        </p:nvSpPr>
        <p:spPr>
          <a:xfrm>
            <a:off x="539750" y="3860800"/>
            <a:ext cx="4320600" cy="27045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990000"/>
                </a:solidFill>
                <a:latin typeface="Federo"/>
                <a:ea typeface="Federo"/>
                <a:cs typeface="Federo"/>
                <a:sym typeface="Federo"/>
              </a:rPr>
              <a:t>presented by:</a:t>
            </a:r>
            <a:endParaRPr sz="3200" b="1" i="0" u="none" strike="noStrike" cap="none">
              <a:solidFill>
                <a:srgbClr val="990000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990000"/>
                </a:solidFill>
                <a:latin typeface="Federo"/>
                <a:ea typeface="Federo"/>
                <a:cs typeface="Federo"/>
                <a:sym typeface="Federo"/>
              </a:rPr>
              <a:t>noor athamneh </a:t>
            </a:r>
            <a:endParaRPr sz="3200" b="1" i="0" u="none" strike="noStrike" cap="none">
              <a:solidFill>
                <a:srgbClr val="990000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990000"/>
                </a:solidFill>
                <a:latin typeface="Federo"/>
                <a:ea typeface="Federo"/>
                <a:cs typeface="Federo"/>
                <a:sym typeface="Federo"/>
              </a:rPr>
              <a:t>seema tarawneh</a:t>
            </a:r>
            <a:endParaRPr sz="3200" b="1" i="0" u="none" strike="noStrike" cap="none">
              <a:solidFill>
                <a:srgbClr val="990000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990000"/>
                </a:solidFill>
                <a:latin typeface="Federo"/>
                <a:ea typeface="Federo"/>
                <a:cs typeface="Federo"/>
                <a:sym typeface="Federo"/>
              </a:rPr>
              <a:t>doa’aqatawneh </a:t>
            </a:r>
            <a:endParaRPr sz="3200" b="1" i="0" u="none" strike="noStrike" cap="none">
              <a:solidFill>
                <a:srgbClr val="99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48588" name="Google Shape;148588;p15"/>
          <p:cNvSpPr txBox="1"/>
          <p:nvPr/>
        </p:nvSpPr>
        <p:spPr>
          <a:xfrm>
            <a:off x="188595" y="404495"/>
            <a:ext cx="8428500" cy="2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600"/>
              <a:buFont typeface="Times New Roman" panose="02020603050405020304"/>
              <a:buNone/>
            </a:pPr>
            <a:r>
              <a:rPr lang="en-US" sz="6600" b="1" i="0" u="none" strike="noStrike" cap="none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Interstitial Lung </a:t>
            </a:r>
            <a:br>
              <a:rPr lang="en-US" sz="6600" b="1" i="0" u="none" strike="noStrike" cap="none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sz="6600" b="1" i="0" u="none" strike="noStrike" cap="none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Diseases</a:t>
            </a:r>
            <a:endParaRPr sz="6600" b="1" i="0" u="none" strike="noStrike" cap="none">
              <a:solidFill>
                <a:srgbClr val="8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15" name="Shape 148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16" name="Google Shape;148616;p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9388" y="333375"/>
            <a:ext cx="8785225" cy="5543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617" name="Google Shape;148617;p23"/>
          <p:cNvCxnSpPr/>
          <p:nvPr/>
        </p:nvCxnSpPr>
        <p:spPr>
          <a:xfrm rot="10800000">
            <a:off x="1835275" y="3789363"/>
            <a:ext cx="72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618" name="Google Shape;148618;p23"/>
          <p:cNvCxnSpPr/>
          <p:nvPr/>
        </p:nvCxnSpPr>
        <p:spPr>
          <a:xfrm flipH="1">
            <a:off x="7092863" y="3284538"/>
            <a:ext cx="722400" cy="295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619" name="Google Shape;148619;p23"/>
          <p:cNvCxnSpPr/>
          <p:nvPr/>
        </p:nvCxnSpPr>
        <p:spPr>
          <a:xfrm>
            <a:off x="3059113" y="3716338"/>
            <a:ext cx="576300" cy="244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620" name="Google Shape;148620;p23"/>
          <p:cNvSpPr/>
          <p:nvPr/>
        </p:nvSpPr>
        <p:spPr>
          <a:xfrm>
            <a:off x="3203575" y="6137275"/>
            <a:ext cx="2016000" cy="720600"/>
          </a:xfrm>
          <a:prstGeom prst="ellipse">
            <a:avLst/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 panose="02020603050405020304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linear</a:t>
            </a:r>
            <a:endParaRPr sz="2400" b="1" i="0" u="none" strike="noStrike" cap="none">
              <a:solidFill>
                <a:schemeClr val="l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8621" name="Google Shape;148621;p23"/>
          <p:cNvSpPr/>
          <p:nvPr/>
        </p:nvSpPr>
        <p:spPr>
          <a:xfrm>
            <a:off x="6011863" y="6283325"/>
            <a:ext cx="1511400" cy="574800"/>
          </a:xfrm>
          <a:prstGeom prst="ellipse">
            <a:avLst/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 panose="02020603050405020304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nodular</a:t>
            </a:r>
            <a:endParaRPr sz="2400" b="1" i="0" u="none" strike="noStrike" cap="none">
              <a:solidFill>
                <a:schemeClr val="lt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33" name="Shape 14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34" name="Google Shape;148634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24075" y="119063"/>
            <a:ext cx="7019925" cy="673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635" name="Google Shape;148635;p25"/>
          <p:cNvSpPr/>
          <p:nvPr/>
        </p:nvSpPr>
        <p:spPr>
          <a:xfrm>
            <a:off x="2700338" y="4508500"/>
            <a:ext cx="4416427" cy="2016125"/>
          </a:xfrm>
          <a:custGeom>
            <a:avLst/>
            <a:gdLst/>
            <a:ahLst/>
            <a:cxnLst/>
            <a:rect l="l" t="t" r="r" b="b"/>
            <a:pathLst>
              <a:path w="1920" h="432" extrusionOk="0">
                <a:moveTo>
                  <a:pt x="1920" y="0"/>
                </a:moveTo>
                <a:lnTo>
                  <a:pt x="1008" y="432"/>
                </a:lnTo>
                <a:lnTo>
                  <a:pt x="0" y="432"/>
                </a:lnTo>
              </a:path>
            </a:pathLst>
          </a:custGeom>
          <a:noFill/>
          <a:ln w="28575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636" name="Google Shape;148636;p25"/>
          <p:cNvSpPr txBox="1"/>
          <p:nvPr/>
        </p:nvSpPr>
        <p:spPr>
          <a:xfrm>
            <a:off x="76200" y="4800600"/>
            <a:ext cx="24384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1" i="0" u="none">
              <a:solidFill>
                <a:srgbClr val="00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48637" name="Google Shape;148637;p25"/>
          <p:cNvCxnSpPr/>
          <p:nvPr/>
        </p:nvCxnSpPr>
        <p:spPr>
          <a:xfrm>
            <a:off x="1524000" y="2743200"/>
            <a:ext cx="26670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638" name="Google Shape;148638;p25"/>
          <p:cNvSpPr/>
          <p:nvPr/>
        </p:nvSpPr>
        <p:spPr>
          <a:xfrm>
            <a:off x="0" y="2636838"/>
            <a:ext cx="1828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Times New Roman" panose="02020603050405020304"/>
              <a:buNone/>
            </a:pPr>
            <a:r>
              <a:rPr lang="en-US" sz="2800" b="1" i="0" u="none">
                <a:solidFill>
                  <a:schemeClr val="hlin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honeycomb</a:t>
            </a:r>
            <a:endParaRPr sz="2800" b="1" i="0" u="none">
              <a:solidFill>
                <a:schemeClr val="hlink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8639" name="Google Shape;148639;p25"/>
          <p:cNvSpPr txBox="1"/>
          <p:nvPr/>
        </p:nvSpPr>
        <p:spPr>
          <a:xfrm>
            <a:off x="228600" y="4953000"/>
            <a:ext cx="24384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1" i="0" u="none">
              <a:solidFill>
                <a:srgbClr val="00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8640" name="Google Shape;148640;p25"/>
          <p:cNvSpPr/>
          <p:nvPr/>
        </p:nvSpPr>
        <p:spPr>
          <a:xfrm>
            <a:off x="0" y="5705475"/>
            <a:ext cx="3024300" cy="1152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imes New Roman" panose="02020603050405020304"/>
              <a:buNone/>
            </a:pPr>
            <a:r>
              <a:rPr lang="en-US" sz="2400" b="1" i="0" u="none">
                <a:solidFill>
                  <a:schemeClr val="hlin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ground glass pattern</a:t>
            </a:r>
            <a:endParaRPr sz="2400" b="1" i="0" u="none">
              <a:solidFill>
                <a:schemeClr val="hlink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46" name="Shape 148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47" name="Google Shape;148647;p27"/>
          <p:cNvPicPr preferRelativeResize="0"/>
          <p:nvPr/>
        </p:nvPicPr>
        <p:blipFill rotWithShape="1">
          <a:blip r:embed="rId1"/>
          <a:srcRect l="28125" t="17997" r="41250" b="30000"/>
          <a:stretch>
            <a:fillRect/>
          </a:stretch>
        </p:blipFill>
        <p:spPr>
          <a:xfrm>
            <a:off x="900113" y="404813"/>
            <a:ext cx="7488237" cy="5481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648" name="Google Shape;148648;p27"/>
          <p:cNvSpPr/>
          <p:nvPr/>
        </p:nvSpPr>
        <p:spPr>
          <a:xfrm>
            <a:off x="982663" y="6035675"/>
            <a:ext cx="7391400" cy="523800"/>
          </a:xfrm>
          <a:prstGeom prst="rect">
            <a:avLst/>
          </a:prstGeom>
          <a:gradFill>
            <a:gsLst>
              <a:gs pos="0">
                <a:srgbClr val="F6FCFF"/>
              </a:gs>
              <a:gs pos="35000">
                <a:srgbClr val="F8FEFE"/>
              </a:gs>
              <a:gs pos="100000">
                <a:srgbClr val="FBFFFF"/>
              </a:gs>
            </a:gsLst>
            <a:lin ang="16200038" scaled="0"/>
          </a:gradFill>
          <a:ln w="9525" cap="flat" cmpd="sng">
            <a:solidFill>
              <a:srgbClr val="EBF0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Pulmonary fibrosis and rheumatoid arthritis.</a:t>
            </a:r>
            <a:endParaRPr sz="2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49" name="Shape 148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50" name="Google Shape;148650;p28"/>
          <p:cNvSpPr txBox="1"/>
          <p:nvPr>
            <p:ph type="title"/>
          </p:nvPr>
        </p:nvSpPr>
        <p:spPr>
          <a:xfrm>
            <a:off x="684530" y="0"/>
            <a:ext cx="61233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000"/>
              <a:buFont typeface="Arial Black" panose="020B0A04020102020204"/>
              <a:buNone/>
            </a:pPr>
            <a:r>
              <a:rPr lang="en-US" sz="4000" b="1" i="0" u="none" strike="noStrike" cap="none">
                <a:solidFill>
                  <a:srgbClr val="99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     </a:t>
            </a:r>
            <a:r>
              <a:rPr lang="en-US" sz="2800" b="1" i="0" u="none" strike="noStrike" cap="none">
                <a:solidFill>
                  <a:srgbClr val="99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Pulmonary function tests</a:t>
            </a:r>
            <a:endParaRPr sz="2800" b="1" i="0" u="none" strike="noStrike" cap="none">
              <a:solidFill>
                <a:srgbClr val="99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651" name="Google Shape;148651;p28"/>
          <p:cNvSpPr txBox="1"/>
          <p:nvPr>
            <p:ph type="body" idx="1"/>
          </p:nvPr>
        </p:nvSpPr>
        <p:spPr>
          <a:xfrm>
            <a:off x="250825" y="765175"/>
            <a:ext cx="8713800" cy="5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Pulmonary function tests of ILDs shows </a:t>
            </a:r>
            <a:r>
              <a:rPr lang="en-US" sz="2400">
                <a:solidFill>
                  <a:schemeClr val="hlink"/>
                </a:solidFill>
              </a:rPr>
              <a:t>restrictive pattern.</a:t>
            </a:r>
            <a:endParaRPr sz="2400">
              <a:solidFill>
                <a:schemeClr val="hlink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It  includes</a:t>
            </a:r>
            <a:r>
              <a:rPr lang="en-US" sz="1800"/>
              <a:t>: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148652" name="Google Shape;148652;p28"/>
          <p:cNvSpPr/>
          <p:nvPr/>
        </p:nvSpPr>
        <p:spPr>
          <a:xfrm>
            <a:off x="323850" y="170053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◆"/>
            </a:pPr>
            <a:r>
              <a:rPr lang="en-US" sz="2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Reduced lung volumes(vital capacity, total lung capacity)</a:t>
            </a:r>
            <a:endParaRPr sz="2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◆"/>
            </a:pPr>
            <a:r>
              <a:rPr lang="en-US" sz="2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reduced diffusing capacity</a:t>
            </a:r>
            <a:endParaRPr sz="2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◆"/>
            </a:pPr>
            <a:r>
              <a:rPr lang="en-US" sz="2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static lung compliance is decreased</a:t>
            </a:r>
            <a:endParaRPr sz="2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653" name="Google Shape;148653;p28"/>
          <p:cNvSpPr txBox="1"/>
          <p:nvPr/>
        </p:nvSpPr>
        <p:spPr>
          <a:xfrm>
            <a:off x="50800" y="3644900"/>
            <a:ext cx="8981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 Black" panose="020B0A04020102020204"/>
              <a:buNone/>
            </a:pPr>
            <a:r>
              <a:rPr lang="en-US" sz="3600" b="1" i="0" u="none">
                <a:solidFill>
                  <a:srgbClr val="99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Lung biopsy</a:t>
            </a:r>
            <a:endParaRPr sz="3600" b="1" i="0" u="none">
              <a:solidFill>
                <a:srgbClr val="99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654" name="Google Shape;148654;p28"/>
          <p:cNvSpPr txBox="1"/>
          <p:nvPr/>
        </p:nvSpPr>
        <p:spPr>
          <a:xfrm>
            <a:off x="50800" y="4352925"/>
            <a:ext cx="9125100" cy="2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TBLB (transbronchial biopsy),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 open-lung or thoracoscopic biopsy are used to diagnose the ILDs</a:t>
            </a:r>
            <a:endParaRPr sz="2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0487939087601352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55" name="Shape 148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56" name="Google Shape;148656;p29"/>
          <p:cNvSpPr txBox="1"/>
          <p:nvPr>
            <p:ph type="ctrTitle"/>
          </p:nvPr>
        </p:nvSpPr>
        <p:spPr>
          <a:xfrm>
            <a:off x="971550" y="2492375"/>
            <a:ext cx="7772400" cy="15129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800000"/>
                </a:solidFill>
              </a:rPr>
              <a:t>Idiopathic pulmonary fibrosis (IPF)</a:t>
            </a:r>
            <a:endParaRPr sz="440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57" name="Shape 148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58" name="Google Shape;148658;p30"/>
          <p:cNvSpPr txBox="1"/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◆"/>
            </a:pPr>
            <a:r>
              <a:rPr lang="en-US"/>
              <a:t>IPF is a chronic interstitial lung disease of </a:t>
            </a:r>
            <a:r>
              <a:rPr lang="en-US" b="1">
                <a:solidFill>
                  <a:schemeClr val="hlink"/>
                </a:solidFill>
              </a:rPr>
              <a:t>unknown etiology </a:t>
            </a:r>
            <a:r>
              <a:rPr lang="en-US"/>
              <a:t>. Characterised by patchy,progressive bilateral interstitial fibrosis .</a:t>
            </a:r>
            <a:endParaRPr lang="en-US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SzPts val="4000"/>
              <a:buFont typeface="Noto Sans Symbols"/>
              <a:buNone/>
            </a:pPr>
            <a:endParaRPr sz="40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◆"/>
            </a:pPr>
            <a:r>
              <a:rPr lang="en-US"/>
              <a:t>the clinical manifestations, and pulmonary function tests,chest radiography examinations and lung biopsy are similar to that of ILDs introduced before. </a:t>
            </a:r>
            <a:endParaRPr lang="en-US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</a:p>
        </p:txBody>
      </p:sp>
      <p:pic>
        <p:nvPicPr>
          <p:cNvPr id="148659" name="Google Shape;148659;p3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14480" y="4286256"/>
            <a:ext cx="6858048" cy="228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60" name="Shape 148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61" name="Google Shape;148661;p31"/>
          <p:cNvSpPr/>
          <p:nvPr/>
        </p:nvSpPr>
        <p:spPr>
          <a:xfrm>
            <a:off x="179388" y="430213"/>
            <a:ext cx="8964600" cy="59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Times New Roman" panose="02020603050405020304"/>
              <a:buNone/>
            </a:pPr>
            <a:r>
              <a:rPr lang="en-US" sz="3200" b="1" i="0" u="sng">
                <a:solidFill>
                  <a:srgbClr val="0033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 presence of all of the following major criteria as well as at least three of the four minor criteria:</a:t>
            </a:r>
            <a:endParaRPr sz="3200" b="1" i="0" u="sng">
              <a:solidFill>
                <a:srgbClr val="0033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Times New Roman" panose="02020603050405020304"/>
              <a:buNone/>
            </a:pPr>
            <a:r>
              <a:rPr lang="en-US" sz="3200" b="1" i="0" u="sng">
                <a:solidFill>
                  <a:srgbClr val="0033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3200" b="1" i="0" u="sng">
              <a:solidFill>
                <a:srgbClr val="0033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 New Roman" panose="02020603050405020304"/>
              <a:buNone/>
            </a:pPr>
            <a:r>
              <a:rPr lang="en-US" sz="3200" b="1" i="0" u="none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Major Criteria</a:t>
            </a:r>
            <a:endParaRPr sz="3200" b="1" i="0" u="none">
              <a:solidFill>
                <a:srgbClr val="8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1" i="0" u="none">
              <a:solidFill>
                <a:srgbClr val="8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• Exclusion of other known causes of ILD, such as certain drug toxicities, environmental exposures, and connective tissue diseases</a:t>
            </a:r>
            <a:endParaRPr sz="3200" b="0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 panose="02020603050405020304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• Abnormal pulmonary function studies that include evidence of restriction (reduced VC often with an increased FEV1/FVC ratio) </a:t>
            </a:r>
            <a:endParaRPr sz="3200" b="0" i="0" u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8662" name="Google Shape;148662;p31"/>
          <p:cNvSpPr txBox="1"/>
          <p:nvPr>
            <p:ph type="title"/>
          </p:nvPr>
        </p:nvSpPr>
        <p:spPr>
          <a:xfrm>
            <a:off x="468313" y="0"/>
            <a:ext cx="8385300" cy="447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00000"/>
                </a:solidFill>
              </a:rPr>
              <a:t>How to diagnose IPF</a:t>
            </a:r>
            <a:endParaRPr sz="320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63" name="Shape 148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64" name="Google Shape;148664;p32"/>
          <p:cNvSpPr txBox="1"/>
          <p:nvPr>
            <p:ph type="body" idx="1"/>
          </p:nvPr>
        </p:nvSpPr>
        <p:spPr>
          <a:xfrm>
            <a:off x="179388" y="260350"/>
            <a:ext cx="8655000" cy="6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Bibasilar reticular abnormalities with minimal ground glass opacities on HRCT scans</a:t>
            </a: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Transbronchial lung biopsy or bronchoalveolar lavage (BAL) showing no features to support an alternative diagnosis</a:t>
            </a:r>
            <a:endParaRPr sz="2800"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sz="2800" b="1">
                <a:solidFill>
                  <a:srgbClr val="800000"/>
                </a:solidFill>
              </a:rPr>
              <a:t>Minor Criteria</a:t>
            </a:r>
            <a:endParaRPr sz="2800" b="1">
              <a:solidFill>
                <a:srgbClr val="8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 b="1">
              <a:solidFill>
                <a:srgbClr val="8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Age &gt;50 yr</a:t>
            </a: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Insidious onset of otherwise unexplained dyspnea on exertion</a:t>
            </a: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Duration of illness&gt;3 mo</a:t>
            </a: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Bibasilar, inspiratory crackles (dry or “Velcro” type in quality)</a:t>
            </a:r>
            <a:endParaRPr sz="2800"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65" name="Shape 148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66" name="Google Shape;148666;p33"/>
          <p:cNvSpPr txBox="1"/>
          <p:nvPr>
            <p:ph type="title"/>
          </p:nvPr>
        </p:nvSpPr>
        <p:spPr>
          <a:xfrm>
            <a:off x="900113" y="244475"/>
            <a:ext cx="7942200" cy="80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0000"/>
                </a:solidFill>
              </a:rPr>
              <a:t>Treatment of IPF</a:t>
            </a:r>
            <a:endParaRPr>
              <a:solidFill>
                <a:srgbClr val="800000"/>
              </a:solidFill>
            </a:endParaRPr>
          </a:p>
        </p:txBody>
      </p:sp>
      <p:sp>
        <p:nvSpPr>
          <p:cNvPr id="148667" name="Google Shape;148667;p33"/>
          <p:cNvSpPr txBox="1"/>
          <p:nvPr>
            <p:ph type="body" idx="1"/>
          </p:nvPr>
        </p:nvSpPr>
        <p:spPr>
          <a:xfrm>
            <a:off x="0" y="1071563"/>
            <a:ext cx="8858400" cy="5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Treatment considerations should include both pharmacological and nonpharmacological interventions including :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🔴oxygen supplementation 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(if hypoxemic) 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🔴pulmonary rehabilitation,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🔴stop smoking 🚬, 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🔴•psychological support for impaired quality of life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🔴nutrition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🔴Vaccination against COVID 19, RSV, influenza and pneumococcal infection should be encouraged in all patients with idiopathic pulmonary fibrosis.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solidFill>
                  <a:srgbClr val="C00000"/>
                </a:solidFill>
              </a:rPr>
              <a:t>If the patients are stable with limited disease,,</a:t>
            </a:r>
            <a:r>
              <a:rPr lang="en-US" sz="2000">
                <a:solidFill>
                  <a:srgbClr val="000000"/>
                </a:solidFill>
              </a:rPr>
              <a:t>treatment with combination immunosuppressant therapy( prednisolone plus azathioprine) +/- anti-oxidant therapy and assessing patients frequently over the next 6-12 months.</a:t>
            </a:r>
            <a:endParaRPr sz="2000">
              <a:solidFill>
                <a:srgbClr val="000000"/>
              </a:solidFill>
            </a:endParaRPr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solidFill>
                  <a:srgbClr val="C00000"/>
                </a:solidFill>
              </a:rPr>
              <a:t>If patients have advanced disease;</a:t>
            </a:r>
            <a:r>
              <a:rPr lang="en-US" sz="2000">
                <a:solidFill>
                  <a:srgbClr val="000000"/>
                </a:solidFill>
              </a:rPr>
              <a:t>they should similarly be referred for single lung transplant assessment.</a:t>
            </a:r>
            <a:endParaRPr sz="2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589" name="Shape 148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90" name="Google Shape;148590;p16"/>
          <p:cNvSpPr txBox="1"/>
          <p:nvPr>
            <p:ph type="title"/>
          </p:nvPr>
        </p:nvSpPr>
        <p:spPr>
          <a:xfrm>
            <a:off x="323850" y="0"/>
            <a:ext cx="78438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 panose="020B0A04020102020204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       Definition of ILDs</a:t>
            </a:r>
            <a:endParaRPr sz="3600" b="0" i="0" u="none" strike="noStrike" cap="none">
              <a:solidFill>
                <a:schemeClr val="dk2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591" name="Google Shape;148591;p16"/>
          <p:cNvSpPr/>
          <p:nvPr/>
        </p:nvSpPr>
        <p:spPr>
          <a:xfrm>
            <a:off x="214313" y="857250"/>
            <a:ext cx="8713800" cy="5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 panose="02020603050405020304"/>
              <a:buChar char="•"/>
            </a:pPr>
            <a:r>
              <a:rPr lang="en-US" sz="2400" b="1" i="0" u="none" strike="noStrike" cap="none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Interstitial lung diseases,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also known as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diffuse parenchymal lung diseases (DPLD)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are a group of disorders involving the distal lung parenchyma with similar clinical, physiologic and radiographic manifestations.</a:t>
            </a:r>
            <a:endParaRPr sz="24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These disorders affect not only the interstitium, but also the airspaces, peripheral airways and vessels along with their respective epithelial and endothelial linings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</a:t>
            </a:r>
            <a:endParaRPr sz="36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8592" name="Google Shape;148592;p16"/>
          <p:cNvSpPr txBox="1"/>
          <p:nvPr/>
        </p:nvSpPr>
        <p:spPr>
          <a:xfrm>
            <a:off x="107950" y="5156835"/>
            <a:ext cx="8978400" cy="1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Early acute stage is </a:t>
            </a:r>
            <a:r>
              <a:rPr lang="en-US" sz="2400" b="1" i="1" u="none" strike="noStrike" cap="none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alveolitis</a:t>
            </a:r>
            <a:r>
              <a:rPr lang="en-US" sz="2400" b="0" i="1" u="none" strike="noStrike" cap="none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(injury with inflammatory cell infiltration)</a:t>
            </a:r>
            <a:endParaRPr sz="24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Late stage characterised by </a:t>
            </a:r>
            <a:r>
              <a:rPr lang="en-US" sz="2400" b="1" i="1" u="none" strike="noStrike" cap="none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fibrosis</a:t>
            </a:r>
            <a:endParaRPr sz="2400" b="1" i="1" u="none" strike="noStrike" cap="none">
              <a:solidFill>
                <a:srgbClr val="8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8593" name="Google Shape;148593;p16"/>
          <p:cNvSpPr txBox="1"/>
          <p:nvPr/>
        </p:nvSpPr>
        <p:spPr>
          <a:xfrm>
            <a:off x="0" y="4364990"/>
            <a:ext cx="29781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 panose="020B0A04020102020204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pathology :</a:t>
            </a:r>
            <a:endParaRPr sz="3200" b="1" i="0" u="none" strike="noStrike" cap="none">
              <a:solidFill>
                <a:schemeClr val="dk2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68" name="Shape 148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69" name="Google Shape;148669;p34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99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Sarcoidosis</a:t>
            </a:r>
            <a:endParaRPr sz="6600">
              <a:solidFill>
                <a:srgbClr val="99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70" name="Shape 148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71" name="Google Shape;148671;p35"/>
          <p:cNvSpPr txBox="1"/>
          <p:nvPr>
            <p:ph type="body" idx="1"/>
          </p:nvPr>
        </p:nvSpPr>
        <p:spPr>
          <a:xfrm>
            <a:off x="1" y="1"/>
            <a:ext cx="8763000" cy="5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en-US" sz="2800" b="1"/>
              <a:t>Sarcoidosis is a disease of unknown cause and is characterized by the presence of </a:t>
            </a:r>
            <a:r>
              <a:rPr lang="en-US" sz="2800" b="1" i="1">
                <a:solidFill>
                  <a:schemeClr val="hlink"/>
                </a:solidFill>
              </a:rPr>
              <a:t>non-caseating granulomas</a:t>
            </a:r>
            <a:r>
              <a:rPr lang="en-US" sz="2800" b="1"/>
              <a:t> in one or more organ, system. It is considered </a:t>
            </a:r>
            <a:r>
              <a:rPr lang="en-US" sz="2800" b="1" i="1">
                <a:solidFill>
                  <a:schemeClr val="hlink"/>
                </a:solidFill>
              </a:rPr>
              <a:t>a systemic disease</a:t>
            </a:r>
            <a:endParaRPr sz="3600" b="1" i="1">
              <a:solidFill>
                <a:schemeClr val="hlink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◆"/>
            </a:pPr>
            <a:r>
              <a:rPr lang="en-US" sz="2400" b="1" i="1" u="sng"/>
              <a:t>Usually lungs and the lymph nodes </a:t>
            </a:r>
            <a:endParaRPr sz="2400" b="1" i="1" u="sng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 i="1" u="sng"/>
              <a:t>in the mediastinum and hilar regions </a:t>
            </a:r>
            <a:endParaRPr sz="2400" b="1" i="1" u="sng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 i="1" u="sng"/>
              <a:t> the most site of involvement</a:t>
            </a:r>
            <a:endParaRPr sz="2400" b="1" i="1" u="sng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SzPts val="3600"/>
              <a:buFont typeface="Noto Sans Symbols"/>
              <a:buNone/>
            </a:pPr>
            <a:endParaRPr sz="3600" b="1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SzPts val="3600"/>
              <a:buFont typeface="Noto Sans Symbols"/>
              <a:buNone/>
            </a:pPr>
            <a:endParaRPr sz="3600" b="1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SzPts val="3600"/>
              <a:buFont typeface="Noto Sans Symbols"/>
              <a:buNone/>
            </a:pPr>
            <a:endParaRPr sz="3600" b="1"/>
          </a:p>
        </p:txBody>
      </p:sp>
      <p:pic>
        <p:nvPicPr>
          <p:cNvPr id="148672" name="Google Shape;148672;p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42976" y="3143248"/>
            <a:ext cx="7786742" cy="350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73" name="Shape 148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74" name="Google Shape;148674;p36"/>
          <p:cNvSpPr txBox="1"/>
          <p:nvPr>
            <p:ph type="title"/>
          </p:nvPr>
        </p:nvSpPr>
        <p:spPr>
          <a:xfrm>
            <a:off x="457200" y="244475"/>
            <a:ext cx="83853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DIAGNOSIS</a:t>
            </a:r>
            <a:endParaRPr lang="en-US"/>
          </a:p>
        </p:txBody>
      </p:sp>
      <p:sp>
        <p:nvSpPr>
          <p:cNvPr id="148675" name="Google Shape;148675;p36"/>
          <p:cNvSpPr txBox="1"/>
          <p:nvPr>
            <p:ph type="body" idx="1"/>
          </p:nvPr>
        </p:nvSpPr>
        <p:spPr>
          <a:xfrm>
            <a:off x="0" y="928670"/>
            <a:ext cx="9144000" cy="5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just" rtl="1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CXR( best initial</a:t>
            </a:r>
            <a:r>
              <a:rPr lang="en-US"/>
              <a:t>): -bilateral hilar adenopathy ,</a:t>
            </a:r>
            <a:endParaRPr lang="en-US"/>
          </a:p>
          <a:p>
            <a:pPr marL="514350" lvl="0" indent="-514350" algn="l" rtl="1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reticulonodular infiltration.</a:t>
            </a:r>
            <a:endParaRPr lang="en-US"/>
          </a:p>
          <a:p>
            <a:pPr marL="514350" lvl="0" indent="-514350" algn="ctr" rtl="1">
              <a:spcBef>
                <a:spcPts val="640"/>
              </a:spcBef>
              <a:spcAft>
                <a:spcPts val="0"/>
              </a:spcAft>
              <a:buSzPts val="3200"/>
              <a:buNone/>
            </a:pPr>
          </a:p>
          <a:p>
            <a:pPr marL="514350" lvl="0" indent="-514350" algn="l" rtl="1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-Definitive diagnosis requires transbronchial biopsy (gold standard);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1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o Must see noncaseating granulomas</a:t>
            </a:r>
            <a:endParaRPr lang="en-US"/>
          </a:p>
          <a:p>
            <a:pPr marL="514350" lvl="0" indent="-514350" algn="l" rtl="1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o By itself is not diagnostic because noncaseating granulomas are found in other disesases.</a:t>
            </a:r>
            <a:endParaRPr lang="en-US"/>
          </a:p>
          <a:p>
            <a:pPr marL="514350" lvl="0" indent="-514350" algn="l" rtl="1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O  Must be used in the context of clinical presentation. </a:t>
            </a:r>
            <a:endParaRPr lang="en-US"/>
          </a:p>
        </p:txBody>
      </p:sp>
      <p:pic>
        <p:nvPicPr>
          <p:cNvPr id="148676" name="Google Shape;148676;p3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786314" y="1500174"/>
            <a:ext cx="4143404" cy="13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77" name="Shape 148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78" name="Google Shape;148678;p37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679" name="Google Shape;148679;p37"/>
          <p:cNvSpPr txBox="1"/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0" lvl="8" indent="-101600" algn="r" rtl="1">
              <a:spcBef>
                <a:spcPts val="0"/>
              </a:spcBef>
              <a:spcAft>
                <a:spcPts val="0"/>
              </a:spcAft>
              <a:buSzPts val="2000"/>
              <a:buNone/>
            </a:pPr>
          </a:p>
        </p:txBody>
      </p:sp>
      <p:pic>
        <p:nvPicPr>
          <p:cNvPr id="148680" name="Google Shape;148680;p3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4282" y="285728"/>
            <a:ext cx="8643997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81" name="Shape 148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2" name="Google Shape;148682;p38"/>
          <p:cNvSpPr txBox="1"/>
          <p:nvPr>
            <p:ph type="ctrTitle"/>
          </p:nvPr>
        </p:nvSpPr>
        <p:spPr>
          <a:xfrm>
            <a:off x="250825" y="1703600"/>
            <a:ext cx="88932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Arial Black" panose="020B0A04020102020204"/>
              <a:buNone/>
            </a:pPr>
            <a:r>
              <a:rPr lang="en-US">
                <a:solidFill>
                  <a:schemeClr val="accent4"/>
                </a:solidFill>
              </a:rPr>
              <a:t>Occupational diseases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Arial Black" panose="020B0A04020102020204"/>
              <a:buNone/>
            </a:pP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Arial Black" panose="020B0A04020102020204"/>
              <a:buNone/>
            </a:pPr>
            <a:r>
              <a:rPr lang="en-US">
                <a:solidFill>
                  <a:schemeClr val="accent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5400" i="0" u="none">
                <a:solidFill>
                  <a:schemeClr val="accent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PNEUMOCONIOSIS</a:t>
            </a:r>
            <a:r>
              <a:rPr lang="en-US">
                <a:solidFill>
                  <a:schemeClr val="accent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>
              <a:solidFill>
                <a:schemeClr val="accent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Arial Black" panose="020B0A04020102020204"/>
              <a:buNone/>
            </a:pPr>
            <a:r>
              <a:rPr lang="en-US">
                <a:solidFill>
                  <a:schemeClr val="accent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Hypersensitivity pneumonitis </a:t>
            </a:r>
            <a:endParaRPr>
              <a:solidFill>
                <a:schemeClr val="accent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87" name="Shape 148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88" name="Google Shape;148688;p39"/>
          <p:cNvPicPr preferRelativeResize="0"/>
          <p:nvPr/>
        </p:nvPicPr>
        <p:blipFill rotWithShape="1">
          <a:blip r:embed="rId1"/>
          <a:srcRect b="35287"/>
          <a:stretch>
            <a:fillRect/>
          </a:stretch>
        </p:blipFill>
        <p:spPr>
          <a:xfrm>
            <a:off x="-41275" y="0"/>
            <a:ext cx="92964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89" name="Shape 148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90" name="Google Shape;148690;p40"/>
          <p:cNvSpPr txBox="1"/>
          <p:nvPr>
            <p:ph type="title"/>
          </p:nvPr>
        </p:nvSpPr>
        <p:spPr>
          <a:xfrm>
            <a:off x="0" y="0"/>
            <a:ext cx="83853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800"/>
              <a:buFont typeface="Arial Black" panose="020B0A04020102020204"/>
              <a:buNone/>
            </a:pPr>
            <a:r>
              <a:rPr lang="en-US" sz="4800">
                <a:solidFill>
                  <a:srgbClr val="990000"/>
                </a:solidFill>
              </a:rPr>
              <a:t>Pneumoconiosis </a:t>
            </a:r>
            <a:endParaRPr sz="4800" b="1" i="0" u="none">
              <a:solidFill>
                <a:srgbClr val="99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691" name="Google Shape;148691;p40"/>
          <p:cNvSpPr txBox="1"/>
          <p:nvPr>
            <p:ph type="body" idx="1"/>
          </p:nvPr>
        </p:nvSpPr>
        <p:spPr>
          <a:xfrm>
            <a:off x="415625" y="77450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▪"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Fibrosis and scarring of the lungs secondary to repeated inhalation of </a:t>
            </a:r>
            <a:r>
              <a:rPr lang="en-US" sz="3000" b="0" i="0" u="none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mineral dust</a:t>
            </a: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associated with some occupation </a:t>
            </a:r>
            <a:endParaRPr sz="3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 b="1"/>
              <a:t>Types</a:t>
            </a:r>
            <a:r>
              <a:rPr lang="en-US" sz="3000"/>
              <a:t> </a:t>
            </a:r>
            <a:endParaRPr sz="30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Silicosis</a:t>
            </a:r>
            <a:endParaRPr sz="3000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Anthracosis</a:t>
            </a:r>
            <a:endParaRPr sz="3000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Asbestosis</a:t>
            </a:r>
            <a:endParaRPr sz="3000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Byssinosis</a:t>
            </a:r>
            <a:endParaRPr sz="3000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Farmer’s lung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92" name="Shape 148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93" name="Google Shape;148693;p41"/>
          <p:cNvSpPr txBox="1"/>
          <p:nvPr>
            <p:ph type="title" idx="4294967295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100"/>
              <a:buFont typeface="Arial Black" panose="020B0A04020102020204"/>
              <a:buNone/>
            </a:pPr>
            <a:r>
              <a:rPr lang="en-US" sz="3100" b="0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COAL WORKER'S PNEUMOCONIOSIS</a:t>
            </a:r>
            <a:br>
              <a:rPr lang="en-US" sz="3100" b="0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</a:br>
            <a:endParaRPr sz="3100" b="0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694" name="Google Shape;148694;p41"/>
          <p:cNvSpPr txBox="1"/>
          <p:nvPr>
            <p:ph type="body" idx="4294967295"/>
          </p:nvPr>
        </p:nvSpPr>
        <p:spPr>
          <a:xfrm>
            <a:off x="0" y="838200"/>
            <a:ext cx="9144000" cy="5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16510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Coal worker's pneumoconiosis is a lung disease that results from breathing in coal dust over a long period of time.</a:t>
            </a:r>
            <a:endParaRPr sz="2400"/>
          </a:p>
          <a:p>
            <a:pPr marL="273050" marR="0" lvl="0" indent="-2730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hlink"/>
              </a:buClr>
              <a:buSzPts val="47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400" b="0" i="0" u="sng" strike="noStrike" cap="none" baseline="30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hlink"/>
              </a:buClr>
              <a:buSzPts val="47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It was formally called anthracosis and anthraco-silicosis when it occurred together with silicosis.</a:t>
            </a:r>
            <a:endParaRPr sz="2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hlink"/>
              </a:buClr>
              <a:buSzPts val="4700"/>
              <a:buFont typeface="Noto Sans Symbols"/>
              <a:buNone/>
            </a:pPr>
            <a:endParaRPr sz="2400"/>
          </a:p>
          <a:p>
            <a:pPr marL="457200" marR="0" lvl="0" indent="-38100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SzPts val="2400"/>
              <a:buChar char="▪"/>
            </a:pPr>
            <a:r>
              <a:rPr lang="en-US" sz="2400" b="1"/>
              <a:t>It has 2 phases</a:t>
            </a:r>
            <a:r>
              <a:rPr lang="en-US" sz="2400"/>
              <a:t>;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</a:t>
            </a:r>
            <a:endParaRPr sz="2400"/>
          </a:p>
          <a:p>
            <a:pPr marL="457200" marR="0" lvl="0" indent="-38100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 simple pneumoconiosis:  this is associated with little ventilatory impairement.</a:t>
            </a:r>
            <a:endParaRPr sz="2400"/>
          </a:p>
          <a:p>
            <a:pPr marL="273050" marR="0" lvl="0" indent="-1270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hlink"/>
              </a:buClr>
              <a:buSzPts val="4100"/>
              <a:buFont typeface="Noto Sans Symbols"/>
              <a:buNone/>
            </a:pPr>
            <a:endParaRPr sz="2400"/>
          </a:p>
          <a:p>
            <a:pPr marL="457200" marR="0" lvl="0" indent="-38100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   Progressive massive fibrosis or complicated:  this causes severe respiratory disability and premature death.</a:t>
            </a:r>
            <a:endParaRPr sz="2400"/>
          </a:p>
          <a:p>
            <a:pPr marL="273050" marR="0" lvl="0" indent="-1270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hlink"/>
              </a:buClr>
              <a:buSzPts val="4100"/>
              <a:buFont typeface="Noto Sans Symbols"/>
              <a:buNone/>
            </a:pPr>
            <a:endParaRPr sz="2400"/>
          </a:p>
          <a:p>
            <a:pPr marL="342900" marR="0" lvl="0" indent="-82550" algn="r" rtl="1">
              <a:spcBef>
                <a:spcPts val="820"/>
              </a:spcBef>
              <a:spcAft>
                <a:spcPts val="0"/>
              </a:spcAft>
              <a:buClr>
                <a:schemeClr val="hlink"/>
              </a:buClr>
              <a:buSzPts val="41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95" name="Shape 148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96" name="Google Shape;148696;p42"/>
          <p:cNvSpPr txBox="1"/>
          <p:nvPr>
            <p:ph type="title" idx="4294967295"/>
          </p:nvPr>
        </p:nvSpPr>
        <p:spPr>
          <a:xfrm>
            <a:off x="179387" y="0"/>
            <a:ext cx="8663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Arial Black" panose="020B0A04020102020204"/>
              <a:buNone/>
            </a:pPr>
            <a:r>
              <a:rPr lang="en-US" sz="30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PATHOLOGY</a:t>
            </a:r>
            <a:endParaRPr sz="3000"/>
          </a:p>
        </p:txBody>
      </p:sp>
      <p:sp>
        <p:nvSpPr>
          <p:cNvPr id="148697" name="Google Shape;148697;p42"/>
          <p:cNvSpPr txBox="1"/>
          <p:nvPr>
            <p:ph type="body" idx="4294967295"/>
          </p:nvPr>
        </p:nvSpPr>
        <p:spPr>
          <a:xfrm>
            <a:off x="-332875" y="592125"/>
            <a:ext cx="9513000" cy="2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▪"/>
            </a:pPr>
            <a:r>
              <a:rPr lang="en-US" sz="24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results in inflammation of the lungs, which then leads to fibrosis along with nodular lesions in the lungs, </a:t>
            </a:r>
            <a:endParaRPr sz="2400">
              <a:solidFill>
                <a:srgbClr val="000000"/>
              </a:solidFill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▪"/>
            </a:pPr>
            <a:r>
              <a:rPr lang="en-US" sz="24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finally, the centers of these lesions may even become necrotic, causing large size cavities in the lungs.</a:t>
            </a:r>
            <a:endParaRPr sz="2400">
              <a:solidFill>
                <a:srgbClr val="000000"/>
              </a:solidFill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▪"/>
            </a:pPr>
            <a:r>
              <a:rPr lang="en-US" sz="24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 is characterized by black pigmentation of the lung parenchyme.</a:t>
            </a:r>
            <a:endParaRPr sz="24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Clinical features </a:t>
            </a:r>
            <a:endParaRPr sz="36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sz="3600" b="1"/>
              <a:t> </a:t>
            </a:r>
            <a:r>
              <a:rPr lang="en-US" sz="2400"/>
              <a:t>Chronic cough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Shortness of breath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Weight loss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Fever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Features of heart failure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Fine basal crepitations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Finger clubbing</a:t>
            </a:r>
            <a:endParaRPr sz="2400"/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98" name="Shape 148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99" name="Google Shape;148699;p43"/>
          <p:cNvSpPr txBox="1"/>
          <p:nvPr>
            <p:ph type="title" idx="4294967295"/>
          </p:nvPr>
        </p:nvSpPr>
        <p:spPr>
          <a:xfrm>
            <a:off x="755650" y="244475"/>
            <a:ext cx="8086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Arial Black" panose="020B0A04020102020204"/>
              <a:buNone/>
            </a:pPr>
            <a:r>
              <a:rPr lang="en-US" sz="40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RADIOLOGICAL FINDINGS</a:t>
            </a:r>
            <a:endParaRPr sz="40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700" name="Google Shape;148700;p43"/>
          <p:cNvSpPr txBox="1"/>
          <p:nvPr>
            <p:ph type="body" idx="4294967295"/>
          </p:nvPr>
        </p:nvSpPr>
        <p:spPr>
          <a:xfrm>
            <a:off x="0" y="1600200"/>
            <a:ext cx="3477600" cy="6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There are typically </a:t>
            </a:r>
            <a:r>
              <a:rPr lang="en-US" sz="2400" b="1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rounded opacities</a:t>
            </a:r>
            <a:r>
              <a:rPr lang="en-US" sz="24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of varying sizes in upper zones. These opacities can be round or irregular in outline. </a:t>
            </a:r>
            <a:endParaRPr sz="2400">
              <a:solidFill>
                <a:srgbClr val="00000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4200"/>
              <a:buFont typeface="Noto Sans Symbols"/>
              <a:buNone/>
            </a:pPr>
            <a:endParaRPr sz="24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15875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They may calcify and coalesce into large masses in </a:t>
            </a:r>
            <a:r>
              <a:rPr lang="en-US" sz="2400" b="1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PMF </a:t>
            </a:r>
            <a:endParaRPr sz="2400" b="1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635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148701" name="Google Shape;148701;p43" descr="Radiograph showing Progressive Massive Fibrosis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02125" y="1205350"/>
            <a:ext cx="5140250" cy="53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594" name="Shape 148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96" name="Google Shape;148596;p17"/>
          <p:cNvSpPr txBox="1"/>
          <p:nvPr/>
        </p:nvSpPr>
        <p:spPr>
          <a:xfrm>
            <a:off x="755650" y="188595"/>
            <a:ext cx="78303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Arial Black" panose="020B0A04020102020204"/>
              <a:buNone/>
            </a:pPr>
            <a:r>
              <a:rPr lang="en-US" sz="44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Clinical Classification</a:t>
            </a:r>
            <a:endParaRPr sz="44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1" name="Picture 0" descr="60487939087601352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2855"/>
            <a:ext cx="9144000" cy="50615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702" name="Shape 148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03" name="Google Shape;148703;p44"/>
          <p:cNvSpPr txBox="1"/>
          <p:nvPr>
            <p:ph type="title" idx="4294967295"/>
          </p:nvPr>
        </p:nvSpPr>
        <p:spPr>
          <a:xfrm>
            <a:off x="1028712" y="0"/>
            <a:ext cx="7086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900"/>
              <a:buFont typeface="Arial Black" panose="020B0A04020102020204"/>
              <a:buNone/>
            </a:pPr>
            <a:r>
              <a:rPr lang="en-US" sz="39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SILICOSIS</a:t>
            </a:r>
            <a:endParaRPr sz="39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704" name="Google Shape;148704;p44"/>
          <p:cNvSpPr txBox="1"/>
          <p:nvPr>
            <p:ph type="body" idx="4294967295"/>
          </p:nvPr>
        </p:nvSpPr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▪"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Among the occupational lung diseases, it’s the major cause of permanent disability and mortality.  </a:t>
            </a:r>
            <a:endParaRPr sz="3000"/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  </a:t>
            </a: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 was found out that the incubation period may vary from a few months up to 6yrs.</a:t>
            </a:r>
            <a:endParaRPr sz="3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209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Char char="▪"/>
            </a:pPr>
            <a:r>
              <a:rPr lang="en-US" sz="3000" b="1"/>
              <a:t>CAUSES</a:t>
            </a:r>
            <a:r>
              <a:rPr lang="en-US" sz="3000"/>
              <a:t>: Free silica dust or silicon dioxide inhaled either in crystalline or amorphous varieties. The commonest crystalline form is quartz.</a:t>
            </a:r>
            <a:endParaRPr sz="3000"/>
          </a:p>
          <a:p>
            <a:pPr marL="273050" marR="0" lvl="0" indent="-19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273050" marR="0" lvl="0" indent="-209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OCCUPATIONAL EXPOSURE:  mining, tunneling, sandblasting, quarries 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705" name="Shape 148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06" name="Google Shape;148706;p45"/>
          <p:cNvSpPr txBox="1"/>
          <p:nvPr>
            <p:ph type="title" idx="4294967295"/>
          </p:nvPr>
        </p:nvSpPr>
        <p:spPr>
          <a:xfrm>
            <a:off x="395275" y="-360225"/>
            <a:ext cx="8447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 panose="020B0A0402010202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RADIOLOGY FINDINGS</a:t>
            </a:r>
            <a:endParaRPr sz="4000" b="1" i="0" u="none" strike="noStrike" cap="none">
              <a:solidFill>
                <a:schemeClr val="dk2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707" name="Google Shape;148707;p45"/>
          <p:cNvSpPr txBox="1"/>
          <p:nvPr>
            <p:ph type="body" idx="4294967295"/>
          </p:nvPr>
        </p:nvSpPr>
        <p:spPr>
          <a:xfrm>
            <a:off x="0" y="510021"/>
            <a:ext cx="9144000" cy="115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▪"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Shows </a:t>
            </a:r>
            <a:r>
              <a:rPr lang="en-US" sz="3000" b="0" i="0" u="none">
                <a:solidFill>
                  <a:srgbClr val="99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egg- shell  hilar calcification</a:t>
            </a: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and </a:t>
            </a:r>
            <a:r>
              <a:rPr lang="en-US" sz="3000" b="0" i="0" u="none">
                <a:solidFill>
                  <a:srgbClr val="99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progressive massive fibrosis</a:t>
            </a: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it also shows snow-storm appearance in the lung fields.</a:t>
            </a:r>
            <a:endParaRPr sz="3000"/>
          </a:p>
          <a:p>
            <a:pPr marL="273050" marR="0" lvl="0" indent="-2730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1905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▪"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Emphysematous bullae are present in the upper zones then later affect the lower lobes.</a:t>
            </a:r>
            <a:endParaRPr sz="3000"/>
          </a:p>
          <a:p>
            <a:pPr marL="273050" marR="0" lvl="0" indent="-2730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3000"/>
          </a:p>
        </p:txBody>
      </p:sp>
      <p:pic>
        <p:nvPicPr>
          <p:cNvPr id="148708" name="Google Shape;148708;p45"/>
          <p:cNvPicPr preferRelativeResize="0"/>
          <p:nvPr/>
        </p:nvPicPr>
        <p:blipFill rotWithShape="1">
          <a:blip r:embed="rId1"/>
          <a:srcRect l="29160" t="39997" r="26631" b="35000"/>
          <a:stretch>
            <a:fillRect/>
          </a:stretch>
        </p:blipFill>
        <p:spPr>
          <a:xfrm>
            <a:off x="902912" y="3532425"/>
            <a:ext cx="7338176" cy="332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709" name="Shape 148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10" name="Google Shape;148710;p46"/>
          <p:cNvSpPr txBox="1"/>
          <p:nvPr>
            <p:ph type="title" idx="4294967295"/>
          </p:nvPr>
        </p:nvSpPr>
        <p:spPr>
          <a:xfrm>
            <a:off x="1905000" y="0"/>
            <a:ext cx="70866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Arial Black" panose="020B0A04020102020204"/>
              <a:buNone/>
            </a:pPr>
            <a:r>
              <a:rPr lang="en-US" sz="44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ASBESTOSIS</a:t>
            </a:r>
            <a:endParaRPr sz="44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711" name="Google Shape;148711;p46"/>
          <p:cNvSpPr txBox="1"/>
          <p:nvPr>
            <p:ph type="body" idx="4294967295"/>
          </p:nvPr>
        </p:nvSpPr>
        <p:spPr>
          <a:xfrm>
            <a:off x="0" y="1219200"/>
            <a:ext cx="9144000" cy="58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▪"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Is defined as fibrosis of the lungs caused by asbestos dust.</a:t>
            </a:r>
            <a:endParaRPr sz="3000"/>
          </a:p>
          <a:p>
            <a:pPr marL="27305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45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Asbestos are silicates of varying composition; the silica is combined with such bases as magnesium, iron, calcium, sodium and aluminium.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457200" lvl="0" indent="-425450" algn="l" rtl="0">
              <a:lnSpc>
                <a:spcPct val="60000"/>
              </a:lnSpc>
              <a:spcBef>
                <a:spcPts val="620"/>
              </a:spcBef>
              <a:spcAft>
                <a:spcPts val="0"/>
              </a:spcAft>
              <a:buSzPts val="3100"/>
              <a:buChar char="▪"/>
            </a:pPr>
            <a:r>
              <a:rPr lang="en-US" sz="3100">
                <a:solidFill>
                  <a:srgbClr val="990000"/>
                </a:solidFill>
              </a:rPr>
              <a:t>OCCUPATIONAL EXPOSURE: ship </a:t>
            </a:r>
            <a:endParaRPr sz="3100">
              <a:solidFill>
                <a:srgbClr val="990000"/>
              </a:solidFill>
            </a:endParaRPr>
          </a:p>
          <a:p>
            <a:pPr marL="273050" lvl="0" indent="-273050" algn="l" rtl="0">
              <a:lnSpc>
                <a:spcPct val="6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r>
              <a:rPr lang="en-US" sz="3100">
                <a:solidFill>
                  <a:srgbClr val="990000"/>
                </a:solidFill>
              </a:rPr>
              <a:t>building,motor manufacture,fire-resisting </a:t>
            </a:r>
            <a:endParaRPr sz="3100">
              <a:solidFill>
                <a:srgbClr val="990000"/>
              </a:solidFill>
            </a:endParaRPr>
          </a:p>
          <a:p>
            <a:pPr marL="273050" lvl="0" indent="-273050" algn="l" rtl="0">
              <a:lnSpc>
                <a:spcPct val="6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r>
              <a:rPr lang="en-US" sz="3100">
                <a:solidFill>
                  <a:srgbClr val="990000"/>
                </a:solidFill>
              </a:rPr>
              <a:t>mate</a:t>
            </a: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 </a:t>
            </a:r>
            <a:endParaRPr sz="3000"/>
          </a:p>
          <a:p>
            <a:pPr marL="3429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712" name="Shape 148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13" name="Google Shape;148713;p47"/>
          <p:cNvSpPr txBox="1"/>
          <p:nvPr>
            <p:ph type="title" idx="4294967295"/>
          </p:nvPr>
        </p:nvSpPr>
        <p:spPr>
          <a:xfrm>
            <a:off x="0" y="0"/>
            <a:ext cx="4863900" cy="15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 panose="020B0A04020102020204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RADIOLOGICAL FINDINGS</a:t>
            </a:r>
            <a:endParaRPr sz="4400" b="1" i="0" u="none" strike="noStrike" cap="none">
              <a:solidFill>
                <a:schemeClr val="dk2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714" name="Google Shape;148714;p47"/>
          <p:cNvSpPr txBox="1"/>
          <p:nvPr>
            <p:ph type="body" idx="4294967295"/>
          </p:nvPr>
        </p:nvSpPr>
        <p:spPr>
          <a:xfrm>
            <a:off x="291899" y="1676400"/>
            <a:ext cx="42801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▪"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There are small irregular and linear shadows more in the lower zone.</a:t>
            </a:r>
            <a:endParaRPr sz="3000"/>
          </a:p>
          <a:p>
            <a:pPr marL="273050" marR="0" lvl="0" indent="-635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42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19685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▪"/>
            </a:pPr>
            <a:r>
              <a:rPr lang="en-US" sz="3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 shows a ground –glass appearance in the lower two thirds of the lung fields.</a:t>
            </a:r>
            <a:endParaRPr sz="3000"/>
          </a:p>
        </p:txBody>
      </p:sp>
      <p:pic>
        <p:nvPicPr>
          <p:cNvPr id="148715" name="Google Shape;148715;p4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09850" y="0"/>
            <a:ext cx="3988200" cy="38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16" name="Google Shape;148716;p47"/>
          <p:cNvPicPr preferRelativeResize="0"/>
          <p:nvPr>
            <p:ph type="body" idx="4294967295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106300" y="3429000"/>
            <a:ext cx="37953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717" name="Shape 148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18" name="Google Shape;148718;p48"/>
          <p:cNvSpPr txBox="1"/>
          <p:nvPr>
            <p:ph type="title" idx="4294967295"/>
          </p:nvPr>
        </p:nvSpPr>
        <p:spPr>
          <a:xfrm>
            <a:off x="539750" y="244475"/>
            <a:ext cx="83025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Arial Black" panose="020B0A04020102020204"/>
              <a:buNone/>
            </a:pPr>
            <a:r>
              <a:rPr lang="en-US" sz="44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BERYLLIOSIS</a:t>
            </a:r>
            <a:endParaRPr sz="44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719" name="Google Shape;148719;p48"/>
          <p:cNvSpPr txBox="1"/>
          <p:nvPr>
            <p:ph type="body" idx="4294967295"/>
          </p:nvPr>
        </p:nvSpPr>
        <p:spPr>
          <a:xfrm>
            <a:off x="276725" y="981075"/>
            <a:ext cx="8867100" cy="3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is due to exposure to beryllium which is used in </a:t>
            </a:r>
            <a:r>
              <a:rPr lang="en-US" sz="2400" b="1" i="0" u="none">
                <a:solidFill>
                  <a:srgbClr val="99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nuclear industries and in manufacturing of x-ray tubes</a:t>
            </a:r>
            <a:r>
              <a:rPr lang="en-US" sz="2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and aircrafts.</a:t>
            </a:r>
            <a:endParaRPr sz="2400"/>
          </a:p>
          <a:p>
            <a:pPr marL="27305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1968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PATHOLOGY</a:t>
            </a:r>
            <a:endParaRPr sz="2400"/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Biopsy of the lesions show changes similar to sarcoidosis with </a:t>
            </a:r>
            <a:r>
              <a:rPr lang="en-US" sz="2400" b="1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non caseating granulomas and interstitial fibrosis</a:t>
            </a:r>
            <a:endParaRPr sz="2400" b="1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lang="en-US" sz="3600" b="1" u="sng">
                <a:solidFill>
                  <a:srgbClr val="000000"/>
                </a:solidFill>
              </a:rPr>
              <a:t>Clinical features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endParaRPr sz="2400" b="1">
              <a:solidFill>
                <a:srgbClr val="00000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lang="en-US" sz="3600"/>
              <a:t> </a:t>
            </a: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114300" algn="r" rtl="1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endParaRPr sz="36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720" name="Google Shape;148720;p48"/>
          <p:cNvSpPr txBox="1"/>
          <p:nvPr/>
        </p:nvSpPr>
        <p:spPr>
          <a:xfrm>
            <a:off x="138263" y="4391777"/>
            <a:ext cx="9144000" cy="3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Cough</a:t>
            </a:r>
            <a:endParaRPr sz="32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breathlessness</a:t>
            </a:r>
            <a:endParaRPr sz="32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CONTROL</a:t>
            </a:r>
            <a:endParaRPr sz="32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Steroids may help in controlling the progression of the disease</a:t>
            </a:r>
            <a:endParaRPr sz="32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1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31" name="Shape 148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32" name="Google Shape;148732;p1"/>
          <p:cNvSpPr txBox="1"/>
          <p:nvPr/>
        </p:nvSpPr>
        <p:spPr>
          <a:xfrm>
            <a:off x="0" y="0"/>
            <a:ext cx="91440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Hypersensitivity Pneumonitis (Extrinsic Allergic Alveolitis)</a:t>
            </a:r>
            <a:endParaRPr b="1"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1. 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Inhalation of an antigenic agent to the alveolar level induces an immune-mediated pneumonitis. Chronic exposure may lead to restrictive lung disease.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 A variety of organic dusts and chemicals have been implicated.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3. The presence of serum IgG and IgA in the inhaled antigen is a hallmark finding, although many may have these antibodies without developing disease.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4. The acute form has flu-like features (e.g., fever, chills, cough, dyspnea). CXR during the acute phase shows pulmonary infiltrates.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5. The chronic form is more insidious and more difficult to diagnose.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6. Treatment involves removal of the offending agent and sometimes glucocorticoids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728" name="Shape 148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29" name="Google Shape;148729;p50"/>
          <p:cNvSpPr txBox="1"/>
          <p:nvPr>
            <p:ph type="title"/>
          </p:nvPr>
        </p:nvSpPr>
        <p:spPr>
          <a:xfrm>
            <a:off x="900112" y="1052512"/>
            <a:ext cx="63357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9600"/>
              <a:buFont typeface="Corsiva"/>
              <a:buNone/>
            </a:pPr>
            <a:r>
              <a:rPr lang="en-US" sz="9600" b="0" i="0" u="none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Thank You</a:t>
            </a:r>
            <a:endParaRPr sz="9600" b="0" i="0" u="none">
              <a:solidFill>
                <a:srgbClr val="99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38" name="Shape 148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739" name="Google Shape;148739;p1"/>
          <p:cNvPicPr preferRelativeResize="0"/>
          <p:nvPr/>
        </p:nvPicPr>
        <p:blipFill rotWithShape="1">
          <a:blip r:embed="rId3">
            <a:alphaModFix/>
          </a:blip>
          <a:srcRect b="4488" l="2927" r="5864" t="64702"/>
          <a:stretch/>
        </p:blipFill>
        <p:spPr>
          <a:xfrm>
            <a:off x="0" y="1122225"/>
            <a:ext cx="9144001" cy="57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740" name="Google Shape;148740;p1"/>
          <p:cNvSpPr txBox="1"/>
          <p:nvPr/>
        </p:nvSpPr>
        <p:spPr>
          <a:xfrm>
            <a:off x="-1" y="7"/>
            <a:ext cx="91440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Types</a:t>
            </a:r>
            <a:r>
              <a:rPr lang="en-US" sz="3200">
                <a:solidFill>
                  <a:schemeClr val="dk1"/>
                </a:solidFill>
              </a:rPr>
              <a:t> 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6048793908760135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597" name="Shape 148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98" name="Google Shape;148598;p18" descr="untitled.bmp"/>
          <p:cNvPicPr preferRelativeResize="0"/>
          <p:nvPr>
            <p:ph type="body" idx="4294967295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148599" name="Google Shape;148599;p18"/>
          <p:cNvSpPr/>
          <p:nvPr/>
        </p:nvSpPr>
        <p:spPr>
          <a:xfrm>
            <a:off x="3419475" y="0"/>
            <a:ext cx="5943600" cy="3200400"/>
          </a:xfrm>
          <a:prstGeom prst="ellipse">
            <a:avLst/>
          </a:prstGeom>
          <a:solidFill>
            <a:schemeClr val="folHlink"/>
          </a:solidFill>
          <a:ln w="476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600" name="Google Shape;148600;p18"/>
          <p:cNvSpPr txBox="1"/>
          <p:nvPr/>
        </p:nvSpPr>
        <p:spPr>
          <a:xfrm>
            <a:off x="3924300" y="692150"/>
            <a:ext cx="5219100" cy="17532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8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How To Approach a Practical Diagnosis?</a:t>
            </a:r>
            <a:endParaRPr sz="3600" b="1" i="0" u="none" strike="noStrike" cap="none">
              <a:solidFill>
                <a:srgbClr val="8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01" name="Shape 14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02" name="Google Shape;148602;p19"/>
          <p:cNvSpPr txBox="1"/>
          <p:nvPr>
            <p:ph type="title"/>
          </p:nvPr>
        </p:nvSpPr>
        <p:spPr>
          <a:xfrm>
            <a:off x="-36195" y="0"/>
            <a:ext cx="52641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Arial Black" panose="020B0A04020102020204"/>
              <a:buNone/>
            </a:pPr>
            <a:r>
              <a:rPr lang="en-US" sz="44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     </a:t>
            </a:r>
            <a:r>
              <a:rPr lang="en-US" sz="24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Clinical manifestations</a:t>
            </a:r>
            <a:endParaRPr sz="24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603" name="Google Shape;148603;p19"/>
          <p:cNvSpPr txBox="1"/>
          <p:nvPr>
            <p:ph type="body" idx="1"/>
          </p:nvPr>
        </p:nvSpPr>
        <p:spPr>
          <a:xfrm>
            <a:off x="107950" y="692785"/>
            <a:ext cx="8359200" cy="19944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Progressive dyspnea.</a:t>
            </a: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cough without sputum. </a:t>
            </a:r>
            <a:endParaRPr sz="180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Some patients may have fatigue, weight loss, joint pain</a:t>
            </a:r>
            <a:r>
              <a:rPr lang="en-US" sz="3600"/>
              <a:t>.</a:t>
            </a:r>
            <a:endParaRPr sz="3600"/>
          </a:p>
        </p:txBody>
      </p:sp>
      <p:sp>
        <p:nvSpPr>
          <p:cNvPr id="148604" name="Google Shape;148604;p19"/>
          <p:cNvSpPr/>
          <p:nvPr/>
        </p:nvSpPr>
        <p:spPr>
          <a:xfrm>
            <a:off x="-180340" y="2687320"/>
            <a:ext cx="60330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 Black" panose="020B0A04020102020204"/>
              <a:buNone/>
            </a:pPr>
            <a:r>
              <a:rPr lang="en-US" sz="28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Physical examinations</a:t>
            </a:r>
            <a:endParaRPr sz="28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605" name="Google Shape;148605;p19"/>
          <p:cNvSpPr/>
          <p:nvPr/>
        </p:nvSpPr>
        <p:spPr>
          <a:xfrm>
            <a:off x="250825" y="3495040"/>
            <a:ext cx="8631600" cy="30861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Bilateral basilar crepitations </a:t>
            </a:r>
            <a:r>
              <a:rPr lang="en-US" sz="2000" b="0" i="0" u="none" strike="noStrike" cap="none">
                <a:solidFill>
                  <a:srgbClr val="0033C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(velcro-like rale )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are found in most patients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with advanced disease, patients may have tachypnea and tachycardia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33C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clubbing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of the fingers and toes is common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 last,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Type I respiratory failure </a:t>
            </a:r>
            <a:r>
              <a:rPr lang="en-US" sz="2000" b="0" i="0" u="none" strike="noStrike" cap="none">
                <a:solidFill>
                  <a:srgbClr val="0033C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pulmonary hypertention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and </a:t>
            </a:r>
            <a:r>
              <a:rPr lang="en-US" sz="2000" b="0" i="0" u="none" strike="noStrike" cap="none">
                <a:solidFill>
                  <a:srgbClr val="0033C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cor pulmonale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may be exist</a:t>
            </a: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06" name="Shape 148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07" name="Google Shape;148607;p20"/>
          <p:cNvSpPr txBox="1"/>
          <p:nvPr>
            <p:ph type="title"/>
          </p:nvPr>
        </p:nvSpPr>
        <p:spPr>
          <a:xfrm>
            <a:off x="395288" y="0"/>
            <a:ext cx="80868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 Black" panose="020B0A04020102020204"/>
              <a:buNone/>
            </a:pPr>
            <a:r>
              <a:rPr lang="en-US" sz="36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         Chest radiography</a:t>
            </a:r>
            <a:endParaRPr sz="36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48608" name="Google Shape;148608;p20"/>
          <p:cNvSpPr txBox="1"/>
          <p:nvPr>
            <p:ph type="body" idx="1"/>
          </p:nvPr>
        </p:nvSpPr>
        <p:spPr>
          <a:xfrm>
            <a:off x="0" y="994410"/>
            <a:ext cx="9144000" cy="13995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1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rgbClr val="0033CC"/>
                </a:solidFill>
              </a:rPr>
              <a:t>It is important method to diagnose the ILDs. The majority of ILDs cause infiltrates in the lower lung zones.</a:t>
            </a:r>
            <a:endParaRPr sz="2800" b="1">
              <a:solidFill>
                <a:srgbClr val="0033CC"/>
              </a:solidFill>
            </a:endParaRPr>
          </a:p>
          <a:p>
            <a:pPr marL="342900" lvl="0" indent="-342900" algn="l" rtl="1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rgbClr val="0033CC"/>
              </a:solidFill>
            </a:endParaRPr>
          </a:p>
        </p:txBody>
      </p:sp>
      <p:sp>
        <p:nvSpPr>
          <p:cNvPr id="148609" name="Google Shape;148609;p20"/>
          <p:cNvSpPr/>
          <p:nvPr/>
        </p:nvSpPr>
        <p:spPr>
          <a:xfrm>
            <a:off x="251460" y="2686685"/>
            <a:ext cx="8785200" cy="38379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diffuse ground glass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pattern is seen early in the disease</a:t>
            </a:r>
            <a:endParaRPr sz="2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when the disease progresses, a chest radiography demonstrates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nodules, linear(reticular) infiltrates,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or a combination of the two</a:t>
            </a:r>
            <a:endParaRPr sz="2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 last, the infiltrates become coarser and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lung volume is lost</a:t>
            </a:r>
            <a:endParaRPr sz="2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honeycomb pattern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may appear at the end of the disease</a:t>
            </a:r>
            <a:endParaRPr sz="2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10" name="Shape 148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11" name="Google Shape;148611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85738" y="350838"/>
            <a:ext cx="8763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612" name="Shape 148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13" name="Google Shape;148613;p22"/>
          <p:cNvSpPr txBox="1"/>
          <p:nvPr>
            <p:ph type="title" idx="4294967295"/>
          </p:nvPr>
        </p:nvSpPr>
        <p:spPr>
          <a:xfrm>
            <a:off x="457200" y="244475"/>
            <a:ext cx="83631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400"/>
              <a:buFont typeface="Arial Black" panose="020B0A04020102020204"/>
              <a:buNone/>
            </a:pPr>
            <a:r>
              <a:rPr lang="en-US" sz="3400" b="1" i="0" u="none" strike="noStrike" cap="none">
                <a:solidFill>
                  <a:srgbClr val="80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Patterns of Interstitial Lung Disease</a:t>
            </a:r>
            <a:endParaRPr sz="3400" b="1" i="0" u="none" strike="noStrike" cap="none">
              <a:solidFill>
                <a:srgbClr val="800000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148614" name="Google Shape;148614;p22"/>
          <p:cNvPicPr preferRelativeResize="0"/>
          <p:nvPr>
            <p:ph type="body" idx="4294967295"/>
          </p:nvPr>
        </p:nvPicPr>
        <p:blipFill rotWithShape="1">
          <a:blip r:embed="rId1"/>
          <a:srcRect l="27950" t="32868" r="25339" b="15256"/>
          <a:stretch>
            <a:fillRect/>
          </a:stretch>
        </p:blipFill>
        <p:spPr>
          <a:xfrm>
            <a:off x="179388" y="1204913"/>
            <a:ext cx="8785200" cy="53913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