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7"/>
  </p:notesMasterIdLst>
  <p:sldIdLst>
    <p:sldId id="306" r:id="rId2"/>
    <p:sldId id="302" r:id="rId3"/>
    <p:sldId id="304" r:id="rId4"/>
    <p:sldId id="257" r:id="rId5"/>
    <p:sldId id="258" r:id="rId6"/>
    <p:sldId id="295" r:id="rId7"/>
    <p:sldId id="296" r:id="rId8"/>
    <p:sldId id="297" r:id="rId9"/>
    <p:sldId id="298" r:id="rId10"/>
    <p:sldId id="299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8" r:id="rId20"/>
    <p:sldId id="271" r:id="rId21"/>
    <p:sldId id="267" r:id="rId22"/>
    <p:sldId id="270" r:id="rId23"/>
    <p:sldId id="272" r:id="rId24"/>
    <p:sldId id="273" r:id="rId25"/>
    <p:sldId id="305" r:id="rId2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B1002D91-4286-4A90-AAEC-293A19EDB12D}" type="datetimeFigureOut">
              <a:rPr lang="ar-JO" smtClean="0"/>
              <a:pPr/>
              <a:t>18/07/1440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0005143-A6B1-41BE-9693-F2EB7A1560F0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2800035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C1CF75-C16B-4280-8BB3-7411366E4B43}" type="slidenum">
              <a:rPr lang="en-US" smtClean="0">
                <a:latin typeface="Times" pitchFamily="1" charset="0"/>
              </a:rPr>
              <a:pPr/>
              <a:t>3</a:t>
            </a:fld>
            <a:endParaRPr lang="en-US" smtClean="0">
              <a:latin typeface="Times" pitchFamily="1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ar-JO" smtClean="0">
              <a:latin typeface="Times" pitchFamily="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01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18/07/1440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712" y="2708920"/>
            <a:ext cx="4738798" cy="1323439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sz="8000" dirty="0">
                <a:solidFill>
                  <a:srgbClr val="FF0000"/>
                </a:solidFill>
              </a:rPr>
              <a:t>Mesoderm</a:t>
            </a:r>
          </a:p>
        </p:txBody>
      </p:sp>
    </p:spTree>
    <p:extLst>
      <p:ext uri="{BB962C8B-B14F-4D97-AF65-F5344CB8AC3E}">
        <p14:creationId xmlns:p14="http://schemas.microsoft.com/office/powerpoint/2010/main" val="240552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8067675" y="6580188"/>
            <a:ext cx="1073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28.13</a:t>
            </a:r>
          </a:p>
        </p:txBody>
      </p:sp>
      <p:pic>
        <p:nvPicPr>
          <p:cNvPr id="25609" name="Picture 9"/>
          <p:cNvPicPr>
            <a:picLocks noChangeAspect="1" noChangeArrowheads="1"/>
          </p:cNvPicPr>
          <p:nvPr/>
        </p:nvPicPr>
        <p:blipFill>
          <a:blip r:embed="rId2"/>
          <a:srcRect t="8304"/>
          <a:stretch>
            <a:fillRect/>
          </a:stretch>
        </p:blipFill>
        <p:spPr bwMode="auto">
          <a:xfrm>
            <a:off x="417513" y="798513"/>
            <a:ext cx="8307387" cy="5434012"/>
          </a:xfrm>
          <a:prstGeom prst="rect">
            <a:avLst/>
          </a:prstGeom>
          <a:noFill/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4240213" y="901700"/>
            <a:ext cx="5937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Epiblast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1" name="Rectangle 11"/>
          <p:cNvSpPr>
            <a:spLocks noChangeArrowheads="1"/>
          </p:cNvSpPr>
          <p:nvPr/>
        </p:nvSpPr>
        <p:spPr bwMode="auto">
          <a:xfrm>
            <a:off x="730250" y="1470025"/>
            <a:ext cx="8715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ECTODERM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2" name="Rectangle 12"/>
          <p:cNvSpPr>
            <a:spLocks noChangeArrowheads="1"/>
          </p:cNvSpPr>
          <p:nvPr/>
        </p:nvSpPr>
        <p:spPr bwMode="auto">
          <a:xfrm>
            <a:off x="4127500" y="1470025"/>
            <a:ext cx="896938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7658100" y="1470025"/>
            <a:ext cx="887413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ENDODERM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4" name="Rectangle 14"/>
          <p:cNvSpPr>
            <a:spLocks noChangeArrowheads="1"/>
          </p:cNvSpPr>
          <p:nvPr/>
        </p:nvSpPr>
        <p:spPr bwMode="auto">
          <a:xfrm>
            <a:off x="2038350" y="2149475"/>
            <a:ext cx="771525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Notochord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5" name="Rectangle 15"/>
          <p:cNvSpPr>
            <a:spLocks noChangeArrowheads="1"/>
          </p:cNvSpPr>
          <p:nvPr/>
        </p:nvSpPr>
        <p:spPr bwMode="auto">
          <a:xfrm>
            <a:off x="3257550" y="2149475"/>
            <a:ext cx="508000" cy="16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Somite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6" name="Rectangle 16"/>
          <p:cNvSpPr>
            <a:spLocks noChangeArrowheads="1"/>
          </p:cNvSpPr>
          <p:nvPr/>
        </p:nvSpPr>
        <p:spPr bwMode="auto">
          <a:xfrm>
            <a:off x="4095750" y="2117725"/>
            <a:ext cx="9048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Intermediate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7" name="Rectangle 17"/>
          <p:cNvSpPr>
            <a:spLocks noChangeArrowheads="1"/>
          </p:cNvSpPr>
          <p:nvPr/>
        </p:nvSpPr>
        <p:spPr bwMode="auto">
          <a:xfrm>
            <a:off x="5835650" y="2117725"/>
            <a:ext cx="89693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Lateral plate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8" name="Rectangle 18"/>
          <p:cNvSpPr>
            <a:spLocks noChangeArrowheads="1"/>
          </p:cNvSpPr>
          <p:nvPr/>
        </p:nvSpPr>
        <p:spPr bwMode="auto">
          <a:xfrm>
            <a:off x="5229225" y="2960688"/>
            <a:ext cx="7683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Somatic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19" name="Rectangle 19"/>
          <p:cNvSpPr>
            <a:spLocks noChangeArrowheads="1"/>
          </p:cNvSpPr>
          <p:nvPr/>
        </p:nvSpPr>
        <p:spPr bwMode="auto">
          <a:xfrm>
            <a:off x="6559550" y="2960688"/>
            <a:ext cx="814388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Splanchnic</a:t>
            </a:r>
          </a:p>
          <a:p>
            <a:pPr algn="ctr"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20" name="Rectangle 20"/>
          <p:cNvSpPr>
            <a:spLocks noChangeArrowheads="1"/>
          </p:cNvSpPr>
          <p:nvPr/>
        </p:nvSpPr>
        <p:spPr bwMode="auto">
          <a:xfrm>
            <a:off x="547688" y="3921125"/>
            <a:ext cx="1284287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Epidermis, hair, </a:t>
            </a: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nails, glands of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skin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Brain and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spinal cord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Neural crest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and derivatives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(sensory nerve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cells, pigment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cells, bones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and blood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vessels of the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head)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25621" name="Rectangle 21"/>
          <p:cNvSpPr>
            <a:spLocks noChangeArrowheads="1"/>
          </p:cNvSpPr>
          <p:nvPr/>
        </p:nvSpPr>
        <p:spPr bwMode="auto">
          <a:xfrm>
            <a:off x="2066925" y="3911600"/>
            <a:ext cx="6794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Nucleus</a:t>
            </a:r>
          </a:p>
          <a:p>
            <a:pPr algn="ctr" rtl="0">
              <a:lnSpc>
                <a:spcPct val="90000"/>
              </a:lnSpc>
            </a:pPr>
            <a:r>
              <a:rPr lang="en-US" sz="1200" b="1" dirty="0" err="1">
                <a:solidFill>
                  <a:srgbClr val="231F20"/>
                </a:solidFill>
                <a:latin typeface="Arial" pitchFamily="34" charset="0"/>
              </a:rPr>
              <a:t>pulposus</a:t>
            </a:r>
            <a:endParaRPr lang="en-US" sz="1800" b="1" dirty="0">
              <a:latin typeface="Arial" pitchFamily="34" charset="0"/>
            </a:endParaRPr>
          </a:p>
          <a:p>
            <a:pPr algn="ctr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of inter-</a:t>
            </a:r>
            <a:endParaRPr lang="en-US" sz="1800" b="1" dirty="0">
              <a:latin typeface="Arial" pitchFamily="34" charset="0"/>
            </a:endParaRPr>
          </a:p>
          <a:p>
            <a:pPr algn="ctr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vertebral</a:t>
            </a:r>
            <a:endParaRPr lang="en-US" sz="1800" b="1" dirty="0">
              <a:latin typeface="Arial" pitchFamily="34" charset="0"/>
            </a:endParaRPr>
          </a:p>
          <a:p>
            <a:pPr algn="ctr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discs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25622" name="Rectangle 22"/>
          <p:cNvSpPr>
            <a:spLocks noChangeArrowheads="1"/>
          </p:cNvSpPr>
          <p:nvPr/>
        </p:nvSpPr>
        <p:spPr bwMode="auto">
          <a:xfrm>
            <a:off x="3022600" y="3924300"/>
            <a:ext cx="102552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</a:t>
            </a:r>
            <a:r>
              <a:rPr lang="en-US" sz="1200" b="1" dirty="0" err="1">
                <a:solidFill>
                  <a:srgbClr val="231F20"/>
                </a:solidFill>
                <a:latin typeface="Arial" pitchFamily="34" charset="0"/>
              </a:rPr>
              <a:t>Sclerotome</a:t>
            </a: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: </a:t>
            </a: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vertebrae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and ribs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Dermatome: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dermis of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dorsal body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region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</a:t>
            </a:r>
            <a:r>
              <a:rPr lang="en-US" sz="1200" b="1" dirty="0" err="1">
                <a:solidFill>
                  <a:srgbClr val="231F20"/>
                </a:solidFill>
                <a:latin typeface="Arial" pitchFamily="34" charset="0"/>
              </a:rPr>
              <a:t>Myotome</a:t>
            </a: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: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trunk and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limb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musculature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25623" name="Rectangle 23"/>
          <p:cNvSpPr>
            <a:spLocks noChangeArrowheads="1"/>
          </p:cNvSpPr>
          <p:nvPr/>
        </p:nvSpPr>
        <p:spPr bwMode="auto">
          <a:xfrm>
            <a:off x="3038475" y="5260975"/>
            <a:ext cx="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endParaRPr lang="ar-JO" sz="1800" b="1">
              <a:latin typeface="Arial" pitchFamily="34" charset="0"/>
            </a:endParaRPr>
          </a:p>
        </p:txBody>
      </p:sp>
      <p:sp>
        <p:nvSpPr>
          <p:cNvPr id="25624" name="Rectangle 24"/>
          <p:cNvSpPr>
            <a:spLocks noChangeArrowheads="1"/>
          </p:cNvSpPr>
          <p:nvPr/>
        </p:nvSpPr>
        <p:spPr bwMode="auto">
          <a:xfrm>
            <a:off x="4270375" y="3927475"/>
            <a:ext cx="688975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• Kidneys</a:t>
            </a:r>
          </a:p>
          <a:p>
            <a:pPr>
              <a:lnSpc>
                <a:spcPct val="90000"/>
              </a:lnSpc>
            </a:pPr>
            <a:r>
              <a:rPr lang="en-US" sz="1200" b="1">
                <a:solidFill>
                  <a:srgbClr val="231F20"/>
                </a:solidFill>
                <a:latin typeface="Arial" pitchFamily="34" charset="0"/>
              </a:rPr>
              <a:t>• Gonads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5625" name="Rectangle 25"/>
          <p:cNvSpPr>
            <a:spLocks noChangeArrowheads="1"/>
          </p:cNvSpPr>
          <p:nvPr/>
        </p:nvSpPr>
        <p:spPr bwMode="auto">
          <a:xfrm>
            <a:off x="5200650" y="3921125"/>
            <a:ext cx="1112838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Parietal</a:t>
            </a: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</a:t>
            </a:r>
            <a:r>
              <a:rPr lang="en-US" sz="1200" b="1" dirty="0" err="1">
                <a:solidFill>
                  <a:srgbClr val="231F20"/>
                </a:solidFill>
                <a:latin typeface="Arial" pitchFamily="34" charset="0"/>
              </a:rPr>
              <a:t>serosa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Dermis of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ventral body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region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Connective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tissues of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limbs (bones,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joints, and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ligaments)</a:t>
            </a:r>
          </a:p>
        </p:txBody>
      </p:sp>
      <p:sp>
        <p:nvSpPr>
          <p:cNvPr id="25626" name="Rectangle 26"/>
          <p:cNvSpPr>
            <a:spLocks noChangeArrowheads="1"/>
          </p:cNvSpPr>
          <p:nvPr/>
        </p:nvSpPr>
        <p:spPr bwMode="auto">
          <a:xfrm>
            <a:off x="6540500" y="3921125"/>
            <a:ext cx="922338" cy="214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Wall of</a:t>
            </a: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digestive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and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respiratory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tracts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(except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epithelial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lining)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Visceral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</a:t>
            </a:r>
            <a:r>
              <a:rPr lang="en-US" sz="1200" b="1" dirty="0" err="1">
                <a:solidFill>
                  <a:srgbClr val="231F20"/>
                </a:solidFill>
                <a:latin typeface="Arial" pitchFamily="34" charset="0"/>
              </a:rPr>
              <a:t>serosa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Heart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• Blood </a:t>
            </a:r>
            <a:endParaRPr lang="en-US" sz="1800" b="1" dirty="0">
              <a:latin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  vessels</a:t>
            </a:r>
          </a:p>
        </p:txBody>
      </p:sp>
      <p:sp>
        <p:nvSpPr>
          <p:cNvPr id="25627" name="Rectangle 27"/>
          <p:cNvSpPr>
            <a:spLocks noChangeArrowheads="1"/>
          </p:cNvSpPr>
          <p:nvPr/>
        </p:nvSpPr>
        <p:spPr bwMode="auto">
          <a:xfrm>
            <a:off x="7729538" y="3913188"/>
            <a:ext cx="836612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Epithelial</a:t>
            </a: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lining and </a:t>
            </a:r>
            <a:endParaRPr lang="en-US" sz="1800" b="1" dirty="0">
              <a:latin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glands of </a:t>
            </a:r>
            <a:endParaRPr lang="en-US" sz="1800" b="1" dirty="0">
              <a:latin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digestive </a:t>
            </a:r>
            <a:endParaRPr lang="en-US" sz="1800" b="1" dirty="0">
              <a:latin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and </a:t>
            </a:r>
            <a:endParaRPr lang="en-US" sz="1800" b="1" dirty="0">
              <a:latin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respiratory </a:t>
            </a:r>
            <a:endParaRPr lang="en-US" sz="1800" b="1" dirty="0">
              <a:latin typeface="Arial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1200" b="1" dirty="0">
                <a:solidFill>
                  <a:srgbClr val="231F20"/>
                </a:solidFill>
                <a:latin typeface="Arial" pitchFamily="34" charset="0"/>
              </a:rPr>
              <a:t>tracts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meso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Somites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Intermediate mesoderm gradually thins into a layer of lateral mesoderm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Lateral mesoderm is continuous with the </a:t>
            </a:r>
            <a:r>
              <a:rPr lang="en-US" dirty="0" err="1"/>
              <a:t>extraembryonic</a:t>
            </a:r>
            <a:r>
              <a:rPr lang="en-US" dirty="0"/>
              <a:t> mesoderm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 err="1"/>
              <a:t>Extraembryonic</a:t>
            </a:r>
            <a:r>
              <a:rPr lang="en-US" dirty="0"/>
              <a:t> mesoderm covers the yolk sac and amnion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meso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Somites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Paraxial mesoderm differentiates and begins to divide into </a:t>
            </a:r>
            <a:r>
              <a:rPr lang="en-US" dirty="0" err="1"/>
              <a:t>cuboidal</a:t>
            </a:r>
            <a:r>
              <a:rPr lang="en-US" dirty="0"/>
              <a:t> bodies called </a:t>
            </a:r>
            <a:r>
              <a:rPr lang="en-US" dirty="0" err="1"/>
              <a:t>somites</a:t>
            </a:r>
            <a:r>
              <a:rPr lang="en-US" dirty="0"/>
              <a:t> by the end of 3</a:t>
            </a:r>
            <a:r>
              <a:rPr lang="en-US" baseline="30000" dirty="0"/>
              <a:t>rd</a:t>
            </a:r>
            <a:r>
              <a:rPr lang="en-US" dirty="0"/>
              <a:t> week</a:t>
            </a:r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These blocks of mesoderm are located on each side of developing neural tube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About 38 pairs of </a:t>
            </a:r>
            <a:r>
              <a:rPr lang="en-US" dirty="0" err="1"/>
              <a:t>somites</a:t>
            </a:r>
            <a:r>
              <a:rPr lang="en-US" dirty="0"/>
              <a:t> form during the </a:t>
            </a:r>
            <a:r>
              <a:rPr lang="en-US" dirty="0" err="1"/>
              <a:t>somite</a:t>
            </a:r>
            <a:r>
              <a:rPr lang="en-US" dirty="0"/>
              <a:t> period of human development (20-30 days)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Somites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algn="l" rtl="0"/>
            <a:r>
              <a:rPr lang="en-US" sz="2800" dirty="0"/>
              <a:t>About 42-44 pairs of </a:t>
            </a:r>
            <a:r>
              <a:rPr lang="en-US" sz="2800" dirty="0" err="1"/>
              <a:t>somites</a:t>
            </a:r>
            <a:r>
              <a:rPr lang="en-US" sz="2800" dirty="0"/>
              <a:t> are present by the end of 5</a:t>
            </a:r>
            <a:r>
              <a:rPr lang="en-US" sz="2800" baseline="30000" dirty="0"/>
              <a:t>th</a:t>
            </a:r>
            <a:r>
              <a:rPr lang="en-US" sz="2800" dirty="0"/>
              <a:t> week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Are triangular in transverse section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Form distinct surface elevations on the embryo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Are used as one of the criteria to know the age of the embryo at this stage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meso00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Somites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5029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First appear in the future occipital region</a:t>
            </a:r>
          </a:p>
          <a:p>
            <a:pPr algn="l" rtl="0">
              <a:lnSpc>
                <a:spcPct val="90000"/>
              </a:lnSpc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Soon develop </a:t>
            </a:r>
            <a:r>
              <a:rPr lang="en-US" sz="2800" dirty="0" err="1"/>
              <a:t>craniocaudally</a:t>
            </a:r>
            <a:endParaRPr lang="en-US" sz="2800" dirty="0"/>
          </a:p>
          <a:p>
            <a:pPr algn="l" rtl="0">
              <a:lnSpc>
                <a:spcPct val="90000"/>
              </a:lnSpc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Gives rise to the axial skeleton and associated musculature</a:t>
            </a:r>
          </a:p>
          <a:p>
            <a:pPr algn="l" rtl="0">
              <a:lnSpc>
                <a:spcPct val="90000"/>
              </a:lnSpc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Also forms adjacent dermis of the skin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The first pair of </a:t>
            </a:r>
            <a:r>
              <a:rPr lang="en-US" sz="2800" dirty="0" err="1"/>
              <a:t>somites</a:t>
            </a:r>
            <a:r>
              <a:rPr lang="en-US" sz="2800" dirty="0"/>
              <a:t> appear at the end of 3</a:t>
            </a:r>
            <a:r>
              <a:rPr lang="en-US" sz="2800" baseline="30000" dirty="0"/>
              <a:t>rd</a:t>
            </a:r>
            <a:r>
              <a:rPr lang="en-US" sz="2800" dirty="0"/>
              <a:t> week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Somites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pPr algn="l" rtl="0"/>
            <a:r>
              <a:rPr lang="en-US" dirty="0"/>
              <a:t>First appear at a short distance caudal to the cranial end of the notochord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Subsequent pairs form in a </a:t>
            </a:r>
            <a:r>
              <a:rPr lang="en-US" dirty="0" err="1"/>
              <a:t>craniocaudal</a:t>
            </a:r>
            <a:r>
              <a:rPr lang="en-US" dirty="0"/>
              <a:t> sequence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en-US"/>
              <a:t>Intraembryonic Coelom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Also known as </a:t>
            </a:r>
            <a:r>
              <a:rPr lang="en-US" dirty="0" err="1"/>
              <a:t>primordium</a:t>
            </a:r>
            <a:r>
              <a:rPr lang="en-US" dirty="0"/>
              <a:t> of embryonic body cavity</a:t>
            </a:r>
          </a:p>
          <a:p>
            <a:pPr algn="l" rtl="0">
              <a:lnSpc>
                <a:spcPct val="90000"/>
              </a:lnSpc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Appears as isolated </a:t>
            </a:r>
            <a:r>
              <a:rPr lang="en-US" dirty="0" err="1"/>
              <a:t>coelomic</a:t>
            </a:r>
            <a:r>
              <a:rPr lang="en-US" dirty="0"/>
              <a:t> spaces in the lateral mesoderm and </a:t>
            </a:r>
            <a:r>
              <a:rPr lang="en-US" dirty="0" err="1"/>
              <a:t>cardiogenic</a:t>
            </a:r>
            <a:r>
              <a:rPr lang="en-US" dirty="0"/>
              <a:t> mesoderm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  <a:p>
            <a:pPr algn="l" rtl="0">
              <a:lnSpc>
                <a:spcPct val="90000"/>
              </a:lnSpc>
            </a:pPr>
            <a:r>
              <a:rPr lang="en-US" dirty="0"/>
              <a:t>These spaces soon coalesce to form a single horseshoe shaped cavity called </a:t>
            </a:r>
            <a:r>
              <a:rPr lang="en-US" dirty="0" err="1"/>
              <a:t>intraembryonic</a:t>
            </a:r>
            <a:r>
              <a:rPr lang="en-US" dirty="0"/>
              <a:t> </a:t>
            </a:r>
            <a:r>
              <a:rPr lang="en-US" dirty="0" err="1"/>
              <a:t>coelom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Mesodermal  Regions</a:t>
            </a:r>
          </a:p>
        </p:txBody>
      </p:sp>
      <p:pic>
        <p:nvPicPr>
          <p:cNvPr id="10246" name="Picture 6" descr="DevBio7e1401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50988" y="1600200"/>
            <a:ext cx="6040437" cy="45307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meso0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meso0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Parietal &amp; Visceral Layers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algn="l" rtl="0"/>
            <a:r>
              <a:rPr lang="en-US" dirty="0"/>
              <a:t>Somatic or parietal layer continuous with the </a:t>
            </a:r>
            <a:r>
              <a:rPr lang="en-US" dirty="0" err="1"/>
              <a:t>extraembryonic</a:t>
            </a:r>
            <a:r>
              <a:rPr lang="en-US" dirty="0"/>
              <a:t> mesoderm covering the amnion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 err="1"/>
              <a:t>Splanchnic</a:t>
            </a:r>
            <a:r>
              <a:rPr lang="en-US" dirty="0"/>
              <a:t> or visceral layer continuous with the </a:t>
            </a:r>
            <a:r>
              <a:rPr lang="en-US" dirty="0" err="1"/>
              <a:t>extraembryonic</a:t>
            </a:r>
            <a:r>
              <a:rPr lang="en-US" dirty="0"/>
              <a:t> mesoderm covering the yolk sac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Parietal &amp; Visceral Layers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229600" cy="4068763"/>
          </a:xfrm>
        </p:spPr>
        <p:txBody>
          <a:bodyPr/>
          <a:lstStyle/>
          <a:p>
            <a:pPr algn="l" rtl="0"/>
            <a:r>
              <a:rPr lang="en-US" dirty="0"/>
              <a:t>Somatic mesoderm with overlying embryonic ectoderm form the embryonic body wall or </a:t>
            </a:r>
            <a:r>
              <a:rPr lang="en-US" dirty="0" err="1" smtClean="0"/>
              <a:t>somatopleure</a:t>
            </a:r>
            <a:endParaRPr lang="en-US" dirty="0"/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 err="1"/>
              <a:t>Splanchnic</a:t>
            </a:r>
            <a:r>
              <a:rPr lang="en-US" dirty="0"/>
              <a:t> mesoderm with underlying embryonic endoderm form the embryonic gut or </a:t>
            </a:r>
            <a:r>
              <a:rPr lang="en-US" dirty="0" err="1"/>
              <a:t>splanchnopleure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Fate of Intraembryonic Coelom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572000"/>
          </a:xfrm>
        </p:spPr>
        <p:txBody>
          <a:bodyPr>
            <a:normAutofit lnSpcReduction="10000"/>
          </a:bodyPr>
          <a:lstStyle/>
          <a:p>
            <a:pPr algn="l" rtl="0">
              <a:buFont typeface="Wingdings" pitchFamily="2" charset="2"/>
              <a:buNone/>
            </a:pPr>
            <a:r>
              <a:rPr lang="en-US" dirty="0"/>
              <a:t>During the 2</a:t>
            </a:r>
            <a:r>
              <a:rPr lang="en-US" baseline="30000" dirty="0"/>
              <a:t>nd</a:t>
            </a:r>
            <a:r>
              <a:rPr lang="en-US" dirty="0"/>
              <a:t> month, the </a:t>
            </a:r>
            <a:r>
              <a:rPr lang="en-US" dirty="0" err="1"/>
              <a:t>intraembryonic</a:t>
            </a:r>
            <a:r>
              <a:rPr lang="en-US" dirty="0"/>
              <a:t> </a:t>
            </a:r>
            <a:r>
              <a:rPr lang="en-US" dirty="0" err="1"/>
              <a:t>coelom</a:t>
            </a:r>
            <a:r>
              <a:rPr lang="en-US" dirty="0"/>
              <a:t> is divided into 3 body cavities: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Pericardial cavity</a:t>
            </a:r>
          </a:p>
          <a:p>
            <a:pPr algn="l" rtl="0"/>
            <a:endParaRPr lang="en-US" dirty="0"/>
          </a:p>
          <a:p>
            <a:pPr algn="l" rtl="0"/>
            <a:r>
              <a:rPr lang="en-US" dirty="0"/>
              <a:t>Pleural cavity</a:t>
            </a:r>
          </a:p>
          <a:p>
            <a:pPr algn="l" rtl="0">
              <a:buFont typeface="Wingdings" pitchFamily="2" charset="2"/>
              <a:buNone/>
            </a:pPr>
            <a:endParaRPr lang="en-US" dirty="0"/>
          </a:p>
          <a:p>
            <a:pPr algn="l" rtl="0"/>
            <a:r>
              <a:rPr lang="en-US" dirty="0"/>
              <a:t>Peritoneal cavity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156706967r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713" y="832462"/>
            <a:ext cx="6285334" cy="471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2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738" y="1200150"/>
            <a:ext cx="454501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304800" y="152400"/>
            <a:ext cx="7848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Calibri" pitchFamily="34" charset="0"/>
              </a:rPr>
              <a:t>Early mesodermal patterning:</a:t>
            </a:r>
            <a:r>
              <a:rPr lang="en-US">
                <a:solidFill>
                  <a:schemeClr val="accent2"/>
                </a:solidFill>
                <a:latin typeface="Calibri" pitchFamily="34" charset="0"/>
              </a:rPr>
              <a:t>	</a:t>
            </a:r>
          </a:p>
        </p:txBody>
      </p:sp>
      <p:sp>
        <p:nvSpPr>
          <p:cNvPr id="6148" name="Rectangle 7"/>
          <p:cNvSpPr>
            <a:spLocks noChangeArrowheads="1"/>
          </p:cNvSpPr>
          <p:nvPr/>
        </p:nvSpPr>
        <p:spPr bwMode="auto">
          <a:xfrm>
            <a:off x="2667000" y="990600"/>
            <a:ext cx="1981200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ar-JO">
              <a:latin typeface="Calibri" pitchFamily="34" charset="0"/>
            </a:endParaRPr>
          </a:p>
        </p:txBody>
      </p:sp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4729163" y="1171575"/>
            <a:ext cx="26908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Calibri" pitchFamily="34" charset="0"/>
              </a:rPr>
              <a:t>(buccopharyngeal membrane)</a:t>
            </a:r>
            <a:endParaRPr lang="en-US" sz="2000">
              <a:latin typeface="Calibri" pitchFamily="34" charset="0"/>
            </a:endParaRPr>
          </a:p>
        </p:txBody>
      </p:sp>
      <p:sp>
        <p:nvSpPr>
          <p:cNvPr id="6150" name="Text Box 11"/>
          <p:cNvSpPr txBox="1">
            <a:spLocks noChangeArrowheads="1"/>
          </p:cNvSpPr>
          <p:nvPr/>
        </p:nvSpPr>
        <p:spPr bwMode="auto">
          <a:xfrm>
            <a:off x="3717925" y="1828800"/>
            <a:ext cx="42814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 rtl="0"/>
            <a:r>
              <a:rPr lang="en-US" sz="2000" dirty="0">
                <a:latin typeface="Calibri" pitchFamily="34" charset="0"/>
              </a:rPr>
              <a:t>Specific regions of the </a:t>
            </a:r>
            <a:r>
              <a:rPr lang="en-US" sz="2000" dirty="0" err="1">
                <a:latin typeface="Calibri" pitchFamily="34" charset="0"/>
              </a:rPr>
              <a:t>epiblast</a:t>
            </a:r>
            <a:r>
              <a:rPr lang="en-US" sz="2000" dirty="0">
                <a:latin typeface="Calibri" pitchFamily="34" charset="0"/>
              </a:rPr>
              <a:t> migrate </a:t>
            </a:r>
          </a:p>
          <a:p>
            <a:pPr algn="l" rtl="0"/>
            <a:r>
              <a:rPr lang="en-US" sz="2000" dirty="0">
                <a:latin typeface="Calibri" pitchFamily="34" charset="0"/>
              </a:rPr>
              <a:t>through the streak at different </a:t>
            </a:r>
            <a:r>
              <a:rPr lang="en-US" sz="2000" dirty="0" smtClean="0">
                <a:latin typeface="Calibri" pitchFamily="34" charset="0"/>
              </a:rPr>
              <a:t>levels</a:t>
            </a:r>
            <a:endParaRPr lang="en-US" sz="2000" dirty="0">
              <a:latin typeface="Calibri" pitchFamily="34" charset="0"/>
            </a:endParaRPr>
          </a:p>
          <a:p>
            <a:pPr algn="l" rtl="0"/>
            <a:r>
              <a:rPr lang="en-US" sz="2000" dirty="0">
                <a:latin typeface="Calibri" pitchFamily="34" charset="0"/>
              </a:rPr>
              <a:t>and assume different positions within</a:t>
            </a:r>
          </a:p>
          <a:p>
            <a:pPr algn="l" rtl="0"/>
            <a:r>
              <a:rPr lang="en-US" sz="2000" dirty="0">
                <a:latin typeface="Calibri" pitchFamily="34" charset="0"/>
              </a:rPr>
              <a:t>the embryo: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800100" y="3302000"/>
            <a:ext cx="8039100" cy="2135188"/>
            <a:chOff x="504" y="2080"/>
            <a:chExt cx="5064" cy="1345"/>
          </a:xfrm>
        </p:grpSpPr>
        <p:sp>
          <p:nvSpPr>
            <p:cNvPr id="6153" name="Text Box 5"/>
            <p:cNvSpPr txBox="1">
              <a:spLocks noChangeArrowheads="1"/>
            </p:cNvSpPr>
            <p:nvPr/>
          </p:nvSpPr>
          <p:spPr bwMode="auto">
            <a:xfrm>
              <a:off x="2352" y="2204"/>
              <a:ext cx="3216" cy="1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 rtl="0"/>
              <a:r>
                <a:rPr lang="en-US" sz="2000" dirty="0">
                  <a:latin typeface="Calibri" pitchFamily="34" charset="0"/>
                </a:rPr>
                <a:t>Cranial to caudal:</a:t>
              </a:r>
            </a:p>
            <a:p>
              <a:pPr algn="l" rtl="0"/>
              <a:r>
                <a:rPr lang="en-US" sz="2000" dirty="0">
                  <a:latin typeface="Calibri" pitchFamily="34" charset="0"/>
                </a:rPr>
                <a:t>	Notochord (n)</a:t>
              </a:r>
            </a:p>
            <a:p>
              <a:pPr algn="l" rtl="0"/>
              <a:r>
                <a:rPr lang="en-US" sz="2000" dirty="0">
                  <a:latin typeface="Calibri" pitchFamily="34" charset="0"/>
                </a:rPr>
                <a:t>	Paraxial mesoderm (pm)</a:t>
              </a:r>
            </a:p>
            <a:p>
              <a:pPr algn="l" rtl="0"/>
              <a:r>
                <a:rPr lang="en-US" sz="2000" dirty="0">
                  <a:latin typeface="Calibri" pitchFamily="34" charset="0"/>
                </a:rPr>
                <a:t>	Intermediate mesoderm (</a:t>
              </a:r>
              <a:r>
                <a:rPr lang="en-US" sz="2000" dirty="0" err="1">
                  <a:latin typeface="Calibri" pitchFamily="34" charset="0"/>
                </a:rPr>
                <a:t>im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  <a:p>
              <a:pPr algn="l" rtl="0"/>
              <a:r>
                <a:rPr lang="en-US" sz="2000" dirty="0">
                  <a:latin typeface="Calibri" pitchFamily="34" charset="0"/>
                </a:rPr>
                <a:t>	</a:t>
              </a:r>
              <a:r>
                <a:rPr lang="en-US" sz="2000" dirty="0">
                  <a:solidFill>
                    <a:srgbClr val="D70A14"/>
                  </a:solidFill>
                  <a:latin typeface="Calibri" pitchFamily="34" charset="0"/>
                </a:rPr>
                <a:t>*</a:t>
              </a:r>
              <a:r>
                <a:rPr lang="en-US" sz="2000" dirty="0">
                  <a:latin typeface="Calibri" pitchFamily="34" charset="0"/>
                </a:rPr>
                <a:t>Lateral plate mesoderm (</a:t>
              </a:r>
              <a:r>
                <a:rPr lang="en-US" sz="2000" dirty="0" err="1">
                  <a:latin typeface="Calibri" pitchFamily="34" charset="0"/>
                </a:rPr>
                <a:t>lpm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  <a:p>
              <a:pPr algn="l" rtl="0"/>
              <a:r>
                <a:rPr lang="en-US" sz="2000" dirty="0">
                  <a:latin typeface="Calibri" pitchFamily="34" charset="0"/>
                </a:rPr>
                <a:t>	</a:t>
              </a:r>
              <a:r>
                <a:rPr lang="en-US" sz="2000" dirty="0" err="1">
                  <a:latin typeface="Calibri" pitchFamily="34" charset="0"/>
                </a:rPr>
                <a:t>Extraembryonic</a:t>
              </a:r>
              <a:r>
                <a:rPr lang="en-US" sz="2000" dirty="0">
                  <a:latin typeface="Calibri" pitchFamily="34" charset="0"/>
                </a:rPr>
                <a:t> mesoderm (</a:t>
              </a:r>
              <a:r>
                <a:rPr lang="en-US" sz="2000" dirty="0" err="1">
                  <a:latin typeface="Calibri" pitchFamily="34" charset="0"/>
                </a:rPr>
                <a:t>eem</a:t>
              </a:r>
              <a:r>
                <a:rPr lang="en-US" sz="2000" dirty="0">
                  <a:latin typeface="Calibri" pitchFamily="34" charset="0"/>
                </a:rPr>
                <a:t>)</a:t>
              </a:r>
            </a:p>
          </p:txBody>
        </p:sp>
        <p:sp>
          <p:nvSpPr>
            <p:cNvPr id="6154" name="Oval 13"/>
            <p:cNvSpPr>
              <a:spLocks noChangeArrowheads="1"/>
            </p:cNvSpPr>
            <p:nvPr/>
          </p:nvSpPr>
          <p:spPr bwMode="auto">
            <a:xfrm>
              <a:off x="1760" y="2080"/>
              <a:ext cx="240" cy="144"/>
            </a:xfrm>
            <a:prstGeom prst="ellipse">
              <a:avLst/>
            </a:prstGeom>
            <a:noFill/>
            <a:ln w="28575">
              <a:solidFill>
                <a:srgbClr val="D70A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JO">
                <a:latin typeface="Calibri" pitchFamily="34" charset="0"/>
              </a:endParaRPr>
            </a:p>
          </p:txBody>
        </p:sp>
        <p:sp>
          <p:nvSpPr>
            <p:cNvPr id="6155" name="Oval 14"/>
            <p:cNvSpPr>
              <a:spLocks noChangeArrowheads="1"/>
            </p:cNvSpPr>
            <p:nvPr/>
          </p:nvSpPr>
          <p:spPr bwMode="auto">
            <a:xfrm>
              <a:off x="504" y="2096"/>
              <a:ext cx="240" cy="144"/>
            </a:xfrm>
            <a:prstGeom prst="ellipse">
              <a:avLst/>
            </a:prstGeom>
            <a:noFill/>
            <a:ln w="28575">
              <a:solidFill>
                <a:srgbClr val="D70A1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JO">
                <a:latin typeface="Calibri" pitchFamily="34" charset="0"/>
              </a:endParaRPr>
            </a:p>
          </p:txBody>
        </p:sp>
      </p:grpSp>
      <p:sp>
        <p:nvSpPr>
          <p:cNvPr id="6152" name="TextBox 10"/>
          <p:cNvSpPr txBox="1">
            <a:spLocks noChangeArrowheads="1"/>
          </p:cNvSpPr>
          <p:nvPr/>
        </p:nvSpPr>
        <p:spPr bwMode="auto">
          <a:xfrm>
            <a:off x="152400" y="6048375"/>
            <a:ext cx="13493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Calibri" pitchFamily="34" charset="0"/>
                <a:ea typeface="Calibri" pitchFamily="34" charset="0"/>
                <a:cs typeface="Calibri" pitchFamily="34" charset="0"/>
              </a:rPr>
              <a:t>Langman’s fig 5-07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5181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dirty="0"/>
              <a:t>Connective tissue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Cartilage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Bone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Striated &amp; smooth muscles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Heart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Blood &amp; lymphatic vessels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Kidneys, ovaries, testes &amp; genital ducts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Serous membrane lining the body cavities</a:t>
            </a:r>
          </a:p>
          <a:p>
            <a:pPr algn="l" rtl="0">
              <a:lnSpc>
                <a:spcPct val="90000"/>
              </a:lnSpc>
            </a:pPr>
            <a:r>
              <a:rPr lang="en-US" dirty="0"/>
              <a:t>Spleen &amp; cortex of the supra renal gland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10" y="285728"/>
            <a:ext cx="7772400" cy="9906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MESODERMAL DERIVATIVES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Development of Somites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800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800" dirty="0"/>
              <a:t>As the notochord and neural tube forms</a:t>
            </a:r>
          </a:p>
          <a:p>
            <a:pPr algn="l" rtl="0">
              <a:lnSpc>
                <a:spcPct val="90000"/>
              </a:lnSpc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Embryonic mesoderm on each side of them proliferates</a:t>
            </a:r>
          </a:p>
          <a:p>
            <a:pPr algn="l" rtl="0">
              <a:lnSpc>
                <a:spcPct val="90000"/>
              </a:lnSpc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Form a thick longitudinal columns of paraxial mesoderm</a:t>
            </a:r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endParaRPr lang="en-US" sz="2800" dirty="0"/>
          </a:p>
          <a:p>
            <a:pPr algn="l" rtl="0">
              <a:lnSpc>
                <a:spcPct val="90000"/>
              </a:lnSpc>
            </a:pPr>
            <a:r>
              <a:rPr lang="en-US" sz="2800" dirty="0"/>
              <a:t>Each column is continuous with intermediate mesoderm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7983538" y="6580188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28.10a</a:t>
            </a:r>
          </a:p>
        </p:txBody>
      </p:sp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2"/>
          <a:srcRect t="33568"/>
          <a:stretch>
            <a:fillRect/>
          </a:stretch>
        </p:blipFill>
        <p:spPr bwMode="auto">
          <a:xfrm>
            <a:off x="428596" y="1571612"/>
            <a:ext cx="8294687" cy="3898900"/>
          </a:xfrm>
          <a:prstGeom prst="rect">
            <a:avLst/>
          </a:prstGeom>
          <a:noFill/>
        </p:spPr>
      </p:pic>
      <p:sp>
        <p:nvSpPr>
          <p:cNvPr id="24586" name="Freeform 10"/>
          <p:cNvSpPr>
            <a:spLocks/>
          </p:cNvSpPr>
          <p:nvPr/>
        </p:nvSpPr>
        <p:spPr bwMode="auto">
          <a:xfrm>
            <a:off x="5438775" y="1555750"/>
            <a:ext cx="1984375" cy="2952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02" y="0"/>
              </a:cxn>
              <a:cxn ang="0">
                <a:pos x="1250" y="186"/>
              </a:cxn>
            </a:cxnLst>
            <a:rect l="0" t="0" r="r" b="b"/>
            <a:pathLst>
              <a:path w="1250" h="186">
                <a:moveTo>
                  <a:pt x="0" y="0"/>
                </a:moveTo>
                <a:lnTo>
                  <a:pt x="202" y="0"/>
                </a:lnTo>
                <a:lnTo>
                  <a:pt x="1250" y="186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87" name="Freeform 11"/>
          <p:cNvSpPr>
            <a:spLocks/>
          </p:cNvSpPr>
          <p:nvPr/>
        </p:nvSpPr>
        <p:spPr bwMode="auto">
          <a:xfrm>
            <a:off x="6292850" y="1908175"/>
            <a:ext cx="949325" cy="1111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6" y="0"/>
              </a:cxn>
              <a:cxn ang="0">
                <a:pos x="598" y="70"/>
              </a:cxn>
            </a:cxnLst>
            <a:rect l="0" t="0" r="r" b="b"/>
            <a:pathLst>
              <a:path w="598" h="70">
                <a:moveTo>
                  <a:pt x="0" y="0"/>
                </a:moveTo>
                <a:lnTo>
                  <a:pt x="236" y="0"/>
                </a:lnTo>
                <a:lnTo>
                  <a:pt x="598" y="7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88" name="Freeform 12"/>
          <p:cNvSpPr>
            <a:spLocks/>
          </p:cNvSpPr>
          <p:nvPr/>
        </p:nvSpPr>
        <p:spPr bwMode="auto">
          <a:xfrm>
            <a:off x="5870575" y="2273300"/>
            <a:ext cx="1628775" cy="3000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6" y="0"/>
              </a:cxn>
              <a:cxn ang="0">
                <a:pos x="1026" y="189"/>
              </a:cxn>
            </a:cxnLst>
            <a:rect l="0" t="0" r="r" b="b"/>
            <a:pathLst>
              <a:path w="1026" h="189">
                <a:moveTo>
                  <a:pt x="0" y="0"/>
                </a:moveTo>
                <a:lnTo>
                  <a:pt x="136" y="0"/>
                </a:lnTo>
                <a:lnTo>
                  <a:pt x="1026" y="189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89" name="Freeform 13"/>
          <p:cNvSpPr>
            <a:spLocks/>
          </p:cNvSpPr>
          <p:nvPr/>
        </p:nvSpPr>
        <p:spPr bwMode="auto">
          <a:xfrm>
            <a:off x="5664200" y="2662238"/>
            <a:ext cx="933450" cy="123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2" y="0"/>
              </a:cxn>
              <a:cxn ang="0">
                <a:pos x="588" y="78"/>
              </a:cxn>
            </a:cxnLst>
            <a:rect l="0" t="0" r="r" b="b"/>
            <a:pathLst>
              <a:path w="588" h="78">
                <a:moveTo>
                  <a:pt x="0" y="0"/>
                </a:moveTo>
                <a:lnTo>
                  <a:pt x="102" y="0"/>
                </a:lnTo>
                <a:lnTo>
                  <a:pt x="588" y="7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0" name="Freeform 14"/>
          <p:cNvSpPr>
            <a:spLocks/>
          </p:cNvSpPr>
          <p:nvPr/>
        </p:nvSpPr>
        <p:spPr bwMode="auto">
          <a:xfrm>
            <a:off x="5753100" y="2954338"/>
            <a:ext cx="1365250" cy="73025"/>
          </a:xfrm>
          <a:custGeom>
            <a:avLst/>
            <a:gdLst/>
            <a:ahLst/>
            <a:cxnLst>
              <a:cxn ang="0">
                <a:pos x="0" y="46"/>
              </a:cxn>
              <a:cxn ang="0">
                <a:pos x="92" y="46"/>
              </a:cxn>
              <a:cxn ang="0">
                <a:pos x="860" y="0"/>
              </a:cxn>
            </a:cxnLst>
            <a:rect l="0" t="0" r="r" b="b"/>
            <a:pathLst>
              <a:path w="860" h="46">
                <a:moveTo>
                  <a:pt x="0" y="46"/>
                </a:moveTo>
                <a:lnTo>
                  <a:pt x="92" y="46"/>
                </a:lnTo>
                <a:lnTo>
                  <a:pt x="86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1" name="Freeform 15"/>
          <p:cNvSpPr>
            <a:spLocks/>
          </p:cNvSpPr>
          <p:nvPr/>
        </p:nvSpPr>
        <p:spPr bwMode="auto">
          <a:xfrm>
            <a:off x="5730875" y="2954338"/>
            <a:ext cx="1768475" cy="460375"/>
          </a:xfrm>
          <a:custGeom>
            <a:avLst/>
            <a:gdLst/>
            <a:ahLst/>
            <a:cxnLst>
              <a:cxn ang="0">
                <a:pos x="0" y="290"/>
              </a:cxn>
              <a:cxn ang="0">
                <a:pos x="116" y="290"/>
              </a:cxn>
              <a:cxn ang="0">
                <a:pos x="1114" y="0"/>
              </a:cxn>
            </a:cxnLst>
            <a:rect l="0" t="0" r="r" b="b"/>
            <a:pathLst>
              <a:path w="1114" h="290">
                <a:moveTo>
                  <a:pt x="0" y="290"/>
                </a:moveTo>
                <a:lnTo>
                  <a:pt x="116" y="290"/>
                </a:lnTo>
                <a:lnTo>
                  <a:pt x="1114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2" name="Freeform 16"/>
          <p:cNvSpPr>
            <a:spLocks/>
          </p:cNvSpPr>
          <p:nvPr/>
        </p:nvSpPr>
        <p:spPr bwMode="auto">
          <a:xfrm>
            <a:off x="5724525" y="3087688"/>
            <a:ext cx="1765300" cy="717550"/>
          </a:xfrm>
          <a:custGeom>
            <a:avLst/>
            <a:gdLst/>
            <a:ahLst/>
            <a:cxnLst>
              <a:cxn ang="0">
                <a:pos x="0" y="452"/>
              </a:cxn>
              <a:cxn ang="0">
                <a:pos x="102" y="452"/>
              </a:cxn>
              <a:cxn ang="0">
                <a:pos x="1112" y="0"/>
              </a:cxn>
            </a:cxnLst>
            <a:rect l="0" t="0" r="r" b="b"/>
            <a:pathLst>
              <a:path w="1112" h="452">
                <a:moveTo>
                  <a:pt x="0" y="452"/>
                </a:moveTo>
                <a:lnTo>
                  <a:pt x="102" y="452"/>
                </a:lnTo>
                <a:lnTo>
                  <a:pt x="1112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5546725" y="3757613"/>
            <a:ext cx="1362075" cy="422275"/>
          </a:xfrm>
          <a:custGeom>
            <a:avLst/>
            <a:gdLst/>
            <a:ahLst/>
            <a:cxnLst>
              <a:cxn ang="0">
                <a:pos x="0" y="266"/>
              </a:cxn>
              <a:cxn ang="0">
                <a:pos x="194" y="266"/>
              </a:cxn>
              <a:cxn ang="0">
                <a:pos x="858" y="0"/>
              </a:cxn>
            </a:cxnLst>
            <a:rect l="0" t="0" r="r" b="b"/>
            <a:pathLst>
              <a:path w="858" h="266">
                <a:moveTo>
                  <a:pt x="0" y="266"/>
                </a:moveTo>
                <a:lnTo>
                  <a:pt x="194" y="266"/>
                </a:lnTo>
                <a:lnTo>
                  <a:pt x="858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 flipH="1">
            <a:off x="919163" y="3236913"/>
            <a:ext cx="6032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>
            <a:off x="2049463" y="3240088"/>
            <a:ext cx="1047750" cy="1587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24596" name="Rectangle 20"/>
          <p:cNvSpPr>
            <a:spLocks noChangeArrowheads="1"/>
          </p:cNvSpPr>
          <p:nvPr/>
        </p:nvSpPr>
        <p:spPr bwMode="auto">
          <a:xfrm>
            <a:off x="285720" y="4429132"/>
            <a:ext cx="5286412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l" rtl="0"/>
            <a:r>
              <a:rPr lang="en-US" sz="1800" dirty="0">
                <a:solidFill>
                  <a:srgbClr val="231F20"/>
                </a:solidFill>
                <a:latin typeface="Arial Black" pitchFamily="34" charset="0"/>
              </a:rPr>
              <a:t>(a) 17 days. </a:t>
            </a:r>
            <a:r>
              <a:rPr lang="en-US" sz="1800" b="1" dirty="0">
                <a:solidFill>
                  <a:srgbClr val="231F20"/>
                </a:solidFill>
                <a:latin typeface="Arial" pitchFamily="34" charset="0"/>
              </a:rPr>
              <a:t>The flat three-layered</a:t>
            </a:r>
            <a:endParaRPr lang="en-US" sz="1800" b="1" dirty="0">
              <a:latin typeface="Arial" pitchFamily="34" charset="0"/>
            </a:endParaRPr>
          </a:p>
          <a:p>
            <a:pPr algn="l" rtl="0"/>
            <a:r>
              <a:rPr lang="en-US" sz="1800" dirty="0">
                <a:latin typeface="Arial" pitchFamily="34" charset="0"/>
              </a:rPr>
              <a:t>      </a:t>
            </a:r>
            <a:r>
              <a:rPr lang="en-US" sz="1800" b="1" dirty="0">
                <a:solidFill>
                  <a:srgbClr val="231F20"/>
                </a:solidFill>
                <a:latin typeface="Arial" pitchFamily="34" charset="0"/>
              </a:rPr>
              <a:t>embryo has completed</a:t>
            </a:r>
            <a:endParaRPr lang="en-US" sz="1800" b="1" dirty="0">
              <a:latin typeface="Arial" pitchFamily="34" charset="0"/>
            </a:endParaRPr>
          </a:p>
          <a:p>
            <a:pPr algn="l" rtl="0"/>
            <a:r>
              <a:rPr lang="en-US" sz="1800" dirty="0">
                <a:latin typeface="Arial" pitchFamily="34" charset="0"/>
              </a:rPr>
              <a:t>      </a:t>
            </a:r>
            <a:r>
              <a:rPr lang="en-US" sz="1800" b="1" dirty="0" err="1">
                <a:solidFill>
                  <a:srgbClr val="231F20"/>
                </a:solidFill>
                <a:latin typeface="Arial" pitchFamily="34" charset="0"/>
              </a:rPr>
              <a:t>gastrulation</a:t>
            </a:r>
            <a:r>
              <a:rPr lang="en-US" sz="1800" b="1" dirty="0">
                <a:solidFill>
                  <a:srgbClr val="231F20"/>
                </a:solidFill>
                <a:latin typeface="Arial" pitchFamily="34" charset="0"/>
              </a:rPr>
              <a:t>. Notochord and</a:t>
            </a:r>
            <a:endParaRPr lang="en-US" sz="1800" b="1" dirty="0">
              <a:latin typeface="Arial" pitchFamily="34" charset="0"/>
            </a:endParaRPr>
          </a:p>
          <a:p>
            <a:pPr algn="l" rtl="0"/>
            <a:r>
              <a:rPr lang="en-US" sz="1800" dirty="0">
                <a:latin typeface="Arial" pitchFamily="34" charset="0"/>
              </a:rPr>
              <a:t>     </a:t>
            </a:r>
            <a:r>
              <a:rPr lang="en-US" sz="1800" b="1" dirty="0">
                <a:solidFill>
                  <a:srgbClr val="231F20"/>
                </a:solidFill>
                <a:latin typeface="Arial" pitchFamily="34" charset="0"/>
              </a:rPr>
              <a:t> neural plate are present.</a:t>
            </a:r>
            <a:endParaRPr lang="en-US" sz="1800" dirty="0">
              <a:latin typeface="Arial" pitchFamily="34" charset="0"/>
            </a:endParaRPr>
          </a:p>
        </p:txBody>
      </p:sp>
      <p:sp>
        <p:nvSpPr>
          <p:cNvPr id="24597" name="Rectangle 21"/>
          <p:cNvSpPr>
            <a:spLocks noChangeArrowheads="1"/>
          </p:cNvSpPr>
          <p:nvPr/>
        </p:nvSpPr>
        <p:spPr bwMode="auto">
          <a:xfrm>
            <a:off x="4514850" y="1430338"/>
            <a:ext cx="8509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Amnion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598" name="Rectangle 22"/>
          <p:cNvSpPr>
            <a:spLocks noChangeArrowheads="1"/>
          </p:cNvSpPr>
          <p:nvPr/>
        </p:nvSpPr>
        <p:spPr bwMode="auto">
          <a:xfrm>
            <a:off x="1755775" y="1414463"/>
            <a:ext cx="558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Head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599" name="Rectangle 23"/>
          <p:cNvSpPr>
            <a:spLocks noChangeArrowheads="1"/>
          </p:cNvSpPr>
          <p:nvPr/>
        </p:nvSpPr>
        <p:spPr bwMode="auto">
          <a:xfrm>
            <a:off x="1838325" y="3802063"/>
            <a:ext cx="393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Tail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463550" y="2693988"/>
            <a:ext cx="4953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Left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4601" name="Rectangle 25"/>
          <p:cNvSpPr>
            <a:spLocks noChangeArrowheads="1"/>
          </p:cNvSpPr>
          <p:nvPr/>
        </p:nvSpPr>
        <p:spPr bwMode="auto">
          <a:xfrm>
            <a:off x="463550" y="3103563"/>
            <a:ext cx="81280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Cut</a:t>
            </a:r>
          </a:p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edge of</a:t>
            </a:r>
            <a:endParaRPr lang="en-US" sz="1800" b="1">
              <a:latin typeface="Arial" pitchFamily="34" charset="0"/>
            </a:endParaRPr>
          </a:p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amnion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2" name="Rectangle 26"/>
          <p:cNvSpPr>
            <a:spLocks noChangeArrowheads="1"/>
          </p:cNvSpPr>
          <p:nvPr/>
        </p:nvSpPr>
        <p:spPr bwMode="auto">
          <a:xfrm>
            <a:off x="3140075" y="2693988"/>
            <a:ext cx="660400" cy="32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>
                <a:solidFill>
                  <a:srgbClr val="231F20"/>
                </a:solidFill>
                <a:latin typeface="Arial Black" pitchFamily="34" charset="0"/>
              </a:rPr>
              <a:t>Right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24603" name="Rectangle 27"/>
          <p:cNvSpPr>
            <a:spLocks noChangeArrowheads="1"/>
          </p:cNvSpPr>
          <p:nvPr/>
        </p:nvSpPr>
        <p:spPr bwMode="auto">
          <a:xfrm>
            <a:off x="3140075" y="3103563"/>
            <a:ext cx="9652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Primitive</a:t>
            </a:r>
          </a:p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streak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4" name="Rectangle 28"/>
          <p:cNvSpPr>
            <a:spLocks noChangeArrowheads="1"/>
          </p:cNvSpPr>
          <p:nvPr/>
        </p:nvSpPr>
        <p:spPr bwMode="auto">
          <a:xfrm>
            <a:off x="4514850" y="1782763"/>
            <a:ext cx="1689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Amniotic cavity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5" name="Rectangle 29"/>
          <p:cNvSpPr>
            <a:spLocks noChangeArrowheads="1"/>
          </p:cNvSpPr>
          <p:nvPr/>
        </p:nvSpPr>
        <p:spPr bwMode="auto">
          <a:xfrm>
            <a:off x="4514850" y="2138363"/>
            <a:ext cx="1308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Neural plate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6" name="Rectangle 30"/>
          <p:cNvSpPr>
            <a:spLocks noChangeArrowheads="1"/>
          </p:cNvSpPr>
          <p:nvPr/>
        </p:nvSpPr>
        <p:spPr bwMode="auto">
          <a:xfrm>
            <a:off x="4514850" y="2513013"/>
            <a:ext cx="1054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Ectoderm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7" name="Rectangle 31"/>
          <p:cNvSpPr>
            <a:spLocks noChangeArrowheads="1"/>
          </p:cNvSpPr>
          <p:nvPr/>
        </p:nvSpPr>
        <p:spPr bwMode="auto">
          <a:xfrm>
            <a:off x="4514850" y="2890838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8" name="Rectangle 32"/>
          <p:cNvSpPr>
            <a:spLocks noChangeArrowheads="1"/>
          </p:cNvSpPr>
          <p:nvPr/>
        </p:nvSpPr>
        <p:spPr bwMode="auto">
          <a:xfrm>
            <a:off x="4514850" y="3268663"/>
            <a:ext cx="1155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Notochord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09" name="Rectangle 33"/>
          <p:cNvSpPr>
            <a:spLocks noChangeArrowheads="1"/>
          </p:cNvSpPr>
          <p:nvPr/>
        </p:nvSpPr>
        <p:spPr bwMode="auto">
          <a:xfrm>
            <a:off x="4514850" y="3646488"/>
            <a:ext cx="11303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Endoderm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24610" name="Rectangle 34"/>
          <p:cNvSpPr>
            <a:spLocks noChangeArrowheads="1"/>
          </p:cNvSpPr>
          <p:nvPr/>
        </p:nvSpPr>
        <p:spPr bwMode="auto">
          <a:xfrm>
            <a:off x="4514850" y="3998913"/>
            <a:ext cx="9271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800" b="1">
                <a:solidFill>
                  <a:srgbClr val="231F20"/>
                </a:solidFill>
                <a:latin typeface="Arial" pitchFamily="34" charset="0"/>
              </a:rPr>
              <a:t>Yolk sac</a:t>
            </a:r>
            <a:endParaRPr lang="en-US" sz="1800" b="1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974013" y="6580188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28.10b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231187" cy="5868988"/>
          </a:xfrm>
          <a:prstGeom prst="rect">
            <a:avLst/>
          </a:prstGeom>
          <a:noFill/>
        </p:spPr>
      </p:pic>
      <p:sp>
        <p:nvSpPr>
          <p:cNvPr id="1029" name="Freeform 5"/>
          <p:cNvSpPr>
            <a:spLocks/>
          </p:cNvSpPr>
          <p:nvPr/>
        </p:nvSpPr>
        <p:spPr bwMode="auto">
          <a:xfrm>
            <a:off x="4481513" y="644525"/>
            <a:ext cx="166687" cy="2038350"/>
          </a:xfrm>
          <a:custGeom>
            <a:avLst/>
            <a:gdLst/>
            <a:ahLst/>
            <a:cxnLst>
              <a:cxn ang="0">
                <a:pos x="0" y="1284"/>
              </a:cxn>
              <a:cxn ang="0">
                <a:pos x="0" y="0"/>
              </a:cxn>
              <a:cxn ang="0">
                <a:pos x="105" y="0"/>
              </a:cxn>
            </a:cxnLst>
            <a:rect l="0" t="0" r="r" b="b"/>
            <a:pathLst>
              <a:path w="105" h="1284">
                <a:moveTo>
                  <a:pt x="0" y="1284"/>
                </a:moveTo>
                <a:lnTo>
                  <a:pt x="0" y="0"/>
                </a:lnTo>
                <a:lnTo>
                  <a:pt x="105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0" name="Freeform 6"/>
          <p:cNvSpPr>
            <a:spLocks/>
          </p:cNvSpPr>
          <p:nvPr/>
        </p:nvSpPr>
        <p:spPr bwMode="auto">
          <a:xfrm>
            <a:off x="3303588" y="939800"/>
            <a:ext cx="161925" cy="825500"/>
          </a:xfrm>
          <a:custGeom>
            <a:avLst/>
            <a:gdLst/>
            <a:ahLst/>
            <a:cxnLst>
              <a:cxn ang="0">
                <a:pos x="102" y="520"/>
              </a:cxn>
              <a:cxn ang="0">
                <a:pos x="102" y="0"/>
              </a:cxn>
              <a:cxn ang="0">
                <a:pos x="0" y="0"/>
              </a:cxn>
            </a:cxnLst>
            <a:rect l="0" t="0" r="r" b="b"/>
            <a:pathLst>
              <a:path w="102" h="520">
                <a:moveTo>
                  <a:pt x="102" y="520"/>
                </a:moveTo>
                <a:lnTo>
                  <a:pt x="102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3275013" y="635000"/>
            <a:ext cx="593725" cy="1489075"/>
          </a:xfrm>
          <a:custGeom>
            <a:avLst/>
            <a:gdLst/>
            <a:ahLst/>
            <a:cxnLst>
              <a:cxn ang="0">
                <a:pos x="374" y="938"/>
              </a:cxn>
              <a:cxn ang="0">
                <a:pos x="374" y="0"/>
              </a:cxn>
              <a:cxn ang="0">
                <a:pos x="0" y="0"/>
              </a:cxn>
            </a:cxnLst>
            <a:rect l="0" t="0" r="r" b="b"/>
            <a:pathLst>
              <a:path w="374" h="938">
                <a:moveTo>
                  <a:pt x="374" y="938"/>
                </a:moveTo>
                <a:lnTo>
                  <a:pt x="374" y="0"/>
                </a:lnTo>
                <a:lnTo>
                  <a:pt x="0" y="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>
            <a:off x="1855788" y="1365250"/>
            <a:ext cx="14287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4" y="0"/>
              </a:cxn>
              <a:cxn ang="0">
                <a:pos x="900" y="510"/>
              </a:cxn>
            </a:cxnLst>
            <a:rect l="0" t="0" r="r" b="b"/>
            <a:pathLst>
              <a:path w="900" h="510">
                <a:moveTo>
                  <a:pt x="0" y="0"/>
                </a:moveTo>
                <a:lnTo>
                  <a:pt x="84" y="0"/>
                </a:lnTo>
                <a:lnTo>
                  <a:pt x="900" y="510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1595438" y="2752725"/>
            <a:ext cx="457200" cy="1023938"/>
          </a:xfrm>
          <a:custGeom>
            <a:avLst/>
            <a:gdLst/>
            <a:ahLst/>
            <a:cxnLst>
              <a:cxn ang="0">
                <a:pos x="288" y="0"/>
              </a:cxn>
              <a:cxn ang="0">
                <a:pos x="0" y="0"/>
              </a:cxn>
              <a:cxn ang="0">
                <a:pos x="0" y="645"/>
              </a:cxn>
            </a:cxnLst>
            <a:rect l="0" t="0" r="r" b="b"/>
            <a:pathLst>
              <a:path w="288" h="645">
                <a:moveTo>
                  <a:pt x="288" y="0"/>
                </a:moveTo>
                <a:lnTo>
                  <a:pt x="0" y="0"/>
                </a:lnTo>
                <a:lnTo>
                  <a:pt x="0" y="645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5969000" y="2184400"/>
            <a:ext cx="171450" cy="1398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881"/>
              </a:cxn>
              <a:cxn ang="0">
                <a:pos x="108" y="881"/>
              </a:cxn>
            </a:cxnLst>
            <a:rect l="0" t="0" r="r" b="b"/>
            <a:pathLst>
              <a:path w="108" h="881">
                <a:moveTo>
                  <a:pt x="0" y="0"/>
                </a:moveTo>
                <a:lnTo>
                  <a:pt x="0" y="881"/>
                </a:lnTo>
                <a:lnTo>
                  <a:pt x="108" y="881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5838825" y="3244850"/>
            <a:ext cx="301625" cy="893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63"/>
              </a:cxn>
              <a:cxn ang="0">
                <a:pos x="190" y="563"/>
              </a:cxn>
            </a:cxnLst>
            <a:rect l="0" t="0" r="r" b="b"/>
            <a:pathLst>
              <a:path w="190" h="563">
                <a:moveTo>
                  <a:pt x="0" y="0"/>
                </a:moveTo>
                <a:lnTo>
                  <a:pt x="0" y="563"/>
                </a:lnTo>
                <a:lnTo>
                  <a:pt x="190" y="563"/>
                </a:lnTo>
              </a:path>
            </a:pathLst>
          </a:custGeom>
          <a:noFill/>
          <a:ln w="22225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 flipV="1">
            <a:off x="5089525" y="1527175"/>
            <a:ext cx="1588" cy="1149350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683125" y="490538"/>
            <a:ext cx="931863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Somite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4905375" y="935038"/>
            <a:ext cx="16637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Intermediate</a:t>
            </a:r>
          </a:p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39" name="Rectangle 15"/>
          <p:cNvSpPr>
            <a:spLocks noChangeArrowheads="1"/>
          </p:cNvSpPr>
          <p:nvPr/>
        </p:nvSpPr>
        <p:spPr bwMode="auto">
          <a:xfrm>
            <a:off x="6213475" y="2700338"/>
            <a:ext cx="1952625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Lateral plate</a:t>
            </a:r>
          </a:p>
          <a:p>
            <a:r>
              <a:rPr lang="en-US" sz="2200">
                <a:solidFill>
                  <a:srgbClr val="231F20"/>
                </a:solidFill>
                <a:latin typeface="Arial Black" pitchFamily="34" charset="0"/>
              </a:rPr>
              <a:t>mesoderm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1162050" y="3795713"/>
            <a:ext cx="1025525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Coelom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952500" y="1189038"/>
            <a:ext cx="869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Neural</a:t>
            </a:r>
          </a:p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crest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1358900" y="465138"/>
            <a:ext cx="18811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Neural groove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2371725" y="788988"/>
            <a:ext cx="8699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Neural</a:t>
            </a:r>
          </a:p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fold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4" name="Rectangle 20"/>
          <p:cNvSpPr>
            <a:spLocks noChangeArrowheads="1"/>
          </p:cNvSpPr>
          <p:nvPr/>
        </p:nvSpPr>
        <p:spPr bwMode="auto">
          <a:xfrm>
            <a:off x="6311900" y="39766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ar-JO" sz="1800" b="1">
              <a:latin typeface="Arial" pitchFamily="34" charset="0"/>
            </a:endParaRP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auto">
          <a:xfrm>
            <a:off x="6213475" y="3976688"/>
            <a:ext cx="16700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• Splanchnic</a:t>
            </a:r>
          </a:p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  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6" name="Rectangle 22"/>
          <p:cNvSpPr>
            <a:spLocks noChangeArrowheads="1"/>
          </p:cNvSpPr>
          <p:nvPr/>
        </p:nvSpPr>
        <p:spPr bwMode="auto">
          <a:xfrm>
            <a:off x="6311900" y="3405188"/>
            <a:ext cx="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endParaRPr lang="ar-JO" sz="1800" b="1">
              <a:latin typeface="Arial" pitchFamily="34" charset="0"/>
            </a:endParaRPr>
          </a:p>
        </p:txBody>
      </p:sp>
      <p:sp>
        <p:nvSpPr>
          <p:cNvPr id="1047" name="Rectangle 23"/>
          <p:cNvSpPr>
            <a:spLocks noChangeArrowheads="1"/>
          </p:cNvSpPr>
          <p:nvPr/>
        </p:nvSpPr>
        <p:spPr bwMode="auto">
          <a:xfrm>
            <a:off x="6213475" y="3405188"/>
            <a:ext cx="15684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• Somatic</a:t>
            </a:r>
          </a:p>
          <a:p>
            <a:r>
              <a:rPr lang="en-US" sz="2200" b="1">
                <a:solidFill>
                  <a:srgbClr val="231F20"/>
                </a:solidFill>
                <a:latin typeface="Arial" pitchFamily="34" charset="0"/>
              </a:rPr>
              <a:t>  mesoderm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48" name="Rectangle 24"/>
          <p:cNvSpPr>
            <a:spLocks noChangeArrowheads="1"/>
          </p:cNvSpPr>
          <p:nvPr/>
        </p:nvSpPr>
        <p:spPr bwMode="auto">
          <a:xfrm>
            <a:off x="967581" y="4881542"/>
            <a:ext cx="743108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200" dirty="0">
                <a:solidFill>
                  <a:srgbClr val="231F20"/>
                </a:solidFill>
                <a:latin typeface="Arial Black" pitchFamily="34" charset="0"/>
              </a:rPr>
              <a:t>(b) 20 days. </a:t>
            </a:r>
            <a:r>
              <a:rPr lang="en-US" sz="2200" b="1" dirty="0">
                <a:solidFill>
                  <a:srgbClr val="231F20"/>
                </a:solidFill>
                <a:latin typeface="Arial" pitchFamily="34" charset="0"/>
              </a:rPr>
              <a:t>The neural folds form by folding of the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1800" dirty="0">
                <a:latin typeface="Arial" pitchFamily="34" charset="0"/>
              </a:rPr>
              <a:t>      </a:t>
            </a:r>
            <a:r>
              <a:rPr lang="en-US" sz="2200" b="1" dirty="0">
                <a:solidFill>
                  <a:srgbClr val="231F20"/>
                </a:solidFill>
                <a:latin typeface="Arial" pitchFamily="34" charset="0"/>
              </a:rPr>
              <a:t> neural plate, which then deepens, producing the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1800" dirty="0">
                <a:latin typeface="Arial" pitchFamily="34" charset="0"/>
              </a:rPr>
              <a:t>      </a:t>
            </a:r>
            <a:r>
              <a:rPr lang="en-US" sz="2200" b="1" dirty="0">
                <a:solidFill>
                  <a:srgbClr val="231F20"/>
                </a:solidFill>
                <a:latin typeface="Arial" pitchFamily="34" charset="0"/>
              </a:rPr>
              <a:t> neural groove. Three mesodermal aggregates form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1800" dirty="0">
                <a:latin typeface="Arial" pitchFamily="34" charset="0"/>
              </a:rPr>
              <a:t>      </a:t>
            </a:r>
            <a:r>
              <a:rPr lang="en-US" sz="2200" b="1" dirty="0">
                <a:solidFill>
                  <a:srgbClr val="231F20"/>
                </a:solidFill>
                <a:latin typeface="Arial" pitchFamily="34" charset="0"/>
              </a:rPr>
              <a:t> on each side of the notochord (somite, intermediate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1800" dirty="0">
                <a:latin typeface="Arial" pitchFamily="34" charset="0"/>
              </a:rPr>
              <a:t>      </a:t>
            </a:r>
            <a:r>
              <a:rPr lang="en-US" sz="2200" b="1" dirty="0">
                <a:solidFill>
                  <a:srgbClr val="231F20"/>
                </a:solidFill>
                <a:latin typeface="Arial" pitchFamily="34" charset="0"/>
              </a:rPr>
              <a:t> mesoderm, and lateral plate mesoderm).</a:t>
            </a:r>
            <a:endParaRPr lang="en-US" sz="1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ChangeArrowheads="1"/>
          </p:cNvSpPr>
          <p:nvPr/>
        </p:nvSpPr>
        <p:spPr bwMode="auto">
          <a:xfrm>
            <a:off x="7983538" y="6580188"/>
            <a:ext cx="1157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28.10c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501650"/>
            <a:ext cx="8231187" cy="5868988"/>
          </a:xfrm>
          <a:prstGeom prst="rect">
            <a:avLst/>
          </a:prstGeom>
          <a:noFill/>
        </p:spPr>
      </p:pic>
      <p:sp>
        <p:nvSpPr>
          <p:cNvPr id="99333" name="Freeform 5"/>
          <p:cNvSpPr>
            <a:spLocks/>
          </p:cNvSpPr>
          <p:nvPr/>
        </p:nvSpPr>
        <p:spPr bwMode="auto">
          <a:xfrm>
            <a:off x="3738563" y="633413"/>
            <a:ext cx="514350" cy="508000"/>
          </a:xfrm>
          <a:custGeom>
            <a:avLst/>
            <a:gdLst/>
            <a:ahLst/>
            <a:cxnLst>
              <a:cxn ang="0">
                <a:pos x="324" y="320"/>
              </a:cxn>
              <a:cxn ang="0">
                <a:pos x="324" y="0"/>
              </a:cxn>
              <a:cxn ang="0">
                <a:pos x="0" y="0"/>
              </a:cxn>
            </a:cxnLst>
            <a:rect l="0" t="0" r="r" b="b"/>
            <a:pathLst>
              <a:path w="324" h="320">
                <a:moveTo>
                  <a:pt x="324" y="320"/>
                </a:moveTo>
                <a:lnTo>
                  <a:pt x="324" y="0"/>
                </a:lnTo>
                <a:lnTo>
                  <a:pt x="0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9334" name="Freeform 6"/>
          <p:cNvSpPr>
            <a:spLocks/>
          </p:cNvSpPr>
          <p:nvPr/>
        </p:nvSpPr>
        <p:spPr bwMode="auto">
          <a:xfrm>
            <a:off x="2065338" y="1084263"/>
            <a:ext cx="1692275" cy="4540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2" y="0"/>
              </a:cxn>
              <a:cxn ang="0">
                <a:pos x="1066" y="286"/>
              </a:cxn>
            </a:cxnLst>
            <a:rect l="0" t="0" r="r" b="b"/>
            <a:pathLst>
              <a:path w="1066" h="286">
                <a:moveTo>
                  <a:pt x="0" y="0"/>
                </a:moveTo>
                <a:lnTo>
                  <a:pt x="632" y="0"/>
                </a:lnTo>
                <a:lnTo>
                  <a:pt x="1066" y="286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9335" name="Freeform 7"/>
          <p:cNvSpPr>
            <a:spLocks/>
          </p:cNvSpPr>
          <p:nvPr/>
        </p:nvSpPr>
        <p:spPr bwMode="auto">
          <a:xfrm>
            <a:off x="2151063" y="2478088"/>
            <a:ext cx="1473200" cy="863600"/>
          </a:xfrm>
          <a:custGeom>
            <a:avLst/>
            <a:gdLst/>
            <a:ahLst/>
            <a:cxnLst>
              <a:cxn ang="0">
                <a:pos x="0" y="544"/>
              </a:cxn>
              <a:cxn ang="0">
                <a:pos x="928" y="544"/>
              </a:cxn>
              <a:cxn ang="0">
                <a:pos x="928" y="0"/>
              </a:cxn>
            </a:cxnLst>
            <a:rect l="0" t="0" r="r" b="b"/>
            <a:pathLst>
              <a:path w="928" h="544">
                <a:moveTo>
                  <a:pt x="0" y="544"/>
                </a:moveTo>
                <a:lnTo>
                  <a:pt x="928" y="544"/>
                </a:lnTo>
                <a:lnTo>
                  <a:pt x="928" y="0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2668588" y="2728913"/>
            <a:ext cx="1616075" cy="1220787"/>
          </a:xfrm>
          <a:custGeom>
            <a:avLst/>
            <a:gdLst/>
            <a:ahLst/>
            <a:cxnLst>
              <a:cxn ang="0">
                <a:pos x="1018" y="0"/>
              </a:cxn>
              <a:cxn ang="0">
                <a:pos x="1018" y="769"/>
              </a:cxn>
              <a:cxn ang="0">
                <a:pos x="0" y="769"/>
              </a:cxn>
            </a:cxnLst>
            <a:rect l="0" t="0" r="r" b="b"/>
            <a:pathLst>
              <a:path w="1018" h="769">
                <a:moveTo>
                  <a:pt x="1018" y="0"/>
                </a:moveTo>
                <a:lnTo>
                  <a:pt x="1018" y="769"/>
                </a:lnTo>
                <a:lnTo>
                  <a:pt x="0" y="769"/>
                </a:lnTo>
              </a:path>
            </a:pathLst>
          </a:custGeom>
          <a:noFill/>
          <a:ln w="2540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9337" name="Line 9"/>
          <p:cNvSpPr>
            <a:spLocks noChangeShapeType="1"/>
          </p:cNvSpPr>
          <p:nvPr/>
        </p:nvSpPr>
        <p:spPr bwMode="auto">
          <a:xfrm>
            <a:off x="2084388" y="1792288"/>
            <a:ext cx="1882775" cy="1587"/>
          </a:xfrm>
          <a:prstGeom prst="line">
            <a:avLst/>
          </a:prstGeom>
          <a:noFill/>
          <a:ln w="2540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99338" name="Rectangle 10"/>
          <p:cNvSpPr>
            <a:spLocks noChangeArrowheads="1"/>
          </p:cNvSpPr>
          <p:nvPr/>
        </p:nvSpPr>
        <p:spPr bwMode="auto">
          <a:xfrm>
            <a:off x="1012825" y="917575"/>
            <a:ext cx="98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Neural</a:t>
            </a:r>
          </a:p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crest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1012825" y="3162300"/>
            <a:ext cx="105886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Somite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99340" name="Rectangle 12"/>
          <p:cNvSpPr>
            <a:spLocks noChangeArrowheads="1"/>
          </p:cNvSpPr>
          <p:nvPr/>
        </p:nvSpPr>
        <p:spPr bwMode="auto">
          <a:xfrm>
            <a:off x="996950" y="469900"/>
            <a:ext cx="2681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Surface ectoderm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99341" name="Rectangle 13"/>
          <p:cNvSpPr>
            <a:spLocks noChangeArrowheads="1"/>
          </p:cNvSpPr>
          <p:nvPr/>
        </p:nvSpPr>
        <p:spPr bwMode="auto">
          <a:xfrm>
            <a:off x="1012825" y="1647825"/>
            <a:ext cx="987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Neural</a:t>
            </a:r>
          </a:p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tube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99342" name="Rectangle 14"/>
          <p:cNvSpPr>
            <a:spLocks noChangeArrowheads="1"/>
          </p:cNvSpPr>
          <p:nvPr/>
        </p:nvSpPr>
        <p:spPr bwMode="auto">
          <a:xfrm>
            <a:off x="1012825" y="3759200"/>
            <a:ext cx="16033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b="1">
                <a:solidFill>
                  <a:srgbClr val="231F20"/>
                </a:solidFill>
                <a:latin typeface="Arial" pitchFamily="34" charset="0"/>
              </a:rPr>
              <a:t>Notochord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99343" name="Rectangle 15"/>
          <p:cNvSpPr>
            <a:spLocks noChangeArrowheads="1"/>
          </p:cNvSpPr>
          <p:nvPr/>
        </p:nvSpPr>
        <p:spPr bwMode="auto">
          <a:xfrm>
            <a:off x="1003300" y="4530725"/>
            <a:ext cx="7275513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500" dirty="0">
                <a:solidFill>
                  <a:srgbClr val="231F20"/>
                </a:solidFill>
                <a:latin typeface="Arial Black" pitchFamily="34" charset="0"/>
              </a:rPr>
              <a:t>(c) 22 days. </a:t>
            </a:r>
            <a:r>
              <a:rPr lang="en-US" sz="2500" b="1" dirty="0">
                <a:solidFill>
                  <a:srgbClr val="231F20"/>
                </a:solidFill>
                <a:latin typeface="Arial" pitchFamily="34" charset="0"/>
              </a:rPr>
              <a:t>The neural folds have closed,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1800" dirty="0">
                <a:latin typeface="Arial" pitchFamily="34" charset="0"/>
              </a:rPr>
              <a:t>       </a:t>
            </a:r>
            <a:r>
              <a:rPr lang="en-US" sz="2500" b="1" dirty="0">
                <a:solidFill>
                  <a:srgbClr val="231F20"/>
                </a:solidFill>
                <a:latin typeface="Arial" pitchFamily="34" charset="0"/>
              </a:rPr>
              <a:t> forming the neural tube which has detached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2500" b="1" dirty="0">
                <a:solidFill>
                  <a:srgbClr val="231F20"/>
                </a:solidFill>
                <a:latin typeface="Arial" pitchFamily="34" charset="0"/>
              </a:rPr>
              <a:t>      from the surface ectoderm and lies between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2500" b="1" dirty="0">
                <a:solidFill>
                  <a:srgbClr val="231F20"/>
                </a:solidFill>
                <a:latin typeface="Arial" pitchFamily="34" charset="0"/>
              </a:rPr>
              <a:t>      the surface ectoderm and the notochord. </a:t>
            </a:r>
            <a:endParaRPr lang="en-US" sz="1800" b="1" dirty="0">
              <a:latin typeface="Arial" pitchFamily="34" charset="0"/>
            </a:endParaRPr>
          </a:p>
          <a:p>
            <a:r>
              <a:rPr lang="en-US" sz="2500" b="1" dirty="0">
                <a:solidFill>
                  <a:srgbClr val="231F20"/>
                </a:solidFill>
                <a:latin typeface="Arial" pitchFamily="34" charset="0"/>
              </a:rPr>
              <a:t>      Embryonic body is beginning to undercut. </a:t>
            </a:r>
            <a:endParaRPr lang="en-US" sz="1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ChangeArrowheads="1"/>
          </p:cNvSpPr>
          <p:nvPr/>
        </p:nvSpPr>
        <p:spPr bwMode="auto">
          <a:xfrm>
            <a:off x="7974013" y="6580188"/>
            <a:ext cx="116681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200" b="1">
                <a:latin typeface="Arial" pitchFamily="34" charset="0"/>
              </a:rPr>
              <a:t>Figure 28.10d</a:t>
            </a:r>
          </a:p>
        </p:txBody>
      </p:sp>
      <p:pic>
        <p:nvPicPr>
          <p:cNvPr id="1003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549275"/>
            <a:ext cx="8231187" cy="5868988"/>
          </a:xfrm>
          <a:prstGeom prst="rect">
            <a:avLst/>
          </a:prstGeom>
          <a:noFill/>
        </p:spPr>
      </p:pic>
      <p:sp>
        <p:nvSpPr>
          <p:cNvPr id="100357" name="Freeform 5"/>
          <p:cNvSpPr>
            <a:spLocks/>
          </p:cNvSpPr>
          <p:nvPr/>
        </p:nvSpPr>
        <p:spPr bwMode="auto">
          <a:xfrm>
            <a:off x="5508625" y="4313238"/>
            <a:ext cx="1511300" cy="434975"/>
          </a:xfrm>
          <a:custGeom>
            <a:avLst/>
            <a:gdLst/>
            <a:ahLst/>
            <a:cxnLst>
              <a:cxn ang="0">
                <a:pos x="952" y="0"/>
              </a:cxn>
              <a:cxn ang="0">
                <a:pos x="860" y="0"/>
              </a:cxn>
              <a:cxn ang="0">
                <a:pos x="0" y="274"/>
              </a:cxn>
            </a:cxnLst>
            <a:rect l="0" t="0" r="r" b="b"/>
            <a:pathLst>
              <a:path w="952" h="274">
                <a:moveTo>
                  <a:pt x="952" y="0"/>
                </a:moveTo>
                <a:lnTo>
                  <a:pt x="860" y="0"/>
                </a:lnTo>
                <a:lnTo>
                  <a:pt x="0" y="27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58" name="Freeform 6"/>
          <p:cNvSpPr>
            <a:spLocks/>
          </p:cNvSpPr>
          <p:nvPr/>
        </p:nvSpPr>
        <p:spPr bwMode="auto">
          <a:xfrm>
            <a:off x="5114925" y="787400"/>
            <a:ext cx="1905000" cy="876300"/>
          </a:xfrm>
          <a:custGeom>
            <a:avLst/>
            <a:gdLst/>
            <a:ahLst/>
            <a:cxnLst>
              <a:cxn ang="0">
                <a:pos x="1200" y="0"/>
              </a:cxn>
              <a:cxn ang="0">
                <a:pos x="0" y="0"/>
              </a:cxn>
              <a:cxn ang="0">
                <a:pos x="0" y="552"/>
              </a:cxn>
            </a:cxnLst>
            <a:rect l="0" t="0" r="r" b="b"/>
            <a:pathLst>
              <a:path w="1200" h="552">
                <a:moveTo>
                  <a:pt x="1200" y="0"/>
                </a:moveTo>
                <a:lnTo>
                  <a:pt x="0" y="0"/>
                </a:lnTo>
                <a:lnTo>
                  <a:pt x="0" y="55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59" name="Freeform 7"/>
          <p:cNvSpPr>
            <a:spLocks/>
          </p:cNvSpPr>
          <p:nvPr/>
        </p:nvSpPr>
        <p:spPr bwMode="auto">
          <a:xfrm>
            <a:off x="6070600" y="3719513"/>
            <a:ext cx="949325" cy="234950"/>
          </a:xfrm>
          <a:custGeom>
            <a:avLst/>
            <a:gdLst/>
            <a:ahLst/>
            <a:cxnLst>
              <a:cxn ang="0">
                <a:pos x="598" y="0"/>
              </a:cxn>
              <a:cxn ang="0">
                <a:pos x="506" y="0"/>
              </a:cxn>
              <a:cxn ang="0">
                <a:pos x="0" y="148"/>
              </a:cxn>
            </a:cxnLst>
            <a:rect l="0" t="0" r="r" b="b"/>
            <a:pathLst>
              <a:path w="598" h="148">
                <a:moveTo>
                  <a:pt x="598" y="0"/>
                </a:moveTo>
                <a:lnTo>
                  <a:pt x="506" y="0"/>
                </a:lnTo>
                <a:lnTo>
                  <a:pt x="0" y="14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0" name="Freeform 8"/>
          <p:cNvSpPr>
            <a:spLocks/>
          </p:cNvSpPr>
          <p:nvPr/>
        </p:nvSpPr>
        <p:spPr bwMode="auto">
          <a:xfrm>
            <a:off x="6026150" y="1447800"/>
            <a:ext cx="993775" cy="323850"/>
          </a:xfrm>
          <a:custGeom>
            <a:avLst/>
            <a:gdLst/>
            <a:ahLst/>
            <a:cxnLst>
              <a:cxn ang="0">
                <a:pos x="626" y="0"/>
              </a:cxn>
              <a:cxn ang="0">
                <a:pos x="454" y="0"/>
              </a:cxn>
              <a:cxn ang="0">
                <a:pos x="0" y="204"/>
              </a:cxn>
            </a:cxnLst>
            <a:rect l="0" t="0" r="r" b="b"/>
            <a:pathLst>
              <a:path w="626" h="204">
                <a:moveTo>
                  <a:pt x="626" y="0"/>
                </a:moveTo>
                <a:lnTo>
                  <a:pt x="454" y="0"/>
                </a:lnTo>
                <a:lnTo>
                  <a:pt x="0" y="204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1" name="Freeform 9"/>
          <p:cNvSpPr>
            <a:spLocks/>
          </p:cNvSpPr>
          <p:nvPr/>
        </p:nvSpPr>
        <p:spPr bwMode="auto">
          <a:xfrm>
            <a:off x="6543675" y="3197225"/>
            <a:ext cx="476250" cy="146050"/>
          </a:xfrm>
          <a:custGeom>
            <a:avLst/>
            <a:gdLst/>
            <a:ahLst/>
            <a:cxnLst>
              <a:cxn ang="0">
                <a:pos x="300" y="92"/>
              </a:cxn>
              <a:cxn ang="0">
                <a:pos x="192" y="92"/>
              </a:cxn>
              <a:cxn ang="0">
                <a:pos x="0" y="0"/>
              </a:cxn>
            </a:cxnLst>
            <a:rect l="0" t="0" r="r" b="b"/>
            <a:pathLst>
              <a:path w="300" h="92">
                <a:moveTo>
                  <a:pt x="300" y="92"/>
                </a:moveTo>
                <a:lnTo>
                  <a:pt x="192" y="9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2" name="Freeform 10"/>
          <p:cNvSpPr>
            <a:spLocks/>
          </p:cNvSpPr>
          <p:nvPr/>
        </p:nvSpPr>
        <p:spPr bwMode="auto">
          <a:xfrm>
            <a:off x="2852738" y="3352800"/>
            <a:ext cx="1855787" cy="35083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68" y="0"/>
              </a:cxn>
              <a:cxn ang="0">
                <a:pos x="1169" y="221"/>
              </a:cxn>
            </a:cxnLst>
            <a:rect l="0" t="0" r="r" b="b"/>
            <a:pathLst>
              <a:path w="1169" h="221">
                <a:moveTo>
                  <a:pt x="0" y="0"/>
                </a:moveTo>
                <a:lnTo>
                  <a:pt x="168" y="0"/>
                </a:lnTo>
                <a:lnTo>
                  <a:pt x="1169" y="221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3" name="Freeform 11"/>
          <p:cNvSpPr>
            <a:spLocks/>
          </p:cNvSpPr>
          <p:nvPr/>
        </p:nvSpPr>
        <p:spPr bwMode="auto">
          <a:xfrm>
            <a:off x="3182938" y="1708150"/>
            <a:ext cx="1181100" cy="13366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86" y="0"/>
              </a:cxn>
              <a:cxn ang="0">
                <a:pos x="744" y="842"/>
              </a:cxn>
            </a:cxnLst>
            <a:rect l="0" t="0" r="r" b="b"/>
            <a:pathLst>
              <a:path w="744" h="842">
                <a:moveTo>
                  <a:pt x="0" y="0"/>
                </a:moveTo>
                <a:lnTo>
                  <a:pt x="186" y="0"/>
                </a:lnTo>
                <a:lnTo>
                  <a:pt x="744" y="84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4" name="Freeform 12"/>
          <p:cNvSpPr>
            <a:spLocks/>
          </p:cNvSpPr>
          <p:nvPr/>
        </p:nvSpPr>
        <p:spPr bwMode="auto">
          <a:xfrm>
            <a:off x="3643313" y="3687763"/>
            <a:ext cx="1258887" cy="139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2" y="0"/>
              </a:cxn>
              <a:cxn ang="0">
                <a:pos x="793" y="88"/>
              </a:cxn>
            </a:cxnLst>
            <a:rect l="0" t="0" r="r" b="b"/>
            <a:pathLst>
              <a:path w="793" h="88">
                <a:moveTo>
                  <a:pt x="0" y="0"/>
                </a:moveTo>
                <a:lnTo>
                  <a:pt x="122" y="0"/>
                </a:lnTo>
                <a:lnTo>
                  <a:pt x="793" y="88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5" name="Freeform 13"/>
          <p:cNvSpPr>
            <a:spLocks/>
          </p:cNvSpPr>
          <p:nvPr/>
        </p:nvSpPr>
        <p:spPr bwMode="auto">
          <a:xfrm>
            <a:off x="2843213" y="4468813"/>
            <a:ext cx="2182812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204" y="0"/>
              </a:cxn>
              <a:cxn ang="0">
                <a:pos x="1375" y="0"/>
              </a:cxn>
            </a:cxnLst>
            <a:rect l="0" t="0" r="r" b="b"/>
            <a:pathLst>
              <a:path w="1375" h="4">
                <a:moveTo>
                  <a:pt x="0" y="4"/>
                </a:moveTo>
                <a:lnTo>
                  <a:pt x="204" y="0"/>
                </a:lnTo>
                <a:lnTo>
                  <a:pt x="1375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6" name="Freeform 14"/>
          <p:cNvSpPr>
            <a:spLocks/>
          </p:cNvSpPr>
          <p:nvPr/>
        </p:nvSpPr>
        <p:spPr bwMode="auto">
          <a:xfrm>
            <a:off x="5273675" y="2047875"/>
            <a:ext cx="1746250" cy="1177925"/>
          </a:xfrm>
          <a:custGeom>
            <a:avLst/>
            <a:gdLst/>
            <a:ahLst/>
            <a:cxnLst>
              <a:cxn ang="0">
                <a:pos x="1100" y="0"/>
              </a:cxn>
              <a:cxn ang="0">
                <a:pos x="914" y="0"/>
              </a:cxn>
              <a:cxn ang="0">
                <a:pos x="0" y="742"/>
              </a:cxn>
            </a:cxnLst>
            <a:rect l="0" t="0" r="r" b="b"/>
            <a:pathLst>
              <a:path w="1100" h="742">
                <a:moveTo>
                  <a:pt x="1100" y="0"/>
                </a:moveTo>
                <a:lnTo>
                  <a:pt x="914" y="0"/>
                </a:lnTo>
                <a:lnTo>
                  <a:pt x="0" y="74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7" name="Freeform 15"/>
          <p:cNvSpPr>
            <a:spLocks/>
          </p:cNvSpPr>
          <p:nvPr/>
        </p:nvSpPr>
        <p:spPr bwMode="auto">
          <a:xfrm>
            <a:off x="3167063" y="819150"/>
            <a:ext cx="1209675" cy="949325"/>
          </a:xfrm>
          <a:custGeom>
            <a:avLst/>
            <a:gdLst/>
            <a:ahLst/>
            <a:cxnLst>
              <a:cxn ang="0">
                <a:pos x="762" y="598"/>
              </a:cxn>
              <a:cxn ang="0">
                <a:pos x="246" y="0"/>
              </a:cxn>
              <a:cxn ang="0">
                <a:pos x="0" y="0"/>
              </a:cxn>
            </a:cxnLst>
            <a:rect l="0" t="0" r="r" b="b"/>
            <a:pathLst>
              <a:path w="762" h="598">
                <a:moveTo>
                  <a:pt x="762" y="598"/>
                </a:moveTo>
                <a:lnTo>
                  <a:pt x="246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8" name="Freeform 16"/>
          <p:cNvSpPr>
            <a:spLocks/>
          </p:cNvSpPr>
          <p:nvPr/>
        </p:nvSpPr>
        <p:spPr bwMode="auto">
          <a:xfrm>
            <a:off x="2919413" y="1066800"/>
            <a:ext cx="1508125" cy="863600"/>
          </a:xfrm>
          <a:custGeom>
            <a:avLst/>
            <a:gdLst/>
            <a:ahLst/>
            <a:cxnLst>
              <a:cxn ang="0">
                <a:pos x="950" y="544"/>
              </a:cxn>
              <a:cxn ang="0">
                <a:pos x="372" y="0"/>
              </a:cxn>
              <a:cxn ang="0">
                <a:pos x="0" y="0"/>
              </a:cxn>
            </a:cxnLst>
            <a:rect l="0" t="0" r="r" b="b"/>
            <a:pathLst>
              <a:path w="950" h="544">
                <a:moveTo>
                  <a:pt x="950" y="544"/>
                </a:moveTo>
                <a:lnTo>
                  <a:pt x="37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69" name="Freeform 17"/>
          <p:cNvSpPr>
            <a:spLocks/>
          </p:cNvSpPr>
          <p:nvPr/>
        </p:nvSpPr>
        <p:spPr bwMode="auto">
          <a:xfrm>
            <a:off x="3160713" y="1301750"/>
            <a:ext cx="1323975" cy="828675"/>
          </a:xfrm>
          <a:custGeom>
            <a:avLst/>
            <a:gdLst/>
            <a:ahLst/>
            <a:cxnLst>
              <a:cxn ang="0">
                <a:pos x="834" y="522"/>
              </a:cxn>
              <a:cxn ang="0">
                <a:pos x="212" y="0"/>
              </a:cxn>
              <a:cxn ang="0">
                <a:pos x="0" y="0"/>
              </a:cxn>
            </a:cxnLst>
            <a:rect l="0" t="0" r="r" b="b"/>
            <a:pathLst>
              <a:path w="834" h="522">
                <a:moveTo>
                  <a:pt x="834" y="522"/>
                </a:moveTo>
                <a:lnTo>
                  <a:pt x="212" y="0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70" name="Freeform 18"/>
          <p:cNvSpPr>
            <a:spLocks/>
          </p:cNvSpPr>
          <p:nvPr/>
        </p:nvSpPr>
        <p:spPr bwMode="auto">
          <a:xfrm>
            <a:off x="1589088" y="574675"/>
            <a:ext cx="136525" cy="923925"/>
          </a:xfrm>
          <a:custGeom>
            <a:avLst/>
            <a:gdLst/>
            <a:ahLst/>
            <a:cxnLst>
              <a:cxn ang="0">
                <a:pos x="86" y="0"/>
              </a:cxn>
              <a:cxn ang="0">
                <a:pos x="0" y="0"/>
              </a:cxn>
              <a:cxn ang="0">
                <a:pos x="0" y="306"/>
              </a:cxn>
              <a:cxn ang="0">
                <a:pos x="0" y="582"/>
              </a:cxn>
              <a:cxn ang="0">
                <a:pos x="80" y="582"/>
              </a:cxn>
            </a:cxnLst>
            <a:rect l="0" t="0" r="r" b="b"/>
            <a:pathLst>
              <a:path w="86" h="582">
                <a:moveTo>
                  <a:pt x="86" y="0"/>
                </a:moveTo>
                <a:lnTo>
                  <a:pt x="0" y="0"/>
                </a:lnTo>
                <a:lnTo>
                  <a:pt x="0" y="306"/>
                </a:lnTo>
                <a:lnTo>
                  <a:pt x="0" y="582"/>
                </a:lnTo>
                <a:lnTo>
                  <a:pt x="80" y="582"/>
                </a:lnTo>
              </a:path>
            </a:pathLst>
          </a:custGeom>
          <a:noFill/>
          <a:ln w="19050">
            <a:solidFill>
              <a:srgbClr val="231F2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71" name="Line 19"/>
          <p:cNvSpPr>
            <a:spLocks noChangeShapeType="1"/>
          </p:cNvSpPr>
          <p:nvPr/>
        </p:nvSpPr>
        <p:spPr bwMode="auto">
          <a:xfrm>
            <a:off x="1455738" y="1047750"/>
            <a:ext cx="133350" cy="1588"/>
          </a:xfrm>
          <a:prstGeom prst="line">
            <a:avLst/>
          </a:prstGeom>
          <a:noFill/>
          <a:ln w="19050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JO"/>
          </a:p>
        </p:txBody>
      </p:sp>
      <p:sp>
        <p:nvSpPr>
          <p:cNvPr id="100372" name="Rectangle 20"/>
          <p:cNvSpPr>
            <a:spLocks noChangeArrowheads="1"/>
          </p:cNvSpPr>
          <p:nvPr/>
        </p:nvSpPr>
        <p:spPr bwMode="auto">
          <a:xfrm>
            <a:off x="723900" y="1554163"/>
            <a:ext cx="23447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Kidney and gonads</a:t>
            </a: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(intermediate </a:t>
            </a:r>
            <a:endParaRPr lang="en-US" sz="1800" b="1">
              <a:latin typeface="Arial" pitchFamily="34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mesoderm)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73" name="Rectangle 21"/>
          <p:cNvSpPr>
            <a:spLocks noChangeArrowheads="1"/>
          </p:cNvSpPr>
          <p:nvPr/>
        </p:nvSpPr>
        <p:spPr bwMode="auto">
          <a:xfrm>
            <a:off x="7058025" y="1893888"/>
            <a:ext cx="139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Gut lining</a:t>
            </a: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(endoderm)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74" name="Rectangle 22"/>
          <p:cNvSpPr>
            <a:spLocks noChangeArrowheads="1"/>
          </p:cNvSpPr>
          <p:nvPr/>
        </p:nvSpPr>
        <p:spPr bwMode="auto">
          <a:xfrm>
            <a:off x="7058025" y="3573463"/>
            <a:ext cx="107473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• Parietal</a:t>
            </a: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  serosa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75" name="Rectangle 23"/>
          <p:cNvSpPr>
            <a:spLocks noChangeArrowheads="1"/>
          </p:cNvSpPr>
          <p:nvPr/>
        </p:nvSpPr>
        <p:spPr bwMode="auto">
          <a:xfrm>
            <a:off x="7058025" y="3205163"/>
            <a:ext cx="137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• Limb bud 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7058025" y="2551113"/>
            <a:ext cx="1455738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Somatic</a:t>
            </a:r>
          </a:p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mesoderm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7058025" y="4170363"/>
            <a:ext cx="1019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• Dermis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723900" y="3205163"/>
            <a:ext cx="20208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• Visceral serosa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723900" y="2547938"/>
            <a:ext cx="1541463" cy="71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Splanchnic</a:t>
            </a:r>
          </a:p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mesoderm</a:t>
            </a:r>
            <a:endParaRPr lang="en-US" sz="1800">
              <a:latin typeface="Arial" pitchFamily="34" charset="0"/>
            </a:endParaRP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723900" y="3554413"/>
            <a:ext cx="28241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• Smooth muscle of gut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7058025" y="1293813"/>
            <a:ext cx="13112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Epidermis </a:t>
            </a:r>
          </a:p>
          <a:p>
            <a:r>
              <a:rPr lang="en-US" sz="2000" b="1" dirty="0">
                <a:solidFill>
                  <a:srgbClr val="231F20"/>
                </a:solidFill>
                <a:latin typeface="Arial" pitchFamily="34" charset="0"/>
              </a:rPr>
              <a:t>(ectoderm)</a:t>
            </a:r>
            <a:endParaRPr lang="en-US" sz="1800" b="1" dirty="0">
              <a:latin typeface="Arial" pitchFamily="34" charset="0"/>
            </a:endParaRP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1689100" y="655638"/>
            <a:ext cx="1397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Dermatome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1689100" y="906463"/>
            <a:ext cx="11144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Myotome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84" name="Rectangle 32"/>
          <p:cNvSpPr>
            <a:spLocks noChangeArrowheads="1"/>
          </p:cNvSpPr>
          <p:nvPr/>
        </p:nvSpPr>
        <p:spPr bwMode="auto">
          <a:xfrm>
            <a:off x="1689100" y="1160463"/>
            <a:ext cx="13827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Sclerotome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85" name="Rectangle 33"/>
          <p:cNvSpPr>
            <a:spLocks noChangeArrowheads="1"/>
          </p:cNvSpPr>
          <p:nvPr/>
        </p:nvSpPr>
        <p:spPr bwMode="auto">
          <a:xfrm>
            <a:off x="723900" y="4310063"/>
            <a:ext cx="20161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Peritoneal cavity</a:t>
            </a: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(coelom)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86" name="Rectangle 34"/>
          <p:cNvSpPr>
            <a:spLocks noChangeArrowheads="1"/>
          </p:cNvSpPr>
          <p:nvPr/>
        </p:nvSpPr>
        <p:spPr bwMode="auto">
          <a:xfrm>
            <a:off x="7058025" y="636588"/>
            <a:ext cx="1397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Neural tube</a:t>
            </a: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(ectoderm) </a:t>
            </a:r>
          </a:p>
        </p:txBody>
      </p:sp>
      <p:sp>
        <p:nvSpPr>
          <p:cNvPr id="100387" name="Rectangle 35"/>
          <p:cNvSpPr>
            <a:spLocks noChangeArrowheads="1"/>
          </p:cNvSpPr>
          <p:nvPr/>
        </p:nvSpPr>
        <p:spPr bwMode="auto">
          <a:xfrm>
            <a:off x="561975" y="893763"/>
            <a:ext cx="846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Somite</a:t>
            </a:r>
            <a:endParaRPr lang="en-US" sz="1800" b="1">
              <a:latin typeface="Arial" pitchFamily="34" charset="0"/>
            </a:endParaRPr>
          </a:p>
        </p:txBody>
      </p:sp>
      <p:sp>
        <p:nvSpPr>
          <p:cNvPr id="100388" name="Rectangle 36"/>
          <p:cNvSpPr>
            <a:spLocks noChangeArrowheads="1"/>
          </p:cNvSpPr>
          <p:nvPr/>
        </p:nvSpPr>
        <p:spPr bwMode="auto">
          <a:xfrm>
            <a:off x="574675" y="5208588"/>
            <a:ext cx="7839075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>
                <a:solidFill>
                  <a:srgbClr val="231F20"/>
                </a:solidFill>
                <a:latin typeface="Arial Black" pitchFamily="34" charset="0"/>
              </a:rPr>
              <a:t>(d) End of week 4. </a:t>
            </a:r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Embryo undercutting is complete. Somites</a:t>
            </a:r>
            <a:endParaRPr lang="en-US" sz="1800" b="1">
              <a:latin typeface="Arial" pitchFamily="34" charset="0"/>
            </a:endParaRPr>
          </a:p>
          <a:p>
            <a:r>
              <a:rPr lang="en-US" sz="1800">
                <a:latin typeface="Arial" pitchFamily="34" charset="0"/>
              </a:rPr>
              <a:t>      </a:t>
            </a:r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 have subdivided into sclerotome, myotome, and dermatome, </a:t>
            </a:r>
            <a:endParaRPr lang="en-US" sz="1800" b="1">
              <a:latin typeface="Arial" pitchFamily="34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      which form the vertebrae, skeletal muscles, and dermis </a:t>
            </a:r>
            <a:endParaRPr lang="en-US" sz="1800" b="1">
              <a:latin typeface="Arial" pitchFamily="34" charset="0"/>
            </a:endParaRPr>
          </a:p>
          <a:p>
            <a:r>
              <a:rPr lang="en-US" sz="2000" b="1">
                <a:solidFill>
                  <a:srgbClr val="231F20"/>
                </a:solidFill>
                <a:latin typeface="Arial" pitchFamily="34" charset="0"/>
              </a:rPr>
              <a:t>      respectively. Body coelom present.</a:t>
            </a:r>
            <a:endParaRPr lang="en-US" sz="1800">
              <a:latin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850</Words>
  <Application>Microsoft Office PowerPoint</Application>
  <PresentationFormat>On-screen Show (4:3)</PresentationFormat>
  <Paragraphs>252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Times</vt:lpstr>
      <vt:lpstr>Times New Roman</vt:lpstr>
      <vt:lpstr>Wingdings</vt:lpstr>
      <vt:lpstr>سمة Office</vt:lpstr>
      <vt:lpstr>PowerPoint Presentation</vt:lpstr>
      <vt:lpstr>Mesodermal  Regions</vt:lpstr>
      <vt:lpstr>PowerPoint Presentation</vt:lpstr>
      <vt:lpstr>PowerPoint Presentation</vt:lpstr>
      <vt:lpstr>Development of Somites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Development of Somites</vt:lpstr>
      <vt:lpstr>PowerPoint Presentation</vt:lpstr>
      <vt:lpstr>Somites</vt:lpstr>
      <vt:lpstr>Somites</vt:lpstr>
      <vt:lpstr>PowerPoint Presentation</vt:lpstr>
      <vt:lpstr>Somites</vt:lpstr>
      <vt:lpstr>Somites</vt:lpstr>
      <vt:lpstr>Intraembryonic Coelom</vt:lpstr>
      <vt:lpstr>PowerPoint Presentation</vt:lpstr>
      <vt:lpstr>PowerPoint Presentation</vt:lpstr>
      <vt:lpstr>Parietal &amp; Visceral Layers</vt:lpstr>
      <vt:lpstr>Parietal &amp; Visceral Layers</vt:lpstr>
      <vt:lpstr>Fate of Intraembryonic Coelom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MESODERMAL DERIVATIVES</dc:title>
  <dc:creator>FUJITSU</dc:creator>
  <cp:lastModifiedBy>Windows User</cp:lastModifiedBy>
  <cp:revision>24</cp:revision>
  <dcterms:created xsi:type="dcterms:W3CDTF">2015-12-04T19:24:50Z</dcterms:created>
  <dcterms:modified xsi:type="dcterms:W3CDTF">2019-03-24T10:31:17Z</dcterms:modified>
</cp:coreProperties>
</file>