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39"/>
  </p:notesMasterIdLst>
  <p:sldIdLst>
    <p:sldId id="256" r:id="rId5"/>
    <p:sldId id="259" r:id="rId6"/>
    <p:sldId id="289" r:id="rId7"/>
    <p:sldId id="321" r:id="rId8"/>
    <p:sldId id="290" r:id="rId9"/>
    <p:sldId id="292" r:id="rId10"/>
    <p:sldId id="291" r:id="rId11"/>
    <p:sldId id="293" r:id="rId12"/>
    <p:sldId id="294" r:id="rId13"/>
    <p:sldId id="295" r:id="rId14"/>
    <p:sldId id="319" r:id="rId15"/>
    <p:sldId id="296" r:id="rId16"/>
    <p:sldId id="318" r:id="rId17"/>
    <p:sldId id="320" r:id="rId18"/>
    <p:sldId id="297" r:id="rId19"/>
    <p:sldId id="298" r:id="rId20"/>
    <p:sldId id="299" r:id="rId21"/>
    <p:sldId id="303" r:id="rId22"/>
    <p:sldId id="304" r:id="rId23"/>
    <p:sldId id="305" r:id="rId24"/>
    <p:sldId id="311" r:id="rId25"/>
    <p:sldId id="312" r:id="rId26"/>
    <p:sldId id="313" r:id="rId27"/>
    <p:sldId id="302" r:id="rId28"/>
    <p:sldId id="301" r:id="rId29"/>
    <p:sldId id="307" r:id="rId30"/>
    <p:sldId id="308" r:id="rId31"/>
    <p:sldId id="309" r:id="rId32"/>
    <p:sldId id="310" r:id="rId33"/>
    <p:sldId id="300" r:id="rId34"/>
    <p:sldId id="315" r:id="rId35"/>
    <p:sldId id="316" r:id="rId36"/>
    <p:sldId id="317" r:id="rId37"/>
    <p:sldId id="322" r:id="rId38"/>
  </p:sldIdLst>
  <p:sldSz cx="9144000" cy="5143500" type="screen16x9"/>
  <p:notesSz cx="6858000" cy="9144000"/>
  <p:embeddedFontLst>
    <p:embeddedFont>
      <p:font typeface="Fira Sans Extra Condensed Medium" charset="0"/>
      <p:regular r:id="rId40"/>
      <p:bold r:id="rId41"/>
      <p:italic r:id="rId42"/>
      <p:boldItalic r:id="rId43"/>
    </p:embeddedFont>
    <p:embeddedFont>
      <p:font typeface="Eras Light ITC" pitchFamily="34" charset="0"/>
      <p:regular r:id="rId44"/>
    </p:embeddedFont>
    <p:embeddedFont>
      <p:font typeface="Fira Sans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26B9C-0094-4142-9D33-C62E84AE1900}" v="3" dt="2020-12-20T13:20:54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نادين العلامات" userId="S::420181501744@mutah.edu.jo::ef606af4-681a-4ce2-87b7-045bf21e525d" providerId="AD" clId="Web-{5CE26B9C-0094-4142-9D33-C62E84AE1900}"/>
    <pc:docChg chg="modSld">
      <pc:chgData name="نادين العلامات" userId="S::420181501744@mutah.edu.jo::ef606af4-681a-4ce2-87b7-045bf21e525d" providerId="AD" clId="Web-{5CE26B9C-0094-4142-9D33-C62E84AE1900}" dt="2020-12-20T13:20:54.112" v="2" actId="1076"/>
      <pc:docMkLst>
        <pc:docMk/>
      </pc:docMkLst>
      <pc:sldChg chg="modSp">
        <pc:chgData name="نادين العلامات" userId="S::420181501744@mutah.edu.jo::ef606af4-681a-4ce2-87b7-045bf21e525d" providerId="AD" clId="Web-{5CE26B9C-0094-4142-9D33-C62E84AE1900}" dt="2020-12-20T13:13:32.464" v="1" actId="1076"/>
        <pc:sldMkLst>
          <pc:docMk/>
          <pc:sldMk cId="249083219" sldId="295"/>
        </pc:sldMkLst>
        <pc:picChg chg="mod">
          <ac:chgData name="نادين العلامات" userId="S::420181501744@mutah.edu.jo::ef606af4-681a-4ce2-87b7-045bf21e525d" providerId="AD" clId="Web-{5CE26B9C-0094-4142-9D33-C62E84AE1900}" dt="2020-12-20T13:13:32.464" v="1" actId="1076"/>
          <ac:picMkLst>
            <pc:docMk/>
            <pc:sldMk cId="249083219" sldId="295"/>
            <ac:picMk id="1026" creationId="{00000000-0000-0000-0000-000000000000}"/>
          </ac:picMkLst>
        </pc:picChg>
      </pc:sldChg>
      <pc:sldChg chg="modSp">
        <pc:chgData name="نادين العلامات" userId="S::420181501744@mutah.edu.jo::ef606af4-681a-4ce2-87b7-045bf21e525d" providerId="AD" clId="Web-{5CE26B9C-0094-4142-9D33-C62E84AE1900}" dt="2020-12-20T13:20:54.112" v="2" actId="1076"/>
        <pc:sldMkLst>
          <pc:docMk/>
          <pc:sldMk cId="1403051687" sldId="299"/>
        </pc:sldMkLst>
        <pc:picChg chg="mod">
          <ac:chgData name="نادين العلامات" userId="S::420181501744@mutah.edu.jo::ef606af4-681a-4ce2-87b7-045bf21e525d" providerId="AD" clId="Web-{5CE26B9C-0094-4142-9D33-C62E84AE1900}" dt="2020-12-20T13:20:54.112" v="2" actId="1076"/>
          <ac:picMkLst>
            <pc:docMk/>
            <pc:sldMk cId="1403051687" sldId="299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4515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8ff596dbe7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8ff596dbe7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6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</a:t>
            </a:r>
            <a:r>
              <a:rPr lang="en-US" baseline="0"/>
              <a:t> </a:t>
            </a:r>
            <a:r>
              <a:rPr lang="en-US" baseline="0" err="1"/>
              <a:t>Ghadeer</a:t>
            </a:r>
            <a:r>
              <a:rPr lang="en-US" baseline="0"/>
              <a:t> </a:t>
            </a:r>
            <a:r>
              <a:rPr lang="en-US" baseline="0" err="1"/>
              <a:t>Hayel</a:t>
            </a:r>
            <a:r>
              <a:rPr lang="en-US" baseline="0"/>
              <a:t> (KHCC)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51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</a:t>
            </a:r>
            <a:r>
              <a:rPr lang="en-US" err="1"/>
              <a:t>Twitter:</a:t>
            </a:r>
            <a:r>
              <a:rPr lang="en-US" sz="1100" b="1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Vidya</a:t>
            </a:r>
            <a:r>
              <a:rPr lang="en-US" sz="1100" b="1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Monappa</a:t>
            </a:r>
            <a:r>
              <a:rPr lang="en-US" sz="1100" b="1" i="0" u="none" strike="noStrike" cap="none" baseline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vi_monappa</a:t>
            </a:r>
            <a:endParaRPr lang="en-US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570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91f209f43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91f209f43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ff596dbe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ff596dbe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91f209f43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91f209f43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</a:t>
            </a:r>
            <a:r>
              <a:rPr lang="en-US" baseline="0"/>
              <a:t> twitter: </a:t>
            </a:r>
            <a:r>
              <a:rPr lang="en-US" sz="1100" b="1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Pathology </a:t>
            </a:r>
            <a:r>
              <a:rPr lang="en-US" sz="1100" b="1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Walker@Auto</a:t>
            </a:r>
            <a:r>
              <a:rPr lang="en-US" sz="1100" b="1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Tweet Bot</a:t>
            </a:r>
            <a:r>
              <a:rPr lang="en-US" sz="1100" b="1" i="0" u="none" strike="noStrike" cap="none" baseline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Patholwalker</a:t>
            </a:r>
            <a:endParaRPr lang="en-US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90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91f209f43d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91f209f43d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31f3d4fe2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31f3d4fe2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91f209f43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91f209f43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91f209f43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91f209f43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91f209f4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91f209f4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31f3d4fe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31f3d4fe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91f209f43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91f209f43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64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Source: https://api.semanticscholar.org/CorpusID:31598343</a:t>
            </a:r>
          </a:p>
        </p:txBody>
      </p:sp>
    </p:spTree>
    <p:extLst>
      <p:ext uri="{BB962C8B-B14F-4D97-AF65-F5344CB8AC3E}">
        <p14:creationId xmlns:p14="http://schemas.microsoft.com/office/powerpoint/2010/main" val="373256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6529" y="1170688"/>
            <a:ext cx="4392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76525" y="3260238"/>
            <a:ext cx="317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937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"/>
              <a:buNone/>
              <a:defRPr sz="2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113">
          <p15:clr>
            <a:srgbClr val="EA4335"/>
          </p15:clr>
        </p15:guide>
        <p15:guide id="4" orient="horz" pos="113">
          <p15:clr>
            <a:srgbClr val="EA4335"/>
          </p15:clr>
        </p15:guide>
        <p15:guide id="5" orient="horz" pos="3127">
          <p15:clr>
            <a:srgbClr val="EA4335"/>
          </p15:clr>
        </p15:guide>
        <p15:guide id="6" pos="5647">
          <p15:clr>
            <a:srgbClr val="EA4335"/>
          </p15:clr>
        </p15:guide>
        <p15:guide id="7" pos="1497">
          <p15:clr>
            <a:srgbClr val="EA4335"/>
          </p15:clr>
        </p15:guide>
        <p15:guide id="8" pos="426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2569800" y="609600"/>
            <a:ext cx="4004400" cy="400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2881350" y="1200167"/>
            <a:ext cx="3381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</a:rPr>
              <a:t>Tumors</a:t>
            </a:r>
            <a:br>
              <a:rPr lang="en-US" sz="6000" b="1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</a:rPr>
            </a:br>
            <a:r>
              <a:rPr lang="en" sz="3600" b="1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</a:rPr>
              <a:t>of the Central Nervous System</a:t>
            </a:r>
            <a:endParaRPr sz="3600" b="1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2908997" y="3400249"/>
            <a:ext cx="338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>
                    <a:lumMod val="90000"/>
                    <a:lumOff val="10000"/>
                  </a:schemeClr>
                </a:solidFill>
              </a:rPr>
              <a:t>Ghadeer Hayel, M.D.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>
                    <a:lumMod val="90000"/>
                    <a:lumOff val="10000"/>
                  </a:schemeClr>
                </a:solidFill>
              </a:rPr>
              <a:t>Histopathologist</a:t>
            </a:r>
            <a:endParaRPr>
              <a:solidFill>
                <a:schemeClr val="accent5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Google Shape;60;p15"/>
          <p:cNvSpPr/>
          <p:nvPr/>
        </p:nvSpPr>
        <p:spPr>
          <a:xfrm rot="1635335">
            <a:off x="-609401" y="-2000632"/>
            <a:ext cx="2322548" cy="5664635"/>
          </a:xfrm>
          <a:custGeom>
            <a:avLst/>
            <a:gdLst/>
            <a:ahLst/>
            <a:cxnLst/>
            <a:rect l="l" t="t" r="r" b="b"/>
            <a:pathLst>
              <a:path w="9201" h="22441" extrusionOk="0">
                <a:moveTo>
                  <a:pt x="1839" y="585"/>
                </a:moveTo>
                <a:cubicBezTo>
                  <a:pt x="2424" y="585"/>
                  <a:pt x="2901" y="1062"/>
                  <a:pt x="2901" y="1647"/>
                </a:cubicBezTo>
                <a:lnTo>
                  <a:pt x="2901" y="1865"/>
                </a:lnTo>
                <a:lnTo>
                  <a:pt x="2901" y="2163"/>
                </a:lnTo>
                <a:lnTo>
                  <a:pt x="2901" y="3253"/>
                </a:lnTo>
                <a:cubicBezTo>
                  <a:pt x="2901" y="3417"/>
                  <a:pt x="3021" y="3551"/>
                  <a:pt x="3185" y="3551"/>
                </a:cubicBezTo>
                <a:cubicBezTo>
                  <a:pt x="3348" y="3551"/>
                  <a:pt x="3485" y="3417"/>
                  <a:pt x="3485" y="3253"/>
                </a:cubicBezTo>
                <a:lnTo>
                  <a:pt x="3485" y="2339"/>
                </a:lnTo>
                <a:cubicBezTo>
                  <a:pt x="3726" y="2238"/>
                  <a:pt x="3980" y="2189"/>
                  <a:pt x="4233" y="2189"/>
                </a:cubicBezTo>
                <a:cubicBezTo>
                  <a:pt x="4725" y="2189"/>
                  <a:pt x="5213" y="2376"/>
                  <a:pt x="5582" y="2734"/>
                </a:cubicBezTo>
                <a:cubicBezTo>
                  <a:pt x="5608" y="2777"/>
                  <a:pt x="5647" y="2816"/>
                  <a:pt x="5676" y="2858"/>
                </a:cubicBezTo>
                <a:cubicBezTo>
                  <a:pt x="5690" y="2871"/>
                  <a:pt x="5703" y="2884"/>
                  <a:pt x="5716" y="2910"/>
                </a:cubicBezTo>
                <a:cubicBezTo>
                  <a:pt x="5758" y="2953"/>
                  <a:pt x="5797" y="3008"/>
                  <a:pt x="5840" y="3061"/>
                </a:cubicBezTo>
                <a:cubicBezTo>
                  <a:pt x="5921" y="3185"/>
                  <a:pt x="5990" y="3335"/>
                  <a:pt x="6029" y="3482"/>
                </a:cubicBezTo>
                <a:cubicBezTo>
                  <a:pt x="6206" y="4070"/>
                  <a:pt x="6042" y="4723"/>
                  <a:pt x="5552" y="5144"/>
                </a:cubicBezTo>
                <a:cubicBezTo>
                  <a:pt x="5432" y="5252"/>
                  <a:pt x="5418" y="5428"/>
                  <a:pt x="5526" y="5553"/>
                </a:cubicBezTo>
                <a:cubicBezTo>
                  <a:pt x="5582" y="5621"/>
                  <a:pt x="5663" y="5660"/>
                  <a:pt x="5745" y="5660"/>
                </a:cubicBezTo>
                <a:cubicBezTo>
                  <a:pt x="5810" y="5660"/>
                  <a:pt x="5879" y="5634"/>
                  <a:pt x="5934" y="5592"/>
                </a:cubicBezTo>
                <a:cubicBezTo>
                  <a:pt x="6261" y="5321"/>
                  <a:pt x="6480" y="4968"/>
                  <a:pt x="6601" y="4586"/>
                </a:cubicBezTo>
                <a:cubicBezTo>
                  <a:pt x="6927" y="4723"/>
                  <a:pt x="7241" y="4925"/>
                  <a:pt x="7499" y="5183"/>
                </a:cubicBezTo>
                <a:cubicBezTo>
                  <a:pt x="8439" y="6124"/>
                  <a:pt x="8573" y="7607"/>
                  <a:pt x="7852" y="8694"/>
                </a:cubicBezTo>
                <a:cubicBezTo>
                  <a:pt x="7566" y="8573"/>
                  <a:pt x="7253" y="8507"/>
                  <a:pt x="6928" y="8507"/>
                </a:cubicBezTo>
                <a:cubicBezTo>
                  <a:pt x="6851" y="8507"/>
                  <a:pt x="6773" y="8510"/>
                  <a:pt x="6695" y="8518"/>
                </a:cubicBezTo>
                <a:cubicBezTo>
                  <a:pt x="6532" y="8544"/>
                  <a:pt x="6411" y="8681"/>
                  <a:pt x="6437" y="8844"/>
                </a:cubicBezTo>
                <a:cubicBezTo>
                  <a:pt x="6450" y="8999"/>
                  <a:pt x="6585" y="9104"/>
                  <a:pt x="6737" y="9104"/>
                </a:cubicBezTo>
                <a:cubicBezTo>
                  <a:pt x="6746" y="9104"/>
                  <a:pt x="6755" y="9103"/>
                  <a:pt x="6764" y="9102"/>
                </a:cubicBezTo>
                <a:cubicBezTo>
                  <a:pt x="6825" y="9095"/>
                  <a:pt x="6886" y="9092"/>
                  <a:pt x="6947" y="9092"/>
                </a:cubicBezTo>
                <a:cubicBezTo>
                  <a:pt x="7474" y="9092"/>
                  <a:pt x="7954" y="9354"/>
                  <a:pt x="8247" y="9756"/>
                </a:cubicBezTo>
                <a:cubicBezTo>
                  <a:pt x="8358" y="9961"/>
                  <a:pt x="8452" y="10177"/>
                  <a:pt x="8521" y="10409"/>
                </a:cubicBezTo>
                <a:cubicBezTo>
                  <a:pt x="8521" y="10438"/>
                  <a:pt x="8521" y="10464"/>
                  <a:pt x="8534" y="10490"/>
                </a:cubicBezTo>
                <a:cubicBezTo>
                  <a:pt x="8534" y="10533"/>
                  <a:pt x="8547" y="10559"/>
                  <a:pt x="8560" y="10601"/>
                </a:cubicBezTo>
                <a:cubicBezTo>
                  <a:pt x="8603" y="10778"/>
                  <a:pt x="8616" y="10967"/>
                  <a:pt x="8616" y="11157"/>
                </a:cubicBezTo>
                <a:cubicBezTo>
                  <a:pt x="8616" y="11891"/>
                  <a:pt x="8328" y="12587"/>
                  <a:pt x="7812" y="13103"/>
                </a:cubicBezTo>
                <a:cubicBezTo>
                  <a:pt x="7430" y="12695"/>
                  <a:pt x="6888" y="12437"/>
                  <a:pt x="6274" y="12424"/>
                </a:cubicBezTo>
                <a:cubicBezTo>
                  <a:pt x="6111" y="12424"/>
                  <a:pt x="5974" y="12561"/>
                  <a:pt x="5974" y="12724"/>
                </a:cubicBezTo>
                <a:cubicBezTo>
                  <a:pt x="5974" y="12871"/>
                  <a:pt x="6098" y="13008"/>
                  <a:pt x="6261" y="13008"/>
                </a:cubicBezTo>
                <a:cubicBezTo>
                  <a:pt x="6833" y="13021"/>
                  <a:pt x="7336" y="13335"/>
                  <a:pt x="7607" y="13799"/>
                </a:cubicBezTo>
                <a:cubicBezTo>
                  <a:pt x="7718" y="14031"/>
                  <a:pt x="7786" y="14275"/>
                  <a:pt x="7825" y="14520"/>
                </a:cubicBezTo>
                <a:lnTo>
                  <a:pt x="7825" y="14628"/>
                </a:lnTo>
                <a:cubicBezTo>
                  <a:pt x="7825" y="14667"/>
                  <a:pt x="7838" y="14710"/>
                  <a:pt x="7852" y="14749"/>
                </a:cubicBezTo>
                <a:lnTo>
                  <a:pt x="7852" y="14955"/>
                </a:lnTo>
                <a:cubicBezTo>
                  <a:pt x="7852" y="16055"/>
                  <a:pt x="7228" y="17022"/>
                  <a:pt x="6261" y="17486"/>
                </a:cubicBezTo>
                <a:cubicBezTo>
                  <a:pt x="6137" y="16656"/>
                  <a:pt x="5526" y="15948"/>
                  <a:pt x="4667" y="15716"/>
                </a:cubicBezTo>
                <a:cubicBezTo>
                  <a:pt x="4643" y="15710"/>
                  <a:pt x="4618" y="15707"/>
                  <a:pt x="4594" y="15707"/>
                </a:cubicBezTo>
                <a:cubicBezTo>
                  <a:pt x="4462" y="15707"/>
                  <a:pt x="4351" y="15796"/>
                  <a:pt x="4315" y="15935"/>
                </a:cubicBezTo>
                <a:cubicBezTo>
                  <a:pt x="4275" y="16085"/>
                  <a:pt x="4370" y="16248"/>
                  <a:pt x="4520" y="16287"/>
                </a:cubicBezTo>
                <a:cubicBezTo>
                  <a:pt x="5226" y="16464"/>
                  <a:pt x="5690" y="17104"/>
                  <a:pt x="5703" y="17799"/>
                </a:cubicBezTo>
                <a:cubicBezTo>
                  <a:pt x="5690" y="17839"/>
                  <a:pt x="5690" y="17881"/>
                  <a:pt x="5690" y="17920"/>
                </a:cubicBezTo>
                <a:lnTo>
                  <a:pt x="5690" y="18044"/>
                </a:lnTo>
                <a:lnTo>
                  <a:pt x="5690" y="18057"/>
                </a:lnTo>
                <a:cubicBezTo>
                  <a:pt x="5676" y="18113"/>
                  <a:pt x="5676" y="18165"/>
                  <a:pt x="5647" y="18221"/>
                </a:cubicBezTo>
                <a:cubicBezTo>
                  <a:pt x="5634" y="18276"/>
                  <a:pt x="5647" y="18328"/>
                  <a:pt x="5663" y="18384"/>
                </a:cubicBezTo>
                <a:cubicBezTo>
                  <a:pt x="5500" y="19269"/>
                  <a:pt x="4723" y="19935"/>
                  <a:pt x="3799" y="19935"/>
                </a:cubicBezTo>
                <a:cubicBezTo>
                  <a:pt x="3622" y="19935"/>
                  <a:pt x="3443" y="19909"/>
                  <a:pt x="3266" y="19867"/>
                </a:cubicBezTo>
                <a:cubicBezTo>
                  <a:pt x="3240" y="19854"/>
                  <a:pt x="3214" y="19854"/>
                  <a:pt x="3185" y="19854"/>
                </a:cubicBezTo>
                <a:cubicBezTo>
                  <a:pt x="2858" y="19690"/>
                  <a:pt x="2600" y="19377"/>
                  <a:pt x="2545" y="18982"/>
                </a:cubicBezTo>
                <a:cubicBezTo>
                  <a:pt x="2521" y="18845"/>
                  <a:pt x="2395" y="18733"/>
                  <a:pt x="2259" y="18733"/>
                </a:cubicBezTo>
                <a:cubicBezTo>
                  <a:pt x="2246" y="18733"/>
                  <a:pt x="2232" y="18734"/>
                  <a:pt x="2218" y="18737"/>
                </a:cubicBezTo>
                <a:cubicBezTo>
                  <a:pt x="2055" y="18766"/>
                  <a:pt x="1947" y="18913"/>
                  <a:pt x="1960" y="19076"/>
                </a:cubicBezTo>
                <a:cubicBezTo>
                  <a:pt x="2042" y="19648"/>
                  <a:pt x="2411" y="20112"/>
                  <a:pt x="2901" y="20356"/>
                </a:cubicBezTo>
                <a:lnTo>
                  <a:pt x="2901" y="20791"/>
                </a:lnTo>
                <a:cubicBezTo>
                  <a:pt x="2901" y="21379"/>
                  <a:pt x="2424" y="21852"/>
                  <a:pt x="1839" y="21852"/>
                </a:cubicBezTo>
                <a:cubicBezTo>
                  <a:pt x="1255" y="21852"/>
                  <a:pt x="778" y="21379"/>
                  <a:pt x="778" y="20791"/>
                </a:cubicBezTo>
                <a:lnTo>
                  <a:pt x="778" y="17567"/>
                </a:lnTo>
                <a:cubicBezTo>
                  <a:pt x="1075" y="17839"/>
                  <a:pt x="1483" y="18002"/>
                  <a:pt x="1921" y="18002"/>
                </a:cubicBezTo>
                <a:cubicBezTo>
                  <a:pt x="2260" y="18002"/>
                  <a:pt x="2574" y="17907"/>
                  <a:pt x="2845" y="17744"/>
                </a:cubicBezTo>
                <a:cubicBezTo>
                  <a:pt x="2974" y="17690"/>
                  <a:pt x="3110" y="17663"/>
                  <a:pt x="3248" y="17663"/>
                </a:cubicBezTo>
                <a:cubicBezTo>
                  <a:pt x="3386" y="17663"/>
                  <a:pt x="3526" y="17690"/>
                  <a:pt x="3661" y="17744"/>
                </a:cubicBezTo>
                <a:cubicBezTo>
                  <a:pt x="3949" y="17852"/>
                  <a:pt x="4164" y="18070"/>
                  <a:pt x="4288" y="18341"/>
                </a:cubicBezTo>
                <a:cubicBezTo>
                  <a:pt x="4328" y="18452"/>
                  <a:pt x="4439" y="18521"/>
                  <a:pt x="4560" y="18521"/>
                </a:cubicBezTo>
                <a:cubicBezTo>
                  <a:pt x="4586" y="18521"/>
                  <a:pt x="4628" y="18505"/>
                  <a:pt x="4667" y="18492"/>
                </a:cubicBezTo>
                <a:cubicBezTo>
                  <a:pt x="4818" y="18423"/>
                  <a:pt x="4886" y="18260"/>
                  <a:pt x="4818" y="18113"/>
                </a:cubicBezTo>
                <a:cubicBezTo>
                  <a:pt x="4641" y="17688"/>
                  <a:pt x="4302" y="17362"/>
                  <a:pt x="3880" y="17198"/>
                </a:cubicBezTo>
                <a:cubicBezTo>
                  <a:pt x="3743" y="17133"/>
                  <a:pt x="3593" y="17104"/>
                  <a:pt x="3443" y="17091"/>
                </a:cubicBezTo>
                <a:cubicBezTo>
                  <a:pt x="3580" y="16846"/>
                  <a:pt x="3648" y="16562"/>
                  <a:pt x="3648" y="16274"/>
                </a:cubicBezTo>
                <a:lnTo>
                  <a:pt x="3648" y="15036"/>
                </a:lnTo>
                <a:cubicBezTo>
                  <a:pt x="3648" y="14873"/>
                  <a:pt x="3511" y="14736"/>
                  <a:pt x="3348" y="14736"/>
                </a:cubicBezTo>
                <a:cubicBezTo>
                  <a:pt x="3185" y="14736"/>
                  <a:pt x="3064" y="14873"/>
                  <a:pt x="3064" y="15036"/>
                </a:cubicBezTo>
                <a:lnTo>
                  <a:pt x="3064" y="16274"/>
                </a:lnTo>
                <a:cubicBezTo>
                  <a:pt x="3064" y="16656"/>
                  <a:pt x="2858" y="17009"/>
                  <a:pt x="2574" y="17215"/>
                </a:cubicBezTo>
                <a:lnTo>
                  <a:pt x="2561" y="17215"/>
                </a:lnTo>
                <a:cubicBezTo>
                  <a:pt x="2531" y="17228"/>
                  <a:pt x="2505" y="17241"/>
                  <a:pt x="2479" y="17267"/>
                </a:cubicBezTo>
                <a:cubicBezTo>
                  <a:pt x="2316" y="17362"/>
                  <a:pt x="2123" y="17417"/>
                  <a:pt x="1921" y="17417"/>
                </a:cubicBezTo>
                <a:cubicBezTo>
                  <a:pt x="1281" y="17417"/>
                  <a:pt x="778" y="16901"/>
                  <a:pt x="778" y="16274"/>
                </a:cubicBezTo>
                <a:lnTo>
                  <a:pt x="778" y="15595"/>
                </a:lnTo>
                <a:cubicBezTo>
                  <a:pt x="1049" y="15784"/>
                  <a:pt x="1388" y="15892"/>
                  <a:pt x="1757" y="15892"/>
                </a:cubicBezTo>
                <a:cubicBezTo>
                  <a:pt x="1908" y="15892"/>
                  <a:pt x="2042" y="15771"/>
                  <a:pt x="2042" y="15608"/>
                </a:cubicBezTo>
                <a:cubicBezTo>
                  <a:pt x="2042" y="15445"/>
                  <a:pt x="1908" y="15307"/>
                  <a:pt x="1757" y="15307"/>
                </a:cubicBezTo>
                <a:cubicBezTo>
                  <a:pt x="1104" y="15307"/>
                  <a:pt x="585" y="14791"/>
                  <a:pt x="585" y="14138"/>
                </a:cubicBezTo>
                <a:cubicBezTo>
                  <a:pt x="585" y="13498"/>
                  <a:pt x="1104" y="12969"/>
                  <a:pt x="1757" y="12969"/>
                </a:cubicBezTo>
                <a:lnTo>
                  <a:pt x="1921" y="12969"/>
                </a:lnTo>
                <a:cubicBezTo>
                  <a:pt x="2871" y="12969"/>
                  <a:pt x="3648" y="12192"/>
                  <a:pt x="3648" y="11238"/>
                </a:cubicBezTo>
                <a:lnTo>
                  <a:pt x="3648" y="10340"/>
                </a:lnTo>
                <a:cubicBezTo>
                  <a:pt x="4831" y="10206"/>
                  <a:pt x="5758" y="9197"/>
                  <a:pt x="5758" y="7989"/>
                </a:cubicBezTo>
                <a:cubicBezTo>
                  <a:pt x="5758" y="6682"/>
                  <a:pt x="4710" y="5634"/>
                  <a:pt x="3417" y="5621"/>
                </a:cubicBezTo>
                <a:cubicBezTo>
                  <a:pt x="3159" y="5089"/>
                  <a:pt x="2613" y="4707"/>
                  <a:pt x="1973" y="4707"/>
                </a:cubicBezTo>
                <a:cubicBezTo>
                  <a:pt x="1810" y="4707"/>
                  <a:pt x="1689" y="4844"/>
                  <a:pt x="1689" y="5007"/>
                </a:cubicBezTo>
                <a:cubicBezTo>
                  <a:pt x="1689" y="5170"/>
                  <a:pt x="1810" y="5308"/>
                  <a:pt x="1973" y="5308"/>
                </a:cubicBezTo>
                <a:cubicBezTo>
                  <a:pt x="2531" y="5308"/>
                  <a:pt x="2982" y="5755"/>
                  <a:pt x="2982" y="6313"/>
                </a:cubicBezTo>
                <a:cubicBezTo>
                  <a:pt x="2982" y="6872"/>
                  <a:pt x="2531" y="7319"/>
                  <a:pt x="1973" y="7319"/>
                </a:cubicBezTo>
                <a:cubicBezTo>
                  <a:pt x="1810" y="7319"/>
                  <a:pt x="1689" y="7456"/>
                  <a:pt x="1689" y="7620"/>
                </a:cubicBezTo>
                <a:cubicBezTo>
                  <a:pt x="1689" y="7783"/>
                  <a:pt x="1810" y="7907"/>
                  <a:pt x="1973" y="7907"/>
                </a:cubicBezTo>
                <a:cubicBezTo>
                  <a:pt x="2858" y="7907"/>
                  <a:pt x="3580" y="7198"/>
                  <a:pt x="3580" y="6313"/>
                </a:cubicBezTo>
                <a:cubicBezTo>
                  <a:pt x="3580" y="6274"/>
                  <a:pt x="3567" y="6245"/>
                  <a:pt x="3567" y="6219"/>
                </a:cubicBezTo>
                <a:lnTo>
                  <a:pt x="3567" y="6219"/>
                </a:lnTo>
                <a:cubicBezTo>
                  <a:pt x="4465" y="6300"/>
                  <a:pt x="5174" y="7061"/>
                  <a:pt x="5174" y="7989"/>
                </a:cubicBezTo>
                <a:cubicBezTo>
                  <a:pt x="5174" y="8844"/>
                  <a:pt x="4560" y="9566"/>
                  <a:pt x="3730" y="9729"/>
                </a:cubicBezTo>
                <a:lnTo>
                  <a:pt x="3635" y="9729"/>
                </a:lnTo>
                <a:cubicBezTo>
                  <a:pt x="3551" y="9748"/>
                  <a:pt x="3467" y="9757"/>
                  <a:pt x="3384" y="9757"/>
                </a:cubicBezTo>
                <a:cubicBezTo>
                  <a:pt x="2860" y="9757"/>
                  <a:pt x="2379" y="9399"/>
                  <a:pt x="2260" y="8858"/>
                </a:cubicBezTo>
                <a:cubicBezTo>
                  <a:pt x="2238" y="8721"/>
                  <a:pt x="2120" y="8632"/>
                  <a:pt x="1986" y="8632"/>
                </a:cubicBezTo>
                <a:cubicBezTo>
                  <a:pt x="1960" y="8632"/>
                  <a:pt x="1934" y="8635"/>
                  <a:pt x="1908" y="8642"/>
                </a:cubicBezTo>
                <a:cubicBezTo>
                  <a:pt x="1757" y="8668"/>
                  <a:pt x="1646" y="8831"/>
                  <a:pt x="1689" y="8982"/>
                </a:cubicBezTo>
                <a:cubicBezTo>
                  <a:pt x="1839" y="9687"/>
                  <a:pt x="2398" y="10193"/>
                  <a:pt x="3064" y="10314"/>
                </a:cubicBezTo>
                <a:lnTo>
                  <a:pt x="3064" y="11238"/>
                </a:lnTo>
                <a:cubicBezTo>
                  <a:pt x="3064" y="11865"/>
                  <a:pt x="2545" y="12381"/>
                  <a:pt x="1921" y="12381"/>
                </a:cubicBezTo>
                <a:cubicBezTo>
                  <a:pt x="1281" y="12381"/>
                  <a:pt x="778" y="11865"/>
                  <a:pt x="778" y="11238"/>
                </a:cubicBezTo>
                <a:lnTo>
                  <a:pt x="778" y="1647"/>
                </a:lnTo>
                <a:cubicBezTo>
                  <a:pt x="778" y="1062"/>
                  <a:pt x="1255" y="585"/>
                  <a:pt x="1839" y="585"/>
                </a:cubicBezTo>
                <a:close/>
                <a:moveTo>
                  <a:pt x="1839" y="1"/>
                </a:moveTo>
                <a:cubicBezTo>
                  <a:pt x="928" y="1"/>
                  <a:pt x="193" y="735"/>
                  <a:pt x="193" y="1647"/>
                </a:cubicBezTo>
                <a:lnTo>
                  <a:pt x="193" y="11238"/>
                </a:lnTo>
                <a:cubicBezTo>
                  <a:pt x="193" y="11797"/>
                  <a:pt x="451" y="12300"/>
                  <a:pt x="872" y="12626"/>
                </a:cubicBezTo>
                <a:cubicBezTo>
                  <a:pt x="356" y="12927"/>
                  <a:pt x="0" y="13498"/>
                  <a:pt x="0" y="14138"/>
                </a:cubicBezTo>
                <a:cubicBezTo>
                  <a:pt x="0" y="14422"/>
                  <a:pt x="69" y="14697"/>
                  <a:pt x="193" y="14942"/>
                </a:cubicBezTo>
                <a:lnTo>
                  <a:pt x="193" y="14968"/>
                </a:lnTo>
                <a:lnTo>
                  <a:pt x="193" y="20791"/>
                </a:lnTo>
                <a:cubicBezTo>
                  <a:pt x="193" y="21705"/>
                  <a:pt x="928" y="22440"/>
                  <a:pt x="1839" y="22440"/>
                </a:cubicBezTo>
                <a:cubicBezTo>
                  <a:pt x="2750" y="22440"/>
                  <a:pt x="3485" y="21705"/>
                  <a:pt x="3485" y="20791"/>
                </a:cubicBezTo>
                <a:lnTo>
                  <a:pt x="3485" y="20533"/>
                </a:lnTo>
                <a:cubicBezTo>
                  <a:pt x="3541" y="20546"/>
                  <a:pt x="3606" y="20546"/>
                  <a:pt x="3661" y="20546"/>
                </a:cubicBezTo>
                <a:cubicBezTo>
                  <a:pt x="3743" y="20546"/>
                  <a:pt x="3825" y="20533"/>
                  <a:pt x="3906" y="20533"/>
                </a:cubicBezTo>
                <a:cubicBezTo>
                  <a:pt x="3933" y="20520"/>
                  <a:pt x="3949" y="20520"/>
                  <a:pt x="3962" y="20520"/>
                </a:cubicBezTo>
                <a:cubicBezTo>
                  <a:pt x="5226" y="20438"/>
                  <a:pt x="6235" y="19390"/>
                  <a:pt x="6274" y="18113"/>
                </a:cubicBezTo>
                <a:cubicBezTo>
                  <a:pt x="7580" y="17607"/>
                  <a:pt x="8452" y="16369"/>
                  <a:pt x="8452" y="14955"/>
                </a:cubicBezTo>
                <a:cubicBezTo>
                  <a:pt x="8452" y="14791"/>
                  <a:pt x="8439" y="14628"/>
                  <a:pt x="8410" y="14465"/>
                </a:cubicBezTo>
                <a:cubicBezTo>
                  <a:pt x="8384" y="14151"/>
                  <a:pt x="8302" y="13851"/>
                  <a:pt x="8165" y="13593"/>
                </a:cubicBezTo>
                <a:cubicBezTo>
                  <a:pt x="8831" y="12953"/>
                  <a:pt x="9200" y="12084"/>
                  <a:pt x="9200" y="11157"/>
                </a:cubicBezTo>
                <a:cubicBezTo>
                  <a:pt x="9200" y="10846"/>
                  <a:pt x="9158" y="10546"/>
                  <a:pt x="9076" y="10259"/>
                </a:cubicBezTo>
                <a:cubicBezTo>
                  <a:pt x="9024" y="9961"/>
                  <a:pt x="8913" y="9687"/>
                  <a:pt x="8750" y="9458"/>
                </a:cubicBezTo>
                <a:cubicBezTo>
                  <a:pt x="8642" y="9279"/>
                  <a:pt x="8521" y="9116"/>
                  <a:pt x="8384" y="8952"/>
                </a:cubicBezTo>
                <a:cubicBezTo>
                  <a:pt x="8766" y="8342"/>
                  <a:pt x="8942" y="7633"/>
                  <a:pt x="8900" y="6911"/>
                </a:cubicBezTo>
                <a:cubicBezTo>
                  <a:pt x="8831" y="6111"/>
                  <a:pt x="8492" y="5334"/>
                  <a:pt x="7920" y="4762"/>
                </a:cubicBezTo>
                <a:cubicBezTo>
                  <a:pt x="7580" y="4423"/>
                  <a:pt x="7159" y="4165"/>
                  <a:pt x="6725" y="3988"/>
                </a:cubicBezTo>
                <a:cubicBezTo>
                  <a:pt x="6708" y="3782"/>
                  <a:pt x="6682" y="3580"/>
                  <a:pt x="6614" y="3374"/>
                </a:cubicBezTo>
                <a:cubicBezTo>
                  <a:pt x="6562" y="3142"/>
                  <a:pt x="6450" y="2910"/>
                  <a:pt x="6300" y="2708"/>
                </a:cubicBezTo>
                <a:cubicBezTo>
                  <a:pt x="6219" y="2571"/>
                  <a:pt x="6111" y="2437"/>
                  <a:pt x="5990" y="2326"/>
                </a:cubicBezTo>
                <a:cubicBezTo>
                  <a:pt x="5521" y="1847"/>
                  <a:pt x="4883" y="1600"/>
                  <a:pt x="4238" y="1600"/>
                </a:cubicBezTo>
                <a:cubicBezTo>
                  <a:pt x="3985" y="1600"/>
                  <a:pt x="3731" y="1638"/>
                  <a:pt x="3485" y="1715"/>
                </a:cubicBezTo>
                <a:lnTo>
                  <a:pt x="3485" y="1647"/>
                </a:lnTo>
                <a:cubicBezTo>
                  <a:pt x="3485" y="735"/>
                  <a:pt x="2750" y="1"/>
                  <a:pt x="18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/>
          <p:nvPr/>
        </p:nvSpPr>
        <p:spPr>
          <a:xfrm rot="7199981">
            <a:off x="-328418" y="1706060"/>
            <a:ext cx="2322738" cy="5659561"/>
          </a:xfrm>
          <a:custGeom>
            <a:avLst/>
            <a:gdLst/>
            <a:ahLst/>
            <a:cxnLst/>
            <a:rect l="l" t="t" r="r" b="b"/>
            <a:pathLst>
              <a:path w="9210" h="22441" extrusionOk="0">
                <a:moveTo>
                  <a:pt x="7361" y="585"/>
                </a:moveTo>
                <a:cubicBezTo>
                  <a:pt x="7946" y="585"/>
                  <a:pt x="8423" y="1062"/>
                  <a:pt x="8423" y="1647"/>
                </a:cubicBezTo>
                <a:lnTo>
                  <a:pt x="8423" y="11238"/>
                </a:lnTo>
                <a:cubicBezTo>
                  <a:pt x="8423" y="11865"/>
                  <a:pt x="7920" y="12381"/>
                  <a:pt x="7280" y="12381"/>
                </a:cubicBezTo>
                <a:cubicBezTo>
                  <a:pt x="6653" y="12381"/>
                  <a:pt x="6137" y="11865"/>
                  <a:pt x="6137" y="11238"/>
                </a:cubicBezTo>
                <a:lnTo>
                  <a:pt x="6137" y="10314"/>
                </a:lnTo>
                <a:cubicBezTo>
                  <a:pt x="6803" y="10193"/>
                  <a:pt x="7361" y="9687"/>
                  <a:pt x="7511" y="8982"/>
                </a:cubicBezTo>
                <a:cubicBezTo>
                  <a:pt x="7551" y="8831"/>
                  <a:pt x="7443" y="8668"/>
                  <a:pt x="7293" y="8642"/>
                </a:cubicBezTo>
                <a:cubicBezTo>
                  <a:pt x="7266" y="8635"/>
                  <a:pt x="7240" y="8632"/>
                  <a:pt x="7215" y="8632"/>
                </a:cubicBezTo>
                <a:cubicBezTo>
                  <a:pt x="7084" y="8632"/>
                  <a:pt x="6973" y="8721"/>
                  <a:pt x="6940" y="8858"/>
                </a:cubicBezTo>
                <a:cubicBezTo>
                  <a:pt x="6822" y="9399"/>
                  <a:pt x="6348" y="9757"/>
                  <a:pt x="5820" y="9757"/>
                </a:cubicBezTo>
                <a:cubicBezTo>
                  <a:pt x="5736" y="9757"/>
                  <a:pt x="5650" y="9748"/>
                  <a:pt x="5565" y="9729"/>
                </a:cubicBezTo>
                <a:lnTo>
                  <a:pt x="5470" y="9729"/>
                </a:lnTo>
                <a:cubicBezTo>
                  <a:pt x="4654" y="9566"/>
                  <a:pt x="4027" y="8844"/>
                  <a:pt x="4027" y="7989"/>
                </a:cubicBezTo>
                <a:cubicBezTo>
                  <a:pt x="4027" y="7061"/>
                  <a:pt x="4735" y="6300"/>
                  <a:pt x="5634" y="6219"/>
                </a:cubicBezTo>
                <a:lnTo>
                  <a:pt x="5634" y="6313"/>
                </a:lnTo>
                <a:cubicBezTo>
                  <a:pt x="5634" y="7198"/>
                  <a:pt x="6339" y="7907"/>
                  <a:pt x="7224" y="7907"/>
                </a:cubicBezTo>
                <a:cubicBezTo>
                  <a:pt x="7387" y="7907"/>
                  <a:pt x="7524" y="7783"/>
                  <a:pt x="7524" y="7620"/>
                </a:cubicBezTo>
                <a:cubicBezTo>
                  <a:pt x="7524" y="7456"/>
                  <a:pt x="7387" y="7319"/>
                  <a:pt x="7224" y="7319"/>
                </a:cubicBezTo>
                <a:cubicBezTo>
                  <a:pt x="6666" y="7319"/>
                  <a:pt x="6218" y="6872"/>
                  <a:pt x="6218" y="6313"/>
                </a:cubicBezTo>
                <a:cubicBezTo>
                  <a:pt x="6218" y="5755"/>
                  <a:pt x="6666" y="5308"/>
                  <a:pt x="7224" y="5308"/>
                </a:cubicBezTo>
                <a:cubicBezTo>
                  <a:pt x="7387" y="5308"/>
                  <a:pt x="7524" y="5170"/>
                  <a:pt x="7524" y="5007"/>
                </a:cubicBezTo>
                <a:cubicBezTo>
                  <a:pt x="7524" y="4844"/>
                  <a:pt x="7387" y="4707"/>
                  <a:pt x="7224" y="4707"/>
                </a:cubicBezTo>
                <a:cubicBezTo>
                  <a:pt x="6597" y="4707"/>
                  <a:pt x="6042" y="5089"/>
                  <a:pt x="5781" y="5621"/>
                </a:cubicBezTo>
                <a:cubicBezTo>
                  <a:pt x="4491" y="5634"/>
                  <a:pt x="3442" y="6682"/>
                  <a:pt x="3442" y="7989"/>
                </a:cubicBezTo>
                <a:cubicBezTo>
                  <a:pt x="3442" y="9197"/>
                  <a:pt x="4366" y="10206"/>
                  <a:pt x="5552" y="10340"/>
                </a:cubicBezTo>
                <a:lnTo>
                  <a:pt x="5552" y="11238"/>
                </a:lnTo>
                <a:cubicBezTo>
                  <a:pt x="5552" y="12192"/>
                  <a:pt x="6326" y="12969"/>
                  <a:pt x="7280" y="12969"/>
                </a:cubicBezTo>
                <a:lnTo>
                  <a:pt x="7456" y="12969"/>
                </a:lnTo>
                <a:cubicBezTo>
                  <a:pt x="8096" y="12969"/>
                  <a:pt x="8612" y="13498"/>
                  <a:pt x="8612" y="14138"/>
                </a:cubicBezTo>
                <a:cubicBezTo>
                  <a:pt x="8612" y="14791"/>
                  <a:pt x="8096" y="15307"/>
                  <a:pt x="7456" y="15307"/>
                </a:cubicBezTo>
                <a:cubicBezTo>
                  <a:pt x="7293" y="15307"/>
                  <a:pt x="7155" y="15445"/>
                  <a:pt x="7155" y="15608"/>
                </a:cubicBezTo>
                <a:cubicBezTo>
                  <a:pt x="7155" y="15771"/>
                  <a:pt x="7293" y="15892"/>
                  <a:pt x="7456" y="15892"/>
                </a:cubicBezTo>
                <a:cubicBezTo>
                  <a:pt x="7809" y="15892"/>
                  <a:pt x="8148" y="15784"/>
                  <a:pt x="8423" y="15595"/>
                </a:cubicBezTo>
                <a:lnTo>
                  <a:pt x="8423" y="16274"/>
                </a:lnTo>
                <a:cubicBezTo>
                  <a:pt x="8423" y="16901"/>
                  <a:pt x="7920" y="17417"/>
                  <a:pt x="7280" y="17417"/>
                </a:cubicBezTo>
                <a:cubicBezTo>
                  <a:pt x="7074" y="17417"/>
                  <a:pt x="6884" y="17362"/>
                  <a:pt x="6721" y="17267"/>
                </a:cubicBezTo>
                <a:cubicBezTo>
                  <a:pt x="6695" y="17241"/>
                  <a:pt x="6666" y="17228"/>
                  <a:pt x="6639" y="17215"/>
                </a:cubicBezTo>
                <a:cubicBezTo>
                  <a:pt x="6339" y="17009"/>
                  <a:pt x="6137" y="16656"/>
                  <a:pt x="6137" y="16274"/>
                </a:cubicBezTo>
                <a:lnTo>
                  <a:pt x="6137" y="15036"/>
                </a:lnTo>
                <a:cubicBezTo>
                  <a:pt x="6137" y="14873"/>
                  <a:pt x="6012" y="14736"/>
                  <a:pt x="5849" y="14736"/>
                </a:cubicBezTo>
                <a:cubicBezTo>
                  <a:pt x="5686" y="14736"/>
                  <a:pt x="5552" y="14873"/>
                  <a:pt x="5552" y="15036"/>
                </a:cubicBezTo>
                <a:lnTo>
                  <a:pt x="5552" y="16274"/>
                </a:lnTo>
                <a:cubicBezTo>
                  <a:pt x="5552" y="16562"/>
                  <a:pt x="5634" y="16846"/>
                  <a:pt x="5754" y="17091"/>
                </a:cubicBezTo>
                <a:cubicBezTo>
                  <a:pt x="5604" y="17104"/>
                  <a:pt x="5470" y="17133"/>
                  <a:pt x="5320" y="17198"/>
                </a:cubicBezTo>
                <a:cubicBezTo>
                  <a:pt x="4899" y="17362"/>
                  <a:pt x="4556" y="17688"/>
                  <a:pt x="4379" y="18113"/>
                </a:cubicBezTo>
                <a:cubicBezTo>
                  <a:pt x="4311" y="18260"/>
                  <a:pt x="4379" y="18423"/>
                  <a:pt x="4530" y="18492"/>
                </a:cubicBezTo>
                <a:cubicBezTo>
                  <a:pt x="4572" y="18505"/>
                  <a:pt x="4611" y="18521"/>
                  <a:pt x="4654" y="18521"/>
                </a:cubicBezTo>
                <a:cubicBezTo>
                  <a:pt x="4762" y="18521"/>
                  <a:pt x="4869" y="18452"/>
                  <a:pt x="4912" y="18341"/>
                </a:cubicBezTo>
                <a:cubicBezTo>
                  <a:pt x="5033" y="18070"/>
                  <a:pt x="5265" y="17852"/>
                  <a:pt x="5536" y="17744"/>
                </a:cubicBezTo>
                <a:cubicBezTo>
                  <a:pt x="5673" y="17690"/>
                  <a:pt x="5812" y="17663"/>
                  <a:pt x="5952" y="17663"/>
                </a:cubicBezTo>
                <a:cubicBezTo>
                  <a:pt x="6092" y="17663"/>
                  <a:pt x="6231" y="17690"/>
                  <a:pt x="6368" y="17744"/>
                </a:cubicBezTo>
                <a:cubicBezTo>
                  <a:pt x="6626" y="17907"/>
                  <a:pt x="6953" y="18002"/>
                  <a:pt x="7280" y="18002"/>
                </a:cubicBezTo>
                <a:cubicBezTo>
                  <a:pt x="7727" y="18002"/>
                  <a:pt x="8122" y="17839"/>
                  <a:pt x="8423" y="17567"/>
                </a:cubicBezTo>
                <a:lnTo>
                  <a:pt x="8423" y="20791"/>
                </a:lnTo>
                <a:cubicBezTo>
                  <a:pt x="8423" y="21379"/>
                  <a:pt x="7946" y="21852"/>
                  <a:pt x="7361" y="21852"/>
                </a:cubicBezTo>
                <a:cubicBezTo>
                  <a:pt x="6777" y="21852"/>
                  <a:pt x="6300" y="21379"/>
                  <a:pt x="6300" y="20791"/>
                </a:cubicBezTo>
                <a:lnTo>
                  <a:pt x="6300" y="20356"/>
                </a:lnTo>
                <a:cubicBezTo>
                  <a:pt x="6790" y="20112"/>
                  <a:pt x="7155" y="19648"/>
                  <a:pt x="7237" y="19076"/>
                </a:cubicBezTo>
                <a:cubicBezTo>
                  <a:pt x="7266" y="18913"/>
                  <a:pt x="7142" y="18766"/>
                  <a:pt x="6992" y="18737"/>
                </a:cubicBezTo>
                <a:cubicBezTo>
                  <a:pt x="6977" y="18734"/>
                  <a:pt x="6962" y="18733"/>
                  <a:pt x="6947" y="18733"/>
                </a:cubicBezTo>
                <a:cubicBezTo>
                  <a:pt x="6802" y="18733"/>
                  <a:pt x="6676" y="18845"/>
                  <a:pt x="6653" y="18982"/>
                </a:cubicBezTo>
                <a:cubicBezTo>
                  <a:pt x="6597" y="19377"/>
                  <a:pt x="6352" y="19690"/>
                  <a:pt x="6012" y="19854"/>
                </a:cubicBezTo>
                <a:cubicBezTo>
                  <a:pt x="5986" y="19854"/>
                  <a:pt x="5960" y="19854"/>
                  <a:pt x="5931" y="19867"/>
                </a:cubicBezTo>
                <a:cubicBezTo>
                  <a:pt x="5754" y="19909"/>
                  <a:pt x="5578" y="19935"/>
                  <a:pt x="5402" y="19935"/>
                </a:cubicBezTo>
                <a:cubicBezTo>
                  <a:pt x="4474" y="19935"/>
                  <a:pt x="3700" y="19269"/>
                  <a:pt x="3537" y="18384"/>
                </a:cubicBezTo>
                <a:cubicBezTo>
                  <a:pt x="3563" y="18328"/>
                  <a:pt x="3563" y="18276"/>
                  <a:pt x="3550" y="18221"/>
                </a:cubicBezTo>
                <a:cubicBezTo>
                  <a:pt x="3537" y="18165"/>
                  <a:pt x="3524" y="18113"/>
                  <a:pt x="3511" y="18044"/>
                </a:cubicBezTo>
                <a:lnTo>
                  <a:pt x="3511" y="17920"/>
                </a:lnTo>
                <a:cubicBezTo>
                  <a:pt x="3524" y="17881"/>
                  <a:pt x="3511" y="17839"/>
                  <a:pt x="3494" y="17799"/>
                </a:cubicBezTo>
                <a:cubicBezTo>
                  <a:pt x="3511" y="17104"/>
                  <a:pt x="3971" y="16464"/>
                  <a:pt x="4680" y="16287"/>
                </a:cubicBezTo>
                <a:cubicBezTo>
                  <a:pt x="4843" y="16248"/>
                  <a:pt x="4938" y="16085"/>
                  <a:pt x="4899" y="15935"/>
                </a:cubicBezTo>
                <a:cubicBezTo>
                  <a:pt x="4863" y="15796"/>
                  <a:pt x="4740" y="15707"/>
                  <a:pt x="4604" y="15707"/>
                </a:cubicBezTo>
                <a:cubicBezTo>
                  <a:pt x="4579" y="15707"/>
                  <a:pt x="4555" y="15710"/>
                  <a:pt x="4530" y="15716"/>
                </a:cubicBezTo>
                <a:cubicBezTo>
                  <a:pt x="3674" y="15948"/>
                  <a:pt x="3073" y="16656"/>
                  <a:pt x="2939" y="17473"/>
                </a:cubicBezTo>
                <a:cubicBezTo>
                  <a:pt x="1973" y="17022"/>
                  <a:pt x="1346" y="16055"/>
                  <a:pt x="1346" y="14955"/>
                </a:cubicBezTo>
                <a:lnTo>
                  <a:pt x="1346" y="14749"/>
                </a:lnTo>
                <a:cubicBezTo>
                  <a:pt x="1372" y="14710"/>
                  <a:pt x="1372" y="14667"/>
                  <a:pt x="1372" y="14628"/>
                </a:cubicBezTo>
                <a:lnTo>
                  <a:pt x="1372" y="14520"/>
                </a:lnTo>
                <a:cubicBezTo>
                  <a:pt x="1414" y="14275"/>
                  <a:pt x="1483" y="14031"/>
                  <a:pt x="1590" y="13799"/>
                </a:cubicBezTo>
                <a:cubicBezTo>
                  <a:pt x="1862" y="13335"/>
                  <a:pt x="2368" y="13021"/>
                  <a:pt x="2939" y="13008"/>
                </a:cubicBezTo>
                <a:cubicBezTo>
                  <a:pt x="3103" y="13008"/>
                  <a:pt x="3223" y="12871"/>
                  <a:pt x="3223" y="12724"/>
                </a:cubicBezTo>
                <a:cubicBezTo>
                  <a:pt x="3223" y="12561"/>
                  <a:pt x="3086" y="12424"/>
                  <a:pt x="2923" y="12424"/>
                </a:cubicBezTo>
                <a:cubicBezTo>
                  <a:pt x="2325" y="12437"/>
                  <a:pt x="1767" y="12695"/>
                  <a:pt x="1388" y="13103"/>
                </a:cubicBezTo>
                <a:cubicBezTo>
                  <a:pt x="869" y="12587"/>
                  <a:pt x="585" y="11891"/>
                  <a:pt x="585" y="11157"/>
                </a:cubicBezTo>
                <a:cubicBezTo>
                  <a:pt x="585" y="10967"/>
                  <a:pt x="611" y="10778"/>
                  <a:pt x="637" y="10601"/>
                </a:cubicBezTo>
                <a:cubicBezTo>
                  <a:pt x="666" y="10559"/>
                  <a:pt x="666" y="10533"/>
                  <a:pt x="679" y="10490"/>
                </a:cubicBezTo>
                <a:cubicBezTo>
                  <a:pt x="679" y="10464"/>
                  <a:pt x="679" y="10438"/>
                  <a:pt x="692" y="10409"/>
                </a:cubicBezTo>
                <a:cubicBezTo>
                  <a:pt x="748" y="10177"/>
                  <a:pt x="843" y="9961"/>
                  <a:pt x="950" y="9756"/>
                </a:cubicBezTo>
                <a:cubicBezTo>
                  <a:pt x="1243" y="9354"/>
                  <a:pt x="1734" y="9092"/>
                  <a:pt x="2254" y="9092"/>
                </a:cubicBezTo>
                <a:cubicBezTo>
                  <a:pt x="2313" y="9092"/>
                  <a:pt x="2373" y="9095"/>
                  <a:pt x="2433" y="9102"/>
                </a:cubicBezTo>
                <a:cubicBezTo>
                  <a:pt x="2442" y="9103"/>
                  <a:pt x="2451" y="9104"/>
                  <a:pt x="2460" y="9104"/>
                </a:cubicBezTo>
                <a:cubicBezTo>
                  <a:pt x="2612" y="9104"/>
                  <a:pt x="2747" y="8999"/>
                  <a:pt x="2760" y="8844"/>
                </a:cubicBezTo>
                <a:cubicBezTo>
                  <a:pt x="2789" y="8681"/>
                  <a:pt x="2665" y="8544"/>
                  <a:pt x="2515" y="8518"/>
                </a:cubicBezTo>
                <a:cubicBezTo>
                  <a:pt x="2434" y="8510"/>
                  <a:pt x="2355" y="8507"/>
                  <a:pt x="2276" y="8507"/>
                </a:cubicBezTo>
                <a:cubicBezTo>
                  <a:pt x="1944" y="8507"/>
                  <a:pt x="1631" y="8573"/>
                  <a:pt x="1346" y="8694"/>
                </a:cubicBezTo>
                <a:cubicBezTo>
                  <a:pt x="624" y="7607"/>
                  <a:pt x="761" y="6124"/>
                  <a:pt x="1698" y="5183"/>
                </a:cubicBezTo>
                <a:cubicBezTo>
                  <a:pt x="1960" y="4925"/>
                  <a:pt x="2270" y="4723"/>
                  <a:pt x="2596" y="4586"/>
                </a:cubicBezTo>
                <a:cubicBezTo>
                  <a:pt x="2720" y="4968"/>
                  <a:pt x="2952" y="5321"/>
                  <a:pt x="3266" y="5592"/>
                </a:cubicBezTo>
                <a:cubicBezTo>
                  <a:pt x="3318" y="5634"/>
                  <a:pt x="3387" y="5660"/>
                  <a:pt x="3455" y="5660"/>
                </a:cubicBezTo>
                <a:cubicBezTo>
                  <a:pt x="3537" y="5660"/>
                  <a:pt x="3619" y="5621"/>
                  <a:pt x="3674" y="5553"/>
                </a:cubicBezTo>
                <a:cubicBezTo>
                  <a:pt x="3782" y="5428"/>
                  <a:pt x="3769" y="5252"/>
                  <a:pt x="3645" y="5144"/>
                </a:cubicBezTo>
                <a:cubicBezTo>
                  <a:pt x="3155" y="4723"/>
                  <a:pt x="2992" y="4070"/>
                  <a:pt x="3168" y="3482"/>
                </a:cubicBezTo>
                <a:cubicBezTo>
                  <a:pt x="3210" y="3335"/>
                  <a:pt x="3279" y="3198"/>
                  <a:pt x="3374" y="3061"/>
                </a:cubicBezTo>
                <a:cubicBezTo>
                  <a:pt x="3400" y="3008"/>
                  <a:pt x="3442" y="2953"/>
                  <a:pt x="3481" y="2910"/>
                </a:cubicBezTo>
                <a:cubicBezTo>
                  <a:pt x="3494" y="2884"/>
                  <a:pt x="3511" y="2871"/>
                  <a:pt x="3524" y="2858"/>
                </a:cubicBezTo>
                <a:cubicBezTo>
                  <a:pt x="3550" y="2816"/>
                  <a:pt x="3592" y="2777"/>
                  <a:pt x="3619" y="2734"/>
                </a:cubicBezTo>
                <a:cubicBezTo>
                  <a:pt x="3988" y="2376"/>
                  <a:pt x="4475" y="2189"/>
                  <a:pt x="4968" y="2189"/>
                </a:cubicBezTo>
                <a:cubicBezTo>
                  <a:pt x="5220" y="2189"/>
                  <a:pt x="5475" y="2238"/>
                  <a:pt x="5715" y="2339"/>
                </a:cubicBezTo>
                <a:lnTo>
                  <a:pt x="5715" y="3253"/>
                </a:lnTo>
                <a:cubicBezTo>
                  <a:pt x="5715" y="3417"/>
                  <a:pt x="5849" y="3551"/>
                  <a:pt x="6012" y="3551"/>
                </a:cubicBezTo>
                <a:cubicBezTo>
                  <a:pt x="6176" y="3551"/>
                  <a:pt x="6300" y="3417"/>
                  <a:pt x="6300" y="3253"/>
                </a:cubicBezTo>
                <a:lnTo>
                  <a:pt x="6300" y="2163"/>
                </a:lnTo>
                <a:lnTo>
                  <a:pt x="6300" y="1865"/>
                </a:lnTo>
                <a:lnTo>
                  <a:pt x="6300" y="1647"/>
                </a:lnTo>
                <a:cubicBezTo>
                  <a:pt x="6300" y="1062"/>
                  <a:pt x="6777" y="585"/>
                  <a:pt x="7361" y="585"/>
                </a:cubicBezTo>
                <a:close/>
                <a:moveTo>
                  <a:pt x="7361" y="1"/>
                </a:moveTo>
                <a:cubicBezTo>
                  <a:pt x="6463" y="1"/>
                  <a:pt x="5715" y="735"/>
                  <a:pt x="5715" y="1647"/>
                </a:cubicBezTo>
                <a:lnTo>
                  <a:pt x="5715" y="1715"/>
                </a:lnTo>
                <a:cubicBezTo>
                  <a:pt x="5469" y="1638"/>
                  <a:pt x="5215" y="1600"/>
                  <a:pt x="4962" y="1600"/>
                </a:cubicBezTo>
                <a:cubicBezTo>
                  <a:pt x="4317" y="1600"/>
                  <a:pt x="3679" y="1847"/>
                  <a:pt x="3210" y="2326"/>
                </a:cubicBezTo>
                <a:cubicBezTo>
                  <a:pt x="3086" y="2450"/>
                  <a:pt x="2978" y="2571"/>
                  <a:pt x="2897" y="2708"/>
                </a:cubicBezTo>
                <a:cubicBezTo>
                  <a:pt x="2747" y="2910"/>
                  <a:pt x="2652" y="3142"/>
                  <a:pt x="2583" y="3374"/>
                </a:cubicBezTo>
                <a:cubicBezTo>
                  <a:pt x="2531" y="3580"/>
                  <a:pt x="2489" y="3782"/>
                  <a:pt x="2489" y="3988"/>
                </a:cubicBezTo>
                <a:cubicBezTo>
                  <a:pt x="2041" y="4165"/>
                  <a:pt x="1633" y="4423"/>
                  <a:pt x="1290" y="4762"/>
                </a:cubicBezTo>
                <a:cubicBezTo>
                  <a:pt x="705" y="5334"/>
                  <a:pt x="366" y="6111"/>
                  <a:pt x="310" y="6911"/>
                </a:cubicBezTo>
                <a:cubicBezTo>
                  <a:pt x="258" y="7633"/>
                  <a:pt x="434" y="8342"/>
                  <a:pt x="816" y="8952"/>
                </a:cubicBezTo>
                <a:cubicBezTo>
                  <a:pt x="679" y="9116"/>
                  <a:pt x="555" y="9279"/>
                  <a:pt x="447" y="9458"/>
                </a:cubicBezTo>
                <a:cubicBezTo>
                  <a:pt x="297" y="9687"/>
                  <a:pt x="176" y="9961"/>
                  <a:pt x="121" y="10259"/>
                </a:cubicBezTo>
                <a:cubicBezTo>
                  <a:pt x="39" y="10546"/>
                  <a:pt x="0" y="10846"/>
                  <a:pt x="0" y="11157"/>
                </a:cubicBezTo>
                <a:cubicBezTo>
                  <a:pt x="0" y="12084"/>
                  <a:pt x="379" y="12953"/>
                  <a:pt x="1032" y="13593"/>
                </a:cubicBezTo>
                <a:cubicBezTo>
                  <a:pt x="898" y="13851"/>
                  <a:pt x="816" y="14151"/>
                  <a:pt x="787" y="14465"/>
                </a:cubicBezTo>
                <a:cubicBezTo>
                  <a:pt x="774" y="14628"/>
                  <a:pt x="761" y="14791"/>
                  <a:pt x="761" y="14955"/>
                </a:cubicBezTo>
                <a:cubicBezTo>
                  <a:pt x="761" y="16369"/>
                  <a:pt x="1617" y="17607"/>
                  <a:pt x="2923" y="18113"/>
                </a:cubicBezTo>
                <a:cubicBezTo>
                  <a:pt x="2965" y="19390"/>
                  <a:pt x="3971" y="20438"/>
                  <a:pt x="5238" y="20520"/>
                </a:cubicBezTo>
                <a:cubicBezTo>
                  <a:pt x="5251" y="20520"/>
                  <a:pt x="5278" y="20520"/>
                  <a:pt x="5291" y="20533"/>
                </a:cubicBezTo>
                <a:cubicBezTo>
                  <a:pt x="5372" y="20533"/>
                  <a:pt x="5454" y="20546"/>
                  <a:pt x="5536" y="20546"/>
                </a:cubicBezTo>
                <a:cubicBezTo>
                  <a:pt x="5591" y="20546"/>
                  <a:pt x="5660" y="20546"/>
                  <a:pt x="5715" y="20533"/>
                </a:cubicBezTo>
                <a:lnTo>
                  <a:pt x="5715" y="20791"/>
                </a:lnTo>
                <a:cubicBezTo>
                  <a:pt x="5715" y="21705"/>
                  <a:pt x="6463" y="22440"/>
                  <a:pt x="7361" y="22440"/>
                </a:cubicBezTo>
                <a:cubicBezTo>
                  <a:pt x="8272" y="22440"/>
                  <a:pt x="9020" y="21705"/>
                  <a:pt x="9020" y="20791"/>
                </a:cubicBezTo>
                <a:lnTo>
                  <a:pt x="9020" y="14968"/>
                </a:lnTo>
                <a:cubicBezTo>
                  <a:pt x="9020" y="14955"/>
                  <a:pt x="9007" y="14955"/>
                  <a:pt x="9007" y="14942"/>
                </a:cubicBezTo>
                <a:cubicBezTo>
                  <a:pt x="9144" y="14697"/>
                  <a:pt x="9210" y="14422"/>
                  <a:pt x="9210" y="14138"/>
                </a:cubicBezTo>
                <a:cubicBezTo>
                  <a:pt x="9210" y="13498"/>
                  <a:pt x="8857" y="12927"/>
                  <a:pt x="8328" y="12626"/>
                </a:cubicBezTo>
                <a:cubicBezTo>
                  <a:pt x="8749" y="12300"/>
                  <a:pt x="9020" y="11797"/>
                  <a:pt x="9020" y="11238"/>
                </a:cubicBezTo>
                <a:lnTo>
                  <a:pt x="9020" y="1647"/>
                </a:lnTo>
                <a:cubicBezTo>
                  <a:pt x="9020" y="735"/>
                  <a:pt x="8272" y="1"/>
                  <a:pt x="73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5"/>
          <p:cNvSpPr/>
          <p:nvPr/>
        </p:nvSpPr>
        <p:spPr>
          <a:xfrm rot="-1635335" flipH="1">
            <a:off x="7458454" y="-2000632"/>
            <a:ext cx="2322548" cy="5664635"/>
          </a:xfrm>
          <a:custGeom>
            <a:avLst/>
            <a:gdLst/>
            <a:ahLst/>
            <a:cxnLst/>
            <a:rect l="l" t="t" r="r" b="b"/>
            <a:pathLst>
              <a:path w="9201" h="22441" extrusionOk="0">
                <a:moveTo>
                  <a:pt x="1839" y="585"/>
                </a:moveTo>
                <a:cubicBezTo>
                  <a:pt x="2424" y="585"/>
                  <a:pt x="2901" y="1062"/>
                  <a:pt x="2901" y="1647"/>
                </a:cubicBezTo>
                <a:lnTo>
                  <a:pt x="2901" y="1865"/>
                </a:lnTo>
                <a:lnTo>
                  <a:pt x="2901" y="2163"/>
                </a:lnTo>
                <a:lnTo>
                  <a:pt x="2901" y="3253"/>
                </a:lnTo>
                <a:cubicBezTo>
                  <a:pt x="2901" y="3417"/>
                  <a:pt x="3021" y="3551"/>
                  <a:pt x="3185" y="3551"/>
                </a:cubicBezTo>
                <a:cubicBezTo>
                  <a:pt x="3348" y="3551"/>
                  <a:pt x="3485" y="3417"/>
                  <a:pt x="3485" y="3253"/>
                </a:cubicBezTo>
                <a:lnTo>
                  <a:pt x="3485" y="2339"/>
                </a:lnTo>
                <a:cubicBezTo>
                  <a:pt x="3726" y="2238"/>
                  <a:pt x="3980" y="2189"/>
                  <a:pt x="4233" y="2189"/>
                </a:cubicBezTo>
                <a:cubicBezTo>
                  <a:pt x="4725" y="2189"/>
                  <a:pt x="5213" y="2376"/>
                  <a:pt x="5582" y="2734"/>
                </a:cubicBezTo>
                <a:cubicBezTo>
                  <a:pt x="5608" y="2777"/>
                  <a:pt x="5647" y="2816"/>
                  <a:pt x="5676" y="2858"/>
                </a:cubicBezTo>
                <a:cubicBezTo>
                  <a:pt x="5690" y="2871"/>
                  <a:pt x="5703" y="2884"/>
                  <a:pt x="5716" y="2910"/>
                </a:cubicBezTo>
                <a:cubicBezTo>
                  <a:pt x="5758" y="2953"/>
                  <a:pt x="5797" y="3008"/>
                  <a:pt x="5840" y="3061"/>
                </a:cubicBezTo>
                <a:cubicBezTo>
                  <a:pt x="5921" y="3185"/>
                  <a:pt x="5990" y="3335"/>
                  <a:pt x="6029" y="3482"/>
                </a:cubicBezTo>
                <a:cubicBezTo>
                  <a:pt x="6206" y="4070"/>
                  <a:pt x="6042" y="4723"/>
                  <a:pt x="5552" y="5144"/>
                </a:cubicBezTo>
                <a:cubicBezTo>
                  <a:pt x="5432" y="5252"/>
                  <a:pt x="5418" y="5428"/>
                  <a:pt x="5526" y="5553"/>
                </a:cubicBezTo>
                <a:cubicBezTo>
                  <a:pt x="5582" y="5621"/>
                  <a:pt x="5663" y="5660"/>
                  <a:pt x="5745" y="5660"/>
                </a:cubicBezTo>
                <a:cubicBezTo>
                  <a:pt x="5810" y="5660"/>
                  <a:pt x="5879" y="5634"/>
                  <a:pt x="5934" y="5592"/>
                </a:cubicBezTo>
                <a:cubicBezTo>
                  <a:pt x="6261" y="5321"/>
                  <a:pt x="6480" y="4968"/>
                  <a:pt x="6601" y="4586"/>
                </a:cubicBezTo>
                <a:cubicBezTo>
                  <a:pt x="6927" y="4723"/>
                  <a:pt x="7241" y="4925"/>
                  <a:pt x="7499" y="5183"/>
                </a:cubicBezTo>
                <a:cubicBezTo>
                  <a:pt x="8439" y="6124"/>
                  <a:pt x="8573" y="7607"/>
                  <a:pt x="7852" y="8694"/>
                </a:cubicBezTo>
                <a:cubicBezTo>
                  <a:pt x="7566" y="8573"/>
                  <a:pt x="7253" y="8507"/>
                  <a:pt x="6928" y="8507"/>
                </a:cubicBezTo>
                <a:cubicBezTo>
                  <a:pt x="6851" y="8507"/>
                  <a:pt x="6773" y="8510"/>
                  <a:pt x="6695" y="8518"/>
                </a:cubicBezTo>
                <a:cubicBezTo>
                  <a:pt x="6532" y="8544"/>
                  <a:pt x="6411" y="8681"/>
                  <a:pt x="6437" y="8844"/>
                </a:cubicBezTo>
                <a:cubicBezTo>
                  <a:pt x="6450" y="8999"/>
                  <a:pt x="6585" y="9104"/>
                  <a:pt x="6737" y="9104"/>
                </a:cubicBezTo>
                <a:cubicBezTo>
                  <a:pt x="6746" y="9104"/>
                  <a:pt x="6755" y="9103"/>
                  <a:pt x="6764" y="9102"/>
                </a:cubicBezTo>
                <a:cubicBezTo>
                  <a:pt x="6825" y="9095"/>
                  <a:pt x="6886" y="9092"/>
                  <a:pt x="6947" y="9092"/>
                </a:cubicBezTo>
                <a:cubicBezTo>
                  <a:pt x="7474" y="9092"/>
                  <a:pt x="7954" y="9354"/>
                  <a:pt x="8247" y="9756"/>
                </a:cubicBezTo>
                <a:cubicBezTo>
                  <a:pt x="8358" y="9961"/>
                  <a:pt x="8452" y="10177"/>
                  <a:pt x="8521" y="10409"/>
                </a:cubicBezTo>
                <a:cubicBezTo>
                  <a:pt x="8521" y="10438"/>
                  <a:pt x="8521" y="10464"/>
                  <a:pt x="8534" y="10490"/>
                </a:cubicBezTo>
                <a:cubicBezTo>
                  <a:pt x="8534" y="10533"/>
                  <a:pt x="8547" y="10559"/>
                  <a:pt x="8560" y="10601"/>
                </a:cubicBezTo>
                <a:cubicBezTo>
                  <a:pt x="8603" y="10778"/>
                  <a:pt x="8616" y="10967"/>
                  <a:pt x="8616" y="11157"/>
                </a:cubicBezTo>
                <a:cubicBezTo>
                  <a:pt x="8616" y="11891"/>
                  <a:pt x="8328" y="12587"/>
                  <a:pt x="7812" y="13103"/>
                </a:cubicBezTo>
                <a:cubicBezTo>
                  <a:pt x="7430" y="12695"/>
                  <a:pt x="6888" y="12437"/>
                  <a:pt x="6274" y="12424"/>
                </a:cubicBezTo>
                <a:cubicBezTo>
                  <a:pt x="6111" y="12424"/>
                  <a:pt x="5974" y="12561"/>
                  <a:pt x="5974" y="12724"/>
                </a:cubicBezTo>
                <a:cubicBezTo>
                  <a:pt x="5974" y="12871"/>
                  <a:pt x="6098" y="13008"/>
                  <a:pt x="6261" y="13008"/>
                </a:cubicBezTo>
                <a:cubicBezTo>
                  <a:pt x="6833" y="13021"/>
                  <a:pt x="7336" y="13335"/>
                  <a:pt x="7607" y="13799"/>
                </a:cubicBezTo>
                <a:cubicBezTo>
                  <a:pt x="7718" y="14031"/>
                  <a:pt x="7786" y="14275"/>
                  <a:pt x="7825" y="14520"/>
                </a:cubicBezTo>
                <a:lnTo>
                  <a:pt x="7825" y="14628"/>
                </a:lnTo>
                <a:cubicBezTo>
                  <a:pt x="7825" y="14667"/>
                  <a:pt x="7838" y="14710"/>
                  <a:pt x="7852" y="14749"/>
                </a:cubicBezTo>
                <a:lnTo>
                  <a:pt x="7852" y="14955"/>
                </a:lnTo>
                <a:cubicBezTo>
                  <a:pt x="7852" y="16055"/>
                  <a:pt x="7228" y="17022"/>
                  <a:pt x="6261" y="17486"/>
                </a:cubicBezTo>
                <a:cubicBezTo>
                  <a:pt x="6137" y="16656"/>
                  <a:pt x="5526" y="15948"/>
                  <a:pt x="4667" y="15716"/>
                </a:cubicBezTo>
                <a:cubicBezTo>
                  <a:pt x="4643" y="15710"/>
                  <a:pt x="4618" y="15707"/>
                  <a:pt x="4594" y="15707"/>
                </a:cubicBezTo>
                <a:cubicBezTo>
                  <a:pt x="4462" y="15707"/>
                  <a:pt x="4351" y="15796"/>
                  <a:pt x="4315" y="15935"/>
                </a:cubicBezTo>
                <a:cubicBezTo>
                  <a:pt x="4275" y="16085"/>
                  <a:pt x="4370" y="16248"/>
                  <a:pt x="4520" y="16287"/>
                </a:cubicBezTo>
                <a:cubicBezTo>
                  <a:pt x="5226" y="16464"/>
                  <a:pt x="5690" y="17104"/>
                  <a:pt x="5703" y="17799"/>
                </a:cubicBezTo>
                <a:cubicBezTo>
                  <a:pt x="5690" y="17839"/>
                  <a:pt x="5690" y="17881"/>
                  <a:pt x="5690" y="17920"/>
                </a:cubicBezTo>
                <a:lnTo>
                  <a:pt x="5690" y="18044"/>
                </a:lnTo>
                <a:lnTo>
                  <a:pt x="5690" y="18057"/>
                </a:lnTo>
                <a:cubicBezTo>
                  <a:pt x="5676" y="18113"/>
                  <a:pt x="5676" y="18165"/>
                  <a:pt x="5647" y="18221"/>
                </a:cubicBezTo>
                <a:cubicBezTo>
                  <a:pt x="5634" y="18276"/>
                  <a:pt x="5647" y="18328"/>
                  <a:pt x="5663" y="18384"/>
                </a:cubicBezTo>
                <a:cubicBezTo>
                  <a:pt x="5500" y="19269"/>
                  <a:pt x="4723" y="19935"/>
                  <a:pt x="3799" y="19935"/>
                </a:cubicBezTo>
                <a:cubicBezTo>
                  <a:pt x="3622" y="19935"/>
                  <a:pt x="3443" y="19909"/>
                  <a:pt x="3266" y="19867"/>
                </a:cubicBezTo>
                <a:cubicBezTo>
                  <a:pt x="3240" y="19854"/>
                  <a:pt x="3214" y="19854"/>
                  <a:pt x="3185" y="19854"/>
                </a:cubicBezTo>
                <a:cubicBezTo>
                  <a:pt x="2858" y="19690"/>
                  <a:pt x="2600" y="19377"/>
                  <a:pt x="2545" y="18982"/>
                </a:cubicBezTo>
                <a:cubicBezTo>
                  <a:pt x="2521" y="18845"/>
                  <a:pt x="2395" y="18733"/>
                  <a:pt x="2259" y="18733"/>
                </a:cubicBezTo>
                <a:cubicBezTo>
                  <a:pt x="2246" y="18733"/>
                  <a:pt x="2232" y="18734"/>
                  <a:pt x="2218" y="18737"/>
                </a:cubicBezTo>
                <a:cubicBezTo>
                  <a:pt x="2055" y="18766"/>
                  <a:pt x="1947" y="18913"/>
                  <a:pt x="1960" y="19076"/>
                </a:cubicBezTo>
                <a:cubicBezTo>
                  <a:pt x="2042" y="19648"/>
                  <a:pt x="2411" y="20112"/>
                  <a:pt x="2901" y="20356"/>
                </a:cubicBezTo>
                <a:lnTo>
                  <a:pt x="2901" y="20791"/>
                </a:lnTo>
                <a:cubicBezTo>
                  <a:pt x="2901" y="21379"/>
                  <a:pt x="2424" y="21852"/>
                  <a:pt x="1839" y="21852"/>
                </a:cubicBezTo>
                <a:cubicBezTo>
                  <a:pt x="1255" y="21852"/>
                  <a:pt x="778" y="21379"/>
                  <a:pt x="778" y="20791"/>
                </a:cubicBezTo>
                <a:lnTo>
                  <a:pt x="778" y="17567"/>
                </a:lnTo>
                <a:cubicBezTo>
                  <a:pt x="1075" y="17839"/>
                  <a:pt x="1483" y="18002"/>
                  <a:pt x="1921" y="18002"/>
                </a:cubicBezTo>
                <a:cubicBezTo>
                  <a:pt x="2260" y="18002"/>
                  <a:pt x="2574" y="17907"/>
                  <a:pt x="2845" y="17744"/>
                </a:cubicBezTo>
                <a:cubicBezTo>
                  <a:pt x="2974" y="17690"/>
                  <a:pt x="3110" y="17663"/>
                  <a:pt x="3248" y="17663"/>
                </a:cubicBezTo>
                <a:cubicBezTo>
                  <a:pt x="3386" y="17663"/>
                  <a:pt x="3526" y="17690"/>
                  <a:pt x="3661" y="17744"/>
                </a:cubicBezTo>
                <a:cubicBezTo>
                  <a:pt x="3949" y="17852"/>
                  <a:pt x="4164" y="18070"/>
                  <a:pt x="4288" y="18341"/>
                </a:cubicBezTo>
                <a:cubicBezTo>
                  <a:pt x="4328" y="18452"/>
                  <a:pt x="4439" y="18521"/>
                  <a:pt x="4560" y="18521"/>
                </a:cubicBezTo>
                <a:cubicBezTo>
                  <a:pt x="4586" y="18521"/>
                  <a:pt x="4628" y="18505"/>
                  <a:pt x="4667" y="18492"/>
                </a:cubicBezTo>
                <a:cubicBezTo>
                  <a:pt x="4818" y="18423"/>
                  <a:pt x="4886" y="18260"/>
                  <a:pt x="4818" y="18113"/>
                </a:cubicBezTo>
                <a:cubicBezTo>
                  <a:pt x="4641" y="17688"/>
                  <a:pt x="4302" y="17362"/>
                  <a:pt x="3880" y="17198"/>
                </a:cubicBezTo>
                <a:cubicBezTo>
                  <a:pt x="3743" y="17133"/>
                  <a:pt x="3593" y="17104"/>
                  <a:pt x="3443" y="17091"/>
                </a:cubicBezTo>
                <a:cubicBezTo>
                  <a:pt x="3580" y="16846"/>
                  <a:pt x="3648" y="16562"/>
                  <a:pt x="3648" y="16274"/>
                </a:cubicBezTo>
                <a:lnTo>
                  <a:pt x="3648" y="15036"/>
                </a:lnTo>
                <a:cubicBezTo>
                  <a:pt x="3648" y="14873"/>
                  <a:pt x="3511" y="14736"/>
                  <a:pt x="3348" y="14736"/>
                </a:cubicBezTo>
                <a:cubicBezTo>
                  <a:pt x="3185" y="14736"/>
                  <a:pt x="3064" y="14873"/>
                  <a:pt x="3064" y="15036"/>
                </a:cubicBezTo>
                <a:lnTo>
                  <a:pt x="3064" y="16274"/>
                </a:lnTo>
                <a:cubicBezTo>
                  <a:pt x="3064" y="16656"/>
                  <a:pt x="2858" y="17009"/>
                  <a:pt x="2574" y="17215"/>
                </a:cubicBezTo>
                <a:lnTo>
                  <a:pt x="2561" y="17215"/>
                </a:lnTo>
                <a:cubicBezTo>
                  <a:pt x="2531" y="17228"/>
                  <a:pt x="2505" y="17241"/>
                  <a:pt x="2479" y="17267"/>
                </a:cubicBezTo>
                <a:cubicBezTo>
                  <a:pt x="2316" y="17362"/>
                  <a:pt x="2123" y="17417"/>
                  <a:pt x="1921" y="17417"/>
                </a:cubicBezTo>
                <a:cubicBezTo>
                  <a:pt x="1281" y="17417"/>
                  <a:pt x="778" y="16901"/>
                  <a:pt x="778" y="16274"/>
                </a:cubicBezTo>
                <a:lnTo>
                  <a:pt x="778" y="15595"/>
                </a:lnTo>
                <a:cubicBezTo>
                  <a:pt x="1049" y="15784"/>
                  <a:pt x="1388" y="15892"/>
                  <a:pt x="1757" y="15892"/>
                </a:cubicBezTo>
                <a:cubicBezTo>
                  <a:pt x="1908" y="15892"/>
                  <a:pt x="2042" y="15771"/>
                  <a:pt x="2042" y="15608"/>
                </a:cubicBezTo>
                <a:cubicBezTo>
                  <a:pt x="2042" y="15445"/>
                  <a:pt x="1908" y="15307"/>
                  <a:pt x="1757" y="15307"/>
                </a:cubicBezTo>
                <a:cubicBezTo>
                  <a:pt x="1104" y="15307"/>
                  <a:pt x="585" y="14791"/>
                  <a:pt x="585" y="14138"/>
                </a:cubicBezTo>
                <a:cubicBezTo>
                  <a:pt x="585" y="13498"/>
                  <a:pt x="1104" y="12969"/>
                  <a:pt x="1757" y="12969"/>
                </a:cubicBezTo>
                <a:lnTo>
                  <a:pt x="1921" y="12969"/>
                </a:lnTo>
                <a:cubicBezTo>
                  <a:pt x="2871" y="12969"/>
                  <a:pt x="3648" y="12192"/>
                  <a:pt x="3648" y="11238"/>
                </a:cubicBezTo>
                <a:lnTo>
                  <a:pt x="3648" y="10340"/>
                </a:lnTo>
                <a:cubicBezTo>
                  <a:pt x="4831" y="10206"/>
                  <a:pt x="5758" y="9197"/>
                  <a:pt x="5758" y="7989"/>
                </a:cubicBezTo>
                <a:cubicBezTo>
                  <a:pt x="5758" y="6682"/>
                  <a:pt x="4710" y="5634"/>
                  <a:pt x="3417" y="5621"/>
                </a:cubicBezTo>
                <a:cubicBezTo>
                  <a:pt x="3159" y="5089"/>
                  <a:pt x="2613" y="4707"/>
                  <a:pt x="1973" y="4707"/>
                </a:cubicBezTo>
                <a:cubicBezTo>
                  <a:pt x="1810" y="4707"/>
                  <a:pt x="1689" y="4844"/>
                  <a:pt x="1689" y="5007"/>
                </a:cubicBezTo>
                <a:cubicBezTo>
                  <a:pt x="1689" y="5170"/>
                  <a:pt x="1810" y="5308"/>
                  <a:pt x="1973" y="5308"/>
                </a:cubicBezTo>
                <a:cubicBezTo>
                  <a:pt x="2531" y="5308"/>
                  <a:pt x="2982" y="5755"/>
                  <a:pt x="2982" y="6313"/>
                </a:cubicBezTo>
                <a:cubicBezTo>
                  <a:pt x="2982" y="6872"/>
                  <a:pt x="2531" y="7319"/>
                  <a:pt x="1973" y="7319"/>
                </a:cubicBezTo>
                <a:cubicBezTo>
                  <a:pt x="1810" y="7319"/>
                  <a:pt x="1689" y="7456"/>
                  <a:pt x="1689" y="7620"/>
                </a:cubicBezTo>
                <a:cubicBezTo>
                  <a:pt x="1689" y="7783"/>
                  <a:pt x="1810" y="7907"/>
                  <a:pt x="1973" y="7907"/>
                </a:cubicBezTo>
                <a:cubicBezTo>
                  <a:pt x="2858" y="7907"/>
                  <a:pt x="3580" y="7198"/>
                  <a:pt x="3580" y="6313"/>
                </a:cubicBezTo>
                <a:cubicBezTo>
                  <a:pt x="3580" y="6274"/>
                  <a:pt x="3567" y="6245"/>
                  <a:pt x="3567" y="6219"/>
                </a:cubicBezTo>
                <a:lnTo>
                  <a:pt x="3567" y="6219"/>
                </a:lnTo>
                <a:cubicBezTo>
                  <a:pt x="4465" y="6300"/>
                  <a:pt x="5174" y="7061"/>
                  <a:pt x="5174" y="7989"/>
                </a:cubicBezTo>
                <a:cubicBezTo>
                  <a:pt x="5174" y="8844"/>
                  <a:pt x="4560" y="9566"/>
                  <a:pt x="3730" y="9729"/>
                </a:cubicBezTo>
                <a:lnTo>
                  <a:pt x="3635" y="9729"/>
                </a:lnTo>
                <a:cubicBezTo>
                  <a:pt x="3551" y="9748"/>
                  <a:pt x="3467" y="9757"/>
                  <a:pt x="3384" y="9757"/>
                </a:cubicBezTo>
                <a:cubicBezTo>
                  <a:pt x="2860" y="9757"/>
                  <a:pt x="2379" y="9399"/>
                  <a:pt x="2260" y="8858"/>
                </a:cubicBezTo>
                <a:cubicBezTo>
                  <a:pt x="2238" y="8721"/>
                  <a:pt x="2120" y="8632"/>
                  <a:pt x="1986" y="8632"/>
                </a:cubicBezTo>
                <a:cubicBezTo>
                  <a:pt x="1960" y="8632"/>
                  <a:pt x="1934" y="8635"/>
                  <a:pt x="1908" y="8642"/>
                </a:cubicBezTo>
                <a:cubicBezTo>
                  <a:pt x="1757" y="8668"/>
                  <a:pt x="1646" y="8831"/>
                  <a:pt x="1689" y="8982"/>
                </a:cubicBezTo>
                <a:cubicBezTo>
                  <a:pt x="1839" y="9687"/>
                  <a:pt x="2398" y="10193"/>
                  <a:pt x="3064" y="10314"/>
                </a:cubicBezTo>
                <a:lnTo>
                  <a:pt x="3064" y="11238"/>
                </a:lnTo>
                <a:cubicBezTo>
                  <a:pt x="3064" y="11865"/>
                  <a:pt x="2545" y="12381"/>
                  <a:pt x="1921" y="12381"/>
                </a:cubicBezTo>
                <a:cubicBezTo>
                  <a:pt x="1281" y="12381"/>
                  <a:pt x="778" y="11865"/>
                  <a:pt x="778" y="11238"/>
                </a:cubicBezTo>
                <a:lnTo>
                  <a:pt x="778" y="1647"/>
                </a:lnTo>
                <a:cubicBezTo>
                  <a:pt x="778" y="1062"/>
                  <a:pt x="1255" y="585"/>
                  <a:pt x="1839" y="585"/>
                </a:cubicBezTo>
                <a:close/>
                <a:moveTo>
                  <a:pt x="1839" y="1"/>
                </a:moveTo>
                <a:cubicBezTo>
                  <a:pt x="928" y="1"/>
                  <a:pt x="193" y="735"/>
                  <a:pt x="193" y="1647"/>
                </a:cubicBezTo>
                <a:lnTo>
                  <a:pt x="193" y="11238"/>
                </a:lnTo>
                <a:cubicBezTo>
                  <a:pt x="193" y="11797"/>
                  <a:pt x="451" y="12300"/>
                  <a:pt x="872" y="12626"/>
                </a:cubicBezTo>
                <a:cubicBezTo>
                  <a:pt x="356" y="12927"/>
                  <a:pt x="0" y="13498"/>
                  <a:pt x="0" y="14138"/>
                </a:cubicBezTo>
                <a:cubicBezTo>
                  <a:pt x="0" y="14422"/>
                  <a:pt x="69" y="14697"/>
                  <a:pt x="193" y="14942"/>
                </a:cubicBezTo>
                <a:lnTo>
                  <a:pt x="193" y="14968"/>
                </a:lnTo>
                <a:lnTo>
                  <a:pt x="193" y="20791"/>
                </a:lnTo>
                <a:cubicBezTo>
                  <a:pt x="193" y="21705"/>
                  <a:pt x="928" y="22440"/>
                  <a:pt x="1839" y="22440"/>
                </a:cubicBezTo>
                <a:cubicBezTo>
                  <a:pt x="2750" y="22440"/>
                  <a:pt x="3485" y="21705"/>
                  <a:pt x="3485" y="20791"/>
                </a:cubicBezTo>
                <a:lnTo>
                  <a:pt x="3485" y="20533"/>
                </a:lnTo>
                <a:cubicBezTo>
                  <a:pt x="3541" y="20546"/>
                  <a:pt x="3606" y="20546"/>
                  <a:pt x="3661" y="20546"/>
                </a:cubicBezTo>
                <a:cubicBezTo>
                  <a:pt x="3743" y="20546"/>
                  <a:pt x="3825" y="20533"/>
                  <a:pt x="3906" y="20533"/>
                </a:cubicBezTo>
                <a:cubicBezTo>
                  <a:pt x="3933" y="20520"/>
                  <a:pt x="3949" y="20520"/>
                  <a:pt x="3962" y="20520"/>
                </a:cubicBezTo>
                <a:cubicBezTo>
                  <a:pt x="5226" y="20438"/>
                  <a:pt x="6235" y="19390"/>
                  <a:pt x="6274" y="18113"/>
                </a:cubicBezTo>
                <a:cubicBezTo>
                  <a:pt x="7580" y="17607"/>
                  <a:pt x="8452" y="16369"/>
                  <a:pt x="8452" y="14955"/>
                </a:cubicBezTo>
                <a:cubicBezTo>
                  <a:pt x="8452" y="14791"/>
                  <a:pt x="8439" y="14628"/>
                  <a:pt x="8410" y="14465"/>
                </a:cubicBezTo>
                <a:cubicBezTo>
                  <a:pt x="8384" y="14151"/>
                  <a:pt x="8302" y="13851"/>
                  <a:pt x="8165" y="13593"/>
                </a:cubicBezTo>
                <a:cubicBezTo>
                  <a:pt x="8831" y="12953"/>
                  <a:pt x="9200" y="12084"/>
                  <a:pt x="9200" y="11157"/>
                </a:cubicBezTo>
                <a:cubicBezTo>
                  <a:pt x="9200" y="10846"/>
                  <a:pt x="9158" y="10546"/>
                  <a:pt x="9076" y="10259"/>
                </a:cubicBezTo>
                <a:cubicBezTo>
                  <a:pt x="9024" y="9961"/>
                  <a:pt x="8913" y="9687"/>
                  <a:pt x="8750" y="9458"/>
                </a:cubicBezTo>
                <a:cubicBezTo>
                  <a:pt x="8642" y="9279"/>
                  <a:pt x="8521" y="9116"/>
                  <a:pt x="8384" y="8952"/>
                </a:cubicBezTo>
                <a:cubicBezTo>
                  <a:pt x="8766" y="8342"/>
                  <a:pt x="8942" y="7633"/>
                  <a:pt x="8900" y="6911"/>
                </a:cubicBezTo>
                <a:cubicBezTo>
                  <a:pt x="8831" y="6111"/>
                  <a:pt x="8492" y="5334"/>
                  <a:pt x="7920" y="4762"/>
                </a:cubicBezTo>
                <a:cubicBezTo>
                  <a:pt x="7580" y="4423"/>
                  <a:pt x="7159" y="4165"/>
                  <a:pt x="6725" y="3988"/>
                </a:cubicBezTo>
                <a:cubicBezTo>
                  <a:pt x="6708" y="3782"/>
                  <a:pt x="6682" y="3580"/>
                  <a:pt x="6614" y="3374"/>
                </a:cubicBezTo>
                <a:cubicBezTo>
                  <a:pt x="6562" y="3142"/>
                  <a:pt x="6450" y="2910"/>
                  <a:pt x="6300" y="2708"/>
                </a:cubicBezTo>
                <a:cubicBezTo>
                  <a:pt x="6219" y="2571"/>
                  <a:pt x="6111" y="2437"/>
                  <a:pt x="5990" y="2326"/>
                </a:cubicBezTo>
                <a:cubicBezTo>
                  <a:pt x="5521" y="1847"/>
                  <a:pt x="4883" y="1600"/>
                  <a:pt x="4238" y="1600"/>
                </a:cubicBezTo>
                <a:cubicBezTo>
                  <a:pt x="3985" y="1600"/>
                  <a:pt x="3731" y="1638"/>
                  <a:pt x="3485" y="1715"/>
                </a:cubicBezTo>
                <a:lnTo>
                  <a:pt x="3485" y="1647"/>
                </a:lnTo>
                <a:cubicBezTo>
                  <a:pt x="3485" y="735"/>
                  <a:pt x="2750" y="1"/>
                  <a:pt x="18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5"/>
          <p:cNvSpPr/>
          <p:nvPr/>
        </p:nvSpPr>
        <p:spPr>
          <a:xfrm rot="-7199981" flipH="1">
            <a:off x="7177282" y="1706060"/>
            <a:ext cx="2322738" cy="5659561"/>
          </a:xfrm>
          <a:custGeom>
            <a:avLst/>
            <a:gdLst/>
            <a:ahLst/>
            <a:cxnLst/>
            <a:rect l="l" t="t" r="r" b="b"/>
            <a:pathLst>
              <a:path w="9210" h="22441" extrusionOk="0">
                <a:moveTo>
                  <a:pt x="7361" y="585"/>
                </a:moveTo>
                <a:cubicBezTo>
                  <a:pt x="7946" y="585"/>
                  <a:pt x="8423" y="1062"/>
                  <a:pt x="8423" y="1647"/>
                </a:cubicBezTo>
                <a:lnTo>
                  <a:pt x="8423" y="11238"/>
                </a:lnTo>
                <a:cubicBezTo>
                  <a:pt x="8423" y="11865"/>
                  <a:pt x="7920" y="12381"/>
                  <a:pt x="7280" y="12381"/>
                </a:cubicBezTo>
                <a:cubicBezTo>
                  <a:pt x="6653" y="12381"/>
                  <a:pt x="6137" y="11865"/>
                  <a:pt x="6137" y="11238"/>
                </a:cubicBezTo>
                <a:lnTo>
                  <a:pt x="6137" y="10314"/>
                </a:lnTo>
                <a:cubicBezTo>
                  <a:pt x="6803" y="10193"/>
                  <a:pt x="7361" y="9687"/>
                  <a:pt x="7511" y="8982"/>
                </a:cubicBezTo>
                <a:cubicBezTo>
                  <a:pt x="7551" y="8831"/>
                  <a:pt x="7443" y="8668"/>
                  <a:pt x="7293" y="8642"/>
                </a:cubicBezTo>
                <a:cubicBezTo>
                  <a:pt x="7266" y="8635"/>
                  <a:pt x="7240" y="8632"/>
                  <a:pt x="7215" y="8632"/>
                </a:cubicBezTo>
                <a:cubicBezTo>
                  <a:pt x="7084" y="8632"/>
                  <a:pt x="6973" y="8721"/>
                  <a:pt x="6940" y="8858"/>
                </a:cubicBezTo>
                <a:cubicBezTo>
                  <a:pt x="6822" y="9399"/>
                  <a:pt x="6348" y="9757"/>
                  <a:pt x="5820" y="9757"/>
                </a:cubicBezTo>
                <a:cubicBezTo>
                  <a:pt x="5736" y="9757"/>
                  <a:pt x="5650" y="9748"/>
                  <a:pt x="5565" y="9729"/>
                </a:cubicBezTo>
                <a:lnTo>
                  <a:pt x="5470" y="9729"/>
                </a:lnTo>
                <a:cubicBezTo>
                  <a:pt x="4654" y="9566"/>
                  <a:pt x="4027" y="8844"/>
                  <a:pt x="4027" y="7989"/>
                </a:cubicBezTo>
                <a:cubicBezTo>
                  <a:pt x="4027" y="7061"/>
                  <a:pt x="4735" y="6300"/>
                  <a:pt x="5634" y="6219"/>
                </a:cubicBezTo>
                <a:lnTo>
                  <a:pt x="5634" y="6313"/>
                </a:lnTo>
                <a:cubicBezTo>
                  <a:pt x="5634" y="7198"/>
                  <a:pt x="6339" y="7907"/>
                  <a:pt x="7224" y="7907"/>
                </a:cubicBezTo>
                <a:cubicBezTo>
                  <a:pt x="7387" y="7907"/>
                  <a:pt x="7524" y="7783"/>
                  <a:pt x="7524" y="7620"/>
                </a:cubicBezTo>
                <a:cubicBezTo>
                  <a:pt x="7524" y="7456"/>
                  <a:pt x="7387" y="7319"/>
                  <a:pt x="7224" y="7319"/>
                </a:cubicBezTo>
                <a:cubicBezTo>
                  <a:pt x="6666" y="7319"/>
                  <a:pt x="6218" y="6872"/>
                  <a:pt x="6218" y="6313"/>
                </a:cubicBezTo>
                <a:cubicBezTo>
                  <a:pt x="6218" y="5755"/>
                  <a:pt x="6666" y="5308"/>
                  <a:pt x="7224" y="5308"/>
                </a:cubicBezTo>
                <a:cubicBezTo>
                  <a:pt x="7387" y="5308"/>
                  <a:pt x="7524" y="5170"/>
                  <a:pt x="7524" y="5007"/>
                </a:cubicBezTo>
                <a:cubicBezTo>
                  <a:pt x="7524" y="4844"/>
                  <a:pt x="7387" y="4707"/>
                  <a:pt x="7224" y="4707"/>
                </a:cubicBezTo>
                <a:cubicBezTo>
                  <a:pt x="6597" y="4707"/>
                  <a:pt x="6042" y="5089"/>
                  <a:pt x="5781" y="5621"/>
                </a:cubicBezTo>
                <a:cubicBezTo>
                  <a:pt x="4491" y="5634"/>
                  <a:pt x="3442" y="6682"/>
                  <a:pt x="3442" y="7989"/>
                </a:cubicBezTo>
                <a:cubicBezTo>
                  <a:pt x="3442" y="9197"/>
                  <a:pt x="4366" y="10206"/>
                  <a:pt x="5552" y="10340"/>
                </a:cubicBezTo>
                <a:lnTo>
                  <a:pt x="5552" y="11238"/>
                </a:lnTo>
                <a:cubicBezTo>
                  <a:pt x="5552" y="12192"/>
                  <a:pt x="6326" y="12969"/>
                  <a:pt x="7280" y="12969"/>
                </a:cubicBezTo>
                <a:lnTo>
                  <a:pt x="7456" y="12969"/>
                </a:lnTo>
                <a:cubicBezTo>
                  <a:pt x="8096" y="12969"/>
                  <a:pt x="8612" y="13498"/>
                  <a:pt x="8612" y="14138"/>
                </a:cubicBezTo>
                <a:cubicBezTo>
                  <a:pt x="8612" y="14791"/>
                  <a:pt x="8096" y="15307"/>
                  <a:pt x="7456" y="15307"/>
                </a:cubicBezTo>
                <a:cubicBezTo>
                  <a:pt x="7293" y="15307"/>
                  <a:pt x="7155" y="15445"/>
                  <a:pt x="7155" y="15608"/>
                </a:cubicBezTo>
                <a:cubicBezTo>
                  <a:pt x="7155" y="15771"/>
                  <a:pt x="7293" y="15892"/>
                  <a:pt x="7456" y="15892"/>
                </a:cubicBezTo>
                <a:cubicBezTo>
                  <a:pt x="7809" y="15892"/>
                  <a:pt x="8148" y="15784"/>
                  <a:pt x="8423" y="15595"/>
                </a:cubicBezTo>
                <a:lnTo>
                  <a:pt x="8423" y="16274"/>
                </a:lnTo>
                <a:cubicBezTo>
                  <a:pt x="8423" y="16901"/>
                  <a:pt x="7920" y="17417"/>
                  <a:pt x="7280" y="17417"/>
                </a:cubicBezTo>
                <a:cubicBezTo>
                  <a:pt x="7074" y="17417"/>
                  <a:pt x="6884" y="17362"/>
                  <a:pt x="6721" y="17267"/>
                </a:cubicBezTo>
                <a:cubicBezTo>
                  <a:pt x="6695" y="17241"/>
                  <a:pt x="6666" y="17228"/>
                  <a:pt x="6639" y="17215"/>
                </a:cubicBezTo>
                <a:cubicBezTo>
                  <a:pt x="6339" y="17009"/>
                  <a:pt x="6137" y="16656"/>
                  <a:pt x="6137" y="16274"/>
                </a:cubicBezTo>
                <a:lnTo>
                  <a:pt x="6137" y="15036"/>
                </a:lnTo>
                <a:cubicBezTo>
                  <a:pt x="6137" y="14873"/>
                  <a:pt x="6012" y="14736"/>
                  <a:pt x="5849" y="14736"/>
                </a:cubicBezTo>
                <a:cubicBezTo>
                  <a:pt x="5686" y="14736"/>
                  <a:pt x="5552" y="14873"/>
                  <a:pt x="5552" y="15036"/>
                </a:cubicBezTo>
                <a:lnTo>
                  <a:pt x="5552" y="16274"/>
                </a:lnTo>
                <a:cubicBezTo>
                  <a:pt x="5552" y="16562"/>
                  <a:pt x="5634" y="16846"/>
                  <a:pt x="5754" y="17091"/>
                </a:cubicBezTo>
                <a:cubicBezTo>
                  <a:pt x="5604" y="17104"/>
                  <a:pt x="5470" y="17133"/>
                  <a:pt x="5320" y="17198"/>
                </a:cubicBezTo>
                <a:cubicBezTo>
                  <a:pt x="4899" y="17362"/>
                  <a:pt x="4556" y="17688"/>
                  <a:pt x="4379" y="18113"/>
                </a:cubicBezTo>
                <a:cubicBezTo>
                  <a:pt x="4311" y="18260"/>
                  <a:pt x="4379" y="18423"/>
                  <a:pt x="4530" y="18492"/>
                </a:cubicBezTo>
                <a:cubicBezTo>
                  <a:pt x="4572" y="18505"/>
                  <a:pt x="4611" y="18521"/>
                  <a:pt x="4654" y="18521"/>
                </a:cubicBezTo>
                <a:cubicBezTo>
                  <a:pt x="4762" y="18521"/>
                  <a:pt x="4869" y="18452"/>
                  <a:pt x="4912" y="18341"/>
                </a:cubicBezTo>
                <a:cubicBezTo>
                  <a:pt x="5033" y="18070"/>
                  <a:pt x="5265" y="17852"/>
                  <a:pt x="5536" y="17744"/>
                </a:cubicBezTo>
                <a:cubicBezTo>
                  <a:pt x="5673" y="17690"/>
                  <a:pt x="5812" y="17663"/>
                  <a:pt x="5952" y="17663"/>
                </a:cubicBezTo>
                <a:cubicBezTo>
                  <a:pt x="6092" y="17663"/>
                  <a:pt x="6231" y="17690"/>
                  <a:pt x="6368" y="17744"/>
                </a:cubicBezTo>
                <a:cubicBezTo>
                  <a:pt x="6626" y="17907"/>
                  <a:pt x="6953" y="18002"/>
                  <a:pt x="7280" y="18002"/>
                </a:cubicBezTo>
                <a:cubicBezTo>
                  <a:pt x="7727" y="18002"/>
                  <a:pt x="8122" y="17839"/>
                  <a:pt x="8423" y="17567"/>
                </a:cubicBezTo>
                <a:lnTo>
                  <a:pt x="8423" y="20791"/>
                </a:lnTo>
                <a:cubicBezTo>
                  <a:pt x="8423" y="21379"/>
                  <a:pt x="7946" y="21852"/>
                  <a:pt x="7361" y="21852"/>
                </a:cubicBezTo>
                <a:cubicBezTo>
                  <a:pt x="6777" y="21852"/>
                  <a:pt x="6300" y="21379"/>
                  <a:pt x="6300" y="20791"/>
                </a:cubicBezTo>
                <a:lnTo>
                  <a:pt x="6300" y="20356"/>
                </a:lnTo>
                <a:cubicBezTo>
                  <a:pt x="6790" y="20112"/>
                  <a:pt x="7155" y="19648"/>
                  <a:pt x="7237" y="19076"/>
                </a:cubicBezTo>
                <a:cubicBezTo>
                  <a:pt x="7266" y="18913"/>
                  <a:pt x="7142" y="18766"/>
                  <a:pt x="6992" y="18737"/>
                </a:cubicBezTo>
                <a:cubicBezTo>
                  <a:pt x="6977" y="18734"/>
                  <a:pt x="6962" y="18733"/>
                  <a:pt x="6947" y="18733"/>
                </a:cubicBezTo>
                <a:cubicBezTo>
                  <a:pt x="6802" y="18733"/>
                  <a:pt x="6676" y="18845"/>
                  <a:pt x="6653" y="18982"/>
                </a:cubicBezTo>
                <a:cubicBezTo>
                  <a:pt x="6597" y="19377"/>
                  <a:pt x="6352" y="19690"/>
                  <a:pt x="6012" y="19854"/>
                </a:cubicBezTo>
                <a:cubicBezTo>
                  <a:pt x="5986" y="19854"/>
                  <a:pt x="5960" y="19854"/>
                  <a:pt x="5931" y="19867"/>
                </a:cubicBezTo>
                <a:cubicBezTo>
                  <a:pt x="5754" y="19909"/>
                  <a:pt x="5578" y="19935"/>
                  <a:pt x="5402" y="19935"/>
                </a:cubicBezTo>
                <a:cubicBezTo>
                  <a:pt x="4474" y="19935"/>
                  <a:pt x="3700" y="19269"/>
                  <a:pt x="3537" y="18384"/>
                </a:cubicBezTo>
                <a:cubicBezTo>
                  <a:pt x="3563" y="18328"/>
                  <a:pt x="3563" y="18276"/>
                  <a:pt x="3550" y="18221"/>
                </a:cubicBezTo>
                <a:cubicBezTo>
                  <a:pt x="3537" y="18165"/>
                  <a:pt x="3524" y="18113"/>
                  <a:pt x="3511" y="18044"/>
                </a:cubicBezTo>
                <a:lnTo>
                  <a:pt x="3511" y="17920"/>
                </a:lnTo>
                <a:cubicBezTo>
                  <a:pt x="3524" y="17881"/>
                  <a:pt x="3511" y="17839"/>
                  <a:pt x="3494" y="17799"/>
                </a:cubicBezTo>
                <a:cubicBezTo>
                  <a:pt x="3511" y="17104"/>
                  <a:pt x="3971" y="16464"/>
                  <a:pt x="4680" y="16287"/>
                </a:cubicBezTo>
                <a:cubicBezTo>
                  <a:pt x="4843" y="16248"/>
                  <a:pt x="4938" y="16085"/>
                  <a:pt x="4899" y="15935"/>
                </a:cubicBezTo>
                <a:cubicBezTo>
                  <a:pt x="4863" y="15796"/>
                  <a:pt x="4740" y="15707"/>
                  <a:pt x="4604" y="15707"/>
                </a:cubicBezTo>
                <a:cubicBezTo>
                  <a:pt x="4579" y="15707"/>
                  <a:pt x="4555" y="15710"/>
                  <a:pt x="4530" y="15716"/>
                </a:cubicBezTo>
                <a:cubicBezTo>
                  <a:pt x="3674" y="15948"/>
                  <a:pt x="3073" y="16656"/>
                  <a:pt x="2939" y="17473"/>
                </a:cubicBezTo>
                <a:cubicBezTo>
                  <a:pt x="1973" y="17022"/>
                  <a:pt x="1346" y="16055"/>
                  <a:pt x="1346" y="14955"/>
                </a:cubicBezTo>
                <a:lnTo>
                  <a:pt x="1346" y="14749"/>
                </a:lnTo>
                <a:cubicBezTo>
                  <a:pt x="1372" y="14710"/>
                  <a:pt x="1372" y="14667"/>
                  <a:pt x="1372" y="14628"/>
                </a:cubicBezTo>
                <a:lnTo>
                  <a:pt x="1372" y="14520"/>
                </a:lnTo>
                <a:cubicBezTo>
                  <a:pt x="1414" y="14275"/>
                  <a:pt x="1483" y="14031"/>
                  <a:pt x="1590" y="13799"/>
                </a:cubicBezTo>
                <a:cubicBezTo>
                  <a:pt x="1862" y="13335"/>
                  <a:pt x="2368" y="13021"/>
                  <a:pt x="2939" y="13008"/>
                </a:cubicBezTo>
                <a:cubicBezTo>
                  <a:pt x="3103" y="13008"/>
                  <a:pt x="3223" y="12871"/>
                  <a:pt x="3223" y="12724"/>
                </a:cubicBezTo>
                <a:cubicBezTo>
                  <a:pt x="3223" y="12561"/>
                  <a:pt x="3086" y="12424"/>
                  <a:pt x="2923" y="12424"/>
                </a:cubicBezTo>
                <a:cubicBezTo>
                  <a:pt x="2325" y="12437"/>
                  <a:pt x="1767" y="12695"/>
                  <a:pt x="1388" y="13103"/>
                </a:cubicBezTo>
                <a:cubicBezTo>
                  <a:pt x="869" y="12587"/>
                  <a:pt x="585" y="11891"/>
                  <a:pt x="585" y="11157"/>
                </a:cubicBezTo>
                <a:cubicBezTo>
                  <a:pt x="585" y="10967"/>
                  <a:pt x="611" y="10778"/>
                  <a:pt x="637" y="10601"/>
                </a:cubicBezTo>
                <a:cubicBezTo>
                  <a:pt x="666" y="10559"/>
                  <a:pt x="666" y="10533"/>
                  <a:pt x="679" y="10490"/>
                </a:cubicBezTo>
                <a:cubicBezTo>
                  <a:pt x="679" y="10464"/>
                  <a:pt x="679" y="10438"/>
                  <a:pt x="692" y="10409"/>
                </a:cubicBezTo>
                <a:cubicBezTo>
                  <a:pt x="748" y="10177"/>
                  <a:pt x="843" y="9961"/>
                  <a:pt x="950" y="9756"/>
                </a:cubicBezTo>
                <a:cubicBezTo>
                  <a:pt x="1243" y="9354"/>
                  <a:pt x="1734" y="9092"/>
                  <a:pt x="2254" y="9092"/>
                </a:cubicBezTo>
                <a:cubicBezTo>
                  <a:pt x="2313" y="9092"/>
                  <a:pt x="2373" y="9095"/>
                  <a:pt x="2433" y="9102"/>
                </a:cubicBezTo>
                <a:cubicBezTo>
                  <a:pt x="2442" y="9103"/>
                  <a:pt x="2451" y="9104"/>
                  <a:pt x="2460" y="9104"/>
                </a:cubicBezTo>
                <a:cubicBezTo>
                  <a:pt x="2612" y="9104"/>
                  <a:pt x="2747" y="8999"/>
                  <a:pt x="2760" y="8844"/>
                </a:cubicBezTo>
                <a:cubicBezTo>
                  <a:pt x="2789" y="8681"/>
                  <a:pt x="2665" y="8544"/>
                  <a:pt x="2515" y="8518"/>
                </a:cubicBezTo>
                <a:cubicBezTo>
                  <a:pt x="2434" y="8510"/>
                  <a:pt x="2355" y="8507"/>
                  <a:pt x="2276" y="8507"/>
                </a:cubicBezTo>
                <a:cubicBezTo>
                  <a:pt x="1944" y="8507"/>
                  <a:pt x="1631" y="8573"/>
                  <a:pt x="1346" y="8694"/>
                </a:cubicBezTo>
                <a:cubicBezTo>
                  <a:pt x="624" y="7607"/>
                  <a:pt x="761" y="6124"/>
                  <a:pt x="1698" y="5183"/>
                </a:cubicBezTo>
                <a:cubicBezTo>
                  <a:pt x="1960" y="4925"/>
                  <a:pt x="2270" y="4723"/>
                  <a:pt x="2596" y="4586"/>
                </a:cubicBezTo>
                <a:cubicBezTo>
                  <a:pt x="2720" y="4968"/>
                  <a:pt x="2952" y="5321"/>
                  <a:pt x="3266" y="5592"/>
                </a:cubicBezTo>
                <a:cubicBezTo>
                  <a:pt x="3318" y="5634"/>
                  <a:pt x="3387" y="5660"/>
                  <a:pt x="3455" y="5660"/>
                </a:cubicBezTo>
                <a:cubicBezTo>
                  <a:pt x="3537" y="5660"/>
                  <a:pt x="3619" y="5621"/>
                  <a:pt x="3674" y="5553"/>
                </a:cubicBezTo>
                <a:cubicBezTo>
                  <a:pt x="3782" y="5428"/>
                  <a:pt x="3769" y="5252"/>
                  <a:pt x="3645" y="5144"/>
                </a:cubicBezTo>
                <a:cubicBezTo>
                  <a:pt x="3155" y="4723"/>
                  <a:pt x="2992" y="4070"/>
                  <a:pt x="3168" y="3482"/>
                </a:cubicBezTo>
                <a:cubicBezTo>
                  <a:pt x="3210" y="3335"/>
                  <a:pt x="3279" y="3198"/>
                  <a:pt x="3374" y="3061"/>
                </a:cubicBezTo>
                <a:cubicBezTo>
                  <a:pt x="3400" y="3008"/>
                  <a:pt x="3442" y="2953"/>
                  <a:pt x="3481" y="2910"/>
                </a:cubicBezTo>
                <a:cubicBezTo>
                  <a:pt x="3494" y="2884"/>
                  <a:pt x="3511" y="2871"/>
                  <a:pt x="3524" y="2858"/>
                </a:cubicBezTo>
                <a:cubicBezTo>
                  <a:pt x="3550" y="2816"/>
                  <a:pt x="3592" y="2777"/>
                  <a:pt x="3619" y="2734"/>
                </a:cubicBezTo>
                <a:cubicBezTo>
                  <a:pt x="3988" y="2376"/>
                  <a:pt x="4475" y="2189"/>
                  <a:pt x="4968" y="2189"/>
                </a:cubicBezTo>
                <a:cubicBezTo>
                  <a:pt x="5220" y="2189"/>
                  <a:pt x="5475" y="2238"/>
                  <a:pt x="5715" y="2339"/>
                </a:cubicBezTo>
                <a:lnTo>
                  <a:pt x="5715" y="3253"/>
                </a:lnTo>
                <a:cubicBezTo>
                  <a:pt x="5715" y="3417"/>
                  <a:pt x="5849" y="3551"/>
                  <a:pt x="6012" y="3551"/>
                </a:cubicBezTo>
                <a:cubicBezTo>
                  <a:pt x="6176" y="3551"/>
                  <a:pt x="6300" y="3417"/>
                  <a:pt x="6300" y="3253"/>
                </a:cubicBezTo>
                <a:lnTo>
                  <a:pt x="6300" y="2163"/>
                </a:lnTo>
                <a:lnTo>
                  <a:pt x="6300" y="1865"/>
                </a:lnTo>
                <a:lnTo>
                  <a:pt x="6300" y="1647"/>
                </a:lnTo>
                <a:cubicBezTo>
                  <a:pt x="6300" y="1062"/>
                  <a:pt x="6777" y="585"/>
                  <a:pt x="7361" y="585"/>
                </a:cubicBezTo>
                <a:close/>
                <a:moveTo>
                  <a:pt x="7361" y="1"/>
                </a:moveTo>
                <a:cubicBezTo>
                  <a:pt x="6463" y="1"/>
                  <a:pt x="5715" y="735"/>
                  <a:pt x="5715" y="1647"/>
                </a:cubicBezTo>
                <a:lnTo>
                  <a:pt x="5715" y="1715"/>
                </a:lnTo>
                <a:cubicBezTo>
                  <a:pt x="5469" y="1638"/>
                  <a:pt x="5215" y="1600"/>
                  <a:pt x="4962" y="1600"/>
                </a:cubicBezTo>
                <a:cubicBezTo>
                  <a:pt x="4317" y="1600"/>
                  <a:pt x="3679" y="1847"/>
                  <a:pt x="3210" y="2326"/>
                </a:cubicBezTo>
                <a:cubicBezTo>
                  <a:pt x="3086" y="2450"/>
                  <a:pt x="2978" y="2571"/>
                  <a:pt x="2897" y="2708"/>
                </a:cubicBezTo>
                <a:cubicBezTo>
                  <a:pt x="2747" y="2910"/>
                  <a:pt x="2652" y="3142"/>
                  <a:pt x="2583" y="3374"/>
                </a:cubicBezTo>
                <a:cubicBezTo>
                  <a:pt x="2531" y="3580"/>
                  <a:pt x="2489" y="3782"/>
                  <a:pt x="2489" y="3988"/>
                </a:cubicBezTo>
                <a:cubicBezTo>
                  <a:pt x="2041" y="4165"/>
                  <a:pt x="1633" y="4423"/>
                  <a:pt x="1290" y="4762"/>
                </a:cubicBezTo>
                <a:cubicBezTo>
                  <a:pt x="705" y="5334"/>
                  <a:pt x="366" y="6111"/>
                  <a:pt x="310" y="6911"/>
                </a:cubicBezTo>
                <a:cubicBezTo>
                  <a:pt x="258" y="7633"/>
                  <a:pt x="434" y="8342"/>
                  <a:pt x="816" y="8952"/>
                </a:cubicBezTo>
                <a:cubicBezTo>
                  <a:pt x="679" y="9116"/>
                  <a:pt x="555" y="9279"/>
                  <a:pt x="447" y="9458"/>
                </a:cubicBezTo>
                <a:cubicBezTo>
                  <a:pt x="297" y="9687"/>
                  <a:pt x="176" y="9961"/>
                  <a:pt x="121" y="10259"/>
                </a:cubicBezTo>
                <a:cubicBezTo>
                  <a:pt x="39" y="10546"/>
                  <a:pt x="0" y="10846"/>
                  <a:pt x="0" y="11157"/>
                </a:cubicBezTo>
                <a:cubicBezTo>
                  <a:pt x="0" y="12084"/>
                  <a:pt x="379" y="12953"/>
                  <a:pt x="1032" y="13593"/>
                </a:cubicBezTo>
                <a:cubicBezTo>
                  <a:pt x="898" y="13851"/>
                  <a:pt x="816" y="14151"/>
                  <a:pt x="787" y="14465"/>
                </a:cubicBezTo>
                <a:cubicBezTo>
                  <a:pt x="774" y="14628"/>
                  <a:pt x="761" y="14791"/>
                  <a:pt x="761" y="14955"/>
                </a:cubicBezTo>
                <a:cubicBezTo>
                  <a:pt x="761" y="16369"/>
                  <a:pt x="1617" y="17607"/>
                  <a:pt x="2923" y="18113"/>
                </a:cubicBezTo>
                <a:cubicBezTo>
                  <a:pt x="2965" y="19390"/>
                  <a:pt x="3971" y="20438"/>
                  <a:pt x="5238" y="20520"/>
                </a:cubicBezTo>
                <a:cubicBezTo>
                  <a:pt x="5251" y="20520"/>
                  <a:pt x="5278" y="20520"/>
                  <a:pt x="5291" y="20533"/>
                </a:cubicBezTo>
                <a:cubicBezTo>
                  <a:pt x="5372" y="20533"/>
                  <a:pt x="5454" y="20546"/>
                  <a:pt x="5536" y="20546"/>
                </a:cubicBezTo>
                <a:cubicBezTo>
                  <a:pt x="5591" y="20546"/>
                  <a:pt x="5660" y="20546"/>
                  <a:pt x="5715" y="20533"/>
                </a:cubicBezTo>
                <a:lnTo>
                  <a:pt x="5715" y="20791"/>
                </a:lnTo>
                <a:cubicBezTo>
                  <a:pt x="5715" y="21705"/>
                  <a:pt x="6463" y="22440"/>
                  <a:pt x="7361" y="22440"/>
                </a:cubicBezTo>
                <a:cubicBezTo>
                  <a:pt x="8272" y="22440"/>
                  <a:pt x="9020" y="21705"/>
                  <a:pt x="9020" y="20791"/>
                </a:cubicBezTo>
                <a:lnTo>
                  <a:pt x="9020" y="14968"/>
                </a:lnTo>
                <a:cubicBezTo>
                  <a:pt x="9020" y="14955"/>
                  <a:pt x="9007" y="14955"/>
                  <a:pt x="9007" y="14942"/>
                </a:cubicBezTo>
                <a:cubicBezTo>
                  <a:pt x="9144" y="14697"/>
                  <a:pt x="9210" y="14422"/>
                  <a:pt x="9210" y="14138"/>
                </a:cubicBezTo>
                <a:cubicBezTo>
                  <a:pt x="9210" y="13498"/>
                  <a:pt x="8857" y="12927"/>
                  <a:pt x="8328" y="12626"/>
                </a:cubicBezTo>
                <a:cubicBezTo>
                  <a:pt x="8749" y="12300"/>
                  <a:pt x="9020" y="11797"/>
                  <a:pt x="9020" y="11238"/>
                </a:cubicBezTo>
                <a:lnTo>
                  <a:pt x="9020" y="1647"/>
                </a:lnTo>
                <a:cubicBezTo>
                  <a:pt x="9020" y="735"/>
                  <a:pt x="8272" y="1"/>
                  <a:pt x="73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Diffuse Astrocytoma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3994" y="840976"/>
            <a:ext cx="8520600" cy="1188791"/>
          </a:xfrm>
        </p:spPr>
        <p:txBody>
          <a:bodyPr/>
          <a:lstStyle/>
          <a:p>
            <a:r>
              <a:rPr lang="en-US" sz="1600" b="1"/>
              <a:t>On the basis of histologic features, diffuse </a:t>
            </a:r>
            <a:r>
              <a:rPr lang="en-US" sz="1600" b="1" err="1"/>
              <a:t>astrocytomas</a:t>
            </a:r>
            <a:r>
              <a:rPr lang="en-US" sz="1600" b="1"/>
              <a:t> are stratified into three groups (WHO grade).</a:t>
            </a:r>
          </a:p>
          <a:p>
            <a:r>
              <a:rPr lang="en-US" sz="1600"/>
              <a:t>There are no WHO grade I </a:t>
            </a:r>
            <a:r>
              <a:rPr lang="en-US" sz="1600" u="sng"/>
              <a:t>infiltrating</a:t>
            </a:r>
            <a:r>
              <a:rPr lang="en-US" sz="1600"/>
              <a:t> </a:t>
            </a:r>
            <a:r>
              <a:rPr lang="en-US" sz="1600" err="1"/>
              <a:t>astrocytomas</a:t>
            </a:r>
            <a:r>
              <a:rPr lang="en-US" sz="1600"/>
              <a:t>.</a:t>
            </a:r>
          </a:p>
          <a:p>
            <a:r>
              <a:rPr lang="en-US" sz="1600"/>
              <a:t>These grade correlates well with the clinical course &amp; outcome (prognosis).</a:t>
            </a:r>
          </a:p>
          <a:p>
            <a:endParaRPr lang="en-US" sz="2800" b="1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600"/>
          </a:p>
        </p:txBody>
      </p:sp>
      <p:pic>
        <p:nvPicPr>
          <p:cNvPr id="1026" name="Picture 2" descr="Table 1 WHO classification of astrocytic tumors and their characteristic fea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3" y="2205880"/>
            <a:ext cx="7902017" cy="26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8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448127"/>
            <a:ext cx="8784000" cy="572700"/>
          </a:xfrm>
        </p:spPr>
        <p:txBody>
          <a:bodyPr/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Diffuse Astrocytoma - WHO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191" y="1333345"/>
            <a:ext cx="7375490" cy="1188791"/>
          </a:xfrm>
        </p:spPr>
        <p:txBody>
          <a:bodyPr/>
          <a:lstStyle/>
          <a:p>
            <a:r>
              <a:rPr lang="en-US" sz="2000" dirty="0"/>
              <a:t>Diffuse </a:t>
            </a:r>
            <a:r>
              <a:rPr lang="en-US" sz="2000" dirty="0" err="1"/>
              <a:t>astrocytomas</a:t>
            </a:r>
            <a:r>
              <a:rPr lang="en-US" sz="2000" dirty="0"/>
              <a:t>  can be static for several years.</a:t>
            </a:r>
          </a:p>
          <a:p>
            <a:r>
              <a:rPr lang="en-US" sz="2000" dirty="0"/>
              <a:t>The mean survival is more than 5 years</a:t>
            </a:r>
          </a:p>
          <a:p>
            <a:r>
              <a:rPr lang="en-US" sz="2000" dirty="0"/>
              <a:t>Clinical deterioration invariably occurs and is usually due to the emergence of a more rapidly growing tumor of higher histologic grade.</a:t>
            </a:r>
          </a:p>
        </p:txBody>
      </p:sp>
    </p:spTree>
    <p:extLst>
      <p:ext uri="{BB962C8B-B14F-4D97-AF65-F5344CB8AC3E}">
        <p14:creationId xmlns:p14="http://schemas.microsoft.com/office/powerpoint/2010/main" val="4228519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Diffuse astrocytoma (WHO grade II and III)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3878463" cy="3416400"/>
          </a:xfrm>
        </p:spPr>
        <p:txBody>
          <a:bodyPr/>
          <a:lstStyle/>
          <a:p>
            <a:r>
              <a:rPr lang="en-US" sz="2000"/>
              <a:t>Poorly defined, gray, infiltrative (beyond grossly evident margins) tumors that expand &amp; distort the invaded brain </a:t>
            </a:r>
            <a:r>
              <a:rPr lang="en-US" sz="2000" b="1"/>
              <a:t>without</a:t>
            </a:r>
            <a:r>
              <a:rPr lang="en-US" sz="2000"/>
              <a:t> forming a discrete mass.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30" y="1107935"/>
            <a:ext cx="453369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832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Diffuse astrocytoma (WHO grade II) - microscopic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162" y="1194882"/>
            <a:ext cx="3948802" cy="3416400"/>
          </a:xfrm>
        </p:spPr>
        <p:txBody>
          <a:bodyPr/>
          <a:lstStyle/>
          <a:p>
            <a:r>
              <a:rPr lang="en-US" sz="1800" dirty="0"/>
              <a:t>low-grade (WHO grade II) </a:t>
            </a:r>
            <a:r>
              <a:rPr lang="en-US" sz="1800" dirty="0" err="1"/>
              <a:t>astrocytomas</a:t>
            </a:r>
            <a:r>
              <a:rPr lang="en-US" sz="1800" dirty="0"/>
              <a:t> are characterized by a </a:t>
            </a:r>
            <a:r>
              <a:rPr lang="en-US" sz="1800" b="1" dirty="0"/>
              <a:t>mild to moderate increase in the number  of glial cell </a:t>
            </a:r>
            <a:r>
              <a:rPr lang="en-US" sz="1800" dirty="0"/>
              <a:t>nuclei, some what variable nuclear </a:t>
            </a:r>
            <a:r>
              <a:rPr lang="en-US" sz="1800" dirty="0" err="1"/>
              <a:t>pleomorphism</a:t>
            </a:r>
            <a:r>
              <a:rPr lang="en-US" sz="1800" dirty="0"/>
              <a:t>.</a:t>
            </a:r>
          </a:p>
          <a:p>
            <a:r>
              <a:rPr lang="en-US" sz="1800" dirty="0"/>
              <a:t>Notice how the margin is not distinct between the tumor &amp; the normal adjacent brain at the right</a:t>
            </a:r>
          </a:p>
        </p:txBody>
      </p:sp>
      <p:pic>
        <p:nvPicPr>
          <p:cNvPr id="11266" name="Picture 2" descr="https://webpath.med.utah.edu/jpeg5/CNS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64" y="1194882"/>
            <a:ext cx="48006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239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2079" y="331807"/>
            <a:ext cx="8299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Fira Sans" charset="0"/>
              </a:rPr>
              <a:t>Between the tumor cell nuclei there is an extensive </a:t>
            </a:r>
            <a:r>
              <a:rPr lang="en-US" sz="1600" err="1">
                <a:latin typeface="Fira Sans" charset="0"/>
              </a:rPr>
              <a:t>feltwork</a:t>
            </a:r>
            <a:r>
              <a:rPr lang="en-US" sz="1600">
                <a:latin typeface="Fira Sans" charset="0"/>
              </a:rPr>
              <a:t> of fine, glial </a:t>
            </a:r>
            <a:r>
              <a:rPr lang="en-US" sz="1600" err="1">
                <a:latin typeface="Fira Sans" charset="0"/>
              </a:rPr>
              <a:t>fibrillary</a:t>
            </a:r>
            <a:r>
              <a:rPr lang="en-US" sz="1600">
                <a:latin typeface="Fira Sans" charset="0"/>
              </a:rPr>
              <a:t> acidic protein (GFAP)-positive </a:t>
            </a:r>
            <a:r>
              <a:rPr lang="en-US" sz="1600" err="1">
                <a:latin typeface="Fira Sans" charset="0"/>
              </a:rPr>
              <a:t>astrocytic</a:t>
            </a:r>
            <a:r>
              <a:rPr lang="en-US" sz="1600">
                <a:latin typeface="Fira Sans" charset="0"/>
              </a:rPr>
              <a:t> processes that create a </a:t>
            </a:r>
            <a:r>
              <a:rPr lang="en-US" sz="1600" b="1" i="1" err="1">
                <a:latin typeface="Fira Sans" charset="0"/>
              </a:rPr>
              <a:t>fibrillary</a:t>
            </a:r>
            <a:r>
              <a:rPr lang="en-US" sz="1600">
                <a:latin typeface="Fira Sans" charset="0"/>
              </a:rPr>
              <a:t> background appearance. </a:t>
            </a:r>
          </a:p>
        </p:txBody>
      </p:sp>
      <p:pic>
        <p:nvPicPr>
          <p:cNvPr id="13314" name="Picture 2" descr="Dr Nishat Afroz MD on Twitter: &quot;GFAP IHC in reactive gliosis Vs.Neoplastic  astrocytes. ✓compared to a LG-Glioma gliosis astrocytes maintain respectful  distance from each other. ✓gliosis lacks microcysts( instead has  macrocysts+/-macrophages). ✓l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4"/>
          <a:stretch/>
        </p:blipFill>
        <p:spPr bwMode="auto">
          <a:xfrm>
            <a:off x="906060" y="1162804"/>
            <a:ext cx="7351975" cy="39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lancam.com/study/path/Adult%20CNS%20Tumours_files/Image%20%5b2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7" y="1356453"/>
            <a:ext cx="4233191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bpathology.com: A Collection of Surgical Patholog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03" y="1356453"/>
            <a:ext cx="4396201" cy="35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8" y="227062"/>
            <a:ext cx="8878636" cy="572700"/>
          </a:xfrm>
        </p:spPr>
        <p:txBody>
          <a:bodyPr/>
          <a:lstStyle/>
          <a:p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Diffuse astrocytoma (II)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 Anaplastic (III) – Microscopic: </a:t>
            </a:r>
            <a:r>
              <a:rPr lang="en-US" sz="2000" b="0"/>
              <a:t>Anaplastic </a:t>
            </a:r>
            <a:r>
              <a:rPr lang="en-US" sz="2000" b="0" err="1"/>
              <a:t>astrocytomas</a:t>
            </a:r>
            <a:r>
              <a:rPr lang="en-US" sz="2000" b="0"/>
              <a:t> (WHO grade III) show more densely cellular &amp; have greater nuclear </a:t>
            </a:r>
            <a:r>
              <a:rPr lang="en-US" sz="2000" b="0" err="1"/>
              <a:t>pleomorphism</a:t>
            </a:r>
            <a:r>
              <a:rPr lang="en-US" sz="2000" b="0"/>
              <a:t>; more mitotic figures.</a:t>
            </a:r>
            <a:br>
              <a:rPr lang="en-US" sz="2000" b="0"/>
            </a:b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9569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chemeClr val="accent2">
                    <a:lumMod val="50000"/>
                  </a:schemeClr>
                </a:solidFill>
              </a:rPr>
              <a:t>Glioblastoma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(WHO grade IV)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Tends to occur in one of two clinical settings:</a:t>
            </a:r>
          </a:p>
          <a:p>
            <a:pPr>
              <a:buFont typeface="+mj-lt"/>
              <a:buAutoNum type="arabicPeriod"/>
            </a:pPr>
            <a:r>
              <a:rPr lang="en-US" sz="18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onset disease</a:t>
            </a:r>
            <a:r>
              <a:rPr lang="en-US" sz="1800"/>
              <a:t>, typically in older individuals (</a:t>
            </a:r>
            <a:r>
              <a:rPr lang="en-US" sz="1800" b="1"/>
              <a:t>primary</a:t>
            </a:r>
            <a:r>
              <a:rPr lang="en-US" sz="1800"/>
              <a:t> </a:t>
            </a:r>
            <a:r>
              <a:rPr lang="en-US" sz="1800" err="1"/>
              <a:t>glioblastoma</a:t>
            </a:r>
            <a:r>
              <a:rPr lang="en-US" sz="1800"/>
              <a:t>), Most common scenario.</a:t>
            </a:r>
          </a:p>
          <a:p>
            <a:pPr>
              <a:buFont typeface="+mj-lt"/>
              <a:buAutoNum type="arabicPeriod"/>
            </a:pPr>
            <a:r>
              <a:rPr lang="en-US" sz="18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Progression of a lower-grade astrocytoma</a:t>
            </a:r>
            <a:r>
              <a:rPr lang="en-US" sz="1800" u="sng"/>
              <a:t>, </a:t>
            </a:r>
            <a:r>
              <a:rPr lang="en-US" sz="1800"/>
              <a:t>in younger individuals (</a:t>
            </a:r>
            <a:r>
              <a:rPr lang="en-US" sz="1800" b="1"/>
              <a:t>secondary</a:t>
            </a:r>
            <a:r>
              <a:rPr lang="en-US" sz="1800"/>
              <a:t> </a:t>
            </a:r>
            <a:r>
              <a:rPr lang="en-US" sz="1800" err="1"/>
              <a:t>glioblastoma</a:t>
            </a:r>
            <a:r>
              <a:rPr lang="en-US" sz="1800"/>
              <a:t>), less frequent.</a:t>
            </a:r>
          </a:p>
          <a:p>
            <a:r>
              <a:rPr lang="en-US" sz="1800"/>
              <a:t>Previously called </a:t>
            </a:r>
            <a:r>
              <a:rPr lang="en-US" sz="1800" err="1"/>
              <a:t>glioblastoma</a:t>
            </a:r>
            <a:r>
              <a:rPr lang="en-US" sz="1800"/>
              <a:t> </a:t>
            </a:r>
            <a:r>
              <a:rPr lang="en-US" sz="1800" err="1"/>
              <a:t>multiforme</a:t>
            </a:r>
            <a:r>
              <a:rPr lang="en-US" sz="1800"/>
              <a:t> (GBM)</a:t>
            </a:r>
          </a:p>
          <a:p>
            <a:r>
              <a:rPr lang="en-US" sz="1800"/>
              <a:t>Poor prognosis</a:t>
            </a:r>
          </a:p>
          <a:p>
            <a:r>
              <a:rPr lang="en-US" sz="1800"/>
              <a:t>Median survival with treatment (resection, radiotherapy, and chemotherapy),  is only 15 months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26038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chemeClr val="accent2">
                    <a:lumMod val="50000"/>
                  </a:schemeClr>
                </a:solidFill>
              </a:rPr>
              <a:t>Glioblastoma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(WHO grade IV) - MRI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3285" y="1102233"/>
            <a:ext cx="4721229" cy="3416400"/>
          </a:xfrm>
        </p:spPr>
        <p:txBody>
          <a:bodyPr/>
          <a:lstStyle/>
          <a:p>
            <a:r>
              <a:rPr lang="en-US" sz="1600"/>
              <a:t>High-grade </a:t>
            </a:r>
            <a:r>
              <a:rPr lang="en-US" sz="1600" err="1"/>
              <a:t>astrocytomas</a:t>
            </a:r>
            <a:r>
              <a:rPr lang="en-US" sz="1600"/>
              <a:t> have abnormal vessels that are “leaky,” with an abnormally permeable blood-brain barrier BBB 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contrast enhancement on imaging studies.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11" y="2442429"/>
            <a:ext cx="4086350" cy="2588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14" y="984738"/>
            <a:ext cx="3371850" cy="389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chemeClr val="accent2">
                    <a:lumMod val="50000"/>
                  </a:schemeClr>
                </a:solidFill>
              </a:rPr>
              <a:t>Glioblastoma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(WHO grade IV) - Gross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652" y="971605"/>
            <a:ext cx="4129671" cy="3416400"/>
          </a:xfrm>
        </p:spPr>
        <p:txBody>
          <a:bodyPr/>
          <a:lstStyle/>
          <a:p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 </a:t>
            </a:r>
            <a:r>
              <a:rPr lang="en-US" sz="1600"/>
              <a:t>variation from adjacent normal area.</a:t>
            </a:r>
          </a:p>
          <a:p>
            <a:r>
              <a:rPr lang="en-US" sz="1600"/>
              <a:t>Soft &amp; </a:t>
            </a: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1600"/>
              <a:t> (tissue necrosis), regions of cystic degeneration &amp; </a:t>
            </a: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hemorrhage.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837" y="934496"/>
            <a:ext cx="3616255" cy="350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s://webpath.med.utah.edu/jpeg5/CNS1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6" y="2553782"/>
            <a:ext cx="4800600" cy="24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470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chemeClr val="accent2">
                    <a:lumMod val="50000"/>
                  </a:schemeClr>
                </a:solidFill>
              </a:rPr>
              <a:t>Glioblastoma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(WHO grade IV) - Microscopic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129671" cy="3416400"/>
          </a:xfrm>
        </p:spPr>
        <p:txBody>
          <a:bodyPr/>
          <a:lstStyle/>
          <a:p>
            <a:r>
              <a:rPr lang="en-US" sz="1600"/>
              <a:t>Histologic appearance varies widely (hence: </a:t>
            </a:r>
            <a:r>
              <a:rPr lang="en-US" sz="1600" err="1"/>
              <a:t>multiforme</a:t>
            </a:r>
            <a:r>
              <a:rPr lang="en-US" sz="1600"/>
              <a:t>).</a:t>
            </a:r>
          </a:p>
          <a:p>
            <a:r>
              <a:rPr lang="en-US" sz="1600"/>
              <a:t>Cellular features  similar to that of anaplastic astrocytoma (WHO grade III) , </a:t>
            </a: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well as either</a:t>
            </a:r>
            <a:r>
              <a:rPr lang="en-US" sz="1600"/>
              <a:t>:</a:t>
            </a:r>
          </a:p>
          <a:p>
            <a:pPr>
              <a:buFont typeface="+mj-lt"/>
              <a:buAutoNum type="arabicPeriod"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Necrosis</a:t>
            </a:r>
            <a:r>
              <a:rPr lang="en-US" sz="1600"/>
              <a:t> (commonly present as wavy bands of necrosis with palisaded tumor cells along the border) </a:t>
            </a:r>
          </a:p>
          <a:p>
            <a:pPr>
              <a:buFont typeface="+mj-lt"/>
              <a:buAutoNum type="arabicPeriod"/>
            </a:pPr>
            <a:r>
              <a:rPr lang="en-US" sz="1600"/>
              <a:t>or </a:t>
            </a:r>
            <a:r>
              <a:rPr lang="en-US" sz="16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Microvascular</a:t>
            </a: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proliferation</a:t>
            </a:r>
          </a:p>
        </p:txBody>
      </p:sp>
      <p:pic>
        <p:nvPicPr>
          <p:cNvPr id="4" name="Picture 3" title="Ghadeer haye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17" y="1034980"/>
            <a:ext cx="4413738" cy="33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3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/>
              <a:t>Central nervous system tumors</a:t>
            </a:r>
            <a:endParaRPr/>
          </a:p>
        </p:txBody>
      </p:sp>
      <p:grpSp>
        <p:nvGrpSpPr>
          <p:cNvPr id="125" name="Google Shape;125;p18"/>
          <p:cNvGrpSpPr/>
          <p:nvPr/>
        </p:nvGrpSpPr>
        <p:grpSpPr>
          <a:xfrm flipH="1">
            <a:off x="5240075" y="1020268"/>
            <a:ext cx="3392730" cy="3642967"/>
            <a:chOff x="400500" y="1028698"/>
            <a:chExt cx="3070900" cy="3297399"/>
          </a:xfrm>
        </p:grpSpPr>
        <p:sp>
          <p:nvSpPr>
            <p:cNvPr id="126" name="Google Shape;126;p18"/>
            <p:cNvSpPr/>
            <p:nvPr/>
          </p:nvSpPr>
          <p:spPr>
            <a:xfrm flipH="1">
              <a:off x="400500" y="1028698"/>
              <a:ext cx="3070900" cy="3297399"/>
            </a:xfrm>
            <a:custGeom>
              <a:avLst/>
              <a:gdLst/>
              <a:ahLst/>
              <a:cxnLst/>
              <a:rect l="l" t="t" r="r" b="b"/>
              <a:pathLst>
                <a:path w="25801" h="27704" extrusionOk="0">
                  <a:moveTo>
                    <a:pt x="13762" y="493"/>
                  </a:moveTo>
                  <a:cubicBezTo>
                    <a:pt x="13992" y="493"/>
                    <a:pt x="14222" y="500"/>
                    <a:pt x="14452" y="515"/>
                  </a:cubicBezTo>
                  <a:cubicBezTo>
                    <a:pt x="15977" y="626"/>
                    <a:pt x="17446" y="1074"/>
                    <a:pt x="18710" y="1822"/>
                  </a:cubicBezTo>
                  <a:cubicBezTo>
                    <a:pt x="20059" y="2599"/>
                    <a:pt x="21133" y="3686"/>
                    <a:pt x="21924" y="5019"/>
                  </a:cubicBezTo>
                  <a:cubicBezTo>
                    <a:pt x="25229" y="10695"/>
                    <a:pt x="22221" y="15878"/>
                    <a:pt x="20235" y="19307"/>
                  </a:cubicBezTo>
                  <a:cubicBezTo>
                    <a:pt x="19664" y="20286"/>
                    <a:pt x="19174" y="21145"/>
                    <a:pt x="18929" y="21838"/>
                  </a:cubicBezTo>
                  <a:lnTo>
                    <a:pt x="18903" y="21893"/>
                  </a:lnTo>
                  <a:lnTo>
                    <a:pt x="19474" y="27213"/>
                  </a:lnTo>
                  <a:lnTo>
                    <a:pt x="9595" y="27213"/>
                  </a:lnTo>
                  <a:lnTo>
                    <a:pt x="9226" y="25365"/>
                  </a:lnTo>
                  <a:lnTo>
                    <a:pt x="8981" y="25430"/>
                  </a:lnTo>
                  <a:cubicBezTo>
                    <a:pt x="8950" y="25430"/>
                    <a:pt x="6753" y="25968"/>
                    <a:pt x="5178" y="25968"/>
                  </a:cubicBezTo>
                  <a:cubicBezTo>
                    <a:pt x="4747" y="25968"/>
                    <a:pt x="4363" y="25928"/>
                    <a:pt x="4083" y="25825"/>
                  </a:cubicBezTo>
                  <a:cubicBezTo>
                    <a:pt x="3485" y="25610"/>
                    <a:pt x="3309" y="24832"/>
                    <a:pt x="3253" y="24235"/>
                  </a:cubicBezTo>
                  <a:cubicBezTo>
                    <a:pt x="3197" y="23513"/>
                    <a:pt x="3309" y="22847"/>
                    <a:pt x="3309" y="22847"/>
                  </a:cubicBezTo>
                  <a:lnTo>
                    <a:pt x="3322" y="22736"/>
                  </a:lnTo>
                  <a:lnTo>
                    <a:pt x="2776" y="22070"/>
                  </a:lnTo>
                  <a:cubicBezTo>
                    <a:pt x="2737" y="22001"/>
                    <a:pt x="2708" y="21919"/>
                    <a:pt x="2737" y="21838"/>
                  </a:cubicBezTo>
                  <a:cubicBezTo>
                    <a:pt x="2763" y="21756"/>
                    <a:pt x="2819" y="21704"/>
                    <a:pt x="2900" y="21674"/>
                  </a:cubicBezTo>
                  <a:lnTo>
                    <a:pt x="3606" y="21446"/>
                  </a:lnTo>
                  <a:lnTo>
                    <a:pt x="2355" y="20874"/>
                  </a:lnTo>
                  <a:cubicBezTo>
                    <a:pt x="2179" y="20776"/>
                    <a:pt x="2110" y="20574"/>
                    <a:pt x="2192" y="20398"/>
                  </a:cubicBezTo>
                  <a:cubicBezTo>
                    <a:pt x="2355" y="20028"/>
                    <a:pt x="2544" y="19457"/>
                    <a:pt x="2544" y="18833"/>
                  </a:cubicBezTo>
                  <a:lnTo>
                    <a:pt x="2544" y="18627"/>
                  </a:lnTo>
                  <a:lnTo>
                    <a:pt x="804" y="18245"/>
                  </a:lnTo>
                  <a:cubicBezTo>
                    <a:pt x="696" y="18219"/>
                    <a:pt x="614" y="18138"/>
                    <a:pt x="559" y="18043"/>
                  </a:cubicBezTo>
                  <a:cubicBezTo>
                    <a:pt x="520" y="17935"/>
                    <a:pt x="520" y="17824"/>
                    <a:pt x="572" y="17729"/>
                  </a:cubicBezTo>
                  <a:lnTo>
                    <a:pt x="2789" y="13853"/>
                  </a:lnTo>
                  <a:cubicBezTo>
                    <a:pt x="3103" y="13294"/>
                    <a:pt x="3158" y="12641"/>
                    <a:pt x="2926" y="12040"/>
                  </a:cubicBezTo>
                  <a:cubicBezTo>
                    <a:pt x="2845" y="11795"/>
                    <a:pt x="2737" y="11511"/>
                    <a:pt x="2626" y="11211"/>
                  </a:cubicBezTo>
                  <a:cubicBezTo>
                    <a:pt x="2205" y="9999"/>
                    <a:pt x="3390" y="7060"/>
                    <a:pt x="5281" y="4666"/>
                  </a:cubicBezTo>
                  <a:cubicBezTo>
                    <a:pt x="6437" y="3196"/>
                    <a:pt x="7868" y="2096"/>
                    <a:pt x="9540" y="1374"/>
                  </a:cubicBezTo>
                  <a:cubicBezTo>
                    <a:pt x="10878" y="785"/>
                    <a:pt x="12318" y="493"/>
                    <a:pt x="13762" y="493"/>
                  </a:cubicBezTo>
                  <a:close/>
                  <a:moveTo>
                    <a:pt x="13747" y="0"/>
                  </a:moveTo>
                  <a:cubicBezTo>
                    <a:pt x="12245" y="0"/>
                    <a:pt x="10741" y="317"/>
                    <a:pt x="9337" y="923"/>
                  </a:cubicBezTo>
                  <a:cubicBezTo>
                    <a:pt x="7593" y="1671"/>
                    <a:pt x="6098" y="2831"/>
                    <a:pt x="4899" y="4366"/>
                  </a:cubicBezTo>
                  <a:cubicBezTo>
                    <a:pt x="3132" y="6613"/>
                    <a:pt x="1633" y="9836"/>
                    <a:pt x="2165" y="11374"/>
                  </a:cubicBezTo>
                  <a:cubicBezTo>
                    <a:pt x="2273" y="11675"/>
                    <a:pt x="2381" y="11959"/>
                    <a:pt x="2479" y="12204"/>
                  </a:cubicBezTo>
                  <a:cubicBezTo>
                    <a:pt x="2642" y="12667"/>
                    <a:pt x="2600" y="13183"/>
                    <a:pt x="2355" y="13608"/>
                  </a:cubicBezTo>
                  <a:lnTo>
                    <a:pt x="150" y="17484"/>
                  </a:lnTo>
                  <a:cubicBezTo>
                    <a:pt x="13" y="17716"/>
                    <a:pt x="0" y="17987"/>
                    <a:pt x="111" y="18232"/>
                  </a:cubicBezTo>
                  <a:cubicBezTo>
                    <a:pt x="219" y="18490"/>
                    <a:pt x="438" y="18670"/>
                    <a:pt x="696" y="18722"/>
                  </a:cubicBezTo>
                  <a:lnTo>
                    <a:pt x="2054" y="19023"/>
                  </a:lnTo>
                  <a:cubicBezTo>
                    <a:pt x="2015" y="19486"/>
                    <a:pt x="1865" y="19908"/>
                    <a:pt x="1744" y="20192"/>
                  </a:cubicBezTo>
                  <a:cubicBezTo>
                    <a:pt x="1552" y="20613"/>
                    <a:pt x="1728" y="21119"/>
                    <a:pt x="2152" y="21309"/>
                  </a:cubicBezTo>
                  <a:lnTo>
                    <a:pt x="2410" y="21430"/>
                  </a:lnTo>
                  <a:cubicBezTo>
                    <a:pt x="2355" y="21511"/>
                    <a:pt x="2299" y="21593"/>
                    <a:pt x="2273" y="21704"/>
                  </a:cubicBezTo>
                  <a:cubicBezTo>
                    <a:pt x="2205" y="21936"/>
                    <a:pt x="2247" y="22194"/>
                    <a:pt x="2410" y="22370"/>
                  </a:cubicBezTo>
                  <a:lnTo>
                    <a:pt x="2806" y="22873"/>
                  </a:lnTo>
                  <a:cubicBezTo>
                    <a:pt x="2737" y="23418"/>
                    <a:pt x="2505" y="25773"/>
                    <a:pt x="3906" y="26289"/>
                  </a:cubicBezTo>
                  <a:cubicBezTo>
                    <a:pt x="4238" y="26408"/>
                    <a:pt x="4682" y="26454"/>
                    <a:pt x="5170" y="26454"/>
                  </a:cubicBezTo>
                  <a:cubicBezTo>
                    <a:pt x="6522" y="26454"/>
                    <a:pt x="8217" y="26102"/>
                    <a:pt x="8847" y="25962"/>
                  </a:cubicBezTo>
                  <a:lnTo>
                    <a:pt x="9200" y="27703"/>
                  </a:lnTo>
                  <a:lnTo>
                    <a:pt x="20016" y="27703"/>
                  </a:lnTo>
                  <a:lnTo>
                    <a:pt x="19406" y="21949"/>
                  </a:lnTo>
                  <a:cubicBezTo>
                    <a:pt x="19638" y="21309"/>
                    <a:pt x="20114" y="20492"/>
                    <a:pt x="20657" y="19552"/>
                  </a:cubicBezTo>
                  <a:cubicBezTo>
                    <a:pt x="22711" y="16028"/>
                    <a:pt x="25800" y="10695"/>
                    <a:pt x="22345" y="4774"/>
                  </a:cubicBezTo>
                  <a:cubicBezTo>
                    <a:pt x="21516" y="3360"/>
                    <a:pt x="20386" y="2230"/>
                    <a:pt x="18971" y="1400"/>
                  </a:cubicBezTo>
                  <a:cubicBezTo>
                    <a:pt x="17636" y="610"/>
                    <a:pt x="16084" y="136"/>
                    <a:pt x="14481" y="25"/>
                  </a:cubicBezTo>
                  <a:cubicBezTo>
                    <a:pt x="14237" y="8"/>
                    <a:pt x="13992" y="0"/>
                    <a:pt x="13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8"/>
            <p:cNvSpPr/>
            <p:nvPr/>
          </p:nvSpPr>
          <p:spPr>
            <a:xfrm flipH="1">
              <a:off x="927587" y="1279893"/>
              <a:ext cx="1929036" cy="1666954"/>
            </a:xfrm>
            <a:custGeom>
              <a:avLst/>
              <a:gdLst/>
              <a:ahLst/>
              <a:cxnLst/>
              <a:rect l="l" t="t" r="r" b="b"/>
              <a:pathLst>
                <a:path w="17297" h="14947" extrusionOk="0">
                  <a:moveTo>
                    <a:pt x="10412" y="0"/>
                  </a:moveTo>
                  <a:cubicBezTo>
                    <a:pt x="9523" y="0"/>
                    <a:pt x="8727" y="233"/>
                    <a:pt x="8192" y="633"/>
                  </a:cubicBezTo>
                  <a:cubicBezTo>
                    <a:pt x="7863" y="454"/>
                    <a:pt x="7486" y="355"/>
                    <a:pt x="7094" y="355"/>
                  </a:cubicBezTo>
                  <a:cubicBezTo>
                    <a:pt x="6855" y="355"/>
                    <a:pt x="6611" y="392"/>
                    <a:pt x="6369" y="469"/>
                  </a:cubicBezTo>
                  <a:cubicBezTo>
                    <a:pt x="5866" y="633"/>
                    <a:pt x="5458" y="943"/>
                    <a:pt x="5184" y="1351"/>
                  </a:cubicBezTo>
                  <a:cubicBezTo>
                    <a:pt x="5017" y="1316"/>
                    <a:pt x="4843" y="1299"/>
                    <a:pt x="4665" y="1299"/>
                  </a:cubicBezTo>
                  <a:cubicBezTo>
                    <a:pt x="4005" y="1299"/>
                    <a:pt x="3292" y="1540"/>
                    <a:pt x="2682" y="2034"/>
                  </a:cubicBezTo>
                  <a:cubicBezTo>
                    <a:pt x="1960" y="2605"/>
                    <a:pt x="1539" y="3392"/>
                    <a:pt x="1458" y="4156"/>
                  </a:cubicBezTo>
                  <a:cubicBezTo>
                    <a:pt x="736" y="4346"/>
                    <a:pt x="164" y="4944"/>
                    <a:pt x="53" y="5721"/>
                  </a:cubicBezTo>
                  <a:cubicBezTo>
                    <a:pt x="1" y="6237"/>
                    <a:pt x="151" y="6727"/>
                    <a:pt x="448" y="7096"/>
                  </a:cubicBezTo>
                  <a:cubicBezTo>
                    <a:pt x="259" y="7693"/>
                    <a:pt x="259" y="8347"/>
                    <a:pt x="517" y="8944"/>
                  </a:cubicBezTo>
                  <a:cubicBezTo>
                    <a:pt x="955" y="9974"/>
                    <a:pt x="1994" y="10584"/>
                    <a:pt x="3113" y="10584"/>
                  </a:cubicBezTo>
                  <a:cubicBezTo>
                    <a:pt x="3520" y="10584"/>
                    <a:pt x="3938" y="10503"/>
                    <a:pt x="4341" y="10332"/>
                  </a:cubicBezTo>
                  <a:cubicBezTo>
                    <a:pt x="4449" y="10280"/>
                    <a:pt x="4573" y="10224"/>
                    <a:pt x="4681" y="10156"/>
                  </a:cubicBezTo>
                  <a:cubicBezTo>
                    <a:pt x="4694" y="10224"/>
                    <a:pt x="4723" y="10293"/>
                    <a:pt x="4749" y="10348"/>
                  </a:cubicBezTo>
                  <a:cubicBezTo>
                    <a:pt x="5188" y="11377"/>
                    <a:pt x="6228" y="11986"/>
                    <a:pt x="7343" y="11986"/>
                  </a:cubicBezTo>
                  <a:cubicBezTo>
                    <a:pt x="7747" y="11986"/>
                    <a:pt x="8162" y="11906"/>
                    <a:pt x="8561" y="11736"/>
                  </a:cubicBezTo>
                  <a:cubicBezTo>
                    <a:pt x="8613" y="11707"/>
                    <a:pt x="8668" y="11681"/>
                    <a:pt x="8724" y="11668"/>
                  </a:cubicBezTo>
                  <a:cubicBezTo>
                    <a:pt x="9023" y="11995"/>
                    <a:pt x="9467" y="12178"/>
                    <a:pt x="9934" y="12178"/>
                  </a:cubicBezTo>
                  <a:cubicBezTo>
                    <a:pt x="10105" y="12178"/>
                    <a:pt x="10280" y="12153"/>
                    <a:pt x="10452" y="12102"/>
                  </a:cubicBezTo>
                  <a:cubicBezTo>
                    <a:pt x="10520" y="12347"/>
                    <a:pt x="10628" y="12592"/>
                    <a:pt x="10749" y="12837"/>
                  </a:cubicBezTo>
                  <a:cubicBezTo>
                    <a:pt x="11389" y="14049"/>
                    <a:pt x="12493" y="14810"/>
                    <a:pt x="13606" y="14947"/>
                  </a:cubicBezTo>
                  <a:lnTo>
                    <a:pt x="14113" y="14496"/>
                  </a:lnTo>
                  <a:cubicBezTo>
                    <a:pt x="14096" y="14483"/>
                    <a:pt x="14096" y="14483"/>
                    <a:pt x="14083" y="14470"/>
                  </a:cubicBezTo>
                  <a:cubicBezTo>
                    <a:pt x="13077" y="14156"/>
                    <a:pt x="12329" y="13219"/>
                    <a:pt x="12329" y="12089"/>
                  </a:cubicBezTo>
                  <a:lnTo>
                    <a:pt x="12329" y="11994"/>
                  </a:lnTo>
                  <a:cubicBezTo>
                    <a:pt x="12768" y="12248"/>
                    <a:pt x="13281" y="12388"/>
                    <a:pt x="13814" y="12388"/>
                  </a:cubicBezTo>
                  <a:cubicBezTo>
                    <a:pt x="14223" y="12388"/>
                    <a:pt x="14643" y="12305"/>
                    <a:pt x="15050" y="12128"/>
                  </a:cubicBezTo>
                  <a:cubicBezTo>
                    <a:pt x="16562" y="11491"/>
                    <a:pt x="17297" y="9829"/>
                    <a:pt x="16696" y="8428"/>
                  </a:cubicBezTo>
                  <a:cubicBezTo>
                    <a:pt x="16601" y="8196"/>
                    <a:pt x="16464" y="7981"/>
                    <a:pt x="16317" y="7788"/>
                  </a:cubicBezTo>
                  <a:cubicBezTo>
                    <a:pt x="16983" y="7096"/>
                    <a:pt x="17173" y="5897"/>
                    <a:pt x="16709" y="4797"/>
                  </a:cubicBezTo>
                  <a:cubicBezTo>
                    <a:pt x="16288" y="3801"/>
                    <a:pt x="15432" y="3134"/>
                    <a:pt x="14560" y="3027"/>
                  </a:cubicBezTo>
                  <a:cubicBezTo>
                    <a:pt x="14736" y="1789"/>
                    <a:pt x="13391" y="509"/>
                    <a:pt x="11500" y="113"/>
                  </a:cubicBezTo>
                  <a:cubicBezTo>
                    <a:pt x="11130" y="37"/>
                    <a:pt x="10763" y="0"/>
                    <a:pt x="10412" y="0"/>
                  </a:cubicBezTo>
                  <a:close/>
                </a:path>
              </a:pathLst>
            </a:custGeom>
            <a:solidFill>
              <a:srgbClr val="ACEAD9">
                <a:alpha val="48660"/>
              </a:srgbClr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8"/>
            <p:cNvSpPr/>
            <p:nvPr/>
          </p:nvSpPr>
          <p:spPr>
            <a:xfrm flipH="1">
              <a:off x="1423975" y="2353232"/>
              <a:ext cx="112" cy="11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09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8"/>
            <p:cNvSpPr/>
            <p:nvPr/>
          </p:nvSpPr>
          <p:spPr>
            <a:xfrm flipH="1">
              <a:off x="927585" y="1884939"/>
              <a:ext cx="1545058" cy="1063161"/>
            </a:xfrm>
            <a:custGeom>
              <a:avLst/>
              <a:gdLst/>
              <a:ahLst/>
              <a:cxnLst/>
              <a:rect l="l" t="t" r="r" b="b"/>
              <a:pathLst>
                <a:path w="13854" h="9533" extrusionOk="0">
                  <a:moveTo>
                    <a:pt x="10365" y="0"/>
                  </a:moveTo>
                  <a:cubicBezTo>
                    <a:pt x="9396" y="0"/>
                    <a:pt x="8509" y="338"/>
                    <a:pt x="7894" y="1028"/>
                  </a:cubicBezTo>
                  <a:cubicBezTo>
                    <a:pt x="7374" y="1600"/>
                    <a:pt x="7129" y="2335"/>
                    <a:pt x="7129" y="3122"/>
                  </a:cubicBezTo>
                  <a:cubicBezTo>
                    <a:pt x="7035" y="3095"/>
                    <a:pt x="6953" y="3069"/>
                    <a:pt x="6871" y="3056"/>
                  </a:cubicBezTo>
                  <a:cubicBezTo>
                    <a:pt x="6220" y="2898"/>
                    <a:pt x="5573" y="2823"/>
                    <a:pt x="4949" y="2823"/>
                  </a:cubicBezTo>
                  <a:cubicBezTo>
                    <a:pt x="2821" y="2823"/>
                    <a:pt x="947" y="3695"/>
                    <a:pt x="0" y="5137"/>
                  </a:cubicBezTo>
                  <a:cubicBezTo>
                    <a:pt x="301" y="5110"/>
                    <a:pt x="598" y="5029"/>
                    <a:pt x="898" y="4905"/>
                  </a:cubicBezTo>
                  <a:cubicBezTo>
                    <a:pt x="1006" y="4852"/>
                    <a:pt x="1130" y="4797"/>
                    <a:pt x="1238" y="4728"/>
                  </a:cubicBezTo>
                  <a:cubicBezTo>
                    <a:pt x="1251" y="4797"/>
                    <a:pt x="1280" y="4866"/>
                    <a:pt x="1306" y="4934"/>
                  </a:cubicBezTo>
                  <a:cubicBezTo>
                    <a:pt x="1743" y="5958"/>
                    <a:pt x="2776" y="6560"/>
                    <a:pt x="3886" y="6560"/>
                  </a:cubicBezTo>
                  <a:cubicBezTo>
                    <a:pt x="4295" y="6560"/>
                    <a:pt x="4714" y="6478"/>
                    <a:pt x="5118" y="6306"/>
                  </a:cubicBezTo>
                  <a:cubicBezTo>
                    <a:pt x="5170" y="6293"/>
                    <a:pt x="5225" y="6267"/>
                    <a:pt x="5281" y="6240"/>
                  </a:cubicBezTo>
                  <a:cubicBezTo>
                    <a:pt x="5579" y="6567"/>
                    <a:pt x="6020" y="6756"/>
                    <a:pt x="6486" y="6756"/>
                  </a:cubicBezTo>
                  <a:cubicBezTo>
                    <a:pt x="6659" y="6756"/>
                    <a:pt x="6835" y="6730"/>
                    <a:pt x="7009" y="6675"/>
                  </a:cubicBezTo>
                  <a:cubicBezTo>
                    <a:pt x="7077" y="6920"/>
                    <a:pt x="7185" y="7165"/>
                    <a:pt x="7306" y="7410"/>
                  </a:cubicBezTo>
                  <a:cubicBezTo>
                    <a:pt x="7946" y="8621"/>
                    <a:pt x="9050" y="9382"/>
                    <a:pt x="10163" y="9532"/>
                  </a:cubicBezTo>
                  <a:lnTo>
                    <a:pt x="10670" y="9069"/>
                  </a:lnTo>
                  <a:cubicBezTo>
                    <a:pt x="10653" y="9069"/>
                    <a:pt x="10653" y="9056"/>
                    <a:pt x="10640" y="9056"/>
                  </a:cubicBezTo>
                  <a:cubicBezTo>
                    <a:pt x="9634" y="8742"/>
                    <a:pt x="8886" y="7792"/>
                    <a:pt x="8886" y="6675"/>
                  </a:cubicBezTo>
                  <a:lnTo>
                    <a:pt x="8886" y="6567"/>
                  </a:lnTo>
                  <a:cubicBezTo>
                    <a:pt x="9325" y="6828"/>
                    <a:pt x="9839" y="6967"/>
                    <a:pt x="10372" y="6967"/>
                  </a:cubicBezTo>
                  <a:cubicBezTo>
                    <a:pt x="10780" y="6967"/>
                    <a:pt x="11200" y="6885"/>
                    <a:pt x="11607" y="6714"/>
                  </a:cubicBezTo>
                  <a:cubicBezTo>
                    <a:pt x="13119" y="6077"/>
                    <a:pt x="13854" y="4415"/>
                    <a:pt x="13253" y="3001"/>
                  </a:cubicBezTo>
                  <a:cubicBezTo>
                    <a:pt x="13158" y="2769"/>
                    <a:pt x="13021" y="2550"/>
                    <a:pt x="12874" y="2374"/>
                  </a:cubicBezTo>
                  <a:cubicBezTo>
                    <a:pt x="13184" y="2034"/>
                    <a:pt x="13403" y="1600"/>
                    <a:pt x="13485" y="1110"/>
                  </a:cubicBezTo>
                  <a:cubicBezTo>
                    <a:pt x="12501" y="376"/>
                    <a:pt x="11387" y="0"/>
                    <a:pt x="10365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8"/>
            <p:cNvSpPr/>
            <p:nvPr/>
          </p:nvSpPr>
          <p:spPr>
            <a:xfrm flipH="1">
              <a:off x="941413" y="1279848"/>
              <a:ext cx="1141228" cy="1161860"/>
            </a:xfrm>
            <a:custGeom>
              <a:avLst/>
              <a:gdLst/>
              <a:ahLst/>
              <a:cxnLst/>
              <a:rect l="l" t="t" r="r" b="b"/>
              <a:pathLst>
                <a:path w="10233" h="10418" extrusionOk="0">
                  <a:moveTo>
                    <a:pt x="3470" y="1"/>
                  </a:moveTo>
                  <a:cubicBezTo>
                    <a:pt x="2582" y="1"/>
                    <a:pt x="1787" y="232"/>
                    <a:pt x="1252" y="630"/>
                  </a:cubicBezTo>
                  <a:cubicBezTo>
                    <a:pt x="1239" y="630"/>
                    <a:pt x="625" y="1352"/>
                    <a:pt x="491" y="1829"/>
                  </a:cubicBezTo>
                  <a:cubicBezTo>
                    <a:pt x="1" y="3556"/>
                    <a:pt x="1196" y="5408"/>
                    <a:pt x="3172" y="5966"/>
                  </a:cubicBezTo>
                  <a:cubicBezTo>
                    <a:pt x="3554" y="6071"/>
                    <a:pt x="3936" y="6119"/>
                    <a:pt x="4307" y="6119"/>
                  </a:cubicBezTo>
                  <a:cubicBezTo>
                    <a:pt x="4517" y="6119"/>
                    <a:pt x="4724" y="6104"/>
                    <a:pt x="4926" y="6074"/>
                  </a:cubicBezTo>
                  <a:lnTo>
                    <a:pt x="4926" y="6074"/>
                  </a:lnTo>
                  <a:cubicBezTo>
                    <a:pt x="4818" y="6851"/>
                    <a:pt x="5007" y="7612"/>
                    <a:pt x="5510" y="8184"/>
                  </a:cubicBezTo>
                  <a:cubicBezTo>
                    <a:pt x="5824" y="8537"/>
                    <a:pt x="6219" y="8781"/>
                    <a:pt x="6640" y="8919"/>
                  </a:cubicBezTo>
                  <a:cubicBezTo>
                    <a:pt x="6533" y="9774"/>
                    <a:pt x="7130" y="10375"/>
                    <a:pt x="8015" y="10414"/>
                  </a:cubicBezTo>
                  <a:cubicBezTo>
                    <a:pt x="8056" y="10416"/>
                    <a:pt x="8096" y="10417"/>
                    <a:pt x="8135" y="10417"/>
                  </a:cubicBezTo>
                  <a:cubicBezTo>
                    <a:pt x="9572" y="10417"/>
                    <a:pt x="9920" y="9219"/>
                    <a:pt x="9962" y="9203"/>
                  </a:cubicBezTo>
                  <a:cubicBezTo>
                    <a:pt x="9932" y="8945"/>
                    <a:pt x="9867" y="8687"/>
                    <a:pt x="9756" y="8429"/>
                  </a:cubicBezTo>
                  <a:cubicBezTo>
                    <a:pt x="9661" y="8197"/>
                    <a:pt x="9524" y="7978"/>
                    <a:pt x="9377" y="7802"/>
                  </a:cubicBezTo>
                  <a:cubicBezTo>
                    <a:pt x="10043" y="7096"/>
                    <a:pt x="10233" y="5911"/>
                    <a:pt x="9769" y="4794"/>
                  </a:cubicBezTo>
                  <a:cubicBezTo>
                    <a:pt x="9348" y="3801"/>
                    <a:pt x="8492" y="3148"/>
                    <a:pt x="7620" y="3027"/>
                  </a:cubicBezTo>
                  <a:cubicBezTo>
                    <a:pt x="7796" y="1802"/>
                    <a:pt x="6451" y="509"/>
                    <a:pt x="4560" y="114"/>
                  </a:cubicBezTo>
                  <a:cubicBezTo>
                    <a:pt x="4189" y="37"/>
                    <a:pt x="3823" y="1"/>
                    <a:pt x="3470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8"/>
            <p:cNvSpPr/>
            <p:nvPr/>
          </p:nvSpPr>
          <p:spPr>
            <a:xfrm flipH="1">
              <a:off x="2228184" y="1736946"/>
              <a:ext cx="628440" cy="723347"/>
            </a:xfrm>
            <a:custGeom>
              <a:avLst/>
              <a:gdLst/>
              <a:ahLst/>
              <a:cxnLst/>
              <a:rect l="l" t="t" r="r" b="b"/>
              <a:pathLst>
                <a:path w="5635" h="6486" extrusionOk="0">
                  <a:moveTo>
                    <a:pt x="1797" y="1"/>
                  </a:moveTo>
                  <a:cubicBezTo>
                    <a:pt x="1686" y="1"/>
                    <a:pt x="1458" y="40"/>
                    <a:pt x="1458" y="56"/>
                  </a:cubicBezTo>
                  <a:cubicBezTo>
                    <a:pt x="736" y="245"/>
                    <a:pt x="164" y="843"/>
                    <a:pt x="53" y="1620"/>
                  </a:cubicBezTo>
                  <a:cubicBezTo>
                    <a:pt x="1" y="2136"/>
                    <a:pt x="151" y="2626"/>
                    <a:pt x="448" y="3008"/>
                  </a:cubicBezTo>
                  <a:cubicBezTo>
                    <a:pt x="259" y="3606"/>
                    <a:pt x="259" y="4246"/>
                    <a:pt x="517" y="4844"/>
                  </a:cubicBezTo>
                  <a:cubicBezTo>
                    <a:pt x="954" y="5880"/>
                    <a:pt x="1988" y="6485"/>
                    <a:pt x="3104" y="6485"/>
                  </a:cubicBezTo>
                  <a:cubicBezTo>
                    <a:pt x="3514" y="6485"/>
                    <a:pt x="3935" y="6404"/>
                    <a:pt x="4341" y="6232"/>
                  </a:cubicBezTo>
                  <a:cubicBezTo>
                    <a:pt x="4449" y="6179"/>
                    <a:pt x="4573" y="6124"/>
                    <a:pt x="4681" y="6055"/>
                  </a:cubicBezTo>
                  <a:cubicBezTo>
                    <a:pt x="4681" y="6055"/>
                    <a:pt x="4681" y="6056"/>
                    <a:pt x="4681" y="6056"/>
                  </a:cubicBezTo>
                  <a:cubicBezTo>
                    <a:pt x="4695" y="6056"/>
                    <a:pt x="5497" y="5311"/>
                    <a:pt x="5416" y="4178"/>
                  </a:cubicBezTo>
                  <a:cubicBezTo>
                    <a:pt x="5390" y="3730"/>
                    <a:pt x="5308" y="3292"/>
                    <a:pt x="5132" y="2914"/>
                  </a:cubicBezTo>
                  <a:cubicBezTo>
                    <a:pt x="5635" y="2368"/>
                    <a:pt x="5621" y="1496"/>
                    <a:pt x="5089" y="954"/>
                  </a:cubicBezTo>
                  <a:cubicBezTo>
                    <a:pt x="4799" y="656"/>
                    <a:pt x="4419" y="507"/>
                    <a:pt x="4039" y="507"/>
                  </a:cubicBezTo>
                  <a:cubicBezTo>
                    <a:pt x="3812" y="507"/>
                    <a:pt x="3584" y="560"/>
                    <a:pt x="3375" y="667"/>
                  </a:cubicBezTo>
                  <a:cubicBezTo>
                    <a:pt x="2966" y="259"/>
                    <a:pt x="2408" y="1"/>
                    <a:pt x="1797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8"/>
          <p:cNvSpPr/>
          <p:nvPr/>
        </p:nvSpPr>
        <p:spPr>
          <a:xfrm>
            <a:off x="666240" y="1125416"/>
            <a:ext cx="3436535" cy="9515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>
                <a:latin typeface="Fira Sans"/>
                <a:ea typeface="Fira Sans"/>
                <a:cs typeface="Fira Sans"/>
                <a:sym typeface="Fira Sans"/>
              </a:rPr>
              <a:t>According to the 2016 MoH Cancer Incidence Report  CNS tumors are the </a:t>
            </a:r>
            <a:r>
              <a:rPr lang="en" sz="1600" dirty="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10</a:t>
            </a:r>
            <a:r>
              <a:rPr lang="en" sz="1600" baseline="30000" dirty="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th</a:t>
            </a:r>
            <a:r>
              <a:rPr lang="en" sz="1600" dirty="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 most common</a:t>
            </a:r>
            <a:r>
              <a:rPr lang="en" sz="1600" dirty="0">
                <a:latin typeface="Fira Sans"/>
                <a:ea typeface="Fira Sans"/>
                <a:cs typeface="Fira Sans"/>
                <a:sym typeface="Fira Sans"/>
              </a:rPr>
              <a:t> cancer in jordan</a:t>
            </a:r>
          </a:p>
        </p:txBody>
      </p:sp>
      <p:sp>
        <p:nvSpPr>
          <p:cNvPr id="133" name="Google Shape;133;p18"/>
          <p:cNvSpPr/>
          <p:nvPr/>
        </p:nvSpPr>
        <p:spPr>
          <a:xfrm>
            <a:off x="666241" y="2361363"/>
            <a:ext cx="3436538" cy="6940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r>
              <a:rPr lang="en-US" sz="1600" dirty="0">
                <a:latin typeface="Fira Sans"/>
                <a:ea typeface="Fira Sans"/>
                <a:cs typeface="Fira Sans"/>
                <a:sym typeface="Fira Sans"/>
              </a:rPr>
              <a:t>B</a:t>
            </a:r>
            <a:r>
              <a:rPr lang="en" sz="1600" dirty="0">
                <a:latin typeface="Fira Sans"/>
                <a:ea typeface="Fira Sans"/>
                <a:cs typeface="Fira Sans"/>
                <a:sym typeface="Fira Sans"/>
              </a:rPr>
              <a:t>ut the </a:t>
            </a:r>
            <a:r>
              <a:rPr lang="en" sz="1600" dirty="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2nd most common </a:t>
            </a:r>
            <a:r>
              <a:rPr lang="en" sz="1600" dirty="0">
                <a:latin typeface="Fira Sans"/>
                <a:ea typeface="Fira Sans"/>
                <a:cs typeface="Fira Sans"/>
                <a:sym typeface="Fira Sans"/>
              </a:rPr>
              <a:t>cancer among Jordaian childen (</a:t>
            </a:r>
            <a:r>
              <a:rPr lang="en-US" sz="1600" dirty="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</a:rPr>
              <a:t>20%</a:t>
            </a:r>
            <a:r>
              <a:rPr lang="en-US" sz="1600" dirty="0">
                <a:latin typeface="Fira Sans"/>
                <a:ea typeface="Fira Sans"/>
                <a:cs typeface="Fira Sans"/>
              </a:rPr>
              <a:t> of all pediatric tumors</a:t>
            </a:r>
            <a:r>
              <a:rPr lang="en" sz="1600" dirty="0">
                <a:latin typeface="Fira Sans"/>
                <a:ea typeface="Fira Sans"/>
                <a:cs typeface="Fira Sans"/>
                <a:sym typeface="Fira Sans"/>
              </a:rPr>
              <a:t>)</a:t>
            </a:r>
            <a:endParaRPr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666241" y="3396343"/>
            <a:ext cx="3436537" cy="6970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SzPts val="1100"/>
            </a:pPr>
            <a:r>
              <a:rPr lang="en" sz="1600" dirty="0">
                <a:latin typeface="Fira Sans"/>
                <a:ea typeface="Fira Sans"/>
                <a:cs typeface="Fira Sans"/>
                <a:sym typeface="Fira Sans"/>
              </a:rPr>
              <a:t>CNS tumors include </a:t>
            </a:r>
            <a:r>
              <a:rPr lang="en" sz="1600" dirty="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intracranial</a:t>
            </a:r>
            <a:r>
              <a:rPr lang="en" sz="1600" dirty="0">
                <a:latin typeface="Fira Sans"/>
                <a:ea typeface="Fira Sans"/>
                <a:cs typeface="Fira Sans"/>
                <a:sym typeface="Fira Sans"/>
              </a:rPr>
              <a:t> and </a:t>
            </a:r>
            <a:r>
              <a:rPr lang="en" sz="1600" dirty="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intraspinal</a:t>
            </a:r>
            <a:r>
              <a:rPr lang="en" sz="1600" dirty="0">
                <a:latin typeface="Fira Sans"/>
                <a:ea typeface="Fira Sans"/>
                <a:cs typeface="Fira Sans"/>
                <a:sym typeface="Fira Sans"/>
              </a:rPr>
              <a:t> tumors.</a:t>
            </a:r>
            <a:endParaRPr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135" name="Google Shape;135;p18"/>
          <p:cNvCxnSpPr/>
          <p:nvPr/>
        </p:nvCxnSpPr>
        <p:spPr>
          <a:xfrm>
            <a:off x="4102775" y="1826000"/>
            <a:ext cx="1287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4102775" y="2834200"/>
            <a:ext cx="1287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37" name="Google Shape;137;p18"/>
          <p:cNvCxnSpPr/>
          <p:nvPr/>
        </p:nvCxnSpPr>
        <p:spPr>
          <a:xfrm>
            <a:off x="4102775" y="3842400"/>
            <a:ext cx="1287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chemeClr val="accent2">
                    <a:lumMod val="50000"/>
                  </a:schemeClr>
                </a:solidFill>
              </a:rPr>
              <a:t>Glioblastoma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(WHO grade IV) - Microscopic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129671" cy="3416400"/>
          </a:xfrm>
        </p:spPr>
        <p:txBody>
          <a:bodyPr/>
          <a:lstStyle/>
          <a:p>
            <a:pPr marL="495300" indent="-342900">
              <a:buFont typeface="+mj-lt"/>
              <a:buAutoNum type="arabicPeriod" startAt="2"/>
            </a:pPr>
            <a:r>
              <a:rPr lang="en-US" sz="1600"/>
              <a:t>or </a:t>
            </a:r>
            <a:r>
              <a:rPr lang="en-US" sz="1600" err="1"/>
              <a:t>Microvascular</a:t>
            </a:r>
            <a:r>
              <a:rPr lang="en-US" sz="1600"/>
              <a:t> proliferation ( forming tufts that bulge into the lumen </a:t>
            </a:r>
            <a:r>
              <a:rPr lang="en-US" sz="1600">
                <a:sym typeface="Wingdings" pitchFamily="2" charset="2"/>
              </a:rPr>
              <a:t> ball-like structures “</a:t>
            </a:r>
            <a:r>
              <a:rPr lang="en-US" sz="16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glomeuloid</a:t>
            </a:r>
            <a:r>
              <a:rPr lang="en-US" sz="1600">
                <a:sym typeface="Wingdings" pitchFamily="2" charset="2"/>
              </a:rPr>
              <a:t>” bodies )</a:t>
            </a:r>
            <a:endParaRPr lang="en-US" sz="1600"/>
          </a:p>
        </p:txBody>
      </p:sp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19" y="1287871"/>
            <a:ext cx="4039049" cy="30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894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43"/>
          <p:cNvGrpSpPr/>
          <p:nvPr/>
        </p:nvGrpSpPr>
        <p:grpSpPr>
          <a:xfrm>
            <a:off x="643095" y="1065125"/>
            <a:ext cx="8080605" cy="3598096"/>
            <a:chOff x="1087401" y="1306037"/>
            <a:chExt cx="6814843" cy="2903801"/>
          </a:xfrm>
        </p:grpSpPr>
        <p:sp>
          <p:nvSpPr>
            <p:cNvPr id="1056" name="Google Shape;1056;p43"/>
            <p:cNvSpPr/>
            <p:nvPr/>
          </p:nvSpPr>
          <p:spPr>
            <a:xfrm>
              <a:off x="6007248" y="1319618"/>
              <a:ext cx="1894995" cy="1324831"/>
            </a:xfrm>
            <a:custGeom>
              <a:avLst/>
              <a:gdLst/>
              <a:ahLst/>
              <a:cxnLst/>
              <a:rect l="l" t="t" r="r" b="b"/>
              <a:pathLst>
                <a:path w="16731" h="11697" extrusionOk="0">
                  <a:moveTo>
                    <a:pt x="0" y="1"/>
                  </a:moveTo>
                  <a:lnTo>
                    <a:pt x="0" y="7114"/>
                  </a:lnTo>
                  <a:cubicBezTo>
                    <a:pt x="0" y="9640"/>
                    <a:pt x="2033" y="11696"/>
                    <a:pt x="4559" y="11696"/>
                  </a:cubicBezTo>
                  <a:lnTo>
                    <a:pt x="12412" y="11696"/>
                  </a:lnTo>
                  <a:cubicBezTo>
                    <a:pt x="14800" y="11696"/>
                    <a:pt x="16730" y="9760"/>
                    <a:pt x="16730" y="7372"/>
                  </a:cubicBezTo>
                  <a:lnTo>
                    <a:pt x="16730" y="4583"/>
                  </a:lnTo>
                  <a:cubicBezTo>
                    <a:pt x="16730" y="2051"/>
                    <a:pt x="14680" y="1"/>
                    <a:pt x="12148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6007249" y="2885006"/>
              <a:ext cx="1894995" cy="1324831"/>
            </a:xfrm>
            <a:custGeom>
              <a:avLst/>
              <a:gdLst/>
              <a:ahLst/>
              <a:cxnLst/>
              <a:rect l="l" t="t" r="r" b="b"/>
              <a:pathLst>
                <a:path w="16731" h="11697" extrusionOk="0">
                  <a:moveTo>
                    <a:pt x="0" y="1"/>
                  </a:moveTo>
                  <a:lnTo>
                    <a:pt x="0" y="7114"/>
                  </a:lnTo>
                  <a:cubicBezTo>
                    <a:pt x="0" y="9640"/>
                    <a:pt x="2028" y="11696"/>
                    <a:pt x="4559" y="11696"/>
                  </a:cubicBezTo>
                  <a:lnTo>
                    <a:pt x="12412" y="11696"/>
                  </a:lnTo>
                  <a:cubicBezTo>
                    <a:pt x="14795" y="11696"/>
                    <a:pt x="16730" y="9760"/>
                    <a:pt x="16730" y="7372"/>
                  </a:cubicBezTo>
                  <a:lnTo>
                    <a:pt x="16730" y="4583"/>
                  </a:lnTo>
                  <a:cubicBezTo>
                    <a:pt x="16730" y="2051"/>
                    <a:pt x="14680" y="1"/>
                    <a:pt x="12148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1087401" y="1306037"/>
              <a:ext cx="1894995" cy="1324831"/>
            </a:xfrm>
            <a:custGeom>
              <a:avLst/>
              <a:gdLst/>
              <a:ahLst/>
              <a:cxnLst/>
              <a:rect l="l" t="t" r="r" b="b"/>
              <a:pathLst>
                <a:path w="16731" h="11697" extrusionOk="0">
                  <a:moveTo>
                    <a:pt x="0" y="1"/>
                  </a:moveTo>
                  <a:lnTo>
                    <a:pt x="0" y="7114"/>
                  </a:lnTo>
                  <a:cubicBezTo>
                    <a:pt x="0" y="9646"/>
                    <a:pt x="2033" y="11696"/>
                    <a:pt x="4559" y="11696"/>
                  </a:cubicBezTo>
                  <a:lnTo>
                    <a:pt x="12412" y="11696"/>
                  </a:lnTo>
                  <a:cubicBezTo>
                    <a:pt x="14800" y="11696"/>
                    <a:pt x="16730" y="9766"/>
                    <a:pt x="16730" y="7378"/>
                  </a:cubicBezTo>
                  <a:lnTo>
                    <a:pt x="16730" y="4583"/>
                  </a:lnTo>
                  <a:cubicBezTo>
                    <a:pt x="16730" y="2057"/>
                    <a:pt x="14680" y="1"/>
                    <a:pt x="12148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3547325" y="1306037"/>
              <a:ext cx="1894995" cy="1324831"/>
            </a:xfrm>
            <a:custGeom>
              <a:avLst/>
              <a:gdLst/>
              <a:ahLst/>
              <a:cxnLst/>
              <a:rect l="l" t="t" r="r" b="b"/>
              <a:pathLst>
                <a:path w="16731" h="11697" extrusionOk="0">
                  <a:moveTo>
                    <a:pt x="0" y="1"/>
                  </a:moveTo>
                  <a:lnTo>
                    <a:pt x="0" y="7114"/>
                  </a:lnTo>
                  <a:cubicBezTo>
                    <a:pt x="0" y="9646"/>
                    <a:pt x="2028" y="11696"/>
                    <a:pt x="4559" y="11696"/>
                  </a:cubicBezTo>
                  <a:lnTo>
                    <a:pt x="12412" y="11696"/>
                  </a:lnTo>
                  <a:cubicBezTo>
                    <a:pt x="14795" y="11696"/>
                    <a:pt x="16730" y="9766"/>
                    <a:pt x="16730" y="7378"/>
                  </a:cubicBezTo>
                  <a:lnTo>
                    <a:pt x="16730" y="4583"/>
                  </a:lnTo>
                  <a:cubicBezTo>
                    <a:pt x="16730" y="2057"/>
                    <a:pt x="14680" y="1"/>
                    <a:pt x="12148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1087401" y="2871421"/>
              <a:ext cx="1894995" cy="1324718"/>
            </a:xfrm>
            <a:custGeom>
              <a:avLst/>
              <a:gdLst/>
              <a:ahLst/>
              <a:cxnLst/>
              <a:rect l="l" t="t" r="r" b="b"/>
              <a:pathLst>
                <a:path w="16731" h="11696" extrusionOk="0">
                  <a:moveTo>
                    <a:pt x="0" y="0"/>
                  </a:moveTo>
                  <a:lnTo>
                    <a:pt x="0" y="7114"/>
                  </a:lnTo>
                  <a:cubicBezTo>
                    <a:pt x="0" y="9640"/>
                    <a:pt x="2033" y="11696"/>
                    <a:pt x="4559" y="11696"/>
                  </a:cubicBezTo>
                  <a:lnTo>
                    <a:pt x="12412" y="11696"/>
                  </a:lnTo>
                  <a:cubicBezTo>
                    <a:pt x="14800" y="11696"/>
                    <a:pt x="16730" y="9760"/>
                    <a:pt x="16730" y="7372"/>
                  </a:cubicBezTo>
                  <a:lnTo>
                    <a:pt x="16730" y="4582"/>
                  </a:lnTo>
                  <a:cubicBezTo>
                    <a:pt x="16730" y="2051"/>
                    <a:pt x="14680" y="0"/>
                    <a:pt x="1214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3547325" y="2871421"/>
              <a:ext cx="1894995" cy="1324718"/>
            </a:xfrm>
            <a:custGeom>
              <a:avLst/>
              <a:gdLst/>
              <a:ahLst/>
              <a:cxnLst/>
              <a:rect l="l" t="t" r="r" b="b"/>
              <a:pathLst>
                <a:path w="16731" h="11696" extrusionOk="0">
                  <a:moveTo>
                    <a:pt x="0" y="0"/>
                  </a:moveTo>
                  <a:lnTo>
                    <a:pt x="0" y="7114"/>
                  </a:lnTo>
                  <a:cubicBezTo>
                    <a:pt x="0" y="9640"/>
                    <a:pt x="2028" y="11696"/>
                    <a:pt x="4559" y="11696"/>
                  </a:cubicBezTo>
                  <a:lnTo>
                    <a:pt x="12412" y="11696"/>
                  </a:lnTo>
                  <a:cubicBezTo>
                    <a:pt x="14795" y="11696"/>
                    <a:pt x="16730" y="9760"/>
                    <a:pt x="16730" y="7372"/>
                  </a:cubicBezTo>
                  <a:lnTo>
                    <a:pt x="16730" y="4582"/>
                  </a:lnTo>
                  <a:cubicBezTo>
                    <a:pt x="16730" y="2051"/>
                    <a:pt x="14680" y="0"/>
                    <a:pt x="1214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43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Oligodendroglioma</a:t>
            </a:r>
            <a:endParaRPr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3" name="Google Shape;1063;p43"/>
          <p:cNvSpPr txBox="1"/>
          <p:nvPr/>
        </p:nvSpPr>
        <p:spPr>
          <a:xfrm>
            <a:off x="3591186" y="3004321"/>
            <a:ext cx="1983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WHO garding (II &amp; III)</a:t>
            </a:r>
            <a:endParaRPr sz="170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64" name="Google Shape;1064;p43"/>
          <p:cNvSpPr txBox="1"/>
          <p:nvPr/>
        </p:nvSpPr>
        <p:spPr>
          <a:xfrm>
            <a:off x="3619130" y="3385757"/>
            <a:ext cx="2211842" cy="112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300">
                <a:latin typeface="Fira Sans"/>
                <a:ea typeface="Fira Sans"/>
                <a:cs typeface="Fira Sans"/>
              </a:rPr>
              <a:t>Anaplastic (grade III) is a more aggressive, higher cellularity, nuclear </a:t>
            </a:r>
            <a:r>
              <a:rPr lang="en-US" sz="1300" err="1">
                <a:latin typeface="Fira Sans"/>
                <a:ea typeface="Fira Sans"/>
                <a:cs typeface="Fira Sans"/>
              </a:rPr>
              <a:t>anaplasia</a:t>
            </a:r>
            <a:r>
              <a:rPr lang="en-US" sz="1300">
                <a:latin typeface="Fira Sans"/>
                <a:ea typeface="Fira Sans"/>
                <a:cs typeface="Fira Sans"/>
              </a:rPr>
              <a:t>, more mitoses, &amp; </a:t>
            </a:r>
            <a:r>
              <a:rPr lang="en-US" sz="1300" err="1">
                <a:latin typeface="Fira Sans"/>
                <a:ea typeface="Fira Sans"/>
                <a:cs typeface="Fira Sans"/>
              </a:rPr>
              <a:t>microvascular</a:t>
            </a:r>
            <a:r>
              <a:rPr lang="en-US" sz="1300">
                <a:latin typeface="Fira Sans"/>
                <a:ea typeface="Fira Sans"/>
                <a:cs typeface="Fira Sans"/>
              </a:rPr>
              <a:t> </a:t>
            </a:r>
          </a:p>
          <a:p>
            <a:r>
              <a:rPr lang="en-US" sz="1300">
                <a:latin typeface="Fira Sans"/>
                <a:ea typeface="Fira Sans"/>
                <a:cs typeface="Fira Sans"/>
              </a:rPr>
              <a:t>proliferation.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65" name="Google Shape;1065;p43"/>
          <p:cNvSpPr txBox="1"/>
          <p:nvPr/>
        </p:nvSpPr>
        <p:spPr>
          <a:xfrm>
            <a:off x="643095" y="1065125"/>
            <a:ext cx="1983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Age</a:t>
            </a:r>
            <a:endParaRPr sz="2000">
              <a:solidFill>
                <a:schemeClr val="dk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66" name="Google Shape;1066;p43"/>
          <p:cNvSpPr txBox="1"/>
          <p:nvPr/>
        </p:nvSpPr>
        <p:spPr>
          <a:xfrm>
            <a:off x="774538" y="1635301"/>
            <a:ext cx="1983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30s-40s</a:t>
            </a:r>
          </a:p>
          <a:p>
            <a:pPr lvl="0"/>
            <a:r>
              <a:rPr lang="en-US" sz="1600">
                <a:latin typeface="Fira Sans"/>
                <a:ea typeface="Fira Sans"/>
                <a:cs typeface="Fira Sans"/>
              </a:rPr>
              <a:t>Account for </a:t>
            </a: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/>
                <a:ea typeface="Fira Sans"/>
                <a:cs typeface="Fira Sans"/>
              </a:rPr>
              <a:t>5% to 15% </a:t>
            </a:r>
            <a:r>
              <a:rPr lang="en-US" sz="1600">
                <a:latin typeface="Fira Sans"/>
                <a:ea typeface="Fira Sans"/>
                <a:cs typeface="Fira Sans"/>
              </a:rPr>
              <a:t>of </a:t>
            </a:r>
            <a:r>
              <a:rPr lang="en-US" sz="1600" err="1">
                <a:latin typeface="Fira Sans"/>
                <a:ea typeface="Fira Sans"/>
                <a:cs typeface="Fira Sans"/>
              </a:rPr>
              <a:t>gliomas</a:t>
            </a:r>
            <a:endParaRPr sz="1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67" name="Google Shape;1067;p43"/>
          <p:cNvSpPr txBox="1"/>
          <p:nvPr/>
        </p:nvSpPr>
        <p:spPr>
          <a:xfrm>
            <a:off x="980325" y="2928185"/>
            <a:ext cx="1983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Gross</a:t>
            </a:r>
            <a:endParaRPr sz="1700">
              <a:solidFill>
                <a:schemeClr val="l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68" name="Google Shape;1068;p43"/>
          <p:cNvSpPr txBox="1"/>
          <p:nvPr/>
        </p:nvSpPr>
        <p:spPr>
          <a:xfrm>
            <a:off x="709020" y="3614198"/>
            <a:ext cx="1983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300">
                <a:latin typeface="Fira Sans"/>
                <a:ea typeface="Fira Sans"/>
                <a:cs typeface="Fira Sans"/>
              </a:rPr>
              <a:t>Infiltrative tumors, form gelatinous, gray masses &amp; may</a:t>
            </a:r>
          </a:p>
          <a:p>
            <a:r>
              <a:rPr lang="en-US" sz="1300">
                <a:latin typeface="Fira Sans"/>
                <a:ea typeface="Fira Sans"/>
                <a:cs typeface="Fira Sans"/>
              </a:rPr>
              <a:t>show </a:t>
            </a:r>
            <a:r>
              <a:rPr lang="en-US" sz="1300" b="1">
                <a:latin typeface="Fira Sans"/>
                <a:ea typeface="Fira Sans"/>
                <a:cs typeface="Fira Sans"/>
              </a:rPr>
              <a:t>cysts, focal hemorrhage, &amp; calcification.</a:t>
            </a:r>
            <a:endParaRPr sz="13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69" name="Google Shape;1069;p43"/>
          <p:cNvSpPr txBox="1"/>
          <p:nvPr/>
        </p:nvSpPr>
        <p:spPr>
          <a:xfrm>
            <a:off x="6513629" y="1808877"/>
            <a:ext cx="2124081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+ IDH1/IDH2 mutations 90%</a:t>
            </a:r>
          </a:p>
          <a:p>
            <a:pPr lvl="0"/>
            <a:r>
              <a:rPr lang="en-US">
                <a:latin typeface="Fira Sans"/>
                <a:ea typeface="Fira Sans"/>
                <a:cs typeface="Fira Sans"/>
              </a:rPr>
              <a:t>+ 1p and 19q co-deletions, 80%</a:t>
            </a:r>
            <a:endParaRPr lang="en">
              <a:latin typeface="Fira Sans"/>
              <a:ea typeface="Fira Sans"/>
              <a:cs typeface="Fira Sans"/>
              <a:sym typeface="Fira Sans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70" name="Google Shape;1070;p43"/>
          <p:cNvSpPr txBox="1"/>
          <p:nvPr/>
        </p:nvSpPr>
        <p:spPr>
          <a:xfrm>
            <a:off x="6476736" y="1081953"/>
            <a:ext cx="1983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Genetics</a:t>
            </a:r>
            <a:endParaRPr sz="170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71" name="Google Shape;1071;p43"/>
          <p:cNvSpPr txBox="1"/>
          <p:nvPr/>
        </p:nvSpPr>
        <p:spPr>
          <a:xfrm>
            <a:off x="6443663" y="3004321"/>
            <a:ext cx="1983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Prognosis</a:t>
            </a:r>
            <a:endParaRPr sz="170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72" name="Google Shape;1072;p43"/>
          <p:cNvSpPr txBox="1"/>
          <p:nvPr/>
        </p:nvSpPr>
        <p:spPr>
          <a:xfrm>
            <a:off x="6499071" y="3563701"/>
            <a:ext cx="2138639" cy="8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300">
                <a:latin typeface="Fira Sans"/>
                <a:ea typeface="Fira Sans"/>
                <a:cs typeface="Fira Sans"/>
              </a:rPr>
              <a:t>+ Better prognosis than </a:t>
            </a:r>
            <a:r>
              <a:rPr lang="en-US" sz="1300" err="1">
                <a:latin typeface="Fira Sans"/>
                <a:ea typeface="Fira Sans"/>
                <a:cs typeface="Fira Sans"/>
              </a:rPr>
              <a:t>astrocytomas</a:t>
            </a:r>
            <a:r>
              <a:rPr lang="en-US" sz="1300">
                <a:latin typeface="Fira Sans"/>
                <a:ea typeface="Fira Sans"/>
                <a:cs typeface="Fira Sans"/>
              </a:rPr>
              <a:t>.</a:t>
            </a:r>
          </a:p>
          <a:p>
            <a:r>
              <a:rPr lang="en-US" sz="1300">
                <a:latin typeface="Fira Sans"/>
                <a:ea typeface="Fira Sans"/>
                <a:cs typeface="Fira Sans"/>
              </a:rPr>
              <a:t>+ With surgery, chemo,</a:t>
            </a:r>
          </a:p>
          <a:p>
            <a:r>
              <a:rPr lang="en-US" sz="1300">
                <a:latin typeface="Fira Sans"/>
                <a:ea typeface="Fira Sans"/>
                <a:cs typeface="Fira Sans"/>
              </a:rPr>
              <a:t>&amp; radio average</a:t>
            </a:r>
          </a:p>
          <a:p>
            <a:r>
              <a:rPr lang="en-US" sz="1300">
                <a:latin typeface="Fira Sans"/>
                <a:ea typeface="Fira Sans"/>
                <a:cs typeface="Fira Sans"/>
              </a:rPr>
              <a:t> survival of 5 to 10</a:t>
            </a:r>
          </a:p>
          <a:p>
            <a:r>
              <a:rPr lang="en-US" sz="1300">
                <a:latin typeface="Fira Sans"/>
                <a:ea typeface="Fira Sans"/>
                <a:cs typeface="Fira Sans"/>
              </a:rPr>
              <a:t>     years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73" name="Google Shape;1073;p43"/>
          <p:cNvSpPr txBox="1"/>
          <p:nvPr/>
        </p:nvSpPr>
        <p:spPr>
          <a:xfrm>
            <a:off x="3582038" y="1081953"/>
            <a:ext cx="1983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Location</a:t>
            </a:r>
            <a:endParaRPr sz="170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74" name="Google Shape;1074;p43"/>
          <p:cNvSpPr txBox="1"/>
          <p:nvPr/>
        </p:nvSpPr>
        <p:spPr>
          <a:xfrm>
            <a:off x="3619130" y="1752838"/>
            <a:ext cx="1983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latin typeface="Fira Sans"/>
                <a:ea typeface="Fira Sans"/>
                <a:cs typeface="Fira Sans"/>
              </a:rPr>
              <a:t>In the cerebral hemispheres , mainly in </a:t>
            </a:r>
            <a:r>
              <a:rPr lang="en-US" b="1">
                <a:latin typeface="Fira Sans"/>
                <a:ea typeface="Fira Sans"/>
                <a:cs typeface="Fira Sans"/>
              </a:rPr>
              <a:t>white matter </a:t>
            </a:r>
            <a:r>
              <a:rPr lang="en-US">
                <a:latin typeface="Fira Sans"/>
                <a:ea typeface="Fira Sans"/>
                <a:cs typeface="Fira Sans"/>
              </a:rPr>
              <a:t>in frontal or temporal lobes.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75" name="Google Shape;1075;p43"/>
          <p:cNvSpPr/>
          <p:nvPr/>
        </p:nvSpPr>
        <p:spPr>
          <a:xfrm>
            <a:off x="2257575" y="2139189"/>
            <a:ext cx="1001150" cy="865132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3"/>
          <p:cNvSpPr/>
          <p:nvPr/>
        </p:nvSpPr>
        <p:spPr>
          <a:xfrm>
            <a:off x="5065075" y="2170201"/>
            <a:ext cx="1001150" cy="865132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3"/>
          <p:cNvSpPr/>
          <p:nvPr/>
        </p:nvSpPr>
        <p:spPr>
          <a:xfrm>
            <a:off x="7722550" y="2139189"/>
            <a:ext cx="1001150" cy="865132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3"/>
          <p:cNvSpPr/>
          <p:nvPr/>
        </p:nvSpPr>
        <p:spPr>
          <a:xfrm>
            <a:off x="2257575" y="4008404"/>
            <a:ext cx="1001150" cy="865132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3"/>
          <p:cNvSpPr/>
          <p:nvPr/>
        </p:nvSpPr>
        <p:spPr>
          <a:xfrm>
            <a:off x="4947679" y="4114968"/>
            <a:ext cx="1001150" cy="865132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43"/>
          <p:cNvSpPr/>
          <p:nvPr/>
        </p:nvSpPr>
        <p:spPr>
          <a:xfrm>
            <a:off x="7959761" y="4002239"/>
            <a:ext cx="1001150" cy="865132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43"/>
          <p:cNvSpPr/>
          <p:nvPr/>
        </p:nvSpPr>
        <p:spPr>
          <a:xfrm>
            <a:off x="8018963" y="2287750"/>
            <a:ext cx="408300" cy="408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082" name="Google Shape;1082;p43"/>
          <p:cNvSpPr/>
          <p:nvPr/>
        </p:nvSpPr>
        <p:spPr>
          <a:xfrm>
            <a:off x="2553988" y="2287738"/>
            <a:ext cx="408300" cy="408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83" name="Google Shape;1083;p43"/>
          <p:cNvSpPr/>
          <p:nvPr/>
        </p:nvSpPr>
        <p:spPr>
          <a:xfrm>
            <a:off x="5361488" y="2287750"/>
            <a:ext cx="408300" cy="408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084" name="Google Shape;1084;p43"/>
          <p:cNvSpPr/>
          <p:nvPr/>
        </p:nvSpPr>
        <p:spPr>
          <a:xfrm>
            <a:off x="2553988" y="4149098"/>
            <a:ext cx="408300" cy="408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085" name="Google Shape;1085;p43"/>
          <p:cNvSpPr/>
          <p:nvPr/>
        </p:nvSpPr>
        <p:spPr>
          <a:xfrm>
            <a:off x="5244104" y="4221279"/>
            <a:ext cx="408300" cy="408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086" name="Google Shape;1086;p43"/>
          <p:cNvSpPr/>
          <p:nvPr/>
        </p:nvSpPr>
        <p:spPr>
          <a:xfrm>
            <a:off x="8207075" y="4149098"/>
            <a:ext cx="408300" cy="408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06</a:t>
            </a:r>
            <a:endParaRPr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74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Oligodendroglioma</a:t>
            </a:r>
            <a:r>
              <a:rPr lang="en-US"/>
              <a:t> - </a:t>
            </a:r>
            <a:r>
              <a:rPr lang="en-US">
                <a:solidFill>
                  <a:schemeClr val="accent4">
                    <a:lumMod val="90000"/>
                    <a:lumOff val="10000"/>
                  </a:schemeClr>
                </a:solidFill>
              </a:rPr>
              <a:t>microscopic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789" y="1215851"/>
            <a:ext cx="400929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Sheets of regular cells with spherical nuclei containing finely granular chromatin (similar to normal </a:t>
            </a:r>
            <a:r>
              <a:rPr lang="en-US" sz="180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oligodendrocytes</a:t>
            </a:r>
            <a:r>
              <a:rPr lang="en-US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) surrounded by a clear halo of vacuolated cytoplasm </a:t>
            </a:r>
            <a:r>
              <a:rPr lang="en-US" sz="1800">
                <a:solidFill>
                  <a:srgbClr val="7030A0"/>
                </a:solidFill>
                <a:latin typeface="Fira Sans"/>
                <a:ea typeface="Fira Sans"/>
                <a:cs typeface="Fira Sans"/>
                <a:sym typeface="Fira Sans"/>
              </a:rPr>
              <a:t>“fried egg”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Contains a delicate network of anastomosing capillaries.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Calcification, in 90% of these tumors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81" y="1416870"/>
            <a:ext cx="46863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68" y="0"/>
            <a:ext cx="1336431" cy="106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243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ebpath.med.utah.edu/jpeg5/CNS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21" y="1024933"/>
            <a:ext cx="7069191" cy="38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err="1">
                <a:solidFill>
                  <a:schemeClr val="accent4">
                    <a:lumMod val="75000"/>
                    <a:lumOff val="25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Oligodendroglioma</a:t>
            </a:r>
            <a:r>
              <a:rPr lang="en-US"/>
              <a:t> - </a:t>
            </a:r>
            <a:r>
              <a:rPr lang="en-US" sz="2400" b="1">
                <a:solidFill>
                  <a:schemeClr val="accent4">
                    <a:lumMod val="90000"/>
                    <a:lumOff val="10000"/>
                  </a:schemeClr>
                </a:solidFill>
                <a:latin typeface="Fira Sans" charset="0"/>
              </a:rPr>
              <a:t>microscopic</a:t>
            </a:r>
            <a:endParaRPr lang="en-US" sz="1800" b="1">
              <a:solidFill>
                <a:schemeClr val="accent4">
                  <a:lumMod val="90000"/>
                  <a:lumOff val="10000"/>
                </a:schemeClr>
              </a:solidFill>
              <a:latin typeface="Fir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02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4" y="1386917"/>
            <a:ext cx="3577213" cy="364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https://www.acnr.co.uk/wp-content/uploads/2018/07/table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who2016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4630"/>
          <a:stretch/>
        </p:blipFill>
        <p:spPr bwMode="auto">
          <a:xfrm>
            <a:off x="4087827" y="1189071"/>
            <a:ext cx="4473369" cy="38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Isocitrate</a:t>
            </a:r>
            <a:r>
              <a:rPr lang="en-US"/>
              <a:t> Dehydrogenase Mutations/IDH1 and IDH2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7878" y="819739"/>
            <a:ext cx="76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 charset="0"/>
              </a:rPr>
              <a:t>2007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00054" y="811366"/>
            <a:ext cx="76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27966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err="1"/>
              <a:t>Isocitrate</a:t>
            </a:r>
            <a:r>
              <a:rPr lang="en-US"/>
              <a:t> Dehydrogenase Mutations/IDH1 and IDH2</a:t>
            </a: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707875" y="1234655"/>
            <a:ext cx="986400" cy="885547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0"/>
          <p:cNvSpPr/>
          <p:nvPr/>
        </p:nvSpPr>
        <p:spPr>
          <a:xfrm>
            <a:off x="707875" y="3118230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4658685" y="3142265"/>
            <a:ext cx="942300" cy="808864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4614565" y="1157969"/>
            <a:ext cx="986420" cy="885547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0"/>
          <p:cNvSpPr txBox="1"/>
          <p:nvPr/>
        </p:nvSpPr>
        <p:spPr>
          <a:xfrm>
            <a:off x="2375988" y="3208570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1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"/>
              </a:rPr>
              <a:t>Importance </a:t>
            </a:r>
            <a:endParaRPr sz="180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2375988" y="3554735"/>
            <a:ext cx="2190540" cy="99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 diagnosis &amp; prognosis (significantly better prognosis than tumor with IDH-wild type)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1823328" y="1022066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Where?</a:t>
            </a:r>
            <a:endParaRPr sz="170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1694275" y="1618989"/>
            <a:ext cx="2777241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latin typeface="Fira Sans" charset="0"/>
                <a:ea typeface="Fira Sans"/>
                <a:cs typeface="Fira Sans"/>
              </a:rPr>
              <a:t>Commonly observed in grade II/III </a:t>
            </a:r>
            <a:r>
              <a:rPr lang="en-US" err="1">
                <a:latin typeface="Fira Sans" charset="0"/>
                <a:ea typeface="Fira Sans"/>
                <a:cs typeface="Fira Sans"/>
              </a:rPr>
              <a:t>astrocytomas</a:t>
            </a:r>
            <a:r>
              <a:rPr lang="en-US">
                <a:latin typeface="Fira Sans" charset="0"/>
                <a:ea typeface="Fira Sans"/>
                <a:cs typeface="Fira Sans"/>
              </a:rPr>
              <a:t> &amp; </a:t>
            </a:r>
            <a:r>
              <a:rPr lang="en-US" err="1">
                <a:latin typeface="Fira Sans" charset="0"/>
                <a:ea typeface="Fira Sans"/>
                <a:cs typeface="Fira Sans"/>
              </a:rPr>
              <a:t>oligodendrogliomas</a:t>
            </a:r>
            <a:r>
              <a:rPr lang="en-US">
                <a:latin typeface="Fira Sans" charset="0"/>
                <a:ea typeface="Fira Sans"/>
                <a:cs typeface="Fira Sans"/>
              </a:rPr>
              <a:t>.</a:t>
            </a:r>
          </a:p>
          <a:p>
            <a:r>
              <a:rPr lang="en-US">
                <a:latin typeface="Fira Sans" charset="0"/>
              </a:rPr>
              <a:t> </a:t>
            </a:r>
            <a:r>
              <a:rPr lang="en-US">
                <a:latin typeface="Fira Sans" charset="0"/>
                <a:ea typeface="Fira Sans"/>
                <a:cs typeface="Fira Sans"/>
              </a:rPr>
              <a:t>~80% of grade II-III </a:t>
            </a:r>
            <a:r>
              <a:rPr lang="en-US" err="1">
                <a:latin typeface="Fira Sans" charset="0"/>
                <a:ea typeface="Fira Sans"/>
                <a:cs typeface="Fira Sans"/>
              </a:rPr>
              <a:t>gliomas</a:t>
            </a:r>
            <a:r>
              <a:rPr lang="en-US">
                <a:latin typeface="Fira Sans" charset="0"/>
                <a:ea typeface="Fira Sans"/>
                <a:cs typeface="Fira Sans"/>
              </a:rPr>
              <a:t> &amp; secondary GBM.</a:t>
            </a:r>
            <a:endParaRPr lang="en-US">
              <a:latin typeface="Fira Sans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5636109" y="1059066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Function</a:t>
            </a:r>
            <a:endParaRPr sz="170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5681298" y="1585302"/>
            <a:ext cx="307984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latin typeface="Fira Sans"/>
                <a:ea typeface="Fira Sans"/>
                <a:cs typeface="Fira Sans"/>
              </a:rPr>
              <a:t>lead to increased production of 2-hydroxyglutarate</a:t>
            </a:r>
            <a:r>
              <a:rPr lang="en-US">
                <a:latin typeface="Fira Sans"/>
                <a:ea typeface="Fira Sans"/>
                <a:cs typeface="Fira Sans"/>
                <a:sym typeface="Wingdings" pitchFamily="2" charset="2"/>
              </a:rPr>
              <a:t> </a:t>
            </a:r>
            <a:r>
              <a:rPr lang="en-US">
                <a:latin typeface="Fira Sans"/>
                <a:ea typeface="Fira Sans"/>
                <a:cs typeface="Fira Sans"/>
              </a:rPr>
              <a:t>interferes with the activity of several enzymes that regulate gene expression</a:t>
            </a:r>
            <a:endParaRPr lang="en-US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5825699" y="3670340"/>
            <a:ext cx="2152691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Immunohistochemistry for IDH1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DNA sequencing for IDH1 and IDH2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5681298" y="3125135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Testing</a:t>
            </a:r>
            <a:endParaRPr sz="170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949975" y="1367889"/>
            <a:ext cx="5022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 sz="2400">
              <a:solidFill>
                <a:schemeClr val="accent3"/>
              </a:solidFill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4856675" y="1273866"/>
            <a:ext cx="5022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180" name="Google Shape;180;p20"/>
          <p:cNvSpPr/>
          <p:nvPr/>
        </p:nvSpPr>
        <p:spPr>
          <a:xfrm>
            <a:off x="1192075" y="3390232"/>
            <a:ext cx="5022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4878735" y="3239823"/>
            <a:ext cx="5022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 sz="2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94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6"/>
          <p:cNvSpPr/>
          <p:nvPr/>
        </p:nvSpPr>
        <p:spPr>
          <a:xfrm>
            <a:off x="4021924" y="2514727"/>
            <a:ext cx="1100132" cy="950741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6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/>
              <a:t>Localized astrocytoma- </a:t>
            </a:r>
            <a:r>
              <a:rPr lang="en-US" err="1">
                <a:solidFill>
                  <a:schemeClr val="accent5">
                    <a:lumMod val="90000"/>
                    <a:lumOff val="10000"/>
                  </a:schemeClr>
                </a:solidFill>
              </a:rPr>
              <a:t>Pilocytic</a:t>
            </a:r>
            <a:r>
              <a:rPr lang="en-US">
                <a:solidFill>
                  <a:schemeClr val="accent5">
                    <a:lumMod val="90000"/>
                    <a:lumOff val="10000"/>
                  </a:schemeClr>
                </a:solidFill>
              </a:rPr>
              <a:t> Astrocytoma </a:t>
            </a:r>
            <a:r>
              <a:rPr lang="en-US" sz="1800">
                <a:solidFill>
                  <a:schemeClr val="accent5">
                    <a:lumMod val="90000"/>
                    <a:lumOff val="10000"/>
                  </a:schemeClr>
                </a:solidFill>
              </a:rPr>
              <a:t>(WHO grade I)</a:t>
            </a:r>
            <a:endParaRPr sz="1800">
              <a:solidFill>
                <a:schemeClr val="accent5">
                  <a:lumMod val="90000"/>
                  <a:lumOff val="1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745" name="Google Shape;745;p36"/>
          <p:cNvGrpSpPr/>
          <p:nvPr/>
        </p:nvGrpSpPr>
        <p:grpSpPr>
          <a:xfrm>
            <a:off x="974690" y="1032242"/>
            <a:ext cx="7254910" cy="3750773"/>
            <a:chOff x="1771663" y="1182901"/>
            <a:chExt cx="5600684" cy="3530880"/>
          </a:xfrm>
        </p:grpSpPr>
        <p:sp>
          <p:nvSpPr>
            <p:cNvPr id="746" name="Google Shape;746;p36"/>
            <p:cNvSpPr/>
            <p:nvPr/>
          </p:nvSpPr>
          <p:spPr>
            <a:xfrm>
              <a:off x="2502955" y="2457195"/>
              <a:ext cx="1784752" cy="358979"/>
            </a:xfrm>
            <a:custGeom>
              <a:avLst/>
              <a:gdLst/>
              <a:ahLst/>
              <a:cxnLst/>
              <a:rect l="l" t="t" r="r" b="b"/>
              <a:pathLst>
                <a:path w="15781" h="3174" extrusionOk="0">
                  <a:moveTo>
                    <a:pt x="1" y="0"/>
                  </a:moveTo>
                  <a:lnTo>
                    <a:pt x="1" y="1930"/>
                  </a:lnTo>
                  <a:lnTo>
                    <a:pt x="15585" y="1930"/>
                  </a:lnTo>
                  <a:lnTo>
                    <a:pt x="15585" y="3173"/>
                  </a:lnTo>
                  <a:lnTo>
                    <a:pt x="15780" y="3173"/>
                  </a:lnTo>
                  <a:lnTo>
                    <a:pt x="15780" y="1741"/>
                  </a:lnTo>
                  <a:lnTo>
                    <a:pt x="195" y="174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4856977" y="2457195"/>
              <a:ext cx="1784074" cy="358979"/>
            </a:xfrm>
            <a:custGeom>
              <a:avLst/>
              <a:gdLst/>
              <a:ahLst/>
              <a:cxnLst/>
              <a:rect l="l" t="t" r="r" b="b"/>
              <a:pathLst>
                <a:path w="15775" h="3174" extrusionOk="0">
                  <a:moveTo>
                    <a:pt x="15585" y="0"/>
                  </a:moveTo>
                  <a:lnTo>
                    <a:pt x="15585" y="1741"/>
                  </a:lnTo>
                  <a:lnTo>
                    <a:pt x="1" y="1741"/>
                  </a:lnTo>
                  <a:lnTo>
                    <a:pt x="1" y="3173"/>
                  </a:lnTo>
                  <a:lnTo>
                    <a:pt x="190" y="3173"/>
                  </a:lnTo>
                  <a:lnTo>
                    <a:pt x="190" y="1930"/>
                  </a:lnTo>
                  <a:lnTo>
                    <a:pt x="15774" y="1930"/>
                  </a:lnTo>
                  <a:lnTo>
                    <a:pt x="157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4557041" y="2457195"/>
              <a:ext cx="24768" cy="423673"/>
            </a:xfrm>
            <a:custGeom>
              <a:avLst/>
              <a:gdLst/>
              <a:ahLst/>
              <a:cxnLst/>
              <a:rect l="l" t="t" r="r" b="b"/>
              <a:pathLst>
                <a:path w="219" h="3746" extrusionOk="0">
                  <a:moveTo>
                    <a:pt x="1" y="0"/>
                  </a:moveTo>
                  <a:lnTo>
                    <a:pt x="24" y="3746"/>
                  </a:lnTo>
                  <a:lnTo>
                    <a:pt x="218" y="3746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1884988" y="1182901"/>
              <a:ext cx="1371390" cy="443239"/>
            </a:xfrm>
            <a:custGeom>
              <a:avLst/>
              <a:gdLst/>
              <a:ahLst/>
              <a:cxnLst/>
              <a:rect l="l" t="t" r="r" b="b"/>
              <a:pathLst>
                <a:path w="12126" h="3919" extrusionOk="0">
                  <a:moveTo>
                    <a:pt x="957" y="1"/>
                  </a:moveTo>
                  <a:cubicBezTo>
                    <a:pt x="430" y="1"/>
                    <a:pt x="0" y="431"/>
                    <a:pt x="0" y="957"/>
                  </a:cubicBezTo>
                  <a:lnTo>
                    <a:pt x="0" y="2962"/>
                  </a:lnTo>
                  <a:cubicBezTo>
                    <a:pt x="0" y="3489"/>
                    <a:pt x="430" y="3919"/>
                    <a:pt x="957" y="3919"/>
                  </a:cubicBezTo>
                  <a:lnTo>
                    <a:pt x="11169" y="3919"/>
                  </a:lnTo>
                  <a:cubicBezTo>
                    <a:pt x="11696" y="3919"/>
                    <a:pt x="12126" y="3489"/>
                    <a:pt x="12126" y="2962"/>
                  </a:cubicBezTo>
                  <a:lnTo>
                    <a:pt x="12126" y="957"/>
                  </a:lnTo>
                  <a:cubicBezTo>
                    <a:pt x="12126" y="431"/>
                    <a:pt x="11696" y="1"/>
                    <a:pt x="1116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1771663" y="1399261"/>
              <a:ext cx="1598145" cy="1063140"/>
            </a:xfrm>
            <a:custGeom>
              <a:avLst/>
              <a:gdLst/>
              <a:ahLst/>
              <a:cxnLst/>
              <a:rect l="l" t="t" r="r" b="b"/>
              <a:pathLst>
                <a:path w="14131" h="9400" extrusionOk="0">
                  <a:moveTo>
                    <a:pt x="1123" y="1"/>
                  </a:moveTo>
                  <a:cubicBezTo>
                    <a:pt x="504" y="1"/>
                    <a:pt x="0" y="522"/>
                    <a:pt x="0" y="1146"/>
                  </a:cubicBezTo>
                  <a:lnTo>
                    <a:pt x="0" y="8277"/>
                  </a:lnTo>
                  <a:cubicBezTo>
                    <a:pt x="0" y="8902"/>
                    <a:pt x="504" y="9400"/>
                    <a:pt x="1123" y="9400"/>
                  </a:cubicBezTo>
                  <a:lnTo>
                    <a:pt x="13007" y="9400"/>
                  </a:lnTo>
                  <a:cubicBezTo>
                    <a:pt x="13626" y="9400"/>
                    <a:pt x="14130" y="8902"/>
                    <a:pt x="14130" y="8277"/>
                  </a:cubicBezTo>
                  <a:lnTo>
                    <a:pt x="14130" y="1146"/>
                  </a:lnTo>
                  <a:cubicBezTo>
                    <a:pt x="14130" y="522"/>
                    <a:pt x="13626" y="1"/>
                    <a:pt x="13007" y="1"/>
                  </a:cubicBezTo>
                  <a:close/>
                </a:path>
              </a:pathLst>
            </a:custGeom>
            <a:solidFill>
              <a:srgbClr val="337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3885352" y="1182901"/>
              <a:ext cx="1373991" cy="443239"/>
            </a:xfrm>
            <a:custGeom>
              <a:avLst/>
              <a:gdLst/>
              <a:ahLst/>
              <a:cxnLst/>
              <a:rect l="l" t="t" r="r" b="b"/>
              <a:pathLst>
                <a:path w="12149" h="3919" extrusionOk="0">
                  <a:moveTo>
                    <a:pt x="951" y="1"/>
                  </a:moveTo>
                  <a:cubicBezTo>
                    <a:pt x="430" y="1"/>
                    <a:pt x="0" y="431"/>
                    <a:pt x="0" y="957"/>
                  </a:cubicBezTo>
                  <a:lnTo>
                    <a:pt x="0" y="2962"/>
                  </a:lnTo>
                  <a:cubicBezTo>
                    <a:pt x="0" y="3489"/>
                    <a:pt x="430" y="3919"/>
                    <a:pt x="951" y="3919"/>
                  </a:cubicBezTo>
                  <a:lnTo>
                    <a:pt x="11169" y="3919"/>
                  </a:lnTo>
                  <a:cubicBezTo>
                    <a:pt x="11719" y="3919"/>
                    <a:pt x="12148" y="3489"/>
                    <a:pt x="12148" y="2962"/>
                  </a:cubicBezTo>
                  <a:lnTo>
                    <a:pt x="12148" y="957"/>
                  </a:lnTo>
                  <a:cubicBezTo>
                    <a:pt x="12148" y="431"/>
                    <a:pt x="11719" y="1"/>
                    <a:pt x="1116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3771915" y="1399261"/>
              <a:ext cx="1600747" cy="1063140"/>
            </a:xfrm>
            <a:custGeom>
              <a:avLst/>
              <a:gdLst/>
              <a:ahLst/>
              <a:cxnLst/>
              <a:rect l="l" t="t" r="r" b="b"/>
              <a:pathLst>
                <a:path w="14154" h="9400" extrusionOk="0">
                  <a:moveTo>
                    <a:pt x="1146" y="1"/>
                  </a:moveTo>
                  <a:cubicBezTo>
                    <a:pt x="522" y="1"/>
                    <a:pt x="1" y="522"/>
                    <a:pt x="1" y="1146"/>
                  </a:cubicBezTo>
                  <a:lnTo>
                    <a:pt x="1" y="8277"/>
                  </a:lnTo>
                  <a:cubicBezTo>
                    <a:pt x="1" y="8902"/>
                    <a:pt x="522" y="9400"/>
                    <a:pt x="1146" y="9400"/>
                  </a:cubicBezTo>
                  <a:lnTo>
                    <a:pt x="13008" y="9400"/>
                  </a:lnTo>
                  <a:cubicBezTo>
                    <a:pt x="13627" y="9400"/>
                    <a:pt x="14154" y="8902"/>
                    <a:pt x="14154" y="8277"/>
                  </a:cubicBezTo>
                  <a:lnTo>
                    <a:pt x="14154" y="1146"/>
                  </a:lnTo>
                  <a:cubicBezTo>
                    <a:pt x="14154" y="522"/>
                    <a:pt x="13627" y="1"/>
                    <a:pt x="13008" y="1"/>
                  </a:cubicBezTo>
                  <a:close/>
                </a:path>
              </a:pathLst>
            </a:custGeom>
            <a:solidFill>
              <a:srgbClr val="67B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5887639" y="1182901"/>
              <a:ext cx="1371390" cy="443239"/>
            </a:xfrm>
            <a:custGeom>
              <a:avLst/>
              <a:gdLst/>
              <a:ahLst/>
              <a:cxnLst/>
              <a:rect l="l" t="t" r="r" b="b"/>
              <a:pathLst>
                <a:path w="12126" h="3919" extrusionOk="0">
                  <a:moveTo>
                    <a:pt x="957" y="1"/>
                  </a:moveTo>
                  <a:cubicBezTo>
                    <a:pt x="430" y="1"/>
                    <a:pt x="0" y="431"/>
                    <a:pt x="0" y="957"/>
                  </a:cubicBezTo>
                  <a:lnTo>
                    <a:pt x="0" y="2962"/>
                  </a:lnTo>
                  <a:cubicBezTo>
                    <a:pt x="0" y="3489"/>
                    <a:pt x="430" y="3919"/>
                    <a:pt x="957" y="3919"/>
                  </a:cubicBezTo>
                  <a:lnTo>
                    <a:pt x="11169" y="3919"/>
                  </a:lnTo>
                  <a:cubicBezTo>
                    <a:pt x="11696" y="3919"/>
                    <a:pt x="12126" y="3489"/>
                    <a:pt x="12126" y="2962"/>
                  </a:cubicBezTo>
                  <a:lnTo>
                    <a:pt x="12126" y="957"/>
                  </a:lnTo>
                  <a:cubicBezTo>
                    <a:pt x="12126" y="431"/>
                    <a:pt x="11696" y="1"/>
                    <a:pt x="1116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5774202" y="1399261"/>
              <a:ext cx="1598145" cy="1063140"/>
            </a:xfrm>
            <a:custGeom>
              <a:avLst/>
              <a:gdLst/>
              <a:ahLst/>
              <a:cxnLst/>
              <a:rect l="l" t="t" r="r" b="b"/>
              <a:pathLst>
                <a:path w="14131" h="9400" extrusionOk="0">
                  <a:moveTo>
                    <a:pt x="1124" y="1"/>
                  </a:moveTo>
                  <a:cubicBezTo>
                    <a:pt x="505" y="1"/>
                    <a:pt x="1" y="522"/>
                    <a:pt x="1" y="1146"/>
                  </a:cubicBezTo>
                  <a:lnTo>
                    <a:pt x="1" y="8277"/>
                  </a:lnTo>
                  <a:cubicBezTo>
                    <a:pt x="1" y="8902"/>
                    <a:pt x="505" y="9400"/>
                    <a:pt x="1124" y="9400"/>
                  </a:cubicBezTo>
                  <a:lnTo>
                    <a:pt x="13008" y="9400"/>
                  </a:lnTo>
                  <a:cubicBezTo>
                    <a:pt x="13633" y="9400"/>
                    <a:pt x="14131" y="8902"/>
                    <a:pt x="14131" y="8277"/>
                  </a:cubicBezTo>
                  <a:lnTo>
                    <a:pt x="14131" y="1146"/>
                  </a:lnTo>
                  <a:cubicBezTo>
                    <a:pt x="14131" y="522"/>
                    <a:pt x="13633" y="1"/>
                    <a:pt x="130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1884988" y="3434281"/>
              <a:ext cx="1371390" cy="442560"/>
            </a:xfrm>
            <a:custGeom>
              <a:avLst/>
              <a:gdLst/>
              <a:ahLst/>
              <a:cxnLst/>
              <a:rect l="l" t="t" r="r" b="b"/>
              <a:pathLst>
                <a:path w="12126" h="3913" extrusionOk="0">
                  <a:moveTo>
                    <a:pt x="957" y="1"/>
                  </a:moveTo>
                  <a:cubicBezTo>
                    <a:pt x="430" y="1"/>
                    <a:pt x="0" y="430"/>
                    <a:pt x="0" y="980"/>
                  </a:cubicBezTo>
                  <a:lnTo>
                    <a:pt x="0" y="2956"/>
                  </a:lnTo>
                  <a:cubicBezTo>
                    <a:pt x="0" y="3483"/>
                    <a:pt x="430" y="3913"/>
                    <a:pt x="957" y="3913"/>
                  </a:cubicBezTo>
                  <a:lnTo>
                    <a:pt x="11169" y="3913"/>
                  </a:lnTo>
                  <a:cubicBezTo>
                    <a:pt x="11696" y="3913"/>
                    <a:pt x="12126" y="3483"/>
                    <a:pt x="12126" y="2956"/>
                  </a:cubicBezTo>
                  <a:lnTo>
                    <a:pt x="12126" y="980"/>
                  </a:lnTo>
                  <a:cubicBezTo>
                    <a:pt x="12126" y="430"/>
                    <a:pt x="11696" y="1"/>
                    <a:pt x="1116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1771663" y="3652677"/>
              <a:ext cx="1598145" cy="1061104"/>
            </a:xfrm>
            <a:custGeom>
              <a:avLst/>
              <a:gdLst/>
              <a:ahLst/>
              <a:cxnLst/>
              <a:rect l="l" t="t" r="r" b="b"/>
              <a:pathLst>
                <a:path w="14131" h="9382" extrusionOk="0">
                  <a:moveTo>
                    <a:pt x="1123" y="0"/>
                  </a:moveTo>
                  <a:cubicBezTo>
                    <a:pt x="504" y="0"/>
                    <a:pt x="0" y="504"/>
                    <a:pt x="0" y="1123"/>
                  </a:cubicBezTo>
                  <a:lnTo>
                    <a:pt x="0" y="8259"/>
                  </a:lnTo>
                  <a:cubicBezTo>
                    <a:pt x="0" y="8878"/>
                    <a:pt x="504" y="9382"/>
                    <a:pt x="1123" y="9382"/>
                  </a:cubicBezTo>
                  <a:lnTo>
                    <a:pt x="13007" y="9382"/>
                  </a:lnTo>
                  <a:cubicBezTo>
                    <a:pt x="13626" y="9382"/>
                    <a:pt x="14130" y="8878"/>
                    <a:pt x="14130" y="8259"/>
                  </a:cubicBezTo>
                  <a:lnTo>
                    <a:pt x="14130" y="1123"/>
                  </a:lnTo>
                  <a:cubicBezTo>
                    <a:pt x="14130" y="504"/>
                    <a:pt x="13626" y="0"/>
                    <a:pt x="13007" y="0"/>
                  </a:cubicBezTo>
                  <a:close/>
                </a:path>
              </a:pathLst>
            </a:custGeom>
            <a:solidFill>
              <a:srgbClr val="64D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3885352" y="3434281"/>
              <a:ext cx="1373991" cy="442560"/>
            </a:xfrm>
            <a:custGeom>
              <a:avLst/>
              <a:gdLst/>
              <a:ahLst/>
              <a:cxnLst/>
              <a:rect l="l" t="t" r="r" b="b"/>
              <a:pathLst>
                <a:path w="12149" h="3913" extrusionOk="0">
                  <a:moveTo>
                    <a:pt x="951" y="1"/>
                  </a:moveTo>
                  <a:cubicBezTo>
                    <a:pt x="430" y="1"/>
                    <a:pt x="0" y="430"/>
                    <a:pt x="0" y="980"/>
                  </a:cubicBezTo>
                  <a:lnTo>
                    <a:pt x="0" y="2956"/>
                  </a:lnTo>
                  <a:cubicBezTo>
                    <a:pt x="0" y="3483"/>
                    <a:pt x="430" y="3913"/>
                    <a:pt x="951" y="3913"/>
                  </a:cubicBezTo>
                  <a:lnTo>
                    <a:pt x="11169" y="3913"/>
                  </a:lnTo>
                  <a:cubicBezTo>
                    <a:pt x="11719" y="3913"/>
                    <a:pt x="12148" y="3483"/>
                    <a:pt x="12148" y="2956"/>
                  </a:cubicBezTo>
                  <a:lnTo>
                    <a:pt x="12148" y="980"/>
                  </a:lnTo>
                  <a:cubicBezTo>
                    <a:pt x="12148" y="430"/>
                    <a:pt x="11719" y="1"/>
                    <a:pt x="1116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3771915" y="3652677"/>
              <a:ext cx="1600747" cy="1061104"/>
            </a:xfrm>
            <a:custGeom>
              <a:avLst/>
              <a:gdLst/>
              <a:ahLst/>
              <a:cxnLst/>
              <a:rect l="l" t="t" r="r" b="b"/>
              <a:pathLst>
                <a:path w="14154" h="9382" extrusionOk="0">
                  <a:moveTo>
                    <a:pt x="1146" y="0"/>
                  </a:moveTo>
                  <a:cubicBezTo>
                    <a:pt x="522" y="0"/>
                    <a:pt x="1" y="504"/>
                    <a:pt x="1" y="1123"/>
                  </a:cubicBezTo>
                  <a:lnTo>
                    <a:pt x="1" y="8259"/>
                  </a:lnTo>
                  <a:cubicBezTo>
                    <a:pt x="1" y="8878"/>
                    <a:pt x="522" y="9382"/>
                    <a:pt x="1146" y="9382"/>
                  </a:cubicBezTo>
                  <a:lnTo>
                    <a:pt x="13008" y="9382"/>
                  </a:lnTo>
                  <a:cubicBezTo>
                    <a:pt x="13627" y="9382"/>
                    <a:pt x="14154" y="8878"/>
                    <a:pt x="14154" y="8259"/>
                  </a:cubicBezTo>
                  <a:lnTo>
                    <a:pt x="14154" y="1123"/>
                  </a:lnTo>
                  <a:cubicBezTo>
                    <a:pt x="14154" y="504"/>
                    <a:pt x="13627" y="0"/>
                    <a:pt x="13008" y="0"/>
                  </a:cubicBezTo>
                  <a:close/>
                </a:path>
              </a:pathLst>
            </a:custGeom>
            <a:solidFill>
              <a:srgbClr val="009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5887639" y="3434281"/>
              <a:ext cx="1371390" cy="442560"/>
            </a:xfrm>
            <a:custGeom>
              <a:avLst/>
              <a:gdLst/>
              <a:ahLst/>
              <a:cxnLst/>
              <a:rect l="l" t="t" r="r" b="b"/>
              <a:pathLst>
                <a:path w="12126" h="3913" extrusionOk="0">
                  <a:moveTo>
                    <a:pt x="957" y="1"/>
                  </a:moveTo>
                  <a:cubicBezTo>
                    <a:pt x="430" y="1"/>
                    <a:pt x="0" y="430"/>
                    <a:pt x="0" y="980"/>
                  </a:cubicBezTo>
                  <a:lnTo>
                    <a:pt x="0" y="2956"/>
                  </a:lnTo>
                  <a:cubicBezTo>
                    <a:pt x="0" y="3483"/>
                    <a:pt x="430" y="3913"/>
                    <a:pt x="957" y="3913"/>
                  </a:cubicBezTo>
                  <a:lnTo>
                    <a:pt x="11169" y="3913"/>
                  </a:lnTo>
                  <a:cubicBezTo>
                    <a:pt x="11696" y="3913"/>
                    <a:pt x="12126" y="3483"/>
                    <a:pt x="12126" y="2956"/>
                  </a:cubicBezTo>
                  <a:lnTo>
                    <a:pt x="12126" y="980"/>
                  </a:lnTo>
                  <a:cubicBezTo>
                    <a:pt x="12126" y="430"/>
                    <a:pt x="11696" y="1"/>
                    <a:pt x="1116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5774202" y="3652677"/>
              <a:ext cx="1598145" cy="1061104"/>
            </a:xfrm>
            <a:custGeom>
              <a:avLst/>
              <a:gdLst/>
              <a:ahLst/>
              <a:cxnLst/>
              <a:rect l="l" t="t" r="r" b="b"/>
              <a:pathLst>
                <a:path w="14131" h="9382" extrusionOk="0">
                  <a:moveTo>
                    <a:pt x="1124" y="0"/>
                  </a:moveTo>
                  <a:cubicBezTo>
                    <a:pt x="505" y="0"/>
                    <a:pt x="1" y="504"/>
                    <a:pt x="1" y="1123"/>
                  </a:cubicBezTo>
                  <a:lnTo>
                    <a:pt x="1" y="8259"/>
                  </a:lnTo>
                  <a:cubicBezTo>
                    <a:pt x="1" y="8878"/>
                    <a:pt x="505" y="9382"/>
                    <a:pt x="1124" y="9382"/>
                  </a:cubicBezTo>
                  <a:lnTo>
                    <a:pt x="13008" y="9382"/>
                  </a:lnTo>
                  <a:cubicBezTo>
                    <a:pt x="13633" y="9382"/>
                    <a:pt x="14131" y="8878"/>
                    <a:pt x="14131" y="8259"/>
                  </a:cubicBezTo>
                  <a:lnTo>
                    <a:pt x="14131" y="1123"/>
                  </a:lnTo>
                  <a:cubicBezTo>
                    <a:pt x="14131" y="504"/>
                    <a:pt x="13633" y="0"/>
                    <a:pt x="13008" y="0"/>
                  </a:cubicBez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2502955" y="3088423"/>
              <a:ext cx="1784752" cy="356378"/>
            </a:xfrm>
            <a:custGeom>
              <a:avLst/>
              <a:gdLst/>
              <a:ahLst/>
              <a:cxnLst/>
              <a:rect l="l" t="t" r="r" b="b"/>
              <a:pathLst>
                <a:path w="15781" h="3151" extrusionOk="0">
                  <a:moveTo>
                    <a:pt x="15585" y="0"/>
                  </a:moveTo>
                  <a:lnTo>
                    <a:pt x="15585" y="1243"/>
                  </a:lnTo>
                  <a:lnTo>
                    <a:pt x="1" y="1243"/>
                  </a:lnTo>
                  <a:lnTo>
                    <a:pt x="1" y="3151"/>
                  </a:lnTo>
                  <a:lnTo>
                    <a:pt x="195" y="3151"/>
                  </a:lnTo>
                  <a:lnTo>
                    <a:pt x="195" y="1432"/>
                  </a:lnTo>
                  <a:lnTo>
                    <a:pt x="15780" y="1432"/>
                  </a:lnTo>
                  <a:lnTo>
                    <a:pt x="157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4856977" y="3088423"/>
              <a:ext cx="1784074" cy="356378"/>
            </a:xfrm>
            <a:custGeom>
              <a:avLst/>
              <a:gdLst/>
              <a:ahLst/>
              <a:cxnLst/>
              <a:rect l="l" t="t" r="r" b="b"/>
              <a:pathLst>
                <a:path w="15775" h="3151" extrusionOk="0">
                  <a:moveTo>
                    <a:pt x="1" y="0"/>
                  </a:moveTo>
                  <a:lnTo>
                    <a:pt x="1" y="1432"/>
                  </a:lnTo>
                  <a:lnTo>
                    <a:pt x="15585" y="1432"/>
                  </a:lnTo>
                  <a:lnTo>
                    <a:pt x="15585" y="3151"/>
                  </a:lnTo>
                  <a:lnTo>
                    <a:pt x="15774" y="3151"/>
                  </a:lnTo>
                  <a:lnTo>
                    <a:pt x="15774" y="1243"/>
                  </a:lnTo>
                  <a:lnTo>
                    <a:pt x="190" y="124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4557041" y="3023617"/>
              <a:ext cx="24768" cy="421184"/>
            </a:xfrm>
            <a:custGeom>
              <a:avLst/>
              <a:gdLst/>
              <a:ahLst/>
              <a:cxnLst/>
              <a:rect l="l" t="t" r="r" b="b"/>
              <a:pathLst>
                <a:path w="219" h="3724" extrusionOk="0">
                  <a:moveTo>
                    <a:pt x="24" y="1"/>
                  </a:moveTo>
                  <a:lnTo>
                    <a:pt x="1" y="3724"/>
                  </a:lnTo>
                  <a:lnTo>
                    <a:pt x="195" y="372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4527296" y="2737682"/>
              <a:ext cx="86857" cy="86861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384" y="0"/>
                  </a:moveTo>
                  <a:cubicBezTo>
                    <a:pt x="172" y="0"/>
                    <a:pt x="0" y="166"/>
                    <a:pt x="0" y="384"/>
                  </a:cubicBezTo>
                  <a:cubicBezTo>
                    <a:pt x="0" y="596"/>
                    <a:pt x="172" y="768"/>
                    <a:pt x="384" y="768"/>
                  </a:cubicBezTo>
                  <a:cubicBezTo>
                    <a:pt x="602" y="768"/>
                    <a:pt x="768" y="596"/>
                    <a:pt x="768" y="384"/>
                  </a:cubicBezTo>
                  <a:cubicBezTo>
                    <a:pt x="768" y="166"/>
                    <a:pt x="602" y="0"/>
                    <a:pt x="384" y="0"/>
                  </a:cubicBezTo>
                  <a:close/>
                </a:path>
              </a:pathLst>
            </a:custGeom>
            <a:solidFill>
              <a:srgbClr val="67B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4527296" y="3104596"/>
              <a:ext cx="86857" cy="86974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84" y="1"/>
                  </a:moveTo>
                  <a:cubicBezTo>
                    <a:pt x="172" y="1"/>
                    <a:pt x="0" y="195"/>
                    <a:pt x="0" y="384"/>
                  </a:cubicBezTo>
                  <a:cubicBezTo>
                    <a:pt x="0" y="602"/>
                    <a:pt x="172" y="768"/>
                    <a:pt x="384" y="768"/>
                  </a:cubicBezTo>
                  <a:cubicBezTo>
                    <a:pt x="602" y="768"/>
                    <a:pt x="768" y="602"/>
                    <a:pt x="768" y="384"/>
                  </a:cubicBezTo>
                  <a:cubicBezTo>
                    <a:pt x="768" y="195"/>
                    <a:pt x="602" y="1"/>
                    <a:pt x="384" y="1"/>
                  </a:cubicBezTo>
                  <a:close/>
                </a:path>
              </a:pathLst>
            </a:custGeom>
            <a:solidFill>
              <a:srgbClr val="009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4824631" y="3104596"/>
              <a:ext cx="86178" cy="86974"/>
            </a:xfrm>
            <a:custGeom>
              <a:avLst/>
              <a:gdLst/>
              <a:ahLst/>
              <a:cxnLst/>
              <a:rect l="l" t="t" r="r" b="b"/>
              <a:pathLst>
                <a:path w="762" h="769" extrusionOk="0">
                  <a:moveTo>
                    <a:pt x="378" y="1"/>
                  </a:moveTo>
                  <a:cubicBezTo>
                    <a:pt x="166" y="1"/>
                    <a:pt x="0" y="195"/>
                    <a:pt x="0" y="384"/>
                  </a:cubicBezTo>
                  <a:cubicBezTo>
                    <a:pt x="0" y="602"/>
                    <a:pt x="166" y="768"/>
                    <a:pt x="378" y="768"/>
                  </a:cubicBezTo>
                  <a:cubicBezTo>
                    <a:pt x="596" y="768"/>
                    <a:pt x="762" y="602"/>
                    <a:pt x="762" y="384"/>
                  </a:cubicBezTo>
                  <a:cubicBezTo>
                    <a:pt x="762" y="195"/>
                    <a:pt x="596" y="1"/>
                    <a:pt x="378" y="1"/>
                  </a:cubicBez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4233128" y="3104596"/>
              <a:ext cx="86970" cy="86974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5" y="1"/>
                  </a:moveTo>
                  <a:cubicBezTo>
                    <a:pt x="167" y="1"/>
                    <a:pt x="1" y="195"/>
                    <a:pt x="1" y="384"/>
                  </a:cubicBezTo>
                  <a:cubicBezTo>
                    <a:pt x="1" y="602"/>
                    <a:pt x="167" y="768"/>
                    <a:pt x="385" y="768"/>
                  </a:cubicBezTo>
                  <a:cubicBezTo>
                    <a:pt x="597" y="768"/>
                    <a:pt x="768" y="602"/>
                    <a:pt x="768" y="384"/>
                  </a:cubicBezTo>
                  <a:cubicBezTo>
                    <a:pt x="768" y="195"/>
                    <a:pt x="597" y="1"/>
                    <a:pt x="385" y="1"/>
                  </a:cubicBezTo>
                  <a:close/>
                </a:path>
              </a:pathLst>
            </a:custGeom>
            <a:solidFill>
              <a:srgbClr val="64D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4235730" y="2737682"/>
              <a:ext cx="86970" cy="86861"/>
            </a:xfrm>
            <a:custGeom>
              <a:avLst/>
              <a:gdLst/>
              <a:ahLst/>
              <a:cxnLst/>
              <a:rect l="l" t="t" r="r" b="b"/>
              <a:pathLst>
                <a:path w="769" h="768" extrusionOk="0">
                  <a:moveTo>
                    <a:pt x="385" y="0"/>
                  </a:moveTo>
                  <a:cubicBezTo>
                    <a:pt x="196" y="0"/>
                    <a:pt x="1" y="166"/>
                    <a:pt x="1" y="384"/>
                  </a:cubicBezTo>
                  <a:cubicBezTo>
                    <a:pt x="1" y="596"/>
                    <a:pt x="196" y="768"/>
                    <a:pt x="385" y="768"/>
                  </a:cubicBezTo>
                  <a:cubicBezTo>
                    <a:pt x="602" y="768"/>
                    <a:pt x="768" y="596"/>
                    <a:pt x="768" y="384"/>
                  </a:cubicBezTo>
                  <a:cubicBezTo>
                    <a:pt x="768" y="166"/>
                    <a:pt x="602" y="0"/>
                    <a:pt x="385" y="0"/>
                  </a:cubicBezTo>
                  <a:close/>
                </a:path>
              </a:pathLst>
            </a:custGeom>
            <a:solidFill>
              <a:srgbClr val="337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4824631" y="2737682"/>
              <a:ext cx="86178" cy="86861"/>
            </a:xfrm>
            <a:custGeom>
              <a:avLst/>
              <a:gdLst/>
              <a:ahLst/>
              <a:cxnLst/>
              <a:rect l="l" t="t" r="r" b="b"/>
              <a:pathLst>
                <a:path w="762" h="768" extrusionOk="0">
                  <a:moveTo>
                    <a:pt x="378" y="0"/>
                  </a:moveTo>
                  <a:cubicBezTo>
                    <a:pt x="166" y="0"/>
                    <a:pt x="0" y="166"/>
                    <a:pt x="0" y="384"/>
                  </a:cubicBezTo>
                  <a:cubicBezTo>
                    <a:pt x="0" y="596"/>
                    <a:pt x="166" y="768"/>
                    <a:pt x="378" y="768"/>
                  </a:cubicBezTo>
                  <a:cubicBezTo>
                    <a:pt x="596" y="768"/>
                    <a:pt x="762" y="596"/>
                    <a:pt x="762" y="384"/>
                  </a:cubicBezTo>
                  <a:cubicBezTo>
                    <a:pt x="762" y="166"/>
                    <a:pt x="596" y="0"/>
                    <a:pt x="378" y="0"/>
                  </a:cubicBezTo>
                  <a:close/>
                </a:path>
              </a:pathLst>
            </a:custGeom>
            <a:solidFill>
              <a:srgbClr val="AC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6745846" y="2636013"/>
              <a:ext cx="123" cy="12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09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36"/>
          <p:cNvSpPr txBox="1"/>
          <p:nvPr/>
        </p:nvSpPr>
        <p:spPr>
          <a:xfrm>
            <a:off x="6450362" y="953946"/>
            <a:ext cx="1488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Genetics</a:t>
            </a:r>
            <a:endParaRPr sz="200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72" name="Google Shape;772;p36"/>
          <p:cNvSpPr txBox="1"/>
          <p:nvPr/>
        </p:nvSpPr>
        <p:spPr>
          <a:xfrm>
            <a:off x="6306367" y="1523285"/>
            <a:ext cx="1776446" cy="63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>
                <a:latin typeface="Fira Sans"/>
                <a:ea typeface="Fira Sans"/>
                <a:cs typeface="Fira Sans"/>
              </a:rPr>
              <a:t>Activating</a:t>
            </a:r>
          </a:p>
          <a:p>
            <a:pPr algn="ctr"/>
            <a:r>
              <a:rPr lang="en-US">
                <a:latin typeface="Fira Sans"/>
                <a:ea typeface="Fira Sans"/>
                <a:cs typeface="Fira Sans"/>
              </a:rPr>
              <a:t>mutations or translocations of  serine-threonine kinase </a:t>
            </a:r>
            <a:r>
              <a:rPr lang="en-US" b="1">
                <a:latin typeface="Fira Sans"/>
                <a:ea typeface="Fira Sans"/>
                <a:cs typeface="Fira Sans"/>
              </a:rPr>
              <a:t>BRAF</a:t>
            </a:r>
            <a:r>
              <a:rPr lang="en-US">
                <a:latin typeface="Fira Sans"/>
                <a:ea typeface="Fira Sans"/>
                <a:cs typeface="Fira Sans"/>
              </a:rPr>
              <a:t> gene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73" name="Google Shape;773;p36"/>
          <p:cNvSpPr txBox="1"/>
          <p:nvPr/>
        </p:nvSpPr>
        <p:spPr>
          <a:xfrm>
            <a:off x="1301275" y="981999"/>
            <a:ext cx="1488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Age</a:t>
            </a:r>
            <a:endParaRPr sz="2000">
              <a:solidFill>
                <a:schemeClr val="dk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74" name="Google Shape;774;p36"/>
          <p:cNvSpPr txBox="1"/>
          <p:nvPr/>
        </p:nvSpPr>
        <p:spPr>
          <a:xfrm>
            <a:off x="1265627" y="1559300"/>
            <a:ext cx="148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>
                <a:latin typeface="Fira Sans"/>
                <a:ea typeface="Fira Sans"/>
                <a:cs typeface="Fira Sans"/>
              </a:rPr>
              <a:t>children &amp; young adults</a:t>
            </a:r>
            <a:endParaRPr sz="1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75" name="Google Shape;775;p36"/>
          <p:cNvSpPr txBox="1"/>
          <p:nvPr/>
        </p:nvSpPr>
        <p:spPr>
          <a:xfrm>
            <a:off x="3827838" y="979261"/>
            <a:ext cx="1488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Location</a:t>
            </a:r>
            <a:endParaRPr sz="2000">
              <a:solidFill>
                <a:schemeClr val="l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76" name="Google Shape;776;p36"/>
          <p:cNvSpPr txBox="1"/>
          <p:nvPr/>
        </p:nvSpPr>
        <p:spPr>
          <a:xfrm>
            <a:off x="3712681" y="1618070"/>
            <a:ext cx="1886646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>
                <a:latin typeface="Fira Sans"/>
                <a:ea typeface="Fira Sans"/>
                <a:cs typeface="Fira Sans"/>
              </a:rPr>
              <a:t>Cerebellum </a:t>
            </a:r>
          </a:p>
          <a:p>
            <a:pPr algn="ctr"/>
            <a:r>
              <a:rPr lang="en-US">
                <a:latin typeface="Fira Sans"/>
                <a:ea typeface="Fira Sans"/>
                <a:cs typeface="Fira Sans"/>
              </a:rPr>
              <a:t>Others: the floor</a:t>
            </a:r>
          </a:p>
          <a:p>
            <a:pPr algn="ctr"/>
            <a:r>
              <a:rPr lang="en-US">
                <a:latin typeface="Fira Sans"/>
                <a:ea typeface="Fira Sans"/>
                <a:cs typeface="Fira Sans"/>
              </a:rPr>
              <a:t>&amp; walls of the third ventricle, &amp; optic nerves.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77" name="Google Shape;777;p36"/>
          <p:cNvSpPr txBox="1"/>
          <p:nvPr/>
        </p:nvSpPr>
        <p:spPr>
          <a:xfrm>
            <a:off x="1083736" y="3824501"/>
            <a:ext cx="1923377" cy="8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>
                <a:latin typeface="Fira Sans"/>
                <a:ea typeface="Fira Sans"/>
                <a:cs typeface="Fira Sans"/>
              </a:rPr>
              <a:t>Do not have mutations in IDH1/2,</a:t>
            </a:r>
          </a:p>
          <a:p>
            <a:pPr algn="ctr"/>
            <a:r>
              <a:rPr lang="en-US">
                <a:latin typeface="Fira Sans"/>
                <a:ea typeface="Fira Sans"/>
                <a:cs typeface="Fira Sans"/>
              </a:rPr>
              <a:t>supporting their distinction from diffuse </a:t>
            </a:r>
            <a:r>
              <a:rPr lang="en-US" err="1">
                <a:latin typeface="Fira Sans"/>
                <a:ea typeface="Fira Sans"/>
                <a:cs typeface="Fira Sans"/>
              </a:rPr>
              <a:t>gliomas</a:t>
            </a:r>
            <a:r>
              <a:rPr lang="en-US">
                <a:latin typeface="Fira Sans"/>
                <a:ea typeface="Fira Sans"/>
                <a:cs typeface="Fira Sans"/>
              </a:rPr>
              <a:t>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78" name="Google Shape;778;p36"/>
          <p:cNvSpPr txBox="1"/>
          <p:nvPr/>
        </p:nvSpPr>
        <p:spPr>
          <a:xfrm>
            <a:off x="1301275" y="3386137"/>
            <a:ext cx="1488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IDH</a:t>
            </a:r>
            <a:endParaRPr sz="200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79" name="Google Shape;779;p36"/>
          <p:cNvSpPr txBox="1"/>
          <p:nvPr/>
        </p:nvSpPr>
        <p:spPr>
          <a:xfrm>
            <a:off x="3827838" y="3378674"/>
            <a:ext cx="1488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Gross</a:t>
            </a:r>
            <a:endParaRPr sz="200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80" name="Google Shape;780;p36"/>
          <p:cNvSpPr txBox="1"/>
          <p:nvPr/>
        </p:nvSpPr>
        <p:spPr>
          <a:xfrm>
            <a:off x="3598051" y="3951972"/>
            <a:ext cx="2033588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>
                <a:latin typeface="Fira Sans"/>
                <a:ea typeface="Fira Sans"/>
                <a:cs typeface="Fira Sans"/>
              </a:rPr>
              <a:t>often cystic; if solid, it may be well circumscribed.</a:t>
            </a:r>
          </a:p>
          <a:p>
            <a:pPr algn="ctr"/>
            <a:r>
              <a:rPr lang="en-US">
                <a:latin typeface="Fira Sans"/>
                <a:ea typeface="Fira Sans"/>
                <a:cs typeface="Fira Sans"/>
                <a:sym typeface="Fira Sans"/>
              </a:rPr>
              <a:t>Rarely infiltrative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1" name="Google Shape;781;p36"/>
          <p:cNvSpPr txBox="1"/>
          <p:nvPr/>
        </p:nvSpPr>
        <p:spPr>
          <a:xfrm>
            <a:off x="6378098" y="3378674"/>
            <a:ext cx="1488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Prognosis</a:t>
            </a:r>
            <a:endParaRPr sz="200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82" name="Google Shape;782;p36"/>
          <p:cNvSpPr txBox="1"/>
          <p:nvPr/>
        </p:nvSpPr>
        <p:spPr>
          <a:xfrm>
            <a:off x="6378098" y="3976017"/>
            <a:ext cx="148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>
                    <a:lumMod val="10000"/>
                    <a:lumOff val="9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Slow growing tumor.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>
                    <a:lumMod val="10000"/>
                    <a:lumOff val="9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r>
              <a:rPr lang="en">
                <a:solidFill>
                  <a:schemeClr val="accent5">
                    <a:lumMod val="10000"/>
                    <a:lumOff val="9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an be treated by resection</a:t>
            </a:r>
            <a:endParaRPr>
              <a:solidFill>
                <a:schemeClr val="accent5">
                  <a:lumMod val="10000"/>
                  <a:lumOff val="90000"/>
                </a:schemeClr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110750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accent5">
                    <a:lumMod val="90000"/>
                    <a:lumOff val="10000"/>
                  </a:schemeClr>
                </a:solidFill>
              </a:rPr>
              <a:t>Pilocytic</a:t>
            </a:r>
            <a:r>
              <a:rPr lang="en-US">
                <a:solidFill>
                  <a:schemeClr val="accent5">
                    <a:lumMod val="90000"/>
                    <a:lumOff val="10000"/>
                  </a:schemeClr>
                </a:solidFill>
              </a:rPr>
              <a:t> Astrocytoma </a:t>
            </a:r>
            <a:r>
              <a:rPr lang="en-US" sz="1800">
                <a:solidFill>
                  <a:schemeClr val="accent5">
                    <a:lumMod val="90000"/>
                    <a:lumOff val="10000"/>
                  </a:schemeClr>
                </a:solidFill>
              </a:rPr>
              <a:t>(WHO grade I)</a:t>
            </a:r>
            <a:endParaRPr lang="en-US"/>
          </a:p>
        </p:txBody>
      </p:sp>
      <p:pic>
        <p:nvPicPr>
          <p:cNvPr id="4098" name="Picture 2" descr="https://i1.wp.com/images.radiopaedia.org/images/25692/371b55cc149120b9cc64dd4f6feb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3" y="894248"/>
            <a:ext cx="3835955" cy="375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NS Pat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538" y="1201692"/>
            <a:ext cx="430233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56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accent5">
                    <a:lumMod val="90000"/>
                    <a:lumOff val="10000"/>
                  </a:schemeClr>
                </a:solidFill>
              </a:rPr>
              <a:t>Pilocytic</a:t>
            </a:r>
            <a:r>
              <a:rPr lang="en-US">
                <a:solidFill>
                  <a:schemeClr val="accent5">
                    <a:lumMod val="90000"/>
                    <a:lumOff val="10000"/>
                  </a:schemeClr>
                </a:solidFill>
              </a:rPr>
              <a:t> Astrocytoma </a:t>
            </a:r>
            <a:r>
              <a:rPr lang="en-US" sz="1800">
                <a:solidFill>
                  <a:schemeClr val="accent5">
                    <a:lumMod val="90000"/>
                    <a:lumOff val="10000"/>
                  </a:schemeClr>
                </a:solidFill>
              </a:rPr>
              <a:t>(WHO grade I) - microscopic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547" y="935426"/>
            <a:ext cx="4322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Fira Sans"/>
                <a:ea typeface="Fira Sans"/>
                <a:cs typeface="Fira Sans"/>
              </a:rPr>
              <a:t>The tumor is composed of: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>
                <a:latin typeface="Fira Sans"/>
                <a:ea typeface="Fira Sans"/>
                <a:cs typeface="Fira Sans"/>
              </a:rPr>
              <a:t>Bipolar cells with long, thin “</a:t>
            </a:r>
            <a:r>
              <a:rPr lang="en-US" sz="1600" err="1">
                <a:latin typeface="Fira Sans"/>
                <a:ea typeface="Fira Sans"/>
                <a:cs typeface="Fira Sans"/>
              </a:rPr>
              <a:t>hairlike</a:t>
            </a:r>
            <a:r>
              <a:rPr lang="en-US" sz="1600">
                <a:latin typeface="Fira Sans"/>
                <a:ea typeface="Fira Sans"/>
                <a:cs typeface="Fira Sans"/>
              </a:rPr>
              <a:t>” (</a:t>
            </a:r>
            <a:r>
              <a:rPr lang="en-US" sz="1600" err="1">
                <a:latin typeface="Fira Sans"/>
                <a:ea typeface="Fira Sans"/>
                <a:cs typeface="Fira Sans"/>
              </a:rPr>
              <a:t>pilo</a:t>
            </a:r>
            <a:r>
              <a:rPr lang="en-US" sz="1600">
                <a:latin typeface="Fira Sans"/>
                <a:ea typeface="Fira Sans"/>
                <a:cs typeface="Fira Sans"/>
              </a:rPr>
              <a:t>) processes.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>
                <a:latin typeface="Fira Sans"/>
                <a:ea typeface="Fira Sans"/>
                <a:cs typeface="Fira Sans"/>
              </a:rPr>
              <a:t>Rosenthal fibers.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err="1">
                <a:latin typeface="Fira Sans"/>
                <a:ea typeface="Fira Sans"/>
                <a:cs typeface="Fira Sans"/>
              </a:rPr>
              <a:t>Eosinophilic</a:t>
            </a:r>
            <a:r>
              <a:rPr lang="en-US" sz="1600">
                <a:latin typeface="Fira Sans"/>
                <a:ea typeface="Fira Sans"/>
                <a:cs typeface="Fira Sans"/>
              </a:rPr>
              <a:t> granular bodies.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err="1">
                <a:latin typeface="Fira Sans"/>
                <a:ea typeface="Fira Sans"/>
                <a:cs typeface="Fira Sans"/>
              </a:rPr>
              <a:t>Microcysts</a:t>
            </a:r>
            <a:r>
              <a:rPr lang="en-US" sz="1600">
                <a:latin typeface="Fira Sans"/>
                <a:ea typeface="Fira Sans"/>
                <a:cs typeface="Fira Sans"/>
              </a:rPr>
              <a:t> often present.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>
                <a:latin typeface="Fira Sans"/>
                <a:ea typeface="Fira Sans"/>
                <a:cs typeface="Fira Sans"/>
              </a:rPr>
              <a:t>Necrosis &amp; mitoses are rare.</a:t>
            </a:r>
          </a:p>
        </p:txBody>
      </p:sp>
      <p:pic>
        <p:nvPicPr>
          <p:cNvPr id="512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3" y="2706686"/>
            <a:ext cx="4171911" cy="230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4" y="924448"/>
            <a:ext cx="4379236" cy="39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19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accent5">
                    <a:lumMod val="90000"/>
                    <a:lumOff val="10000"/>
                  </a:schemeClr>
                </a:solidFill>
              </a:rPr>
              <a:t>Pilocytic</a:t>
            </a:r>
            <a:r>
              <a:rPr lang="en-US">
                <a:solidFill>
                  <a:schemeClr val="accent5">
                    <a:lumMod val="90000"/>
                    <a:lumOff val="10000"/>
                  </a:schemeClr>
                </a:solidFill>
              </a:rPr>
              <a:t> Astrocytoma </a:t>
            </a:r>
            <a:r>
              <a:rPr lang="en-US" sz="1800">
                <a:solidFill>
                  <a:schemeClr val="accent5">
                    <a:lumMod val="90000"/>
                    <a:lumOff val="10000"/>
                  </a:schemeClr>
                </a:solidFill>
              </a:rPr>
              <a:t>(WHO grade I) - microscopic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2658" y="1517302"/>
            <a:ext cx="32355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>
                <a:solidFill>
                  <a:schemeClr val="accent4">
                    <a:lumMod val="75000"/>
                    <a:lumOff val="25000"/>
                  </a:schemeClr>
                </a:solidFill>
                <a:latin typeface="Fira Sans"/>
                <a:ea typeface="Fira Sans"/>
                <a:cs typeface="Fira Sans"/>
              </a:rPr>
              <a:t>Rosenthal fibers </a:t>
            </a:r>
            <a:r>
              <a:rPr lang="en-US" sz="1800">
                <a:latin typeface="Fira Sans"/>
                <a:ea typeface="Fira Sans"/>
                <a:cs typeface="Fira Sans"/>
              </a:rPr>
              <a:t>are thick, elongated, brightly </a:t>
            </a:r>
            <a:r>
              <a:rPr lang="en-US" sz="1800" err="1">
                <a:latin typeface="Fira Sans"/>
                <a:ea typeface="Fira Sans"/>
                <a:cs typeface="Fira Sans"/>
              </a:rPr>
              <a:t>eosinophilic</a:t>
            </a:r>
            <a:r>
              <a:rPr lang="en-US" sz="1800">
                <a:latin typeface="Fira Sans"/>
                <a:ea typeface="Fira Sans"/>
                <a:cs typeface="Fira Sans"/>
              </a:rPr>
              <a:t>, irregular structures that occur within </a:t>
            </a:r>
            <a:r>
              <a:rPr lang="en-US" sz="1800" err="1">
                <a:latin typeface="Fira Sans"/>
                <a:ea typeface="Fira Sans"/>
                <a:cs typeface="Fira Sans"/>
              </a:rPr>
              <a:t>astrocytic</a:t>
            </a:r>
            <a:r>
              <a:rPr lang="en-US" sz="1800">
                <a:latin typeface="Fira Sans"/>
                <a:ea typeface="Fira Sans"/>
                <a:cs typeface="Fira Sans"/>
              </a:rPr>
              <a:t> processes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>
                <a:latin typeface="Fira Sans"/>
                <a:ea typeface="Fira Sans"/>
                <a:cs typeface="Fira Sans"/>
              </a:rPr>
              <a:t>Rosenthal fibers are typically found in regions of longstanding gliosis and some brain tumors.</a:t>
            </a:r>
          </a:p>
        </p:txBody>
      </p:sp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89" y="980976"/>
            <a:ext cx="4896981" cy="37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40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5"/>
          <p:cNvSpPr/>
          <p:nvPr/>
        </p:nvSpPr>
        <p:spPr>
          <a:xfrm>
            <a:off x="6384437" y="2442064"/>
            <a:ext cx="2669127" cy="1283004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5"/>
          <p:cNvSpPr/>
          <p:nvPr/>
        </p:nvSpPr>
        <p:spPr>
          <a:xfrm>
            <a:off x="5765653" y="3926912"/>
            <a:ext cx="2496534" cy="771922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5"/>
          <p:cNvSpPr/>
          <p:nvPr/>
        </p:nvSpPr>
        <p:spPr>
          <a:xfrm>
            <a:off x="5723850" y="1138613"/>
            <a:ext cx="3157122" cy="931346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5"/>
          <p:cNvSpPr/>
          <p:nvPr/>
        </p:nvSpPr>
        <p:spPr>
          <a:xfrm>
            <a:off x="70338" y="2442063"/>
            <a:ext cx="2686659" cy="984425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5"/>
          <p:cNvSpPr/>
          <p:nvPr/>
        </p:nvSpPr>
        <p:spPr>
          <a:xfrm>
            <a:off x="504152" y="3762675"/>
            <a:ext cx="2772202" cy="771922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5"/>
          <p:cNvSpPr/>
          <p:nvPr/>
        </p:nvSpPr>
        <p:spPr>
          <a:xfrm>
            <a:off x="923600" y="1138612"/>
            <a:ext cx="2553926" cy="931347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5"/>
          <p:cNvSpPr/>
          <p:nvPr/>
        </p:nvSpPr>
        <p:spPr>
          <a:xfrm>
            <a:off x="6664784" y="2641475"/>
            <a:ext cx="123" cy="12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9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5"/>
          <p:cNvSpPr txBox="1"/>
          <p:nvPr/>
        </p:nvSpPr>
        <p:spPr>
          <a:xfrm>
            <a:off x="1074463" y="3745508"/>
            <a:ext cx="2040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In Children</a:t>
            </a:r>
            <a:endParaRPr sz="170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95" name="Google Shape;695;p35"/>
          <p:cNvSpPr txBox="1"/>
          <p:nvPr/>
        </p:nvSpPr>
        <p:spPr>
          <a:xfrm>
            <a:off x="683288" y="4016160"/>
            <a:ext cx="2431475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~70% 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of CNS tumors arise in posterior fossa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6" name="Google Shape;696;p35"/>
          <p:cNvSpPr txBox="1"/>
          <p:nvPr/>
        </p:nvSpPr>
        <p:spPr>
          <a:xfrm>
            <a:off x="1079300" y="1060290"/>
            <a:ext cx="2040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Metastasis</a:t>
            </a:r>
            <a:endParaRPr sz="1700">
              <a:solidFill>
                <a:schemeClr val="accent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97" name="Google Shape;697;p35"/>
          <p:cNvSpPr txBox="1"/>
          <p:nvPr/>
        </p:nvSpPr>
        <p:spPr>
          <a:xfrm>
            <a:off x="980996" y="1422793"/>
            <a:ext cx="2322927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solidFill>
                  <a:schemeClr val="accent5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</a:rPr>
              <a:t>Three-fourths</a:t>
            </a:r>
            <a:r>
              <a:rPr lang="en-US">
                <a:latin typeface="Fira Sans"/>
                <a:ea typeface="Fira Sans"/>
                <a:cs typeface="Fira Sans"/>
              </a:rPr>
              <a:t> are primary tumors. </a:t>
            </a:r>
          </a:p>
          <a:p>
            <a:r>
              <a:rPr lang="en-US">
                <a:latin typeface="Fira Sans"/>
                <a:ea typeface="Fira Sans"/>
                <a:cs typeface="Fira Sans"/>
                <a:sym typeface="Fira Sans"/>
              </a:rPr>
              <a:t>They rarely metastasize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8" name="Google Shape;698;p35"/>
          <p:cNvSpPr txBox="1"/>
          <p:nvPr/>
        </p:nvSpPr>
        <p:spPr>
          <a:xfrm>
            <a:off x="450864" y="2378190"/>
            <a:ext cx="2040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Precursors</a:t>
            </a:r>
            <a:endParaRPr sz="1700">
              <a:solidFill>
                <a:schemeClr val="accent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99" name="Google Shape;699;p35"/>
          <p:cNvSpPr txBox="1"/>
          <p:nvPr/>
        </p:nvSpPr>
        <p:spPr>
          <a:xfrm>
            <a:off x="190919" y="2766914"/>
            <a:ext cx="2452953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latin typeface="Fira Sans"/>
                <a:ea typeface="Fira Sans"/>
                <a:cs typeface="Fira Sans"/>
              </a:rPr>
              <a:t>No morphologically evident premalignant or in situ stages like carcinomas.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0" name="Google Shape;700;p35"/>
          <p:cNvSpPr txBox="1"/>
          <p:nvPr/>
        </p:nvSpPr>
        <p:spPr>
          <a:xfrm>
            <a:off x="6024374" y="1446408"/>
            <a:ext cx="2856597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latin typeface="Fira Sans"/>
                <a:ea typeface="Fira Sans"/>
                <a:cs typeface="Fira Sans"/>
              </a:rPr>
              <a:t>Influence outcome </a:t>
            </a:r>
            <a:r>
              <a:rPr lang="en-US" i="1" u="sng">
                <a:latin typeface="Fira Sans"/>
                <a:ea typeface="Fira Sans"/>
                <a:cs typeface="Fira Sans"/>
              </a:rPr>
              <a:t>independent</a:t>
            </a:r>
            <a:r>
              <a:rPr lang="en-US">
                <a:latin typeface="Fira Sans"/>
                <a:ea typeface="Fira Sans"/>
                <a:cs typeface="Fira Sans"/>
              </a:rPr>
              <a:t> of histologic classification due to local effects.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1" name="Google Shape;701;p35"/>
          <p:cNvSpPr txBox="1"/>
          <p:nvPr/>
        </p:nvSpPr>
        <p:spPr>
          <a:xfrm>
            <a:off x="6024375" y="1104988"/>
            <a:ext cx="2040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Anatomical location</a:t>
            </a:r>
            <a:endParaRPr sz="1700">
              <a:solidFill>
                <a:schemeClr val="dk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02" name="Google Shape;702;p35"/>
          <p:cNvSpPr txBox="1"/>
          <p:nvPr/>
        </p:nvSpPr>
        <p:spPr>
          <a:xfrm>
            <a:off x="6562654" y="2368102"/>
            <a:ext cx="2318318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Pattern</a:t>
            </a:r>
            <a:endParaRPr sz="1700">
              <a:solidFill>
                <a:schemeClr val="l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03" name="Google Shape;703;p35"/>
          <p:cNvSpPr txBox="1"/>
          <p:nvPr/>
        </p:nvSpPr>
        <p:spPr>
          <a:xfrm>
            <a:off x="6562654" y="2828039"/>
            <a:ext cx="2390427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Tumors with low grade histologic features can infiltrate widly </a:t>
            </a:r>
            <a:r>
              <a:rPr lang="en">
                <a:latin typeface="Fira Sans"/>
                <a:ea typeface="Fira Sans"/>
                <a:cs typeface="Fira Sans"/>
                <a:sym typeface="Wingdings" pitchFamily="2" charset="2"/>
              </a:rPr>
              <a:t> serious clinical deficits  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4" name="Google Shape;704;p35"/>
          <p:cNvSpPr txBox="1"/>
          <p:nvPr/>
        </p:nvSpPr>
        <p:spPr>
          <a:xfrm>
            <a:off x="6051021" y="3871957"/>
            <a:ext cx="2040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In adults</a:t>
            </a:r>
            <a:endParaRPr sz="1700">
              <a:solidFill>
                <a:schemeClr val="accen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05" name="Google Shape;705;p35"/>
          <p:cNvSpPr txBox="1"/>
          <p:nvPr/>
        </p:nvSpPr>
        <p:spPr>
          <a:xfrm>
            <a:off x="6019536" y="4159885"/>
            <a:ext cx="2242651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  <a:sym typeface="Fira Sans"/>
              </a:rPr>
              <a:t>~70% 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of CNS tumors arise above the tentorium.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6" name="Google Shape;706;p35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/>
              <a:t>U</a:t>
            </a:r>
            <a:r>
              <a:rPr lang="en"/>
              <a:t>nique features of the </a:t>
            </a:r>
            <a:r>
              <a:rPr lang="en-US"/>
              <a:t>Nervous system tumors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"/>
          <p:cNvSpPr/>
          <p:nvPr/>
        </p:nvSpPr>
        <p:spPr>
          <a:xfrm>
            <a:off x="4623969" y="1554987"/>
            <a:ext cx="20625" cy="2092"/>
          </a:xfrm>
          <a:custGeom>
            <a:avLst/>
            <a:gdLst/>
            <a:ahLst/>
            <a:cxnLst/>
            <a:rect l="l" t="t" r="r" b="b"/>
            <a:pathLst>
              <a:path w="138" h="14" fill="none" extrusionOk="0">
                <a:moveTo>
                  <a:pt x="0" y="1"/>
                </a:moveTo>
                <a:cubicBezTo>
                  <a:pt x="56" y="1"/>
                  <a:pt x="98" y="1"/>
                  <a:pt x="137" y="14"/>
                </a:cubicBezTo>
              </a:path>
            </a:pathLst>
          </a:custGeom>
          <a:noFill/>
          <a:ln w="2700" cap="rnd" cmpd="sng">
            <a:solidFill>
              <a:srgbClr val="FFC9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5"/>
          <p:cNvSpPr/>
          <p:nvPr/>
        </p:nvSpPr>
        <p:spPr>
          <a:xfrm>
            <a:off x="4666863" y="1556930"/>
            <a:ext cx="1210137" cy="2501727"/>
          </a:xfrm>
          <a:custGeom>
            <a:avLst/>
            <a:gdLst/>
            <a:ahLst/>
            <a:cxnLst/>
            <a:rect l="l" t="t" r="r" b="b"/>
            <a:pathLst>
              <a:path w="8097" h="16739" fill="none" extrusionOk="0">
                <a:moveTo>
                  <a:pt x="138" y="1"/>
                </a:moveTo>
                <a:cubicBezTo>
                  <a:pt x="4560" y="220"/>
                  <a:pt x="8096" y="3881"/>
                  <a:pt x="8096" y="8371"/>
                </a:cubicBezTo>
                <a:cubicBezTo>
                  <a:pt x="8096" y="12901"/>
                  <a:pt x="4491" y="16588"/>
                  <a:pt x="0" y="16738"/>
                </a:cubicBezTo>
              </a:path>
            </a:pathLst>
          </a:custGeom>
          <a:noFill/>
          <a:ln w="27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5"/>
          <p:cNvSpPr/>
          <p:nvPr/>
        </p:nvSpPr>
        <p:spPr>
          <a:xfrm>
            <a:off x="4623969" y="4058501"/>
            <a:ext cx="20625" cy="149"/>
          </a:xfrm>
          <a:custGeom>
            <a:avLst/>
            <a:gdLst/>
            <a:ahLst/>
            <a:cxnLst/>
            <a:rect l="l" t="t" r="r" b="b"/>
            <a:pathLst>
              <a:path w="138" h="1" fill="none" extrusionOk="0">
                <a:moveTo>
                  <a:pt x="137" y="0"/>
                </a:moveTo>
                <a:lnTo>
                  <a:pt x="0" y="0"/>
                </a:lnTo>
              </a:path>
            </a:pathLst>
          </a:custGeom>
          <a:noFill/>
          <a:ln w="2700" cap="rnd" cmpd="sng">
            <a:solidFill>
              <a:srgbClr val="FFC9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5"/>
          <p:cNvSpPr/>
          <p:nvPr/>
        </p:nvSpPr>
        <p:spPr>
          <a:xfrm>
            <a:off x="4535800" y="1514475"/>
            <a:ext cx="81775" cy="82109"/>
          </a:xfrm>
          <a:custGeom>
            <a:avLst/>
            <a:gdLst/>
            <a:ahLst/>
            <a:cxnLst/>
            <a:rect l="l" t="t" r="r" b="b"/>
            <a:pathLst>
              <a:path w="560" h="556" extrusionOk="0">
                <a:moveTo>
                  <a:pt x="285" y="1"/>
                </a:moveTo>
                <a:cubicBezTo>
                  <a:pt x="122" y="1"/>
                  <a:pt x="1" y="121"/>
                  <a:pt x="1" y="272"/>
                </a:cubicBezTo>
                <a:cubicBezTo>
                  <a:pt x="1" y="435"/>
                  <a:pt x="122" y="556"/>
                  <a:pt x="285" y="556"/>
                </a:cubicBezTo>
                <a:cubicBezTo>
                  <a:pt x="435" y="556"/>
                  <a:pt x="559" y="435"/>
                  <a:pt x="559" y="272"/>
                </a:cubicBezTo>
                <a:cubicBezTo>
                  <a:pt x="559" y="121"/>
                  <a:pt x="435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5"/>
          <p:cNvSpPr/>
          <p:nvPr/>
        </p:nvSpPr>
        <p:spPr>
          <a:xfrm>
            <a:off x="4535800" y="3976098"/>
            <a:ext cx="81775" cy="82552"/>
          </a:xfrm>
          <a:custGeom>
            <a:avLst/>
            <a:gdLst/>
            <a:ahLst/>
            <a:cxnLst/>
            <a:rect l="l" t="t" r="r" b="b"/>
            <a:pathLst>
              <a:path w="560" h="559" extrusionOk="0">
                <a:moveTo>
                  <a:pt x="285" y="0"/>
                </a:moveTo>
                <a:cubicBezTo>
                  <a:pt x="122" y="0"/>
                  <a:pt x="1" y="121"/>
                  <a:pt x="1" y="284"/>
                </a:cubicBezTo>
                <a:cubicBezTo>
                  <a:pt x="1" y="435"/>
                  <a:pt x="122" y="559"/>
                  <a:pt x="285" y="559"/>
                </a:cubicBezTo>
                <a:cubicBezTo>
                  <a:pt x="435" y="559"/>
                  <a:pt x="559" y="435"/>
                  <a:pt x="559" y="284"/>
                </a:cubicBezTo>
                <a:cubicBezTo>
                  <a:pt x="559" y="121"/>
                  <a:pt x="435" y="0"/>
                  <a:pt x="2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2" name="Google Shape;712;p35"/>
          <p:cNvGrpSpPr/>
          <p:nvPr/>
        </p:nvGrpSpPr>
        <p:grpSpPr>
          <a:xfrm>
            <a:off x="5376469" y="1325126"/>
            <a:ext cx="494695" cy="551189"/>
            <a:chOff x="5376469" y="1325126"/>
            <a:chExt cx="494695" cy="551189"/>
          </a:xfrm>
        </p:grpSpPr>
        <p:sp>
          <p:nvSpPr>
            <p:cNvPr id="713" name="Google Shape;713;p35"/>
            <p:cNvSpPr/>
            <p:nvPr/>
          </p:nvSpPr>
          <p:spPr>
            <a:xfrm>
              <a:off x="5392610" y="1522256"/>
              <a:ext cx="264685" cy="335975"/>
            </a:xfrm>
            <a:custGeom>
              <a:avLst/>
              <a:gdLst/>
              <a:ahLst/>
              <a:cxnLst/>
              <a:rect l="l" t="t" r="r" b="b"/>
              <a:pathLst>
                <a:path w="1771" h="2248" extrusionOk="0">
                  <a:moveTo>
                    <a:pt x="1689" y="1"/>
                  </a:moveTo>
                  <a:lnTo>
                    <a:pt x="1" y="2179"/>
                  </a:lnTo>
                  <a:lnTo>
                    <a:pt x="82" y="2248"/>
                  </a:lnTo>
                  <a:lnTo>
                    <a:pt x="1771" y="56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337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376469" y="1795160"/>
              <a:ext cx="79809" cy="81154"/>
            </a:xfrm>
            <a:custGeom>
              <a:avLst/>
              <a:gdLst/>
              <a:ahLst/>
              <a:cxnLst/>
              <a:rect l="l" t="t" r="r" b="b"/>
              <a:pathLst>
                <a:path w="534" h="543" extrusionOk="0">
                  <a:moveTo>
                    <a:pt x="259" y="0"/>
                  </a:moveTo>
                  <a:cubicBezTo>
                    <a:pt x="109" y="0"/>
                    <a:pt x="1" y="121"/>
                    <a:pt x="1" y="272"/>
                  </a:cubicBezTo>
                  <a:cubicBezTo>
                    <a:pt x="1" y="422"/>
                    <a:pt x="109" y="543"/>
                    <a:pt x="259" y="543"/>
                  </a:cubicBezTo>
                  <a:cubicBezTo>
                    <a:pt x="409" y="543"/>
                    <a:pt x="533" y="422"/>
                    <a:pt x="533" y="272"/>
                  </a:cubicBezTo>
                  <a:cubicBezTo>
                    <a:pt x="533" y="121"/>
                    <a:pt x="409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480489" y="1325126"/>
              <a:ext cx="390675" cy="388732"/>
            </a:xfrm>
            <a:custGeom>
              <a:avLst/>
              <a:gdLst/>
              <a:ahLst/>
              <a:cxnLst/>
              <a:rect l="l" t="t" r="r" b="b"/>
              <a:pathLst>
                <a:path w="2614" h="2601" extrusionOk="0">
                  <a:moveTo>
                    <a:pt x="1307" y="0"/>
                  </a:moveTo>
                  <a:cubicBezTo>
                    <a:pt x="585" y="0"/>
                    <a:pt x="1" y="572"/>
                    <a:pt x="1" y="1294"/>
                  </a:cubicBezTo>
                  <a:cubicBezTo>
                    <a:pt x="1" y="2015"/>
                    <a:pt x="585" y="2600"/>
                    <a:pt x="1307" y="2600"/>
                  </a:cubicBezTo>
                  <a:cubicBezTo>
                    <a:pt x="2025" y="2600"/>
                    <a:pt x="2613" y="2015"/>
                    <a:pt x="2613" y="1294"/>
                  </a:cubicBezTo>
                  <a:cubicBezTo>
                    <a:pt x="2613" y="572"/>
                    <a:pt x="2025" y="0"/>
                    <a:pt x="1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02</a:t>
              </a:r>
              <a:endParaRPr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16" name="Google Shape;716;p35"/>
          <p:cNvGrpSpPr/>
          <p:nvPr/>
        </p:nvGrpSpPr>
        <p:grpSpPr>
          <a:xfrm>
            <a:off x="5829912" y="2622541"/>
            <a:ext cx="679570" cy="390526"/>
            <a:chOff x="5829912" y="2622541"/>
            <a:chExt cx="679570" cy="390526"/>
          </a:xfrm>
        </p:grpSpPr>
        <p:sp>
          <p:nvSpPr>
            <p:cNvPr id="717" name="Google Shape;717;p35"/>
            <p:cNvSpPr/>
            <p:nvPr/>
          </p:nvSpPr>
          <p:spPr>
            <a:xfrm>
              <a:off x="5848445" y="2797702"/>
              <a:ext cx="443433" cy="16291"/>
            </a:xfrm>
            <a:custGeom>
              <a:avLst/>
              <a:gdLst/>
              <a:ahLst/>
              <a:cxnLst/>
              <a:rect l="l" t="t" r="r" b="b"/>
              <a:pathLst>
                <a:path w="2967" h="109" extrusionOk="0">
                  <a:moveTo>
                    <a:pt x="1" y="0"/>
                  </a:moveTo>
                  <a:lnTo>
                    <a:pt x="1" y="108"/>
                  </a:lnTo>
                  <a:lnTo>
                    <a:pt x="2966" y="108"/>
                  </a:lnTo>
                  <a:lnTo>
                    <a:pt x="2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829912" y="2766914"/>
              <a:ext cx="81752" cy="81752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75" y="1"/>
                  </a:moveTo>
                  <a:cubicBezTo>
                    <a:pt x="125" y="1"/>
                    <a:pt x="1" y="125"/>
                    <a:pt x="1" y="275"/>
                  </a:cubicBezTo>
                  <a:cubicBezTo>
                    <a:pt x="1" y="422"/>
                    <a:pt x="125" y="546"/>
                    <a:pt x="275" y="546"/>
                  </a:cubicBezTo>
                  <a:cubicBezTo>
                    <a:pt x="422" y="546"/>
                    <a:pt x="546" y="422"/>
                    <a:pt x="546" y="275"/>
                  </a:cubicBezTo>
                  <a:cubicBezTo>
                    <a:pt x="546" y="125"/>
                    <a:pt x="422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6118956" y="2622541"/>
              <a:ext cx="390526" cy="390526"/>
            </a:xfrm>
            <a:custGeom>
              <a:avLst/>
              <a:gdLst/>
              <a:ahLst/>
              <a:cxnLst/>
              <a:rect l="l" t="t" r="r" b="b"/>
              <a:pathLst>
                <a:path w="2613" h="2613" extrusionOk="0">
                  <a:moveTo>
                    <a:pt x="1307" y="0"/>
                  </a:moveTo>
                  <a:cubicBezTo>
                    <a:pt x="585" y="0"/>
                    <a:pt x="0" y="588"/>
                    <a:pt x="0" y="1306"/>
                  </a:cubicBezTo>
                  <a:cubicBezTo>
                    <a:pt x="0" y="2028"/>
                    <a:pt x="585" y="2613"/>
                    <a:pt x="1307" y="2613"/>
                  </a:cubicBezTo>
                  <a:cubicBezTo>
                    <a:pt x="2028" y="2613"/>
                    <a:pt x="2613" y="2028"/>
                    <a:pt x="2613" y="1306"/>
                  </a:cubicBezTo>
                  <a:cubicBezTo>
                    <a:pt x="2613" y="588"/>
                    <a:pt x="2028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04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720" name="Google Shape;720;p35"/>
          <p:cNvGrpSpPr/>
          <p:nvPr/>
        </p:nvGrpSpPr>
        <p:grpSpPr>
          <a:xfrm>
            <a:off x="5352108" y="3725068"/>
            <a:ext cx="519056" cy="587806"/>
            <a:chOff x="5352108" y="3725068"/>
            <a:chExt cx="519056" cy="587806"/>
          </a:xfrm>
        </p:grpSpPr>
        <p:sp>
          <p:nvSpPr>
            <p:cNvPr id="721" name="Google Shape;721;p35"/>
            <p:cNvSpPr/>
            <p:nvPr/>
          </p:nvSpPr>
          <p:spPr>
            <a:xfrm>
              <a:off x="5376469" y="3743152"/>
              <a:ext cx="280826" cy="356002"/>
            </a:xfrm>
            <a:custGeom>
              <a:avLst/>
              <a:gdLst/>
              <a:ahLst/>
              <a:cxnLst/>
              <a:rect l="l" t="t" r="r" b="b"/>
              <a:pathLst>
                <a:path w="1879" h="2382" extrusionOk="0">
                  <a:moveTo>
                    <a:pt x="83" y="0"/>
                  </a:moveTo>
                  <a:lnTo>
                    <a:pt x="1" y="56"/>
                  </a:lnTo>
                  <a:lnTo>
                    <a:pt x="1797" y="2381"/>
                  </a:lnTo>
                  <a:lnTo>
                    <a:pt x="1879" y="232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352108" y="3725068"/>
              <a:ext cx="81752" cy="81154"/>
            </a:xfrm>
            <a:custGeom>
              <a:avLst/>
              <a:gdLst/>
              <a:ahLst/>
              <a:cxnLst/>
              <a:rect l="l" t="t" r="r" b="b"/>
              <a:pathLst>
                <a:path w="547" h="543" extrusionOk="0">
                  <a:moveTo>
                    <a:pt x="272" y="0"/>
                  </a:moveTo>
                  <a:cubicBezTo>
                    <a:pt x="125" y="0"/>
                    <a:pt x="1" y="121"/>
                    <a:pt x="1" y="272"/>
                  </a:cubicBezTo>
                  <a:cubicBezTo>
                    <a:pt x="1" y="422"/>
                    <a:pt x="125" y="543"/>
                    <a:pt x="272" y="543"/>
                  </a:cubicBezTo>
                  <a:cubicBezTo>
                    <a:pt x="422" y="543"/>
                    <a:pt x="546" y="422"/>
                    <a:pt x="546" y="272"/>
                  </a:cubicBezTo>
                  <a:cubicBezTo>
                    <a:pt x="546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480489" y="3922198"/>
              <a:ext cx="390675" cy="390675"/>
            </a:xfrm>
            <a:custGeom>
              <a:avLst/>
              <a:gdLst/>
              <a:ahLst/>
              <a:cxnLst/>
              <a:rect l="l" t="t" r="r" b="b"/>
              <a:pathLst>
                <a:path w="2614" h="2614" extrusionOk="0">
                  <a:moveTo>
                    <a:pt x="1307" y="1"/>
                  </a:moveTo>
                  <a:cubicBezTo>
                    <a:pt x="585" y="1"/>
                    <a:pt x="1" y="585"/>
                    <a:pt x="1" y="1307"/>
                  </a:cubicBezTo>
                  <a:cubicBezTo>
                    <a:pt x="1" y="2029"/>
                    <a:pt x="585" y="2614"/>
                    <a:pt x="1307" y="2614"/>
                  </a:cubicBezTo>
                  <a:cubicBezTo>
                    <a:pt x="2025" y="2614"/>
                    <a:pt x="2613" y="2029"/>
                    <a:pt x="2613" y="1307"/>
                  </a:cubicBezTo>
                  <a:cubicBezTo>
                    <a:pt x="2613" y="585"/>
                    <a:pt x="2025" y="1"/>
                    <a:pt x="1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06</a:t>
              </a:r>
              <a:endParaRPr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724" name="Google Shape;724;p35"/>
          <p:cNvSpPr/>
          <p:nvPr/>
        </p:nvSpPr>
        <p:spPr>
          <a:xfrm>
            <a:off x="4648190" y="1862427"/>
            <a:ext cx="792515" cy="1931224"/>
          </a:xfrm>
          <a:custGeom>
            <a:avLst/>
            <a:gdLst/>
            <a:ahLst/>
            <a:cxnLst/>
            <a:rect l="l" t="t" r="r" b="b"/>
            <a:pathLst>
              <a:path w="8192" h="19962" extrusionOk="0">
                <a:moveTo>
                  <a:pt x="1647" y="0"/>
                </a:moveTo>
                <a:cubicBezTo>
                  <a:pt x="830" y="0"/>
                  <a:pt x="177" y="654"/>
                  <a:pt x="177" y="1457"/>
                </a:cubicBezTo>
                <a:lnTo>
                  <a:pt x="177" y="10000"/>
                </a:lnTo>
                <a:cubicBezTo>
                  <a:pt x="177" y="10314"/>
                  <a:pt x="272" y="10614"/>
                  <a:pt x="435" y="10859"/>
                </a:cubicBezTo>
                <a:lnTo>
                  <a:pt x="873" y="11499"/>
                </a:lnTo>
                <a:cubicBezTo>
                  <a:pt x="599" y="11783"/>
                  <a:pt x="1" y="12166"/>
                  <a:pt x="1" y="12587"/>
                </a:cubicBezTo>
                <a:cubicBezTo>
                  <a:pt x="1" y="12832"/>
                  <a:pt x="70" y="13077"/>
                  <a:pt x="177" y="13295"/>
                </a:cubicBezTo>
                <a:lnTo>
                  <a:pt x="177" y="13309"/>
                </a:lnTo>
                <a:lnTo>
                  <a:pt x="177" y="18491"/>
                </a:lnTo>
                <a:cubicBezTo>
                  <a:pt x="177" y="19308"/>
                  <a:pt x="830" y="19961"/>
                  <a:pt x="1647" y="19961"/>
                </a:cubicBezTo>
                <a:cubicBezTo>
                  <a:pt x="2450" y="19961"/>
                  <a:pt x="3104" y="19308"/>
                  <a:pt x="3104" y="18491"/>
                </a:cubicBezTo>
                <a:lnTo>
                  <a:pt x="3104" y="18276"/>
                </a:lnTo>
                <a:lnTo>
                  <a:pt x="3267" y="18276"/>
                </a:lnTo>
                <a:cubicBezTo>
                  <a:pt x="3348" y="18276"/>
                  <a:pt x="3417" y="18276"/>
                  <a:pt x="3486" y="18263"/>
                </a:cubicBezTo>
                <a:cubicBezTo>
                  <a:pt x="3499" y="18263"/>
                  <a:pt x="3512" y="18263"/>
                  <a:pt x="3525" y="18246"/>
                </a:cubicBezTo>
                <a:cubicBezTo>
                  <a:pt x="4655" y="18181"/>
                  <a:pt x="5566" y="17254"/>
                  <a:pt x="5595" y="16111"/>
                </a:cubicBezTo>
                <a:cubicBezTo>
                  <a:pt x="6751" y="15676"/>
                  <a:pt x="7525" y="14559"/>
                  <a:pt x="7525" y="13309"/>
                </a:cubicBezTo>
                <a:cubicBezTo>
                  <a:pt x="7525" y="13158"/>
                  <a:pt x="7512" y="13008"/>
                  <a:pt x="7486" y="12858"/>
                </a:cubicBezTo>
                <a:cubicBezTo>
                  <a:pt x="7473" y="12587"/>
                  <a:pt x="7392" y="12329"/>
                  <a:pt x="7267" y="12097"/>
                </a:cubicBezTo>
                <a:cubicBezTo>
                  <a:pt x="7865" y="11525"/>
                  <a:pt x="8192" y="10751"/>
                  <a:pt x="8192" y="9919"/>
                </a:cubicBezTo>
                <a:cubicBezTo>
                  <a:pt x="8192" y="9648"/>
                  <a:pt x="8166" y="9377"/>
                  <a:pt x="8084" y="9119"/>
                </a:cubicBezTo>
                <a:cubicBezTo>
                  <a:pt x="8045" y="8857"/>
                  <a:pt x="7934" y="8629"/>
                  <a:pt x="7800" y="8410"/>
                </a:cubicBezTo>
                <a:cubicBezTo>
                  <a:pt x="7702" y="8260"/>
                  <a:pt x="7594" y="8109"/>
                  <a:pt x="7473" y="7959"/>
                </a:cubicBezTo>
                <a:cubicBezTo>
                  <a:pt x="7813" y="7430"/>
                  <a:pt x="7976" y="6790"/>
                  <a:pt x="7921" y="6150"/>
                </a:cubicBezTo>
                <a:cubicBezTo>
                  <a:pt x="7865" y="5428"/>
                  <a:pt x="7568" y="4749"/>
                  <a:pt x="7049" y="4233"/>
                </a:cubicBezTo>
                <a:cubicBezTo>
                  <a:pt x="6751" y="3932"/>
                  <a:pt x="6382" y="3701"/>
                  <a:pt x="5987" y="3550"/>
                </a:cubicBezTo>
                <a:cubicBezTo>
                  <a:pt x="5974" y="3361"/>
                  <a:pt x="5948" y="3185"/>
                  <a:pt x="5893" y="3008"/>
                </a:cubicBezTo>
                <a:cubicBezTo>
                  <a:pt x="5840" y="2789"/>
                  <a:pt x="5742" y="2600"/>
                  <a:pt x="5621" y="2407"/>
                </a:cubicBezTo>
                <a:cubicBezTo>
                  <a:pt x="5540" y="2286"/>
                  <a:pt x="5445" y="2179"/>
                  <a:pt x="5334" y="2068"/>
                </a:cubicBezTo>
                <a:cubicBezTo>
                  <a:pt x="4913" y="1646"/>
                  <a:pt x="4344" y="1424"/>
                  <a:pt x="3768" y="1424"/>
                </a:cubicBezTo>
                <a:cubicBezTo>
                  <a:pt x="3545" y="1424"/>
                  <a:pt x="3321" y="1457"/>
                  <a:pt x="3104" y="1525"/>
                </a:cubicBezTo>
                <a:lnTo>
                  <a:pt x="3104" y="1457"/>
                </a:lnTo>
                <a:cubicBezTo>
                  <a:pt x="3104" y="654"/>
                  <a:pt x="2450" y="0"/>
                  <a:pt x="1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5"/>
          <p:cNvSpPr/>
          <p:nvPr/>
        </p:nvSpPr>
        <p:spPr>
          <a:xfrm flipH="1">
            <a:off x="3276354" y="1556930"/>
            <a:ext cx="1210137" cy="2501727"/>
          </a:xfrm>
          <a:custGeom>
            <a:avLst/>
            <a:gdLst/>
            <a:ahLst/>
            <a:cxnLst/>
            <a:rect l="l" t="t" r="r" b="b"/>
            <a:pathLst>
              <a:path w="8097" h="16739" fill="none" extrusionOk="0">
                <a:moveTo>
                  <a:pt x="138" y="1"/>
                </a:moveTo>
                <a:cubicBezTo>
                  <a:pt x="4560" y="220"/>
                  <a:pt x="8096" y="3881"/>
                  <a:pt x="8096" y="8371"/>
                </a:cubicBezTo>
                <a:cubicBezTo>
                  <a:pt x="8096" y="12901"/>
                  <a:pt x="4491" y="16588"/>
                  <a:pt x="0" y="16738"/>
                </a:cubicBezTo>
              </a:path>
            </a:pathLst>
          </a:custGeom>
          <a:noFill/>
          <a:ln w="27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35"/>
          <p:cNvGrpSpPr/>
          <p:nvPr/>
        </p:nvGrpSpPr>
        <p:grpSpPr>
          <a:xfrm>
            <a:off x="3282189" y="1325126"/>
            <a:ext cx="494695" cy="551189"/>
            <a:chOff x="3282189" y="1325126"/>
            <a:chExt cx="494695" cy="551189"/>
          </a:xfrm>
        </p:grpSpPr>
        <p:sp>
          <p:nvSpPr>
            <p:cNvPr id="727" name="Google Shape;727;p35"/>
            <p:cNvSpPr/>
            <p:nvPr/>
          </p:nvSpPr>
          <p:spPr>
            <a:xfrm flipH="1">
              <a:off x="3496059" y="1522256"/>
              <a:ext cx="264685" cy="335975"/>
            </a:xfrm>
            <a:custGeom>
              <a:avLst/>
              <a:gdLst/>
              <a:ahLst/>
              <a:cxnLst/>
              <a:rect l="l" t="t" r="r" b="b"/>
              <a:pathLst>
                <a:path w="1771" h="2248" extrusionOk="0">
                  <a:moveTo>
                    <a:pt x="1689" y="1"/>
                  </a:moveTo>
                  <a:lnTo>
                    <a:pt x="1" y="2179"/>
                  </a:lnTo>
                  <a:lnTo>
                    <a:pt x="82" y="2248"/>
                  </a:lnTo>
                  <a:lnTo>
                    <a:pt x="1771" y="56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 flipH="1">
              <a:off x="3697076" y="1795160"/>
              <a:ext cx="79809" cy="81154"/>
            </a:xfrm>
            <a:custGeom>
              <a:avLst/>
              <a:gdLst/>
              <a:ahLst/>
              <a:cxnLst/>
              <a:rect l="l" t="t" r="r" b="b"/>
              <a:pathLst>
                <a:path w="534" h="543" extrusionOk="0">
                  <a:moveTo>
                    <a:pt x="259" y="0"/>
                  </a:moveTo>
                  <a:cubicBezTo>
                    <a:pt x="109" y="0"/>
                    <a:pt x="1" y="121"/>
                    <a:pt x="1" y="272"/>
                  </a:cubicBezTo>
                  <a:cubicBezTo>
                    <a:pt x="1" y="422"/>
                    <a:pt x="109" y="543"/>
                    <a:pt x="259" y="543"/>
                  </a:cubicBezTo>
                  <a:cubicBezTo>
                    <a:pt x="409" y="543"/>
                    <a:pt x="533" y="422"/>
                    <a:pt x="533" y="272"/>
                  </a:cubicBezTo>
                  <a:cubicBezTo>
                    <a:pt x="533" y="121"/>
                    <a:pt x="409" y="0"/>
                    <a:pt x="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 flipH="1">
              <a:off x="3282189" y="1325126"/>
              <a:ext cx="390675" cy="388732"/>
            </a:xfrm>
            <a:custGeom>
              <a:avLst/>
              <a:gdLst/>
              <a:ahLst/>
              <a:cxnLst/>
              <a:rect l="l" t="t" r="r" b="b"/>
              <a:pathLst>
                <a:path w="2614" h="2601" extrusionOk="0">
                  <a:moveTo>
                    <a:pt x="1307" y="0"/>
                  </a:moveTo>
                  <a:cubicBezTo>
                    <a:pt x="585" y="0"/>
                    <a:pt x="1" y="572"/>
                    <a:pt x="1" y="1294"/>
                  </a:cubicBezTo>
                  <a:cubicBezTo>
                    <a:pt x="1" y="2015"/>
                    <a:pt x="585" y="2600"/>
                    <a:pt x="1307" y="2600"/>
                  </a:cubicBezTo>
                  <a:cubicBezTo>
                    <a:pt x="2025" y="2600"/>
                    <a:pt x="2613" y="2015"/>
                    <a:pt x="2613" y="1294"/>
                  </a:cubicBezTo>
                  <a:cubicBezTo>
                    <a:pt x="2613" y="572"/>
                    <a:pt x="2025" y="0"/>
                    <a:pt x="13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01</a:t>
              </a:r>
              <a:endParaRPr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30" name="Google Shape;730;p35"/>
          <p:cNvGrpSpPr/>
          <p:nvPr/>
        </p:nvGrpSpPr>
        <p:grpSpPr>
          <a:xfrm>
            <a:off x="2643872" y="2622541"/>
            <a:ext cx="679570" cy="390526"/>
            <a:chOff x="2643872" y="2622541"/>
            <a:chExt cx="679570" cy="390526"/>
          </a:xfrm>
        </p:grpSpPr>
        <p:sp>
          <p:nvSpPr>
            <p:cNvPr id="731" name="Google Shape;731;p35"/>
            <p:cNvSpPr/>
            <p:nvPr/>
          </p:nvSpPr>
          <p:spPr>
            <a:xfrm flipH="1">
              <a:off x="2861476" y="2797702"/>
              <a:ext cx="443433" cy="16291"/>
            </a:xfrm>
            <a:custGeom>
              <a:avLst/>
              <a:gdLst/>
              <a:ahLst/>
              <a:cxnLst/>
              <a:rect l="l" t="t" r="r" b="b"/>
              <a:pathLst>
                <a:path w="2967" h="109" extrusionOk="0">
                  <a:moveTo>
                    <a:pt x="1" y="0"/>
                  </a:moveTo>
                  <a:lnTo>
                    <a:pt x="1" y="108"/>
                  </a:lnTo>
                  <a:lnTo>
                    <a:pt x="2966" y="108"/>
                  </a:lnTo>
                  <a:lnTo>
                    <a:pt x="29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 flipH="1">
              <a:off x="3241690" y="2766914"/>
              <a:ext cx="81752" cy="81752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75" y="1"/>
                  </a:moveTo>
                  <a:cubicBezTo>
                    <a:pt x="125" y="1"/>
                    <a:pt x="1" y="125"/>
                    <a:pt x="1" y="275"/>
                  </a:cubicBezTo>
                  <a:cubicBezTo>
                    <a:pt x="1" y="422"/>
                    <a:pt x="125" y="546"/>
                    <a:pt x="275" y="546"/>
                  </a:cubicBezTo>
                  <a:cubicBezTo>
                    <a:pt x="422" y="546"/>
                    <a:pt x="546" y="422"/>
                    <a:pt x="546" y="275"/>
                  </a:cubicBezTo>
                  <a:cubicBezTo>
                    <a:pt x="546" y="125"/>
                    <a:pt x="422" y="1"/>
                    <a:pt x="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 flipH="1">
              <a:off x="2643872" y="2622541"/>
              <a:ext cx="390526" cy="390526"/>
            </a:xfrm>
            <a:custGeom>
              <a:avLst/>
              <a:gdLst/>
              <a:ahLst/>
              <a:cxnLst/>
              <a:rect l="l" t="t" r="r" b="b"/>
              <a:pathLst>
                <a:path w="2613" h="2613" extrusionOk="0">
                  <a:moveTo>
                    <a:pt x="1307" y="0"/>
                  </a:moveTo>
                  <a:cubicBezTo>
                    <a:pt x="585" y="0"/>
                    <a:pt x="0" y="588"/>
                    <a:pt x="0" y="1306"/>
                  </a:cubicBezTo>
                  <a:cubicBezTo>
                    <a:pt x="0" y="2028"/>
                    <a:pt x="585" y="2613"/>
                    <a:pt x="1307" y="2613"/>
                  </a:cubicBezTo>
                  <a:cubicBezTo>
                    <a:pt x="2028" y="2613"/>
                    <a:pt x="2613" y="2028"/>
                    <a:pt x="2613" y="1306"/>
                  </a:cubicBezTo>
                  <a:cubicBezTo>
                    <a:pt x="2613" y="588"/>
                    <a:pt x="2028" y="0"/>
                    <a:pt x="1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03</a:t>
              </a:r>
              <a:endParaRPr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34" name="Google Shape;734;p35"/>
          <p:cNvGrpSpPr/>
          <p:nvPr/>
        </p:nvGrpSpPr>
        <p:grpSpPr>
          <a:xfrm>
            <a:off x="3282189" y="3725068"/>
            <a:ext cx="519056" cy="587806"/>
            <a:chOff x="3282189" y="3725068"/>
            <a:chExt cx="519056" cy="587806"/>
          </a:xfrm>
        </p:grpSpPr>
        <p:sp>
          <p:nvSpPr>
            <p:cNvPr id="735" name="Google Shape;735;p35"/>
            <p:cNvSpPr/>
            <p:nvPr/>
          </p:nvSpPr>
          <p:spPr>
            <a:xfrm flipH="1">
              <a:off x="3496059" y="3743152"/>
              <a:ext cx="280826" cy="356002"/>
            </a:xfrm>
            <a:custGeom>
              <a:avLst/>
              <a:gdLst/>
              <a:ahLst/>
              <a:cxnLst/>
              <a:rect l="l" t="t" r="r" b="b"/>
              <a:pathLst>
                <a:path w="1879" h="2382" extrusionOk="0">
                  <a:moveTo>
                    <a:pt x="83" y="0"/>
                  </a:moveTo>
                  <a:lnTo>
                    <a:pt x="1" y="56"/>
                  </a:lnTo>
                  <a:lnTo>
                    <a:pt x="1797" y="2381"/>
                  </a:lnTo>
                  <a:lnTo>
                    <a:pt x="1879" y="232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 flipH="1">
              <a:off x="3719494" y="3725068"/>
              <a:ext cx="81752" cy="81154"/>
            </a:xfrm>
            <a:custGeom>
              <a:avLst/>
              <a:gdLst/>
              <a:ahLst/>
              <a:cxnLst/>
              <a:rect l="l" t="t" r="r" b="b"/>
              <a:pathLst>
                <a:path w="547" h="543" extrusionOk="0">
                  <a:moveTo>
                    <a:pt x="272" y="0"/>
                  </a:moveTo>
                  <a:cubicBezTo>
                    <a:pt x="125" y="0"/>
                    <a:pt x="1" y="121"/>
                    <a:pt x="1" y="272"/>
                  </a:cubicBezTo>
                  <a:cubicBezTo>
                    <a:pt x="1" y="422"/>
                    <a:pt x="125" y="543"/>
                    <a:pt x="272" y="543"/>
                  </a:cubicBezTo>
                  <a:cubicBezTo>
                    <a:pt x="422" y="543"/>
                    <a:pt x="546" y="422"/>
                    <a:pt x="546" y="272"/>
                  </a:cubicBezTo>
                  <a:cubicBezTo>
                    <a:pt x="546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 flipH="1">
              <a:off x="3282189" y="3922198"/>
              <a:ext cx="390675" cy="390675"/>
            </a:xfrm>
            <a:custGeom>
              <a:avLst/>
              <a:gdLst/>
              <a:ahLst/>
              <a:cxnLst/>
              <a:rect l="l" t="t" r="r" b="b"/>
              <a:pathLst>
                <a:path w="2614" h="2614" extrusionOk="0">
                  <a:moveTo>
                    <a:pt x="1307" y="1"/>
                  </a:moveTo>
                  <a:cubicBezTo>
                    <a:pt x="585" y="1"/>
                    <a:pt x="1" y="585"/>
                    <a:pt x="1" y="1307"/>
                  </a:cubicBezTo>
                  <a:cubicBezTo>
                    <a:pt x="1" y="2029"/>
                    <a:pt x="585" y="2614"/>
                    <a:pt x="1307" y="2614"/>
                  </a:cubicBezTo>
                  <a:cubicBezTo>
                    <a:pt x="2025" y="2614"/>
                    <a:pt x="2613" y="2029"/>
                    <a:pt x="2613" y="1307"/>
                  </a:cubicBezTo>
                  <a:cubicBezTo>
                    <a:pt x="2613" y="585"/>
                    <a:pt x="2025" y="1"/>
                    <a:pt x="1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05</a:t>
              </a:r>
              <a:endParaRPr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738" name="Google Shape;738;p35"/>
          <p:cNvSpPr/>
          <p:nvPr/>
        </p:nvSpPr>
        <p:spPr>
          <a:xfrm flipH="1">
            <a:off x="3712649" y="1862427"/>
            <a:ext cx="792515" cy="1931224"/>
          </a:xfrm>
          <a:custGeom>
            <a:avLst/>
            <a:gdLst/>
            <a:ahLst/>
            <a:cxnLst/>
            <a:rect l="l" t="t" r="r" b="b"/>
            <a:pathLst>
              <a:path w="8192" h="19962" extrusionOk="0">
                <a:moveTo>
                  <a:pt x="1647" y="0"/>
                </a:moveTo>
                <a:cubicBezTo>
                  <a:pt x="830" y="0"/>
                  <a:pt x="177" y="654"/>
                  <a:pt x="177" y="1457"/>
                </a:cubicBezTo>
                <a:lnTo>
                  <a:pt x="177" y="10000"/>
                </a:lnTo>
                <a:cubicBezTo>
                  <a:pt x="177" y="10314"/>
                  <a:pt x="272" y="10614"/>
                  <a:pt x="435" y="10859"/>
                </a:cubicBezTo>
                <a:lnTo>
                  <a:pt x="873" y="11499"/>
                </a:lnTo>
                <a:cubicBezTo>
                  <a:pt x="599" y="11783"/>
                  <a:pt x="1" y="12166"/>
                  <a:pt x="1" y="12587"/>
                </a:cubicBezTo>
                <a:cubicBezTo>
                  <a:pt x="1" y="12832"/>
                  <a:pt x="70" y="13077"/>
                  <a:pt x="177" y="13295"/>
                </a:cubicBezTo>
                <a:lnTo>
                  <a:pt x="177" y="13309"/>
                </a:lnTo>
                <a:lnTo>
                  <a:pt x="177" y="18491"/>
                </a:lnTo>
                <a:cubicBezTo>
                  <a:pt x="177" y="19308"/>
                  <a:pt x="830" y="19961"/>
                  <a:pt x="1647" y="19961"/>
                </a:cubicBezTo>
                <a:cubicBezTo>
                  <a:pt x="2450" y="19961"/>
                  <a:pt x="3104" y="19308"/>
                  <a:pt x="3104" y="18491"/>
                </a:cubicBezTo>
                <a:lnTo>
                  <a:pt x="3104" y="18276"/>
                </a:lnTo>
                <a:lnTo>
                  <a:pt x="3267" y="18276"/>
                </a:lnTo>
                <a:cubicBezTo>
                  <a:pt x="3348" y="18276"/>
                  <a:pt x="3417" y="18276"/>
                  <a:pt x="3486" y="18263"/>
                </a:cubicBezTo>
                <a:cubicBezTo>
                  <a:pt x="3499" y="18263"/>
                  <a:pt x="3512" y="18263"/>
                  <a:pt x="3525" y="18246"/>
                </a:cubicBezTo>
                <a:cubicBezTo>
                  <a:pt x="4655" y="18181"/>
                  <a:pt x="5566" y="17254"/>
                  <a:pt x="5595" y="16111"/>
                </a:cubicBezTo>
                <a:cubicBezTo>
                  <a:pt x="6751" y="15676"/>
                  <a:pt x="7525" y="14559"/>
                  <a:pt x="7525" y="13309"/>
                </a:cubicBezTo>
                <a:cubicBezTo>
                  <a:pt x="7525" y="13158"/>
                  <a:pt x="7512" y="13008"/>
                  <a:pt x="7486" y="12858"/>
                </a:cubicBezTo>
                <a:cubicBezTo>
                  <a:pt x="7473" y="12587"/>
                  <a:pt x="7392" y="12329"/>
                  <a:pt x="7267" y="12097"/>
                </a:cubicBezTo>
                <a:cubicBezTo>
                  <a:pt x="7865" y="11525"/>
                  <a:pt x="8192" y="10751"/>
                  <a:pt x="8192" y="9919"/>
                </a:cubicBezTo>
                <a:cubicBezTo>
                  <a:pt x="8192" y="9648"/>
                  <a:pt x="8166" y="9377"/>
                  <a:pt x="8084" y="9119"/>
                </a:cubicBezTo>
                <a:cubicBezTo>
                  <a:pt x="8045" y="8857"/>
                  <a:pt x="7934" y="8629"/>
                  <a:pt x="7800" y="8410"/>
                </a:cubicBezTo>
                <a:cubicBezTo>
                  <a:pt x="7702" y="8260"/>
                  <a:pt x="7594" y="8109"/>
                  <a:pt x="7473" y="7959"/>
                </a:cubicBezTo>
                <a:cubicBezTo>
                  <a:pt x="7813" y="7430"/>
                  <a:pt x="7976" y="6790"/>
                  <a:pt x="7921" y="6150"/>
                </a:cubicBezTo>
                <a:cubicBezTo>
                  <a:pt x="7865" y="5428"/>
                  <a:pt x="7568" y="4749"/>
                  <a:pt x="7049" y="4233"/>
                </a:cubicBezTo>
                <a:cubicBezTo>
                  <a:pt x="6751" y="3932"/>
                  <a:pt x="6382" y="3701"/>
                  <a:pt x="5987" y="3550"/>
                </a:cubicBezTo>
                <a:cubicBezTo>
                  <a:pt x="5974" y="3361"/>
                  <a:pt x="5948" y="3185"/>
                  <a:pt x="5893" y="3008"/>
                </a:cubicBezTo>
                <a:cubicBezTo>
                  <a:pt x="5840" y="2789"/>
                  <a:pt x="5742" y="2600"/>
                  <a:pt x="5621" y="2407"/>
                </a:cubicBezTo>
                <a:cubicBezTo>
                  <a:pt x="5540" y="2286"/>
                  <a:pt x="5445" y="2179"/>
                  <a:pt x="5334" y="2068"/>
                </a:cubicBezTo>
                <a:cubicBezTo>
                  <a:pt x="4913" y="1646"/>
                  <a:pt x="4344" y="1424"/>
                  <a:pt x="3768" y="1424"/>
                </a:cubicBezTo>
                <a:cubicBezTo>
                  <a:pt x="3545" y="1424"/>
                  <a:pt x="3321" y="1457"/>
                  <a:pt x="3104" y="1525"/>
                </a:cubicBezTo>
                <a:lnTo>
                  <a:pt x="3104" y="1457"/>
                </a:lnTo>
                <a:cubicBezTo>
                  <a:pt x="3104" y="654"/>
                  <a:pt x="2450" y="0"/>
                  <a:pt x="16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118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45"/>
          <p:cNvGrpSpPr/>
          <p:nvPr/>
        </p:nvGrpSpPr>
        <p:grpSpPr>
          <a:xfrm>
            <a:off x="763688" y="1071769"/>
            <a:ext cx="2984748" cy="3802667"/>
            <a:chOff x="3139599" y="1247189"/>
            <a:chExt cx="2266801" cy="2919494"/>
          </a:xfrm>
        </p:grpSpPr>
        <p:sp>
          <p:nvSpPr>
            <p:cNvPr id="1139" name="Google Shape;1139;p45"/>
            <p:cNvSpPr/>
            <p:nvPr/>
          </p:nvSpPr>
          <p:spPr>
            <a:xfrm>
              <a:off x="3139600" y="2724681"/>
              <a:ext cx="2266800" cy="117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5"/>
            <p:cNvSpPr/>
            <p:nvPr/>
          </p:nvSpPr>
          <p:spPr>
            <a:xfrm>
              <a:off x="3139600" y="3685175"/>
              <a:ext cx="2266800" cy="117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5"/>
            <p:cNvSpPr/>
            <p:nvPr/>
          </p:nvSpPr>
          <p:spPr>
            <a:xfrm>
              <a:off x="3139599" y="1620805"/>
              <a:ext cx="2266800" cy="117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5"/>
            <p:cNvSpPr/>
            <p:nvPr/>
          </p:nvSpPr>
          <p:spPr>
            <a:xfrm>
              <a:off x="3772423" y="1247189"/>
              <a:ext cx="1001150" cy="865132"/>
            </a:xfrm>
            <a:custGeom>
              <a:avLst/>
              <a:gdLst/>
              <a:ahLst/>
              <a:cxnLst/>
              <a:rect l="l" t="t" r="r" b="b"/>
              <a:pathLst>
                <a:path w="17297" h="14947" extrusionOk="0">
                  <a:moveTo>
                    <a:pt x="10412" y="0"/>
                  </a:moveTo>
                  <a:cubicBezTo>
                    <a:pt x="9523" y="0"/>
                    <a:pt x="8727" y="233"/>
                    <a:pt x="8192" y="633"/>
                  </a:cubicBezTo>
                  <a:cubicBezTo>
                    <a:pt x="7863" y="454"/>
                    <a:pt x="7486" y="355"/>
                    <a:pt x="7094" y="355"/>
                  </a:cubicBezTo>
                  <a:cubicBezTo>
                    <a:pt x="6855" y="355"/>
                    <a:pt x="6611" y="392"/>
                    <a:pt x="6369" y="469"/>
                  </a:cubicBezTo>
                  <a:cubicBezTo>
                    <a:pt x="5866" y="633"/>
                    <a:pt x="5458" y="943"/>
                    <a:pt x="5184" y="1351"/>
                  </a:cubicBezTo>
                  <a:cubicBezTo>
                    <a:pt x="5017" y="1316"/>
                    <a:pt x="4843" y="1299"/>
                    <a:pt x="4665" y="1299"/>
                  </a:cubicBezTo>
                  <a:cubicBezTo>
                    <a:pt x="4005" y="1299"/>
                    <a:pt x="3292" y="1540"/>
                    <a:pt x="2682" y="2034"/>
                  </a:cubicBezTo>
                  <a:cubicBezTo>
                    <a:pt x="1960" y="2605"/>
                    <a:pt x="1539" y="3392"/>
                    <a:pt x="1458" y="4156"/>
                  </a:cubicBezTo>
                  <a:cubicBezTo>
                    <a:pt x="736" y="4346"/>
                    <a:pt x="164" y="4944"/>
                    <a:pt x="53" y="5721"/>
                  </a:cubicBezTo>
                  <a:cubicBezTo>
                    <a:pt x="1" y="6237"/>
                    <a:pt x="151" y="6727"/>
                    <a:pt x="448" y="7096"/>
                  </a:cubicBezTo>
                  <a:cubicBezTo>
                    <a:pt x="259" y="7693"/>
                    <a:pt x="259" y="8347"/>
                    <a:pt x="517" y="8944"/>
                  </a:cubicBezTo>
                  <a:cubicBezTo>
                    <a:pt x="955" y="9974"/>
                    <a:pt x="1994" y="10584"/>
                    <a:pt x="3113" y="10584"/>
                  </a:cubicBezTo>
                  <a:cubicBezTo>
                    <a:pt x="3520" y="10584"/>
                    <a:pt x="3938" y="10503"/>
                    <a:pt x="4341" y="10332"/>
                  </a:cubicBezTo>
                  <a:cubicBezTo>
                    <a:pt x="4449" y="10280"/>
                    <a:pt x="4573" y="10224"/>
                    <a:pt x="4681" y="10156"/>
                  </a:cubicBezTo>
                  <a:cubicBezTo>
                    <a:pt x="4694" y="10224"/>
                    <a:pt x="4723" y="10293"/>
                    <a:pt x="4749" y="10348"/>
                  </a:cubicBezTo>
                  <a:cubicBezTo>
                    <a:pt x="5188" y="11377"/>
                    <a:pt x="6228" y="11986"/>
                    <a:pt x="7343" y="11986"/>
                  </a:cubicBezTo>
                  <a:cubicBezTo>
                    <a:pt x="7747" y="11986"/>
                    <a:pt x="8162" y="11906"/>
                    <a:pt x="8561" y="11736"/>
                  </a:cubicBezTo>
                  <a:cubicBezTo>
                    <a:pt x="8613" y="11707"/>
                    <a:pt x="8668" y="11681"/>
                    <a:pt x="8724" y="11668"/>
                  </a:cubicBezTo>
                  <a:cubicBezTo>
                    <a:pt x="9023" y="11995"/>
                    <a:pt x="9467" y="12178"/>
                    <a:pt x="9934" y="12178"/>
                  </a:cubicBezTo>
                  <a:cubicBezTo>
                    <a:pt x="10105" y="12178"/>
                    <a:pt x="10280" y="12153"/>
                    <a:pt x="10452" y="12102"/>
                  </a:cubicBezTo>
                  <a:cubicBezTo>
                    <a:pt x="10520" y="12347"/>
                    <a:pt x="10628" y="12592"/>
                    <a:pt x="10749" y="12837"/>
                  </a:cubicBezTo>
                  <a:cubicBezTo>
                    <a:pt x="11389" y="14049"/>
                    <a:pt x="12493" y="14810"/>
                    <a:pt x="13606" y="14947"/>
                  </a:cubicBezTo>
                  <a:lnTo>
                    <a:pt x="14113" y="14496"/>
                  </a:lnTo>
                  <a:cubicBezTo>
                    <a:pt x="14096" y="14483"/>
                    <a:pt x="14096" y="14483"/>
                    <a:pt x="14083" y="14470"/>
                  </a:cubicBezTo>
                  <a:cubicBezTo>
                    <a:pt x="13077" y="14156"/>
                    <a:pt x="12329" y="13219"/>
                    <a:pt x="12329" y="12089"/>
                  </a:cubicBezTo>
                  <a:lnTo>
                    <a:pt x="12329" y="11994"/>
                  </a:lnTo>
                  <a:cubicBezTo>
                    <a:pt x="12768" y="12248"/>
                    <a:pt x="13281" y="12388"/>
                    <a:pt x="13814" y="12388"/>
                  </a:cubicBezTo>
                  <a:cubicBezTo>
                    <a:pt x="14223" y="12388"/>
                    <a:pt x="14643" y="12305"/>
                    <a:pt x="15050" y="12128"/>
                  </a:cubicBezTo>
                  <a:cubicBezTo>
                    <a:pt x="16562" y="11491"/>
                    <a:pt x="17297" y="9829"/>
                    <a:pt x="16696" y="8428"/>
                  </a:cubicBezTo>
                  <a:cubicBezTo>
                    <a:pt x="16601" y="8196"/>
                    <a:pt x="16464" y="7981"/>
                    <a:pt x="16317" y="7788"/>
                  </a:cubicBezTo>
                  <a:cubicBezTo>
                    <a:pt x="16983" y="7096"/>
                    <a:pt x="17173" y="5897"/>
                    <a:pt x="16709" y="4797"/>
                  </a:cubicBezTo>
                  <a:cubicBezTo>
                    <a:pt x="16288" y="3801"/>
                    <a:pt x="15432" y="3134"/>
                    <a:pt x="14560" y="3027"/>
                  </a:cubicBezTo>
                  <a:cubicBezTo>
                    <a:pt x="14736" y="1789"/>
                    <a:pt x="13391" y="509"/>
                    <a:pt x="11500" y="113"/>
                  </a:cubicBezTo>
                  <a:cubicBezTo>
                    <a:pt x="11130" y="37"/>
                    <a:pt x="10763" y="0"/>
                    <a:pt x="10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5"/>
            <p:cNvSpPr/>
            <p:nvPr/>
          </p:nvSpPr>
          <p:spPr>
            <a:xfrm>
              <a:off x="3772437" y="2292676"/>
              <a:ext cx="1001150" cy="865132"/>
            </a:xfrm>
            <a:custGeom>
              <a:avLst/>
              <a:gdLst/>
              <a:ahLst/>
              <a:cxnLst/>
              <a:rect l="l" t="t" r="r" b="b"/>
              <a:pathLst>
                <a:path w="17297" h="14947" extrusionOk="0">
                  <a:moveTo>
                    <a:pt x="10412" y="0"/>
                  </a:moveTo>
                  <a:cubicBezTo>
                    <a:pt x="9523" y="0"/>
                    <a:pt x="8727" y="233"/>
                    <a:pt x="8192" y="633"/>
                  </a:cubicBezTo>
                  <a:cubicBezTo>
                    <a:pt x="7863" y="454"/>
                    <a:pt x="7486" y="355"/>
                    <a:pt x="7094" y="355"/>
                  </a:cubicBezTo>
                  <a:cubicBezTo>
                    <a:pt x="6855" y="355"/>
                    <a:pt x="6611" y="392"/>
                    <a:pt x="6369" y="469"/>
                  </a:cubicBezTo>
                  <a:cubicBezTo>
                    <a:pt x="5866" y="633"/>
                    <a:pt x="5458" y="943"/>
                    <a:pt x="5184" y="1351"/>
                  </a:cubicBezTo>
                  <a:cubicBezTo>
                    <a:pt x="5017" y="1316"/>
                    <a:pt x="4843" y="1299"/>
                    <a:pt x="4665" y="1299"/>
                  </a:cubicBezTo>
                  <a:cubicBezTo>
                    <a:pt x="4005" y="1299"/>
                    <a:pt x="3292" y="1540"/>
                    <a:pt x="2682" y="2034"/>
                  </a:cubicBezTo>
                  <a:cubicBezTo>
                    <a:pt x="1960" y="2605"/>
                    <a:pt x="1539" y="3392"/>
                    <a:pt x="1458" y="4156"/>
                  </a:cubicBezTo>
                  <a:cubicBezTo>
                    <a:pt x="736" y="4346"/>
                    <a:pt x="164" y="4944"/>
                    <a:pt x="53" y="5721"/>
                  </a:cubicBezTo>
                  <a:cubicBezTo>
                    <a:pt x="1" y="6237"/>
                    <a:pt x="151" y="6727"/>
                    <a:pt x="448" y="7096"/>
                  </a:cubicBezTo>
                  <a:cubicBezTo>
                    <a:pt x="259" y="7693"/>
                    <a:pt x="259" y="8347"/>
                    <a:pt x="517" y="8944"/>
                  </a:cubicBezTo>
                  <a:cubicBezTo>
                    <a:pt x="955" y="9974"/>
                    <a:pt x="1994" y="10584"/>
                    <a:pt x="3113" y="10584"/>
                  </a:cubicBezTo>
                  <a:cubicBezTo>
                    <a:pt x="3520" y="10584"/>
                    <a:pt x="3938" y="10503"/>
                    <a:pt x="4341" y="10332"/>
                  </a:cubicBezTo>
                  <a:cubicBezTo>
                    <a:pt x="4449" y="10280"/>
                    <a:pt x="4573" y="10224"/>
                    <a:pt x="4681" y="10156"/>
                  </a:cubicBezTo>
                  <a:cubicBezTo>
                    <a:pt x="4694" y="10224"/>
                    <a:pt x="4723" y="10293"/>
                    <a:pt x="4749" y="10348"/>
                  </a:cubicBezTo>
                  <a:cubicBezTo>
                    <a:pt x="5188" y="11377"/>
                    <a:pt x="6228" y="11986"/>
                    <a:pt x="7343" y="11986"/>
                  </a:cubicBezTo>
                  <a:cubicBezTo>
                    <a:pt x="7747" y="11986"/>
                    <a:pt x="8162" y="11906"/>
                    <a:pt x="8561" y="11736"/>
                  </a:cubicBezTo>
                  <a:cubicBezTo>
                    <a:pt x="8613" y="11707"/>
                    <a:pt x="8668" y="11681"/>
                    <a:pt x="8724" y="11668"/>
                  </a:cubicBezTo>
                  <a:cubicBezTo>
                    <a:pt x="9023" y="11995"/>
                    <a:pt x="9467" y="12178"/>
                    <a:pt x="9934" y="12178"/>
                  </a:cubicBezTo>
                  <a:cubicBezTo>
                    <a:pt x="10105" y="12178"/>
                    <a:pt x="10280" y="12153"/>
                    <a:pt x="10452" y="12102"/>
                  </a:cubicBezTo>
                  <a:cubicBezTo>
                    <a:pt x="10520" y="12347"/>
                    <a:pt x="10628" y="12592"/>
                    <a:pt x="10749" y="12837"/>
                  </a:cubicBezTo>
                  <a:cubicBezTo>
                    <a:pt x="11389" y="14049"/>
                    <a:pt x="12493" y="14810"/>
                    <a:pt x="13606" y="14947"/>
                  </a:cubicBezTo>
                  <a:lnTo>
                    <a:pt x="14113" y="14496"/>
                  </a:lnTo>
                  <a:cubicBezTo>
                    <a:pt x="14096" y="14483"/>
                    <a:pt x="14096" y="14483"/>
                    <a:pt x="14083" y="14470"/>
                  </a:cubicBezTo>
                  <a:cubicBezTo>
                    <a:pt x="13077" y="14156"/>
                    <a:pt x="12329" y="13219"/>
                    <a:pt x="12329" y="12089"/>
                  </a:cubicBezTo>
                  <a:lnTo>
                    <a:pt x="12329" y="11994"/>
                  </a:lnTo>
                  <a:cubicBezTo>
                    <a:pt x="12768" y="12248"/>
                    <a:pt x="13281" y="12388"/>
                    <a:pt x="13814" y="12388"/>
                  </a:cubicBezTo>
                  <a:cubicBezTo>
                    <a:pt x="14223" y="12388"/>
                    <a:pt x="14643" y="12305"/>
                    <a:pt x="15050" y="12128"/>
                  </a:cubicBezTo>
                  <a:cubicBezTo>
                    <a:pt x="16562" y="11491"/>
                    <a:pt x="17297" y="9829"/>
                    <a:pt x="16696" y="8428"/>
                  </a:cubicBezTo>
                  <a:cubicBezTo>
                    <a:pt x="16601" y="8196"/>
                    <a:pt x="16464" y="7981"/>
                    <a:pt x="16317" y="7788"/>
                  </a:cubicBezTo>
                  <a:cubicBezTo>
                    <a:pt x="16983" y="7096"/>
                    <a:pt x="17173" y="5897"/>
                    <a:pt x="16709" y="4797"/>
                  </a:cubicBezTo>
                  <a:cubicBezTo>
                    <a:pt x="16288" y="3801"/>
                    <a:pt x="15432" y="3134"/>
                    <a:pt x="14560" y="3027"/>
                  </a:cubicBezTo>
                  <a:cubicBezTo>
                    <a:pt x="14736" y="1789"/>
                    <a:pt x="13391" y="509"/>
                    <a:pt x="11500" y="113"/>
                  </a:cubicBezTo>
                  <a:cubicBezTo>
                    <a:pt x="11130" y="37"/>
                    <a:pt x="10763" y="0"/>
                    <a:pt x="104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5"/>
            <p:cNvSpPr/>
            <p:nvPr/>
          </p:nvSpPr>
          <p:spPr>
            <a:xfrm>
              <a:off x="3772437" y="3301551"/>
              <a:ext cx="1001150" cy="865132"/>
            </a:xfrm>
            <a:custGeom>
              <a:avLst/>
              <a:gdLst/>
              <a:ahLst/>
              <a:cxnLst/>
              <a:rect l="l" t="t" r="r" b="b"/>
              <a:pathLst>
                <a:path w="17297" h="14947" extrusionOk="0">
                  <a:moveTo>
                    <a:pt x="10412" y="0"/>
                  </a:moveTo>
                  <a:cubicBezTo>
                    <a:pt x="9523" y="0"/>
                    <a:pt x="8727" y="233"/>
                    <a:pt x="8192" y="633"/>
                  </a:cubicBezTo>
                  <a:cubicBezTo>
                    <a:pt x="7863" y="454"/>
                    <a:pt x="7486" y="355"/>
                    <a:pt x="7094" y="355"/>
                  </a:cubicBezTo>
                  <a:cubicBezTo>
                    <a:pt x="6855" y="355"/>
                    <a:pt x="6611" y="392"/>
                    <a:pt x="6369" y="469"/>
                  </a:cubicBezTo>
                  <a:cubicBezTo>
                    <a:pt x="5866" y="633"/>
                    <a:pt x="5458" y="943"/>
                    <a:pt x="5184" y="1351"/>
                  </a:cubicBezTo>
                  <a:cubicBezTo>
                    <a:pt x="5017" y="1316"/>
                    <a:pt x="4843" y="1299"/>
                    <a:pt x="4665" y="1299"/>
                  </a:cubicBezTo>
                  <a:cubicBezTo>
                    <a:pt x="4005" y="1299"/>
                    <a:pt x="3292" y="1540"/>
                    <a:pt x="2682" y="2034"/>
                  </a:cubicBezTo>
                  <a:cubicBezTo>
                    <a:pt x="1960" y="2605"/>
                    <a:pt x="1539" y="3392"/>
                    <a:pt x="1458" y="4156"/>
                  </a:cubicBezTo>
                  <a:cubicBezTo>
                    <a:pt x="736" y="4346"/>
                    <a:pt x="164" y="4944"/>
                    <a:pt x="53" y="5721"/>
                  </a:cubicBezTo>
                  <a:cubicBezTo>
                    <a:pt x="1" y="6237"/>
                    <a:pt x="151" y="6727"/>
                    <a:pt x="448" y="7096"/>
                  </a:cubicBezTo>
                  <a:cubicBezTo>
                    <a:pt x="259" y="7693"/>
                    <a:pt x="259" y="8347"/>
                    <a:pt x="517" y="8944"/>
                  </a:cubicBezTo>
                  <a:cubicBezTo>
                    <a:pt x="955" y="9974"/>
                    <a:pt x="1994" y="10584"/>
                    <a:pt x="3113" y="10584"/>
                  </a:cubicBezTo>
                  <a:cubicBezTo>
                    <a:pt x="3520" y="10584"/>
                    <a:pt x="3938" y="10503"/>
                    <a:pt x="4341" y="10332"/>
                  </a:cubicBezTo>
                  <a:cubicBezTo>
                    <a:pt x="4449" y="10280"/>
                    <a:pt x="4573" y="10224"/>
                    <a:pt x="4681" y="10156"/>
                  </a:cubicBezTo>
                  <a:cubicBezTo>
                    <a:pt x="4694" y="10224"/>
                    <a:pt x="4723" y="10293"/>
                    <a:pt x="4749" y="10348"/>
                  </a:cubicBezTo>
                  <a:cubicBezTo>
                    <a:pt x="5188" y="11377"/>
                    <a:pt x="6228" y="11986"/>
                    <a:pt x="7343" y="11986"/>
                  </a:cubicBezTo>
                  <a:cubicBezTo>
                    <a:pt x="7747" y="11986"/>
                    <a:pt x="8162" y="11906"/>
                    <a:pt x="8561" y="11736"/>
                  </a:cubicBezTo>
                  <a:cubicBezTo>
                    <a:pt x="8613" y="11707"/>
                    <a:pt x="8668" y="11681"/>
                    <a:pt x="8724" y="11668"/>
                  </a:cubicBezTo>
                  <a:cubicBezTo>
                    <a:pt x="9023" y="11995"/>
                    <a:pt x="9467" y="12178"/>
                    <a:pt x="9934" y="12178"/>
                  </a:cubicBezTo>
                  <a:cubicBezTo>
                    <a:pt x="10105" y="12178"/>
                    <a:pt x="10280" y="12153"/>
                    <a:pt x="10452" y="12102"/>
                  </a:cubicBezTo>
                  <a:cubicBezTo>
                    <a:pt x="10520" y="12347"/>
                    <a:pt x="10628" y="12592"/>
                    <a:pt x="10749" y="12837"/>
                  </a:cubicBezTo>
                  <a:cubicBezTo>
                    <a:pt x="11389" y="14049"/>
                    <a:pt x="12493" y="14810"/>
                    <a:pt x="13606" y="14947"/>
                  </a:cubicBezTo>
                  <a:lnTo>
                    <a:pt x="14113" y="14496"/>
                  </a:lnTo>
                  <a:cubicBezTo>
                    <a:pt x="14096" y="14483"/>
                    <a:pt x="14096" y="14483"/>
                    <a:pt x="14083" y="14470"/>
                  </a:cubicBezTo>
                  <a:cubicBezTo>
                    <a:pt x="13077" y="14156"/>
                    <a:pt x="12329" y="13219"/>
                    <a:pt x="12329" y="12089"/>
                  </a:cubicBezTo>
                  <a:lnTo>
                    <a:pt x="12329" y="11994"/>
                  </a:lnTo>
                  <a:cubicBezTo>
                    <a:pt x="12768" y="12248"/>
                    <a:pt x="13281" y="12388"/>
                    <a:pt x="13814" y="12388"/>
                  </a:cubicBezTo>
                  <a:cubicBezTo>
                    <a:pt x="14223" y="12388"/>
                    <a:pt x="14643" y="12305"/>
                    <a:pt x="15050" y="12128"/>
                  </a:cubicBezTo>
                  <a:cubicBezTo>
                    <a:pt x="16562" y="11491"/>
                    <a:pt x="17297" y="9829"/>
                    <a:pt x="16696" y="8428"/>
                  </a:cubicBezTo>
                  <a:cubicBezTo>
                    <a:pt x="16601" y="8196"/>
                    <a:pt x="16464" y="7981"/>
                    <a:pt x="16317" y="7788"/>
                  </a:cubicBezTo>
                  <a:cubicBezTo>
                    <a:pt x="16983" y="7096"/>
                    <a:pt x="17173" y="5897"/>
                    <a:pt x="16709" y="4797"/>
                  </a:cubicBezTo>
                  <a:cubicBezTo>
                    <a:pt x="16288" y="3801"/>
                    <a:pt x="15432" y="3134"/>
                    <a:pt x="14560" y="3027"/>
                  </a:cubicBezTo>
                  <a:cubicBezTo>
                    <a:pt x="14736" y="1789"/>
                    <a:pt x="13391" y="509"/>
                    <a:pt x="11500" y="113"/>
                  </a:cubicBezTo>
                  <a:cubicBezTo>
                    <a:pt x="11130" y="37"/>
                    <a:pt x="10763" y="0"/>
                    <a:pt x="10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4" name="Google Shape;1154;p45"/>
          <p:cNvSpPr txBox="1">
            <a:spLocks noGrp="1"/>
          </p:cNvSpPr>
          <p:nvPr>
            <p:ph type="title"/>
          </p:nvPr>
        </p:nvSpPr>
        <p:spPr>
          <a:xfrm>
            <a:off x="-1277011" y="146677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err="1"/>
              <a:t>Ependymoma</a:t>
            </a:r>
            <a:r>
              <a:rPr lang="en-US" sz="3200"/>
              <a:t> (WHO grade II)</a:t>
            </a:r>
            <a:endParaRPr/>
          </a:p>
        </p:txBody>
      </p:sp>
      <p:sp>
        <p:nvSpPr>
          <p:cNvPr id="1161" name="Google Shape;1161;p45"/>
          <p:cNvSpPr txBox="1"/>
          <p:nvPr/>
        </p:nvSpPr>
        <p:spPr>
          <a:xfrm>
            <a:off x="3517658" y="3810136"/>
            <a:ext cx="5375131" cy="106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>
                <a:latin typeface="Fira Sans"/>
                <a:ea typeface="Fira Sans"/>
                <a:cs typeface="Fira Sans"/>
              </a:rPr>
              <a:t>The clinical outcome for completely resected </a:t>
            </a:r>
            <a:r>
              <a:rPr lang="en-US" sz="1600" err="1">
                <a:latin typeface="Fira Sans"/>
                <a:ea typeface="Fira Sans"/>
                <a:cs typeface="Fira Sans"/>
              </a:rPr>
              <a:t>supratentorial</a:t>
            </a:r>
            <a:r>
              <a:rPr lang="en-US" sz="1600">
                <a:latin typeface="Fira Sans"/>
                <a:ea typeface="Fira Sans"/>
                <a:cs typeface="Fira Sans"/>
              </a:rPr>
              <a:t> and spinal </a:t>
            </a:r>
            <a:r>
              <a:rPr lang="en-US" sz="1600" err="1">
                <a:latin typeface="Fira Sans"/>
                <a:ea typeface="Fira Sans"/>
                <a:cs typeface="Fira Sans"/>
              </a:rPr>
              <a:t>ependymomas</a:t>
            </a:r>
            <a:r>
              <a:rPr lang="en-US" sz="1600">
                <a:latin typeface="Fira Sans"/>
                <a:ea typeface="Fira Sans"/>
                <a:cs typeface="Fira Sans"/>
              </a:rPr>
              <a:t> is better than for those in the posterior fossa.</a:t>
            </a:r>
            <a:endParaRPr sz="1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62" name="Google Shape;1162;p45"/>
          <p:cNvSpPr txBox="1"/>
          <p:nvPr/>
        </p:nvSpPr>
        <p:spPr>
          <a:xfrm>
            <a:off x="3557238" y="834013"/>
            <a:ext cx="5335553" cy="14954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>
                <a:latin typeface="Fira Sans"/>
                <a:ea typeface="Fira Sans"/>
                <a:cs typeface="Fira Sans"/>
              </a:rPr>
              <a:t>most often arise next to the ependymal lined ventricular system.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>
                <a:latin typeface="Fira Sans"/>
                <a:ea typeface="Fira Sans"/>
                <a:cs typeface="Fira Sans"/>
              </a:rPr>
              <a:t>first 2 decades of life, typically occur near the fourth ventricle.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>
                <a:latin typeface="Fira Sans"/>
                <a:ea typeface="Fira Sans"/>
                <a:cs typeface="Fira Sans"/>
              </a:rPr>
              <a:t>In adults, the spinal cord is their most common location</a:t>
            </a:r>
            <a:endParaRPr sz="1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63" name="Google Shape;1163;p45"/>
          <p:cNvSpPr txBox="1"/>
          <p:nvPr/>
        </p:nvSpPr>
        <p:spPr>
          <a:xfrm>
            <a:off x="3557238" y="2574494"/>
            <a:ext cx="5335552" cy="985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>
                <a:latin typeface="Fira Sans"/>
                <a:ea typeface="Fira Sans"/>
                <a:cs typeface="Fira Sans"/>
              </a:rPr>
              <a:t>5% to 10% of the primary brain tumors in 1st two decades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>
                <a:latin typeface="Fira Sans"/>
                <a:ea typeface="Fira Sans"/>
                <a:cs typeface="Fira Sans"/>
              </a:rPr>
              <a:t>spinal cord site is particularly frequent in the setting of neurofibromatosis type 2</a:t>
            </a:r>
            <a:endParaRPr sz="1600"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345412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307450"/>
            <a:ext cx="5758576" cy="572700"/>
          </a:xfrm>
        </p:spPr>
        <p:txBody>
          <a:bodyPr/>
          <a:lstStyle/>
          <a:p>
            <a:r>
              <a:rPr lang="en-US" sz="3200" b="1" err="1"/>
              <a:t>Ependymoma</a:t>
            </a:r>
            <a:r>
              <a:rPr lang="en-US"/>
              <a:t> - </a:t>
            </a:r>
            <a:r>
              <a:rPr lang="en-US" sz="3200" b="1">
                <a:solidFill>
                  <a:schemeClr val="accent5">
                    <a:lumMod val="90000"/>
                    <a:lumOff val="10000"/>
                  </a:schemeClr>
                </a:solidFill>
              </a:rPr>
              <a:t>Gross</a:t>
            </a:r>
            <a:endParaRPr lang="en-US" sz="2800" b="1">
              <a:solidFill>
                <a:schemeClr val="accent5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In the fourth ventricle, </a:t>
            </a:r>
            <a:r>
              <a:rPr lang="en-US" sz="1800" err="1"/>
              <a:t>ependymomas</a:t>
            </a:r>
            <a:r>
              <a:rPr lang="en-US" sz="1800"/>
              <a:t> typically are solid or papillary masses extending from the ventricular floor.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2" y="1089548"/>
            <a:ext cx="3675411" cy="348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87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647351" cy="3416400"/>
          </a:xfrm>
        </p:spPr>
        <p:txBody>
          <a:bodyPr/>
          <a:lstStyle/>
          <a:p>
            <a:r>
              <a:rPr lang="en-US" sz="1800"/>
              <a:t>Cells with round to oval nuclei &amp; abundant granular chromatin. </a:t>
            </a:r>
          </a:p>
          <a:p>
            <a:r>
              <a:rPr lang="en-US" sz="1800"/>
              <a:t>Dense </a:t>
            </a:r>
            <a:r>
              <a:rPr lang="en-US" sz="1800" err="1"/>
              <a:t>fibrillary</a:t>
            </a:r>
            <a:r>
              <a:rPr lang="en-US" sz="1800"/>
              <a:t> background. </a:t>
            </a:r>
          </a:p>
          <a:p>
            <a:r>
              <a:rPr lang="en-US" sz="1800"/>
              <a:t>Cells may form round or elongated structures </a:t>
            </a:r>
            <a:r>
              <a:rPr lang="en-US" sz="1800" b="1"/>
              <a:t>(rosettes, canals) 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22546" y="257734"/>
            <a:ext cx="5759450" cy="571500"/>
          </a:xfrm>
        </p:spPr>
        <p:txBody>
          <a:bodyPr/>
          <a:lstStyle/>
          <a:p>
            <a:r>
              <a:rPr lang="en-US" sz="2800" b="1" err="1"/>
              <a:t>Ependymoma</a:t>
            </a:r>
            <a:r>
              <a:rPr lang="en-US" sz="2000"/>
              <a:t> - </a:t>
            </a:r>
            <a:r>
              <a:rPr lang="en-US" sz="2800" b="1">
                <a:solidFill>
                  <a:schemeClr val="accent5">
                    <a:lumMod val="90000"/>
                    <a:lumOff val="10000"/>
                  </a:schemeClr>
                </a:solidFill>
              </a:rPr>
              <a:t>microscopic</a:t>
            </a:r>
            <a:endParaRPr lang="en-US" b="1">
              <a:solidFill>
                <a:schemeClr val="accent5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242" name="Picture 2" descr="true ependymal rosettes in ependym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3" y="763675"/>
            <a:ext cx="4652387" cy="401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62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119" y="1109420"/>
            <a:ext cx="3999900" cy="3416400"/>
          </a:xfrm>
        </p:spPr>
        <p:txBody>
          <a:bodyPr/>
          <a:lstStyle/>
          <a:p>
            <a:pPr marL="139700" indent="0">
              <a:buNone/>
            </a:pPr>
            <a:endParaRPr lang="en-US" sz="1800" b="1"/>
          </a:p>
          <a:p>
            <a:r>
              <a:rPr lang="en-US" sz="1800"/>
              <a:t>Or more frequently present are </a:t>
            </a:r>
            <a:r>
              <a:rPr lang="en-US" sz="1800" b="1">
                <a:solidFill>
                  <a:schemeClr val="accent4">
                    <a:lumMod val="75000"/>
                    <a:lumOff val="25000"/>
                  </a:schemeClr>
                </a:solidFill>
              </a:rPr>
              <a:t>perivascular pseudo-rosettes </a:t>
            </a:r>
            <a:r>
              <a:rPr lang="en-US" sz="1800"/>
              <a:t>in which tumor cells are arranged around vessels</a:t>
            </a:r>
          </a:p>
          <a:p>
            <a:r>
              <a:rPr lang="en-US" sz="1800"/>
              <a:t>Anaplastic </a:t>
            </a:r>
            <a:r>
              <a:rPr lang="en-US" sz="1800" err="1"/>
              <a:t>ependymomas</a:t>
            </a:r>
            <a:r>
              <a:rPr lang="en-US" sz="1800"/>
              <a:t> (WHO grade III) : cellularity, mitosis, &amp; necrosis.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22546" y="257734"/>
            <a:ext cx="5759450" cy="571500"/>
          </a:xfrm>
        </p:spPr>
        <p:txBody>
          <a:bodyPr/>
          <a:lstStyle/>
          <a:p>
            <a:r>
              <a:rPr lang="en-US" sz="2800" b="1" err="1"/>
              <a:t>Ependymoma</a:t>
            </a:r>
            <a:r>
              <a:rPr lang="en-US" sz="2000"/>
              <a:t> - </a:t>
            </a:r>
            <a:r>
              <a:rPr lang="en-US" sz="2800" b="1">
                <a:solidFill>
                  <a:schemeClr val="accent5">
                    <a:lumMod val="90000"/>
                    <a:lumOff val="10000"/>
                  </a:schemeClr>
                </a:solidFill>
              </a:rPr>
              <a:t>microscopic</a:t>
            </a:r>
            <a:endParaRPr lang="en-US" b="1">
              <a:solidFill>
                <a:schemeClr val="accent5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244" name="Picture 4" descr="https://webpath.med.utah.edu/jpeg5/CNS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16" y="1245995"/>
            <a:ext cx="48006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468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>
                <a:solidFill>
                  <a:schemeClr val="accent5">
                    <a:lumMod val="90000"/>
                    <a:lumOff val="10000"/>
                  </a:schemeClr>
                </a:solidFill>
              </a:rPr>
              <a:t>THANX!</a:t>
            </a:r>
          </a:p>
        </p:txBody>
      </p:sp>
    </p:spTree>
    <p:extLst>
      <p:ext uri="{BB962C8B-B14F-4D97-AF65-F5344CB8AC3E}">
        <p14:creationId xmlns:p14="http://schemas.microsoft.com/office/powerpoint/2010/main" val="313728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1"/>
          <p:cNvSpPr txBox="1">
            <a:spLocks noGrp="1"/>
          </p:cNvSpPr>
          <p:nvPr>
            <p:ph type="title"/>
          </p:nvPr>
        </p:nvSpPr>
        <p:spPr>
          <a:xfrm>
            <a:off x="181596" y="258391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/>
              <a:t>WHO Classification of Tumors of the CNS </a:t>
            </a:r>
            <a:endParaRPr sz="2800"/>
          </a:p>
        </p:txBody>
      </p:sp>
      <p:sp>
        <p:nvSpPr>
          <p:cNvPr id="563" name="Google Shape;563;p31"/>
          <p:cNvSpPr/>
          <p:nvPr/>
        </p:nvSpPr>
        <p:spPr>
          <a:xfrm>
            <a:off x="2232976" y="1046728"/>
            <a:ext cx="515378" cy="834469"/>
          </a:xfrm>
          <a:custGeom>
            <a:avLst/>
            <a:gdLst/>
            <a:ahLst/>
            <a:cxnLst/>
            <a:rect l="l" t="t" r="r" b="b"/>
            <a:pathLst>
              <a:path w="1389" h="2249" extrusionOk="0">
                <a:moveTo>
                  <a:pt x="237" y="0"/>
                </a:moveTo>
                <a:cubicBezTo>
                  <a:pt x="190" y="0"/>
                  <a:pt x="143" y="21"/>
                  <a:pt x="108" y="62"/>
                </a:cubicBezTo>
                <a:lnTo>
                  <a:pt x="1" y="156"/>
                </a:lnTo>
                <a:lnTo>
                  <a:pt x="843" y="986"/>
                </a:lnTo>
                <a:cubicBezTo>
                  <a:pt x="912" y="1067"/>
                  <a:pt x="912" y="1192"/>
                  <a:pt x="843" y="1260"/>
                </a:cubicBezTo>
                <a:lnTo>
                  <a:pt x="1" y="2103"/>
                </a:lnTo>
                <a:lnTo>
                  <a:pt x="108" y="2197"/>
                </a:lnTo>
                <a:cubicBezTo>
                  <a:pt x="143" y="2232"/>
                  <a:pt x="190" y="2249"/>
                  <a:pt x="237" y="2249"/>
                </a:cubicBezTo>
                <a:cubicBezTo>
                  <a:pt x="285" y="2249"/>
                  <a:pt x="332" y="2232"/>
                  <a:pt x="366" y="2197"/>
                </a:cubicBezTo>
                <a:lnTo>
                  <a:pt x="1307" y="1260"/>
                </a:lnTo>
                <a:cubicBezTo>
                  <a:pt x="1389" y="1192"/>
                  <a:pt x="1389" y="1067"/>
                  <a:pt x="1307" y="986"/>
                </a:cubicBezTo>
                <a:lnTo>
                  <a:pt x="366" y="62"/>
                </a:lnTo>
                <a:cubicBezTo>
                  <a:pt x="332" y="21"/>
                  <a:pt x="285" y="0"/>
                  <a:pt x="2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1"/>
          <p:cNvSpPr/>
          <p:nvPr/>
        </p:nvSpPr>
        <p:spPr>
          <a:xfrm>
            <a:off x="2333714" y="1301420"/>
            <a:ext cx="156951" cy="270859"/>
          </a:xfrm>
          <a:custGeom>
            <a:avLst/>
            <a:gdLst/>
            <a:ahLst/>
            <a:cxnLst/>
            <a:rect l="l" t="t" r="r" b="b"/>
            <a:pathLst>
              <a:path w="423" h="730" extrusionOk="0">
                <a:moveTo>
                  <a:pt x="96" y="0"/>
                </a:moveTo>
                <a:cubicBezTo>
                  <a:pt x="46" y="0"/>
                  <a:pt x="1" y="38"/>
                  <a:pt x="1" y="94"/>
                </a:cubicBezTo>
                <a:lnTo>
                  <a:pt x="1" y="636"/>
                </a:lnTo>
                <a:cubicBezTo>
                  <a:pt x="1" y="692"/>
                  <a:pt x="46" y="730"/>
                  <a:pt x="96" y="730"/>
                </a:cubicBezTo>
                <a:cubicBezTo>
                  <a:pt x="119" y="730"/>
                  <a:pt x="143" y="722"/>
                  <a:pt x="164" y="705"/>
                </a:cubicBezTo>
                <a:lnTo>
                  <a:pt x="327" y="528"/>
                </a:lnTo>
                <a:cubicBezTo>
                  <a:pt x="422" y="447"/>
                  <a:pt x="422" y="296"/>
                  <a:pt x="327" y="202"/>
                </a:cubicBezTo>
                <a:lnTo>
                  <a:pt x="164" y="25"/>
                </a:lnTo>
                <a:cubicBezTo>
                  <a:pt x="143" y="8"/>
                  <a:pt x="119" y="0"/>
                  <a:pt x="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1"/>
          <p:cNvSpPr/>
          <p:nvPr/>
        </p:nvSpPr>
        <p:spPr>
          <a:xfrm>
            <a:off x="2490323" y="1096213"/>
            <a:ext cx="4705524" cy="760065"/>
          </a:xfrm>
          <a:custGeom>
            <a:avLst/>
            <a:gdLst/>
            <a:ahLst/>
            <a:cxnLst/>
            <a:rect l="l" t="t" r="r" b="b"/>
            <a:pathLst>
              <a:path w="6967" h="1837" extrusionOk="0">
                <a:moveTo>
                  <a:pt x="1" y="1"/>
                </a:moveTo>
                <a:lnTo>
                  <a:pt x="791" y="775"/>
                </a:lnTo>
                <a:cubicBezTo>
                  <a:pt x="830" y="817"/>
                  <a:pt x="843" y="870"/>
                  <a:pt x="843" y="912"/>
                </a:cubicBezTo>
                <a:cubicBezTo>
                  <a:pt x="843" y="968"/>
                  <a:pt x="830" y="1007"/>
                  <a:pt x="791" y="1049"/>
                </a:cubicBezTo>
                <a:lnTo>
                  <a:pt x="1" y="1836"/>
                </a:lnTo>
                <a:lnTo>
                  <a:pt x="6069" y="1836"/>
                </a:lnTo>
                <a:lnTo>
                  <a:pt x="6967" y="912"/>
                </a:lnTo>
                <a:lnTo>
                  <a:pt x="60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1"/>
          <p:cNvSpPr/>
          <p:nvPr/>
        </p:nvSpPr>
        <p:spPr>
          <a:xfrm>
            <a:off x="6779654" y="1915629"/>
            <a:ext cx="515378" cy="835953"/>
          </a:xfrm>
          <a:custGeom>
            <a:avLst/>
            <a:gdLst/>
            <a:ahLst/>
            <a:cxnLst/>
            <a:rect l="l" t="t" r="r" b="b"/>
            <a:pathLst>
              <a:path w="1389" h="2253" extrusionOk="0">
                <a:moveTo>
                  <a:pt x="1149" y="1"/>
                </a:moveTo>
                <a:cubicBezTo>
                  <a:pt x="1102" y="1"/>
                  <a:pt x="1054" y="18"/>
                  <a:pt x="1019" y="52"/>
                </a:cubicBezTo>
                <a:lnTo>
                  <a:pt x="82" y="989"/>
                </a:lnTo>
                <a:cubicBezTo>
                  <a:pt x="0" y="1071"/>
                  <a:pt x="0" y="1195"/>
                  <a:pt x="82" y="1264"/>
                </a:cubicBezTo>
                <a:lnTo>
                  <a:pt x="1019" y="2201"/>
                </a:lnTo>
                <a:cubicBezTo>
                  <a:pt x="1054" y="2235"/>
                  <a:pt x="1102" y="2252"/>
                  <a:pt x="1149" y="2252"/>
                </a:cubicBezTo>
                <a:cubicBezTo>
                  <a:pt x="1197" y="2252"/>
                  <a:pt x="1245" y="2235"/>
                  <a:pt x="1277" y="2201"/>
                </a:cubicBezTo>
                <a:lnTo>
                  <a:pt x="1388" y="2106"/>
                </a:lnTo>
                <a:lnTo>
                  <a:pt x="542" y="1264"/>
                </a:lnTo>
                <a:cubicBezTo>
                  <a:pt x="477" y="1195"/>
                  <a:pt x="477" y="1071"/>
                  <a:pt x="542" y="989"/>
                </a:cubicBezTo>
                <a:lnTo>
                  <a:pt x="1388" y="160"/>
                </a:lnTo>
                <a:lnTo>
                  <a:pt x="1277" y="52"/>
                </a:lnTo>
                <a:cubicBezTo>
                  <a:pt x="1245" y="18"/>
                  <a:pt x="1197" y="1"/>
                  <a:pt x="1149" y="1"/>
                </a:cubicBezTo>
                <a:close/>
              </a:path>
            </a:pathLst>
          </a:custGeom>
          <a:solidFill>
            <a:srgbClr val="64D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1"/>
          <p:cNvSpPr/>
          <p:nvPr/>
        </p:nvSpPr>
        <p:spPr>
          <a:xfrm>
            <a:off x="7077602" y="2197992"/>
            <a:ext cx="156580" cy="271230"/>
          </a:xfrm>
          <a:custGeom>
            <a:avLst/>
            <a:gdLst/>
            <a:ahLst/>
            <a:cxnLst/>
            <a:rect l="l" t="t" r="r" b="b"/>
            <a:pathLst>
              <a:path w="422" h="731" extrusionOk="0">
                <a:moveTo>
                  <a:pt x="327" y="1"/>
                </a:moveTo>
                <a:cubicBezTo>
                  <a:pt x="304" y="1"/>
                  <a:pt x="280" y="8"/>
                  <a:pt x="259" y="26"/>
                </a:cubicBezTo>
                <a:lnTo>
                  <a:pt x="95" y="202"/>
                </a:lnTo>
                <a:cubicBezTo>
                  <a:pt x="1" y="297"/>
                  <a:pt x="1" y="447"/>
                  <a:pt x="95" y="529"/>
                </a:cubicBezTo>
                <a:lnTo>
                  <a:pt x="259" y="705"/>
                </a:lnTo>
                <a:cubicBezTo>
                  <a:pt x="280" y="722"/>
                  <a:pt x="304" y="730"/>
                  <a:pt x="327" y="730"/>
                </a:cubicBezTo>
                <a:cubicBezTo>
                  <a:pt x="377" y="730"/>
                  <a:pt x="422" y="693"/>
                  <a:pt x="422" y="637"/>
                </a:cubicBezTo>
                <a:lnTo>
                  <a:pt x="422" y="94"/>
                </a:lnTo>
                <a:cubicBezTo>
                  <a:pt x="422" y="38"/>
                  <a:pt x="377" y="1"/>
                  <a:pt x="327" y="1"/>
                </a:cubicBezTo>
                <a:close/>
              </a:path>
            </a:pathLst>
          </a:custGeom>
          <a:solidFill>
            <a:srgbClr val="64D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1"/>
          <p:cNvSpPr/>
          <p:nvPr/>
        </p:nvSpPr>
        <p:spPr>
          <a:xfrm>
            <a:off x="2314743" y="1915629"/>
            <a:ext cx="4782522" cy="888474"/>
          </a:xfrm>
          <a:custGeom>
            <a:avLst/>
            <a:gdLst/>
            <a:ahLst/>
            <a:cxnLst/>
            <a:rect l="l" t="t" r="r" b="b"/>
            <a:pathLst>
              <a:path w="6953" h="1836" extrusionOk="0">
                <a:moveTo>
                  <a:pt x="898" y="0"/>
                </a:moveTo>
                <a:lnTo>
                  <a:pt x="0" y="911"/>
                </a:lnTo>
                <a:lnTo>
                  <a:pt x="898" y="1836"/>
                </a:lnTo>
                <a:lnTo>
                  <a:pt x="6953" y="1836"/>
                </a:lnTo>
                <a:lnTo>
                  <a:pt x="6179" y="1049"/>
                </a:lnTo>
                <a:cubicBezTo>
                  <a:pt x="6136" y="1006"/>
                  <a:pt x="6123" y="967"/>
                  <a:pt x="6123" y="911"/>
                </a:cubicBezTo>
                <a:cubicBezTo>
                  <a:pt x="6123" y="869"/>
                  <a:pt x="6136" y="817"/>
                  <a:pt x="6179" y="774"/>
                </a:cubicBezTo>
                <a:lnTo>
                  <a:pt x="69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1"/>
          <p:cNvSpPr/>
          <p:nvPr/>
        </p:nvSpPr>
        <p:spPr>
          <a:xfrm>
            <a:off x="2144185" y="2924403"/>
            <a:ext cx="515378" cy="838550"/>
          </a:xfrm>
          <a:custGeom>
            <a:avLst/>
            <a:gdLst/>
            <a:ahLst/>
            <a:cxnLst/>
            <a:rect l="l" t="t" r="r" b="b"/>
            <a:pathLst>
              <a:path w="1389" h="2260" extrusionOk="0">
                <a:moveTo>
                  <a:pt x="237" y="1"/>
                </a:moveTo>
                <a:cubicBezTo>
                  <a:pt x="190" y="1"/>
                  <a:pt x="143" y="21"/>
                  <a:pt x="108" y="62"/>
                </a:cubicBezTo>
                <a:lnTo>
                  <a:pt x="1" y="157"/>
                </a:lnTo>
                <a:lnTo>
                  <a:pt x="843" y="1003"/>
                </a:lnTo>
                <a:cubicBezTo>
                  <a:pt x="912" y="1068"/>
                  <a:pt x="912" y="1192"/>
                  <a:pt x="843" y="1261"/>
                </a:cubicBezTo>
                <a:lnTo>
                  <a:pt x="1" y="2103"/>
                </a:lnTo>
                <a:lnTo>
                  <a:pt x="108" y="2198"/>
                </a:lnTo>
                <a:cubicBezTo>
                  <a:pt x="143" y="2239"/>
                  <a:pt x="190" y="2259"/>
                  <a:pt x="237" y="2259"/>
                </a:cubicBezTo>
                <a:cubicBezTo>
                  <a:pt x="285" y="2259"/>
                  <a:pt x="332" y="2239"/>
                  <a:pt x="366" y="2198"/>
                </a:cubicBezTo>
                <a:lnTo>
                  <a:pt x="1307" y="1261"/>
                </a:lnTo>
                <a:cubicBezTo>
                  <a:pt x="1389" y="1192"/>
                  <a:pt x="1389" y="1068"/>
                  <a:pt x="1307" y="1003"/>
                </a:cubicBezTo>
                <a:lnTo>
                  <a:pt x="366" y="62"/>
                </a:lnTo>
                <a:cubicBezTo>
                  <a:pt x="332" y="21"/>
                  <a:pt x="285" y="1"/>
                  <a:pt x="2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1"/>
          <p:cNvSpPr/>
          <p:nvPr/>
        </p:nvSpPr>
        <p:spPr>
          <a:xfrm>
            <a:off x="2204665" y="3207136"/>
            <a:ext cx="156951" cy="273456"/>
          </a:xfrm>
          <a:custGeom>
            <a:avLst/>
            <a:gdLst/>
            <a:ahLst/>
            <a:cxnLst/>
            <a:rect l="l" t="t" r="r" b="b"/>
            <a:pathLst>
              <a:path w="423" h="737" extrusionOk="0">
                <a:moveTo>
                  <a:pt x="88" y="1"/>
                </a:moveTo>
                <a:cubicBezTo>
                  <a:pt x="41" y="1"/>
                  <a:pt x="1" y="37"/>
                  <a:pt x="1" y="91"/>
                </a:cubicBezTo>
                <a:lnTo>
                  <a:pt x="1" y="649"/>
                </a:lnTo>
                <a:cubicBezTo>
                  <a:pt x="1" y="701"/>
                  <a:pt x="40" y="736"/>
                  <a:pt x="86" y="736"/>
                </a:cubicBezTo>
                <a:cubicBezTo>
                  <a:pt x="112" y="736"/>
                  <a:pt x="140" y="726"/>
                  <a:pt x="164" y="701"/>
                </a:cubicBezTo>
                <a:lnTo>
                  <a:pt x="327" y="538"/>
                </a:lnTo>
                <a:cubicBezTo>
                  <a:pt x="422" y="443"/>
                  <a:pt x="422" y="293"/>
                  <a:pt x="327" y="198"/>
                </a:cubicBezTo>
                <a:lnTo>
                  <a:pt x="164" y="35"/>
                </a:lnTo>
                <a:cubicBezTo>
                  <a:pt x="140" y="11"/>
                  <a:pt x="113" y="1"/>
                  <a:pt x="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1"/>
          <p:cNvSpPr/>
          <p:nvPr/>
        </p:nvSpPr>
        <p:spPr>
          <a:xfrm>
            <a:off x="2260924" y="2883877"/>
            <a:ext cx="4973257" cy="919603"/>
          </a:xfrm>
          <a:custGeom>
            <a:avLst/>
            <a:gdLst/>
            <a:ahLst/>
            <a:cxnLst/>
            <a:rect l="l" t="t" r="r" b="b"/>
            <a:pathLst>
              <a:path w="6967" h="1836" extrusionOk="0">
                <a:moveTo>
                  <a:pt x="1" y="0"/>
                </a:moveTo>
                <a:lnTo>
                  <a:pt x="791" y="791"/>
                </a:lnTo>
                <a:cubicBezTo>
                  <a:pt x="830" y="817"/>
                  <a:pt x="843" y="872"/>
                  <a:pt x="843" y="912"/>
                </a:cubicBezTo>
                <a:cubicBezTo>
                  <a:pt x="843" y="967"/>
                  <a:pt x="830" y="1019"/>
                  <a:pt x="791" y="1049"/>
                </a:cubicBezTo>
                <a:lnTo>
                  <a:pt x="1" y="1836"/>
                </a:lnTo>
                <a:lnTo>
                  <a:pt x="6069" y="1836"/>
                </a:lnTo>
                <a:lnTo>
                  <a:pt x="6967" y="912"/>
                </a:lnTo>
                <a:lnTo>
                  <a:pt x="6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1"/>
          <p:cNvSpPr/>
          <p:nvPr/>
        </p:nvSpPr>
        <p:spPr>
          <a:xfrm>
            <a:off x="2232977" y="3966213"/>
            <a:ext cx="4933640" cy="930811"/>
          </a:xfrm>
          <a:custGeom>
            <a:avLst/>
            <a:gdLst/>
            <a:ahLst/>
            <a:cxnLst/>
            <a:rect l="l" t="t" r="r" b="b"/>
            <a:pathLst>
              <a:path w="6953" h="1837" extrusionOk="0">
                <a:moveTo>
                  <a:pt x="898" y="1"/>
                </a:moveTo>
                <a:lnTo>
                  <a:pt x="0" y="912"/>
                </a:lnTo>
                <a:lnTo>
                  <a:pt x="898" y="1836"/>
                </a:lnTo>
                <a:lnTo>
                  <a:pt x="6953" y="1836"/>
                </a:lnTo>
                <a:lnTo>
                  <a:pt x="6179" y="1049"/>
                </a:lnTo>
                <a:cubicBezTo>
                  <a:pt x="6136" y="1020"/>
                  <a:pt x="6123" y="968"/>
                  <a:pt x="6123" y="912"/>
                </a:cubicBezTo>
                <a:cubicBezTo>
                  <a:pt x="6123" y="873"/>
                  <a:pt x="6136" y="817"/>
                  <a:pt x="6179" y="791"/>
                </a:cubicBezTo>
                <a:lnTo>
                  <a:pt x="695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1"/>
          <p:cNvSpPr/>
          <p:nvPr/>
        </p:nvSpPr>
        <p:spPr>
          <a:xfrm>
            <a:off x="673551" y="830559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1"/>
          <p:cNvSpPr/>
          <p:nvPr/>
        </p:nvSpPr>
        <p:spPr>
          <a:xfrm>
            <a:off x="650822" y="2838415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1"/>
          <p:cNvSpPr/>
          <p:nvPr/>
        </p:nvSpPr>
        <p:spPr>
          <a:xfrm>
            <a:off x="7390047" y="1765183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1"/>
          <p:cNvSpPr/>
          <p:nvPr/>
        </p:nvSpPr>
        <p:spPr>
          <a:xfrm>
            <a:off x="1204718" y="1190635"/>
            <a:ext cx="408300" cy="408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7921218" y="2071209"/>
            <a:ext cx="408300" cy="408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1220746" y="3207136"/>
            <a:ext cx="408300" cy="40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7932840" y="4051871"/>
            <a:ext cx="408300" cy="408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3" name="Google Shape;583;p31"/>
          <p:cNvSpPr txBox="1"/>
          <p:nvPr/>
        </p:nvSpPr>
        <p:spPr>
          <a:xfrm>
            <a:off x="2759967" y="4012620"/>
            <a:ext cx="4137932" cy="83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latin typeface="Fira Sans" charset="0"/>
              </a:rPr>
              <a:t>the 2016 CNS WHO presents major restructuring of the diffuse </a:t>
            </a:r>
            <a:r>
              <a:rPr lang="en-US" err="1">
                <a:latin typeface="Fira Sans" charset="0"/>
              </a:rPr>
              <a:t>gliomas</a:t>
            </a:r>
            <a:r>
              <a:rPr lang="en-US">
                <a:latin typeface="Fira Sans" charset="0"/>
              </a:rPr>
              <a:t>, </a:t>
            </a:r>
            <a:r>
              <a:rPr lang="en-US" err="1">
                <a:latin typeface="Fira Sans" charset="0"/>
              </a:rPr>
              <a:t>medulloblastomas</a:t>
            </a:r>
            <a:r>
              <a:rPr lang="en-US">
                <a:latin typeface="Fira Sans" charset="0"/>
              </a:rPr>
              <a:t> &amp; other </a:t>
            </a:r>
            <a:r>
              <a:rPr lang="en-US" err="1">
                <a:latin typeface="Fira Sans" charset="0"/>
              </a:rPr>
              <a:t>embryonal</a:t>
            </a:r>
            <a:r>
              <a:rPr lang="en-US">
                <a:latin typeface="Fira Sans" charset="0"/>
              </a:rPr>
              <a:t> tumors, defining tumors by both histology &amp; molecular features</a:t>
            </a:r>
            <a:endParaRPr>
              <a:latin typeface="Fira Sans" charset="0"/>
              <a:sym typeface="Fira Sans"/>
            </a:endParaRPr>
          </a:p>
        </p:txBody>
      </p:sp>
      <p:sp>
        <p:nvSpPr>
          <p:cNvPr id="584" name="Google Shape;584;p31"/>
          <p:cNvSpPr txBox="1"/>
          <p:nvPr/>
        </p:nvSpPr>
        <p:spPr>
          <a:xfrm>
            <a:off x="3067391" y="1190635"/>
            <a:ext cx="3663757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200">
                <a:latin typeface="Fira Sans" charset="0"/>
              </a:rPr>
              <a:t>WHO (IARC) Classification of Tumors series are authoritative reference books for the histological &amp; molecular classification of tumors. Currently 5</a:t>
            </a:r>
            <a:r>
              <a:rPr lang="en-US" sz="1200" baseline="30000">
                <a:latin typeface="Fira Sans" charset="0"/>
              </a:rPr>
              <a:t>th</a:t>
            </a:r>
            <a:r>
              <a:rPr lang="en-US" sz="1200">
                <a:latin typeface="Fira Sans" charset="0"/>
              </a:rPr>
              <a:t> edition </a:t>
            </a:r>
            <a:endParaRPr sz="1200">
              <a:latin typeface="Fira Sans" charset="0"/>
              <a:sym typeface="Fira Sans"/>
            </a:endParaRPr>
          </a:p>
        </p:txBody>
      </p:sp>
      <p:sp>
        <p:nvSpPr>
          <p:cNvPr id="585" name="Google Shape;585;p31"/>
          <p:cNvSpPr txBox="1"/>
          <p:nvPr/>
        </p:nvSpPr>
        <p:spPr>
          <a:xfrm>
            <a:off x="2833970" y="3036052"/>
            <a:ext cx="401823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/>
          </a:p>
          <a:p>
            <a:r>
              <a:rPr lang="en-US">
                <a:latin typeface="Fira Sans" charset="0"/>
              </a:rPr>
              <a:t>2000 &amp; 2007 classifications considered histological features and genetic changes that underlie the </a:t>
            </a:r>
            <a:r>
              <a:rPr lang="en-US" err="1">
                <a:latin typeface="Fira Sans" charset="0"/>
              </a:rPr>
              <a:t>tumorigenesis</a:t>
            </a:r>
            <a:r>
              <a:rPr lang="en-US">
                <a:latin typeface="Fira Sans" charset="0"/>
              </a:rPr>
              <a:t>. (Genetics were </a:t>
            </a:r>
            <a:r>
              <a:rPr lang="en-US" b="1">
                <a:latin typeface="Fira Sans" charset="0"/>
              </a:rPr>
              <a:t>supplementary</a:t>
            </a:r>
            <a:r>
              <a:rPr lang="en-US">
                <a:latin typeface="Fira Sans" charset="0"/>
              </a:rPr>
              <a:t> information )</a:t>
            </a:r>
          </a:p>
        </p:txBody>
      </p:sp>
      <p:sp>
        <p:nvSpPr>
          <p:cNvPr id="586" name="Google Shape;586;p31"/>
          <p:cNvSpPr txBox="1"/>
          <p:nvPr/>
        </p:nvSpPr>
        <p:spPr>
          <a:xfrm>
            <a:off x="2887768" y="1966972"/>
            <a:ext cx="3450215" cy="78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>
                <a:latin typeface="Fira Sans" charset="0"/>
              </a:rPr>
              <a:t>Classification</a:t>
            </a:r>
            <a:r>
              <a:rPr lang="en-US" sz="1200">
                <a:latin typeface="Fira Sans" charset="0"/>
              </a:rPr>
              <a:t> of tumors of the CNS has been based on the concept of “</a:t>
            </a:r>
            <a:r>
              <a:rPr lang="en-US" sz="1200" err="1">
                <a:latin typeface="Fira Sans" charset="0"/>
              </a:rPr>
              <a:t>histogenesis</a:t>
            </a:r>
            <a:r>
              <a:rPr lang="en-US" sz="1200">
                <a:latin typeface="Fira Sans" charset="0"/>
              </a:rPr>
              <a:t>”</a:t>
            </a:r>
          </a:p>
          <a:p>
            <a:r>
              <a:rPr lang="en-US" sz="1200">
                <a:latin typeface="Fira Sans" charset="0"/>
              </a:rPr>
              <a:t>&amp; </a:t>
            </a:r>
            <a:r>
              <a:rPr lang="en-US" sz="1200" b="1">
                <a:latin typeface="Fira Sans" charset="0"/>
              </a:rPr>
              <a:t>Grading</a:t>
            </a:r>
            <a:r>
              <a:rPr lang="en-US" sz="1200">
                <a:latin typeface="Fira Sans" charset="0"/>
              </a:rPr>
              <a:t> on the basis of histologic criteria to predict tumors behavior.</a:t>
            </a:r>
          </a:p>
        </p:txBody>
      </p:sp>
      <p:sp>
        <p:nvSpPr>
          <p:cNvPr id="27" name="Google Shape;572;p31"/>
          <p:cNvSpPr/>
          <p:nvPr/>
        </p:nvSpPr>
        <p:spPr>
          <a:xfrm>
            <a:off x="6787812" y="4012620"/>
            <a:ext cx="515378" cy="838179"/>
          </a:xfrm>
          <a:custGeom>
            <a:avLst/>
            <a:gdLst/>
            <a:ahLst/>
            <a:cxnLst/>
            <a:rect l="l" t="t" r="r" b="b"/>
            <a:pathLst>
              <a:path w="1389" h="2259" extrusionOk="0">
                <a:moveTo>
                  <a:pt x="1149" y="0"/>
                </a:moveTo>
                <a:cubicBezTo>
                  <a:pt x="1102" y="0"/>
                  <a:pt x="1054" y="21"/>
                  <a:pt x="1019" y="62"/>
                </a:cubicBezTo>
                <a:lnTo>
                  <a:pt x="82" y="1002"/>
                </a:lnTo>
                <a:cubicBezTo>
                  <a:pt x="0" y="1067"/>
                  <a:pt x="0" y="1192"/>
                  <a:pt x="82" y="1260"/>
                </a:cubicBezTo>
                <a:lnTo>
                  <a:pt x="1019" y="2197"/>
                </a:lnTo>
                <a:cubicBezTo>
                  <a:pt x="1054" y="2238"/>
                  <a:pt x="1102" y="2259"/>
                  <a:pt x="1149" y="2259"/>
                </a:cubicBezTo>
                <a:cubicBezTo>
                  <a:pt x="1197" y="2259"/>
                  <a:pt x="1245" y="2238"/>
                  <a:pt x="1277" y="2197"/>
                </a:cubicBezTo>
                <a:lnTo>
                  <a:pt x="1388" y="2103"/>
                </a:lnTo>
                <a:lnTo>
                  <a:pt x="542" y="1260"/>
                </a:lnTo>
                <a:cubicBezTo>
                  <a:pt x="477" y="1192"/>
                  <a:pt x="477" y="1067"/>
                  <a:pt x="542" y="1002"/>
                </a:cubicBezTo>
                <a:lnTo>
                  <a:pt x="1388" y="156"/>
                </a:lnTo>
                <a:lnTo>
                  <a:pt x="1277" y="62"/>
                </a:lnTo>
                <a:cubicBezTo>
                  <a:pt x="1245" y="21"/>
                  <a:pt x="1197" y="0"/>
                  <a:pt x="11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573;p31"/>
          <p:cNvSpPr/>
          <p:nvPr/>
        </p:nvSpPr>
        <p:spPr>
          <a:xfrm>
            <a:off x="7085760" y="4295354"/>
            <a:ext cx="156580" cy="271230"/>
          </a:xfrm>
          <a:custGeom>
            <a:avLst/>
            <a:gdLst/>
            <a:ahLst/>
            <a:cxnLst/>
            <a:rect l="l" t="t" r="r" b="b"/>
            <a:pathLst>
              <a:path w="422" h="731" extrusionOk="0">
                <a:moveTo>
                  <a:pt x="335" y="0"/>
                </a:moveTo>
                <a:cubicBezTo>
                  <a:pt x="310" y="0"/>
                  <a:pt x="283" y="11"/>
                  <a:pt x="259" y="34"/>
                </a:cubicBezTo>
                <a:lnTo>
                  <a:pt x="95" y="198"/>
                </a:lnTo>
                <a:cubicBezTo>
                  <a:pt x="1" y="292"/>
                  <a:pt x="1" y="443"/>
                  <a:pt x="95" y="537"/>
                </a:cubicBezTo>
                <a:lnTo>
                  <a:pt x="259" y="701"/>
                </a:lnTo>
                <a:cubicBezTo>
                  <a:pt x="283" y="721"/>
                  <a:pt x="312" y="730"/>
                  <a:pt x="337" y="730"/>
                </a:cubicBezTo>
                <a:cubicBezTo>
                  <a:pt x="383" y="730"/>
                  <a:pt x="422" y="701"/>
                  <a:pt x="422" y="648"/>
                </a:cubicBezTo>
                <a:lnTo>
                  <a:pt x="422" y="90"/>
                </a:lnTo>
                <a:cubicBezTo>
                  <a:pt x="422" y="37"/>
                  <a:pt x="382" y="0"/>
                  <a:pt x="3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576;p31"/>
          <p:cNvSpPr/>
          <p:nvPr/>
        </p:nvSpPr>
        <p:spPr>
          <a:xfrm>
            <a:off x="7291577" y="3849699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582;p31"/>
          <p:cNvSpPr/>
          <p:nvPr/>
        </p:nvSpPr>
        <p:spPr>
          <a:xfrm>
            <a:off x="7883603" y="4173812"/>
            <a:ext cx="408300" cy="408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6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39"/>
          <p:cNvSpPr/>
          <p:nvPr/>
        </p:nvSpPr>
        <p:spPr>
          <a:xfrm>
            <a:off x="2276092" y="1148534"/>
            <a:ext cx="4219776" cy="3646582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8" name="Google Shape;868;p39"/>
          <p:cNvGrpSpPr/>
          <p:nvPr/>
        </p:nvGrpSpPr>
        <p:grpSpPr>
          <a:xfrm>
            <a:off x="3857099" y="1315200"/>
            <a:ext cx="1425479" cy="2706926"/>
            <a:chOff x="3857099" y="1508100"/>
            <a:chExt cx="1425479" cy="2706926"/>
          </a:xfrm>
        </p:grpSpPr>
        <p:sp>
          <p:nvSpPr>
            <p:cNvPr id="869" name="Google Shape;869;p39"/>
            <p:cNvSpPr/>
            <p:nvPr/>
          </p:nvSpPr>
          <p:spPr>
            <a:xfrm>
              <a:off x="3857099" y="2765944"/>
              <a:ext cx="796553" cy="797545"/>
            </a:xfrm>
            <a:custGeom>
              <a:avLst/>
              <a:gdLst/>
              <a:ahLst/>
              <a:cxnLst/>
              <a:rect l="l" t="t" r="r" b="b"/>
              <a:pathLst>
                <a:path w="2395" h="2398" extrusionOk="0">
                  <a:moveTo>
                    <a:pt x="1196" y="0"/>
                  </a:moveTo>
                  <a:cubicBezTo>
                    <a:pt x="543" y="0"/>
                    <a:pt x="1" y="545"/>
                    <a:pt x="1" y="1199"/>
                  </a:cubicBezTo>
                  <a:cubicBezTo>
                    <a:pt x="1" y="1865"/>
                    <a:pt x="543" y="2397"/>
                    <a:pt x="1196" y="2397"/>
                  </a:cubicBezTo>
                  <a:cubicBezTo>
                    <a:pt x="1865" y="2397"/>
                    <a:pt x="2395" y="1865"/>
                    <a:pt x="2395" y="1199"/>
                  </a:cubicBezTo>
                  <a:cubicBezTo>
                    <a:pt x="2395" y="545"/>
                    <a:pt x="1865" y="0"/>
                    <a:pt x="1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3857099" y="1508100"/>
              <a:ext cx="796553" cy="796547"/>
            </a:xfrm>
            <a:custGeom>
              <a:avLst/>
              <a:gdLst/>
              <a:ahLst/>
              <a:cxnLst/>
              <a:rect l="l" t="t" r="r" b="b"/>
              <a:pathLst>
                <a:path w="2395" h="2395" extrusionOk="0">
                  <a:moveTo>
                    <a:pt x="1196" y="0"/>
                  </a:moveTo>
                  <a:cubicBezTo>
                    <a:pt x="543" y="0"/>
                    <a:pt x="1" y="533"/>
                    <a:pt x="1" y="1199"/>
                  </a:cubicBezTo>
                  <a:cubicBezTo>
                    <a:pt x="1" y="1865"/>
                    <a:pt x="543" y="2394"/>
                    <a:pt x="1196" y="2394"/>
                  </a:cubicBezTo>
                  <a:cubicBezTo>
                    <a:pt x="1865" y="2394"/>
                    <a:pt x="2395" y="1865"/>
                    <a:pt x="2395" y="1199"/>
                  </a:cubicBezTo>
                  <a:cubicBezTo>
                    <a:pt x="2395" y="533"/>
                    <a:pt x="1865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4486026" y="2137022"/>
              <a:ext cx="796553" cy="797545"/>
            </a:xfrm>
            <a:custGeom>
              <a:avLst/>
              <a:gdLst/>
              <a:ahLst/>
              <a:cxnLst/>
              <a:rect l="l" t="t" r="r" b="b"/>
              <a:pathLst>
                <a:path w="2395" h="2398" extrusionOk="0">
                  <a:moveTo>
                    <a:pt x="1199" y="0"/>
                  </a:moveTo>
                  <a:cubicBezTo>
                    <a:pt x="546" y="0"/>
                    <a:pt x="1" y="532"/>
                    <a:pt x="1" y="1199"/>
                  </a:cubicBezTo>
                  <a:cubicBezTo>
                    <a:pt x="1" y="1852"/>
                    <a:pt x="546" y="2397"/>
                    <a:pt x="1199" y="2397"/>
                  </a:cubicBezTo>
                  <a:cubicBezTo>
                    <a:pt x="1865" y="2397"/>
                    <a:pt x="2394" y="1852"/>
                    <a:pt x="2394" y="1199"/>
                  </a:cubicBezTo>
                  <a:cubicBezTo>
                    <a:pt x="2394" y="532"/>
                    <a:pt x="1865" y="0"/>
                    <a:pt x="1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4486026" y="3413158"/>
              <a:ext cx="796553" cy="801868"/>
            </a:xfrm>
            <a:custGeom>
              <a:avLst/>
              <a:gdLst/>
              <a:ahLst/>
              <a:cxnLst/>
              <a:rect l="l" t="t" r="r" b="b"/>
              <a:pathLst>
                <a:path w="2395" h="2411" extrusionOk="0">
                  <a:moveTo>
                    <a:pt x="1199" y="0"/>
                  </a:moveTo>
                  <a:cubicBezTo>
                    <a:pt x="546" y="0"/>
                    <a:pt x="1" y="546"/>
                    <a:pt x="1" y="1199"/>
                  </a:cubicBezTo>
                  <a:cubicBezTo>
                    <a:pt x="1" y="1865"/>
                    <a:pt x="546" y="2411"/>
                    <a:pt x="1199" y="2411"/>
                  </a:cubicBezTo>
                  <a:cubicBezTo>
                    <a:pt x="1865" y="2411"/>
                    <a:pt x="2394" y="1865"/>
                    <a:pt x="2394" y="1199"/>
                  </a:cubicBezTo>
                  <a:cubicBezTo>
                    <a:pt x="2394" y="546"/>
                    <a:pt x="1865" y="0"/>
                    <a:pt x="1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3988472" y="1643795"/>
              <a:ext cx="1175373" cy="2433210"/>
            </a:xfrm>
            <a:custGeom>
              <a:avLst/>
              <a:gdLst/>
              <a:ahLst/>
              <a:cxnLst/>
              <a:rect l="l" t="t" r="r" b="b"/>
              <a:pathLst>
                <a:path w="3534" h="7316" extrusionOk="0">
                  <a:moveTo>
                    <a:pt x="801" y="0"/>
                  </a:moveTo>
                  <a:cubicBezTo>
                    <a:pt x="367" y="0"/>
                    <a:pt x="27" y="353"/>
                    <a:pt x="27" y="791"/>
                  </a:cubicBezTo>
                  <a:cubicBezTo>
                    <a:pt x="14" y="1212"/>
                    <a:pt x="367" y="1565"/>
                    <a:pt x="788" y="1578"/>
                  </a:cubicBezTo>
                  <a:cubicBezTo>
                    <a:pt x="1101" y="1578"/>
                    <a:pt x="1389" y="1702"/>
                    <a:pt x="1604" y="1904"/>
                  </a:cubicBezTo>
                  <a:lnTo>
                    <a:pt x="1617" y="1921"/>
                  </a:lnTo>
                  <a:cubicBezTo>
                    <a:pt x="1810" y="2123"/>
                    <a:pt x="1918" y="2394"/>
                    <a:pt x="1905" y="2669"/>
                  </a:cubicBezTo>
                  <a:lnTo>
                    <a:pt x="1905" y="2682"/>
                  </a:lnTo>
                  <a:cubicBezTo>
                    <a:pt x="1918" y="2966"/>
                    <a:pt x="1810" y="3253"/>
                    <a:pt x="1604" y="3456"/>
                  </a:cubicBezTo>
                  <a:lnTo>
                    <a:pt x="1578" y="3485"/>
                  </a:lnTo>
                  <a:cubicBezTo>
                    <a:pt x="1372" y="3688"/>
                    <a:pt x="1114" y="3799"/>
                    <a:pt x="830" y="3799"/>
                  </a:cubicBezTo>
                  <a:lnTo>
                    <a:pt x="788" y="3799"/>
                  </a:lnTo>
                  <a:cubicBezTo>
                    <a:pt x="380" y="3812"/>
                    <a:pt x="40" y="4138"/>
                    <a:pt x="27" y="4546"/>
                  </a:cubicBezTo>
                  <a:cubicBezTo>
                    <a:pt x="1" y="4994"/>
                    <a:pt x="367" y="5363"/>
                    <a:pt x="801" y="5363"/>
                  </a:cubicBezTo>
                  <a:lnTo>
                    <a:pt x="817" y="5363"/>
                  </a:lnTo>
                  <a:cubicBezTo>
                    <a:pt x="1062" y="5363"/>
                    <a:pt x="1291" y="5458"/>
                    <a:pt x="1470" y="5621"/>
                  </a:cubicBezTo>
                  <a:lnTo>
                    <a:pt x="1578" y="5729"/>
                  </a:lnTo>
                  <a:cubicBezTo>
                    <a:pt x="1797" y="5948"/>
                    <a:pt x="1905" y="6232"/>
                    <a:pt x="1905" y="6545"/>
                  </a:cubicBezTo>
                  <a:cubicBezTo>
                    <a:pt x="1905" y="6588"/>
                    <a:pt x="1918" y="6614"/>
                    <a:pt x="1918" y="6656"/>
                  </a:cubicBezTo>
                  <a:cubicBezTo>
                    <a:pt x="1973" y="6996"/>
                    <a:pt x="2258" y="7267"/>
                    <a:pt x="2597" y="7309"/>
                  </a:cubicBezTo>
                  <a:cubicBezTo>
                    <a:pt x="2632" y="7314"/>
                    <a:pt x="2667" y="7316"/>
                    <a:pt x="2700" y="7316"/>
                  </a:cubicBezTo>
                  <a:cubicBezTo>
                    <a:pt x="3171" y="7316"/>
                    <a:pt x="3533" y="6906"/>
                    <a:pt x="3469" y="6424"/>
                  </a:cubicBezTo>
                  <a:cubicBezTo>
                    <a:pt x="3430" y="6085"/>
                    <a:pt x="3156" y="5797"/>
                    <a:pt x="2816" y="5742"/>
                  </a:cubicBezTo>
                  <a:lnTo>
                    <a:pt x="2708" y="5742"/>
                  </a:lnTo>
                  <a:cubicBezTo>
                    <a:pt x="2408" y="5729"/>
                    <a:pt x="2107" y="5621"/>
                    <a:pt x="1879" y="5402"/>
                  </a:cubicBezTo>
                  <a:lnTo>
                    <a:pt x="1849" y="5363"/>
                  </a:lnTo>
                  <a:cubicBezTo>
                    <a:pt x="1660" y="5170"/>
                    <a:pt x="1565" y="4912"/>
                    <a:pt x="1591" y="4641"/>
                  </a:cubicBezTo>
                  <a:lnTo>
                    <a:pt x="1591" y="4573"/>
                  </a:lnTo>
                  <a:cubicBezTo>
                    <a:pt x="1591" y="4288"/>
                    <a:pt x="1699" y="4001"/>
                    <a:pt x="1905" y="3799"/>
                  </a:cubicBezTo>
                  <a:lnTo>
                    <a:pt x="1931" y="3769"/>
                  </a:lnTo>
                  <a:cubicBezTo>
                    <a:pt x="2112" y="3591"/>
                    <a:pt x="2363" y="3471"/>
                    <a:pt x="2629" y="3471"/>
                  </a:cubicBezTo>
                  <a:cubicBezTo>
                    <a:pt x="2645" y="3471"/>
                    <a:pt x="2662" y="3471"/>
                    <a:pt x="2679" y="3472"/>
                  </a:cubicBezTo>
                  <a:lnTo>
                    <a:pt x="2721" y="3472"/>
                  </a:lnTo>
                  <a:cubicBezTo>
                    <a:pt x="3129" y="3456"/>
                    <a:pt x="3469" y="3116"/>
                    <a:pt x="3482" y="2708"/>
                  </a:cubicBezTo>
                  <a:cubicBezTo>
                    <a:pt x="3495" y="2260"/>
                    <a:pt x="3143" y="1891"/>
                    <a:pt x="2695" y="1891"/>
                  </a:cubicBezTo>
                  <a:lnTo>
                    <a:pt x="2679" y="1891"/>
                  </a:lnTo>
                  <a:cubicBezTo>
                    <a:pt x="2663" y="1892"/>
                    <a:pt x="2648" y="1892"/>
                    <a:pt x="2633" y="1892"/>
                  </a:cubicBezTo>
                  <a:cubicBezTo>
                    <a:pt x="2365" y="1892"/>
                    <a:pt x="2112" y="1786"/>
                    <a:pt x="1918" y="1594"/>
                  </a:cubicBezTo>
                  <a:cubicBezTo>
                    <a:pt x="1715" y="1375"/>
                    <a:pt x="1591" y="1088"/>
                    <a:pt x="1591" y="778"/>
                  </a:cubicBezTo>
                  <a:cubicBezTo>
                    <a:pt x="1578" y="353"/>
                    <a:pt x="1226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4051213" y="2969713"/>
              <a:ext cx="408300" cy="40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4051229" y="1693563"/>
              <a:ext cx="408300" cy="40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4680146" y="2331150"/>
              <a:ext cx="408300" cy="40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4680138" y="3609938"/>
              <a:ext cx="408300" cy="40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878" name="Google Shape;878;p39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2016 WHO Classification of Tumors of the CNS </a:t>
            </a:r>
            <a:endParaRPr/>
          </a:p>
        </p:txBody>
      </p:sp>
      <p:sp>
        <p:nvSpPr>
          <p:cNvPr id="879" name="Google Shape;879;p39"/>
          <p:cNvSpPr txBox="1"/>
          <p:nvPr/>
        </p:nvSpPr>
        <p:spPr>
          <a:xfrm>
            <a:off x="894033" y="2051728"/>
            <a:ext cx="1604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r>
              <a:rPr lang="en-US" sz="160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</a:rPr>
              <a:t>Histologic classification </a:t>
            </a:r>
          </a:p>
        </p:txBody>
      </p:sp>
      <p:sp>
        <p:nvSpPr>
          <p:cNvPr id="880" name="Google Shape;880;p39"/>
          <p:cNvSpPr txBox="1"/>
          <p:nvPr/>
        </p:nvSpPr>
        <p:spPr>
          <a:xfrm>
            <a:off x="6495868" y="2474217"/>
            <a:ext cx="1604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/>
          </a:p>
          <a:p>
            <a:endParaRPr lang="en-US"/>
          </a:p>
          <a:p>
            <a:r>
              <a:rPr lang="en-US" sz="160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</a:rPr>
              <a:t>WHO grade </a:t>
            </a:r>
          </a:p>
        </p:txBody>
      </p:sp>
      <p:sp>
        <p:nvSpPr>
          <p:cNvPr id="881" name="Google Shape;881;p39"/>
          <p:cNvSpPr txBox="1"/>
          <p:nvPr/>
        </p:nvSpPr>
        <p:spPr>
          <a:xfrm>
            <a:off x="6358698" y="1446013"/>
            <a:ext cx="2091966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1200"/>
          </a:p>
          <a:p>
            <a:r>
              <a:rPr lang="en-US" b="1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</a:rPr>
              <a:t>Integrated diagnosis (incorporating all tissue-based information)</a:t>
            </a:r>
            <a:endParaRPr b="1">
              <a:solidFill>
                <a:schemeClr val="accent4">
                  <a:lumMod val="90000"/>
                  <a:lumOff val="10000"/>
                </a:schemeClr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82" name="Google Shape;882;p39"/>
          <p:cNvSpPr txBox="1"/>
          <p:nvPr/>
        </p:nvSpPr>
        <p:spPr>
          <a:xfrm>
            <a:off x="1240038" y="3473159"/>
            <a:ext cx="1604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/>
          </a:p>
          <a:p>
            <a:r>
              <a:rPr lang="en-US" sz="1600">
                <a:solidFill>
                  <a:schemeClr val="accent4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</a:rPr>
              <a:t>Molecular Information </a:t>
            </a:r>
            <a:endParaRPr sz="1600">
              <a:solidFill>
                <a:schemeClr val="accent4">
                  <a:lumMod val="90000"/>
                  <a:lumOff val="10000"/>
                </a:schemeClr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883" name="Google Shape;883;p39"/>
          <p:cNvGrpSpPr/>
          <p:nvPr/>
        </p:nvGrpSpPr>
        <p:grpSpPr>
          <a:xfrm>
            <a:off x="2774100" y="1938563"/>
            <a:ext cx="1704900" cy="804000"/>
            <a:chOff x="1572025" y="2174313"/>
            <a:chExt cx="1704900" cy="804000"/>
          </a:xfrm>
        </p:grpSpPr>
        <p:sp>
          <p:nvSpPr>
            <p:cNvPr id="885" name="Google Shape;885;p39"/>
            <p:cNvSpPr/>
            <p:nvPr/>
          </p:nvSpPr>
          <p:spPr>
            <a:xfrm>
              <a:off x="1572025" y="2174313"/>
              <a:ext cx="804000" cy="80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89" name="Google Shape;889;p39"/>
            <p:cNvCxnSpPr>
              <a:stCxn id="885" idx="6"/>
            </p:cNvCxnSpPr>
            <p:nvPr/>
          </p:nvCxnSpPr>
          <p:spPr>
            <a:xfrm>
              <a:off x="2376025" y="2576313"/>
              <a:ext cx="900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0" name="Google Shape;890;p39"/>
          <p:cNvGrpSpPr/>
          <p:nvPr/>
        </p:nvGrpSpPr>
        <p:grpSpPr>
          <a:xfrm>
            <a:off x="4650575" y="1307300"/>
            <a:ext cx="1708125" cy="804000"/>
            <a:chOff x="5863875" y="1543050"/>
            <a:chExt cx="1708125" cy="804000"/>
          </a:xfrm>
        </p:grpSpPr>
        <p:grpSp>
          <p:nvGrpSpPr>
            <p:cNvPr id="891" name="Google Shape;891;p39"/>
            <p:cNvGrpSpPr/>
            <p:nvPr/>
          </p:nvGrpSpPr>
          <p:grpSpPr>
            <a:xfrm>
              <a:off x="6768000" y="1543050"/>
              <a:ext cx="804000" cy="804000"/>
              <a:chOff x="6353000" y="1543050"/>
              <a:chExt cx="804000" cy="804000"/>
            </a:xfrm>
          </p:grpSpPr>
          <p:sp>
            <p:nvSpPr>
              <p:cNvPr id="892" name="Google Shape;892;p39"/>
              <p:cNvSpPr/>
              <p:nvPr/>
            </p:nvSpPr>
            <p:spPr>
              <a:xfrm>
                <a:off x="6353000" y="1543050"/>
                <a:ext cx="804000" cy="804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3" name="Google Shape;893;p39"/>
              <p:cNvGrpSpPr/>
              <p:nvPr/>
            </p:nvGrpSpPr>
            <p:grpSpPr>
              <a:xfrm>
                <a:off x="6590170" y="1751421"/>
                <a:ext cx="329661" cy="395593"/>
                <a:chOff x="6722900" y="2078975"/>
                <a:chExt cx="68625" cy="82350"/>
              </a:xfrm>
            </p:grpSpPr>
            <p:sp>
              <p:nvSpPr>
                <p:cNvPr id="894" name="Google Shape;894;p39"/>
                <p:cNvSpPr/>
                <p:nvPr/>
              </p:nvSpPr>
              <p:spPr>
                <a:xfrm>
                  <a:off x="6735925" y="2096875"/>
                  <a:ext cx="42425" cy="4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7" h="1954" extrusionOk="0">
                      <a:moveTo>
                        <a:pt x="837" y="92"/>
                      </a:moveTo>
                      <a:cubicBezTo>
                        <a:pt x="1267" y="92"/>
                        <a:pt x="1576" y="430"/>
                        <a:pt x="1576" y="836"/>
                      </a:cubicBezTo>
                      <a:cubicBezTo>
                        <a:pt x="1576" y="1048"/>
                        <a:pt x="1507" y="1237"/>
                        <a:pt x="1341" y="1380"/>
                      </a:cubicBezTo>
                      <a:lnTo>
                        <a:pt x="1341" y="1409"/>
                      </a:lnTo>
                      <a:cubicBezTo>
                        <a:pt x="1221" y="1524"/>
                        <a:pt x="1198" y="1741"/>
                        <a:pt x="1198" y="1839"/>
                      </a:cubicBezTo>
                      <a:lnTo>
                        <a:pt x="505" y="1839"/>
                      </a:lnTo>
                      <a:cubicBezTo>
                        <a:pt x="505" y="1741"/>
                        <a:pt x="482" y="1524"/>
                        <a:pt x="362" y="1380"/>
                      </a:cubicBezTo>
                      <a:cubicBezTo>
                        <a:pt x="196" y="1237"/>
                        <a:pt x="98" y="1048"/>
                        <a:pt x="98" y="836"/>
                      </a:cubicBezTo>
                      <a:cubicBezTo>
                        <a:pt x="98" y="430"/>
                        <a:pt x="430" y="92"/>
                        <a:pt x="837" y="92"/>
                      </a:cubicBezTo>
                      <a:close/>
                      <a:moveTo>
                        <a:pt x="860" y="0"/>
                      </a:moveTo>
                      <a:cubicBezTo>
                        <a:pt x="385" y="0"/>
                        <a:pt x="1" y="378"/>
                        <a:pt x="1" y="836"/>
                      </a:cubicBezTo>
                      <a:cubicBezTo>
                        <a:pt x="1" y="1071"/>
                        <a:pt x="121" y="1312"/>
                        <a:pt x="287" y="1478"/>
                      </a:cubicBezTo>
                      <a:cubicBezTo>
                        <a:pt x="430" y="1598"/>
                        <a:pt x="407" y="1885"/>
                        <a:pt x="407" y="1885"/>
                      </a:cubicBezTo>
                      <a:cubicBezTo>
                        <a:pt x="407" y="1907"/>
                        <a:pt x="407" y="1907"/>
                        <a:pt x="430" y="1930"/>
                      </a:cubicBezTo>
                      <a:lnTo>
                        <a:pt x="453" y="1953"/>
                      </a:lnTo>
                      <a:lnTo>
                        <a:pt x="1244" y="1953"/>
                      </a:lnTo>
                      <a:lnTo>
                        <a:pt x="1267" y="1930"/>
                      </a:lnTo>
                      <a:cubicBezTo>
                        <a:pt x="1290" y="1930"/>
                        <a:pt x="1290" y="1907"/>
                        <a:pt x="1290" y="1885"/>
                      </a:cubicBezTo>
                      <a:cubicBezTo>
                        <a:pt x="1290" y="1885"/>
                        <a:pt x="1267" y="1598"/>
                        <a:pt x="1410" y="1478"/>
                      </a:cubicBezTo>
                      <a:lnTo>
                        <a:pt x="1410" y="1455"/>
                      </a:lnTo>
                      <a:cubicBezTo>
                        <a:pt x="1599" y="1289"/>
                        <a:pt x="1696" y="1071"/>
                        <a:pt x="1696" y="836"/>
                      </a:cubicBezTo>
                      <a:cubicBezTo>
                        <a:pt x="1696" y="378"/>
                        <a:pt x="1312" y="0"/>
                        <a:pt x="86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39"/>
                <p:cNvSpPr/>
                <p:nvPr/>
              </p:nvSpPr>
              <p:spPr>
                <a:xfrm>
                  <a:off x="6755700" y="2102175"/>
                  <a:ext cx="17925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694" extrusionOk="0">
                      <a:moveTo>
                        <a:pt x="46" y="0"/>
                      </a:moveTo>
                      <a:cubicBezTo>
                        <a:pt x="23" y="0"/>
                        <a:pt x="0" y="23"/>
                        <a:pt x="0" y="52"/>
                      </a:cubicBezTo>
                      <a:cubicBezTo>
                        <a:pt x="0" y="75"/>
                        <a:pt x="23" y="97"/>
                        <a:pt x="46" y="97"/>
                      </a:cubicBezTo>
                      <a:cubicBezTo>
                        <a:pt x="355" y="97"/>
                        <a:pt x="619" y="338"/>
                        <a:pt x="619" y="647"/>
                      </a:cubicBezTo>
                      <a:cubicBezTo>
                        <a:pt x="619" y="670"/>
                        <a:pt x="642" y="693"/>
                        <a:pt x="665" y="693"/>
                      </a:cubicBezTo>
                      <a:cubicBezTo>
                        <a:pt x="693" y="693"/>
                        <a:pt x="716" y="670"/>
                        <a:pt x="716" y="647"/>
                      </a:cubicBezTo>
                      <a:cubicBezTo>
                        <a:pt x="716" y="286"/>
                        <a:pt x="430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9"/>
                <p:cNvSpPr/>
                <p:nvPr/>
              </p:nvSpPr>
              <p:spPr>
                <a:xfrm>
                  <a:off x="6745525" y="2146975"/>
                  <a:ext cx="23225" cy="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" h="265" extrusionOk="0">
                      <a:moveTo>
                        <a:pt x="785" y="92"/>
                      </a:moveTo>
                      <a:cubicBezTo>
                        <a:pt x="814" y="92"/>
                        <a:pt x="814" y="121"/>
                        <a:pt x="814" y="121"/>
                      </a:cubicBezTo>
                      <a:lnTo>
                        <a:pt x="814" y="144"/>
                      </a:lnTo>
                      <a:lnTo>
                        <a:pt x="121" y="144"/>
                      </a:lnTo>
                      <a:cubicBezTo>
                        <a:pt x="121" y="144"/>
                        <a:pt x="98" y="144"/>
                        <a:pt x="98" y="121"/>
                      </a:cubicBezTo>
                      <a:lnTo>
                        <a:pt x="121" y="92"/>
                      </a:lnTo>
                      <a:close/>
                      <a:moveTo>
                        <a:pt x="121" y="1"/>
                      </a:moveTo>
                      <a:cubicBezTo>
                        <a:pt x="46" y="1"/>
                        <a:pt x="1" y="47"/>
                        <a:pt x="1" y="121"/>
                      </a:cubicBezTo>
                      <a:cubicBezTo>
                        <a:pt x="1" y="190"/>
                        <a:pt x="46" y="264"/>
                        <a:pt x="121" y="264"/>
                      </a:cubicBezTo>
                      <a:lnTo>
                        <a:pt x="785" y="264"/>
                      </a:lnTo>
                      <a:cubicBezTo>
                        <a:pt x="860" y="264"/>
                        <a:pt x="928" y="190"/>
                        <a:pt x="928" y="121"/>
                      </a:cubicBezTo>
                      <a:cubicBezTo>
                        <a:pt x="928" y="47"/>
                        <a:pt x="860" y="1"/>
                        <a:pt x="81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9"/>
                <p:cNvSpPr/>
                <p:nvPr/>
              </p:nvSpPr>
              <p:spPr>
                <a:xfrm>
                  <a:off x="6747950" y="2154725"/>
                  <a:ext cx="1850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" h="264" extrusionOk="0">
                      <a:moveTo>
                        <a:pt x="597" y="97"/>
                      </a:moveTo>
                      <a:cubicBezTo>
                        <a:pt x="620" y="97"/>
                        <a:pt x="620" y="97"/>
                        <a:pt x="620" y="120"/>
                      </a:cubicBezTo>
                      <a:cubicBezTo>
                        <a:pt x="620" y="143"/>
                        <a:pt x="620" y="143"/>
                        <a:pt x="597" y="143"/>
                      </a:cubicBezTo>
                      <a:lnTo>
                        <a:pt x="144" y="143"/>
                      </a:lnTo>
                      <a:cubicBezTo>
                        <a:pt x="115" y="143"/>
                        <a:pt x="93" y="143"/>
                        <a:pt x="93" y="120"/>
                      </a:cubicBezTo>
                      <a:cubicBezTo>
                        <a:pt x="93" y="97"/>
                        <a:pt x="115" y="97"/>
                        <a:pt x="144" y="97"/>
                      </a:cubicBezTo>
                      <a:close/>
                      <a:moveTo>
                        <a:pt x="144" y="0"/>
                      </a:moveTo>
                      <a:cubicBezTo>
                        <a:pt x="70" y="0"/>
                        <a:pt x="1" y="46"/>
                        <a:pt x="1" y="120"/>
                      </a:cubicBezTo>
                      <a:cubicBezTo>
                        <a:pt x="1" y="189"/>
                        <a:pt x="70" y="264"/>
                        <a:pt x="144" y="264"/>
                      </a:cubicBezTo>
                      <a:lnTo>
                        <a:pt x="597" y="264"/>
                      </a:lnTo>
                      <a:cubicBezTo>
                        <a:pt x="665" y="264"/>
                        <a:pt x="740" y="189"/>
                        <a:pt x="740" y="120"/>
                      </a:cubicBezTo>
                      <a:cubicBezTo>
                        <a:pt x="740" y="46"/>
                        <a:pt x="665" y="0"/>
                        <a:pt x="59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9"/>
                <p:cNvSpPr/>
                <p:nvPr/>
              </p:nvSpPr>
              <p:spPr>
                <a:xfrm>
                  <a:off x="6755700" y="2078975"/>
                  <a:ext cx="3025" cy="1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453" extrusionOk="0">
                      <a:moveTo>
                        <a:pt x="46" y="0"/>
                      </a:moveTo>
                      <a:cubicBezTo>
                        <a:pt x="23" y="0"/>
                        <a:pt x="0" y="23"/>
                        <a:pt x="0" y="46"/>
                      </a:cubicBezTo>
                      <a:lnTo>
                        <a:pt x="0" y="407"/>
                      </a:lnTo>
                      <a:cubicBezTo>
                        <a:pt x="0" y="430"/>
                        <a:pt x="23" y="453"/>
                        <a:pt x="46" y="453"/>
                      </a:cubicBezTo>
                      <a:cubicBezTo>
                        <a:pt x="92" y="453"/>
                        <a:pt x="120" y="430"/>
                        <a:pt x="120" y="407"/>
                      </a:cubicBezTo>
                      <a:lnTo>
                        <a:pt x="120" y="46"/>
                      </a:lnTo>
                      <a:cubicBezTo>
                        <a:pt x="120" y="23"/>
                        <a:pt x="92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9"/>
                <p:cNvSpPr/>
                <p:nvPr/>
              </p:nvSpPr>
              <p:spPr>
                <a:xfrm>
                  <a:off x="6771725" y="2085225"/>
                  <a:ext cx="7750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392" extrusionOk="0">
                      <a:moveTo>
                        <a:pt x="242" y="1"/>
                      </a:moveTo>
                      <a:cubicBezTo>
                        <a:pt x="229" y="1"/>
                        <a:pt x="218" y="14"/>
                        <a:pt x="218" y="14"/>
                      </a:cubicBezTo>
                      <a:lnTo>
                        <a:pt x="1" y="323"/>
                      </a:lnTo>
                      <a:cubicBezTo>
                        <a:pt x="1" y="346"/>
                        <a:pt x="1" y="369"/>
                        <a:pt x="24" y="392"/>
                      </a:cubicBezTo>
                      <a:lnTo>
                        <a:pt x="52" y="392"/>
                      </a:lnTo>
                      <a:cubicBezTo>
                        <a:pt x="75" y="392"/>
                        <a:pt x="75" y="392"/>
                        <a:pt x="98" y="369"/>
                      </a:cubicBezTo>
                      <a:lnTo>
                        <a:pt x="287" y="82"/>
                      </a:lnTo>
                      <a:cubicBezTo>
                        <a:pt x="310" y="59"/>
                        <a:pt x="287" y="37"/>
                        <a:pt x="264" y="14"/>
                      </a:cubicBezTo>
                      <a:cubicBezTo>
                        <a:pt x="257" y="4"/>
                        <a:pt x="249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9"/>
                <p:cNvSpPr/>
                <p:nvPr/>
              </p:nvSpPr>
              <p:spPr>
                <a:xfrm>
                  <a:off x="6735350" y="2084850"/>
                  <a:ext cx="7775" cy="1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407" extrusionOk="0">
                      <a:moveTo>
                        <a:pt x="24" y="0"/>
                      </a:moveTo>
                      <a:cubicBezTo>
                        <a:pt x="1" y="29"/>
                        <a:pt x="1" y="52"/>
                        <a:pt x="24" y="74"/>
                      </a:cubicBezTo>
                      <a:lnTo>
                        <a:pt x="219" y="384"/>
                      </a:lnTo>
                      <a:cubicBezTo>
                        <a:pt x="219" y="384"/>
                        <a:pt x="241" y="407"/>
                        <a:pt x="264" y="407"/>
                      </a:cubicBezTo>
                      <a:cubicBezTo>
                        <a:pt x="264" y="407"/>
                        <a:pt x="264" y="384"/>
                        <a:pt x="287" y="384"/>
                      </a:cubicBezTo>
                      <a:cubicBezTo>
                        <a:pt x="310" y="384"/>
                        <a:pt x="310" y="338"/>
                        <a:pt x="287" y="315"/>
                      </a:cubicBezTo>
                      <a:lnTo>
                        <a:pt x="98" y="29"/>
                      </a:lnTo>
                      <a:cubicBezTo>
                        <a:pt x="98" y="0"/>
                        <a:pt x="47" y="0"/>
                        <a:pt x="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9"/>
                <p:cNvSpPr/>
                <p:nvPr/>
              </p:nvSpPr>
              <p:spPr>
                <a:xfrm>
                  <a:off x="6722900" y="2098575"/>
                  <a:ext cx="10775" cy="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265" extrusionOk="0">
                      <a:moveTo>
                        <a:pt x="69" y="1"/>
                      </a:moveTo>
                      <a:cubicBezTo>
                        <a:pt x="46" y="1"/>
                        <a:pt x="24" y="1"/>
                        <a:pt x="1" y="24"/>
                      </a:cubicBezTo>
                      <a:cubicBezTo>
                        <a:pt x="1" y="52"/>
                        <a:pt x="1" y="75"/>
                        <a:pt x="24" y="98"/>
                      </a:cubicBezTo>
                      <a:lnTo>
                        <a:pt x="333" y="264"/>
                      </a:lnTo>
                      <a:lnTo>
                        <a:pt x="356" y="264"/>
                      </a:lnTo>
                      <a:cubicBezTo>
                        <a:pt x="379" y="264"/>
                        <a:pt x="402" y="264"/>
                        <a:pt x="402" y="241"/>
                      </a:cubicBezTo>
                      <a:cubicBezTo>
                        <a:pt x="430" y="219"/>
                        <a:pt x="402" y="196"/>
                        <a:pt x="379" y="167"/>
                      </a:cubicBezTo>
                      <a:lnTo>
                        <a:pt x="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9"/>
                <p:cNvSpPr/>
                <p:nvPr/>
              </p:nvSpPr>
              <p:spPr>
                <a:xfrm>
                  <a:off x="6780750" y="2098575"/>
                  <a:ext cx="10775" cy="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265" extrusionOk="0">
                      <a:moveTo>
                        <a:pt x="356" y="1"/>
                      </a:moveTo>
                      <a:lnTo>
                        <a:pt x="46" y="167"/>
                      </a:lnTo>
                      <a:cubicBezTo>
                        <a:pt x="23" y="196"/>
                        <a:pt x="1" y="219"/>
                        <a:pt x="23" y="241"/>
                      </a:cubicBezTo>
                      <a:cubicBezTo>
                        <a:pt x="23" y="264"/>
                        <a:pt x="46" y="264"/>
                        <a:pt x="69" y="264"/>
                      </a:cubicBezTo>
                      <a:lnTo>
                        <a:pt x="92" y="264"/>
                      </a:lnTo>
                      <a:lnTo>
                        <a:pt x="407" y="98"/>
                      </a:lnTo>
                      <a:cubicBezTo>
                        <a:pt x="430" y="75"/>
                        <a:pt x="430" y="52"/>
                        <a:pt x="430" y="24"/>
                      </a:cubicBezTo>
                      <a:cubicBezTo>
                        <a:pt x="407" y="1"/>
                        <a:pt x="379" y="1"/>
                        <a:pt x="3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903" name="Google Shape;903;p39"/>
            <p:cNvCxnSpPr/>
            <p:nvPr/>
          </p:nvCxnSpPr>
          <p:spPr>
            <a:xfrm>
              <a:off x="5863875" y="1945050"/>
              <a:ext cx="911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04" name="Google Shape;904;p39"/>
          <p:cNvGrpSpPr/>
          <p:nvPr/>
        </p:nvGrpSpPr>
        <p:grpSpPr>
          <a:xfrm>
            <a:off x="2774100" y="3201088"/>
            <a:ext cx="1737300" cy="804000"/>
            <a:chOff x="1572025" y="3436838"/>
            <a:chExt cx="1737300" cy="804000"/>
          </a:xfrm>
        </p:grpSpPr>
        <p:grpSp>
          <p:nvGrpSpPr>
            <p:cNvPr id="905" name="Google Shape;905;p39"/>
            <p:cNvGrpSpPr/>
            <p:nvPr/>
          </p:nvGrpSpPr>
          <p:grpSpPr>
            <a:xfrm>
              <a:off x="1572025" y="3436838"/>
              <a:ext cx="804000" cy="804000"/>
              <a:chOff x="1974000" y="3436838"/>
              <a:chExt cx="804000" cy="804000"/>
            </a:xfrm>
          </p:grpSpPr>
          <p:sp>
            <p:nvSpPr>
              <p:cNvPr id="906" name="Google Shape;906;p39"/>
              <p:cNvSpPr/>
              <p:nvPr/>
            </p:nvSpPr>
            <p:spPr>
              <a:xfrm>
                <a:off x="1974000" y="3436838"/>
                <a:ext cx="804000" cy="804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07" name="Google Shape;907;p39"/>
              <p:cNvGrpSpPr/>
              <p:nvPr/>
            </p:nvGrpSpPr>
            <p:grpSpPr>
              <a:xfrm>
                <a:off x="2303926" y="3692542"/>
                <a:ext cx="143873" cy="329541"/>
                <a:chOff x="6299775" y="2737075"/>
                <a:chExt cx="29950" cy="68600"/>
              </a:xfrm>
            </p:grpSpPr>
            <p:sp>
              <p:nvSpPr>
                <p:cNvPr id="912" name="Google Shape;912;p39"/>
                <p:cNvSpPr/>
                <p:nvPr/>
              </p:nvSpPr>
              <p:spPr>
                <a:xfrm>
                  <a:off x="6326700" y="2737075"/>
                  <a:ext cx="3025" cy="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5" extrusionOk="0">
                      <a:moveTo>
                        <a:pt x="46" y="0"/>
                      </a:moveTo>
                      <a:cubicBezTo>
                        <a:pt x="46" y="0"/>
                        <a:pt x="23" y="0"/>
                        <a:pt x="0" y="23"/>
                      </a:cubicBezTo>
                      <a:lnTo>
                        <a:pt x="0" y="46"/>
                      </a:lnTo>
                      <a:lnTo>
                        <a:pt x="0" y="92"/>
                      </a:lnTo>
                      <a:cubicBezTo>
                        <a:pt x="23" y="115"/>
                        <a:pt x="46" y="115"/>
                        <a:pt x="46" y="115"/>
                      </a:cubicBezTo>
                      <a:cubicBezTo>
                        <a:pt x="69" y="115"/>
                        <a:pt x="69" y="115"/>
                        <a:pt x="98" y="92"/>
                      </a:cubicBezTo>
                      <a:cubicBezTo>
                        <a:pt x="98" y="92"/>
                        <a:pt x="121" y="69"/>
                        <a:pt x="121" y="46"/>
                      </a:cubicBezTo>
                      <a:lnTo>
                        <a:pt x="98" y="23"/>
                      </a:lnTo>
                      <a:cubicBezTo>
                        <a:pt x="69" y="0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39"/>
                <p:cNvSpPr/>
                <p:nvPr/>
              </p:nvSpPr>
              <p:spPr>
                <a:xfrm>
                  <a:off x="6299775" y="2802650"/>
                  <a:ext cx="3025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21" extrusionOk="0">
                      <a:moveTo>
                        <a:pt x="75" y="0"/>
                      </a:moveTo>
                      <a:cubicBezTo>
                        <a:pt x="52" y="0"/>
                        <a:pt x="52" y="0"/>
                        <a:pt x="29" y="23"/>
                      </a:cubicBezTo>
                      <a:cubicBezTo>
                        <a:pt x="29" y="23"/>
                        <a:pt x="1" y="46"/>
                        <a:pt x="1" y="69"/>
                      </a:cubicBezTo>
                      <a:lnTo>
                        <a:pt x="29" y="98"/>
                      </a:lnTo>
                      <a:cubicBezTo>
                        <a:pt x="52" y="121"/>
                        <a:pt x="52" y="121"/>
                        <a:pt x="75" y="121"/>
                      </a:cubicBezTo>
                      <a:cubicBezTo>
                        <a:pt x="75" y="121"/>
                        <a:pt x="98" y="121"/>
                        <a:pt x="121" y="98"/>
                      </a:cubicBezTo>
                      <a:lnTo>
                        <a:pt x="121" y="69"/>
                      </a:lnTo>
                      <a:lnTo>
                        <a:pt x="121" y="23"/>
                      </a:lnTo>
                      <a:cubicBezTo>
                        <a:pt x="98" y="0"/>
                        <a:pt x="75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914" name="Google Shape;914;p39"/>
            <p:cNvCxnSpPr/>
            <p:nvPr/>
          </p:nvCxnSpPr>
          <p:spPr>
            <a:xfrm>
              <a:off x="2376025" y="3838838"/>
              <a:ext cx="933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5" name="Google Shape;915;p39"/>
          <p:cNvGrpSpPr/>
          <p:nvPr/>
        </p:nvGrpSpPr>
        <p:grpSpPr>
          <a:xfrm>
            <a:off x="4639875" y="2569825"/>
            <a:ext cx="1718825" cy="804000"/>
            <a:chOff x="5853175" y="2805575"/>
            <a:chExt cx="1718825" cy="804000"/>
          </a:xfrm>
        </p:grpSpPr>
        <p:grpSp>
          <p:nvGrpSpPr>
            <p:cNvPr id="916" name="Google Shape;916;p39"/>
            <p:cNvGrpSpPr/>
            <p:nvPr/>
          </p:nvGrpSpPr>
          <p:grpSpPr>
            <a:xfrm>
              <a:off x="6556705" y="2805575"/>
              <a:ext cx="1015295" cy="804000"/>
              <a:chOff x="6141705" y="2805575"/>
              <a:chExt cx="1015295" cy="804000"/>
            </a:xfrm>
          </p:grpSpPr>
          <p:sp>
            <p:nvSpPr>
              <p:cNvPr id="917" name="Google Shape;917;p39"/>
              <p:cNvSpPr/>
              <p:nvPr/>
            </p:nvSpPr>
            <p:spPr>
              <a:xfrm>
                <a:off x="6353000" y="2805575"/>
                <a:ext cx="804000" cy="80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6141705" y="2947677"/>
                <a:ext cx="209326" cy="386706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3220" extrusionOk="0">
                    <a:moveTo>
                      <a:pt x="717" y="1"/>
                    </a:moveTo>
                    <a:cubicBezTo>
                      <a:pt x="619" y="1"/>
                      <a:pt x="528" y="46"/>
                      <a:pt x="505" y="144"/>
                    </a:cubicBezTo>
                    <a:lnTo>
                      <a:pt x="98" y="1072"/>
                    </a:lnTo>
                    <a:lnTo>
                      <a:pt x="98" y="476"/>
                    </a:lnTo>
                    <a:cubicBezTo>
                      <a:pt x="98" y="396"/>
                      <a:pt x="169" y="329"/>
                      <a:pt x="251" y="329"/>
                    </a:cubicBezTo>
                    <a:cubicBezTo>
                      <a:pt x="263" y="329"/>
                      <a:pt x="275" y="330"/>
                      <a:pt x="287" y="333"/>
                    </a:cubicBezTo>
                    <a:cubicBezTo>
                      <a:pt x="294" y="339"/>
                      <a:pt x="301" y="342"/>
                      <a:pt x="307" y="342"/>
                    </a:cubicBezTo>
                    <a:cubicBezTo>
                      <a:pt x="322" y="342"/>
                      <a:pt x="333" y="326"/>
                      <a:pt x="333" y="310"/>
                    </a:cubicBezTo>
                    <a:cubicBezTo>
                      <a:pt x="333" y="287"/>
                      <a:pt x="333" y="264"/>
                      <a:pt x="310" y="241"/>
                    </a:cubicBezTo>
                    <a:cubicBezTo>
                      <a:pt x="294" y="238"/>
                      <a:pt x="277" y="237"/>
                      <a:pt x="261" y="237"/>
                    </a:cubicBezTo>
                    <a:cubicBezTo>
                      <a:pt x="117" y="237"/>
                      <a:pt x="1" y="347"/>
                      <a:pt x="1" y="476"/>
                    </a:cubicBezTo>
                    <a:lnTo>
                      <a:pt x="1" y="3174"/>
                    </a:lnTo>
                    <a:cubicBezTo>
                      <a:pt x="1" y="3197"/>
                      <a:pt x="24" y="3219"/>
                      <a:pt x="47" y="3219"/>
                    </a:cubicBezTo>
                    <a:cubicBezTo>
                      <a:pt x="98" y="3219"/>
                      <a:pt x="98" y="3197"/>
                      <a:pt x="98" y="3174"/>
                    </a:cubicBezTo>
                    <a:lnTo>
                      <a:pt x="98" y="1478"/>
                    </a:lnTo>
                    <a:lnTo>
                      <a:pt x="98" y="1410"/>
                    </a:lnTo>
                    <a:cubicBezTo>
                      <a:pt x="98" y="1289"/>
                      <a:pt x="144" y="1169"/>
                      <a:pt x="241" y="1072"/>
                    </a:cubicBezTo>
                    <a:cubicBezTo>
                      <a:pt x="430" y="883"/>
                      <a:pt x="814" y="499"/>
                      <a:pt x="934" y="384"/>
                    </a:cubicBezTo>
                    <a:cubicBezTo>
                      <a:pt x="969" y="359"/>
                      <a:pt x="1005" y="346"/>
                      <a:pt x="1040" y="346"/>
                    </a:cubicBezTo>
                    <a:cubicBezTo>
                      <a:pt x="1076" y="346"/>
                      <a:pt x="1112" y="359"/>
                      <a:pt x="1146" y="384"/>
                    </a:cubicBezTo>
                    <a:cubicBezTo>
                      <a:pt x="1192" y="430"/>
                      <a:pt x="1192" y="527"/>
                      <a:pt x="1146" y="573"/>
                    </a:cubicBezTo>
                    <a:cubicBezTo>
                      <a:pt x="1003" y="717"/>
                      <a:pt x="551" y="1169"/>
                      <a:pt x="430" y="1289"/>
                    </a:cubicBezTo>
                    <a:cubicBezTo>
                      <a:pt x="408" y="1312"/>
                      <a:pt x="408" y="1335"/>
                      <a:pt x="430" y="1358"/>
                    </a:cubicBezTo>
                    <a:cubicBezTo>
                      <a:pt x="442" y="1372"/>
                      <a:pt x="453" y="1379"/>
                      <a:pt x="466" y="1379"/>
                    </a:cubicBezTo>
                    <a:cubicBezTo>
                      <a:pt x="478" y="1379"/>
                      <a:pt x="491" y="1372"/>
                      <a:pt x="505" y="1358"/>
                    </a:cubicBezTo>
                    <a:cubicBezTo>
                      <a:pt x="634" y="1229"/>
                      <a:pt x="806" y="1165"/>
                      <a:pt x="978" y="1165"/>
                    </a:cubicBezTo>
                    <a:cubicBezTo>
                      <a:pt x="1151" y="1165"/>
                      <a:pt x="1324" y="1229"/>
                      <a:pt x="1456" y="1358"/>
                    </a:cubicBezTo>
                    <a:cubicBezTo>
                      <a:pt x="1507" y="1410"/>
                      <a:pt x="1507" y="1501"/>
                      <a:pt x="1456" y="1553"/>
                    </a:cubicBezTo>
                    <a:cubicBezTo>
                      <a:pt x="1421" y="1587"/>
                      <a:pt x="1386" y="1604"/>
                      <a:pt x="1350" y="1604"/>
                    </a:cubicBezTo>
                    <a:cubicBezTo>
                      <a:pt x="1314" y="1604"/>
                      <a:pt x="1278" y="1587"/>
                      <a:pt x="1244" y="1553"/>
                    </a:cubicBezTo>
                    <a:cubicBezTo>
                      <a:pt x="1172" y="1481"/>
                      <a:pt x="1071" y="1445"/>
                      <a:pt x="969" y="1445"/>
                    </a:cubicBezTo>
                    <a:cubicBezTo>
                      <a:pt x="867" y="1445"/>
                      <a:pt x="766" y="1481"/>
                      <a:pt x="694" y="1553"/>
                    </a:cubicBezTo>
                    <a:cubicBezTo>
                      <a:pt x="551" y="1719"/>
                      <a:pt x="551" y="1959"/>
                      <a:pt x="694" y="2125"/>
                    </a:cubicBezTo>
                    <a:cubicBezTo>
                      <a:pt x="766" y="2197"/>
                      <a:pt x="867" y="2233"/>
                      <a:pt x="969" y="2233"/>
                    </a:cubicBezTo>
                    <a:cubicBezTo>
                      <a:pt x="1071" y="2233"/>
                      <a:pt x="1172" y="2197"/>
                      <a:pt x="1244" y="2125"/>
                    </a:cubicBezTo>
                    <a:cubicBezTo>
                      <a:pt x="1313" y="2051"/>
                      <a:pt x="1335" y="2005"/>
                      <a:pt x="1364" y="1908"/>
                    </a:cubicBezTo>
                    <a:cubicBezTo>
                      <a:pt x="1364" y="1852"/>
                      <a:pt x="1424" y="1808"/>
                      <a:pt x="1486" y="1808"/>
                    </a:cubicBezTo>
                    <a:cubicBezTo>
                      <a:pt x="1501" y="1808"/>
                      <a:pt x="1516" y="1811"/>
                      <a:pt x="1530" y="1816"/>
                    </a:cubicBezTo>
                    <a:cubicBezTo>
                      <a:pt x="1599" y="1839"/>
                      <a:pt x="1650" y="1908"/>
                      <a:pt x="1622" y="1982"/>
                    </a:cubicBezTo>
                    <a:cubicBezTo>
                      <a:pt x="1599" y="2103"/>
                      <a:pt x="1553" y="2217"/>
                      <a:pt x="1456" y="2314"/>
                    </a:cubicBezTo>
                    <a:cubicBezTo>
                      <a:pt x="1387" y="2389"/>
                      <a:pt x="1290" y="2435"/>
                      <a:pt x="1192" y="2481"/>
                    </a:cubicBezTo>
                    <a:cubicBezTo>
                      <a:pt x="1026" y="2532"/>
                      <a:pt x="934" y="2698"/>
                      <a:pt x="934" y="2864"/>
                    </a:cubicBezTo>
                    <a:lnTo>
                      <a:pt x="934" y="3174"/>
                    </a:lnTo>
                    <a:cubicBezTo>
                      <a:pt x="934" y="3197"/>
                      <a:pt x="957" y="3219"/>
                      <a:pt x="980" y="3219"/>
                    </a:cubicBezTo>
                    <a:cubicBezTo>
                      <a:pt x="1003" y="3219"/>
                      <a:pt x="1026" y="3197"/>
                      <a:pt x="1026" y="3174"/>
                    </a:cubicBezTo>
                    <a:lnTo>
                      <a:pt x="1026" y="2864"/>
                    </a:lnTo>
                    <a:cubicBezTo>
                      <a:pt x="1026" y="2744"/>
                      <a:pt x="1101" y="2601"/>
                      <a:pt x="1244" y="2555"/>
                    </a:cubicBezTo>
                    <a:cubicBezTo>
                      <a:pt x="1335" y="2532"/>
                      <a:pt x="1433" y="2458"/>
                      <a:pt x="1507" y="2389"/>
                    </a:cubicBezTo>
                    <a:cubicBezTo>
                      <a:pt x="1622" y="2269"/>
                      <a:pt x="1696" y="2148"/>
                      <a:pt x="1719" y="2005"/>
                    </a:cubicBezTo>
                    <a:cubicBezTo>
                      <a:pt x="1742" y="1862"/>
                      <a:pt x="1673" y="1742"/>
                      <a:pt x="1553" y="1719"/>
                    </a:cubicBezTo>
                    <a:cubicBezTo>
                      <a:pt x="1535" y="1716"/>
                      <a:pt x="1517" y="1714"/>
                      <a:pt x="1500" y="1714"/>
                    </a:cubicBezTo>
                    <a:cubicBezTo>
                      <a:pt x="1381" y="1714"/>
                      <a:pt x="1287" y="1783"/>
                      <a:pt x="1267" y="1908"/>
                    </a:cubicBezTo>
                    <a:cubicBezTo>
                      <a:pt x="1244" y="1959"/>
                      <a:pt x="1221" y="2005"/>
                      <a:pt x="1169" y="2051"/>
                    </a:cubicBezTo>
                    <a:cubicBezTo>
                      <a:pt x="1124" y="2111"/>
                      <a:pt x="1052" y="2141"/>
                      <a:pt x="977" y="2141"/>
                    </a:cubicBezTo>
                    <a:cubicBezTo>
                      <a:pt x="902" y="2141"/>
                      <a:pt x="823" y="2111"/>
                      <a:pt x="763" y="2051"/>
                    </a:cubicBezTo>
                    <a:cubicBezTo>
                      <a:pt x="648" y="1931"/>
                      <a:pt x="648" y="1742"/>
                      <a:pt x="763" y="1621"/>
                    </a:cubicBezTo>
                    <a:cubicBezTo>
                      <a:pt x="823" y="1561"/>
                      <a:pt x="902" y="1531"/>
                      <a:pt x="977" y="1531"/>
                    </a:cubicBezTo>
                    <a:cubicBezTo>
                      <a:pt x="1052" y="1531"/>
                      <a:pt x="1124" y="1561"/>
                      <a:pt x="1169" y="1621"/>
                    </a:cubicBezTo>
                    <a:cubicBezTo>
                      <a:pt x="1218" y="1670"/>
                      <a:pt x="1284" y="1694"/>
                      <a:pt x="1350" y="1694"/>
                    </a:cubicBezTo>
                    <a:cubicBezTo>
                      <a:pt x="1416" y="1694"/>
                      <a:pt x="1481" y="1670"/>
                      <a:pt x="1530" y="1621"/>
                    </a:cubicBezTo>
                    <a:cubicBezTo>
                      <a:pt x="1599" y="1530"/>
                      <a:pt x="1599" y="1387"/>
                      <a:pt x="1507" y="1289"/>
                    </a:cubicBezTo>
                    <a:cubicBezTo>
                      <a:pt x="1364" y="1146"/>
                      <a:pt x="1169" y="1072"/>
                      <a:pt x="980" y="1072"/>
                    </a:cubicBezTo>
                    <a:cubicBezTo>
                      <a:pt x="883" y="1072"/>
                      <a:pt x="814" y="1072"/>
                      <a:pt x="763" y="1100"/>
                    </a:cubicBezTo>
                    <a:cubicBezTo>
                      <a:pt x="934" y="928"/>
                      <a:pt x="1124" y="739"/>
                      <a:pt x="1221" y="642"/>
                    </a:cubicBezTo>
                    <a:cubicBezTo>
                      <a:pt x="1290" y="550"/>
                      <a:pt x="1290" y="407"/>
                      <a:pt x="1221" y="310"/>
                    </a:cubicBezTo>
                    <a:cubicBezTo>
                      <a:pt x="1172" y="261"/>
                      <a:pt x="1106" y="237"/>
                      <a:pt x="1043" y="237"/>
                    </a:cubicBezTo>
                    <a:cubicBezTo>
                      <a:pt x="980" y="237"/>
                      <a:pt x="920" y="261"/>
                      <a:pt x="883" y="310"/>
                    </a:cubicBezTo>
                    <a:cubicBezTo>
                      <a:pt x="763" y="430"/>
                      <a:pt x="476" y="694"/>
                      <a:pt x="287" y="906"/>
                    </a:cubicBezTo>
                    <a:lnTo>
                      <a:pt x="574" y="190"/>
                    </a:lnTo>
                    <a:cubicBezTo>
                      <a:pt x="597" y="121"/>
                      <a:pt x="648" y="98"/>
                      <a:pt x="717" y="98"/>
                    </a:cubicBezTo>
                    <a:cubicBezTo>
                      <a:pt x="763" y="98"/>
                      <a:pt x="814" y="121"/>
                      <a:pt x="837" y="167"/>
                    </a:cubicBezTo>
                    <a:cubicBezTo>
                      <a:pt x="837" y="190"/>
                      <a:pt x="883" y="190"/>
                      <a:pt x="906" y="190"/>
                    </a:cubicBezTo>
                    <a:cubicBezTo>
                      <a:pt x="934" y="167"/>
                      <a:pt x="934" y="144"/>
                      <a:pt x="906" y="121"/>
                    </a:cubicBezTo>
                    <a:cubicBezTo>
                      <a:pt x="883" y="46"/>
                      <a:pt x="791" y="1"/>
                      <a:pt x="7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19" name="Google Shape;919;p39"/>
            <p:cNvCxnSpPr/>
            <p:nvPr/>
          </p:nvCxnSpPr>
          <p:spPr>
            <a:xfrm>
              <a:off x="5853175" y="3207575"/>
              <a:ext cx="921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" name="Google Shape;986;p56"/>
          <p:cNvSpPr/>
          <p:nvPr/>
        </p:nvSpPr>
        <p:spPr>
          <a:xfrm>
            <a:off x="2961106" y="2095012"/>
            <a:ext cx="376588" cy="474813"/>
          </a:xfrm>
          <a:custGeom>
            <a:avLst/>
            <a:gdLst/>
            <a:ahLst/>
            <a:cxnLst/>
            <a:rect l="l" t="t" r="r" b="b"/>
            <a:pathLst>
              <a:path w="9118" h="12879" extrusionOk="0">
                <a:moveTo>
                  <a:pt x="6797" y="3184"/>
                </a:moveTo>
                <a:cubicBezTo>
                  <a:pt x="6925" y="3184"/>
                  <a:pt x="7054" y="3209"/>
                  <a:pt x="7177" y="3260"/>
                </a:cubicBezTo>
                <a:cubicBezTo>
                  <a:pt x="7548" y="3414"/>
                  <a:pt x="7791" y="3776"/>
                  <a:pt x="7791" y="4178"/>
                </a:cubicBezTo>
                <a:cubicBezTo>
                  <a:pt x="7791" y="4727"/>
                  <a:pt x="7345" y="5172"/>
                  <a:pt x="6797" y="5173"/>
                </a:cubicBezTo>
                <a:cubicBezTo>
                  <a:pt x="6394" y="5173"/>
                  <a:pt x="6031" y="4931"/>
                  <a:pt x="5877" y="4560"/>
                </a:cubicBezTo>
                <a:cubicBezTo>
                  <a:pt x="5723" y="4187"/>
                  <a:pt x="5808" y="3760"/>
                  <a:pt x="6093" y="3475"/>
                </a:cubicBezTo>
                <a:cubicBezTo>
                  <a:pt x="6283" y="3285"/>
                  <a:pt x="6538" y="3184"/>
                  <a:pt x="6797" y="3184"/>
                </a:cubicBezTo>
                <a:close/>
                <a:moveTo>
                  <a:pt x="7008" y="0"/>
                </a:moveTo>
                <a:cubicBezTo>
                  <a:pt x="6974" y="0"/>
                  <a:pt x="6940" y="13"/>
                  <a:pt x="6914" y="39"/>
                </a:cubicBezTo>
                <a:lnTo>
                  <a:pt x="6798" y="156"/>
                </a:lnTo>
                <a:cubicBezTo>
                  <a:pt x="6746" y="208"/>
                  <a:pt x="6746" y="292"/>
                  <a:pt x="6798" y="344"/>
                </a:cubicBezTo>
                <a:lnTo>
                  <a:pt x="6922" y="468"/>
                </a:lnTo>
                <a:lnTo>
                  <a:pt x="3004" y="4386"/>
                </a:lnTo>
                <a:lnTo>
                  <a:pt x="2880" y="4262"/>
                </a:lnTo>
                <a:cubicBezTo>
                  <a:pt x="2854" y="4236"/>
                  <a:pt x="2820" y="4223"/>
                  <a:pt x="2786" y="4223"/>
                </a:cubicBezTo>
                <a:cubicBezTo>
                  <a:pt x="2752" y="4223"/>
                  <a:pt x="2718" y="4236"/>
                  <a:pt x="2692" y="4262"/>
                </a:cubicBezTo>
                <a:lnTo>
                  <a:pt x="2575" y="4379"/>
                </a:lnTo>
                <a:cubicBezTo>
                  <a:pt x="2523" y="4431"/>
                  <a:pt x="2523" y="4515"/>
                  <a:pt x="2575" y="4566"/>
                </a:cubicBezTo>
                <a:lnTo>
                  <a:pt x="4538" y="6531"/>
                </a:lnTo>
                <a:cubicBezTo>
                  <a:pt x="4565" y="6556"/>
                  <a:pt x="4599" y="6569"/>
                  <a:pt x="4632" y="6569"/>
                </a:cubicBezTo>
                <a:cubicBezTo>
                  <a:pt x="4666" y="6569"/>
                  <a:pt x="4700" y="6556"/>
                  <a:pt x="4727" y="6531"/>
                </a:cubicBezTo>
                <a:lnTo>
                  <a:pt x="4843" y="6414"/>
                </a:lnTo>
                <a:cubicBezTo>
                  <a:pt x="4894" y="6362"/>
                  <a:pt x="4894" y="6278"/>
                  <a:pt x="4843" y="6226"/>
                </a:cubicBezTo>
                <a:lnTo>
                  <a:pt x="4727" y="6110"/>
                </a:lnTo>
                <a:lnTo>
                  <a:pt x="5594" y="5242"/>
                </a:lnTo>
                <a:cubicBezTo>
                  <a:pt x="5908" y="5599"/>
                  <a:pt x="6350" y="5787"/>
                  <a:pt x="6797" y="5787"/>
                </a:cubicBezTo>
                <a:cubicBezTo>
                  <a:pt x="7093" y="5787"/>
                  <a:pt x="7391" y="5705"/>
                  <a:pt x="7656" y="5537"/>
                </a:cubicBezTo>
                <a:cubicBezTo>
                  <a:pt x="7786" y="5864"/>
                  <a:pt x="7853" y="6212"/>
                  <a:pt x="7853" y="6565"/>
                </a:cubicBezTo>
                <a:cubicBezTo>
                  <a:pt x="7853" y="8114"/>
                  <a:pt x="6592" y="9374"/>
                  <a:pt x="5043" y="9374"/>
                </a:cubicBezTo>
                <a:lnTo>
                  <a:pt x="5037" y="9374"/>
                </a:lnTo>
                <a:cubicBezTo>
                  <a:pt x="3993" y="9374"/>
                  <a:pt x="3036" y="8786"/>
                  <a:pt x="2553" y="7880"/>
                </a:cubicBezTo>
                <a:lnTo>
                  <a:pt x="3896" y="7880"/>
                </a:lnTo>
                <a:cubicBezTo>
                  <a:pt x="4076" y="7880"/>
                  <a:pt x="4222" y="7734"/>
                  <a:pt x="4222" y="7554"/>
                </a:cubicBezTo>
                <a:lnTo>
                  <a:pt x="4222" y="7301"/>
                </a:lnTo>
                <a:cubicBezTo>
                  <a:pt x="4222" y="7120"/>
                  <a:pt x="4076" y="6974"/>
                  <a:pt x="3896" y="6974"/>
                </a:cubicBezTo>
                <a:lnTo>
                  <a:pt x="327" y="6974"/>
                </a:lnTo>
                <a:cubicBezTo>
                  <a:pt x="146" y="6974"/>
                  <a:pt x="0" y="7120"/>
                  <a:pt x="0" y="7301"/>
                </a:cubicBezTo>
                <a:lnTo>
                  <a:pt x="0" y="7554"/>
                </a:lnTo>
                <a:cubicBezTo>
                  <a:pt x="0" y="7734"/>
                  <a:pt x="146" y="7880"/>
                  <a:pt x="327" y="7880"/>
                </a:cubicBezTo>
                <a:lnTo>
                  <a:pt x="1876" y="7880"/>
                </a:lnTo>
                <a:cubicBezTo>
                  <a:pt x="2309" y="8922"/>
                  <a:pt x="3238" y="9677"/>
                  <a:pt x="4321" y="9910"/>
                </a:cubicBezTo>
                <a:lnTo>
                  <a:pt x="4321" y="10969"/>
                </a:lnTo>
                <a:cubicBezTo>
                  <a:pt x="2953" y="11193"/>
                  <a:pt x="1945" y="11963"/>
                  <a:pt x="1945" y="12879"/>
                </a:cubicBezTo>
                <a:lnTo>
                  <a:pt x="8332" y="12879"/>
                </a:lnTo>
                <a:cubicBezTo>
                  <a:pt x="8332" y="11963"/>
                  <a:pt x="7323" y="11193"/>
                  <a:pt x="5957" y="10969"/>
                </a:cubicBezTo>
                <a:lnTo>
                  <a:pt x="5957" y="9871"/>
                </a:lnTo>
                <a:lnTo>
                  <a:pt x="5925" y="9871"/>
                </a:lnTo>
                <a:cubicBezTo>
                  <a:pt x="7385" y="9481"/>
                  <a:pt x="8464" y="8147"/>
                  <a:pt x="8464" y="6565"/>
                </a:cubicBezTo>
                <a:cubicBezTo>
                  <a:pt x="8464" y="6053"/>
                  <a:pt x="8348" y="5546"/>
                  <a:pt x="8125" y="5084"/>
                </a:cubicBezTo>
                <a:cubicBezTo>
                  <a:pt x="8581" y="4415"/>
                  <a:pt x="8467" y="3511"/>
                  <a:pt x="7860" y="2977"/>
                </a:cubicBezTo>
                <a:lnTo>
                  <a:pt x="8645" y="2192"/>
                </a:lnTo>
                <a:lnTo>
                  <a:pt x="8761" y="2309"/>
                </a:lnTo>
                <a:cubicBezTo>
                  <a:pt x="8787" y="2335"/>
                  <a:pt x="8821" y="2348"/>
                  <a:pt x="8855" y="2348"/>
                </a:cubicBezTo>
                <a:cubicBezTo>
                  <a:pt x="8889" y="2348"/>
                  <a:pt x="8923" y="2335"/>
                  <a:pt x="8948" y="2309"/>
                </a:cubicBezTo>
                <a:lnTo>
                  <a:pt x="9066" y="2192"/>
                </a:lnTo>
                <a:cubicBezTo>
                  <a:pt x="9117" y="2140"/>
                  <a:pt x="9117" y="2056"/>
                  <a:pt x="9066" y="2004"/>
                </a:cubicBezTo>
                <a:lnTo>
                  <a:pt x="9066" y="2002"/>
                </a:lnTo>
                <a:lnTo>
                  <a:pt x="7102" y="39"/>
                </a:lnTo>
                <a:cubicBezTo>
                  <a:pt x="7076" y="13"/>
                  <a:pt x="7042" y="0"/>
                  <a:pt x="700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887;p39"/>
          <p:cNvSpPr/>
          <p:nvPr/>
        </p:nvSpPr>
        <p:spPr>
          <a:xfrm>
            <a:off x="5805981" y="2829651"/>
            <a:ext cx="300718" cy="226379"/>
          </a:xfrm>
          <a:custGeom>
            <a:avLst/>
            <a:gdLst/>
            <a:ahLst/>
            <a:cxnLst/>
            <a:rect l="l" t="t" r="r" b="b"/>
            <a:pathLst>
              <a:path w="2504" h="1885" extrusionOk="0">
                <a:moveTo>
                  <a:pt x="573" y="1289"/>
                </a:moveTo>
                <a:cubicBezTo>
                  <a:pt x="596" y="1289"/>
                  <a:pt x="619" y="1312"/>
                  <a:pt x="619" y="1312"/>
                </a:cubicBezTo>
                <a:lnTo>
                  <a:pt x="619" y="1793"/>
                </a:lnTo>
                <a:lnTo>
                  <a:pt x="287" y="1793"/>
                </a:lnTo>
                <a:lnTo>
                  <a:pt x="287" y="1312"/>
                </a:lnTo>
                <a:lnTo>
                  <a:pt x="309" y="1289"/>
                </a:lnTo>
                <a:close/>
                <a:moveTo>
                  <a:pt x="1380" y="859"/>
                </a:moveTo>
                <a:cubicBezTo>
                  <a:pt x="1409" y="859"/>
                  <a:pt x="1432" y="859"/>
                  <a:pt x="1432" y="882"/>
                </a:cubicBezTo>
                <a:lnTo>
                  <a:pt x="1432" y="1793"/>
                </a:lnTo>
                <a:lnTo>
                  <a:pt x="1094" y="1793"/>
                </a:lnTo>
                <a:lnTo>
                  <a:pt x="1094" y="882"/>
                </a:lnTo>
                <a:cubicBezTo>
                  <a:pt x="1094" y="859"/>
                  <a:pt x="1123" y="859"/>
                  <a:pt x="1146" y="859"/>
                </a:cubicBezTo>
                <a:close/>
                <a:moveTo>
                  <a:pt x="2217" y="98"/>
                </a:moveTo>
                <a:cubicBezTo>
                  <a:pt x="2217" y="98"/>
                  <a:pt x="2240" y="121"/>
                  <a:pt x="2240" y="143"/>
                </a:cubicBezTo>
                <a:lnTo>
                  <a:pt x="2240" y="1793"/>
                </a:lnTo>
                <a:lnTo>
                  <a:pt x="1930" y="1793"/>
                </a:lnTo>
                <a:lnTo>
                  <a:pt x="1930" y="143"/>
                </a:lnTo>
                <a:cubicBezTo>
                  <a:pt x="1930" y="121"/>
                  <a:pt x="1930" y="98"/>
                  <a:pt x="1953" y="98"/>
                </a:cubicBezTo>
                <a:close/>
                <a:moveTo>
                  <a:pt x="1953" y="0"/>
                </a:moveTo>
                <a:cubicBezTo>
                  <a:pt x="1885" y="0"/>
                  <a:pt x="1810" y="75"/>
                  <a:pt x="1810" y="143"/>
                </a:cubicBezTo>
                <a:lnTo>
                  <a:pt x="1810" y="1793"/>
                </a:lnTo>
                <a:lnTo>
                  <a:pt x="1524" y="1793"/>
                </a:lnTo>
                <a:lnTo>
                  <a:pt x="1524" y="882"/>
                </a:lnTo>
                <a:cubicBezTo>
                  <a:pt x="1524" y="814"/>
                  <a:pt x="1478" y="739"/>
                  <a:pt x="1380" y="739"/>
                </a:cubicBezTo>
                <a:lnTo>
                  <a:pt x="1146" y="739"/>
                </a:lnTo>
                <a:cubicBezTo>
                  <a:pt x="1071" y="739"/>
                  <a:pt x="1002" y="814"/>
                  <a:pt x="1002" y="882"/>
                </a:cubicBezTo>
                <a:lnTo>
                  <a:pt x="1002" y="1793"/>
                </a:lnTo>
                <a:lnTo>
                  <a:pt x="716" y="1793"/>
                </a:lnTo>
                <a:lnTo>
                  <a:pt x="716" y="1312"/>
                </a:lnTo>
                <a:cubicBezTo>
                  <a:pt x="716" y="1243"/>
                  <a:pt x="642" y="1197"/>
                  <a:pt x="573" y="1197"/>
                </a:cubicBezTo>
                <a:lnTo>
                  <a:pt x="309" y="1197"/>
                </a:lnTo>
                <a:cubicBezTo>
                  <a:pt x="235" y="1197"/>
                  <a:pt x="189" y="1243"/>
                  <a:pt x="189" y="1312"/>
                </a:cubicBezTo>
                <a:lnTo>
                  <a:pt x="189" y="1793"/>
                </a:lnTo>
                <a:lnTo>
                  <a:pt x="69" y="1793"/>
                </a:lnTo>
                <a:cubicBezTo>
                  <a:pt x="23" y="1793"/>
                  <a:pt x="0" y="1816"/>
                  <a:pt x="0" y="1839"/>
                </a:cubicBezTo>
                <a:cubicBezTo>
                  <a:pt x="0" y="1862"/>
                  <a:pt x="23" y="1885"/>
                  <a:pt x="69" y="1885"/>
                </a:cubicBezTo>
                <a:lnTo>
                  <a:pt x="2457" y="1885"/>
                </a:lnTo>
                <a:cubicBezTo>
                  <a:pt x="2480" y="1885"/>
                  <a:pt x="2503" y="1862"/>
                  <a:pt x="2503" y="1839"/>
                </a:cubicBezTo>
                <a:cubicBezTo>
                  <a:pt x="2503" y="1816"/>
                  <a:pt x="2480" y="1793"/>
                  <a:pt x="2457" y="1793"/>
                </a:cubicBezTo>
                <a:lnTo>
                  <a:pt x="2337" y="1793"/>
                </a:lnTo>
                <a:lnTo>
                  <a:pt x="2337" y="143"/>
                </a:lnTo>
                <a:cubicBezTo>
                  <a:pt x="2337" y="75"/>
                  <a:pt x="2291" y="0"/>
                  <a:pt x="2217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888;p39"/>
          <p:cNvSpPr/>
          <p:nvPr/>
        </p:nvSpPr>
        <p:spPr>
          <a:xfrm>
            <a:off x="3080027" y="2177055"/>
            <a:ext cx="229141" cy="174858"/>
          </a:xfrm>
          <a:custGeom>
            <a:avLst/>
            <a:gdLst/>
            <a:ahLst/>
            <a:cxnLst/>
            <a:rect l="l" t="t" r="r" b="b"/>
            <a:pathLst>
              <a:path w="1908" h="1456" extrusionOk="0">
                <a:moveTo>
                  <a:pt x="1530" y="0"/>
                </a:moveTo>
                <a:cubicBezTo>
                  <a:pt x="1501" y="0"/>
                  <a:pt x="1478" y="23"/>
                  <a:pt x="1478" y="69"/>
                </a:cubicBezTo>
                <a:cubicBezTo>
                  <a:pt x="1478" y="98"/>
                  <a:pt x="1501" y="121"/>
                  <a:pt x="1530" y="121"/>
                </a:cubicBezTo>
                <a:lnTo>
                  <a:pt x="1719" y="121"/>
                </a:lnTo>
                <a:lnTo>
                  <a:pt x="1215" y="619"/>
                </a:lnTo>
                <a:lnTo>
                  <a:pt x="1026" y="430"/>
                </a:lnTo>
                <a:cubicBezTo>
                  <a:pt x="1003" y="430"/>
                  <a:pt x="1003" y="407"/>
                  <a:pt x="980" y="407"/>
                </a:cubicBezTo>
                <a:lnTo>
                  <a:pt x="957" y="430"/>
                </a:lnTo>
                <a:lnTo>
                  <a:pt x="24" y="1358"/>
                </a:lnTo>
                <a:cubicBezTo>
                  <a:pt x="1" y="1387"/>
                  <a:pt x="1" y="1409"/>
                  <a:pt x="24" y="1432"/>
                </a:cubicBezTo>
                <a:lnTo>
                  <a:pt x="46" y="1455"/>
                </a:lnTo>
                <a:cubicBezTo>
                  <a:pt x="69" y="1455"/>
                  <a:pt x="69" y="1432"/>
                  <a:pt x="98" y="1432"/>
                </a:cubicBezTo>
                <a:lnTo>
                  <a:pt x="980" y="550"/>
                </a:lnTo>
                <a:lnTo>
                  <a:pt x="1169" y="739"/>
                </a:lnTo>
                <a:cubicBezTo>
                  <a:pt x="1180" y="751"/>
                  <a:pt x="1192" y="757"/>
                  <a:pt x="1204" y="757"/>
                </a:cubicBezTo>
                <a:cubicBezTo>
                  <a:pt x="1216" y="757"/>
                  <a:pt x="1229" y="751"/>
                  <a:pt x="1243" y="739"/>
                </a:cubicBezTo>
                <a:lnTo>
                  <a:pt x="1788" y="189"/>
                </a:lnTo>
                <a:lnTo>
                  <a:pt x="1788" y="356"/>
                </a:lnTo>
                <a:cubicBezTo>
                  <a:pt x="1788" y="384"/>
                  <a:pt x="1816" y="407"/>
                  <a:pt x="1839" y="407"/>
                </a:cubicBezTo>
                <a:cubicBezTo>
                  <a:pt x="1885" y="407"/>
                  <a:pt x="1885" y="384"/>
                  <a:pt x="1885" y="356"/>
                </a:cubicBezTo>
                <a:lnTo>
                  <a:pt x="1885" y="69"/>
                </a:lnTo>
                <a:cubicBezTo>
                  <a:pt x="1908" y="46"/>
                  <a:pt x="1885" y="23"/>
                  <a:pt x="1885" y="23"/>
                </a:cubicBezTo>
                <a:cubicBezTo>
                  <a:pt x="1862" y="23"/>
                  <a:pt x="1862" y="0"/>
                  <a:pt x="183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888;p39"/>
          <p:cNvSpPr/>
          <p:nvPr/>
        </p:nvSpPr>
        <p:spPr>
          <a:xfrm>
            <a:off x="5829911" y="2748627"/>
            <a:ext cx="229141" cy="174858"/>
          </a:xfrm>
          <a:custGeom>
            <a:avLst/>
            <a:gdLst/>
            <a:ahLst/>
            <a:cxnLst/>
            <a:rect l="l" t="t" r="r" b="b"/>
            <a:pathLst>
              <a:path w="1908" h="1456" extrusionOk="0">
                <a:moveTo>
                  <a:pt x="1530" y="0"/>
                </a:moveTo>
                <a:cubicBezTo>
                  <a:pt x="1501" y="0"/>
                  <a:pt x="1478" y="23"/>
                  <a:pt x="1478" y="69"/>
                </a:cubicBezTo>
                <a:cubicBezTo>
                  <a:pt x="1478" y="98"/>
                  <a:pt x="1501" y="121"/>
                  <a:pt x="1530" y="121"/>
                </a:cubicBezTo>
                <a:lnTo>
                  <a:pt x="1719" y="121"/>
                </a:lnTo>
                <a:lnTo>
                  <a:pt x="1215" y="619"/>
                </a:lnTo>
                <a:lnTo>
                  <a:pt x="1026" y="430"/>
                </a:lnTo>
                <a:cubicBezTo>
                  <a:pt x="1003" y="430"/>
                  <a:pt x="1003" y="407"/>
                  <a:pt x="980" y="407"/>
                </a:cubicBezTo>
                <a:lnTo>
                  <a:pt x="957" y="430"/>
                </a:lnTo>
                <a:lnTo>
                  <a:pt x="24" y="1358"/>
                </a:lnTo>
                <a:cubicBezTo>
                  <a:pt x="1" y="1387"/>
                  <a:pt x="1" y="1409"/>
                  <a:pt x="24" y="1432"/>
                </a:cubicBezTo>
                <a:lnTo>
                  <a:pt x="46" y="1455"/>
                </a:lnTo>
                <a:cubicBezTo>
                  <a:pt x="69" y="1455"/>
                  <a:pt x="69" y="1432"/>
                  <a:pt x="98" y="1432"/>
                </a:cubicBezTo>
                <a:lnTo>
                  <a:pt x="980" y="550"/>
                </a:lnTo>
                <a:lnTo>
                  <a:pt x="1169" y="739"/>
                </a:lnTo>
                <a:cubicBezTo>
                  <a:pt x="1180" y="751"/>
                  <a:pt x="1192" y="757"/>
                  <a:pt x="1204" y="757"/>
                </a:cubicBezTo>
                <a:cubicBezTo>
                  <a:pt x="1216" y="757"/>
                  <a:pt x="1229" y="751"/>
                  <a:pt x="1243" y="739"/>
                </a:cubicBezTo>
                <a:lnTo>
                  <a:pt x="1788" y="189"/>
                </a:lnTo>
                <a:lnTo>
                  <a:pt x="1788" y="356"/>
                </a:lnTo>
                <a:cubicBezTo>
                  <a:pt x="1788" y="384"/>
                  <a:pt x="1816" y="407"/>
                  <a:pt x="1839" y="407"/>
                </a:cubicBezTo>
                <a:cubicBezTo>
                  <a:pt x="1885" y="407"/>
                  <a:pt x="1885" y="384"/>
                  <a:pt x="1885" y="356"/>
                </a:cubicBezTo>
                <a:lnTo>
                  <a:pt x="1885" y="69"/>
                </a:lnTo>
                <a:cubicBezTo>
                  <a:pt x="1908" y="46"/>
                  <a:pt x="1885" y="23"/>
                  <a:pt x="1885" y="23"/>
                </a:cubicBezTo>
                <a:cubicBezTo>
                  <a:pt x="1862" y="23"/>
                  <a:pt x="1862" y="0"/>
                  <a:pt x="1839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139;p71"/>
          <p:cNvSpPr/>
          <p:nvPr/>
        </p:nvSpPr>
        <p:spPr>
          <a:xfrm>
            <a:off x="2976386" y="3404088"/>
            <a:ext cx="375349" cy="398000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3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Main histologic category (cell of origin)</a:t>
            </a:r>
            <a:endParaRPr/>
          </a:p>
        </p:txBody>
      </p:sp>
      <p:grpSp>
        <p:nvGrpSpPr>
          <p:cNvPr id="103" name="Google Shape;103;p17"/>
          <p:cNvGrpSpPr/>
          <p:nvPr/>
        </p:nvGrpSpPr>
        <p:grpSpPr>
          <a:xfrm>
            <a:off x="767537" y="1166900"/>
            <a:ext cx="2750357" cy="3258231"/>
            <a:chOff x="553237" y="1166900"/>
            <a:chExt cx="2750357" cy="3258231"/>
          </a:xfrm>
        </p:grpSpPr>
        <p:sp>
          <p:nvSpPr>
            <p:cNvPr id="104" name="Google Shape;104;p17"/>
            <p:cNvSpPr/>
            <p:nvPr/>
          </p:nvSpPr>
          <p:spPr>
            <a:xfrm>
              <a:off x="638039" y="3097446"/>
              <a:ext cx="1220883" cy="1327684"/>
            </a:xfrm>
            <a:custGeom>
              <a:avLst/>
              <a:gdLst/>
              <a:ahLst/>
              <a:cxnLst/>
              <a:rect l="l" t="t" r="r" b="b"/>
              <a:pathLst>
                <a:path w="7659" h="8329" extrusionOk="0">
                  <a:moveTo>
                    <a:pt x="1" y="0"/>
                  </a:moveTo>
                  <a:cubicBezTo>
                    <a:pt x="121" y="164"/>
                    <a:pt x="246" y="314"/>
                    <a:pt x="393" y="464"/>
                  </a:cubicBezTo>
                  <a:cubicBezTo>
                    <a:pt x="272" y="696"/>
                    <a:pt x="203" y="954"/>
                    <a:pt x="177" y="1241"/>
                  </a:cubicBezTo>
                  <a:cubicBezTo>
                    <a:pt x="164" y="1375"/>
                    <a:pt x="148" y="1526"/>
                    <a:pt x="148" y="1676"/>
                  </a:cubicBezTo>
                  <a:cubicBezTo>
                    <a:pt x="148" y="2940"/>
                    <a:pt x="912" y="4044"/>
                    <a:pt x="2081" y="4491"/>
                  </a:cubicBezTo>
                  <a:cubicBezTo>
                    <a:pt x="2107" y="5621"/>
                    <a:pt x="3005" y="6548"/>
                    <a:pt x="4135" y="6630"/>
                  </a:cubicBezTo>
                  <a:lnTo>
                    <a:pt x="4178" y="6630"/>
                  </a:lnTo>
                  <a:cubicBezTo>
                    <a:pt x="4259" y="6643"/>
                    <a:pt x="4328" y="6656"/>
                    <a:pt x="4393" y="6656"/>
                  </a:cubicBezTo>
                  <a:cubicBezTo>
                    <a:pt x="4449" y="6656"/>
                    <a:pt x="4504" y="6643"/>
                    <a:pt x="4556" y="6643"/>
                  </a:cubicBezTo>
                  <a:lnTo>
                    <a:pt x="4556" y="6859"/>
                  </a:lnTo>
                  <a:cubicBezTo>
                    <a:pt x="4556" y="7675"/>
                    <a:pt x="5226" y="8328"/>
                    <a:pt x="6026" y="8328"/>
                  </a:cubicBezTo>
                  <a:cubicBezTo>
                    <a:pt x="6843" y="8328"/>
                    <a:pt x="7496" y="7675"/>
                    <a:pt x="7496" y="6859"/>
                  </a:cubicBezTo>
                  <a:lnTo>
                    <a:pt x="7496" y="1676"/>
                  </a:lnTo>
                  <a:lnTo>
                    <a:pt x="7496" y="1663"/>
                  </a:lnTo>
                  <a:cubicBezTo>
                    <a:pt x="7607" y="1444"/>
                    <a:pt x="7659" y="1212"/>
                    <a:pt x="7659" y="954"/>
                  </a:cubicBezTo>
                  <a:cubicBezTo>
                    <a:pt x="7659" y="601"/>
                    <a:pt x="7199" y="262"/>
                    <a:pt x="6898" y="0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553237" y="1166900"/>
              <a:ext cx="1279703" cy="1778960"/>
            </a:xfrm>
            <a:custGeom>
              <a:avLst/>
              <a:gdLst/>
              <a:ahLst/>
              <a:cxnLst/>
              <a:rect l="l" t="t" r="r" b="b"/>
              <a:pathLst>
                <a:path w="8028" h="11160" extrusionOk="0">
                  <a:moveTo>
                    <a:pt x="6558" y="1"/>
                  </a:moveTo>
                  <a:cubicBezTo>
                    <a:pt x="5758" y="1"/>
                    <a:pt x="5088" y="654"/>
                    <a:pt x="5088" y="1470"/>
                  </a:cubicBezTo>
                  <a:lnTo>
                    <a:pt x="5088" y="1526"/>
                  </a:lnTo>
                  <a:cubicBezTo>
                    <a:pt x="4872" y="1457"/>
                    <a:pt x="4648" y="1424"/>
                    <a:pt x="4425" y="1424"/>
                  </a:cubicBezTo>
                  <a:cubicBezTo>
                    <a:pt x="3850" y="1424"/>
                    <a:pt x="3279" y="1647"/>
                    <a:pt x="2858" y="2068"/>
                  </a:cubicBezTo>
                  <a:cubicBezTo>
                    <a:pt x="2750" y="2179"/>
                    <a:pt x="2668" y="2287"/>
                    <a:pt x="2587" y="2408"/>
                  </a:cubicBezTo>
                  <a:cubicBezTo>
                    <a:pt x="2450" y="2600"/>
                    <a:pt x="2355" y="2803"/>
                    <a:pt x="2299" y="3008"/>
                  </a:cubicBezTo>
                  <a:cubicBezTo>
                    <a:pt x="2260" y="3185"/>
                    <a:pt x="2218" y="3374"/>
                    <a:pt x="2218" y="3551"/>
                  </a:cubicBezTo>
                  <a:cubicBezTo>
                    <a:pt x="1823" y="3701"/>
                    <a:pt x="1457" y="3946"/>
                    <a:pt x="1156" y="4246"/>
                  </a:cubicBezTo>
                  <a:cubicBezTo>
                    <a:pt x="640" y="4749"/>
                    <a:pt x="327" y="5428"/>
                    <a:pt x="271" y="6150"/>
                  </a:cubicBezTo>
                  <a:cubicBezTo>
                    <a:pt x="232" y="6790"/>
                    <a:pt x="395" y="7430"/>
                    <a:pt x="735" y="7976"/>
                  </a:cubicBezTo>
                  <a:cubicBezTo>
                    <a:pt x="614" y="8110"/>
                    <a:pt x="503" y="8260"/>
                    <a:pt x="409" y="8410"/>
                  </a:cubicBezTo>
                  <a:cubicBezTo>
                    <a:pt x="271" y="8629"/>
                    <a:pt x="164" y="8858"/>
                    <a:pt x="108" y="9132"/>
                  </a:cubicBezTo>
                  <a:cubicBezTo>
                    <a:pt x="43" y="9390"/>
                    <a:pt x="0" y="9648"/>
                    <a:pt x="0" y="9919"/>
                  </a:cubicBezTo>
                  <a:cubicBezTo>
                    <a:pt x="0" y="10357"/>
                    <a:pt x="95" y="10778"/>
                    <a:pt x="271" y="11160"/>
                  </a:cubicBezTo>
                  <a:lnTo>
                    <a:pt x="7554" y="11160"/>
                  </a:lnTo>
                  <a:lnTo>
                    <a:pt x="7770" y="10859"/>
                  </a:lnTo>
                  <a:cubicBezTo>
                    <a:pt x="7933" y="10615"/>
                    <a:pt x="8028" y="10314"/>
                    <a:pt x="8028" y="10001"/>
                  </a:cubicBezTo>
                  <a:lnTo>
                    <a:pt x="8028" y="1470"/>
                  </a:lnTo>
                  <a:cubicBezTo>
                    <a:pt x="8028" y="654"/>
                    <a:pt x="7375" y="1"/>
                    <a:pt x="6558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2023891" y="1166900"/>
              <a:ext cx="1279703" cy="1778960"/>
            </a:xfrm>
            <a:custGeom>
              <a:avLst/>
              <a:gdLst/>
              <a:ahLst/>
              <a:cxnLst/>
              <a:rect l="l" t="t" r="r" b="b"/>
              <a:pathLst>
                <a:path w="8028" h="11160" extrusionOk="0">
                  <a:moveTo>
                    <a:pt x="1470" y="1"/>
                  </a:moveTo>
                  <a:cubicBezTo>
                    <a:pt x="666" y="1"/>
                    <a:pt x="0" y="654"/>
                    <a:pt x="0" y="1470"/>
                  </a:cubicBezTo>
                  <a:lnTo>
                    <a:pt x="0" y="10001"/>
                  </a:lnTo>
                  <a:cubicBezTo>
                    <a:pt x="0" y="10314"/>
                    <a:pt x="108" y="10615"/>
                    <a:pt x="271" y="10859"/>
                  </a:cubicBezTo>
                  <a:lnTo>
                    <a:pt x="477" y="11160"/>
                  </a:lnTo>
                  <a:lnTo>
                    <a:pt x="7770" y="11160"/>
                  </a:lnTo>
                  <a:cubicBezTo>
                    <a:pt x="7933" y="10778"/>
                    <a:pt x="8028" y="10357"/>
                    <a:pt x="8028" y="9919"/>
                  </a:cubicBezTo>
                  <a:cubicBezTo>
                    <a:pt x="8028" y="9648"/>
                    <a:pt x="7988" y="9390"/>
                    <a:pt x="7920" y="9132"/>
                  </a:cubicBezTo>
                  <a:cubicBezTo>
                    <a:pt x="7864" y="8858"/>
                    <a:pt x="7770" y="8629"/>
                    <a:pt x="7619" y="8410"/>
                  </a:cubicBezTo>
                  <a:cubicBezTo>
                    <a:pt x="7538" y="8260"/>
                    <a:pt x="7430" y="8110"/>
                    <a:pt x="7309" y="7976"/>
                  </a:cubicBezTo>
                  <a:cubicBezTo>
                    <a:pt x="7649" y="7430"/>
                    <a:pt x="7799" y="6790"/>
                    <a:pt x="7757" y="6150"/>
                  </a:cubicBezTo>
                  <a:cubicBezTo>
                    <a:pt x="7701" y="5428"/>
                    <a:pt x="7391" y="4749"/>
                    <a:pt x="6885" y="4246"/>
                  </a:cubicBezTo>
                  <a:cubicBezTo>
                    <a:pt x="6587" y="3946"/>
                    <a:pt x="6218" y="3701"/>
                    <a:pt x="5823" y="3551"/>
                  </a:cubicBezTo>
                  <a:cubicBezTo>
                    <a:pt x="5810" y="3374"/>
                    <a:pt x="5784" y="3185"/>
                    <a:pt x="5729" y="3008"/>
                  </a:cubicBezTo>
                  <a:cubicBezTo>
                    <a:pt x="5676" y="2803"/>
                    <a:pt x="5578" y="2600"/>
                    <a:pt x="5457" y="2408"/>
                  </a:cubicBezTo>
                  <a:cubicBezTo>
                    <a:pt x="5376" y="2287"/>
                    <a:pt x="5281" y="2179"/>
                    <a:pt x="5170" y="2068"/>
                  </a:cubicBezTo>
                  <a:cubicBezTo>
                    <a:pt x="4749" y="1647"/>
                    <a:pt x="4180" y="1424"/>
                    <a:pt x="3604" y="1424"/>
                  </a:cubicBezTo>
                  <a:cubicBezTo>
                    <a:pt x="3381" y="1424"/>
                    <a:pt x="3157" y="1457"/>
                    <a:pt x="2939" y="1526"/>
                  </a:cubicBezTo>
                  <a:lnTo>
                    <a:pt x="2939" y="1470"/>
                  </a:lnTo>
                  <a:cubicBezTo>
                    <a:pt x="2939" y="654"/>
                    <a:pt x="228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1997749" y="3097446"/>
              <a:ext cx="1221521" cy="1327684"/>
            </a:xfrm>
            <a:custGeom>
              <a:avLst/>
              <a:gdLst/>
              <a:ahLst/>
              <a:cxnLst/>
              <a:rect l="l" t="t" r="r" b="b"/>
              <a:pathLst>
                <a:path w="7663" h="8329" extrusionOk="0">
                  <a:moveTo>
                    <a:pt x="736" y="0"/>
                  </a:moveTo>
                  <a:cubicBezTo>
                    <a:pt x="435" y="262"/>
                    <a:pt x="1" y="601"/>
                    <a:pt x="1" y="954"/>
                  </a:cubicBezTo>
                  <a:cubicBezTo>
                    <a:pt x="1" y="1212"/>
                    <a:pt x="70" y="1444"/>
                    <a:pt x="177" y="1663"/>
                  </a:cubicBezTo>
                  <a:cubicBezTo>
                    <a:pt x="177" y="1676"/>
                    <a:pt x="164" y="1676"/>
                    <a:pt x="164" y="1676"/>
                  </a:cubicBezTo>
                  <a:lnTo>
                    <a:pt x="164" y="6859"/>
                  </a:lnTo>
                  <a:cubicBezTo>
                    <a:pt x="164" y="7675"/>
                    <a:pt x="830" y="8328"/>
                    <a:pt x="1634" y="8328"/>
                  </a:cubicBezTo>
                  <a:cubicBezTo>
                    <a:pt x="2450" y="8328"/>
                    <a:pt x="3103" y="7675"/>
                    <a:pt x="3103" y="6859"/>
                  </a:cubicBezTo>
                  <a:lnTo>
                    <a:pt x="3103" y="6643"/>
                  </a:lnTo>
                  <a:cubicBezTo>
                    <a:pt x="3159" y="6643"/>
                    <a:pt x="3211" y="6656"/>
                    <a:pt x="3267" y="6656"/>
                  </a:cubicBezTo>
                  <a:cubicBezTo>
                    <a:pt x="3335" y="6656"/>
                    <a:pt x="3417" y="6643"/>
                    <a:pt x="3486" y="6630"/>
                  </a:cubicBezTo>
                  <a:lnTo>
                    <a:pt x="3525" y="6630"/>
                  </a:lnTo>
                  <a:cubicBezTo>
                    <a:pt x="4655" y="6548"/>
                    <a:pt x="5553" y="5621"/>
                    <a:pt x="5595" y="4491"/>
                  </a:cubicBezTo>
                  <a:cubicBezTo>
                    <a:pt x="6751" y="4044"/>
                    <a:pt x="7525" y="2940"/>
                    <a:pt x="7525" y="1676"/>
                  </a:cubicBezTo>
                  <a:cubicBezTo>
                    <a:pt x="7525" y="1526"/>
                    <a:pt x="7512" y="1375"/>
                    <a:pt x="7486" y="1241"/>
                  </a:cubicBezTo>
                  <a:cubicBezTo>
                    <a:pt x="7473" y="954"/>
                    <a:pt x="7392" y="696"/>
                    <a:pt x="7267" y="464"/>
                  </a:cubicBezTo>
                  <a:cubicBezTo>
                    <a:pt x="7418" y="314"/>
                    <a:pt x="7555" y="164"/>
                    <a:pt x="7663" y="0"/>
                  </a:cubicBez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7"/>
          <p:cNvSpPr/>
          <p:nvPr/>
        </p:nvSpPr>
        <p:spPr>
          <a:xfrm>
            <a:off x="4261238" y="1243107"/>
            <a:ext cx="502200" cy="50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4261225" y="2136382"/>
            <a:ext cx="502200" cy="50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4261238" y="3922932"/>
            <a:ext cx="502200" cy="50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4261225" y="3029657"/>
            <a:ext cx="502200" cy="50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5602450" y="3906575"/>
            <a:ext cx="314966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"/>
              </a:rPr>
              <a:t>Others</a:t>
            </a: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: 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Lymphoma, meningioma, germ cell tumors, metastasis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5602450" y="3013300"/>
            <a:ext cx="314966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700" dirty="0" err="1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</a:rPr>
              <a:t>Embryonal</a:t>
            </a:r>
            <a:r>
              <a:rPr lang="en-US" sz="1200" dirty="0">
                <a:latin typeface="Fira Sans"/>
                <a:ea typeface="Fira Sans"/>
                <a:cs typeface="Fira Sans"/>
              </a:rPr>
              <a:t> </a:t>
            </a:r>
            <a:r>
              <a:rPr lang="en-US" sz="1700" dirty="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</a:rPr>
              <a:t>(Primitive) neoplasms:</a:t>
            </a:r>
            <a:r>
              <a:rPr lang="en-US" dirty="0">
                <a:latin typeface="Fira Sans"/>
                <a:ea typeface="Fira Sans"/>
                <a:cs typeface="Fira Sans"/>
              </a:rPr>
              <a:t> have “small round cell” appearance reminiscent of normal progenitor cells  in the developing CNS.</a:t>
            </a:r>
            <a:endParaRPr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5602450" y="1226750"/>
            <a:ext cx="302908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700" err="1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</a:rPr>
              <a:t>Gliomas</a:t>
            </a:r>
            <a:r>
              <a:rPr lang="en-US" b="1">
                <a:solidFill>
                  <a:schemeClr val="accent5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</a:rPr>
              <a:t>:</a:t>
            </a:r>
            <a:r>
              <a:rPr lang="en-US">
                <a:latin typeface="Fira Sans"/>
                <a:ea typeface="Fira Sans"/>
                <a:cs typeface="Fira Sans"/>
              </a:rPr>
              <a:t> long been classified as </a:t>
            </a:r>
            <a:r>
              <a:rPr lang="en-US" err="1">
                <a:latin typeface="Fira Sans"/>
                <a:ea typeface="Fira Sans"/>
                <a:cs typeface="Fira Sans"/>
              </a:rPr>
              <a:t>astrocytomas</a:t>
            </a:r>
            <a:r>
              <a:rPr lang="en-US">
                <a:latin typeface="Fira Sans"/>
                <a:ea typeface="Fira Sans"/>
                <a:cs typeface="Fira Sans"/>
              </a:rPr>
              <a:t>, </a:t>
            </a:r>
            <a:r>
              <a:rPr lang="en-US" err="1">
                <a:latin typeface="Fira Sans"/>
                <a:ea typeface="Fira Sans"/>
                <a:cs typeface="Fira Sans"/>
              </a:rPr>
              <a:t>oligodendrogliomas</a:t>
            </a:r>
            <a:r>
              <a:rPr lang="en-US">
                <a:latin typeface="Fira Sans"/>
                <a:ea typeface="Fira Sans"/>
                <a:cs typeface="Fira Sans"/>
              </a:rPr>
              <a:t>,</a:t>
            </a:r>
          </a:p>
          <a:p>
            <a:r>
              <a:rPr lang="en-US">
                <a:latin typeface="Fira Sans"/>
                <a:ea typeface="Fira Sans"/>
                <a:cs typeface="Fira Sans"/>
              </a:rPr>
              <a:t>and </a:t>
            </a:r>
            <a:r>
              <a:rPr lang="en-US" err="1">
                <a:latin typeface="Fira Sans"/>
                <a:ea typeface="Fira Sans"/>
                <a:cs typeface="Fira Sans"/>
              </a:rPr>
              <a:t>ependymomas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5602450" y="2120025"/>
            <a:ext cx="302908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7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rPr>
              <a:t>Neuronal tumors</a:t>
            </a:r>
            <a:r>
              <a:rPr lang="en-US" sz="1200">
                <a:solidFill>
                  <a:schemeClr val="accent5">
                    <a:lumMod val="90000"/>
                    <a:lumOff val="10000"/>
                  </a:schemeClr>
                </a:solidFill>
                <a:latin typeface="Fira Sans"/>
                <a:ea typeface="Fira Sans"/>
                <a:cs typeface="Fira Sans"/>
              </a:rPr>
              <a:t>: </a:t>
            </a:r>
            <a:r>
              <a:rPr lang="en-US">
                <a:latin typeface="Fira Sans"/>
                <a:ea typeface="Fira Sans"/>
                <a:cs typeface="Fira Sans"/>
              </a:rPr>
              <a:t>composed of cells with neuronal characteristics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116" name="Google Shape;116;p17"/>
          <p:cNvCxnSpPr>
            <a:stCxn id="108" idx="3"/>
            <a:endCxn id="114" idx="1"/>
          </p:cNvCxnSpPr>
          <p:nvPr/>
        </p:nvCxnSpPr>
        <p:spPr>
          <a:xfrm flipV="1">
            <a:off x="4763438" y="1494200"/>
            <a:ext cx="839012" cy="7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7"/>
          <p:cNvCxnSpPr>
            <a:stCxn id="109" idx="3"/>
            <a:endCxn id="115" idx="1"/>
          </p:cNvCxnSpPr>
          <p:nvPr/>
        </p:nvCxnSpPr>
        <p:spPr>
          <a:xfrm flipV="1">
            <a:off x="4763425" y="2387475"/>
            <a:ext cx="839025" cy="7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7"/>
          <p:cNvCxnSpPr>
            <a:stCxn id="111" idx="3"/>
            <a:endCxn id="113" idx="1"/>
          </p:cNvCxnSpPr>
          <p:nvPr/>
        </p:nvCxnSpPr>
        <p:spPr>
          <a:xfrm flipV="1">
            <a:off x="4763425" y="3280750"/>
            <a:ext cx="839025" cy="7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17"/>
          <p:cNvCxnSpPr>
            <a:stCxn id="110" idx="3"/>
            <a:endCxn id="112" idx="1"/>
          </p:cNvCxnSpPr>
          <p:nvPr/>
        </p:nvCxnSpPr>
        <p:spPr>
          <a:xfrm flipV="1">
            <a:off x="4763438" y="4174025"/>
            <a:ext cx="839012" cy="7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8217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1"/>
          <p:cNvSpPr txBox="1">
            <a:spLocks noGrp="1"/>
          </p:cNvSpPr>
          <p:nvPr>
            <p:ph type="title"/>
          </p:nvPr>
        </p:nvSpPr>
        <p:spPr>
          <a:xfrm>
            <a:off x="181596" y="258391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err="1"/>
              <a:t>Gliomas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563" name="Google Shape;563;p31"/>
          <p:cNvSpPr/>
          <p:nvPr/>
        </p:nvSpPr>
        <p:spPr>
          <a:xfrm>
            <a:off x="2135529" y="1073842"/>
            <a:ext cx="515378" cy="834469"/>
          </a:xfrm>
          <a:custGeom>
            <a:avLst/>
            <a:gdLst/>
            <a:ahLst/>
            <a:cxnLst/>
            <a:rect l="l" t="t" r="r" b="b"/>
            <a:pathLst>
              <a:path w="1389" h="2249" extrusionOk="0">
                <a:moveTo>
                  <a:pt x="237" y="0"/>
                </a:moveTo>
                <a:cubicBezTo>
                  <a:pt x="190" y="0"/>
                  <a:pt x="143" y="21"/>
                  <a:pt x="108" y="62"/>
                </a:cubicBezTo>
                <a:lnTo>
                  <a:pt x="1" y="156"/>
                </a:lnTo>
                <a:lnTo>
                  <a:pt x="843" y="986"/>
                </a:lnTo>
                <a:cubicBezTo>
                  <a:pt x="912" y="1067"/>
                  <a:pt x="912" y="1192"/>
                  <a:pt x="843" y="1260"/>
                </a:cubicBezTo>
                <a:lnTo>
                  <a:pt x="1" y="2103"/>
                </a:lnTo>
                <a:lnTo>
                  <a:pt x="108" y="2197"/>
                </a:lnTo>
                <a:cubicBezTo>
                  <a:pt x="143" y="2232"/>
                  <a:pt x="190" y="2249"/>
                  <a:pt x="237" y="2249"/>
                </a:cubicBezTo>
                <a:cubicBezTo>
                  <a:pt x="285" y="2249"/>
                  <a:pt x="332" y="2232"/>
                  <a:pt x="366" y="2197"/>
                </a:cubicBezTo>
                <a:lnTo>
                  <a:pt x="1307" y="1260"/>
                </a:lnTo>
                <a:cubicBezTo>
                  <a:pt x="1389" y="1192"/>
                  <a:pt x="1389" y="1067"/>
                  <a:pt x="1307" y="986"/>
                </a:cubicBezTo>
                <a:lnTo>
                  <a:pt x="366" y="62"/>
                </a:lnTo>
                <a:cubicBezTo>
                  <a:pt x="332" y="21"/>
                  <a:pt x="285" y="0"/>
                  <a:pt x="2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1"/>
          <p:cNvSpPr/>
          <p:nvPr/>
        </p:nvSpPr>
        <p:spPr>
          <a:xfrm>
            <a:off x="2236267" y="1328534"/>
            <a:ext cx="156951" cy="270859"/>
          </a:xfrm>
          <a:custGeom>
            <a:avLst/>
            <a:gdLst/>
            <a:ahLst/>
            <a:cxnLst/>
            <a:rect l="l" t="t" r="r" b="b"/>
            <a:pathLst>
              <a:path w="423" h="730" extrusionOk="0">
                <a:moveTo>
                  <a:pt x="96" y="0"/>
                </a:moveTo>
                <a:cubicBezTo>
                  <a:pt x="46" y="0"/>
                  <a:pt x="1" y="38"/>
                  <a:pt x="1" y="94"/>
                </a:cubicBezTo>
                <a:lnTo>
                  <a:pt x="1" y="636"/>
                </a:lnTo>
                <a:cubicBezTo>
                  <a:pt x="1" y="692"/>
                  <a:pt x="46" y="730"/>
                  <a:pt x="96" y="730"/>
                </a:cubicBezTo>
                <a:cubicBezTo>
                  <a:pt x="119" y="730"/>
                  <a:pt x="143" y="722"/>
                  <a:pt x="164" y="705"/>
                </a:cubicBezTo>
                <a:lnTo>
                  <a:pt x="327" y="528"/>
                </a:lnTo>
                <a:cubicBezTo>
                  <a:pt x="422" y="447"/>
                  <a:pt x="422" y="296"/>
                  <a:pt x="327" y="202"/>
                </a:cubicBezTo>
                <a:lnTo>
                  <a:pt x="164" y="25"/>
                </a:lnTo>
                <a:cubicBezTo>
                  <a:pt x="143" y="8"/>
                  <a:pt x="119" y="0"/>
                  <a:pt x="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1"/>
          <p:cNvSpPr/>
          <p:nvPr/>
        </p:nvSpPr>
        <p:spPr>
          <a:xfrm>
            <a:off x="2475978" y="1152307"/>
            <a:ext cx="2585053" cy="681600"/>
          </a:xfrm>
          <a:custGeom>
            <a:avLst/>
            <a:gdLst/>
            <a:ahLst/>
            <a:cxnLst/>
            <a:rect l="l" t="t" r="r" b="b"/>
            <a:pathLst>
              <a:path w="6967" h="1837" extrusionOk="0">
                <a:moveTo>
                  <a:pt x="1" y="1"/>
                </a:moveTo>
                <a:lnTo>
                  <a:pt x="791" y="775"/>
                </a:lnTo>
                <a:cubicBezTo>
                  <a:pt x="830" y="817"/>
                  <a:pt x="843" y="870"/>
                  <a:pt x="843" y="912"/>
                </a:cubicBezTo>
                <a:cubicBezTo>
                  <a:pt x="843" y="968"/>
                  <a:pt x="830" y="1007"/>
                  <a:pt x="791" y="1049"/>
                </a:cubicBezTo>
                <a:lnTo>
                  <a:pt x="1" y="1836"/>
                </a:lnTo>
                <a:lnTo>
                  <a:pt x="6069" y="1836"/>
                </a:lnTo>
                <a:lnTo>
                  <a:pt x="6967" y="912"/>
                </a:lnTo>
                <a:lnTo>
                  <a:pt x="60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1"/>
          <p:cNvSpPr/>
          <p:nvPr/>
        </p:nvSpPr>
        <p:spPr>
          <a:xfrm>
            <a:off x="6779654" y="1915629"/>
            <a:ext cx="515378" cy="835953"/>
          </a:xfrm>
          <a:custGeom>
            <a:avLst/>
            <a:gdLst/>
            <a:ahLst/>
            <a:cxnLst/>
            <a:rect l="l" t="t" r="r" b="b"/>
            <a:pathLst>
              <a:path w="1389" h="2253" extrusionOk="0">
                <a:moveTo>
                  <a:pt x="1149" y="1"/>
                </a:moveTo>
                <a:cubicBezTo>
                  <a:pt x="1102" y="1"/>
                  <a:pt x="1054" y="18"/>
                  <a:pt x="1019" y="52"/>
                </a:cubicBezTo>
                <a:lnTo>
                  <a:pt x="82" y="989"/>
                </a:lnTo>
                <a:cubicBezTo>
                  <a:pt x="0" y="1071"/>
                  <a:pt x="0" y="1195"/>
                  <a:pt x="82" y="1264"/>
                </a:cubicBezTo>
                <a:lnTo>
                  <a:pt x="1019" y="2201"/>
                </a:lnTo>
                <a:cubicBezTo>
                  <a:pt x="1054" y="2235"/>
                  <a:pt x="1102" y="2252"/>
                  <a:pt x="1149" y="2252"/>
                </a:cubicBezTo>
                <a:cubicBezTo>
                  <a:pt x="1197" y="2252"/>
                  <a:pt x="1245" y="2235"/>
                  <a:pt x="1277" y="2201"/>
                </a:cubicBezTo>
                <a:lnTo>
                  <a:pt x="1388" y="2106"/>
                </a:lnTo>
                <a:lnTo>
                  <a:pt x="542" y="1264"/>
                </a:lnTo>
                <a:cubicBezTo>
                  <a:pt x="477" y="1195"/>
                  <a:pt x="477" y="1071"/>
                  <a:pt x="542" y="989"/>
                </a:cubicBezTo>
                <a:lnTo>
                  <a:pt x="1388" y="160"/>
                </a:lnTo>
                <a:lnTo>
                  <a:pt x="1277" y="52"/>
                </a:lnTo>
                <a:cubicBezTo>
                  <a:pt x="1245" y="18"/>
                  <a:pt x="1197" y="1"/>
                  <a:pt x="1149" y="1"/>
                </a:cubicBezTo>
                <a:close/>
              </a:path>
            </a:pathLst>
          </a:custGeom>
          <a:solidFill>
            <a:srgbClr val="64D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1"/>
          <p:cNvSpPr/>
          <p:nvPr/>
        </p:nvSpPr>
        <p:spPr>
          <a:xfrm>
            <a:off x="7077602" y="2197992"/>
            <a:ext cx="156580" cy="271230"/>
          </a:xfrm>
          <a:custGeom>
            <a:avLst/>
            <a:gdLst/>
            <a:ahLst/>
            <a:cxnLst/>
            <a:rect l="l" t="t" r="r" b="b"/>
            <a:pathLst>
              <a:path w="422" h="731" extrusionOk="0">
                <a:moveTo>
                  <a:pt x="327" y="1"/>
                </a:moveTo>
                <a:cubicBezTo>
                  <a:pt x="304" y="1"/>
                  <a:pt x="280" y="8"/>
                  <a:pt x="259" y="26"/>
                </a:cubicBezTo>
                <a:lnTo>
                  <a:pt x="95" y="202"/>
                </a:lnTo>
                <a:cubicBezTo>
                  <a:pt x="1" y="297"/>
                  <a:pt x="1" y="447"/>
                  <a:pt x="95" y="529"/>
                </a:cubicBezTo>
                <a:lnTo>
                  <a:pt x="259" y="705"/>
                </a:lnTo>
                <a:cubicBezTo>
                  <a:pt x="280" y="722"/>
                  <a:pt x="304" y="730"/>
                  <a:pt x="327" y="730"/>
                </a:cubicBezTo>
                <a:cubicBezTo>
                  <a:pt x="377" y="730"/>
                  <a:pt x="422" y="693"/>
                  <a:pt x="422" y="637"/>
                </a:cubicBezTo>
                <a:lnTo>
                  <a:pt x="422" y="94"/>
                </a:lnTo>
                <a:cubicBezTo>
                  <a:pt x="422" y="38"/>
                  <a:pt x="377" y="1"/>
                  <a:pt x="327" y="1"/>
                </a:cubicBezTo>
                <a:close/>
              </a:path>
            </a:pathLst>
          </a:custGeom>
          <a:solidFill>
            <a:srgbClr val="64D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1"/>
          <p:cNvSpPr/>
          <p:nvPr/>
        </p:nvSpPr>
        <p:spPr>
          <a:xfrm>
            <a:off x="3815843" y="1915629"/>
            <a:ext cx="3281421" cy="888474"/>
          </a:xfrm>
          <a:custGeom>
            <a:avLst/>
            <a:gdLst/>
            <a:ahLst/>
            <a:cxnLst/>
            <a:rect l="l" t="t" r="r" b="b"/>
            <a:pathLst>
              <a:path w="6953" h="1836" extrusionOk="0">
                <a:moveTo>
                  <a:pt x="898" y="0"/>
                </a:moveTo>
                <a:lnTo>
                  <a:pt x="0" y="911"/>
                </a:lnTo>
                <a:lnTo>
                  <a:pt x="898" y="1836"/>
                </a:lnTo>
                <a:lnTo>
                  <a:pt x="6953" y="1836"/>
                </a:lnTo>
                <a:lnTo>
                  <a:pt x="6179" y="1049"/>
                </a:lnTo>
                <a:cubicBezTo>
                  <a:pt x="6136" y="1006"/>
                  <a:pt x="6123" y="967"/>
                  <a:pt x="6123" y="911"/>
                </a:cubicBezTo>
                <a:cubicBezTo>
                  <a:pt x="6123" y="869"/>
                  <a:pt x="6136" y="817"/>
                  <a:pt x="6179" y="774"/>
                </a:cubicBezTo>
                <a:lnTo>
                  <a:pt x="69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1"/>
          <p:cNvSpPr/>
          <p:nvPr/>
        </p:nvSpPr>
        <p:spPr>
          <a:xfrm>
            <a:off x="2017918" y="2900752"/>
            <a:ext cx="515378" cy="838550"/>
          </a:xfrm>
          <a:custGeom>
            <a:avLst/>
            <a:gdLst/>
            <a:ahLst/>
            <a:cxnLst/>
            <a:rect l="l" t="t" r="r" b="b"/>
            <a:pathLst>
              <a:path w="1389" h="2260" extrusionOk="0">
                <a:moveTo>
                  <a:pt x="237" y="1"/>
                </a:moveTo>
                <a:cubicBezTo>
                  <a:pt x="190" y="1"/>
                  <a:pt x="143" y="21"/>
                  <a:pt x="108" y="62"/>
                </a:cubicBezTo>
                <a:lnTo>
                  <a:pt x="1" y="157"/>
                </a:lnTo>
                <a:lnTo>
                  <a:pt x="843" y="1003"/>
                </a:lnTo>
                <a:cubicBezTo>
                  <a:pt x="912" y="1068"/>
                  <a:pt x="912" y="1192"/>
                  <a:pt x="843" y="1261"/>
                </a:cubicBezTo>
                <a:lnTo>
                  <a:pt x="1" y="2103"/>
                </a:lnTo>
                <a:lnTo>
                  <a:pt x="108" y="2198"/>
                </a:lnTo>
                <a:cubicBezTo>
                  <a:pt x="143" y="2239"/>
                  <a:pt x="190" y="2259"/>
                  <a:pt x="237" y="2259"/>
                </a:cubicBezTo>
                <a:cubicBezTo>
                  <a:pt x="285" y="2259"/>
                  <a:pt x="332" y="2239"/>
                  <a:pt x="366" y="2198"/>
                </a:cubicBezTo>
                <a:lnTo>
                  <a:pt x="1307" y="1261"/>
                </a:lnTo>
                <a:cubicBezTo>
                  <a:pt x="1389" y="1192"/>
                  <a:pt x="1389" y="1068"/>
                  <a:pt x="1307" y="1003"/>
                </a:cubicBezTo>
                <a:lnTo>
                  <a:pt x="366" y="62"/>
                </a:lnTo>
                <a:cubicBezTo>
                  <a:pt x="332" y="21"/>
                  <a:pt x="285" y="1"/>
                  <a:pt x="2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1"/>
          <p:cNvSpPr/>
          <p:nvPr/>
        </p:nvSpPr>
        <p:spPr>
          <a:xfrm>
            <a:off x="2078398" y="3183485"/>
            <a:ext cx="156951" cy="273456"/>
          </a:xfrm>
          <a:custGeom>
            <a:avLst/>
            <a:gdLst/>
            <a:ahLst/>
            <a:cxnLst/>
            <a:rect l="l" t="t" r="r" b="b"/>
            <a:pathLst>
              <a:path w="423" h="737" extrusionOk="0">
                <a:moveTo>
                  <a:pt x="88" y="1"/>
                </a:moveTo>
                <a:cubicBezTo>
                  <a:pt x="41" y="1"/>
                  <a:pt x="1" y="37"/>
                  <a:pt x="1" y="91"/>
                </a:cubicBezTo>
                <a:lnTo>
                  <a:pt x="1" y="649"/>
                </a:lnTo>
                <a:cubicBezTo>
                  <a:pt x="1" y="701"/>
                  <a:pt x="40" y="736"/>
                  <a:pt x="86" y="736"/>
                </a:cubicBezTo>
                <a:cubicBezTo>
                  <a:pt x="112" y="736"/>
                  <a:pt x="140" y="726"/>
                  <a:pt x="164" y="701"/>
                </a:cubicBezTo>
                <a:lnTo>
                  <a:pt x="327" y="538"/>
                </a:lnTo>
                <a:cubicBezTo>
                  <a:pt x="422" y="443"/>
                  <a:pt x="422" y="293"/>
                  <a:pt x="327" y="198"/>
                </a:cubicBezTo>
                <a:lnTo>
                  <a:pt x="164" y="35"/>
                </a:lnTo>
                <a:cubicBezTo>
                  <a:pt x="140" y="11"/>
                  <a:pt x="113" y="1"/>
                  <a:pt x="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1"/>
          <p:cNvSpPr/>
          <p:nvPr/>
        </p:nvSpPr>
        <p:spPr>
          <a:xfrm>
            <a:off x="2260925" y="2883877"/>
            <a:ext cx="2913976" cy="919603"/>
          </a:xfrm>
          <a:custGeom>
            <a:avLst/>
            <a:gdLst/>
            <a:ahLst/>
            <a:cxnLst/>
            <a:rect l="l" t="t" r="r" b="b"/>
            <a:pathLst>
              <a:path w="6967" h="1836" extrusionOk="0">
                <a:moveTo>
                  <a:pt x="1" y="0"/>
                </a:moveTo>
                <a:lnTo>
                  <a:pt x="791" y="791"/>
                </a:lnTo>
                <a:cubicBezTo>
                  <a:pt x="830" y="817"/>
                  <a:pt x="843" y="872"/>
                  <a:pt x="843" y="912"/>
                </a:cubicBezTo>
                <a:cubicBezTo>
                  <a:pt x="843" y="967"/>
                  <a:pt x="830" y="1019"/>
                  <a:pt x="791" y="1049"/>
                </a:cubicBezTo>
                <a:lnTo>
                  <a:pt x="1" y="1836"/>
                </a:lnTo>
                <a:lnTo>
                  <a:pt x="6069" y="1836"/>
                </a:lnTo>
                <a:lnTo>
                  <a:pt x="6967" y="912"/>
                </a:lnTo>
                <a:lnTo>
                  <a:pt x="60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1"/>
          <p:cNvSpPr/>
          <p:nvPr/>
        </p:nvSpPr>
        <p:spPr>
          <a:xfrm>
            <a:off x="6897899" y="3908766"/>
            <a:ext cx="515378" cy="838179"/>
          </a:xfrm>
          <a:custGeom>
            <a:avLst/>
            <a:gdLst/>
            <a:ahLst/>
            <a:cxnLst/>
            <a:rect l="l" t="t" r="r" b="b"/>
            <a:pathLst>
              <a:path w="1389" h="2259" extrusionOk="0">
                <a:moveTo>
                  <a:pt x="1149" y="0"/>
                </a:moveTo>
                <a:cubicBezTo>
                  <a:pt x="1102" y="0"/>
                  <a:pt x="1054" y="21"/>
                  <a:pt x="1019" y="62"/>
                </a:cubicBezTo>
                <a:lnTo>
                  <a:pt x="82" y="1002"/>
                </a:lnTo>
                <a:cubicBezTo>
                  <a:pt x="0" y="1067"/>
                  <a:pt x="0" y="1192"/>
                  <a:pt x="82" y="1260"/>
                </a:cubicBezTo>
                <a:lnTo>
                  <a:pt x="1019" y="2197"/>
                </a:lnTo>
                <a:cubicBezTo>
                  <a:pt x="1054" y="2238"/>
                  <a:pt x="1102" y="2259"/>
                  <a:pt x="1149" y="2259"/>
                </a:cubicBezTo>
                <a:cubicBezTo>
                  <a:pt x="1197" y="2259"/>
                  <a:pt x="1245" y="2238"/>
                  <a:pt x="1277" y="2197"/>
                </a:cubicBezTo>
                <a:lnTo>
                  <a:pt x="1388" y="2103"/>
                </a:lnTo>
                <a:lnTo>
                  <a:pt x="542" y="1260"/>
                </a:lnTo>
                <a:cubicBezTo>
                  <a:pt x="477" y="1192"/>
                  <a:pt x="477" y="1067"/>
                  <a:pt x="542" y="1002"/>
                </a:cubicBezTo>
                <a:lnTo>
                  <a:pt x="1388" y="156"/>
                </a:lnTo>
                <a:lnTo>
                  <a:pt x="1277" y="62"/>
                </a:lnTo>
                <a:cubicBezTo>
                  <a:pt x="1245" y="21"/>
                  <a:pt x="1197" y="0"/>
                  <a:pt x="11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1"/>
          <p:cNvSpPr/>
          <p:nvPr/>
        </p:nvSpPr>
        <p:spPr>
          <a:xfrm>
            <a:off x="7195847" y="4191500"/>
            <a:ext cx="156580" cy="271230"/>
          </a:xfrm>
          <a:custGeom>
            <a:avLst/>
            <a:gdLst/>
            <a:ahLst/>
            <a:cxnLst/>
            <a:rect l="l" t="t" r="r" b="b"/>
            <a:pathLst>
              <a:path w="422" h="731" extrusionOk="0">
                <a:moveTo>
                  <a:pt x="335" y="0"/>
                </a:moveTo>
                <a:cubicBezTo>
                  <a:pt x="310" y="0"/>
                  <a:pt x="283" y="11"/>
                  <a:pt x="259" y="34"/>
                </a:cubicBezTo>
                <a:lnTo>
                  <a:pt x="95" y="198"/>
                </a:lnTo>
                <a:cubicBezTo>
                  <a:pt x="1" y="292"/>
                  <a:pt x="1" y="443"/>
                  <a:pt x="95" y="537"/>
                </a:cubicBezTo>
                <a:lnTo>
                  <a:pt x="259" y="701"/>
                </a:lnTo>
                <a:cubicBezTo>
                  <a:pt x="283" y="721"/>
                  <a:pt x="312" y="730"/>
                  <a:pt x="337" y="730"/>
                </a:cubicBezTo>
                <a:cubicBezTo>
                  <a:pt x="383" y="730"/>
                  <a:pt x="422" y="701"/>
                  <a:pt x="422" y="648"/>
                </a:cubicBezTo>
                <a:lnTo>
                  <a:pt x="422" y="90"/>
                </a:lnTo>
                <a:cubicBezTo>
                  <a:pt x="422" y="37"/>
                  <a:pt x="382" y="0"/>
                  <a:pt x="3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1"/>
          <p:cNvSpPr/>
          <p:nvPr/>
        </p:nvSpPr>
        <p:spPr>
          <a:xfrm>
            <a:off x="3915875" y="3966213"/>
            <a:ext cx="3250741" cy="930811"/>
          </a:xfrm>
          <a:custGeom>
            <a:avLst/>
            <a:gdLst/>
            <a:ahLst/>
            <a:cxnLst/>
            <a:rect l="l" t="t" r="r" b="b"/>
            <a:pathLst>
              <a:path w="6953" h="1837" extrusionOk="0">
                <a:moveTo>
                  <a:pt x="898" y="1"/>
                </a:moveTo>
                <a:lnTo>
                  <a:pt x="0" y="912"/>
                </a:lnTo>
                <a:lnTo>
                  <a:pt x="898" y="1836"/>
                </a:lnTo>
                <a:lnTo>
                  <a:pt x="6953" y="1836"/>
                </a:lnTo>
                <a:lnTo>
                  <a:pt x="6179" y="1049"/>
                </a:lnTo>
                <a:cubicBezTo>
                  <a:pt x="6136" y="1020"/>
                  <a:pt x="6123" y="968"/>
                  <a:pt x="6123" y="912"/>
                </a:cubicBezTo>
                <a:cubicBezTo>
                  <a:pt x="6123" y="873"/>
                  <a:pt x="6136" y="817"/>
                  <a:pt x="6179" y="791"/>
                </a:cubicBezTo>
                <a:lnTo>
                  <a:pt x="695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1"/>
          <p:cNvSpPr/>
          <p:nvPr/>
        </p:nvSpPr>
        <p:spPr>
          <a:xfrm>
            <a:off x="576104" y="857673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1"/>
          <p:cNvSpPr/>
          <p:nvPr/>
        </p:nvSpPr>
        <p:spPr>
          <a:xfrm>
            <a:off x="7401664" y="3745845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1"/>
          <p:cNvSpPr/>
          <p:nvPr/>
        </p:nvSpPr>
        <p:spPr>
          <a:xfrm>
            <a:off x="524555" y="2814764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1"/>
          <p:cNvSpPr/>
          <p:nvPr/>
        </p:nvSpPr>
        <p:spPr>
          <a:xfrm>
            <a:off x="7390047" y="1765183"/>
            <a:ext cx="1470634" cy="1270869"/>
          </a:xfrm>
          <a:custGeom>
            <a:avLst/>
            <a:gdLst/>
            <a:ahLst/>
            <a:cxnLst/>
            <a:rect l="l" t="t" r="r" b="b"/>
            <a:pathLst>
              <a:path w="17297" h="14947" extrusionOk="0">
                <a:moveTo>
                  <a:pt x="10412" y="0"/>
                </a:moveTo>
                <a:cubicBezTo>
                  <a:pt x="9523" y="0"/>
                  <a:pt x="8727" y="233"/>
                  <a:pt x="8192" y="633"/>
                </a:cubicBezTo>
                <a:cubicBezTo>
                  <a:pt x="7863" y="454"/>
                  <a:pt x="7486" y="355"/>
                  <a:pt x="7094" y="355"/>
                </a:cubicBezTo>
                <a:cubicBezTo>
                  <a:pt x="6855" y="355"/>
                  <a:pt x="6611" y="392"/>
                  <a:pt x="6369" y="469"/>
                </a:cubicBezTo>
                <a:cubicBezTo>
                  <a:pt x="5866" y="633"/>
                  <a:pt x="5458" y="943"/>
                  <a:pt x="5184" y="1351"/>
                </a:cubicBezTo>
                <a:cubicBezTo>
                  <a:pt x="5017" y="1316"/>
                  <a:pt x="4843" y="1299"/>
                  <a:pt x="4665" y="1299"/>
                </a:cubicBezTo>
                <a:cubicBezTo>
                  <a:pt x="4005" y="1299"/>
                  <a:pt x="3292" y="1540"/>
                  <a:pt x="2682" y="2034"/>
                </a:cubicBezTo>
                <a:cubicBezTo>
                  <a:pt x="1960" y="2605"/>
                  <a:pt x="1539" y="3392"/>
                  <a:pt x="1458" y="4156"/>
                </a:cubicBezTo>
                <a:cubicBezTo>
                  <a:pt x="736" y="4346"/>
                  <a:pt x="164" y="4944"/>
                  <a:pt x="53" y="5721"/>
                </a:cubicBezTo>
                <a:cubicBezTo>
                  <a:pt x="1" y="6237"/>
                  <a:pt x="151" y="6727"/>
                  <a:pt x="448" y="7096"/>
                </a:cubicBezTo>
                <a:cubicBezTo>
                  <a:pt x="259" y="7693"/>
                  <a:pt x="259" y="8347"/>
                  <a:pt x="517" y="8944"/>
                </a:cubicBezTo>
                <a:cubicBezTo>
                  <a:pt x="955" y="9974"/>
                  <a:pt x="1994" y="10584"/>
                  <a:pt x="3113" y="10584"/>
                </a:cubicBezTo>
                <a:cubicBezTo>
                  <a:pt x="3520" y="10584"/>
                  <a:pt x="3938" y="10503"/>
                  <a:pt x="4341" y="10332"/>
                </a:cubicBezTo>
                <a:cubicBezTo>
                  <a:pt x="4449" y="10280"/>
                  <a:pt x="4573" y="10224"/>
                  <a:pt x="4681" y="10156"/>
                </a:cubicBezTo>
                <a:cubicBezTo>
                  <a:pt x="4694" y="10224"/>
                  <a:pt x="4723" y="10293"/>
                  <a:pt x="4749" y="10348"/>
                </a:cubicBezTo>
                <a:cubicBezTo>
                  <a:pt x="5188" y="11377"/>
                  <a:pt x="6228" y="11986"/>
                  <a:pt x="7343" y="11986"/>
                </a:cubicBezTo>
                <a:cubicBezTo>
                  <a:pt x="7747" y="11986"/>
                  <a:pt x="8162" y="11906"/>
                  <a:pt x="8561" y="11736"/>
                </a:cubicBezTo>
                <a:cubicBezTo>
                  <a:pt x="8613" y="11707"/>
                  <a:pt x="8668" y="11681"/>
                  <a:pt x="8724" y="11668"/>
                </a:cubicBezTo>
                <a:cubicBezTo>
                  <a:pt x="9023" y="11995"/>
                  <a:pt x="9467" y="12178"/>
                  <a:pt x="9934" y="12178"/>
                </a:cubicBezTo>
                <a:cubicBezTo>
                  <a:pt x="10105" y="12178"/>
                  <a:pt x="10280" y="12153"/>
                  <a:pt x="10452" y="12102"/>
                </a:cubicBezTo>
                <a:cubicBezTo>
                  <a:pt x="10520" y="12347"/>
                  <a:pt x="10628" y="12592"/>
                  <a:pt x="10749" y="12837"/>
                </a:cubicBezTo>
                <a:cubicBezTo>
                  <a:pt x="11389" y="14049"/>
                  <a:pt x="12493" y="14810"/>
                  <a:pt x="13606" y="14947"/>
                </a:cubicBezTo>
                <a:lnTo>
                  <a:pt x="14113" y="14496"/>
                </a:lnTo>
                <a:cubicBezTo>
                  <a:pt x="14096" y="14483"/>
                  <a:pt x="14096" y="14483"/>
                  <a:pt x="14083" y="14470"/>
                </a:cubicBezTo>
                <a:cubicBezTo>
                  <a:pt x="13077" y="14156"/>
                  <a:pt x="12329" y="13219"/>
                  <a:pt x="12329" y="12089"/>
                </a:cubicBezTo>
                <a:lnTo>
                  <a:pt x="12329" y="11994"/>
                </a:lnTo>
                <a:cubicBezTo>
                  <a:pt x="12768" y="12248"/>
                  <a:pt x="13281" y="12388"/>
                  <a:pt x="13814" y="12388"/>
                </a:cubicBezTo>
                <a:cubicBezTo>
                  <a:pt x="14223" y="12388"/>
                  <a:pt x="14643" y="12305"/>
                  <a:pt x="15050" y="12128"/>
                </a:cubicBezTo>
                <a:cubicBezTo>
                  <a:pt x="16562" y="11491"/>
                  <a:pt x="17297" y="9829"/>
                  <a:pt x="16696" y="8428"/>
                </a:cubicBezTo>
                <a:cubicBezTo>
                  <a:pt x="16601" y="8196"/>
                  <a:pt x="16464" y="7981"/>
                  <a:pt x="16317" y="7788"/>
                </a:cubicBezTo>
                <a:cubicBezTo>
                  <a:pt x="16983" y="7096"/>
                  <a:pt x="17173" y="5897"/>
                  <a:pt x="16709" y="4797"/>
                </a:cubicBezTo>
                <a:cubicBezTo>
                  <a:pt x="16288" y="3801"/>
                  <a:pt x="15432" y="3134"/>
                  <a:pt x="14560" y="3027"/>
                </a:cubicBezTo>
                <a:cubicBezTo>
                  <a:pt x="14736" y="1789"/>
                  <a:pt x="13391" y="509"/>
                  <a:pt x="11500" y="113"/>
                </a:cubicBezTo>
                <a:cubicBezTo>
                  <a:pt x="11130" y="37"/>
                  <a:pt x="10763" y="0"/>
                  <a:pt x="104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1"/>
          <p:cNvSpPr/>
          <p:nvPr/>
        </p:nvSpPr>
        <p:spPr>
          <a:xfrm>
            <a:off x="1107271" y="1217749"/>
            <a:ext cx="408300" cy="408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7921218" y="2071209"/>
            <a:ext cx="408300" cy="408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1094479" y="3183485"/>
            <a:ext cx="408300" cy="40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7932840" y="4051871"/>
            <a:ext cx="408300" cy="408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3" name="Google Shape;583;p31"/>
          <p:cNvSpPr txBox="1"/>
          <p:nvPr/>
        </p:nvSpPr>
        <p:spPr>
          <a:xfrm>
            <a:off x="4330557" y="3966213"/>
            <a:ext cx="2555729" cy="83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>
                <a:latin typeface="Fira Sans" charset="0"/>
              </a:rPr>
              <a:t>Diffuse </a:t>
            </a:r>
            <a:r>
              <a:rPr lang="en-US" sz="1200" err="1">
                <a:latin typeface="Fira Sans" charset="0"/>
              </a:rPr>
              <a:t>gliomas</a:t>
            </a:r>
            <a:r>
              <a:rPr lang="en-US" sz="1200">
                <a:latin typeface="Fira Sans" charset="0"/>
              </a:rPr>
              <a:t> constitute the vast majority of </a:t>
            </a:r>
            <a:r>
              <a:rPr lang="en-US" sz="1200" err="1">
                <a:latin typeface="Fira Sans" charset="0"/>
              </a:rPr>
              <a:t>gliomas</a:t>
            </a:r>
            <a:r>
              <a:rPr lang="en-US" sz="1200">
                <a:latin typeface="Fira Sans" charset="0"/>
              </a:rPr>
              <a:t> in adults; diffuse </a:t>
            </a:r>
            <a:r>
              <a:rPr lang="en-US" sz="1200" err="1">
                <a:latin typeface="Fira Sans" charset="0"/>
              </a:rPr>
              <a:t>astrocytomas</a:t>
            </a:r>
            <a:r>
              <a:rPr lang="en-US" sz="1200">
                <a:latin typeface="Fira Sans" charset="0"/>
              </a:rPr>
              <a:t> &amp; </a:t>
            </a:r>
            <a:r>
              <a:rPr lang="en-US" sz="1200" err="1">
                <a:latin typeface="Fira Sans" charset="0"/>
              </a:rPr>
              <a:t>oligodendrogliomas</a:t>
            </a:r>
            <a:endParaRPr sz="1200">
              <a:latin typeface="Fira Sans" charset="0"/>
              <a:sym typeface="Fira Sans"/>
            </a:endParaRPr>
          </a:p>
        </p:txBody>
      </p:sp>
      <p:sp>
        <p:nvSpPr>
          <p:cNvPr id="584" name="Google Shape;584;p31"/>
          <p:cNvSpPr txBox="1"/>
          <p:nvPr/>
        </p:nvSpPr>
        <p:spPr>
          <a:xfrm>
            <a:off x="2748355" y="1264419"/>
            <a:ext cx="2040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The most common primary tumor of the brain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5" name="Google Shape;585;p31"/>
          <p:cNvSpPr txBox="1"/>
          <p:nvPr/>
        </p:nvSpPr>
        <p:spPr>
          <a:xfrm>
            <a:off x="2533296" y="3076228"/>
            <a:ext cx="276515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>
                <a:latin typeface="Fira Sans" charset="0"/>
              </a:rPr>
              <a:t>Many subtypes typically occur in certain anatomic</a:t>
            </a:r>
          </a:p>
          <a:p>
            <a:r>
              <a:rPr lang="en-US" sz="1200">
                <a:latin typeface="Fira Sans" charset="0"/>
              </a:rPr>
              <a:t>regions, with characteristic age distribution &amp; clinical course.</a:t>
            </a:r>
            <a:endParaRPr sz="1200">
              <a:latin typeface="Fira Sans" charset="0"/>
              <a:sym typeface="Fira Sans"/>
            </a:endParaRPr>
          </a:p>
        </p:txBody>
      </p:sp>
      <p:sp>
        <p:nvSpPr>
          <p:cNvPr id="586" name="Google Shape;586;p31"/>
          <p:cNvSpPr txBox="1"/>
          <p:nvPr/>
        </p:nvSpPr>
        <p:spPr>
          <a:xfrm>
            <a:off x="4330557" y="1945511"/>
            <a:ext cx="2466494" cy="85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>
                <a:latin typeface="Fira Sans" charset="0"/>
              </a:rPr>
              <a:t>They arise from a progenitor cell(not mature) that differentiates down one of the cellular lineages.</a:t>
            </a:r>
            <a:endParaRPr sz="1200">
              <a:latin typeface="Fira Sans" charset="0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21099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</a:rPr>
              <a:t>Astrocytoma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480" y="1152475"/>
            <a:ext cx="7757329" cy="3416400"/>
          </a:xfrm>
        </p:spPr>
        <p:txBody>
          <a:bodyPr/>
          <a:lstStyle/>
          <a:p>
            <a:pPr marL="36000">
              <a:spcBef>
                <a:spcPts val="600"/>
              </a:spcBef>
            </a:pPr>
            <a:r>
              <a:rPr lang="en-US" sz="1800"/>
              <a:t>Two major categories:</a:t>
            </a:r>
          </a:p>
          <a:p>
            <a:pPr marL="36000" indent="-228600">
              <a:spcBef>
                <a:spcPts val="600"/>
              </a:spcBef>
              <a:buSzPct val="101000"/>
              <a:buFont typeface="+mj-lt"/>
              <a:buAutoNum type="arabicPeriod"/>
            </a:pPr>
            <a:r>
              <a:rPr lang="en-US" sz="1800"/>
              <a:t>Diffuse infiltrating </a:t>
            </a:r>
            <a:r>
              <a:rPr lang="en-US" sz="1800" err="1"/>
              <a:t>astrocytomas</a:t>
            </a:r>
            <a:r>
              <a:rPr lang="en-US" sz="1800"/>
              <a:t>.</a:t>
            </a:r>
          </a:p>
          <a:p>
            <a:pPr marL="36000" indent="-228600">
              <a:spcBef>
                <a:spcPts val="600"/>
              </a:spcBef>
              <a:buSzPct val="101000"/>
              <a:buFont typeface="+mj-lt"/>
              <a:buAutoNum type="arabicPeriod"/>
            </a:pPr>
            <a:r>
              <a:rPr lang="en-US" sz="1800"/>
              <a:t>Localized </a:t>
            </a:r>
            <a:r>
              <a:rPr lang="en-US" sz="1800" err="1"/>
              <a:t>astrocytomas</a:t>
            </a:r>
            <a:r>
              <a:rPr lang="en-US" sz="1800"/>
              <a:t>; </a:t>
            </a:r>
            <a:r>
              <a:rPr lang="en-US" sz="1800" b="1"/>
              <a:t>of which the most common are </a:t>
            </a:r>
            <a:r>
              <a:rPr lang="en-US" sz="1800" b="1" u="sng"/>
              <a:t>the </a:t>
            </a:r>
            <a:r>
              <a:rPr lang="en-US" sz="1800" b="1" u="sng" err="1"/>
              <a:t>pilocytic</a:t>
            </a:r>
            <a:r>
              <a:rPr lang="en-US" sz="1800" b="1" u="sng"/>
              <a:t> </a:t>
            </a:r>
            <a:r>
              <a:rPr lang="en-US" sz="1800" b="1" u="sng" err="1"/>
              <a:t>astrocytomas</a:t>
            </a:r>
            <a:r>
              <a:rPr lang="en-US" sz="1800" b="1" u="sng"/>
              <a:t>.</a:t>
            </a:r>
            <a:endParaRPr lang="en-US" sz="1800" u="sng"/>
          </a:p>
          <a:p>
            <a:pPr marL="36000" indent="0">
              <a:spcBef>
                <a:spcPts val="600"/>
              </a:spcBef>
              <a:buSzPct val="101000"/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84354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49" y="508417"/>
            <a:ext cx="8784000" cy="572700"/>
          </a:xfrm>
        </p:spPr>
        <p:txBody>
          <a:bodyPr/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Diffuse </a:t>
            </a:r>
            <a:r>
              <a:rPr lang="en-US" sz="2800" b="1" err="1">
                <a:solidFill>
                  <a:schemeClr val="accent2">
                    <a:lumMod val="50000"/>
                  </a:schemeClr>
                </a:solidFill>
              </a:rPr>
              <a:t>Astrocytomas</a:t>
            </a:r>
            <a:endParaRPr lang="en-US" sz="28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642" y="1594602"/>
            <a:ext cx="7134329" cy="2404642"/>
          </a:xfrm>
        </p:spPr>
        <p:txBody>
          <a:bodyPr/>
          <a:lstStyle/>
          <a:p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80% </a:t>
            </a:r>
            <a:r>
              <a:rPr lang="en-US" sz="2000"/>
              <a:t>of adult </a:t>
            </a:r>
            <a:r>
              <a:rPr lang="en-US" sz="2000" err="1"/>
              <a:t>gliomas</a:t>
            </a:r>
            <a:r>
              <a:rPr lang="en-US" sz="2000"/>
              <a:t>.</a:t>
            </a:r>
          </a:p>
          <a:p>
            <a:r>
              <a:rPr lang="en-US" sz="2000"/>
              <a:t>Most frequent in </a:t>
            </a:r>
            <a:r>
              <a:rPr lang="en-US" sz="2000">
                <a:solidFill>
                  <a:schemeClr val="accent2">
                    <a:lumMod val="50000"/>
                  </a:schemeClr>
                </a:solidFill>
              </a:rPr>
              <a:t>30s-50s.</a:t>
            </a:r>
          </a:p>
          <a:p>
            <a:r>
              <a:rPr lang="en-US" sz="2000"/>
              <a:t>Usually found in the cerebral hemispheres.</a:t>
            </a:r>
          </a:p>
          <a:p>
            <a:r>
              <a:rPr lang="en-US" sz="2000"/>
              <a:t>Signs &amp; symptoms: seizures, headaches, &amp; focal neurologic deficits related to the anatomic site of involvement.</a:t>
            </a: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40223352"/>
      </p:ext>
    </p:extLst>
  </p:cSld>
  <p:clrMapOvr>
    <a:masterClrMapping/>
  </p:clrMapOvr>
</p:sld>
</file>

<file path=ppt/theme/theme1.xml><?xml version="1.0" encoding="utf-8"?>
<a:theme xmlns:a="http://schemas.openxmlformats.org/drawingml/2006/main" name="Brain Infographics">
  <a:themeElements>
    <a:clrScheme name="Simple Light">
      <a:dk1>
        <a:srgbClr val="080808"/>
      </a:dk1>
      <a:lt1>
        <a:srgbClr val="FFFFFF"/>
      </a:lt1>
      <a:dk2>
        <a:srgbClr val="337291"/>
      </a:dk2>
      <a:lt2>
        <a:srgbClr val="67BCD6"/>
      </a:lt2>
      <a:accent1>
        <a:srgbClr val="9CE4D0"/>
      </a:accent1>
      <a:accent2>
        <a:srgbClr val="64DEAE"/>
      </a:accent2>
      <a:accent3>
        <a:srgbClr val="009688"/>
      </a:accent3>
      <a:accent4>
        <a:srgbClr val="0C343D"/>
      </a:accent4>
      <a:accent5>
        <a:srgbClr val="0C343D"/>
      </a:accent5>
      <a:accent6>
        <a:srgbClr val="EFEFEF"/>
      </a:accent6>
      <a:hlink>
        <a:srgbClr val="0C34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5D260A3FABA4A04CA8C8F93AF1FDCBA7" ma:contentTypeVersion="2" ma:contentTypeDescription="إنشاء مستند جديد." ma:contentTypeScope="" ma:versionID="3b669b95b6f2ef9a911099f4358557cc">
  <xsd:schema xmlns:xsd="http://www.w3.org/2001/XMLSchema" xmlns:xs="http://www.w3.org/2001/XMLSchema" xmlns:p="http://schemas.microsoft.com/office/2006/metadata/properties" xmlns:ns2="20a449d1-f8ac-4040-aa3d-c83356f31b04" targetNamespace="http://schemas.microsoft.com/office/2006/metadata/properties" ma:root="true" ma:fieldsID="899bebe4740961f4f8942254cbc674f4" ns2:_="">
    <xsd:import namespace="20a449d1-f8ac-4040-aa3d-c83356f31b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449d1-f8ac-4040-aa3d-c83356f31b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46DEDF-82EA-4061-8332-CD03DA7D59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A8F7FD-BFD5-47E9-AC77-2C96276A45F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38178ED-70C7-4DE2-B714-E92A3C37BC4E}">
  <ds:schemaRefs>
    <ds:schemaRef ds:uri="20a449d1-f8ac-4040-aa3d-c83356f31b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1535</Words>
  <Application>Microsoft Office PowerPoint</Application>
  <PresentationFormat>عرض على الشاشة (9:16)‏</PresentationFormat>
  <Paragraphs>218</Paragraphs>
  <Slides>34</Slides>
  <Notes>17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0" baseType="lpstr">
      <vt:lpstr>Arial</vt:lpstr>
      <vt:lpstr>Fira Sans Extra Condensed Medium</vt:lpstr>
      <vt:lpstr>Eras Light ITC</vt:lpstr>
      <vt:lpstr>Wingdings</vt:lpstr>
      <vt:lpstr>Fira Sans</vt:lpstr>
      <vt:lpstr>Brain Infographics</vt:lpstr>
      <vt:lpstr>Tumors of the Central Nervous System</vt:lpstr>
      <vt:lpstr>Central nervous system tumors</vt:lpstr>
      <vt:lpstr>Unique features of the Nervous system tumors </vt:lpstr>
      <vt:lpstr>WHO Classification of Tumors of the CNS </vt:lpstr>
      <vt:lpstr>2016 WHO Classification of Tumors of the CNS </vt:lpstr>
      <vt:lpstr>Main histologic category (cell of origin)</vt:lpstr>
      <vt:lpstr>Gliomas </vt:lpstr>
      <vt:lpstr>Astrocytoma</vt:lpstr>
      <vt:lpstr>Diffuse Astrocytomas</vt:lpstr>
      <vt:lpstr>Diffuse Astrocytoma</vt:lpstr>
      <vt:lpstr>Diffuse Astrocytoma - WHO II</vt:lpstr>
      <vt:lpstr>Diffuse astrocytoma (WHO grade II and III)</vt:lpstr>
      <vt:lpstr>Diffuse astrocytoma (WHO grade II) - microscopic</vt:lpstr>
      <vt:lpstr>عرض تقديمي في PowerPoint</vt:lpstr>
      <vt:lpstr>Diffuse astrocytoma (II) vs Anaplastic (III) – Microscopic: Anaplastic astrocytomas (WHO grade III) show more densely cellular &amp; have greater nuclear pleomorphism; more mitotic figures. </vt:lpstr>
      <vt:lpstr>Glioblastoma (WHO grade IV)</vt:lpstr>
      <vt:lpstr>Glioblastoma (WHO grade IV) - MRI</vt:lpstr>
      <vt:lpstr>Glioblastoma (WHO grade IV) - Gross</vt:lpstr>
      <vt:lpstr>Glioblastoma (WHO grade IV) - Microscopic</vt:lpstr>
      <vt:lpstr>Glioblastoma (WHO grade IV) - Microscopic</vt:lpstr>
      <vt:lpstr>Oligodendroglioma</vt:lpstr>
      <vt:lpstr>Oligodendroglioma - microscopic</vt:lpstr>
      <vt:lpstr>عرض تقديمي في PowerPoint</vt:lpstr>
      <vt:lpstr>Isocitrate Dehydrogenase Mutations/IDH1 and IDH2</vt:lpstr>
      <vt:lpstr>Isocitrate Dehydrogenase Mutations/IDH1 and IDH2</vt:lpstr>
      <vt:lpstr>Localized astrocytoma- Pilocytic Astrocytoma (WHO grade I) </vt:lpstr>
      <vt:lpstr>Pilocytic Astrocytoma (WHO grade I)</vt:lpstr>
      <vt:lpstr>Pilocytic Astrocytoma (WHO grade I) - microscopic</vt:lpstr>
      <vt:lpstr>Pilocytic Astrocytoma (WHO grade I) - microscopic</vt:lpstr>
      <vt:lpstr>Ependymoma (WHO grade II)</vt:lpstr>
      <vt:lpstr>Ependymoma - Gross</vt:lpstr>
      <vt:lpstr>Ependymoma - microscopic</vt:lpstr>
      <vt:lpstr>Ependymoma - microscopic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Tumors of the CNS</dc:title>
  <dc:creator>mohammed hayel</dc:creator>
  <cp:lastModifiedBy>al-monther</cp:lastModifiedBy>
  <cp:revision>3</cp:revision>
  <dcterms:modified xsi:type="dcterms:W3CDTF">2021-01-04T09:14:47Z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0x0101005D260A3FABA4A04CA8C8F93AF1FDCBA7</vt:lpwstr>
  </property>
</Properties>
</file>