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69"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60"/>
  </p:normalViewPr>
  <p:slideViewPr>
    <p:cSldViewPr snapToGrid="0">
      <p:cViewPr varScale="1">
        <p:scale>
          <a:sx n="82" d="100"/>
          <a:sy n="82" d="100"/>
        </p:scale>
        <p:origin x="8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9413A-13F5-49D7-B7D4-2F137D2012F2}" type="datetimeFigureOut">
              <a:rPr lang="en-US" smtClean="0"/>
              <a:t>3/25/2023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84136-42E6-451E-AC81-F19BFB54E57B}" type="slidenum">
              <a:rPr lang="en-US" smtClean="0"/>
              <a:t>‹#›</a:t>
            </a:fld>
            <a:endParaRPr lang="en-US"/>
          </a:p>
        </p:txBody>
      </p:sp>
    </p:spTree>
    <p:extLst>
      <p:ext uri="{BB962C8B-B14F-4D97-AF65-F5344CB8AC3E}">
        <p14:creationId xmlns:p14="http://schemas.microsoft.com/office/powerpoint/2010/main" val="29062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303218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873B38-EB0B-4CF5-B15F-6C6583E411D2}"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376883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73B38-EB0B-4CF5-B15F-6C6583E411D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224593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73B38-EB0B-4CF5-B15F-6C6583E411D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276807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73B38-EB0B-4CF5-B15F-6C6583E411D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399C0-72C0-4E86-96C6-4474CE3E5D05}"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23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73B38-EB0B-4CF5-B15F-6C6583E411D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271406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E873B38-EB0B-4CF5-B15F-6C6583E411D2}"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411748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E873B38-EB0B-4CF5-B15F-6C6583E411D2}"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186768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73B38-EB0B-4CF5-B15F-6C6583E411D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418485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73B38-EB0B-4CF5-B15F-6C6583E411D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296948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73B38-EB0B-4CF5-B15F-6C6583E411D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160965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873B38-EB0B-4CF5-B15F-6C6583E411D2}"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12173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73B38-EB0B-4CF5-B15F-6C6583E411D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94208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873B38-EB0B-4CF5-B15F-6C6583E411D2}"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1985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873B38-EB0B-4CF5-B15F-6C6583E411D2}"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104282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73B38-EB0B-4CF5-B15F-6C6583E411D2}"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270596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73B38-EB0B-4CF5-B15F-6C6583E411D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301482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873B38-EB0B-4CF5-B15F-6C6583E411D2}"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399C0-72C0-4E86-96C6-4474CE3E5D05}" type="slidenum">
              <a:rPr lang="en-US" smtClean="0"/>
              <a:t>‹#›</a:t>
            </a:fld>
            <a:endParaRPr lang="en-US"/>
          </a:p>
        </p:txBody>
      </p:sp>
    </p:spTree>
    <p:extLst>
      <p:ext uri="{BB962C8B-B14F-4D97-AF65-F5344CB8AC3E}">
        <p14:creationId xmlns:p14="http://schemas.microsoft.com/office/powerpoint/2010/main" val="294215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E873B38-EB0B-4CF5-B15F-6C6583E411D2}" type="datetimeFigureOut">
              <a:rPr lang="en-US" smtClean="0"/>
              <a:t>3/25/2023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9399C0-72C0-4E86-96C6-4474CE3E5D05}" type="slidenum">
              <a:rPr lang="en-US" smtClean="0"/>
              <a:t>‹#›</a:t>
            </a:fld>
            <a:endParaRPr lang="en-US"/>
          </a:p>
        </p:txBody>
      </p:sp>
    </p:spTree>
    <p:extLst>
      <p:ext uri="{BB962C8B-B14F-4D97-AF65-F5344CB8AC3E}">
        <p14:creationId xmlns:p14="http://schemas.microsoft.com/office/powerpoint/2010/main" val="33494001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1628" y="396949"/>
            <a:ext cx="6445693" cy="502766"/>
          </a:xfrm>
          <a:prstGeom prst="rect">
            <a:avLst/>
          </a:prstGeom>
          <a:noFill/>
        </p:spPr>
        <p:txBody>
          <a:bodyPr wrap="square" rtlCol="0">
            <a:spAutoFit/>
          </a:bodyPr>
          <a:lstStyle/>
          <a:p>
            <a:r>
              <a:rPr lang="en-US" sz="2667" b="1" dirty="0"/>
              <a:t>Principles of Laparoscopic Surgery  </a:t>
            </a:r>
          </a:p>
        </p:txBody>
      </p:sp>
      <p:pic>
        <p:nvPicPr>
          <p:cNvPr id="1026" name="Picture 2" descr="LAPAROSCOPIC SURGERY IN NIGERIA | Eleos Specialist Hosp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501" y="930429"/>
            <a:ext cx="8910500" cy="5927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316" y="4493229"/>
            <a:ext cx="4356985" cy="1938992"/>
          </a:xfrm>
          <a:prstGeom prst="rect">
            <a:avLst/>
          </a:prstGeom>
          <a:noFill/>
        </p:spPr>
        <p:txBody>
          <a:bodyPr wrap="square" rtlCol="0">
            <a:spAutoFit/>
          </a:bodyPr>
          <a:lstStyle/>
          <a:p>
            <a:r>
              <a:rPr lang="en-US" sz="2400" u="sng" dirty="0"/>
              <a:t>Presented by:</a:t>
            </a:r>
          </a:p>
          <a:p>
            <a:r>
              <a:rPr lang="en-US" sz="2400" dirty="0"/>
              <a:t>Mustafa Ayman</a:t>
            </a:r>
          </a:p>
          <a:p>
            <a:r>
              <a:rPr lang="en-US" sz="2400" dirty="0"/>
              <a:t>Noor Adel</a:t>
            </a:r>
          </a:p>
          <a:p>
            <a:r>
              <a:rPr lang="en-US" sz="2400" dirty="0"/>
              <a:t>Tamer </a:t>
            </a:r>
            <a:r>
              <a:rPr lang="en-US" sz="2400" dirty="0" err="1"/>
              <a:t>Jaafreh</a:t>
            </a:r>
            <a:endParaRPr lang="en-US" sz="2400" dirty="0"/>
          </a:p>
          <a:p>
            <a:r>
              <a:rPr lang="en-US" sz="2400" dirty="0"/>
              <a:t>Abdallah Abu-</a:t>
            </a:r>
            <a:r>
              <a:rPr lang="en-US" sz="2400" dirty="0" err="1"/>
              <a:t>Adas</a:t>
            </a:r>
            <a:endParaRPr lang="en-US" sz="2400" dirty="0"/>
          </a:p>
        </p:txBody>
      </p:sp>
    </p:spTree>
    <p:extLst>
      <p:ext uri="{BB962C8B-B14F-4D97-AF65-F5344CB8AC3E}">
        <p14:creationId xmlns:p14="http://schemas.microsoft.com/office/powerpoint/2010/main" val="57552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1156996"/>
            <a:ext cx="9983755" cy="5262979"/>
          </a:xfrm>
          <a:prstGeom prst="rect">
            <a:avLst/>
          </a:prstGeom>
        </p:spPr>
        <p:txBody>
          <a:bodyPr wrap="square">
            <a:spAutoFit/>
          </a:bodyPr>
          <a:lstStyle/>
          <a:p>
            <a:r>
              <a:rPr lang="en-US" sz="2400" dirty="0"/>
              <a:t>● Decrease in wound size </a:t>
            </a:r>
          </a:p>
          <a:p>
            <a:endParaRPr lang="en-US" sz="2400" dirty="0"/>
          </a:p>
          <a:p>
            <a:r>
              <a:rPr lang="en-US" sz="2400" dirty="0"/>
              <a:t>● Reduction in wound infection, dehiscence, bleeding, herniation and nerve </a:t>
            </a:r>
          </a:p>
          <a:p>
            <a:r>
              <a:rPr lang="en-US" sz="2400" dirty="0"/>
              <a:t>entrapment </a:t>
            </a:r>
          </a:p>
          <a:p>
            <a:endParaRPr lang="en-US" sz="2400" dirty="0"/>
          </a:p>
          <a:p>
            <a:r>
              <a:rPr lang="en-US" sz="2400" dirty="0"/>
              <a:t>● Decrease in wound pain </a:t>
            </a:r>
          </a:p>
          <a:p>
            <a:endParaRPr lang="en-US" sz="2400" dirty="0"/>
          </a:p>
          <a:p>
            <a:r>
              <a:rPr lang="en-US" sz="2400" dirty="0"/>
              <a:t>● Improved mobility</a:t>
            </a:r>
          </a:p>
          <a:p>
            <a:endParaRPr lang="en-US" sz="2400" dirty="0"/>
          </a:p>
          <a:p>
            <a:r>
              <a:rPr lang="en-US" sz="2400" dirty="0"/>
              <a:t>● Decreased wound trauma</a:t>
            </a:r>
          </a:p>
          <a:p>
            <a:endParaRPr lang="en-US" sz="2400" dirty="0"/>
          </a:p>
          <a:p>
            <a:r>
              <a:rPr lang="en-US" sz="2400" dirty="0"/>
              <a:t>● Decreased heat loss</a:t>
            </a:r>
          </a:p>
          <a:p>
            <a:endParaRPr lang="en-US" sz="2400" dirty="0"/>
          </a:p>
          <a:p>
            <a:r>
              <a:rPr lang="en-US" sz="2400" dirty="0"/>
              <a:t>● Improved visualization</a:t>
            </a:r>
          </a:p>
        </p:txBody>
      </p:sp>
      <p:sp>
        <p:nvSpPr>
          <p:cNvPr id="3" name="TextBox 2"/>
          <p:cNvSpPr txBox="1"/>
          <p:nvPr/>
        </p:nvSpPr>
        <p:spPr>
          <a:xfrm>
            <a:off x="1595535" y="401216"/>
            <a:ext cx="9703836" cy="646331"/>
          </a:xfrm>
          <a:prstGeom prst="rect">
            <a:avLst/>
          </a:prstGeom>
          <a:noFill/>
        </p:spPr>
        <p:txBody>
          <a:bodyPr wrap="square" rtlCol="0">
            <a:spAutoFit/>
          </a:bodyPr>
          <a:lstStyle/>
          <a:p>
            <a:r>
              <a:rPr lang="en-US" sz="3600" b="1" dirty="0">
                <a:solidFill>
                  <a:schemeClr val="accent6">
                    <a:lumMod val="60000"/>
                    <a:lumOff val="40000"/>
                  </a:schemeClr>
                </a:solidFill>
              </a:rPr>
              <a:t>Advantages of Minimal Invasive Surgery </a:t>
            </a:r>
          </a:p>
        </p:txBody>
      </p:sp>
    </p:spTree>
    <p:extLst>
      <p:ext uri="{BB962C8B-B14F-4D97-AF65-F5344CB8AC3E}">
        <p14:creationId xmlns:p14="http://schemas.microsoft.com/office/powerpoint/2010/main" val="245626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ealth Check: Laparoscopic Surgery Versus Open Surg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00" y="860783"/>
            <a:ext cx="11491788" cy="517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2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007" y="1607939"/>
            <a:ext cx="7393858" cy="5016758"/>
          </a:xfrm>
          <a:prstGeom prst="rect">
            <a:avLst/>
          </a:prstGeom>
        </p:spPr>
        <p:txBody>
          <a:bodyPr wrap="square">
            <a:spAutoFit/>
          </a:bodyPr>
          <a:lstStyle/>
          <a:p>
            <a:r>
              <a:rPr lang="en-US" sz="2800" dirty="0"/>
              <a:t>● Reliance on remote vision and operating</a:t>
            </a:r>
          </a:p>
          <a:p>
            <a:endParaRPr lang="en-US" sz="2800" dirty="0"/>
          </a:p>
          <a:p>
            <a:r>
              <a:rPr lang="en-US" sz="2800" dirty="0"/>
              <a:t>● Loss of tactile feedback</a:t>
            </a:r>
          </a:p>
          <a:p>
            <a:endParaRPr lang="en-US" sz="2800" dirty="0"/>
          </a:p>
          <a:p>
            <a:r>
              <a:rPr lang="en-US" sz="2800" dirty="0"/>
              <a:t>● Dependence on hand–eye coordination</a:t>
            </a:r>
          </a:p>
          <a:p>
            <a:endParaRPr lang="en-US" sz="2800" dirty="0"/>
          </a:p>
          <a:p>
            <a:r>
              <a:rPr lang="en-US" sz="2800" dirty="0"/>
              <a:t>● Difficulty with </a:t>
            </a:r>
            <a:r>
              <a:rPr lang="en-US" sz="2800" dirty="0" err="1"/>
              <a:t>haemostasis</a:t>
            </a:r>
            <a:endParaRPr lang="en-US" sz="2800" dirty="0"/>
          </a:p>
          <a:p>
            <a:endParaRPr lang="en-US" sz="2800" dirty="0"/>
          </a:p>
          <a:p>
            <a:r>
              <a:rPr lang="en-US" sz="2800" dirty="0"/>
              <a:t>● Reliance on new techniques</a:t>
            </a:r>
          </a:p>
          <a:p>
            <a:endParaRPr lang="en-US" sz="3200" dirty="0"/>
          </a:p>
          <a:p>
            <a:r>
              <a:rPr lang="en-US" sz="2800" dirty="0"/>
              <a:t>● Extraction of large specimen</a:t>
            </a:r>
          </a:p>
        </p:txBody>
      </p:sp>
      <p:sp>
        <p:nvSpPr>
          <p:cNvPr id="4" name="TextBox 3"/>
          <p:cNvSpPr txBox="1"/>
          <p:nvPr/>
        </p:nvSpPr>
        <p:spPr>
          <a:xfrm>
            <a:off x="2492476" y="471948"/>
            <a:ext cx="8111613" cy="646331"/>
          </a:xfrm>
          <a:prstGeom prst="rect">
            <a:avLst/>
          </a:prstGeom>
          <a:noFill/>
        </p:spPr>
        <p:txBody>
          <a:bodyPr wrap="square" rtlCol="0">
            <a:spAutoFit/>
          </a:bodyPr>
          <a:lstStyle/>
          <a:p>
            <a:r>
              <a:rPr lang="en-US" sz="3600" b="1" dirty="0">
                <a:solidFill>
                  <a:schemeClr val="accent6">
                    <a:lumMod val="60000"/>
                    <a:lumOff val="40000"/>
                  </a:schemeClr>
                </a:solidFill>
              </a:rPr>
              <a:t>Limitations of Laparoscopic Surgery</a:t>
            </a:r>
          </a:p>
        </p:txBody>
      </p:sp>
    </p:spTree>
    <p:extLst>
      <p:ext uri="{BB962C8B-B14F-4D97-AF65-F5344CB8AC3E}">
        <p14:creationId xmlns:p14="http://schemas.microsoft.com/office/powerpoint/2010/main" val="122570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322" y="1931637"/>
            <a:ext cx="10360091" cy="1384995"/>
          </a:xfrm>
          <a:prstGeom prst="rect">
            <a:avLst/>
          </a:prstGeom>
        </p:spPr>
        <p:txBody>
          <a:bodyPr wrap="square">
            <a:spAutoFit/>
          </a:bodyPr>
          <a:lstStyle/>
          <a:p>
            <a:r>
              <a:rPr lang="en-US" sz="2800" dirty="0"/>
              <a:t>Preparation of the patient Although the patient may be in hospital for a shorter period, careful preoperative management is essential to minimize morbidity.</a:t>
            </a:r>
          </a:p>
        </p:txBody>
      </p:sp>
      <p:sp>
        <p:nvSpPr>
          <p:cNvPr id="3" name="TextBox 2"/>
          <p:cNvSpPr txBox="1"/>
          <p:nvPr/>
        </p:nvSpPr>
        <p:spPr>
          <a:xfrm>
            <a:off x="3713584" y="578498"/>
            <a:ext cx="7249885" cy="646331"/>
          </a:xfrm>
          <a:prstGeom prst="rect">
            <a:avLst/>
          </a:prstGeom>
          <a:noFill/>
        </p:spPr>
        <p:txBody>
          <a:bodyPr wrap="square" rtlCol="0">
            <a:spAutoFit/>
          </a:bodyPr>
          <a:lstStyle/>
          <a:p>
            <a:r>
              <a:rPr lang="en-US" sz="3600" b="1" dirty="0">
                <a:solidFill>
                  <a:schemeClr val="accent6">
                    <a:lumMod val="60000"/>
                    <a:lumOff val="40000"/>
                  </a:schemeClr>
                </a:solidFill>
              </a:rPr>
              <a:t>Pre-OP Evaluation</a:t>
            </a:r>
          </a:p>
        </p:txBody>
      </p:sp>
      <p:sp>
        <p:nvSpPr>
          <p:cNvPr id="4" name="Rectangle 3"/>
          <p:cNvSpPr/>
          <p:nvPr/>
        </p:nvSpPr>
        <p:spPr>
          <a:xfrm>
            <a:off x="1937656" y="3428957"/>
            <a:ext cx="9781592" cy="1569660"/>
          </a:xfrm>
          <a:prstGeom prst="rect">
            <a:avLst/>
          </a:prstGeom>
        </p:spPr>
        <p:txBody>
          <a:bodyPr wrap="square">
            <a:spAutoFit/>
          </a:bodyPr>
          <a:lstStyle/>
          <a:p>
            <a:r>
              <a:rPr lang="en-US" sz="2400" dirty="0"/>
              <a:t>● Overall fitness: cardiac arrhythmia, emphysema, medications, allergies.</a:t>
            </a:r>
          </a:p>
          <a:p>
            <a:r>
              <a:rPr lang="en-US" sz="2400" dirty="0"/>
              <a:t>● Previous surgery: scars, adhesions.</a:t>
            </a:r>
          </a:p>
          <a:p>
            <a:r>
              <a:rPr lang="en-US" sz="2400" dirty="0"/>
              <a:t>● Body habitus: obesity, skeletal deformity.</a:t>
            </a:r>
          </a:p>
          <a:p>
            <a:r>
              <a:rPr lang="en-US" sz="2400" dirty="0"/>
              <a:t>● Normal coagulation</a:t>
            </a:r>
          </a:p>
        </p:txBody>
      </p:sp>
      <p:sp>
        <p:nvSpPr>
          <p:cNvPr id="5" name="Rectangle 4"/>
          <p:cNvSpPr/>
          <p:nvPr/>
        </p:nvSpPr>
        <p:spPr>
          <a:xfrm>
            <a:off x="1937656" y="4906644"/>
            <a:ext cx="6096000" cy="830997"/>
          </a:xfrm>
          <a:prstGeom prst="rect">
            <a:avLst/>
          </a:prstGeom>
        </p:spPr>
        <p:txBody>
          <a:bodyPr>
            <a:spAutoFit/>
          </a:bodyPr>
          <a:lstStyle/>
          <a:p>
            <a:r>
              <a:rPr lang="en-US" sz="2400" dirty="0"/>
              <a:t>● </a:t>
            </a:r>
            <a:r>
              <a:rPr lang="en-US" sz="2400" dirty="0" err="1"/>
              <a:t>Thromboprophylaxis</a:t>
            </a:r>
            <a:r>
              <a:rPr lang="en-US" sz="2400" dirty="0"/>
              <a:t>.</a:t>
            </a:r>
          </a:p>
          <a:p>
            <a:r>
              <a:rPr lang="en-US" sz="2400" dirty="0"/>
              <a:t>● Informed consent.</a:t>
            </a:r>
          </a:p>
        </p:txBody>
      </p:sp>
    </p:spTree>
    <p:extLst>
      <p:ext uri="{BB962C8B-B14F-4D97-AF65-F5344CB8AC3E}">
        <p14:creationId xmlns:p14="http://schemas.microsoft.com/office/powerpoint/2010/main" val="364268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59" y="2214475"/>
            <a:ext cx="9492342" cy="2677656"/>
          </a:xfrm>
          <a:prstGeom prst="rect">
            <a:avLst/>
          </a:prstGeom>
        </p:spPr>
        <p:txBody>
          <a:bodyPr wrap="square">
            <a:spAutoFit/>
          </a:bodyPr>
          <a:lstStyle/>
          <a:p>
            <a:r>
              <a:rPr lang="en-US" sz="2800" dirty="0"/>
              <a:t>Patients must be fit for general anesthesia and open operation if necessary.</a:t>
            </a:r>
          </a:p>
          <a:p>
            <a:r>
              <a:rPr lang="en-US" sz="2800" dirty="0"/>
              <a:t> Potential coagulation disorders (e.g. associated with cirrhosis) are particularly dangerous in laparoscopic surgery. adhesions, previous abdominal operations or peritonitis should be documented. </a:t>
            </a:r>
          </a:p>
        </p:txBody>
      </p:sp>
      <p:sp>
        <p:nvSpPr>
          <p:cNvPr id="3" name="TextBox 2"/>
          <p:cNvSpPr txBox="1"/>
          <p:nvPr/>
        </p:nvSpPr>
        <p:spPr>
          <a:xfrm>
            <a:off x="4683967" y="783771"/>
            <a:ext cx="5178490" cy="646331"/>
          </a:xfrm>
          <a:prstGeom prst="rect">
            <a:avLst/>
          </a:prstGeom>
          <a:noFill/>
        </p:spPr>
        <p:txBody>
          <a:bodyPr wrap="square" rtlCol="0">
            <a:spAutoFit/>
          </a:bodyPr>
          <a:lstStyle/>
          <a:p>
            <a:r>
              <a:rPr lang="en-US" sz="3600" b="1" dirty="0">
                <a:solidFill>
                  <a:schemeClr val="accent6">
                    <a:lumMod val="60000"/>
                    <a:lumOff val="40000"/>
                  </a:schemeClr>
                </a:solidFill>
              </a:rPr>
              <a:t>History</a:t>
            </a:r>
          </a:p>
        </p:txBody>
      </p:sp>
    </p:spTree>
    <p:extLst>
      <p:ext uri="{BB962C8B-B14F-4D97-AF65-F5344CB8AC3E}">
        <p14:creationId xmlns:p14="http://schemas.microsoft.com/office/powerpoint/2010/main" val="96359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134" y="1884783"/>
            <a:ext cx="9078686" cy="3785652"/>
          </a:xfrm>
          <a:prstGeom prst="rect">
            <a:avLst/>
          </a:prstGeom>
        </p:spPr>
        <p:txBody>
          <a:bodyPr wrap="square">
            <a:spAutoFit/>
          </a:bodyPr>
          <a:lstStyle/>
          <a:p>
            <a:r>
              <a:rPr lang="en-US" sz="2400" dirty="0"/>
              <a:t>• Routine preoperative physical examination is required as for any major operation. </a:t>
            </a:r>
          </a:p>
          <a:p>
            <a:endParaRPr lang="en-US" sz="2400" dirty="0"/>
          </a:p>
          <a:p>
            <a:r>
              <a:rPr lang="en-US" sz="2400" dirty="0"/>
              <a:t>• in general, laparoscopic/</a:t>
            </a:r>
            <a:r>
              <a:rPr lang="en-US" sz="2400" dirty="0" err="1"/>
              <a:t>thoracoscopic</a:t>
            </a:r>
            <a:r>
              <a:rPr lang="en-US" sz="2400" dirty="0"/>
              <a:t> surgery allows quicker recovery, it may involve longer operating time </a:t>
            </a:r>
          </a:p>
          <a:p>
            <a:endParaRPr lang="en-US" sz="2400" dirty="0"/>
          </a:p>
          <a:p>
            <a:r>
              <a:rPr lang="en-US" sz="2400" dirty="0"/>
              <a:t>• Severe chronic obstructive airways disease and </a:t>
            </a:r>
            <a:r>
              <a:rPr lang="en-US" sz="2400" dirty="0" err="1"/>
              <a:t>ischaemic</a:t>
            </a:r>
            <a:r>
              <a:rPr lang="en-US" sz="2400" dirty="0"/>
              <a:t> heart disease contraindicated in laparoscopic approach. </a:t>
            </a:r>
          </a:p>
          <a:p>
            <a:endParaRPr lang="en-US" sz="2400" dirty="0"/>
          </a:p>
          <a:p>
            <a:r>
              <a:rPr lang="en-US" sz="2400" dirty="0"/>
              <a:t>• jaundice, abdominal scars, palpable masses ,tenderness or obesity . </a:t>
            </a:r>
          </a:p>
        </p:txBody>
      </p:sp>
      <p:sp>
        <p:nvSpPr>
          <p:cNvPr id="4" name="TextBox 3"/>
          <p:cNvSpPr txBox="1"/>
          <p:nvPr/>
        </p:nvSpPr>
        <p:spPr>
          <a:xfrm>
            <a:off x="4083698" y="886409"/>
            <a:ext cx="8108302" cy="646331"/>
          </a:xfrm>
          <a:prstGeom prst="rect">
            <a:avLst/>
          </a:prstGeom>
          <a:noFill/>
        </p:spPr>
        <p:txBody>
          <a:bodyPr wrap="square" rtlCol="0">
            <a:spAutoFit/>
          </a:bodyPr>
          <a:lstStyle/>
          <a:p>
            <a:r>
              <a:rPr lang="en-US" sz="3600" b="1" dirty="0">
                <a:solidFill>
                  <a:schemeClr val="accent6">
                    <a:lumMod val="60000"/>
                    <a:lumOff val="40000"/>
                  </a:schemeClr>
                </a:solidFill>
              </a:rPr>
              <a:t>Examination</a:t>
            </a:r>
          </a:p>
        </p:txBody>
      </p:sp>
    </p:spTree>
    <p:extLst>
      <p:ext uri="{BB962C8B-B14F-4D97-AF65-F5344CB8AC3E}">
        <p14:creationId xmlns:p14="http://schemas.microsoft.com/office/powerpoint/2010/main" val="234606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8571" y="2004250"/>
            <a:ext cx="6096000" cy="3416320"/>
          </a:xfrm>
          <a:prstGeom prst="rect">
            <a:avLst/>
          </a:prstGeom>
        </p:spPr>
        <p:txBody>
          <a:bodyPr>
            <a:spAutoFit/>
          </a:bodyPr>
          <a:lstStyle/>
          <a:p>
            <a:r>
              <a:rPr lang="en-US" sz="2400" dirty="0"/>
              <a:t>• Creating a </a:t>
            </a:r>
            <a:r>
              <a:rPr lang="en-US" sz="2400" dirty="0" err="1"/>
              <a:t>pneumoperitoneum</a:t>
            </a:r>
            <a:endParaRPr lang="en-US" sz="2400" dirty="0"/>
          </a:p>
          <a:p>
            <a:endParaRPr lang="en-US" sz="2400" dirty="0"/>
          </a:p>
          <a:p>
            <a:r>
              <a:rPr lang="en-US" sz="2400" dirty="0"/>
              <a:t>• Preoperative problems:</a:t>
            </a:r>
          </a:p>
          <a:p>
            <a:r>
              <a:rPr lang="en-US" sz="2400" dirty="0"/>
              <a:t>     -Previous abdominal surgery</a:t>
            </a:r>
          </a:p>
          <a:p>
            <a:r>
              <a:rPr lang="en-US" sz="2400" dirty="0"/>
              <a:t>     -Obesity</a:t>
            </a:r>
          </a:p>
          <a:p>
            <a:endParaRPr lang="en-US" sz="2400" dirty="0"/>
          </a:p>
          <a:p>
            <a:r>
              <a:rPr lang="en-US" sz="2400" dirty="0"/>
              <a:t>• Operative problems:</a:t>
            </a:r>
          </a:p>
          <a:p>
            <a:r>
              <a:rPr lang="en-US" sz="2400" dirty="0"/>
              <a:t>     -Intraoperative perforation of a viscus</a:t>
            </a:r>
          </a:p>
          <a:p>
            <a:r>
              <a:rPr lang="en-US" sz="2400" dirty="0"/>
              <a:t>     -Bleeding</a:t>
            </a:r>
          </a:p>
        </p:txBody>
      </p:sp>
      <p:sp>
        <p:nvSpPr>
          <p:cNvPr id="4" name="TextBox 3"/>
          <p:cNvSpPr txBox="1"/>
          <p:nvPr/>
        </p:nvSpPr>
        <p:spPr>
          <a:xfrm>
            <a:off x="2444621" y="718459"/>
            <a:ext cx="7063273" cy="646331"/>
          </a:xfrm>
          <a:prstGeom prst="rect">
            <a:avLst/>
          </a:prstGeom>
          <a:noFill/>
        </p:spPr>
        <p:txBody>
          <a:bodyPr wrap="square" rtlCol="0">
            <a:spAutoFit/>
          </a:bodyPr>
          <a:lstStyle/>
          <a:p>
            <a:r>
              <a:rPr lang="en-US" sz="3600" b="1" dirty="0">
                <a:solidFill>
                  <a:schemeClr val="accent6">
                    <a:lumMod val="60000"/>
                    <a:lumOff val="40000"/>
                  </a:schemeClr>
                </a:solidFill>
              </a:rPr>
              <a:t>General Intraoperative Principles  </a:t>
            </a:r>
          </a:p>
        </p:txBody>
      </p:sp>
    </p:spTree>
    <p:extLst>
      <p:ext uri="{BB962C8B-B14F-4D97-AF65-F5344CB8AC3E}">
        <p14:creationId xmlns:p14="http://schemas.microsoft.com/office/powerpoint/2010/main" val="27996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207" y="2071026"/>
            <a:ext cx="11467323" cy="3416320"/>
          </a:xfrm>
          <a:prstGeom prst="rect">
            <a:avLst/>
          </a:prstGeom>
        </p:spPr>
        <p:txBody>
          <a:bodyPr wrap="square">
            <a:spAutoFit/>
          </a:bodyPr>
          <a:lstStyle/>
          <a:p>
            <a:r>
              <a:rPr lang="en-US" sz="2400" dirty="0"/>
              <a:t>• There are two methods for creation of a </a:t>
            </a:r>
            <a:r>
              <a:rPr lang="en-US" sz="2400" dirty="0" err="1"/>
              <a:t>pneumoperitoneum</a:t>
            </a:r>
            <a:r>
              <a:rPr lang="en-US" sz="2400" dirty="0"/>
              <a:t>:</a:t>
            </a:r>
          </a:p>
          <a:p>
            <a:r>
              <a:rPr lang="en-US" sz="2400" dirty="0"/>
              <a:t>1. Closed method</a:t>
            </a:r>
          </a:p>
          <a:p>
            <a:r>
              <a:rPr lang="en-US" sz="2400" dirty="0"/>
              <a:t>2. open method</a:t>
            </a:r>
          </a:p>
          <a:p>
            <a:endParaRPr lang="en-US" sz="2400" dirty="0"/>
          </a:p>
          <a:p>
            <a:r>
              <a:rPr lang="en-US" sz="2400" dirty="0"/>
              <a:t>• </a:t>
            </a:r>
            <a:r>
              <a:rPr lang="en-US" sz="2400" b="1" dirty="0"/>
              <a:t>The closed method:</a:t>
            </a:r>
          </a:p>
          <a:p>
            <a:r>
              <a:rPr lang="en-US" sz="2400" dirty="0"/>
              <a:t>   - involves blind puncture using a </a:t>
            </a:r>
            <a:r>
              <a:rPr lang="en-US" sz="2400" dirty="0" err="1"/>
              <a:t>Verres</a:t>
            </a:r>
            <a:r>
              <a:rPr lang="en-US" sz="2400" dirty="0"/>
              <a:t> needle.</a:t>
            </a:r>
          </a:p>
          <a:p>
            <a:r>
              <a:rPr lang="en-US" sz="2400" dirty="0"/>
              <a:t>   - this method is fast and relatively safe.</a:t>
            </a:r>
          </a:p>
          <a:p>
            <a:r>
              <a:rPr lang="en-US" sz="2400" dirty="0"/>
              <a:t>   - there is a small but significant potential for intestinal or vascular injury on introduction of the needle or first trocar.</a:t>
            </a:r>
          </a:p>
        </p:txBody>
      </p:sp>
      <p:sp>
        <p:nvSpPr>
          <p:cNvPr id="4" name="TextBox 3"/>
          <p:cNvSpPr txBox="1"/>
          <p:nvPr/>
        </p:nvSpPr>
        <p:spPr>
          <a:xfrm>
            <a:off x="2346647" y="718457"/>
            <a:ext cx="7632441" cy="646331"/>
          </a:xfrm>
          <a:prstGeom prst="rect">
            <a:avLst/>
          </a:prstGeom>
          <a:noFill/>
        </p:spPr>
        <p:txBody>
          <a:bodyPr wrap="square" rtlCol="0">
            <a:spAutoFit/>
          </a:bodyPr>
          <a:lstStyle/>
          <a:p>
            <a:r>
              <a:rPr lang="en-US" sz="3600" b="1" dirty="0">
                <a:solidFill>
                  <a:schemeClr val="accent6">
                    <a:lumMod val="60000"/>
                    <a:lumOff val="40000"/>
                  </a:schemeClr>
                </a:solidFill>
              </a:rPr>
              <a:t>Creating a </a:t>
            </a:r>
            <a:r>
              <a:rPr lang="en-US" sz="3600" b="1" dirty="0" err="1">
                <a:solidFill>
                  <a:schemeClr val="accent6">
                    <a:lumMod val="60000"/>
                    <a:lumOff val="40000"/>
                  </a:schemeClr>
                </a:solidFill>
              </a:rPr>
              <a:t>Pneumoperitoneum</a:t>
            </a:r>
            <a:endParaRPr lang="en-US" sz="3600" b="1" dirty="0">
              <a:solidFill>
                <a:schemeClr val="accent6">
                  <a:lumMod val="60000"/>
                  <a:lumOff val="40000"/>
                </a:schemeClr>
              </a:solidFill>
            </a:endParaRPr>
          </a:p>
        </p:txBody>
      </p:sp>
    </p:spTree>
    <p:extLst>
      <p:ext uri="{BB962C8B-B14F-4D97-AF65-F5344CB8AC3E}">
        <p14:creationId xmlns:p14="http://schemas.microsoft.com/office/powerpoint/2010/main" val="301739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5975" y="1472405"/>
            <a:ext cx="8988490" cy="3416320"/>
          </a:xfrm>
          <a:prstGeom prst="rect">
            <a:avLst/>
          </a:prstGeom>
        </p:spPr>
        <p:txBody>
          <a:bodyPr wrap="square">
            <a:spAutoFit/>
          </a:bodyPr>
          <a:lstStyle/>
          <a:p>
            <a:r>
              <a:rPr lang="en-US" sz="2400" b="1" dirty="0"/>
              <a:t>•Open method</a:t>
            </a:r>
            <a:r>
              <a:rPr lang="en-US" sz="2400" dirty="0"/>
              <a:t> </a:t>
            </a:r>
            <a:r>
              <a:rPr lang="en-US" sz="2400" dirty="0">
                <a:solidFill>
                  <a:schemeClr val="accent6">
                    <a:lumMod val="60000"/>
                    <a:lumOff val="40000"/>
                  </a:schemeClr>
                </a:solidFill>
              </a:rPr>
              <a:t>(Hasson approach):</a:t>
            </a:r>
          </a:p>
          <a:p>
            <a:pPr marL="342900" indent="-342900">
              <a:buFontTx/>
              <a:buChar char="-"/>
            </a:pPr>
            <a:r>
              <a:rPr lang="en-US" sz="2400" dirty="0"/>
              <a:t>avoids the morbidity related to a blind puncture.</a:t>
            </a:r>
          </a:p>
          <a:p>
            <a:pPr marL="342900" indent="-342900">
              <a:buFontTx/>
              <a:buChar char="-"/>
            </a:pPr>
            <a:endParaRPr lang="en-US" sz="2400" dirty="0"/>
          </a:p>
          <a:p>
            <a:pPr marL="342900" indent="-342900">
              <a:buFontTx/>
              <a:buChar char="-"/>
            </a:pPr>
            <a:r>
              <a:rPr lang="en-US" sz="2400" dirty="0"/>
              <a:t>Definite and small risk of bowel injury</a:t>
            </a:r>
          </a:p>
          <a:p>
            <a:pPr marL="342900" indent="-342900">
              <a:buFontTx/>
              <a:buChar char="-"/>
            </a:pPr>
            <a:endParaRPr lang="en-US" sz="2400" dirty="0"/>
          </a:p>
          <a:p>
            <a:pPr marL="342900" indent="-342900">
              <a:buFontTx/>
              <a:buChar char="-"/>
            </a:pPr>
            <a:r>
              <a:rPr lang="en-US" sz="2400" dirty="0"/>
              <a:t>Useful in patients with abdominal surgery or underlying adhesions</a:t>
            </a:r>
          </a:p>
          <a:p>
            <a:pPr marL="342900" indent="-342900">
              <a:buFontTx/>
              <a:buChar char="-"/>
            </a:pPr>
            <a:endParaRPr lang="en-US" sz="2400" dirty="0"/>
          </a:p>
          <a:p>
            <a:r>
              <a:rPr lang="en-US" sz="2400" dirty="0"/>
              <a:t>- To achieve this, a 1 cm vertical or transverse incision is made at the level of the umbilicus.</a:t>
            </a:r>
          </a:p>
        </p:txBody>
      </p:sp>
    </p:spTree>
    <p:extLst>
      <p:ext uri="{BB962C8B-B14F-4D97-AF65-F5344CB8AC3E}">
        <p14:creationId xmlns:p14="http://schemas.microsoft.com/office/powerpoint/2010/main" val="19405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328" y="1748137"/>
            <a:ext cx="9565683" cy="4524315"/>
          </a:xfrm>
          <a:prstGeom prst="rect">
            <a:avLst/>
          </a:prstGeom>
        </p:spPr>
        <p:txBody>
          <a:bodyPr wrap="square">
            <a:spAutoFit/>
          </a:bodyPr>
          <a:lstStyle/>
          <a:p>
            <a:r>
              <a:rPr lang="en-US" sz="2400" dirty="0"/>
              <a:t>-Abdomen is </a:t>
            </a:r>
            <a:r>
              <a:rPr lang="en-US" sz="2400" dirty="0" err="1"/>
              <a:t>insuffled</a:t>
            </a:r>
            <a:r>
              <a:rPr lang="en-US" sz="2400" dirty="0"/>
              <a:t> with 5 to 6 </a:t>
            </a:r>
            <a:r>
              <a:rPr lang="en-US" sz="2400" dirty="0" err="1"/>
              <a:t>litre</a:t>
            </a:r>
            <a:r>
              <a:rPr lang="en-US" sz="2400" dirty="0"/>
              <a:t> of CO₂ to:-</a:t>
            </a:r>
          </a:p>
          <a:p>
            <a:r>
              <a:rPr lang="en-US" sz="2400" dirty="0"/>
              <a:t>        create working space.</a:t>
            </a:r>
          </a:p>
          <a:p>
            <a:r>
              <a:rPr lang="en-US" sz="2400" dirty="0"/>
              <a:t>        allow lens to focus on target tissue.</a:t>
            </a:r>
          </a:p>
          <a:p>
            <a:endParaRPr lang="en-US" sz="2400" dirty="0"/>
          </a:p>
          <a:p>
            <a:r>
              <a:rPr lang="en-US" sz="2400" dirty="0"/>
              <a:t> - Instrument is inserted through an incision in abdominal wall through an air tight trocar.</a:t>
            </a:r>
          </a:p>
          <a:p>
            <a:endParaRPr lang="en-US" sz="2400" dirty="0"/>
          </a:p>
          <a:p>
            <a:r>
              <a:rPr lang="en-US" sz="2400" dirty="0"/>
              <a:t> - This port have gasket that seal around the instrument maintaining the positive pressure and working space.</a:t>
            </a:r>
          </a:p>
          <a:p>
            <a:endParaRPr lang="en-US" sz="2400" dirty="0"/>
          </a:p>
          <a:p>
            <a:r>
              <a:rPr lang="en-US" sz="2400" dirty="0"/>
              <a:t> - Surgeons rely on texture and compressibility to evaluate tissue character and pathology. </a:t>
            </a:r>
          </a:p>
        </p:txBody>
      </p:sp>
      <p:sp>
        <p:nvSpPr>
          <p:cNvPr id="3" name="TextBox 2"/>
          <p:cNvSpPr txBox="1"/>
          <p:nvPr/>
        </p:nvSpPr>
        <p:spPr>
          <a:xfrm>
            <a:off x="4245429" y="578499"/>
            <a:ext cx="6578082" cy="646331"/>
          </a:xfrm>
          <a:prstGeom prst="rect">
            <a:avLst/>
          </a:prstGeom>
          <a:noFill/>
        </p:spPr>
        <p:txBody>
          <a:bodyPr wrap="square" rtlCol="0">
            <a:spAutoFit/>
          </a:bodyPr>
          <a:lstStyle/>
          <a:p>
            <a:r>
              <a:rPr lang="en-US" sz="3600" b="1" dirty="0">
                <a:solidFill>
                  <a:schemeClr val="accent6">
                    <a:lumMod val="60000"/>
                    <a:lumOff val="40000"/>
                  </a:schemeClr>
                </a:solidFill>
              </a:rPr>
              <a:t>Procedure</a:t>
            </a:r>
            <a:r>
              <a:rPr lang="en-US" dirty="0"/>
              <a:t> </a:t>
            </a:r>
          </a:p>
        </p:txBody>
      </p:sp>
      <p:sp>
        <p:nvSpPr>
          <p:cNvPr id="4" name="Oval 3"/>
          <p:cNvSpPr/>
          <p:nvPr/>
        </p:nvSpPr>
        <p:spPr>
          <a:xfrm>
            <a:off x="1026367" y="2313992"/>
            <a:ext cx="93306" cy="93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26367" y="2662335"/>
            <a:ext cx="93306" cy="93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79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642" y="2090057"/>
            <a:ext cx="9451910" cy="2677656"/>
          </a:xfrm>
          <a:prstGeom prst="rect">
            <a:avLst/>
          </a:prstGeom>
        </p:spPr>
        <p:txBody>
          <a:bodyPr wrap="square">
            <a:spAutoFit/>
          </a:bodyPr>
          <a:lstStyle/>
          <a:p>
            <a:r>
              <a:rPr lang="en-US" sz="2800" dirty="0"/>
              <a:t>Laparoscopic surgery is a product of modern technology and surgical innovation that aims to accomplish surgical therapeutic goals with minimal somatic and psychological trauma.</a:t>
            </a:r>
          </a:p>
          <a:p>
            <a:endParaRPr lang="en-US" sz="2800" dirty="0"/>
          </a:p>
          <a:p>
            <a:r>
              <a:rPr lang="en-US" sz="2800" dirty="0"/>
              <a:t> Also known as minimal invasive surgery (MIS).</a:t>
            </a:r>
          </a:p>
        </p:txBody>
      </p:sp>
      <p:sp>
        <p:nvSpPr>
          <p:cNvPr id="3" name="TextBox 2"/>
          <p:cNvSpPr txBox="1"/>
          <p:nvPr/>
        </p:nvSpPr>
        <p:spPr>
          <a:xfrm>
            <a:off x="2509935" y="625151"/>
            <a:ext cx="5831632" cy="584775"/>
          </a:xfrm>
          <a:prstGeom prst="rect">
            <a:avLst/>
          </a:prstGeom>
          <a:noFill/>
        </p:spPr>
        <p:txBody>
          <a:bodyPr wrap="square" rtlCol="0">
            <a:spAutoFit/>
          </a:bodyPr>
          <a:lstStyle/>
          <a:p>
            <a:pPr algn="ctr"/>
            <a:r>
              <a:rPr lang="en-US" sz="3200" b="1" dirty="0"/>
              <a:t>Definition</a:t>
            </a:r>
            <a:endParaRPr lang="en-US" b="1" dirty="0"/>
          </a:p>
        </p:txBody>
      </p:sp>
    </p:spTree>
    <p:extLst>
      <p:ext uri="{BB962C8B-B14F-4D97-AF65-F5344CB8AC3E}">
        <p14:creationId xmlns:p14="http://schemas.microsoft.com/office/powerpoint/2010/main" val="314908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2440" y="594360"/>
            <a:ext cx="5501640" cy="646331"/>
          </a:xfrm>
          <a:prstGeom prst="rect">
            <a:avLst/>
          </a:prstGeom>
          <a:noFill/>
        </p:spPr>
        <p:txBody>
          <a:bodyPr wrap="square" rtlCol="0">
            <a:spAutoFit/>
          </a:bodyPr>
          <a:lstStyle/>
          <a:p>
            <a:r>
              <a:rPr lang="en-US" sz="3600" b="1" dirty="0">
                <a:solidFill>
                  <a:schemeClr val="accent6">
                    <a:lumMod val="60000"/>
                    <a:lumOff val="40000"/>
                  </a:schemeClr>
                </a:solidFill>
              </a:rPr>
              <a:t>Insufflators</a:t>
            </a:r>
          </a:p>
        </p:txBody>
      </p:sp>
      <p:sp>
        <p:nvSpPr>
          <p:cNvPr id="3" name="TextBox 2"/>
          <p:cNvSpPr txBox="1"/>
          <p:nvPr/>
        </p:nvSpPr>
        <p:spPr>
          <a:xfrm>
            <a:off x="899160" y="1752600"/>
            <a:ext cx="10043160" cy="3416320"/>
          </a:xfrm>
          <a:prstGeom prst="rect">
            <a:avLst/>
          </a:prstGeom>
          <a:noFill/>
        </p:spPr>
        <p:txBody>
          <a:bodyPr wrap="square" rtlCol="0">
            <a:spAutoFit/>
          </a:bodyPr>
          <a:lstStyle/>
          <a:p>
            <a:r>
              <a:rPr lang="en-US" sz="2400" dirty="0"/>
              <a:t>-Automatic.</a:t>
            </a:r>
          </a:p>
          <a:p>
            <a:endParaRPr lang="en-US" sz="2400" dirty="0"/>
          </a:p>
          <a:p>
            <a:r>
              <a:rPr lang="en-US" sz="2400" dirty="0"/>
              <a:t>-Pressure regulated high flow.</a:t>
            </a:r>
          </a:p>
          <a:p>
            <a:endParaRPr lang="en-US" sz="2400" dirty="0"/>
          </a:p>
          <a:p>
            <a:r>
              <a:rPr lang="en-US" sz="2400" dirty="0"/>
              <a:t>-Monitor </a:t>
            </a:r>
            <a:r>
              <a:rPr lang="en-US" sz="2400" dirty="0" err="1"/>
              <a:t>intrabdominal</a:t>
            </a:r>
            <a:r>
              <a:rPr lang="en-US" sz="2400" dirty="0"/>
              <a:t> pressure which is usually set at 12-15 mmHg.</a:t>
            </a:r>
          </a:p>
          <a:p>
            <a:endParaRPr lang="en-US" sz="2400" dirty="0"/>
          </a:p>
          <a:p>
            <a:r>
              <a:rPr lang="en-US" sz="2400" dirty="0"/>
              <a:t>-Alarm sound or pressure release valves when pressure limit is exceeded.</a:t>
            </a:r>
          </a:p>
          <a:p>
            <a:endParaRPr lang="en-US" sz="2400" dirty="0"/>
          </a:p>
          <a:p>
            <a:r>
              <a:rPr lang="en-US" sz="2400" dirty="0"/>
              <a:t>-Flow rate of 8-10 Its/min.</a:t>
            </a:r>
          </a:p>
        </p:txBody>
      </p:sp>
    </p:spTree>
    <p:extLst>
      <p:ext uri="{BB962C8B-B14F-4D97-AF65-F5344CB8AC3E}">
        <p14:creationId xmlns:p14="http://schemas.microsoft.com/office/powerpoint/2010/main" val="1380117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240" y="457200"/>
            <a:ext cx="8290560" cy="646331"/>
          </a:xfrm>
          <a:prstGeom prst="rect">
            <a:avLst/>
          </a:prstGeom>
          <a:noFill/>
        </p:spPr>
        <p:txBody>
          <a:bodyPr wrap="square" rtlCol="0">
            <a:spAutoFit/>
          </a:bodyPr>
          <a:lstStyle/>
          <a:p>
            <a:r>
              <a:rPr lang="en-US" sz="3600" b="1" dirty="0">
                <a:solidFill>
                  <a:schemeClr val="accent6">
                    <a:lumMod val="60000"/>
                    <a:lumOff val="40000"/>
                  </a:schemeClr>
                </a:solidFill>
              </a:rPr>
              <a:t>Physiological Changes </a:t>
            </a:r>
          </a:p>
        </p:txBody>
      </p:sp>
      <p:sp>
        <p:nvSpPr>
          <p:cNvPr id="3" name="TextBox 2"/>
          <p:cNvSpPr txBox="1"/>
          <p:nvPr/>
        </p:nvSpPr>
        <p:spPr>
          <a:xfrm>
            <a:off x="1706880" y="1341120"/>
            <a:ext cx="6217920" cy="4154984"/>
          </a:xfrm>
          <a:prstGeom prst="rect">
            <a:avLst/>
          </a:prstGeom>
          <a:noFill/>
        </p:spPr>
        <p:txBody>
          <a:bodyPr wrap="square" rtlCol="0">
            <a:spAutoFit/>
          </a:bodyPr>
          <a:lstStyle/>
          <a:p>
            <a:r>
              <a:rPr lang="en-US" sz="2400" dirty="0"/>
              <a:t>Are due to </a:t>
            </a:r>
            <a:r>
              <a:rPr lang="en-US" sz="2400" dirty="0" err="1"/>
              <a:t>pneumoperitoneum</a:t>
            </a:r>
            <a:endParaRPr lang="en-US" sz="2400" dirty="0"/>
          </a:p>
          <a:p>
            <a:endParaRPr lang="en-US" sz="2400" dirty="0"/>
          </a:p>
          <a:p>
            <a:r>
              <a:rPr lang="en-US" sz="2400" b="1" dirty="0" err="1"/>
              <a:t>Pneumoperitoneum</a:t>
            </a:r>
            <a:endParaRPr lang="en-US" sz="2400" b="1" dirty="0"/>
          </a:p>
          <a:p>
            <a:endParaRPr lang="en-US" sz="2400" b="1" dirty="0"/>
          </a:p>
          <a:p>
            <a:r>
              <a:rPr lang="en-US" sz="2400" dirty="0"/>
              <a:t>-Required to create working space </a:t>
            </a:r>
          </a:p>
          <a:p>
            <a:r>
              <a:rPr lang="en-US" sz="2400" dirty="0"/>
              <a:t>-Gases used: </a:t>
            </a:r>
          </a:p>
          <a:p>
            <a:r>
              <a:rPr lang="en-US" sz="2400" dirty="0"/>
              <a:t>     -Air</a:t>
            </a:r>
          </a:p>
          <a:p>
            <a:r>
              <a:rPr lang="en-US" sz="2400" dirty="0"/>
              <a:t>     -O2</a:t>
            </a:r>
          </a:p>
          <a:p>
            <a:r>
              <a:rPr lang="en-US" sz="2400" dirty="0"/>
              <a:t>     -CO2</a:t>
            </a:r>
          </a:p>
          <a:p>
            <a:r>
              <a:rPr lang="en-US" sz="2400" dirty="0"/>
              <a:t>     -N2O</a:t>
            </a:r>
          </a:p>
          <a:p>
            <a:r>
              <a:rPr lang="en-US" sz="2400" dirty="0"/>
              <a:t>     -He, Ne, </a:t>
            </a:r>
            <a:r>
              <a:rPr lang="en-US" sz="2400" dirty="0" err="1"/>
              <a:t>Ar</a:t>
            </a:r>
            <a:r>
              <a:rPr lang="en-US" sz="2400" dirty="0"/>
              <a:t> (newer) </a:t>
            </a:r>
          </a:p>
        </p:txBody>
      </p:sp>
      <p:sp>
        <p:nvSpPr>
          <p:cNvPr id="4" name="Oval 3"/>
          <p:cNvSpPr/>
          <p:nvPr/>
        </p:nvSpPr>
        <p:spPr>
          <a:xfrm>
            <a:off x="1554480" y="1508760"/>
            <a:ext cx="152400" cy="121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10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8240" y="480239"/>
            <a:ext cx="5791200" cy="769441"/>
          </a:xfrm>
          <a:prstGeom prst="rect">
            <a:avLst/>
          </a:prstGeom>
          <a:noFill/>
        </p:spPr>
        <p:txBody>
          <a:bodyPr wrap="square" rtlCol="0">
            <a:spAutoFit/>
          </a:bodyPr>
          <a:lstStyle/>
          <a:p>
            <a:r>
              <a:rPr lang="en-US" sz="4400" b="1" dirty="0">
                <a:solidFill>
                  <a:schemeClr val="accent6">
                    <a:lumMod val="60000"/>
                    <a:lumOff val="40000"/>
                  </a:schemeClr>
                </a:solidFill>
              </a:rPr>
              <a:t>CO2</a:t>
            </a:r>
          </a:p>
        </p:txBody>
      </p:sp>
      <p:sp>
        <p:nvSpPr>
          <p:cNvPr id="3" name="TextBox 2"/>
          <p:cNvSpPr txBox="1"/>
          <p:nvPr/>
        </p:nvSpPr>
        <p:spPr>
          <a:xfrm>
            <a:off x="2103120" y="1447800"/>
            <a:ext cx="8092440" cy="3785652"/>
          </a:xfrm>
          <a:prstGeom prst="rect">
            <a:avLst/>
          </a:prstGeom>
          <a:noFill/>
        </p:spPr>
        <p:txBody>
          <a:bodyPr wrap="square" rtlCol="0">
            <a:spAutoFit/>
          </a:bodyPr>
          <a:lstStyle/>
          <a:p>
            <a:r>
              <a:rPr lang="en-US" sz="2400" b="1" u="sng" dirty="0"/>
              <a:t>Advantages:</a:t>
            </a:r>
          </a:p>
          <a:p>
            <a:r>
              <a:rPr lang="en-US" sz="2400" dirty="0"/>
              <a:t>    -Does not support combustion or explosion</a:t>
            </a:r>
          </a:p>
          <a:p>
            <a:r>
              <a:rPr lang="en-US" sz="2400" dirty="0"/>
              <a:t>    -Rapidly absorbed </a:t>
            </a:r>
          </a:p>
          <a:p>
            <a:r>
              <a:rPr lang="en-US" sz="2400" dirty="0"/>
              <a:t>    -Rapidly soluble (lower chance of gas embolism)</a:t>
            </a:r>
          </a:p>
          <a:p>
            <a:endParaRPr lang="en-US" sz="2400" dirty="0"/>
          </a:p>
          <a:p>
            <a:endParaRPr lang="en-US" sz="2400" dirty="0"/>
          </a:p>
          <a:p>
            <a:r>
              <a:rPr lang="en-US" sz="2400" b="1" dirty="0"/>
              <a:t>Disadvantages:</a:t>
            </a:r>
          </a:p>
          <a:p>
            <a:r>
              <a:rPr lang="en-US" sz="2400" dirty="0"/>
              <a:t>     -Not readily available</a:t>
            </a:r>
          </a:p>
          <a:p>
            <a:r>
              <a:rPr lang="en-US" sz="2400" dirty="0"/>
              <a:t>     -</a:t>
            </a:r>
            <a:r>
              <a:rPr lang="en-US" sz="2400" dirty="0" err="1"/>
              <a:t>Hypercarbia</a:t>
            </a:r>
            <a:endParaRPr lang="en-US" sz="2400" dirty="0"/>
          </a:p>
          <a:p>
            <a:r>
              <a:rPr lang="en-US" sz="2400" dirty="0"/>
              <a:t>     -Causes peritoneal discomfort when used with LA </a:t>
            </a:r>
          </a:p>
        </p:txBody>
      </p:sp>
    </p:spTree>
    <p:extLst>
      <p:ext uri="{BB962C8B-B14F-4D97-AF65-F5344CB8AC3E}">
        <p14:creationId xmlns:p14="http://schemas.microsoft.com/office/powerpoint/2010/main" val="105561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320" y="441960"/>
            <a:ext cx="3962400" cy="1446550"/>
          </a:xfrm>
          <a:prstGeom prst="rect">
            <a:avLst/>
          </a:prstGeom>
          <a:noFill/>
        </p:spPr>
        <p:txBody>
          <a:bodyPr wrap="square" rtlCol="0">
            <a:spAutoFit/>
          </a:bodyPr>
          <a:lstStyle/>
          <a:p>
            <a:r>
              <a:rPr lang="en-US" sz="4400" b="1" dirty="0">
                <a:solidFill>
                  <a:schemeClr val="accent6">
                    <a:lumMod val="60000"/>
                    <a:lumOff val="40000"/>
                  </a:schemeClr>
                </a:solidFill>
              </a:rPr>
              <a:t>N2O</a:t>
            </a:r>
          </a:p>
          <a:p>
            <a:endParaRPr lang="en-US" sz="4400" b="1" dirty="0">
              <a:solidFill>
                <a:schemeClr val="accent6">
                  <a:lumMod val="60000"/>
                  <a:lumOff val="40000"/>
                </a:schemeClr>
              </a:solidFill>
            </a:endParaRPr>
          </a:p>
        </p:txBody>
      </p:sp>
      <p:sp>
        <p:nvSpPr>
          <p:cNvPr id="3" name="TextBox 2"/>
          <p:cNvSpPr txBox="1"/>
          <p:nvPr/>
        </p:nvSpPr>
        <p:spPr>
          <a:xfrm>
            <a:off x="559837" y="1372533"/>
            <a:ext cx="12268200" cy="4893647"/>
          </a:xfrm>
          <a:prstGeom prst="rect">
            <a:avLst/>
          </a:prstGeom>
          <a:noFill/>
        </p:spPr>
        <p:txBody>
          <a:bodyPr wrap="square" rtlCol="0">
            <a:spAutoFit/>
          </a:bodyPr>
          <a:lstStyle/>
          <a:p>
            <a:r>
              <a:rPr lang="en-US" sz="2400" b="1" dirty="0"/>
              <a:t>Advantages:</a:t>
            </a:r>
          </a:p>
          <a:p>
            <a:r>
              <a:rPr lang="en-US" sz="2400" dirty="0"/>
              <a:t>     -Readily available</a:t>
            </a:r>
          </a:p>
          <a:p>
            <a:r>
              <a:rPr lang="en-US" sz="2400" dirty="0"/>
              <a:t>     -Better analgesia</a:t>
            </a:r>
          </a:p>
          <a:p>
            <a:r>
              <a:rPr lang="en-US" sz="2400" dirty="0"/>
              <a:t>     -Physiologically inert</a:t>
            </a:r>
          </a:p>
          <a:p>
            <a:r>
              <a:rPr lang="en-US" sz="2400" dirty="0"/>
              <a:t>     -</a:t>
            </a:r>
            <a:r>
              <a:rPr lang="en-US" sz="2400" dirty="0" err="1"/>
              <a:t>Hypercarbia</a:t>
            </a:r>
            <a:r>
              <a:rPr lang="en-US" sz="2400" dirty="0"/>
              <a:t> is not a problem</a:t>
            </a:r>
          </a:p>
          <a:p>
            <a:r>
              <a:rPr lang="en-US" sz="2400" dirty="0"/>
              <a:t>     -Non explosive</a:t>
            </a:r>
          </a:p>
          <a:p>
            <a:r>
              <a:rPr lang="en-US" sz="2400" dirty="0"/>
              <a:t>     -Decreased </a:t>
            </a:r>
            <a:r>
              <a:rPr lang="en-US" sz="2400" dirty="0" err="1"/>
              <a:t>intraop</a:t>
            </a:r>
            <a:r>
              <a:rPr lang="en-US" sz="2400" dirty="0"/>
              <a:t> entitled CO2 &amp; minute ventilation required to maintain homeostasis</a:t>
            </a:r>
          </a:p>
          <a:p>
            <a:endParaRPr lang="en-US" sz="2400" dirty="0"/>
          </a:p>
          <a:p>
            <a:r>
              <a:rPr lang="en-US" sz="2400" b="1" dirty="0"/>
              <a:t>Disadvantages:</a:t>
            </a:r>
          </a:p>
          <a:p>
            <a:r>
              <a:rPr lang="en-US" sz="2400" dirty="0"/>
              <a:t>     -Supports combustion</a:t>
            </a:r>
          </a:p>
          <a:p>
            <a:r>
              <a:rPr lang="en-US" sz="2400" dirty="0"/>
              <a:t>     -Absorbed slower than CO2</a:t>
            </a:r>
          </a:p>
          <a:p>
            <a:endParaRPr lang="en-US" sz="2400" dirty="0"/>
          </a:p>
          <a:p>
            <a:endParaRPr lang="en-US" sz="2400" dirty="0"/>
          </a:p>
        </p:txBody>
      </p:sp>
    </p:spTree>
    <p:extLst>
      <p:ext uri="{BB962C8B-B14F-4D97-AF65-F5344CB8AC3E}">
        <p14:creationId xmlns:p14="http://schemas.microsoft.com/office/powerpoint/2010/main" val="920473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457200"/>
            <a:ext cx="6263640" cy="646331"/>
          </a:xfrm>
          <a:prstGeom prst="rect">
            <a:avLst/>
          </a:prstGeom>
          <a:noFill/>
        </p:spPr>
        <p:txBody>
          <a:bodyPr wrap="square" rtlCol="0">
            <a:spAutoFit/>
          </a:bodyPr>
          <a:lstStyle/>
          <a:p>
            <a:r>
              <a:rPr lang="en-US" sz="3600" b="1" dirty="0">
                <a:solidFill>
                  <a:schemeClr val="accent6">
                    <a:lumMod val="60000"/>
                    <a:lumOff val="40000"/>
                  </a:schemeClr>
                </a:solidFill>
              </a:rPr>
              <a:t>Complications</a:t>
            </a:r>
          </a:p>
        </p:txBody>
      </p:sp>
      <p:sp>
        <p:nvSpPr>
          <p:cNvPr id="4" name="TextBox 3"/>
          <p:cNvSpPr txBox="1"/>
          <p:nvPr/>
        </p:nvSpPr>
        <p:spPr>
          <a:xfrm>
            <a:off x="1661160" y="1478280"/>
            <a:ext cx="7818120" cy="4154984"/>
          </a:xfrm>
          <a:prstGeom prst="rect">
            <a:avLst/>
          </a:prstGeom>
          <a:noFill/>
        </p:spPr>
        <p:txBody>
          <a:bodyPr wrap="square" rtlCol="0">
            <a:spAutoFit/>
          </a:bodyPr>
          <a:lstStyle/>
          <a:p>
            <a:r>
              <a:rPr lang="en-US" sz="2400" dirty="0"/>
              <a:t>-Insertion related</a:t>
            </a:r>
          </a:p>
          <a:p>
            <a:endParaRPr lang="en-US" sz="2400" dirty="0"/>
          </a:p>
          <a:p>
            <a:r>
              <a:rPr lang="en-US" sz="2400" dirty="0"/>
              <a:t>-Major vascular injury (0.25%)</a:t>
            </a:r>
          </a:p>
          <a:p>
            <a:endParaRPr lang="en-US" sz="2400" dirty="0"/>
          </a:p>
          <a:p>
            <a:r>
              <a:rPr lang="en-US" sz="2400" dirty="0"/>
              <a:t>-GI injury (0.14%)</a:t>
            </a:r>
          </a:p>
          <a:p>
            <a:endParaRPr lang="en-US" sz="2400" dirty="0"/>
          </a:p>
          <a:p>
            <a:r>
              <a:rPr lang="en-US" sz="2400" dirty="0"/>
              <a:t>-Bladder injury</a:t>
            </a:r>
          </a:p>
          <a:p>
            <a:endParaRPr lang="en-US" sz="2400" dirty="0"/>
          </a:p>
          <a:p>
            <a:r>
              <a:rPr lang="en-US" sz="2400" dirty="0"/>
              <a:t>-CO2 embolism</a:t>
            </a:r>
          </a:p>
          <a:p>
            <a:endParaRPr lang="en-US" sz="2400" dirty="0"/>
          </a:p>
          <a:p>
            <a:r>
              <a:rPr lang="en-US" sz="2400" dirty="0"/>
              <a:t>-Abdominal wall hemorrhage</a:t>
            </a:r>
          </a:p>
        </p:txBody>
      </p:sp>
    </p:spTree>
    <p:extLst>
      <p:ext uri="{BB962C8B-B14F-4D97-AF65-F5344CB8AC3E}">
        <p14:creationId xmlns:p14="http://schemas.microsoft.com/office/powerpoint/2010/main" val="151773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4160" y="640080"/>
            <a:ext cx="7239000" cy="646331"/>
          </a:xfrm>
          <a:prstGeom prst="rect">
            <a:avLst/>
          </a:prstGeom>
          <a:noFill/>
        </p:spPr>
        <p:txBody>
          <a:bodyPr wrap="square" rtlCol="0">
            <a:spAutoFit/>
          </a:bodyPr>
          <a:lstStyle/>
          <a:p>
            <a:r>
              <a:rPr lang="en-US" sz="3600" b="1" dirty="0">
                <a:solidFill>
                  <a:schemeClr val="accent6">
                    <a:lumMod val="60000"/>
                    <a:lumOff val="40000"/>
                  </a:schemeClr>
                </a:solidFill>
              </a:rPr>
              <a:t>Post Insertional Complications</a:t>
            </a:r>
          </a:p>
        </p:txBody>
      </p:sp>
      <p:sp>
        <p:nvSpPr>
          <p:cNvPr id="3" name="TextBox 2"/>
          <p:cNvSpPr txBox="1"/>
          <p:nvPr/>
        </p:nvSpPr>
        <p:spPr>
          <a:xfrm>
            <a:off x="1706880" y="2042160"/>
            <a:ext cx="7117080" cy="2246769"/>
          </a:xfrm>
          <a:prstGeom prst="rect">
            <a:avLst/>
          </a:prstGeom>
          <a:noFill/>
        </p:spPr>
        <p:txBody>
          <a:bodyPr wrap="square" rtlCol="0">
            <a:spAutoFit/>
          </a:bodyPr>
          <a:lstStyle/>
          <a:p>
            <a:r>
              <a:rPr lang="en-US" sz="2800" dirty="0"/>
              <a:t>-GI perforations (acute or delayed)</a:t>
            </a:r>
          </a:p>
          <a:p>
            <a:endParaRPr lang="en-US" sz="2800" dirty="0"/>
          </a:p>
          <a:p>
            <a:r>
              <a:rPr lang="en-US" sz="2800" dirty="0"/>
              <a:t>-Laceration &amp; bleeding from solid organs</a:t>
            </a:r>
          </a:p>
          <a:p>
            <a:endParaRPr lang="en-US" sz="2800" dirty="0"/>
          </a:p>
          <a:p>
            <a:r>
              <a:rPr lang="en-US" sz="2800" dirty="0"/>
              <a:t>-Abdominal wall hernia</a:t>
            </a:r>
          </a:p>
        </p:txBody>
      </p:sp>
    </p:spTree>
    <p:extLst>
      <p:ext uri="{BB962C8B-B14F-4D97-AF65-F5344CB8AC3E}">
        <p14:creationId xmlns:p14="http://schemas.microsoft.com/office/powerpoint/2010/main" val="1318569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426720"/>
            <a:ext cx="7040880" cy="646331"/>
          </a:xfrm>
          <a:prstGeom prst="rect">
            <a:avLst/>
          </a:prstGeom>
          <a:noFill/>
        </p:spPr>
        <p:txBody>
          <a:bodyPr wrap="square" rtlCol="0">
            <a:spAutoFit/>
          </a:bodyPr>
          <a:lstStyle/>
          <a:p>
            <a:r>
              <a:rPr lang="en-US" sz="3600" b="1" dirty="0">
                <a:solidFill>
                  <a:schemeClr val="accent6">
                    <a:lumMod val="60000"/>
                    <a:lumOff val="40000"/>
                  </a:schemeClr>
                </a:solidFill>
              </a:rPr>
              <a:t>Contraindication </a:t>
            </a:r>
          </a:p>
        </p:txBody>
      </p:sp>
      <p:sp>
        <p:nvSpPr>
          <p:cNvPr id="4" name="TextBox 3"/>
          <p:cNvSpPr txBox="1"/>
          <p:nvPr/>
        </p:nvSpPr>
        <p:spPr>
          <a:xfrm>
            <a:off x="1706880" y="1615440"/>
            <a:ext cx="9357360" cy="3539430"/>
          </a:xfrm>
          <a:prstGeom prst="rect">
            <a:avLst/>
          </a:prstGeom>
          <a:noFill/>
        </p:spPr>
        <p:txBody>
          <a:bodyPr wrap="square" rtlCol="0">
            <a:spAutoFit/>
          </a:bodyPr>
          <a:lstStyle/>
          <a:p>
            <a:r>
              <a:rPr lang="en-US" sz="2800" b="1" dirty="0"/>
              <a:t>Absolute:</a:t>
            </a:r>
          </a:p>
          <a:p>
            <a:endParaRPr lang="en-US" sz="2800" dirty="0"/>
          </a:p>
          <a:p>
            <a:r>
              <a:rPr lang="en-US" sz="2800" dirty="0"/>
              <a:t>  -Uncorrectable coagulopathy</a:t>
            </a:r>
          </a:p>
          <a:p>
            <a:r>
              <a:rPr lang="en-US" sz="2800" dirty="0"/>
              <a:t>  -Frozen abdomen</a:t>
            </a:r>
          </a:p>
          <a:p>
            <a:r>
              <a:rPr lang="en-US" sz="2800" dirty="0"/>
              <a:t>  -Intestinal obstruction with massive abdominal distension</a:t>
            </a:r>
          </a:p>
          <a:p>
            <a:r>
              <a:rPr lang="en-US" sz="2800" dirty="0"/>
              <a:t>  -Hemorrhagic shock</a:t>
            </a:r>
          </a:p>
          <a:p>
            <a:r>
              <a:rPr lang="en-US" sz="2800" dirty="0"/>
              <a:t>  -Severe cardiac dysfunction (class IV)</a:t>
            </a:r>
          </a:p>
          <a:p>
            <a:r>
              <a:rPr lang="en-US" sz="2800" dirty="0"/>
              <a:t>  -Concomitant disease requiring laparotomy</a:t>
            </a:r>
          </a:p>
        </p:txBody>
      </p:sp>
      <p:sp>
        <p:nvSpPr>
          <p:cNvPr id="5" name="Oval 4"/>
          <p:cNvSpPr/>
          <p:nvPr/>
        </p:nvSpPr>
        <p:spPr>
          <a:xfrm>
            <a:off x="1539240" y="1798320"/>
            <a:ext cx="167640" cy="167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37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4040" y="1402080"/>
            <a:ext cx="8412480" cy="3970318"/>
          </a:xfrm>
          <a:prstGeom prst="rect">
            <a:avLst/>
          </a:prstGeom>
          <a:noFill/>
        </p:spPr>
        <p:txBody>
          <a:bodyPr wrap="square" rtlCol="0">
            <a:spAutoFit/>
          </a:bodyPr>
          <a:lstStyle/>
          <a:p>
            <a:r>
              <a:rPr lang="en-US" sz="2800" b="1" dirty="0"/>
              <a:t>Relative:</a:t>
            </a:r>
          </a:p>
          <a:p>
            <a:endParaRPr lang="en-US" sz="2800" dirty="0"/>
          </a:p>
          <a:p>
            <a:r>
              <a:rPr lang="en-US" sz="2800" dirty="0"/>
              <a:t>-Inability to tolerate GA</a:t>
            </a:r>
          </a:p>
          <a:p>
            <a:r>
              <a:rPr lang="en-US" sz="2800" dirty="0"/>
              <a:t>-Abdominal sepsis/peritonitis</a:t>
            </a:r>
          </a:p>
          <a:p>
            <a:r>
              <a:rPr lang="en-US" sz="2800" dirty="0"/>
              <a:t>-Multiple previous abdominal operations</a:t>
            </a:r>
          </a:p>
          <a:p>
            <a:r>
              <a:rPr lang="en-US" sz="2800" dirty="0"/>
              <a:t>-severe COPD</a:t>
            </a:r>
          </a:p>
          <a:p>
            <a:r>
              <a:rPr lang="en-US" sz="2800" dirty="0"/>
              <a:t>-Pregnancy</a:t>
            </a:r>
          </a:p>
          <a:p>
            <a:r>
              <a:rPr lang="en-US" sz="2800" dirty="0"/>
              <a:t>-Diaphragmatic hernia</a:t>
            </a:r>
          </a:p>
          <a:p>
            <a:r>
              <a:rPr lang="en-US" sz="2800" dirty="0"/>
              <a:t>-Morbid obesity</a:t>
            </a:r>
          </a:p>
        </p:txBody>
      </p:sp>
      <p:sp>
        <p:nvSpPr>
          <p:cNvPr id="3" name="Oval 2"/>
          <p:cNvSpPr/>
          <p:nvPr/>
        </p:nvSpPr>
        <p:spPr>
          <a:xfrm>
            <a:off x="1645920" y="1554480"/>
            <a:ext cx="19812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138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4480" y="1738759"/>
            <a:ext cx="9174480" cy="3785652"/>
          </a:xfrm>
          <a:prstGeom prst="rect">
            <a:avLst/>
          </a:prstGeom>
        </p:spPr>
        <p:txBody>
          <a:bodyPr wrap="square">
            <a:spAutoFit/>
          </a:bodyPr>
          <a:lstStyle/>
          <a:p>
            <a:r>
              <a:rPr lang="en-US" sz="2400" dirty="0"/>
              <a:t>The postoperative care of patients after laparoscopic surgery is</a:t>
            </a:r>
          </a:p>
          <a:p>
            <a:r>
              <a:rPr lang="en-US" sz="2400" dirty="0"/>
              <a:t>generally straightforward, with a low incidence of pain or other</a:t>
            </a:r>
          </a:p>
          <a:p>
            <a:r>
              <a:rPr lang="en-US" sz="2400" dirty="0"/>
              <a:t>problems.</a:t>
            </a:r>
          </a:p>
          <a:p>
            <a:endParaRPr lang="en-US" sz="2400" dirty="0"/>
          </a:p>
          <a:p>
            <a:r>
              <a:rPr lang="en-US" sz="2400" dirty="0"/>
              <a:t>The most common routine postoperative symptoms are upper</a:t>
            </a:r>
          </a:p>
          <a:p>
            <a:r>
              <a:rPr lang="en-US" sz="2400" dirty="0"/>
              <a:t>abdominal pain, nausea and pain around the shoulders.</a:t>
            </a:r>
          </a:p>
          <a:p>
            <a:endParaRPr lang="en-US" sz="2400" dirty="0"/>
          </a:p>
          <a:p>
            <a:r>
              <a:rPr lang="en-US" sz="2400" dirty="0"/>
              <a:t>If the patient develops a fever or tachycardia, or complains of severe</a:t>
            </a:r>
          </a:p>
          <a:p>
            <a:r>
              <a:rPr lang="en-US" sz="2400" dirty="0"/>
              <a:t>pain at the operation site we know that something is wrong and</a:t>
            </a:r>
          </a:p>
          <a:p>
            <a:r>
              <a:rPr lang="en-US" sz="2400" dirty="0"/>
              <a:t>close observation is necessary.</a:t>
            </a:r>
          </a:p>
        </p:txBody>
      </p:sp>
      <p:sp>
        <p:nvSpPr>
          <p:cNvPr id="4" name="Rectangle 3"/>
          <p:cNvSpPr/>
          <p:nvPr/>
        </p:nvSpPr>
        <p:spPr>
          <a:xfrm>
            <a:off x="3401597" y="607814"/>
            <a:ext cx="3947106" cy="646331"/>
          </a:xfrm>
          <a:prstGeom prst="rect">
            <a:avLst/>
          </a:prstGeom>
        </p:spPr>
        <p:txBody>
          <a:bodyPr wrap="none">
            <a:spAutoFit/>
          </a:bodyPr>
          <a:lstStyle/>
          <a:p>
            <a:r>
              <a:rPr lang="en-US" sz="3600" b="1" dirty="0">
                <a:solidFill>
                  <a:schemeClr val="accent6">
                    <a:lumMod val="60000"/>
                    <a:lumOff val="40000"/>
                  </a:schemeClr>
                </a:solidFill>
              </a:rPr>
              <a:t>Postoperative Care</a:t>
            </a:r>
          </a:p>
        </p:txBody>
      </p:sp>
    </p:spTree>
    <p:extLst>
      <p:ext uri="{BB962C8B-B14F-4D97-AF65-F5344CB8AC3E}">
        <p14:creationId xmlns:p14="http://schemas.microsoft.com/office/powerpoint/2010/main" val="389972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 y="756702"/>
            <a:ext cx="11871960" cy="5262979"/>
          </a:xfrm>
          <a:prstGeom prst="rect">
            <a:avLst/>
          </a:prstGeom>
        </p:spPr>
        <p:txBody>
          <a:bodyPr wrap="square">
            <a:spAutoFit/>
          </a:bodyPr>
          <a:lstStyle/>
          <a:p>
            <a:r>
              <a:rPr lang="en-US" sz="2400" dirty="0"/>
              <a:t>routine investigation should include a full blood count, C reactive protein</a:t>
            </a:r>
          </a:p>
          <a:p>
            <a:r>
              <a:rPr lang="en-US" sz="2400" dirty="0"/>
              <a:t>(CRP) measurement, liver function tests, an amylase test and, probably, an ultrasound scan of the upper abdomen to detect fluid collections.</a:t>
            </a:r>
          </a:p>
          <a:p>
            <a:endParaRPr lang="en-US" sz="2400" dirty="0"/>
          </a:p>
          <a:p>
            <a:r>
              <a:rPr lang="en-US" sz="2400" dirty="0"/>
              <a:t>If bile duct leakage is suspected, endoscopic retrograde</a:t>
            </a:r>
          </a:p>
          <a:p>
            <a:r>
              <a:rPr lang="en-US" sz="2400" dirty="0" err="1"/>
              <a:t>cholangiopancreatography</a:t>
            </a:r>
            <a:r>
              <a:rPr lang="en-US" sz="2400" dirty="0"/>
              <a:t> (ERCP) may be needed.</a:t>
            </a:r>
          </a:p>
          <a:p>
            <a:endParaRPr lang="en-US" sz="2400" dirty="0"/>
          </a:p>
          <a:p>
            <a:r>
              <a:rPr lang="en-US" sz="2400" dirty="0"/>
              <a:t>If in doubt, </a:t>
            </a:r>
            <a:r>
              <a:rPr lang="en-US" sz="2400" dirty="0" err="1"/>
              <a:t>relaparoscopy</a:t>
            </a:r>
            <a:r>
              <a:rPr lang="en-US" sz="2400" dirty="0"/>
              <a:t> or laparotomy should be performed earlier rather than later because Death following technical errors in laparoscopic</a:t>
            </a:r>
          </a:p>
          <a:p>
            <a:r>
              <a:rPr lang="en-US" sz="2400" dirty="0"/>
              <a:t>cholecystectomy has often been associated with a long delay in deciding to re-explore the abdomen.</a:t>
            </a:r>
          </a:p>
          <a:p>
            <a:endParaRPr lang="en-US" sz="2400" dirty="0"/>
          </a:p>
          <a:p>
            <a:r>
              <a:rPr lang="en-US" sz="2400" dirty="0"/>
              <a:t>In the absence of problems, patients should be fit for discharge within 24</a:t>
            </a:r>
          </a:p>
          <a:p>
            <a:r>
              <a:rPr lang="en-US" sz="2400" dirty="0"/>
              <a:t>hours.</a:t>
            </a:r>
          </a:p>
        </p:txBody>
      </p:sp>
    </p:spTree>
    <p:extLst>
      <p:ext uri="{BB962C8B-B14F-4D97-AF65-F5344CB8AC3E}">
        <p14:creationId xmlns:p14="http://schemas.microsoft.com/office/powerpoint/2010/main" val="341163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3427595"/>
              </p:ext>
            </p:extLst>
          </p:nvPr>
        </p:nvGraphicFramePr>
        <p:xfrm>
          <a:off x="1415846" y="1486582"/>
          <a:ext cx="9379974" cy="4893542"/>
        </p:xfrm>
        <a:graphic>
          <a:graphicData uri="http://schemas.openxmlformats.org/drawingml/2006/table">
            <a:tbl>
              <a:tblPr firstRow="1" bandRow="1">
                <a:tableStyleId>{5940675A-B579-460E-94D1-54222C63F5DA}</a:tableStyleId>
              </a:tblPr>
              <a:tblGrid>
                <a:gridCol w="1069204">
                  <a:extLst>
                    <a:ext uri="{9D8B030D-6E8A-4147-A177-3AD203B41FA5}">
                      <a16:colId xmlns:a16="http://schemas.microsoft.com/office/drawing/2014/main" val="2734446653"/>
                    </a:ext>
                  </a:extLst>
                </a:gridCol>
                <a:gridCol w="1903923">
                  <a:extLst>
                    <a:ext uri="{9D8B030D-6E8A-4147-A177-3AD203B41FA5}">
                      <a16:colId xmlns:a16="http://schemas.microsoft.com/office/drawing/2014/main" val="1369062121"/>
                    </a:ext>
                  </a:extLst>
                </a:gridCol>
                <a:gridCol w="6406847">
                  <a:extLst>
                    <a:ext uri="{9D8B030D-6E8A-4147-A177-3AD203B41FA5}">
                      <a16:colId xmlns:a16="http://schemas.microsoft.com/office/drawing/2014/main" val="3696245247"/>
                    </a:ext>
                  </a:extLst>
                </a:gridCol>
              </a:tblGrid>
              <a:tr h="953756">
                <a:tc>
                  <a:txBody>
                    <a:bodyPr/>
                    <a:lstStyle/>
                    <a:p>
                      <a:r>
                        <a:rPr lang="en-US" sz="2400" dirty="0"/>
                        <a:t>1901</a:t>
                      </a:r>
                    </a:p>
                  </a:txBody>
                  <a:tcPr/>
                </a:tc>
                <a:tc>
                  <a:txBody>
                    <a:bodyPr/>
                    <a:lstStyle/>
                    <a:p>
                      <a:r>
                        <a:rPr lang="en-US" sz="2400" dirty="0" err="1"/>
                        <a:t>Kelling</a:t>
                      </a:r>
                      <a:endParaRPr lang="en-US" sz="2400" dirty="0"/>
                    </a:p>
                  </a:txBody>
                  <a:tcPr/>
                </a:tc>
                <a:tc>
                  <a:txBody>
                    <a:bodyPr/>
                    <a:lstStyle/>
                    <a:p>
                      <a:r>
                        <a:rPr lang="en-US" sz="2400" dirty="0"/>
                        <a:t>1</a:t>
                      </a:r>
                      <a:r>
                        <a:rPr lang="en-US" sz="2400" baseline="30000" dirty="0"/>
                        <a:t>st</a:t>
                      </a:r>
                      <a:r>
                        <a:rPr lang="en-US" sz="2400" dirty="0"/>
                        <a:t> laparoscopic</a:t>
                      </a:r>
                      <a:r>
                        <a:rPr lang="en-US" sz="2400" baseline="0" dirty="0"/>
                        <a:t> examination of abdominal cavity in rays called it “</a:t>
                      </a:r>
                      <a:r>
                        <a:rPr lang="en-US" sz="2400" baseline="0" dirty="0" err="1"/>
                        <a:t>Calioscopy</a:t>
                      </a:r>
                      <a:r>
                        <a:rPr lang="en-US" sz="2400" baseline="0" dirty="0"/>
                        <a:t>”</a:t>
                      </a:r>
                      <a:endParaRPr lang="en-US" sz="2400" dirty="0"/>
                    </a:p>
                  </a:txBody>
                  <a:tcPr/>
                </a:tc>
                <a:extLst>
                  <a:ext uri="{0D108BD9-81ED-4DB2-BD59-A6C34878D82A}">
                    <a16:rowId xmlns:a16="http://schemas.microsoft.com/office/drawing/2014/main" val="3557891141"/>
                  </a:ext>
                </a:extLst>
              </a:tr>
              <a:tr h="552573">
                <a:tc>
                  <a:txBody>
                    <a:bodyPr/>
                    <a:lstStyle/>
                    <a:p>
                      <a:r>
                        <a:rPr lang="en-US" sz="2400" dirty="0"/>
                        <a:t>1911</a:t>
                      </a:r>
                    </a:p>
                  </a:txBody>
                  <a:tcPr/>
                </a:tc>
                <a:tc>
                  <a:txBody>
                    <a:bodyPr/>
                    <a:lstStyle/>
                    <a:p>
                      <a:r>
                        <a:rPr lang="en-US" sz="2400" dirty="0" err="1"/>
                        <a:t>Jacobeus</a:t>
                      </a:r>
                      <a:endParaRPr lang="en-US" sz="2400" dirty="0"/>
                    </a:p>
                  </a:txBody>
                  <a:tcPr/>
                </a:tc>
                <a:tc>
                  <a:txBody>
                    <a:bodyPr/>
                    <a:lstStyle/>
                    <a:p>
                      <a:r>
                        <a:rPr lang="en-US" sz="2400" dirty="0"/>
                        <a:t>1</a:t>
                      </a:r>
                      <a:r>
                        <a:rPr lang="en-US" sz="2400" baseline="30000" dirty="0"/>
                        <a:t>st</a:t>
                      </a:r>
                      <a:r>
                        <a:rPr lang="en-US" sz="2400" dirty="0"/>
                        <a:t> human</a:t>
                      </a:r>
                      <a:r>
                        <a:rPr lang="en-US" sz="2400" baseline="0" dirty="0"/>
                        <a:t> laparoscopy</a:t>
                      </a:r>
                      <a:endParaRPr lang="en-US" sz="2400" dirty="0"/>
                    </a:p>
                  </a:txBody>
                  <a:tcPr/>
                </a:tc>
                <a:extLst>
                  <a:ext uri="{0D108BD9-81ED-4DB2-BD59-A6C34878D82A}">
                    <a16:rowId xmlns:a16="http://schemas.microsoft.com/office/drawing/2014/main" val="1074653317"/>
                  </a:ext>
                </a:extLst>
              </a:tr>
              <a:tr h="552573">
                <a:tc>
                  <a:txBody>
                    <a:bodyPr/>
                    <a:lstStyle/>
                    <a:p>
                      <a:r>
                        <a:rPr lang="en-US" sz="2400" dirty="0"/>
                        <a:t>1938</a:t>
                      </a:r>
                    </a:p>
                  </a:txBody>
                  <a:tcPr/>
                </a:tc>
                <a:tc>
                  <a:txBody>
                    <a:bodyPr/>
                    <a:lstStyle/>
                    <a:p>
                      <a:r>
                        <a:rPr lang="en-US" sz="2400" dirty="0" err="1"/>
                        <a:t>Veress</a:t>
                      </a:r>
                      <a:endParaRPr lang="en-US" sz="2400" dirty="0"/>
                    </a:p>
                  </a:txBody>
                  <a:tcPr/>
                </a:tc>
                <a:tc>
                  <a:txBody>
                    <a:bodyPr/>
                    <a:lstStyle/>
                    <a:p>
                      <a:r>
                        <a:rPr lang="en-US" sz="2400" dirty="0"/>
                        <a:t>Spring loaded obturator needle</a:t>
                      </a:r>
                      <a:r>
                        <a:rPr lang="en-US" sz="2400" baseline="0" dirty="0"/>
                        <a:t> for </a:t>
                      </a:r>
                      <a:r>
                        <a:rPr lang="en-US" sz="2400" baseline="0" dirty="0" err="1"/>
                        <a:t>pneumoperitoneum</a:t>
                      </a:r>
                      <a:endParaRPr lang="en-US" sz="2400" dirty="0"/>
                    </a:p>
                  </a:txBody>
                  <a:tcPr/>
                </a:tc>
                <a:extLst>
                  <a:ext uri="{0D108BD9-81ED-4DB2-BD59-A6C34878D82A}">
                    <a16:rowId xmlns:a16="http://schemas.microsoft.com/office/drawing/2014/main" val="3103645761"/>
                  </a:ext>
                </a:extLst>
              </a:tr>
              <a:tr h="552573">
                <a:tc>
                  <a:txBody>
                    <a:bodyPr/>
                    <a:lstStyle/>
                    <a:p>
                      <a:r>
                        <a:rPr lang="en-US" sz="2400" dirty="0"/>
                        <a:t>1966</a:t>
                      </a:r>
                    </a:p>
                  </a:txBody>
                  <a:tcPr/>
                </a:tc>
                <a:tc>
                  <a:txBody>
                    <a:bodyPr/>
                    <a:lstStyle/>
                    <a:p>
                      <a:r>
                        <a:rPr lang="en-US" sz="2400" dirty="0"/>
                        <a:t>Hopkins</a:t>
                      </a:r>
                    </a:p>
                  </a:txBody>
                  <a:tcPr/>
                </a:tc>
                <a:tc>
                  <a:txBody>
                    <a:bodyPr/>
                    <a:lstStyle/>
                    <a:p>
                      <a:r>
                        <a:rPr lang="en-US" sz="2400" dirty="0"/>
                        <a:t>***Developed</a:t>
                      </a:r>
                      <a:r>
                        <a:rPr lang="en-US" sz="2400" baseline="0" dirty="0"/>
                        <a:t> Road Lens Optical system</a:t>
                      </a:r>
                      <a:endParaRPr lang="en-US" sz="2400" dirty="0"/>
                    </a:p>
                  </a:txBody>
                  <a:tcPr/>
                </a:tc>
                <a:extLst>
                  <a:ext uri="{0D108BD9-81ED-4DB2-BD59-A6C34878D82A}">
                    <a16:rowId xmlns:a16="http://schemas.microsoft.com/office/drawing/2014/main" val="167761244"/>
                  </a:ext>
                </a:extLst>
              </a:tr>
              <a:tr h="953756">
                <a:tc>
                  <a:txBody>
                    <a:bodyPr/>
                    <a:lstStyle/>
                    <a:p>
                      <a:r>
                        <a:rPr lang="en-US" sz="2400" dirty="0"/>
                        <a:t>1960-70</a:t>
                      </a:r>
                    </a:p>
                  </a:txBody>
                  <a:tcPr/>
                </a:tc>
                <a:tc>
                  <a:txBody>
                    <a:bodyPr/>
                    <a:lstStyle/>
                    <a:p>
                      <a:r>
                        <a:rPr lang="en-US" sz="2400" dirty="0" err="1"/>
                        <a:t>Semm</a:t>
                      </a:r>
                      <a:endParaRPr lang="en-US" sz="2400" dirty="0"/>
                    </a:p>
                  </a:txBody>
                  <a:tcPr/>
                </a:tc>
                <a:tc>
                  <a:txBody>
                    <a:bodyPr/>
                    <a:lstStyle/>
                    <a:p>
                      <a:r>
                        <a:rPr lang="en-US" sz="2400" dirty="0"/>
                        <a:t>Developed</a:t>
                      </a:r>
                      <a:r>
                        <a:rPr lang="en-US" sz="2400" baseline="0" dirty="0"/>
                        <a:t> automatic insufflator &amp; </a:t>
                      </a:r>
                      <a:r>
                        <a:rPr lang="en-US" sz="2400" baseline="0" dirty="0" err="1"/>
                        <a:t>instuments</a:t>
                      </a:r>
                      <a:r>
                        <a:rPr lang="en-US" sz="2400" baseline="0" dirty="0"/>
                        <a:t>. 1</a:t>
                      </a:r>
                      <a:r>
                        <a:rPr lang="en-US" sz="2400" baseline="30000" dirty="0"/>
                        <a:t>st</a:t>
                      </a:r>
                      <a:r>
                        <a:rPr lang="en-US" sz="2400" baseline="0" dirty="0"/>
                        <a:t> lap </a:t>
                      </a:r>
                      <a:r>
                        <a:rPr lang="en-US" sz="2400" baseline="0" dirty="0" err="1"/>
                        <a:t>appendisectomy</a:t>
                      </a:r>
                      <a:r>
                        <a:rPr lang="en-US" sz="2400" baseline="0" dirty="0"/>
                        <a:t>. Father of modern laparoscopic surgery </a:t>
                      </a:r>
                      <a:endParaRPr lang="en-US" sz="2400" dirty="0"/>
                    </a:p>
                  </a:txBody>
                  <a:tcPr/>
                </a:tc>
                <a:extLst>
                  <a:ext uri="{0D108BD9-81ED-4DB2-BD59-A6C34878D82A}">
                    <a16:rowId xmlns:a16="http://schemas.microsoft.com/office/drawing/2014/main" val="1583065642"/>
                  </a:ext>
                </a:extLst>
              </a:tr>
              <a:tr h="552573">
                <a:tc>
                  <a:txBody>
                    <a:bodyPr/>
                    <a:lstStyle/>
                    <a:p>
                      <a:r>
                        <a:rPr lang="en-US" sz="2400" dirty="0"/>
                        <a:t>1987</a:t>
                      </a:r>
                    </a:p>
                  </a:txBody>
                  <a:tcPr/>
                </a:tc>
                <a:tc>
                  <a:txBody>
                    <a:bodyPr/>
                    <a:lstStyle/>
                    <a:p>
                      <a:r>
                        <a:rPr lang="en-US" sz="2400" dirty="0"/>
                        <a:t>Phillip</a:t>
                      </a:r>
                      <a:r>
                        <a:rPr lang="en-US" sz="2400" baseline="0" dirty="0"/>
                        <a:t> </a:t>
                      </a:r>
                      <a:r>
                        <a:rPr lang="en-US" sz="2400" baseline="0" dirty="0" err="1"/>
                        <a:t>Mouret</a:t>
                      </a:r>
                      <a:endParaRPr lang="en-US" sz="2400" dirty="0"/>
                    </a:p>
                  </a:txBody>
                  <a:tcPr/>
                </a:tc>
                <a:tc>
                  <a:txBody>
                    <a:bodyPr/>
                    <a:lstStyle/>
                    <a:p>
                      <a:r>
                        <a:rPr lang="en-US" sz="2400" dirty="0"/>
                        <a:t>1</a:t>
                      </a:r>
                      <a:r>
                        <a:rPr lang="en-US" sz="2400" baseline="30000" dirty="0"/>
                        <a:t>st</a:t>
                      </a:r>
                      <a:r>
                        <a:rPr lang="en-US" sz="2400" dirty="0"/>
                        <a:t> L.C.</a:t>
                      </a:r>
                    </a:p>
                  </a:txBody>
                  <a:tcPr/>
                </a:tc>
                <a:extLst>
                  <a:ext uri="{0D108BD9-81ED-4DB2-BD59-A6C34878D82A}">
                    <a16:rowId xmlns:a16="http://schemas.microsoft.com/office/drawing/2014/main" val="1147080780"/>
                  </a:ext>
                </a:extLst>
              </a:tr>
            </a:tbl>
          </a:graphicData>
        </a:graphic>
      </p:graphicFrame>
      <p:sp>
        <p:nvSpPr>
          <p:cNvPr id="5" name="TextBox 4"/>
          <p:cNvSpPr txBox="1"/>
          <p:nvPr/>
        </p:nvSpPr>
        <p:spPr>
          <a:xfrm>
            <a:off x="4748981" y="427704"/>
            <a:ext cx="6164826" cy="707886"/>
          </a:xfrm>
          <a:prstGeom prst="rect">
            <a:avLst/>
          </a:prstGeom>
          <a:noFill/>
        </p:spPr>
        <p:txBody>
          <a:bodyPr wrap="square" rtlCol="0">
            <a:spAutoFit/>
          </a:bodyPr>
          <a:lstStyle/>
          <a:p>
            <a:r>
              <a:rPr lang="en-US" sz="4000" b="1" dirty="0">
                <a:solidFill>
                  <a:schemeClr val="accent6">
                    <a:lumMod val="60000"/>
                    <a:lumOff val="40000"/>
                  </a:schemeClr>
                </a:solidFill>
              </a:rPr>
              <a:t>History</a:t>
            </a:r>
          </a:p>
        </p:txBody>
      </p:sp>
    </p:spTree>
    <p:extLst>
      <p:ext uri="{BB962C8B-B14F-4D97-AF65-F5344CB8AC3E}">
        <p14:creationId xmlns:p14="http://schemas.microsoft.com/office/powerpoint/2010/main" val="2373184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9720" y="1633419"/>
            <a:ext cx="8199120" cy="3785652"/>
          </a:xfrm>
          <a:prstGeom prst="rect">
            <a:avLst/>
          </a:prstGeom>
        </p:spPr>
        <p:txBody>
          <a:bodyPr wrap="square">
            <a:spAutoFit/>
          </a:bodyPr>
          <a:lstStyle/>
          <a:p>
            <a:r>
              <a:rPr lang="en-US" sz="2400" b="1" dirty="0"/>
              <a:t>1-Nausea</a:t>
            </a:r>
          </a:p>
          <a:p>
            <a:r>
              <a:rPr lang="en-US" sz="2400" dirty="0"/>
              <a:t>• 50% of cases</a:t>
            </a:r>
          </a:p>
          <a:p>
            <a:r>
              <a:rPr lang="en-US" sz="2400" dirty="0"/>
              <a:t>• </a:t>
            </a:r>
            <a:r>
              <a:rPr lang="en-US" sz="2400" dirty="0" err="1"/>
              <a:t>Maneged</a:t>
            </a:r>
            <a:r>
              <a:rPr lang="en-US" sz="2400" dirty="0"/>
              <a:t> with </a:t>
            </a:r>
            <a:r>
              <a:rPr lang="en-US" sz="2400" dirty="0" err="1"/>
              <a:t>antiemetics</a:t>
            </a:r>
            <a:endParaRPr lang="en-US" sz="2400" dirty="0"/>
          </a:p>
          <a:p>
            <a:r>
              <a:rPr lang="en-US" sz="2400" dirty="0"/>
              <a:t>• Controlled within 12-24 h</a:t>
            </a:r>
          </a:p>
          <a:p>
            <a:r>
              <a:rPr lang="en-US" sz="2400" dirty="0"/>
              <a:t>• Avoid opiate analgesics</a:t>
            </a:r>
          </a:p>
          <a:p>
            <a:endParaRPr lang="en-US" sz="2400" dirty="0"/>
          </a:p>
          <a:p>
            <a:r>
              <a:rPr lang="en-US" sz="2400" b="1" dirty="0"/>
              <a:t>2- Shoulder tip pain</a:t>
            </a:r>
          </a:p>
          <a:p>
            <a:r>
              <a:rPr lang="en-US" sz="2400" dirty="0"/>
              <a:t>• Referred from diaphragm, worst 24 hours after operation.</a:t>
            </a:r>
          </a:p>
          <a:p>
            <a:r>
              <a:rPr lang="en-US" sz="2400" dirty="0"/>
              <a:t>• Settles within 2–3 days and is relieved by simple analgesics,</a:t>
            </a:r>
          </a:p>
          <a:p>
            <a:r>
              <a:rPr lang="en-US" sz="2400" dirty="0"/>
              <a:t>such as paracetamol.</a:t>
            </a:r>
          </a:p>
        </p:txBody>
      </p:sp>
      <p:sp>
        <p:nvSpPr>
          <p:cNvPr id="4" name="Rectangle 3"/>
          <p:cNvSpPr/>
          <p:nvPr/>
        </p:nvSpPr>
        <p:spPr>
          <a:xfrm>
            <a:off x="1913601" y="623054"/>
            <a:ext cx="8443465" cy="646331"/>
          </a:xfrm>
          <a:prstGeom prst="rect">
            <a:avLst/>
          </a:prstGeom>
        </p:spPr>
        <p:txBody>
          <a:bodyPr wrap="none">
            <a:spAutoFit/>
          </a:bodyPr>
          <a:lstStyle/>
          <a:p>
            <a:r>
              <a:rPr lang="en-US" sz="3600" b="1" dirty="0">
                <a:solidFill>
                  <a:schemeClr val="accent6">
                    <a:lumMod val="60000"/>
                    <a:lumOff val="40000"/>
                  </a:schemeClr>
                </a:solidFill>
              </a:rPr>
              <a:t>Most Common Postoperative Symptoms </a:t>
            </a:r>
          </a:p>
        </p:txBody>
      </p:sp>
    </p:spTree>
    <p:extLst>
      <p:ext uri="{BB962C8B-B14F-4D97-AF65-F5344CB8AC3E}">
        <p14:creationId xmlns:p14="http://schemas.microsoft.com/office/powerpoint/2010/main" val="2278121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1134517"/>
            <a:ext cx="7985760" cy="3539430"/>
          </a:xfrm>
          <a:prstGeom prst="rect">
            <a:avLst/>
          </a:prstGeom>
        </p:spPr>
        <p:txBody>
          <a:bodyPr wrap="square">
            <a:spAutoFit/>
          </a:bodyPr>
          <a:lstStyle/>
          <a:p>
            <a:r>
              <a:rPr lang="en-US" sz="2800" b="1" dirty="0"/>
              <a:t>3- abdominal pain</a:t>
            </a:r>
          </a:p>
          <a:p>
            <a:endParaRPr lang="en-US" sz="2800" b="1" dirty="0"/>
          </a:p>
          <a:p>
            <a:r>
              <a:rPr lang="en-US" sz="2400" dirty="0"/>
              <a:t>• port site pain and is worse if there is </a:t>
            </a:r>
            <a:r>
              <a:rPr lang="en-US" sz="2400" dirty="0" err="1"/>
              <a:t>haematoma</a:t>
            </a:r>
            <a:r>
              <a:rPr lang="en-US" sz="2400" dirty="0"/>
              <a:t> formation.</a:t>
            </a:r>
          </a:p>
          <a:p>
            <a:endParaRPr lang="en-US" sz="2400" dirty="0"/>
          </a:p>
          <a:p>
            <a:r>
              <a:rPr lang="en-US" sz="2400" dirty="0"/>
              <a:t>• Increasing pain after 2–3 days suspect infection</a:t>
            </a:r>
          </a:p>
          <a:p>
            <a:r>
              <a:rPr lang="en-US" sz="2400" dirty="0"/>
              <a:t>Herniation through port site may produce localized pain.</a:t>
            </a:r>
          </a:p>
          <a:p>
            <a:endParaRPr lang="en-US" sz="2400" dirty="0"/>
          </a:p>
          <a:p>
            <a:r>
              <a:rPr lang="en-US" sz="2400" dirty="0"/>
              <a:t>• If increasing pain , tachycardia and or pyrexia review the</a:t>
            </a:r>
          </a:p>
          <a:p>
            <a:r>
              <a:rPr lang="en-US" sz="2400" dirty="0"/>
              <a:t>case and </a:t>
            </a:r>
            <a:r>
              <a:rPr lang="en-US" sz="2400" dirty="0" err="1"/>
              <a:t>relaparoscopy</a:t>
            </a:r>
            <a:r>
              <a:rPr lang="en-US" sz="2400" dirty="0"/>
              <a:t> should be considered.</a:t>
            </a:r>
          </a:p>
        </p:txBody>
      </p:sp>
    </p:spTree>
    <p:extLst>
      <p:ext uri="{BB962C8B-B14F-4D97-AF65-F5344CB8AC3E}">
        <p14:creationId xmlns:p14="http://schemas.microsoft.com/office/powerpoint/2010/main" val="4276903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2560" y="1558558"/>
            <a:ext cx="8427720" cy="3539430"/>
          </a:xfrm>
          <a:prstGeom prst="rect">
            <a:avLst/>
          </a:prstGeom>
        </p:spPr>
        <p:txBody>
          <a:bodyPr wrap="square">
            <a:spAutoFit/>
          </a:bodyPr>
          <a:lstStyle/>
          <a:p>
            <a:r>
              <a:rPr lang="en-US" sz="2800" b="1" dirty="0"/>
              <a:t>Oral fluids</a:t>
            </a:r>
          </a:p>
          <a:p>
            <a:r>
              <a:rPr lang="en-US" sz="2400" dirty="0"/>
              <a:t>- Started 4–6 hours after the end of the operation except in</a:t>
            </a:r>
          </a:p>
          <a:p>
            <a:r>
              <a:rPr lang="en-US" sz="2400" dirty="0"/>
              <a:t>colectomy or small bowel resection .</a:t>
            </a:r>
          </a:p>
          <a:p>
            <a:endParaRPr lang="en-US" sz="2400" dirty="0"/>
          </a:p>
          <a:p>
            <a:endParaRPr lang="en-US" sz="2400" dirty="0"/>
          </a:p>
          <a:p>
            <a:r>
              <a:rPr lang="en-US" sz="2800" b="1" dirty="0"/>
              <a:t>Oral feeding</a:t>
            </a:r>
          </a:p>
          <a:p>
            <a:r>
              <a:rPr lang="en-US" sz="2400" dirty="0"/>
              <a:t>- a light meal can be taken 4–6 hours after the operation. Some</a:t>
            </a:r>
          </a:p>
          <a:p>
            <a:r>
              <a:rPr lang="en-US" sz="2400" dirty="0"/>
              <a:t>patients remain slightly nauseated at this stage, but almost all</a:t>
            </a:r>
          </a:p>
          <a:p>
            <a:r>
              <a:rPr lang="en-US" sz="2400" dirty="0"/>
              <a:t>eat a normal breakfast on the morning after the operation.</a:t>
            </a:r>
          </a:p>
        </p:txBody>
      </p:sp>
    </p:spTree>
    <p:extLst>
      <p:ext uri="{BB962C8B-B14F-4D97-AF65-F5344CB8AC3E}">
        <p14:creationId xmlns:p14="http://schemas.microsoft.com/office/powerpoint/2010/main" val="343997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6360" y="1281559"/>
            <a:ext cx="8412480" cy="5262979"/>
          </a:xfrm>
          <a:prstGeom prst="rect">
            <a:avLst/>
          </a:prstGeom>
        </p:spPr>
        <p:txBody>
          <a:bodyPr wrap="square">
            <a:spAutoFit/>
          </a:bodyPr>
          <a:lstStyle/>
          <a:p>
            <a:r>
              <a:rPr lang="en-US" sz="2400" dirty="0"/>
              <a:t>-Foleys if applied remove after procedure.</a:t>
            </a:r>
          </a:p>
          <a:p>
            <a:endParaRPr lang="en-US" sz="2400" dirty="0"/>
          </a:p>
          <a:p>
            <a:r>
              <a:rPr lang="en-US" sz="2400" dirty="0"/>
              <a:t>- Drain applied to assess :</a:t>
            </a:r>
          </a:p>
          <a:p>
            <a:r>
              <a:rPr lang="en-US" sz="2400" dirty="0"/>
              <a:t>     1- Postoperative blood loss</a:t>
            </a:r>
          </a:p>
          <a:p>
            <a:r>
              <a:rPr lang="en-US" sz="2400" dirty="0"/>
              <a:t>     2- Nature of intraperitoneal fluid</a:t>
            </a:r>
          </a:p>
          <a:p>
            <a:r>
              <a:rPr lang="en-US" sz="2400" dirty="0"/>
              <a:t>     3- Postoperative monitoring needs</a:t>
            </a:r>
          </a:p>
          <a:p>
            <a:endParaRPr lang="en-US" sz="2400" dirty="0"/>
          </a:p>
          <a:p>
            <a:r>
              <a:rPr lang="en-US" sz="2400" dirty="0"/>
              <a:t>-Drain if placed to peritoneal fluid→ remove within 1 hour after operation.</a:t>
            </a:r>
          </a:p>
          <a:p>
            <a:endParaRPr lang="en-US" sz="2400" dirty="0"/>
          </a:p>
          <a:p>
            <a:pPr marL="285750" indent="-285750">
              <a:buFontTx/>
              <a:buChar char="-"/>
            </a:pPr>
            <a:r>
              <a:rPr lang="en-US" sz="2400" dirty="0"/>
              <a:t>If placed for hepatic bleeding or bile leakage→ remove when drain has achieved its function (after 12-24 hours)</a:t>
            </a:r>
          </a:p>
          <a:p>
            <a:pPr marL="285750" indent="-285750">
              <a:buFontTx/>
              <a:buChar char="-"/>
            </a:pPr>
            <a:endParaRPr lang="en-US" sz="2400" dirty="0"/>
          </a:p>
          <a:p>
            <a:r>
              <a:rPr lang="en-US" sz="2400" dirty="0"/>
              <a:t>- If continued blood loss from drain→ re-explore the abdomen</a:t>
            </a:r>
          </a:p>
        </p:txBody>
      </p:sp>
      <p:sp>
        <p:nvSpPr>
          <p:cNvPr id="4" name="Rectangle 3"/>
          <p:cNvSpPr/>
          <p:nvPr/>
        </p:nvSpPr>
        <p:spPr>
          <a:xfrm>
            <a:off x="3456356" y="428119"/>
            <a:ext cx="5730671" cy="646331"/>
          </a:xfrm>
          <a:prstGeom prst="rect">
            <a:avLst/>
          </a:prstGeom>
        </p:spPr>
        <p:txBody>
          <a:bodyPr wrap="none">
            <a:spAutoFit/>
          </a:bodyPr>
          <a:lstStyle/>
          <a:p>
            <a:r>
              <a:rPr lang="en-US" sz="3600" b="1" dirty="0">
                <a:solidFill>
                  <a:schemeClr val="accent6">
                    <a:lumMod val="60000"/>
                    <a:lumOff val="40000"/>
                  </a:schemeClr>
                </a:solidFill>
              </a:rPr>
              <a:t>Urinary Catheter and Drains</a:t>
            </a:r>
          </a:p>
        </p:txBody>
      </p:sp>
    </p:spTree>
    <p:extLst>
      <p:ext uri="{BB962C8B-B14F-4D97-AF65-F5344CB8AC3E}">
        <p14:creationId xmlns:p14="http://schemas.microsoft.com/office/powerpoint/2010/main" val="3814400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1107222"/>
            <a:ext cx="10546080" cy="5262979"/>
          </a:xfrm>
          <a:prstGeom prst="rect">
            <a:avLst/>
          </a:prstGeom>
        </p:spPr>
        <p:txBody>
          <a:bodyPr wrap="square">
            <a:spAutoFit/>
          </a:bodyPr>
          <a:lstStyle/>
          <a:p>
            <a:r>
              <a:rPr lang="en-US" sz="2400"/>
              <a:t>-Patient discharge is based on clinical indicators and their fitness for</a:t>
            </a:r>
          </a:p>
          <a:p>
            <a:r>
              <a:rPr lang="en-US" sz="2400"/>
              <a:t>recuperating in a non-hospital environment.</a:t>
            </a:r>
          </a:p>
          <a:p>
            <a:endParaRPr lang="en-US" sz="2400"/>
          </a:p>
          <a:p>
            <a:r>
              <a:rPr lang="en-US" sz="2400"/>
              <a:t>-One of the advantages for the application of minimally invasive surgery is an earlier recovery and therefore discharge from hospital.</a:t>
            </a:r>
          </a:p>
          <a:p>
            <a:endParaRPr lang="en-US" sz="2400"/>
          </a:p>
          <a:p>
            <a:r>
              <a:rPr lang="en-US" sz="2400"/>
              <a:t>-For the common laparoscopic procedure of cholecystectomy, most surgeons discharge a laparoscopic cholecystectomy patients on the day of surgery, but some are kept in overnight and discharged the following morning.</a:t>
            </a:r>
          </a:p>
          <a:p>
            <a:pPr marL="285750" indent="-285750">
              <a:buFontTx/>
              <a:buChar char="-"/>
            </a:pPr>
            <a:endParaRPr lang="en-US" sz="2400"/>
          </a:p>
          <a:p>
            <a:r>
              <a:rPr lang="en-US" sz="2400"/>
              <a:t>-Patients should not be discharged until they are seen to be comfortable, have passed urine and are eating and drinking satisfactorily. They should be told that if they develop abdominal pain or other severe symptoms they should return to the hospital or to their general practitioner. </a:t>
            </a:r>
            <a:endParaRPr lang="en-US" sz="2400" dirty="0"/>
          </a:p>
        </p:txBody>
      </p:sp>
      <p:sp>
        <p:nvSpPr>
          <p:cNvPr id="5" name="Rectangle 4"/>
          <p:cNvSpPr/>
          <p:nvPr/>
        </p:nvSpPr>
        <p:spPr>
          <a:xfrm>
            <a:off x="3344090" y="278443"/>
            <a:ext cx="4985660" cy="646331"/>
          </a:xfrm>
          <a:prstGeom prst="rect">
            <a:avLst/>
          </a:prstGeom>
        </p:spPr>
        <p:txBody>
          <a:bodyPr wrap="none">
            <a:spAutoFit/>
          </a:bodyPr>
          <a:lstStyle/>
          <a:p>
            <a:r>
              <a:rPr lang="en-US" sz="3600" b="1" dirty="0">
                <a:solidFill>
                  <a:schemeClr val="accent6">
                    <a:lumMod val="60000"/>
                    <a:lumOff val="40000"/>
                  </a:schemeClr>
                </a:solidFill>
              </a:rPr>
              <a:t>Discharge from Hospital</a:t>
            </a:r>
          </a:p>
        </p:txBody>
      </p:sp>
    </p:spTree>
    <p:extLst>
      <p:ext uri="{BB962C8B-B14F-4D97-AF65-F5344CB8AC3E}">
        <p14:creationId xmlns:p14="http://schemas.microsoft.com/office/powerpoint/2010/main" val="4055095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2040" y="1618179"/>
            <a:ext cx="9296400" cy="4154984"/>
          </a:xfrm>
          <a:prstGeom prst="rect">
            <a:avLst/>
          </a:prstGeom>
        </p:spPr>
        <p:txBody>
          <a:bodyPr wrap="square">
            <a:spAutoFit/>
          </a:bodyPr>
          <a:lstStyle/>
          <a:p>
            <a:r>
              <a:rPr lang="en-US" sz="2400" dirty="0"/>
              <a:t>-Patients can get out of bed to go to the toilet as soon as they have recovered from the anesthetic.</a:t>
            </a:r>
          </a:p>
          <a:p>
            <a:endParaRPr lang="en-US" sz="2400" dirty="0"/>
          </a:p>
          <a:p>
            <a:r>
              <a:rPr lang="en-US" sz="2400" dirty="0"/>
              <a:t>-patients can cough actively and clear bronchial secretions, and this helps to diminish the incidence of chest infections.</a:t>
            </a:r>
          </a:p>
          <a:p>
            <a:pPr marL="342900" indent="-342900">
              <a:buFontTx/>
              <a:buChar char="-"/>
            </a:pPr>
            <a:endParaRPr lang="en-US" sz="2400" dirty="0"/>
          </a:p>
          <a:p>
            <a:r>
              <a:rPr lang="en-US" sz="2400" dirty="0"/>
              <a:t>-Many patients are able to walk out of hospital on the evening of their operation and almost all are fully mobile by the following morning. Thereafter, the postoperative recovery is variable.</a:t>
            </a:r>
          </a:p>
          <a:p>
            <a:pPr marL="342900" indent="-342900">
              <a:buFontTx/>
              <a:buChar char="-"/>
            </a:pPr>
            <a:endParaRPr lang="en-US" sz="2400" dirty="0"/>
          </a:p>
          <a:p>
            <a:r>
              <a:rPr lang="en-US" sz="2400" dirty="0"/>
              <a:t>-The average return to work is about 10 days.</a:t>
            </a:r>
          </a:p>
        </p:txBody>
      </p:sp>
      <p:sp>
        <p:nvSpPr>
          <p:cNvPr id="4" name="Rectangle 3"/>
          <p:cNvSpPr/>
          <p:nvPr/>
        </p:nvSpPr>
        <p:spPr>
          <a:xfrm>
            <a:off x="2907993" y="638294"/>
            <a:ext cx="5644494" cy="646331"/>
          </a:xfrm>
          <a:prstGeom prst="rect">
            <a:avLst/>
          </a:prstGeom>
        </p:spPr>
        <p:txBody>
          <a:bodyPr wrap="none">
            <a:spAutoFit/>
          </a:bodyPr>
          <a:lstStyle/>
          <a:p>
            <a:r>
              <a:rPr lang="en-US" sz="3600" b="1" dirty="0">
                <a:solidFill>
                  <a:schemeClr val="accent6">
                    <a:lumMod val="60000"/>
                    <a:lumOff val="40000"/>
                  </a:schemeClr>
                </a:solidFill>
              </a:rPr>
              <a:t>Mobility and Convalescence</a:t>
            </a:r>
          </a:p>
        </p:txBody>
      </p:sp>
    </p:spTree>
    <p:extLst>
      <p:ext uri="{BB962C8B-B14F-4D97-AF65-F5344CB8AC3E}">
        <p14:creationId xmlns:p14="http://schemas.microsoft.com/office/powerpoint/2010/main" val="3564790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480" y="1670596"/>
            <a:ext cx="10210800" cy="2677656"/>
          </a:xfrm>
          <a:prstGeom prst="rect">
            <a:avLst/>
          </a:prstGeom>
        </p:spPr>
        <p:txBody>
          <a:bodyPr wrap="square">
            <a:spAutoFit/>
          </a:bodyPr>
          <a:lstStyle/>
          <a:p>
            <a:r>
              <a:rPr lang="en-US" sz="2800" b="1" dirty="0">
                <a:solidFill>
                  <a:schemeClr val="accent6">
                    <a:lumMod val="60000"/>
                    <a:lumOff val="40000"/>
                  </a:schemeClr>
                </a:solidFill>
              </a:rPr>
              <a:t>FURTHER DEVELOPMENTS THAT HAVE MADE MINIMALLY INVASIVE SURGERY EVEN LESS INVASIVE</a:t>
            </a:r>
          </a:p>
          <a:p>
            <a:endParaRPr lang="en-US" sz="2800" dirty="0"/>
          </a:p>
          <a:p>
            <a:r>
              <a:rPr lang="en-US" sz="2800" dirty="0"/>
              <a:t> 1) Single incision laparoscopic Surgery </a:t>
            </a:r>
          </a:p>
          <a:p>
            <a:endParaRPr lang="en-US" sz="2800" dirty="0"/>
          </a:p>
          <a:p>
            <a:r>
              <a:rPr lang="en-US" sz="2800" dirty="0"/>
              <a:t>2) Natural orifice </a:t>
            </a:r>
            <a:r>
              <a:rPr lang="en-US" sz="2800" dirty="0" err="1"/>
              <a:t>translumenal</a:t>
            </a:r>
            <a:r>
              <a:rPr lang="en-US" sz="2800" dirty="0"/>
              <a:t> endoscopic surgery (NOTES)</a:t>
            </a:r>
          </a:p>
        </p:txBody>
      </p:sp>
    </p:spTree>
    <p:extLst>
      <p:ext uri="{BB962C8B-B14F-4D97-AF65-F5344CB8AC3E}">
        <p14:creationId xmlns:p14="http://schemas.microsoft.com/office/powerpoint/2010/main" val="365700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2720" y="2407920"/>
            <a:ext cx="7848600" cy="1569660"/>
          </a:xfrm>
          <a:prstGeom prst="rect">
            <a:avLst/>
          </a:prstGeom>
          <a:noFill/>
        </p:spPr>
        <p:txBody>
          <a:bodyPr wrap="square" rtlCol="0">
            <a:spAutoFit/>
          </a:bodyPr>
          <a:lstStyle/>
          <a:p>
            <a:r>
              <a:rPr lang="en-US" sz="9600" b="1" dirty="0">
                <a:solidFill>
                  <a:schemeClr val="accent6">
                    <a:lumMod val="60000"/>
                    <a:lumOff val="40000"/>
                  </a:schemeClr>
                </a:solidFill>
                <a:effectLst>
                  <a:glow rad="228600">
                    <a:schemeClr val="accent1">
                      <a:satMod val="175000"/>
                      <a:alpha val="40000"/>
                    </a:schemeClr>
                  </a:glow>
                  <a:outerShdw blurRad="60007" dist="200025" dir="15000000" sy="30000" kx="-1800000" algn="bl" rotWithShape="0">
                    <a:prstClr val="black">
                      <a:alpha val="32000"/>
                    </a:prstClr>
                  </a:outerShdw>
                </a:effectLst>
              </a:rPr>
              <a:t>THANK YOU</a:t>
            </a:r>
          </a:p>
        </p:txBody>
      </p:sp>
    </p:spTree>
    <p:extLst>
      <p:ext uri="{BB962C8B-B14F-4D97-AF65-F5344CB8AC3E}">
        <p14:creationId xmlns:p14="http://schemas.microsoft.com/office/powerpoint/2010/main" val="181614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8" y="1945347"/>
            <a:ext cx="10300996" cy="3908762"/>
          </a:xfrm>
          <a:prstGeom prst="rect">
            <a:avLst/>
          </a:prstGeom>
        </p:spPr>
        <p:txBody>
          <a:bodyPr wrap="square">
            <a:spAutoFit/>
          </a:bodyPr>
          <a:lstStyle/>
          <a:p>
            <a:r>
              <a:rPr lang="en-US" sz="2800" b="1" dirty="0">
                <a:solidFill>
                  <a:schemeClr val="accent6">
                    <a:lumMod val="60000"/>
                    <a:lumOff val="40000"/>
                  </a:schemeClr>
                </a:solidFill>
              </a:rPr>
              <a:t> </a:t>
            </a:r>
            <a:r>
              <a:rPr lang="en-US" sz="3200" b="1" dirty="0">
                <a:solidFill>
                  <a:schemeClr val="accent6">
                    <a:lumMod val="60000"/>
                    <a:lumOff val="40000"/>
                  </a:schemeClr>
                </a:solidFill>
              </a:rPr>
              <a:t>I</a:t>
            </a:r>
            <a:r>
              <a:rPr lang="en-US" sz="2400" dirty="0"/>
              <a:t> -insufflate/create space</a:t>
            </a:r>
          </a:p>
          <a:p>
            <a:r>
              <a:rPr lang="en-US" sz="2400" dirty="0"/>
              <a:t> </a:t>
            </a:r>
            <a:r>
              <a:rPr lang="en-US" sz="3200" b="1" dirty="0">
                <a:solidFill>
                  <a:schemeClr val="accent6">
                    <a:lumMod val="60000"/>
                    <a:lumOff val="40000"/>
                  </a:schemeClr>
                </a:solidFill>
              </a:rPr>
              <a:t>V</a:t>
            </a:r>
            <a:r>
              <a:rPr lang="en-US" sz="2400" dirty="0"/>
              <a:t>-visualize-( anatomical landmark, tissue , surgical environment) </a:t>
            </a:r>
          </a:p>
          <a:p>
            <a:r>
              <a:rPr lang="en-US" sz="3200" b="1" dirty="0">
                <a:solidFill>
                  <a:schemeClr val="accent6">
                    <a:lumMod val="60000"/>
                    <a:lumOff val="40000"/>
                  </a:schemeClr>
                </a:solidFill>
              </a:rPr>
              <a:t> I</a:t>
            </a:r>
            <a:r>
              <a:rPr lang="en-US" sz="2400" dirty="0">
                <a:solidFill>
                  <a:schemeClr val="accent6">
                    <a:lumMod val="60000"/>
                    <a:lumOff val="40000"/>
                  </a:schemeClr>
                </a:solidFill>
              </a:rPr>
              <a:t> </a:t>
            </a:r>
            <a:r>
              <a:rPr lang="en-US" sz="2400" dirty="0"/>
              <a:t>-identify-(specific structures for surgery)</a:t>
            </a:r>
          </a:p>
          <a:p>
            <a:r>
              <a:rPr lang="en-US" sz="3200" b="1" dirty="0">
                <a:solidFill>
                  <a:schemeClr val="accent6">
                    <a:lumMod val="60000"/>
                    <a:lumOff val="40000"/>
                  </a:schemeClr>
                </a:solidFill>
              </a:rPr>
              <a:t> T</a:t>
            </a:r>
            <a:r>
              <a:rPr lang="en-US" sz="2400" dirty="0"/>
              <a:t>-triangulate(surgical tools to optimize efficiency, ergonomics, minimize crowding/clashing)</a:t>
            </a:r>
          </a:p>
          <a:p>
            <a:r>
              <a:rPr lang="en-US" sz="3200" b="1" dirty="0">
                <a:solidFill>
                  <a:schemeClr val="accent6">
                    <a:lumMod val="60000"/>
                    <a:lumOff val="40000"/>
                  </a:schemeClr>
                </a:solidFill>
              </a:rPr>
              <a:t> R</a:t>
            </a:r>
            <a:r>
              <a:rPr lang="en-US" sz="2400" dirty="0"/>
              <a:t> -retract (manipulate and access the correct tissue plane) </a:t>
            </a:r>
          </a:p>
          <a:p>
            <a:r>
              <a:rPr lang="en-US" sz="2400" dirty="0"/>
              <a:t> </a:t>
            </a:r>
            <a:r>
              <a:rPr lang="en-US" sz="3200" b="1" dirty="0">
                <a:solidFill>
                  <a:schemeClr val="accent6">
                    <a:lumMod val="60000"/>
                    <a:lumOff val="40000"/>
                  </a:schemeClr>
                </a:solidFill>
              </a:rPr>
              <a:t>O</a:t>
            </a:r>
            <a:r>
              <a:rPr lang="en-US" sz="2400" dirty="0"/>
              <a:t> -operate (incise, suture, anastomose)</a:t>
            </a:r>
          </a:p>
          <a:p>
            <a:r>
              <a:rPr lang="en-US" sz="2400" dirty="0"/>
              <a:t> </a:t>
            </a:r>
            <a:r>
              <a:rPr lang="en-US" sz="3200" b="1" dirty="0">
                <a:solidFill>
                  <a:schemeClr val="accent6">
                    <a:lumMod val="60000"/>
                    <a:lumOff val="40000"/>
                  </a:schemeClr>
                </a:solidFill>
              </a:rPr>
              <a:t>S</a:t>
            </a:r>
            <a:r>
              <a:rPr lang="en-US" sz="2400" dirty="0"/>
              <a:t> -seal/Hemostasis </a:t>
            </a:r>
          </a:p>
        </p:txBody>
      </p:sp>
      <p:sp>
        <p:nvSpPr>
          <p:cNvPr id="3" name="TextBox 2"/>
          <p:cNvSpPr txBox="1"/>
          <p:nvPr/>
        </p:nvSpPr>
        <p:spPr>
          <a:xfrm>
            <a:off x="2612571" y="737119"/>
            <a:ext cx="7604449" cy="584775"/>
          </a:xfrm>
          <a:prstGeom prst="rect">
            <a:avLst/>
          </a:prstGeom>
          <a:noFill/>
        </p:spPr>
        <p:txBody>
          <a:bodyPr wrap="square" rtlCol="0">
            <a:spAutoFit/>
          </a:bodyPr>
          <a:lstStyle/>
          <a:p>
            <a:r>
              <a:rPr lang="en-US" sz="3200" b="1" dirty="0">
                <a:solidFill>
                  <a:schemeClr val="accent6">
                    <a:lumMod val="60000"/>
                    <a:lumOff val="40000"/>
                  </a:schemeClr>
                </a:solidFill>
              </a:rPr>
              <a:t>Core Principle of MIS (I-VITROS)</a:t>
            </a:r>
          </a:p>
        </p:txBody>
      </p:sp>
    </p:spTree>
    <p:extLst>
      <p:ext uri="{BB962C8B-B14F-4D97-AF65-F5344CB8AC3E}">
        <p14:creationId xmlns:p14="http://schemas.microsoft.com/office/powerpoint/2010/main" val="404320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88" y="1501856"/>
            <a:ext cx="12195110" cy="5078313"/>
          </a:xfrm>
          <a:prstGeom prst="rect">
            <a:avLst/>
          </a:prstGeom>
        </p:spPr>
        <p:txBody>
          <a:bodyPr wrap="square">
            <a:spAutoFit/>
          </a:bodyPr>
          <a:lstStyle/>
          <a:p>
            <a:r>
              <a:rPr lang="en-US" sz="3200" dirty="0"/>
              <a:t> </a:t>
            </a:r>
            <a:r>
              <a:rPr lang="en-US" sz="2800" dirty="0"/>
              <a:t>-Laparoscopy </a:t>
            </a:r>
          </a:p>
          <a:p>
            <a:endParaRPr lang="en-US" sz="2800" dirty="0"/>
          </a:p>
          <a:p>
            <a:r>
              <a:rPr lang="en-US" sz="2800" dirty="0"/>
              <a:t> -</a:t>
            </a:r>
            <a:r>
              <a:rPr lang="en-US" sz="2800" dirty="0" err="1"/>
              <a:t>Thoracoscopy</a:t>
            </a:r>
            <a:r>
              <a:rPr lang="en-US" sz="2800" dirty="0"/>
              <a:t> </a:t>
            </a:r>
          </a:p>
          <a:p>
            <a:endParaRPr lang="en-US" sz="2800" dirty="0"/>
          </a:p>
          <a:p>
            <a:r>
              <a:rPr lang="en-US" sz="2800" dirty="0"/>
              <a:t> -</a:t>
            </a:r>
            <a:r>
              <a:rPr lang="en-US" sz="2800" dirty="0" err="1"/>
              <a:t>Endoluminal</a:t>
            </a:r>
            <a:r>
              <a:rPr lang="en-US" sz="2800" dirty="0"/>
              <a:t> endoscopy-urology, </a:t>
            </a:r>
            <a:r>
              <a:rPr lang="en-US" sz="2800" dirty="0" err="1"/>
              <a:t>git</a:t>
            </a:r>
            <a:r>
              <a:rPr lang="en-US" sz="2800" dirty="0"/>
              <a:t>, respiratory and vascular systems</a:t>
            </a:r>
          </a:p>
          <a:p>
            <a:endParaRPr lang="en-US" sz="2800" dirty="0"/>
          </a:p>
          <a:p>
            <a:r>
              <a:rPr lang="en-US" sz="2800" dirty="0"/>
              <a:t>-</a:t>
            </a:r>
            <a:r>
              <a:rPr lang="en-US" sz="2800" dirty="0" err="1"/>
              <a:t>Perivisceral</a:t>
            </a:r>
            <a:r>
              <a:rPr lang="en-US" sz="2800" dirty="0"/>
              <a:t> endoscopy- </a:t>
            </a:r>
            <a:r>
              <a:rPr lang="en-US" sz="2800" dirty="0" err="1"/>
              <a:t>mediastinoscopy</a:t>
            </a:r>
            <a:r>
              <a:rPr lang="en-US" sz="2800" dirty="0"/>
              <a:t>, </a:t>
            </a:r>
            <a:r>
              <a:rPr lang="en-US" sz="2800" dirty="0" err="1"/>
              <a:t>retroperitoneoscopy</a:t>
            </a:r>
            <a:endParaRPr lang="en-US" sz="2800" dirty="0"/>
          </a:p>
          <a:p>
            <a:endParaRPr lang="en-US" sz="2800" dirty="0"/>
          </a:p>
          <a:p>
            <a:r>
              <a:rPr lang="en-US" sz="2800" dirty="0"/>
              <a:t>-Arthroscopy and intra-articular joint surgery</a:t>
            </a:r>
          </a:p>
          <a:p>
            <a:endParaRPr lang="en-US" sz="3200" dirty="0"/>
          </a:p>
          <a:p>
            <a:r>
              <a:rPr lang="en-US" sz="2800" dirty="0"/>
              <a:t> -combined -Diagnostic/Therapeutic</a:t>
            </a:r>
          </a:p>
        </p:txBody>
      </p:sp>
      <p:sp>
        <p:nvSpPr>
          <p:cNvPr id="3" name="TextBox 2"/>
          <p:cNvSpPr txBox="1"/>
          <p:nvPr/>
        </p:nvSpPr>
        <p:spPr>
          <a:xfrm>
            <a:off x="4040155" y="419876"/>
            <a:ext cx="8369559" cy="707886"/>
          </a:xfrm>
          <a:prstGeom prst="rect">
            <a:avLst/>
          </a:prstGeom>
          <a:noFill/>
        </p:spPr>
        <p:txBody>
          <a:bodyPr wrap="square" rtlCol="0">
            <a:spAutoFit/>
          </a:bodyPr>
          <a:lstStyle/>
          <a:p>
            <a:r>
              <a:rPr lang="en-US" sz="4000" b="1" dirty="0">
                <a:solidFill>
                  <a:schemeClr val="accent6">
                    <a:lumMod val="60000"/>
                    <a:lumOff val="40000"/>
                  </a:schemeClr>
                </a:solidFill>
              </a:rPr>
              <a:t>MIS Categories</a:t>
            </a:r>
          </a:p>
        </p:txBody>
      </p:sp>
    </p:spTree>
    <p:extLst>
      <p:ext uri="{BB962C8B-B14F-4D97-AF65-F5344CB8AC3E}">
        <p14:creationId xmlns:p14="http://schemas.microsoft.com/office/powerpoint/2010/main" val="238293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2491" y="671805"/>
            <a:ext cx="7109926" cy="646331"/>
          </a:xfrm>
          <a:prstGeom prst="rect">
            <a:avLst/>
          </a:prstGeom>
          <a:noFill/>
        </p:spPr>
        <p:txBody>
          <a:bodyPr wrap="square" rtlCol="0">
            <a:spAutoFit/>
          </a:bodyPr>
          <a:lstStyle/>
          <a:p>
            <a:r>
              <a:rPr lang="en-US" sz="3600" b="1" dirty="0">
                <a:solidFill>
                  <a:schemeClr val="accent6">
                    <a:lumMod val="60000"/>
                    <a:lumOff val="40000"/>
                  </a:schemeClr>
                </a:solidFill>
              </a:rPr>
              <a:t>Equipment and Instrumentation </a:t>
            </a:r>
          </a:p>
        </p:txBody>
      </p:sp>
      <p:sp>
        <p:nvSpPr>
          <p:cNvPr id="3" name="TextBox 2"/>
          <p:cNvSpPr txBox="1"/>
          <p:nvPr/>
        </p:nvSpPr>
        <p:spPr>
          <a:xfrm>
            <a:off x="1026367" y="1784667"/>
            <a:ext cx="7193902" cy="3970318"/>
          </a:xfrm>
          <a:prstGeom prst="rect">
            <a:avLst/>
          </a:prstGeom>
          <a:noFill/>
        </p:spPr>
        <p:txBody>
          <a:bodyPr wrap="square" rtlCol="0">
            <a:spAutoFit/>
          </a:bodyPr>
          <a:lstStyle/>
          <a:p>
            <a:r>
              <a:rPr lang="en-US" sz="3600" dirty="0"/>
              <a:t>-optics </a:t>
            </a:r>
          </a:p>
          <a:p>
            <a:endParaRPr lang="en-US" sz="3600" dirty="0"/>
          </a:p>
          <a:p>
            <a:endParaRPr lang="en-US" sz="3600" dirty="0"/>
          </a:p>
          <a:p>
            <a:r>
              <a:rPr lang="en-US" sz="3600" dirty="0"/>
              <a:t>-abdominal access instruments</a:t>
            </a:r>
          </a:p>
          <a:p>
            <a:endParaRPr lang="en-US" sz="3600" dirty="0"/>
          </a:p>
          <a:p>
            <a:r>
              <a:rPr lang="en-US" sz="3600" dirty="0"/>
              <a:t> </a:t>
            </a:r>
          </a:p>
          <a:p>
            <a:r>
              <a:rPr lang="en-US" sz="3600" dirty="0"/>
              <a:t>-laparoscopic instruments </a:t>
            </a:r>
          </a:p>
        </p:txBody>
      </p:sp>
    </p:spTree>
    <p:extLst>
      <p:ext uri="{BB962C8B-B14F-4D97-AF65-F5344CB8AC3E}">
        <p14:creationId xmlns:p14="http://schemas.microsoft.com/office/powerpoint/2010/main" val="404042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1846" y="662473"/>
            <a:ext cx="11038114" cy="2308324"/>
          </a:xfrm>
          <a:prstGeom prst="rect">
            <a:avLst/>
          </a:prstGeom>
        </p:spPr>
        <p:txBody>
          <a:bodyPr wrap="square">
            <a:spAutoFit/>
          </a:bodyPr>
          <a:lstStyle/>
          <a:p>
            <a:r>
              <a:rPr lang="en-US" sz="3600" dirty="0"/>
              <a:t>Laparoscopy A rigid endoscope (laparoscope) is introduced through a port into the peritoneal cavity. This is insufflated with carbon dioxide to produce a </a:t>
            </a:r>
            <a:r>
              <a:rPr lang="en-US" sz="3600" dirty="0" err="1"/>
              <a:t>pneumoperitoneum</a:t>
            </a:r>
            <a:r>
              <a:rPr lang="en-US" sz="3600" dirty="0"/>
              <a:t>. </a:t>
            </a:r>
          </a:p>
        </p:txBody>
      </p:sp>
      <p:sp>
        <p:nvSpPr>
          <p:cNvPr id="4" name="TextBox 3"/>
          <p:cNvSpPr txBox="1"/>
          <p:nvPr/>
        </p:nvSpPr>
        <p:spPr>
          <a:xfrm>
            <a:off x="2631233" y="662473"/>
            <a:ext cx="5001208" cy="369332"/>
          </a:xfrm>
          <a:prstGeom prst="rect">
            <a:avLst/>
          </a:prstGeom>
          <a:noFill/>
        </p:spPr>
        <p:txBody>
          <a:bodyPr wrap="square" rtlCol="0">
            <a:spAutoFit/>
          </a:bodyPr>
          <a:lstStyle/>
          <a:p>
            <a:r>
              <a:rPr lang="en-US" dirty="0"/>
              <a:t> </a:t>
            </a:r>
          </a:p>
        </p:txBody>
      </p:sp>
      <p:sp>
        <p:nvSpPr>
          <p:cNvPr id="5" name="Rectangle 4"/>
          <p:cNvSpPr/>
          <p:nvPr/>
        </p:nvSpPr>
        <p:spPr>
          <a:xfrm>
            <a:off x="466532" y="3992243"/>
            <a:ext cx="11168742" cy="1200329"/>
          </a:xfrm>
          <a:prstGeom prst="rect">
            <a:avLst/>
          </a:prstGeom>
        </p:spPr>
        <p:txBody>
          <a:bodyPr wrap="square">
            <a:spAutoFit/>
          </a:bodyPr>
          <a:lstStyle/>
          <a:p>
            <a:r>
              <a:rPr lang="en-US" sz="3600" dirty="0"/>
              <a:t>Further ports are inserted to enable instrument access and their use for dissection.</a:t>
            </a:r>
          </a:p>
        </p:txBody>
      </p:sp>
    </p:spTree>
    <p:extLst>
      <p:ext uri="{BB962C8B-B14F-4D97-AF65-F5344CB8AC3E}">
        <p14:creationId xmlns:p14="http://schemas.microsoft.com/office/powerpoint/2010/main" val="406582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Laparoscopic Surgery Has Taken Over Open Surgery | Laparoscopy: The  Future of Surgeries | Science Repository | Open Access Jour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093" y="494523"/>
            <a:ext cx="8776152" cy="585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5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paroscopy procedure: uses, benefits, and surgery re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157" y="457200"/>
            <a:ext cx="8915137" cy="590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6603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231</TotalTime>
  <Words>1782</Words>
  <Application>Microsoft Office PowerPoint</Application>
  <PresentationFormat>Widescreen</PresentationFormat>
  <Paragraphs>321</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dc:creator>
  <cp:lastModifiedBy>Sanabil Hassanat</cp:lastModifiedBy>
  <cp:revision>36</cp:revision>
  <dcterms:created xsi:type="dcterms:W3CDTF">2023-03-18T10:18:32Z</dcterms:created>
  <dcterms:modified xsi:type="dcterms:W3CDTF">2023-03-25T12:31:46Z</dcterms:modified>
</cp:coreProperties>
</file>