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22"/>
  </p:notesMasterIdLst>
  <p:sldIdLst>
    <p:sldId id="256" r:id="rId2"/>
    <p:sldId id="262" r:id="rId3"/>
    <p:sldId id="263" r:id="rId4"/>
    <p:sldId id="265" r:id="rId5"/>
    <p:sldId id="266" r:id="rId6"/>
    <p:sldId id="267" r:id="rId7"/>
    <p:sldId id="271" r:id="rId8"/>
    <p:sldId id="257" r:id="rId9"/>
    <p:sldId id="272" r:id="rId10"/>
    <p:sldId id="261" r:id="rId11"/>
    <p:sldId id="268" r:id="rId12"/>
    <p:sldId id="270" r:id="rId13"/>
    <p:sldId id="278" r:id="rId14"/>
    <p:sldId id="274" r:id="rId15"/>
    <p:sldId id="275" r:id="rId16"/>
    <p:sldId id="276" r:id="rId17"/>
    <p:sldId id="280" r:id="rId18"/>
    <p:sldId id="281" r:id="rId19"/>
    <p:sldId id="282" r:id="rId20"/>
    <p:sldId id="283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AFA7BD-EC12-4965-8BEF-CACC19EB8FF5}" type="datetimeFigureOut">
              <a:rPr lang="en-US" smtClean="0"/>
              <a:t>12/28/2022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7B025F-51A2-4EAC-90EA-2404217B2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5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7B025F-51A2-4EAC-90EA-2404217B2D0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2044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7B025F-51A2-4EAC-90EA-2404217B2D0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39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7B025F-51A2-4EAC-90EA-2404217B2D0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2910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7B025F-51A2-4EAC-90EA-2404217B2D04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380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194-AFBE-455B-9824-EB689AD356F0}" type="datetimeFigureOut">
              <a:rPr lang="en-US" smtClean="0"/>
              <a:t>12/28/2022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7925-09A4-44D3-BB55-EAB61A11C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624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194-AFBE-455B-9824-EB689AD356F0}" type="datetimeFigureOut">
              <a:rPr lang="en-US" smtClean="0"/>
              <a:t>12/28/2022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7925-09A4-44D3-BB55-EAB61A11C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745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194-AFBE-455B-9824-EB689AD356F0}" type="datetimeFigureOut">
              <a:rPr lang="en-US" smtClean="0"/>
              <a:t>12/28/2022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7925-09A4-44D3-BB55-EAB61A11C569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919200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194-AFBE-455B-9824-EB689AD356F0}" type="datetimeFigureOut">
              <a:rPr lang="en-US" smtClean="0"/>
              <a:t>12/28/2022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7925-09A4-44D3-BB55-EAB61A11C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5264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194-AFBE-455B-9824-EB689AD356F0}" type="datetimeFigureOut">
              <a:rPr lang="en-US" smtClean="0"/>
              <a:t>12/28/2022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7925-09A4-44D3-BB55-EAB61A11C56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249622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194-AFBE-455B-9824-EB689AD356F0}" type="datetimeFigureOut">
              <a:rPr lang="en-US" smtClean="0"/>
              <a:t>12/28/2022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7925-09A4-44D3-BB55-EAB61A11C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9146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194-AFBE-455B-9824-EB689AD356F0}" type="datetimeFigureOut">
              <a:rPr lang="en-US" smtClean="0"/>
              <a:t>12/28/2022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7925-09A4-44D3-BB55-EAB61A11C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004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194-AFBE-455B-9824-EB689AD356F0}" type="datetimeFigureOut">
              <a:rPr lang="en-US" smtClean="0"/>
              <a:t>12/28/2022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7925-09A4-44D3-BB55-EAB61A11C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998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194-AFBE-455B-9824-EB689AD356F0}" type="datetimeFigureOut">
              <a:rPr lang="en-US" smtClean="0"/>
              <a:t>12/28/2022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7925-09A4-44D3-BB55-EAB61A11C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639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194-AFBE-455B-9824-EB689AD356F0}" type="datetimeFigureOut">
              <a:rPr lang="en-US" smtClean="0"/>
              <a:t>12/28/2022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7925-09A4-44D3-BB55-EAB61A11C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220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194-AFBE-455B-9824-EB689AD356F0}" type="datetimeFigureOut">
              <a:rPr lang="en-US" smtClean="0"/>
              <a:t>12/28/2022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7925-09A4-44D3-BB55-EAB61A11C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333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194-AFBE-455B-9824-EB689AD356F0}" type="datetimeFigureOut">
              <a:rPr lang="en-US" smtClean="0"/>
              <a:t>12/28/2022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7925-09A4-44D3-BB55-EAB61A11C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273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194-AFBE-455B-9824-EB689AD356F0}" type="datetimeFigureOut">
              <a:rPr lang="en-US" smtClean="0"/>
              <a:t>12/28/2022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7925-09A4-44D3-BB55-EAB61A11C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315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194-AFBE-455B-9824-EB689AD356F0}" type="datetimeFigureOut">
              <a:rPr lang="en-US" smtClean="0"/>
              <a:t>12/28/2022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7925-09A4-44D3-BB55-EAB61A11C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473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194-AFBE-455B-9824-EB689AD356F0}" type="datetimeFigureOut">
              <a:rPr lang="en-US" smtClean="0"/>
              <a:t>12/28/2022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7925-09A4-44D3-BB55-EAB61A11C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145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194-AFBE-455B-9824-EB689AD356F0}" type="datetimeFigureOut">
              <a:rPr lang="en-US" smtClean="0"/>
              <a:t>12/28/2022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7925-09A4-44D3-BB55-EAB61A11C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621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6E194-AFBE-455B-9824-EB689AD356F0}" type="datetimeFigureOut">
              <a:rPr lang="en-US" smtClean="0"/>
              <a:t>12/28/2022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BB77925-09A4-44D3-BB55-EAB61A11C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00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mGrid">
          <a:fgClr>
            <a:schemeClr val="accent3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5749" y="928682"/>
            <a:ext cx="8458206" cy="5029196"/>
          </a:xfrm>
          <a:solidFill>
            <a:schemeClr val="accent3">
              <a:lumMod val="20000"/>
              <a:lumOff val="8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Vitamins B9, B12 &amp; C</a:t>
            </a:r>
            <a:r>
              <a:rPr 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8800" b="1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en-US" sz="88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US" sz="46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Dr</a:t>
            </a:r>
            <a:r>
              <a:rPr lang="en-US" sz="4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Jehad </a:t>
            </a:r>
            <a:r>
              <a:rPr lang="en-US" sz="4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Al-Shuneigat</a:t>
            </a:r>
            <a:r>
              <a:rPr lang="en-US" sz="8800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en-US" sz="8800" b="1" dirty="0" smtClean="0">
                <a:solidFill>
                  <a:schemeClr val="accent5">
                    <a:lumMod val="75000"/>
                  </a:schemeClr>
                </a:solidFill>
              </a:rPr>
            </a:br>
            <a:endParaRPr lang="en-US" sz="88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66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19353"/>
            <a:ext cx="3918857" cy="6238647"/>
          </a:xfrm>
        </p:spPr>
        <p:txBody>
          <a:bodyPr>
            <a:noAutofit/>
          </a:bodyPr>
          <a:lstStyle/>
          <a:p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Transfer of a one-carbon unit from N5, N10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methhylene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FH4 to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dUMP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 dTMP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FH4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oxidized to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FH2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this reaction. </a:t>
            </a:r>
            <a:endParaRPr lang="en-US" sz="2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FH2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reduced to FH4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 </a:t>
            </a:r>
            <a:r>
              <a:rPr lang="en-US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dihydrofolate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reductase and FH4 is converted to N5, N10 methylene FH4 using serine as a carbon</a:t>
            </a:r>
          </a:p>
          <a:p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5-fluorouracil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5-FU) and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methotrexate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chemotherapy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medication used to treat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cancer.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0720" y="1143858"/>
            <a:ext cx="7965075" cy="469742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77392" y="68267"/>
            <a:ext cx="879535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Synthesis of 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dTMP from </a:t>
            </a:r>
            <a:r>
              <a:rPr lang="en-US" sz="32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dUMP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1965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29028"/>
            <a:ext cx="11988800" cy="6799943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26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Folate </a:t>
            </a:r>
            <a:r>
              <a:rPr lang="en-US" sz="2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deficiency</a:t>
            </a:r>
            <a:endParaRPr lang="en-US" sz="2600" b="1" u="sng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6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Causes of folate deficiency, include: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Inadequate folate in dietary intake.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Folate is absorbed in the jejunum thus some diseases to small intestine can inhibit folate absorption resulting in a deficiency.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Some drugs can inhibit folate absorption or conversation to its active form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Congenital deficiencies of enzymes required in folate metabolism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Vitamin B-12 deficiency: vitamin B12 is required by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methionine synthase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for methyl group removal from N5-methyl FH4. Thus, if vitamin B12 is deficient N5-methyl FH4 will accumulate. Eventually most folate forms in the body will become “trapped” in the N5-methyl form. A functional folate deficiency results because the carbons cannot be removed from the folate.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Alcoholism is a significant cause of folate deficiency.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Pregnancy can also result in folate deficiency.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442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20918"/>
            <a:ext cx="8596668" cy="1320800"/>
          </a:xfrm>
        </p:spPr>
        <p:txBody>
          <a:bodyPr>
            <a:normAutofit/>
          </a:bodyPr>
          <a:lstStyle/>
          <a:p>
            <a:pPr algn="ctr" fontAlgn="base"/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omplications </a:t>
            </a:r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folate-deficiency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257" y="1361176"/>
            <a:ext cx="11136086" cy="5032375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6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Untreated </a:t>
            </a:r>
            <a:r>
              <a:rPr lang="en-US" sz="26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folate </a:t>
            </a:r>
            <a:r>
              <a:rPr lang="en-US" sz="26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deficiency can lead </a:t>
            </a:r>
            <a:r>
              <a:rPr lang="en-US" sz="26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6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6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egaloblastic </a:t>
            </a:r>
            <a:r>
              <a:rPr lang="en-US" sz="26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anemia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(also known as macrocytic anemia)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characterized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reduction in the number of mature healthy red blood cells as well as the presence of unusually large, abnormal and poorly developed erythrocytes (</a:t>
            </a:r>
            <a:r>
              <a:rPr lang="en-US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megaloblasts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condition is due to impaired DNA synthesis, which inhibits nuclear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division.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sz="26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Neural </a:t>
            </a:r>
            <a:r>
              <a:rPr lang="en-US" sz="26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tube </a:t>
            </a:r>
            <a:r>
              <a:rPr lang="en-US" sz="26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defect: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(neural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tube forms the early brain and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spine) which is caused by folate-deficiency during pregnancy.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6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ognitive impairment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person has trouble remembering, learning new things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26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dementia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depression</a:t>
            </a:r>
          </a:p>
        </p:txBody>
      </p:sp>
    </p:spTree>
    <p:extLst>
      <p:ext uri="{BB962C8B-B14F-4D97-AF65-F5344CB8AC3E}">
        <p14:creationId xmlns:p14="http://schemas.microsoft.com/office/powerpoint/2010/main" val="1016970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026" y="339780"/>
            <a:ext cx="8596668" cy="1320800"/>
          </a:xfrm>
        </p:spPr>
        <p:txBody>
          <a:bodyPr/>
          <a:lstStyle/>
          <a:p>
            <a:pPr algn="ctr"/>
            <a:r>
              <a:rPr lang="en-US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Vitamin B12 (Cobalamin)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833" y="1478417"/>
            <a:ext cx="11381668" cy="3880773"/>
          </a:xfrm>
        </p:spPr>
        <p:txBody>
          <a:bodyPr>
            <a:noAutofit/>
          </a:bodyPr>
          <a:lstStyle/>
          <a:p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Vitamin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B12 is produced by bacteria, it cannot be synthesized by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plants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 animals. </a:t>
            </a:r>
            <a:endParaRPr lang="en-US" sz="2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major source of vitamin B12 is dietary meat,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liver, eggs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dairy products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fish, poultry, and seafood. </a:t>
            </a:r>
            <a:endParaRPr lang="en-US" sz="2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animals that serve as the source of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these foods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obtain B12 mainly from the bacteria in their food supply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Because vitamin B12 contains the mineral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cobalt it is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called </a:t>
            </a:r>
            <a:r>
              <a:rPr lang="en-US" sz="26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cobalamins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en-US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294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88" y="85046"/>
            <a:ext cx="11816669" cy="657701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8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itamin </a:t>
            </a:r>
            <a:r>
              <a:rPr 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B12 </a:t>
            </a:r>
            <a:r>
              <a:rPr lang="en-US" sz="28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structure</a:t>
            </a:r>
          </a:p>
          <a:p>
            <a:pPr marL="0" indent="0">
              <a:buNone/>
            </a:pPr>
            <a:r>
              <a:rPr lang="en-US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Corrin </a:t>
            </a:r>
            <a:r>
              <a:rPr lang="en-US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made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 from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four pyrrole rings which is similar to the porphyrin ring found in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heme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Cobalt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held in the center of the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ring by six coordination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bonds (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covalent bond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are: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Four bonds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the nitrogen of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ring. 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A bond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the nitrogen of 5,6-dimethylbenzimidazole </a:t>
            </a:r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A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bond with 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</a:t>
            </a:r>
            <a:r>
              <a:rPr lang="en-US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 could </a:t>
            </a:r>
            <a:r>
              <a:rPr lang="en-US" sz="2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be:</a:t>
            </a:r>
          </a:p>
          <a:p>
            <a:r>
              <a:rPr lang="en-US" sz="24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5-deoxyadenosine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-deoxyadenosylcobalamin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CH3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methylcobalamin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en-US" sz="24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OH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hydroxycobalamin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cyanocobalamin</a:t>
            </a:r>
          </a:p>
          <a:p>
            <a:endParaRPr lang="en-US" sz="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Methylcobalamin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5-deoxyadenosylcobalamin are the metabolically active forms of vitamin B12.</a:t>
            </a:r>
          </a:p>
          <a:p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9283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2526" y="254830"/>
            <a:ext cx="7296150" cy="639127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21269" y="562281"/>
            <a:ext cx="2842573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B12 structure </a:t>
            </a:r>
            <a:endParaRPr lang="en-US" sz="3400" b="1" u="sng" dirty="0"/>
          </a:p>
        </p:txBody>
      </p:sp>
    </p:spTree>
    <p:extLst>
      <p:ext uri="{BB962C8B-B14F-4D97-AF65-F5344CB8AC3E}">
        <p14:creationId xmlns:p14="http://schemas.microsoft.com/office/powerpoint/2010/main" val="338822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598" y="14741"/>
            <a:ext cx="12003314" cy="673462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Absorption </a:t>
            </a:r>
            <a:r>
              <a:rPr lang="en-US" sz="2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Vitamin B12</a:t>
            </a:r>
          </a:p>
          <a:p>
            <a:pPr marL="0" indent="0">
              <a:buNone/>
            </a:pP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ingested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B12 can exist in two forms,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free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 bound to dietary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proteins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Free B12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binds directly to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transcobalamin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known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R-binder and </a:t>
            </a:r>
            <a:r>
              <a:rPr lang="en-US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haptocorrins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 are secreted by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salivary glands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the gastric mucosal cells within the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stomach and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 remain in the bound form with an R-binder until it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reaches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duodenum in the small intestine</a:t>
            </a:r>
            <a:endParaRPr lang="en-US" sz="2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B12 </a:t>
            </a:r>
            <a:r>
              <a:rPr lang="en-US" sz="2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bound to protein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must be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released from the proteins by the action of digestive proteases both in the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stomach and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small intestine.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Once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B12 is released from its bound protein, it will bind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the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transcobalamin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I.          </a:t>
            </a:r>
            <a:r>
              <a:rPr lang="en-US" sz="26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en-US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In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small intestine, the pancreatic proteases digest the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R-binder. </a:t>
            </a:r>
          </a:p>
          <a:p>
            <a:pPr marL="0" indent="0">
              <a:buNone/>
            </a:pP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The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released B12 then binds to </a:t>
            </a:r>
            <a:r>
              <a:rPr lang="en-US" sz="2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intrinsic </a:t>
            </a:r>
            <a:r>
              <a:rPr lang="en-US" sz="22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factor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 is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glycoprotein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secreted by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parietal cells of the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stomach. </a:t>
            </a:r>
          </a:p>
          <a:p>
            <a:pPr marL="0" indent="0">
              <a:buNone/>
            </a:pP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The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intrinsic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factor–B12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complex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bind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receptors on the ileum, which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allow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absorption of B12.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The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absorbed vitamin B12 then binds to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transcobalamin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II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where the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liver takes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 approximately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50% of the vitamin B12, and the remainder is transported to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 tissues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amount of the vitamin stored in the liver is large enough that 3 to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years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pass before symptoms of a dietary deficiency occur.</a:t>
            </a:r>
          </a:p>
        </p:txBody>
      </p:sp>
    </p:spTree>
    <p:extLst>
      <p:ext uri="{BB962C8B-B14F-4D97-AF65-F5344CB8AC3E}">
        <p14:creationId xmlns:p14="http://schemas.microsoft.com/office/powerpoint/2010/main" val="1947430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657" y="116342"/>
            <a:ext cx="11785600" cy="6531428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26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Reactions stimulated by Vitamin B12 in human body </a:t>
            </a:r>
            <a:endParaRPr lang="en-US" sz="26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Vitamin B12 is involved in two reactions in the body: </a:t>
            </a:r>
            <a:endParaRPr lang="en-US" sz="2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Methylation </a:t>
            </a:r>
            <a:r>
              <a:rPr lang="en-US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homocysteine to 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methionine: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this is important for DNA synthesis,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myelin synthesis, neurotransmitters &amp; brain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metabolism and growth.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Homocysteine is an amino acid. Vitamins B12, B6 and folate break down homocysteine to create other chemicals your body needs. High homocysteine levels may mean you have a vitamin deficiency. Without treatment, elevated homocysteine increases your risks for dementia, heart disease and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stroke.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Conversion of L-</a:t>
            </a:r>
            <a:r>
              <a:rPr lang="en-US" sz="2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methylmalonyl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CoA to </a:t>
            </a:r>
            <a:r>
              <a:rPr lang="en-US" sz="2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succinyl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CoA.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biochemical reaction is important for the production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energy from fats and proteins. </a:t>
            </a:r>
            <a:endParaRPr lang="en-US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reaction is catalyzed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the enzyme </a:t>
            </a:r>
            <a:r>
              <a:rPr lang="en-US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methylmalonyl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-CoA mutase (mitochondrial enzyme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which is a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vitamin B</a:t>
            </a:r>
            <a:r>
              <a:rPr lang="en-US" sz="26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-dependent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enzyme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61771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013" y="128588"/>
            <a:ext cx="11830050" cy="65293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Causes</a:t>
            </a:r>
            <a:r>
              <a:rPr lang="en-US" sz="28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v</a:t>
            </a:r>
            <a:r>
              <a:rPr lang="en-US" sz="28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itamin </a:t>
            </a:r>
            <a:r>
              <a:rPr 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B12 Deficiency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Pernicious anemia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is an autoimmune disease that cause the destruction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gastric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parietal cells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are responsible for the synthesis of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intrinsic factor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thus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body can’t absorb vitamin B12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correctly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due to lack of intrinsic factor which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leads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anemia and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problems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urgery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gastrointestinal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tract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rolonged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 of certain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medications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ietary deficiency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Symptoms of vitamin B12 deficiency include tingling and numbness in the extremities, nerve damage, and memory loss.</a:t>
            </a:r>
          </a:p>
        </p:txBody>
      </p:sp>
    </p:spTree>
    <p:extLst>
      <p:ext uri="{BB962C8B-B14F-4D97-AF65-F5344CB8AC3E}">
        <p14:creationId xmlns:p14="http://schemas.microsoft.com/office/powerpoint/2010/main" val="734725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450" y="128588"/>
            <a:ext cx="11472863" cy="6729412"/>
          </a:xfrm>
        </p:spPr>
        <p:txBody>
          <a:bodyPr>
            <a:noAutofit/>
          </a:bodyPr>
          <a:lstStyle/>
          <a:p>
            <a:pPr marL="0" indent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2600" b="1" u="sng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Vitamin </a:t>
            </a:r>
            <a:r>
              <a:rPr lang="en-US" sz="2600" b="1" u="sng" kern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US" sz="26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(L-ascorbic </a:t>
            </a:r>
            <a:r>
              <a:rPr lang="en-US" sz="2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acid</a:t>
            </a:r>
            <a:r>
              <a:rPr lang="en-US" sz="26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active form of vitamin C (C6H8O6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is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ascorbate.</a:t>
            </a:r>
          </a:p>
          <a:p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Humans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unable to synthesize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vitamin C and can’t store it well so it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an essential dietary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component</a:t>
            </a:r>
          </a:p>
          <a:p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Found in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citrus fruits, berries, potatoes, tomatoes,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peppers and others</a:t>
            </a:r>
          </a:p>
          <a:p>
            <a:r>
              <a:rPr lang="en-US" sz="26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main function of ascorbate is </a:t>
            </a:r>
            <a:endParaRPr lang="en-US" sz="2600" b="1" u="sng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A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reducing agent (donating electrons) in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many different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reactions. </a:t>
            </a:r>
            <a:endParaRPr lang="en-US" sz="2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iosynthesis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collagen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bsorption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dietary iron from the intestine </a:t>
            </a:r>
          </a:p>
          <a:p>
            <a:pPr marL="0" indent="0">
              <a:buNone/>
            </a:pP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egenerate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reduced form of vitamin E through donating electrons</a:t>
            </a:r>
            <a:endParaRPr lang="en-US" sz="2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3733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943" y="377370"/>
            <a:ext cx="11190514" cy="6226629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Vitamins are organic compounds </a:t>
            </a:r>
          </a:p>
          <a:p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cannot be synthesized in a sufficient amount by the human body; so, they must be obtained from the diet. </a:t>
            </a:r>
          </a:p>
          <a:p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Vitamins are classified as either water‑soluble or fat‑soluble.</a:t>
            </a:r>
          </a:p>
          <a:p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fat soluble vitamins include (A, D, E, and K) </a:t>
            </a:r>
          </a:p>
          <a:p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Water soluble vitamins include (B vitamins and vitamin C). </a:t>
            </a:r>
          </a:p>
          <a:p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water‑soluble vitamins easily dissolve in water and are excreted from the body rapidly since they are not stored for a long time, except for vitamin B12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This is why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should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water‑soluble vitamins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regularly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your diet.</a:t>
            </a:r>
          </a:p>
          <a:p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Fat‑soluble vitamins are absorbed in the intestine in the presence of lipid and they are more likely to be stored in the body.</a:t>
            </a:r>
          </a:p>
        </p:txBody>
      </p:sp>
    </p:spTree>
    <p:extLst>
      <p:ext uri="{BB962C8B-B14F-4D97-AF65-F5344CB8AC3E}">
        <p14:creationId xmlns:p14="http://schemas.microsoft.com/office/powerpoint/2010/main" val="399305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312" y="2628908"/>
            <a:ext cx="11825293" cy="4229092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L-Ascorbate (the reduced form) donates single electrons to free radicals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 steps as it is oxidized to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dehydro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-L-ascorbic acid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Its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principle role in free radical defense is probably regeneration of vitamin E. However, it also may react with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radicals.</a:t>
            </a:r>
          </a:p>
          <a:p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Vitamin C deficiency is associated with defective connective tissue, particularly in wound healing.  </a:t>
            </a:r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deficiency of ascorbic acid results in </a:t>
            </a:r>
            <a:r>
              <a:rPr lang="en-US" sz="2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scurvy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 disease characterized by sore, spongy gums, loose teeth, fragile blood vessels, swollen joints, and anemia. Many of the deficiency symptoms can be explained by a deficiency in the hydroxylation of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collagen (hydroxylation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proline residues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resulting in defective connective tissue</a:t>
            </a:r>
          </a:p>
          <a:p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254" y="114304"/>
            <a:ext cx="11193722" cy="250567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1542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1" y="232229"/>
            <a:ext cx="11538856" cy="6328228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35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Folate</a:t>
            </a:r>
          </a:p>
          <a:p>
            <a:r>
              <a:rPr lang="en-US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Folate </a:t>
            </a:r>
            <a:r>
              <a:rPr lang="en-US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 known as vitamin B-9 (previously as </a:t>
            </a:r>
            <a:r>
              <a:rPr lang="en-US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folacin</a:t>
            </a:r>
            <a:r>
              <a:rPr lang="en-US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occurs naturally in foods </a:t>
            </a:r>
            <a:endParaRPr lang="ar-JO" sz="27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</a:t>
            </a:r>
            <a:r>
              <a:rPr lang="en-US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lic</a:t>
            </a:r>
            <a:r>
              <a:rPr lang="en-US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acid is the synthetic form of folate used in dietary supplements</a:t>
            </a:r>
            <a:r>
              <a:rPr lang="en-US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Folates are synthesized in bacteria and </a:t>
            </a:r>
            <a:r>
              <a:rPr lang="en-US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plants </a:t>
            </a:r>
            <a:r>
              <a:rPr lang="en-US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is found mainly in dark green leafy vegetables, beans, peas and nuts. Fruits rich in folate include oranges, lemons, bananas, melons and strawberries. </a:t>
            </a:r>
            <a:endParaRPr lang="en-US" sz="27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 </a:t>
            </a:r>
            <a:r>
              <a:rPr lang="en-US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body is unable to store </a:t>
            </a:r>
            <a:r>
              <a:rPr lang="en-US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folate for </a:t>
            </a:r>
            <a:r>
              <a:rPr lang="en-US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long periods of </a:t>
            </a:r>
            <a:r>
              <a:rPr lang="en-US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 </a:t>
            </a:r>
            <a:endParaRPr lang="en-US" sz="2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n-US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Natural folates found in foods are all conjugated to a </a:t>
            </a:r>
            <a:r>
              <a:rPr lang="en-US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polyglutamyl</a:t>
            </a:r>
            <a:r>
              <a:rPr lang="en-US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chain containing different numbers of glutamic acids depending on the type of food. </a:t>
            </a:r>
          </a:p>
          <a:p>
            <a:pPr>
              <a:lnSpc>
                <a:spcPct val="100000"/>
              </a:lnSpc>
            </a:pPr>
            <a:r>
              <a:rPr lang="en-US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polyglutamyl</a:t>
            </a:r>
            <a:r>
              <a:rPr lang="en-US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chain is removed in the brush border of the mucosal cells by the enzyme folate </a:t>
            </a:r>
            <a:r>
              <a:rPr lang="en-US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conjugase</a:t>
            </a:r>
            <a:r>
              <a:rPr lang="en-US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and folate </a:t>
            </a:r>
            <a:r>
              <a:rPr lang="en-US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monoglutamate</a:t>
            </a:r>
            <a:r>
              <a:rPr lang="en-US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subsequently absorbed. </a:t>
            </a:r>
          </a:p>
          <a:p>
            <a:pPr>
              <a:lnSpc>
                <a:spcPct val="100000"/>
              </a:lnSpc>
            </a:pPr>
            <a:r>
              <a:rPr lang="en-US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primary form of folate entering human circulation from the intestinal cells is 5-methyltetrahydrofolate </a:t>
            </a:r>
            <a:r>
              <a:rPr lang="en-US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monoglutamate</a:t>
            </a:r>
            <a:r>
              <a:rPr lang="en-US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00000"/>
              </a:lnSpc>
            </a:pPr>
            <a:endParaRPr lang="en-US" sz="2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658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714" y="319314"/>
            <a:ext cx="11582400" cy="6212115"/>
          </a:xfrm>
        </p:spPr>
        <p:txBody>
          <a:bodyPr>
            <a:normAutofit/>
          </a:bodyPr>
          <a:lstStyle/>
          <a:p>
            <a:r>
              <a:rPr lang="en-US" sz="28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Folate chemical </a:t>
            </a:r>
            <a:r>
              <a:rPr 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structure 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Folates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 three major structural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components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Pteridine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ring (molecular formula C</a:t>
            </a:r>
            <a:r>
              <a:rPr lang="en-US" sz="26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6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6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composed of fused pyrimidine and pyrazine rings.</a:t>
            </a:r>
          </a:p>
          <a:p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Para-</a:t>
            </a:r>
            <a:r>
              <a:rPr lang="en-US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aminobenzoic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acid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(PABA) (NH2-C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₆H₄-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COOH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made up of benzene ring attached two functional groups COOH and NH2</a:t>
            </a:r>
          </a:p>
          <a:p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Polyglutamate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tail consisting of polymer of the amino acid glutamic acid residues (molecular formula C</a:t>
            </a:r>
            <a:r>
              <a:rPr lang="en-US" sz="26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6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en-US" sz="26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endParaRPr lang="en-US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8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1303"/>
            <a:ext cx="10515600" cy="1325563"/>
          </a:xfrm>
        </p:spPr>
        <p:txBody>
          <a:bodyPr/>
          <a:lstStyle/>
          <a:p>
            <a:pPr algn="ctr"/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Folate Chemical Structure </a:t>
            </a:r>
            <a:endParaRPr lang="en-US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653" y="1465943"/>
            <a:ext cx="11057147" cy="521622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160863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829" y="432253"/>
            <a:ext cx="11179628" cy="5605689"/>
          </a:xfrm>
        </p:spPr>
        <p:txBody>
          <a:bodyPr>
            <a:normAutofit/>
          </a:bodyPr>
          <a:lstStyle/>
          <a:p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Folate Function</a:t>
            </a:r>
            <a:r>
              <a:rPr lang="en-US" sz="3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Synthesis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repair, and methylation of DNA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AutoNum type="arabicPeriod"/>
            </a:pP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cofactor in many vital biological reactions. 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Folate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 an important role in cell division and it is especially needed during infancy and pregnancy. 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Production of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healthy red blood cells and prevent anemia.</a:t>
            </a:r>
          </a:p>
          <a:p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781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6743" y="435429"/>
            <a:ext cx="11625943" cy="6125028"/>
          </a:xfrm>
        </p:spPr>
        <p:txBody>
          <a:bodyPr>
            <a:normAutofit/>
          </a:bodyPr>
          <a:lstStyle/>
          <a:p>
            <a:r>
              <a:rPr lang="en-US" sz="3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Folate </a:t>
            </a:r>
            <a:r>
              <a:rPr lang="en-US" sz="30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activation</a:t>
            </a:r>
            <a:endParaRPr lang="en-US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Folate and folic acid are not active in the body thus they must be reduced to their active form known as tetrahydrofolate (FH4)</a:t>
            </a:r>
          </a:p>
          <a:p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liver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dihydrofolate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reductase, in a two steps reaction, converts folate into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dihydrofolate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(FH2) then the same enzyme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convert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dihydrofolate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tetrahydrofolate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(FH4) and each step needs NADPH thus the whole reaction require 2NADPH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023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150" y="1443038"/>
            <a:ext cx="11484865" cy="3986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393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229" y="275998"/>
            <a:ext cx="11393714" cy="675345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FH4 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the transporting </a:t>
            </a:r>
            <a:r>
              <a:rPr lang="en-US" sz="3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one-carbon group</a:t>
            </a:r>
            <a:endParaRPr lang="en-US" sz="3200" b="1" u="sng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main function of FH4 is transporting the one-carbon group (that is accepted from serine, glycine, histidine, formaldehyde, and </a:t>
            </a:r>
            <a:r>
              <a:rPr lang="en-US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formate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to biosynthetic reactions. </a:t>
            </a:r>
            <a:endParaRPr lang="en-US" sz="2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one-carbon group carried by FH4 is bound to N5, or N10, or to both or they form a bridge between N5 and N10.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example,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one-carbon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units are transferred to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the: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Transfer a one-carbon group (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methyl group) to </a:t>
            </a:r>
            <a:r>
              <a:rPr lang="en-US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deoxyuridine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monophosphate (</a:t>
            </a:r>
            <a:r>
              <a:rPr lang="en-US" sz="2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dUMP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to form </a:t>
            </a:r>
            <a:r>
              <a:rPr lang="en-US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deoxythymidine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monophosphate (</a:t>
            </a:r>
            <a:r>
              <a:rPr lang="en-US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dTMP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Transfer a one-carbon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group  (as a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formyl group        ) to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purine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bases (adenine and guanine)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produce carbons C2 and C8 of the </a:t>
            </a:r>
            <a:r>
              <a:rPr lang="en-US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purine 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ring.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Therefore, FH4 is required for cell division thus compounds that inhibit formation of tetrahydrofolates will block purine synthesis and thus have been used in cancer chemotherapy.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Transfer a one-carbon group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amino acid </a:t>
            </a:r>
            <a:r>
              <a:rPr lang="en-US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glycine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form 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serine.</a:t>
            </a:r>
            <a:endParaRPr lang="en-US" sz="2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ttps://upload.wikimedia.org/wikipedia/commons/thumb/9/95/FunktionelleGruppen_Aldehyde.svg/800px-FunktionelleGruppen_Aldehyde.svg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7074" y="3902055"/>
            <a:ext cx="581025" cy="539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48492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7067A28DAB77A47B14058E26D1F5EE9" ma:contentTypeVersion="3" ma:contentTypeDescription="Create a new document." ma:contentTypeScope="" ma:versionID="c262d8c0bec3749fb7032e61e274fe33">
  <xsd:schema xmlns:xsd="http://www.w3.org/2001/XMLSchema" xmlns:xs="http://www.w3.org/2001/XMLSchema" xmlns:p="http://schemas.microsoft.com/office/2006/metadata/properties" xmlns:ns2="c8542d7a-c963-4670-83b6-e0ffe3e31e17" targetNamespace="http://schemas.microsoft.com/office/2006/metadata/properties" ma:root="true" ma:fieldsID="1b0c3632065b44f463331d8a3c435bd2" ns2:_="">
    <xsd:import namespace="c8542d7a-c963-4670-83b6-e0ffe3e31e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542d7a-c963-4670-83b6-e0ffe3e31e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6BD97C8-983C-45BF-94C3-7975007990DE}"/>
</file>

<file path=customXml/itemProps2.xml><?xml version="1.0" encoding="utf-8"?>
<ds:datastoreItem xmlns:ds="http://schemas.openxmlformats.org/officeDocument/2006/customXml" ds:itemID="{D8803CE9-1077-4540-A373-4451FC77227F}"/>
</file>

<file path=customXml/itemProps3.xml><?xml version="1.0" encoding="utf-8"?>
<ds:datastoreItem xmlns:ds="http://schemas.openxmlformats.org/officeDocument/2006/customXml" ds:itemID="{7A4B515F-87CB-49B4-8FDA-9202025B4220}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8661</TotalTime>
  <Words>1287</Words>
  <Application>Microsoft Office PowerPoint</Application>
  <PresentationFormat>Widescreen</PresentationFormat>
  <Paragraphs>116</Paragraphs>
  <Slides>20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Times New Roman</vt:lpstr>
      <vt:lpstr>Trebuchet MS</vt:lpstr>
      <vt:lpstr>Wingdings 3</vt:lpstr>
      <vt:lpstr>Facet</vt:lpstr>
      <vt:lpstr>Vitamins B9, B12 &amp; C  Dr Jehad Al-Shuneigat </vt:lpstr>
      <vt:lpstr>PowerPoint Presentation</vt:lpstr>
      <vt:lpstr>PowerPoint Presentation</vt:lpstr>
      <vt:lpstr>PowerPoint Presentation</vt:lpstr>
      <vt:lpstr>Folate Chemical Structure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Complications of folate-deficiency</vt:lpstr>
      <vt:lpstr>Vitamin B12 (Cobalamin)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Ahmed-Under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Jehad M. AL-Shuneigat</dc:creator>
  <cp:lastModifiedBy>JEHAD AL-SHUNEIGAT</cp:lastModifiedBy>
  <cp:revision>141</cp:revision>
  <dcterms:created xsi:type="dcterms:W3CDTF">2021-12-04T12:58:14Z</dcterms:created>
  <dcterms:modified xsi:type="dcterms:W3CDTF">2022-12-28T08:03:53Z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0x01010077067A28DAB77A47B14058E26D1F5EE9</vt:lpwstr>
  </property>
</Properties>
</file>