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309" r:id="rId10"/>
    <p:sldId id="31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308" r:id="rId30"/>
    <p:sldId id="284" r:id="rId31"/>
    <p:sldId id="285" r:id="rId32"/>
    <p:sldId id="312" r:id="rId33"/>
    <p:sldId id="286" r:id="rId34"/>
    <p:sldId id="287" r:id="rId35"/>
    <p:sldId id="288" r:id="rId36"/>
    <p:sldId id="289" r:id="rId37"/>
    <p:sldId id="313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6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B89ED-7DC7-4C58-A282-D07F9BE2BD0C}" v="2" dt="2020-12-22T20:54:02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صلاح عبد" userId="S::420181501506@mutah.edu.jo::526ad2bd-3e4c-4464-bbd4-f2465863236b" providerId="AD" clId="Web-{DBBB89ED-7DC7-4C58-A282-D07F9BE2BD0C}"/>
    <pc:docChg chg="modSld">
      <pc:chgData name="صلاح عبد" userId="S::420181501506@mutah.edu.jo::526ad2bd-3e4c-4464-bbd4-f2465863236b" providerId="AD" clId="Web-{DBBB89ED-7DC7-4C58-A282-D07F9BE2BD0C}" dt="2020-12-22T20:54:02.067" v="1" actId="1076"/>
      <pc:docMkLst>
        <pc:docMk/>
      </pc:docMkLst>
      <pc:sldChg chg="modSp">
        <pc:chgData name="صلاح عبد" userId="S::420181501506@mutah.edu.jo::526ad2bd-3e4c-4464-bbd4-f2465863236b" providerId="AD" clId="Web-{DBBB89ED-7DC7-4C58-A282-D07F9BE2BD0C}" dt="2020-12-22T20:54:02.067" v="1" actId="1076"/>
        <pc:sldMkLst>
          <pc:docMk/>
          <pc:sldMk cId="2784039513" sldId="265"/>
        </pc:sldMkLst>
        <pc:spChg chg="mod">
          <ac:chgData name="صلاح عبد" userId="S::420181501506@mutah.edu.jo::526ad2bd-3e4c-4464-bbd4-f2465863236b" providerId="AD" clId="Web-{DBBB89ED-7DC7-4C58-A282-D07F9BE2BD0C}" dt="2020-12-22T20:54:02.067" v="1" actId="1076"/>
          <ac:spMkLst>
            <pc:docMk/>
            <pc:sldMk cId="2784039513" sldId="26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EC14-046B-41BE-8BD4-8997B2694AEC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AB51-4C81-4A3C-B3B3-FAEC9BE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5AB51-4C81-4A3C-B3B3-FAEC9BEA0A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828576-95A5-4C47-815F-794AEA9546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3C0918-23AB-4C86-812E-3B07B446F7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4176464" cy="17021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Cerebrovascular diseases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Dr.Bushra</a:t>
            </a:r>
            <a:r>
              <a:rPr lang="en-US" dirty="0"/>
              <a:t> Al-</a:t>
            </a:r>
            <a:r>
              <a:rPr lang="en-US" dirty="0" err="1"/>
              <a:t>Tarawneh</a:t>
            </a:r>
            <a:r>
              <a:rPr lang="en-US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2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Hippocampus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1" y="2324100"/>
            <a:ext cx="469335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0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</a:t>
            </a:r>
            <a:r>
              <a:rPr lang="en-US" dirty="0" err="1"/>
              <a:t>purkinjii</a:t>
            </a:r>
            <a:r>
              <a:rPr lang="en-US" dirty="0"/>
              <a:t> cells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97" y="2324100"/>
            <a:ext cx="5262419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0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36" y="1027664"/>
            <a:ext cx="7024744" cy="124920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Pseudolaminar</a:t>
            </a:r>
            <a:r>
              <a:rPr lang="en-US" dirty="0"/>
              <a:t> necrosis</a:t>
            </a:r>
            <a:br>
              <a:rPr lang="en-US" dirty="0"/>
            </a:br>
            <a:r>
              <a:rPr lang="en-US" dirty="0" err="1"/>
              <a:t>necrosis</a:t>
            </a:r>
            <a:r>
              <a:rPr lang="en-US" dirty="0"/>
              <a:t> of pyramidal cells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3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Brain death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Other patients meet the clinical criteria for</a:t>
            </a:r>
          </a:p>
          <a:p>
            <a:pPr marL="68580" indent="0">
              <a:buNone/>
            </a:pPr>
            <a:r>
              <a:rPr lang="en-US" dirty="0"/>
              <a:t>"brain death," including:</a:t>
            </a:r>
          </a:p>
          <a:p>
            <a:pPr marL="68580" indent="0">
              <a:buNone/>
            </a:pPr>
            <a:r>
              <a:rPr lang="en-US" dirty="0"/>
              <a:t>1. Evidence of diffuse cortical injury.</a:t>
            </a:r>
          </a:p>
          <a:p>
            <a:pPr marL="68580" indent="0">
              <a:buNone/>
            </a:pPr>
            <a:r>
              <a:rPr lang="en-US" dirty="0"/>
              <a:t>(isoelectric, or "flat," electroencephalogram</a:t>
            </a:r>
          </a:p>
          <a:p>
            <a:pPr marL="68580" indent="0">
              <a:buNone/>
            </a:pPr>
            <a:r>
              <a:rPr lang="en-US" dirty="0"/>
              <a:t>2. And brain stem damage, including absent</a:t>
            </a:r>
          </a:p>
          <a:p>
            <a:pPr marL="68580" indent="0">
              <a:buNone/>
            </a:pPr>
            <a:r>
              <a:rPr lang="en-US" dirty="0"/>
              <a:t>reflexes and respiratory drive.</a:t>
            </a:r>
          </a:p>
        </p:txBody>
      </p:sp>
    </p:spTree>
    <p:extLst>
      <p:ext uri="{BB962C8B-B14F-4D97-AF65-F5344CB8AC3E}">
        <p14:creationId xmlns:p14="http://schemas.microsoft.com/office/powerpoint/2010/main" val="205866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04856" cy="901904"/>
          </a:xfrm>
        </p:spPr>
        <p:txBody>
          <a:bodyPr>
            <a:normAutofit fontScale="90000"/>
          </a:bodyPr>
          <a:lstStyle/>
          <a:p>
            <a:r>
              <a:rPr lang="en-US" dirty="0"/>
              <a:t>Border zone ("watershed") infarcts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84887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Are wedge-shaped areas of infarction that occur</a:t>
            </a:r>
          </a:p>
          <a:p>
            <a:pPr marL="68580" indent="0">
              <a:buNone/>
            </a:pPr>
            <a:r>
              <a:rPr lang="en-US" dirty="0"/>
              <a:t>in those regions of the brain and spinal cord that</a:t>
            </a:r>
          </a:p>
          <a:p>
            <a:pPr marL="68580" indent="0">
              <a:buNone/>
            </a:pPr>
            <a:r>
              <a:rPr lang="en-US" dirty="0"/>
              <a:t>lie at the most distal fields of arterial perfusion.</a:t>
            </a:r>
          </a:p>
          <a:p>
            <a:pPr marL="68580" indent="0">
              <a:buNone/>
            </a:pPr>
            <a:r>
              <a:rPr lang="en-US" dirty="0"/>
              <a:t>- Border zone infarcts are usually seen after</a:t>
            </a:r>
          </a:p>
          <a:p>
            <a:pPr marL="68580" indent="0">
              <a:buNone/>
            </a:pPr>
            <a:r>
              <a:rPr lang="en-US" dirty="0"/>
              <a:t>hypotensive episodes</a:t>
            </a:r>
          </a:p>
        </p:txBody>
      </p:sp>
    </p:spTree>
    <p:extLst>
      <p:ext uri="{BB962C8B-B14F-4D97-AF65-F5344CB8AC3E}">
        <p14:creationId xmlns:p14="http://schemas.microsoft.com/office/powerpoint/2010/main" val="286294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59" y="1003049"/>
            <a:ext cx="7497281" cy="4851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In the cerebral hemispheres</a:t>
            </a:r>
          </a:p>
          <a:p>
            <a:pPr marL="68580" indent="0">
              <a:buNone/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1. Double watershed area</a:t>
            </a:r>
          </a:p>
          <a:p>
            <a:pPr marL="68580" indent="0">
              <a:buNone/>
            </a:pPr>
            <a:r>
              <a:rPr lang="en-US" dirty="0"/>
              <a:t>- Is the border zone between the anterior and</a:t>
            </a:r>
          </a:p>
          <a:p>
            <a:pPr marL="68580" indent="0">
              <a:buNone/>
            </a:pPr>
            <a:r>
              <a:rPr lang="en-US" dirty="0"/>
              <a:t>the middle cerebral artery distributions is at</a:t>
            </a:r>
          </a:p>
          <a:p>
            <a:pPr marL="68580" indent="0">
              <a:buNone/>
            </a:pPr>
            <a:r>
              <a:rPr lang="en-US" dirty="0"/>
              <a:t>greatest risk(double watershed area).</a:t>
            </a:r>
          </a:p>
          <a:p>
            <a:pPr marL="68580" indent="0">
              <a:buNone/>
            </a:pPr>
            <a:r>
              <a:rPr lang="en-US" dirty="0"/>
              <a:t>- Damage to this region produces a band of</a:t>
            </a:r>
          </a:p>
          <a:p>
            <a:pPr marL="68580" indent="0">
              <a:buNone/>
            </a:pPr>
            <a:r>
              <a:rPr lang="en-US" dirty="0"/>
              <a:t>necrosis over the cerebral convexity a few</a:t>
            </a:r>
          </a:p>
          <a:p>
            <a:pPr marL="68580" indent="0">
              <a:buNone/>
            </a:pPr>
            <a:r>
              <a:rPr lang="en-US" dirty="0"/>
              <a:t>centimeters lateral to the inter-hemispheric</a:t>
            </a:r>
          </a:p>
          <a:p>
            <a:pPr marL="68580" indent="0">
              <a:buNone/>
            </a:pPr>
            <a:r>
              <a:rPr lang="en-US" dirty="0"/>
              <a:t>fissure.</a:t>
            </a:r>
          </a:p>
        </p:txBody>
      </p:sp>
    </p:spTree>
    <p:extLst>
      <p:ext uri="{BB962C8B-B14F-4D97-AF65-F5344CB8AC3E}">
        <p14:creationId xmlns:p14="http://schemas.microsoft.com/office/powerpoint/2010/main" val="78913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Triple watershed area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- Is the border zone between anterior,</a:t>
            </a:r>
          </a:p>
          <a:p>
            <a:pPr marL="68580" indent="0">
              <a:buNone/>
            </a:pPr>
            <a:r>
              <a:rPr lang="en-US" dirty="0"/>
              <a:t>middle and posterior cerebral arteries</a:t>
            </a:r>
          </a:p>
          <a:p>
            <a:pPr marL="68580" indent="0">
              <a:buNone/>
            </a:pPr>
            <a:r>
              <a:rPr lang="en-US" dirty="0"/>
              <a:t>and located posteriorly in the parietal</a:t>
            </a:r>
          </a:p>
          <a:p>
            <a:pPr marL="68580" indent="0">
              <a:buNone/>
            </a:pPr>
            <a:r>
              <a:rPr lang="en-US" dirty="0"/>
              <a:t>lobe.</a:t>
            </a:r>
          </a:p>
        </p:txBody>
      </p:sp>
    </p:spTree>
    <p:extLst>
      <p:ext uri="{BB962C8B-B14F-4D97-AF65-F5344CB8AC3E}">
        <p14:creationId xmlns:p14="http://schemas.microsoft.com/office/powerpoint/2010/main" val="396354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41277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major sources of collateral flow 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dirty="0"/>
              <a:t>1. Circle of Willis</a:t>
            </a:r>
          </a:p>
          <a:p>
            <a:pPr marL="68580" indent="0">
              <a:buNone/>
            </a:pPr>
            <a:r>
              <a:rPr lang="en-US" dirty="0"/>
              <a:t>2. Partial and inconstant reinforcement is</a:t>
            </a:r>
          </a:p>
          <a:p>
            <a:pPr marL="68580" indent="0">
              <a:buNone/>
            </a:pPr>
            <a:r>
              <a:rPr lang="en-US" dirty="0"/>
              <a:t>available over the surface of the brain for the distal branches of the anterior, middle and posterior cerebra arteries through </a:t>
            </a:r>
            <a:r>
              <a:rPr lang="en-US" dirty="0" err="1"/>
              <a:t>corticoleptomeningeal</a:t>
            </a:r>
            <a:r>
              <a:rPr lang="en-US" dirty="0"/>
              <a:t> anastomosis.</a:t>
            </a:r>
          </a:p>
          <a:p>
            <a:pPr marL="68580" indent="0">
              <a:buNone/>
            </a:pPr>
            <a:r>
              <a:rPr lang="en-US" dirty="0"/>
              <a:t>3. In contrast, there is little if any collateral flow for</a:t>
            </a:r>
          </a:p>
          <a:p>
            <a:pPr marL="68580" indent="0">
              <a:buNone/>
            </a:pPr>
            <a:r>
              <a:rPr lang="en-US" dirty="0"/>
              <a:t>thalamus, basal ganglia, and deep white matter</a:t>
            </a:r>
          </a:p>
          <a:p>
            <a:pPr marL="68580" indent="0">
              <a:buNone/>
            </a:pPr>
            <a:r>
              <a:rPr lang="en-US" dirty="0"/>
              <a:t>which are supplied by deep penetrating </a:t>
            </a:r>
            <a:r>
              <a:rPr lang="en-US" dirty="0" err="1"/>
              <a:t>vesseles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9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Occlusive vascular disease of severity</a:t>
            </a:r>
          </a:p>
          <a:p>
            <a:pPr marL="68580" indent="0">
              <a:buNone/>
            </a:pPr>
            <a:r>
              <a:rPr lang="en-US" dirty="0"/>
              <a:t>sufficient to lead to cerebral infarction may be</a:t>
            </a:r>
          </a:p>
          <a:p>
            <a:pPr marL="68580" indent="0">
              <a:buNone/>
            </a:pPr>
            <a:r>
              <a:rPr lang="en-US" dirty="0"/>
              <a:t>due to</a:t>
            </a:r>
          </a:p>
          <a:p>
            <a:pPr marL="68580" indent="0">
              <a:buNone/>
            </a:pPr>
            <a:r>
              <a:rPr lang="en-US" dirty="0"/>
              <a:t>1. Embolization from a distal source</a:t>
            </a:r>
          </a:p>
          <a:p>
            <a:pPr marL="68580" indent="0">
              <a:buNone/>
            </a:pPr>
            <a:r>
              <a:rPr lang="en-US" dirty="0"/>
              <a:t>2. </a:t>
            </a:r>
            <a:r>
              <a:rPr lang="en-US" dirty="0" err="1"/>
              <a:t>Insitu</a:t>
            </a:r>
            <a:r>
              <a:rPr lang="en-US" dirty="0"/>
              <a:t> </a:t>
            </a:r>
            <a:r>
              <a:rPr lang="en-US" dirty="0" err="1"/>
              <a:t>throbmosis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3. </a:t>
            </a:r>
            <a:r>
              <a:rPr lang="en-US" dirty="0" err="1"/>
              <a:t>Vasculitis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Embolism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704856" cy="36277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Sources of emboli:</a:t>
            </a:r>
          </a:p>
          <a:p>
            <a:pPr marL="68580" indent="0">
              <a:buNone/>
            </a:pPr>
            <a:r>
              <a:rPr lang="en-US" dirty="0"/>
              <a:t>a. Cardiac mural thrombi are a frequent source</a:t>
            </a:r>
          </a:p>
          <a:p>
            <a:pPr marL="68580" indent="0">
              <a:buNone/>
            </a:pPr>
            <a:r>
              <a:rPr lang="en-US" dirty="0"/>
              <a:t>b. </a:t>
            </a:r>
            <a:r>
              <a:rPr lang="en-US" dirty="0" err="1"/>
              <a:t>Thromboemboli</a:t>
            </a:r>
            <a:r>
              <a:rPr lang="en-US" dirty="0"/>
              <a:t> also arise in arteries, most</a:t>
            </a:r>
          </a:p>
          <a:p>
            <a:pPr marL="68580" indent="0">
              <a:buNone/>
            </a:pPr>
            <a:r>
              <a:rPr lang="en-US" dirty="0"/>
              <a:t>often from </a:t>
            </a:r>
            <a:r>
              <a:rPr lang="en-US" dirty="0" err="1"/>
              <a:t>atheromatous</a:t>
            </a:r>
            <a:r>
              <a:rPr lang="en-US" dirty="0"/>
              <a:t> plaques within the</a:t>
            </a:r>
          </a:p>
          <a:p>
            <a:pPr marL="68580" indent="0">
              <a:buNone/>
            </a:pPr>
            <a:r>
              <a:rPr lang="en-US" dirty="0"/>
              <a:t>carotid arteries.</a:t>
            </a:r>
          </a:p>
          <a:p>
            <a:pPr marL="68580" indent="0">
              <a:buNone/>
            </a:pPr>
            <a:r>
              <a:rPr lang="en-US" dirty="0"/>
              <a:t>c. Fat emboli</a:t>
            </a:r>
          </a:p>
          <a:p>
            <a:pPr marL="68580" indent="0">
              <a:buNone/>
            </a:pPr>
            <a:r>
              <a:rPr lang="en-US" dirty="0"/>
              <a:t>d. Bone marrow emboli</a:t>
            </a:r>
          </a:p>
        </p:txBody>
      </p:sp>
    </p:spTree>
    <p:extLst>
      <p:ext uri="{BB962C8B-B14F-4D97-AF65-F5344CB8AC3E}">
        <p14:creationId xmlns:p14="http://schemas.microsoft.com/office/powerpoint/2010/main" val="3525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64896" cy="58549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Cerebrovascular diseases denote brain disorders caused by pathologic processes involving the blood vessels.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The three main pathogenic mechanisms are:</a:t>
            </a:r>
          </a:p>
          <a:p>
            <a:pPr marL="68580" indent="0">
              <a:buNone/>
            </a:pPr>
            <a:r>
              <a:rPr lang="en-US" dirty="0"/>
              <a:t>1. Thrombotic occlusion of vessels</a:t>
            </a:r>
          </a:p>
          <a:p>
            <a:pPr marL="68580" indent="0">
              <a:buNone/>
            </a:pPr>
            <a:r>
              <a:rPr lang="en-US" dirty="0"/>
              <a:t>2. Embolic occlusion of vessels</a:t>
            </a:r>
          </a:p>
          <a:p>
            <a:pPr marL="68580" indent="0">
              <a:buNone/>
            </a:pPr>
            <a:r>
              <a:rPr lang="en-US" dirty="0"/>
              <a:t>3. Vascular rupture.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Thrombosis and embolism cause ischemic injury or infarction of specific regions of the brain, depending on the vessel involved.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 Hemorrhage accompanies rupture of vessels, leading to direct tissue damage as well as secondary ischemic injury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3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488832" cy="4968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-The territory of distribution of the middle cerebral artery-the direct extension of the internal carotid artery-is most frequently affected by embolic Infarction.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- Widespread hemorrhagic lesions involving the white matter are characteristic of embolization of bone marrow after trauma</a:t>
            </a:r>
          </a:p>
        </p:txBody>
      </p:sp>
    </p:spTree>
    <p:extLst>
      <p:ext uri="{BB962C8B-B14F-4D97-AF65-F5344CB8AC3E}">
        <p14:creationId xmlns:p14="http://schemas.microsoft.com/office/powerpoint/2010/main" val="411939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In situ thrombosis;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799288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Are most commonly associated with</a:t>
            </a:r>
          </a:p>
          <a:p>
            <a:pPr marL="68580" indent="0">
              <a:buNone/>
            </a:pPr>
            <a:r>
              <a:rPr lang="en-US" dirty="0"/>
              <a:t>atherosclerosis and plaque rupture.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 - The most common sites of primary thrombosis are:</a:t>
            </a:r>
          </a:p>
          <a:p>
            <a:pPr marL="68580" indent="0">
              <a:buNone/>
            </a:pPr>
            <a:r>
              <a:rPr lang="en-US" dirty="0"/>
              <a:t>a. The carotid bifurcation</a:t>
            </a:r>
          </a:p>
          <a:p>
            <a:pPr marL="68580" indent="0">
              <a:buNone/>
            </a:pPr>
            <a:r>
              <a:rPr lang="en-US" dirty="0"/>
              <a:t>b. The origin of the middle cerebral artery</a:t>
            </a:r>
          </a:p>
          <a:p>
            <a:pPr marL="68580" indent="0">
              <a:buNone/>
            </a:pPr>
            <a:r>
              <a:rPr lang="en-US" dirty="0"/>
              <a:t>c. And at either end of the basilar artery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4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910016"/>
          </a:xfrm>
        </p:spPr>
        <p:txBody>
          <a:bodyPr>
            <a:normAutofit fontScale="90000"/>
          </a:bodyPr>
          <a:lstStyle/>
          <a:p>
            <a:r>
              <a:rPr lang="en-US" dirty="0"/>
              <a:t>3. Inflammatory processes that involve blood vessels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82453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/>
              <a:t>a. Infectious </a:t>
            </a:r>
            <a:r>
              <a:rPr lang="en-US" b="1" dirty="0" err="1"/>
              <a:t>vasculitis</a:t>
            </a:r>
            <a:r>
              <a:rPr lang="en-US" b="1" dirty="0"/>
              <a:t> is </a:t>
            </a:r>
            <a:r>
              <a:rPr lang="en-US" dirty="0"/>
              <a:t>common in the setting of immunosuppression and in opportunistic infection such as </a:t>
            </a:r>
            <a:r>
              <a:rPr lang="en-US" dirty="0" err="1"/>
              <a:t>aspergillosis</a:t>
            </a:r>
            <a:r>
              <a:rPr lang="en-US" dirty="0"/>
              <a:t> and CMV encephalitis.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b="1" dirty="0"/>
              <a:t>b. Primary </a:t>
            </a:r>
            <a:r>
              <a:rPr lang="en-US" b="1" dirty="0" err="1"/>
              <a:t>angiitis</a:t>
            </a:r>
            <a:r>
              <a:rPr lang="en-US" b="1" dirty="0"/>
              <a:t> </a:t>
            </a:r>
            <a:r>
              <a:rPr lang="en-US" dirty="0"/>
              <a:t>of the CNS:</a:t>
            </a:r>
          </a:p>
          <a:p>
            <a:pPr marL="68580" indent="0">
              <a:buNone/>
            </a:pPr>
            <a:r>
              <a:rPr lang="en-US" dirty="0"/>
              <a:t>- Is an inflammatory disorder that involves multiple small to medium-sized parenchymal and subarachnoid vessels.</a:t>
            </a:r>
          </a:p>
          <a:p>
            <a:pPr marL="68580" indent="0">
              <a:buNone/>
            </a:pPr>
            <a:r>
              <a:rPr lang="en-US" dirty="0"/>
              <a:t>- Characterized by chronic inflammation, multinucleated giant cells and destruction of the vessel wall.</a:t>
            </a:r>
          </a:p>
          <a:p>
            <a:pPr>
              <a:buFontTx/>
              <a:buChar char="-"/>
            </a:pPr>
            <a:endParaRPr lang="en-US" dirty="0"/>
          </a:p>
          <a:p>
            <a:pPr marL="68580" indent="0">
              <a:buNone/>
            </a:pPr>
            <a:r>
              <a:rPr lang="en-US" b="1" dirty="0"/>
              <a:t>c. Granulomas </a:t>
            </a:r>
            <a:r>
              <a:rPr lang="en-US" dirty="0"/>
              <a:t>if present it called granulomatous </a:t>
            </a:r>
            <a:r>
              <a:rPr lang="en-US" dirty="0" err="1"/>
              <a:t>angiitis</a:t>
            </a:r>
            <a:r>
              <a:rPr lang="en-US" dirty="0"/>
              <a:t> of the central nervous system.</a:t>
            </a:r>
          </a:p>
          <a:p>
            <a:pPr marL="68580" indent="0">
              <a:buNone/>
            </a:pPr>
            <a:r>
              <a:rPr lang="en-US" dirty="0"/>
              <a:t>- Affected individuals may present with diffuse encephalopathy or multifocal clinical picture often with cognitive dysfunction.</a:t>
            </a:r>
          </a:p>
          <a:p>
            <a:pPr marL="68580" indent="0">
              <a:buNone/>
            </a:pPr>
            <a:r>
              <a:rPr lang="en-US" dirty="0"/>
              <a:t>- Patients improve with steroids or immunosuppressive therapy</a:t>
            </a:r>
          </a:p>
        </p:txBody>
      </p:sp>
    </p:spTree>
    <p:extLst>
      <p:ext uri="{BB962C8B-B14F-4D97-AF65-F5344CB8AC3E}">
        <p14:creationId xmlns:p14="http://schemas.microsoft.com/office/powerpoint/2010/main" val="421750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err="1"/>
              <a:t>angiitis</a:t>
            </a:r>
            <a:r>
              <a:rPr lang="en-US" dirty="0"/>
              <a:t> of CNS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616624" cy="324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9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INFARCTIONS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23652"/>
            <a:ext cx="8064896" cy="3508977"/>
          </a:xfrm>
        </p:spPr>
        <p:txBody>
          <a:bodyPr/>
          <a:lstStyle/>
          <a:p>
            <a:r>
              <a:rPr lang="en-US" dirty="0"/>
              <a:t>Infarcts can be divided into two broad groups hemorrhagic and non-hemorrhagic based on their macroscopic and corresponding radiologic appearance</a:t>
            </a:r>
          </a:p>
        </p:txBody>
      </p:sp>
    </p:spTree>
    <p:extLst>
      <p:ext uri="{BB962C8B-B14F-4D97-AF65-F5344CB8AC3E}">
        <p14:creationId xmlns:p14="http://schemas.microsoft.com/office/powerpoint/2010/main" val="2437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56386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- The macroscopic appearance changes in time.</a:t>
            </a:r>
          </a:p>
          <a:p>
            <a:pPr marL="68580" indent="0">
              <a:buNone/>
            </a:pPr>
            <a:r>
              <a:rPr lang="en-US" dirty="0"/>
              <a:t>1. During the first</a:t>
            </a:r>
            <a:r>
              <a:rPr lang="en-US" b="1" dirty="0"/>
              <a:t> </a:t>
            </a:r>
            <a:r>
              <a:rPr lang="en-US" b="1" u="sng" dirty="0"/>
              <a:t>6</a:t>
            </a:r>
            <a:r>
              <a:rPr lang="en-US" b="1" dirty="0"/>
              <a:t> </a:t>
            </a:r>
            <a:r>
              <a:rPr lang="en-US" dirty="0"/>
              <a:t>hours of </a:t>
            </a:r>
            <a:r>
              <a:rPr lang="en-US" dirty="0" err="1"/>
              <a:t>iirreversible</a:t>
            </a:r>
            <a:r>
              <a:rPr lang="en-US" dirty="0"/>
              <a:t> injury.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u="sng" dirty="0"/>
              <a:t>2. By </a:t>
            </a:r>
            <a:r>
              <a:rPr lang="en-US" b="1" u="sng" dirty="0"/>
              <a:t>48</a:t>
            </a:r>
            <a:r>
              <a:rPr lang="en-US" u="sng" dirty="0"/>
              <a:t> hours:</a:t>
            </a:r>
          </a:p>
          <a:p>
            <a:pPr marL="68580" indent="0">
              <a:buNone/>
            </a:pPr>
            <a:r>
              <a:rPr lang="en-US" dirty="0"/>
              <a:t>- The tissue becomes pale, soft, and swollen, and</a:t>
            </a:r>
          </a:p>
          <a:p>
            <a:pPr marL="68580" indent="0">
              <a:buNone/>
            </a:pPr>
            <a:r>
              <a:rPr lang="en-US" dirty="0"/>
              <a:t>the </a:t>
            </a:r>
            <a:r>
              <a:rPr lang="en-US" dirty="0" err="1"/>
              <a:t>corticomedullary</a:t>
            </a:r>
            <a:r>
              <a:rPr lang="en-US" dirty="0"/>
              <a:t> junction becomes indistinct.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3. From </a:t>
            </a:r>
            <a:r>
              <a:rPr lang="en-US" b="1" dirty="0"/>
              <a:t>2 to 10 </a:t>
            </a:r>
            <a:r>
              <a:rPr lang="en-US" dirty="0"/>
              <a:t>days:</a:t>
            </a:r>
          </a:p>
          <a:p>
            <a:pPr marL="68580" indent="0">
              <a:buNone/>
            </a:pPr>
            <a:r>
              <a:rPr lang="en-US" dirty="0"/>
              <a:t>- The brain becomes gelatinous and friable, with</a:t>
            </a:r>
          </a:p>
          <a:p>
            <a:pPr marL="68580" indent="0">
              <a:buNone/>
            </a:pPr>
            <a:r>
              <a:rPr lang="en-US" dirty="0"/>
              <a:t>distinct boundary between normal and abnormal</a:t>
            </a:r>
          </a:p>
          <a:p>
            <a:pPr marL="68580" indent="0">
              <a:buNone/>
            </a:pPr>
            <a:r>
              <a:rPr lang="en-US" dirty="0"/>
              <a:t>Tissue.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4. From </a:t>
            </a:r>
            <a:r>
              <a:rPr lang="en-US" b="1" dirty="0"/>
              <a:t>10 days to 3 </a:t>
            </a:r>
            <a:r>
              <a:rPr lang="en-US" dirty="0"/>
              <a:t>weeks:</a:t>
            </a:r>
          </a:p>
          <a:p>
            <a:pPr marL="68580" indent="0">
              <a:buNone/>
            </a:pPr>
            <a:r>
              <a:rPr lang="en-US" dirty="0"/>
              <a:t>- The tissue liquefies, leaving a fluid-filled cavity</a:t>
            </a:r>
          </a:p>
        </p:txBody>
      </p:sp>
    </p:spTree>
    <p:extLst>
      <p:ext uri="{BB962C8B-B14F-4D97-AF65-F5344CB8AC3E}">
        <p14:creationId xmlns:p14="http://schemas.microsoft.com/office/powerpoint/2010/main" val="167059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3525"/>
            <a:ext cx="43338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7863"/>
            <a:ext cx="40671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1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Microscopically,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13182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/>
              <a:t>1. After the first 12 hours:</a:t>
            </a:r>
          </a:p>
          <a:p>
            <a:pPr marL="68580" indent="0">
              <a:buNone/>
            </a:pPr>
            <a:r>
              <a:rPr lang="en-US" dirty="0"/>
              <a:t>a. Red neurons and both cytotoxic and </a:t>
            </a:r>
            <a:r>
              <a:rPr lang="en-US" dirty="0" err="1"/>
              <a:t>vasogenic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edema predominate.</a:t>
            </a:r>
          </a:p>
          <a:p>
            <a:pPr marL="68580" indent="0">
              <a:buNone/>
            </a:pPr>
            <a:r>
              <a:rPr lang="en-US" dirty="0"/>
              <a:t>b. Disintegration and </a:t>
            </a:r>
            <a:r>
              <a:rPr lang="en-US" dirty="0" err="1"/>
              <a:t>myelinated</a:t>
            </a:r>
            <a:r>
              <a:rPr lang="en-US" dirty="0"/>
              <a:t> fibers. </a:t>
            </a:r>
          </a:p>
          <a:p>
            <a:pPr marL="68580" indent="0">
              <a:buNone/>
            </a:pPr>
            <a:r>
              <a:rPr lang="en-US" dirty="0"/>
              <a:t>2-Up to </a:t>
            </a:r>
            <a:r>
              <a:rPr lang="en-US" b="1" dirty="0"/>
              <a:t>48 hours</a:t>
            </a:r>
            <a:r>
              <a:rPr lang="en-US" dirty="0"/>
              <a:t>, there is some </a:t>
            </a:r>
            <a:r>
              <a:rPr lang="en-US" dirty="0" err="1"/>
              <a:t>neutrophilic</a:t>
            </a:r>
            <a:r>
              <a:rPr lang="en-US" dirty="0"/>
              <a:t> emigration.</a:t>
            </a:r>
          </a:p>
          <a:p>
            <a:pPr marL="68580" indent="0">
              <a:buNone/>
            </a:pPr>
            <a:r>
              <a:rPr lang="en-US" dirty="0"/>
              <a:t>3. </a:t>
            </a:r>
            <a:r>
              <a:rPr lang="en-US" b="1" dirty="0"/>
              <a:t>2-3 weeks</a:t>
            </a:r>
          </a:p>
          <a:p>
            <a:pPr marL="68580" indent="0">
              <a:buNone/>
            </a:pPr>
            <a:r>
              <a:rPr lang="en-US" dirty="0"/>
              <a:t>a. Mononuclear phagocytic cells predominate and</a:t>
            </a:r>
          </a:p>
          <a:p>
            <a:pPr marL="68580" indent="0">
              <a:buNone/>
            </a:pPr>
            <a:r>
              <a:rPr lang="en-US" dirty="0"/>
              <a:t>macrophages containing myelin breakdown products or blood may persist in the lesion for months to years.</a:t>
            </a:r>
          </a:p>
          <a:p>
            <a:pPr marL="68580" indent="0">
              <a:buNone/>
            </a:pPr>
            <a:r>
              <a:rPr lang="en-US" dirty="0"/>
              <a:t>b. </a:t>
            </a:r>
            <a:r>
              <a:rPr lang="en-US" dirty="0" err="1"/>
              <a:t>Gemistocytic</a:t>
            </a:r>
            <a:r>
              <a:rPr lang="en-US" dirty="0"/>
              <a:t> gliosis followed by </a:t>
            </a:r>
            <a:r>
              <a:rPr lang="en-US" dirty="0" err="1"/>
              <a:t>fibrillary</a:t>
            </a:r>
            <a:r>
              <a:rPr lang="en-US" dirty="0"/>
              <a:t> </a:t>
            </a:r>
            <a:r>
              <a:rPr lang="en-US" dirty="0" err="1"/>
              <a:t>astrocytosis</a:t>
            </a:r>
            <a:r>
              <a:rPr lang="en-US" dirty="0"/>
              <a:t> after several months.</a:t>
            </a:r>
          </a:p>
        </p:txBody>
      </p:sp>
    </p:spTree>
    <p:extLst>
      <p:ext uri="{BB962C8B-B14F-4D97-AF65-F5344CB8AC3E}">
        <p14:creationId xmlns:p14="http://schemas.microsoft.com/office/powerpoint/2010/main" val="125418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8638"/>
            <a:ext cx="76200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4293096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Cerebral infarction</a:t>
            </a:r>
          </a:p>
        </p:txBody>
      </p:sp>
    </p:spTree>
    <p:extLst>
      <p:ext uri="{BB962C8B-B14F-4D97-AF65-F5344CB8AC3E}">
        <p14:creationId xmlns:p14="http://schemas.microsoft.com/office/powerpoint/2010/main" val="3951859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345552"/>
          </a:xfrm>
        </p:spPr>
        <p:txBody>
          <a:bodyPr>
            <a:normAutofit/>
          </a:bodyPr>
          <a:lstStyle/>
          <a:p>
            <a:r>
              <a:rPr lang="en-US" dirty="0"/>
              <a:t>Hypertensive cerebrovascular</a:t>
            </a:r>
            <a:br>
              <a:rPr lang="en-US" dirty="0"/>
            </a:br>
            <a:r>
              <a:rPr lang="en-US" dirty="0"/>
              <a:t>diseases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2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131821"/>
          </a:xfrm>
        </p:spPr>
        <p:txBody>
          <a:bodyPr>
            <a:normAutofit/>
          </a:bodyPr>
          <a:lstStyle/>
          <a:p>
            <a:r>
              <a:rPr lang="en-US" dirty="0"/>
              <a:t>1. Stroke :</a:t>
            </a:r>
          </a:p>
          <a:p>
            <a:pPr marL="68580" indent="0">
              <a:buNone/>
            </a:pPr>
            <a:r>
              <a:rPr lang="en-US" dirty="0"/>
              <a:t>- Is the clinical designation applied to:</a:t>
            </a:r>
          </a:p>
          <a:p>
            <a:pPr marL="68580" indent="0">
              <a:buNone/>
            </a:pPr>
            <a:r>
              <a:rPr lang="en-US" dirty="0"/>
              <a:t>a. Abrupt onset of focal or global neurological</a:t>
            </a:r>
          </a:p>
          <a:p>
            <a:pPr marL="68580" indent="0">
              <a:buNone/>
            </a:pPr>
            <a:r>
              <a:rPr lang="en-US" dirty="0"/>
              <a:t>Symptoms.</a:t>
            </a:r>
          </a:p>
          <a:p>
            <a:pPr marL="68580" indent="0">
              <a:buNone/>
            </a:pPr>
            <a:r>
              <a:rPr lang="en-US" dirty="0"/>
              <a:t>b. caused by ischemia or hemorrhage.</a:t>
            </a:r>
          </a:p>
          <a:p>
            <a:pPr marL="68580" indent="0">
              <a:buNone/>
            </a:pPr>
            <a:r>
              <a:rPr lang="en-US" dirty="0"/>
              <a:t>c. The symptoms must continue for more than 24 hours.</a:t>
            </a:r>
          </a:p>
          <a:p>
            <a:pPr marL="68580" indent="0">
              <a:buNone/>
            </a:pPr>
            <a:r>
              <a:rPr lang="en-US" dirty="0"/>
              <a:t>d. There should be permanent damage to the brain.</a:t>
            </a:r>
          </a:p>
        </p:txBody>
      </p:sp>
    </p:spTree>
    <p:extLst>
      <p:ext uri="{BB962C8B-B14F-4D97-AF65-F5344CB8AC3E}">
        <p14:creationId xmlns:p14="http://schemas.microsoft.com/office/powerpoint/2010/main" val="2230262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Hypertensive cerebrovascular</a:t>
            </a:r>
            <a:br>
              <a:rPr lang="en-US" dirty="0"/>
            </a:br>
            <a:r>
              <a:rPr lang="en-US" dirty="0"/>
              <a:t>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488832" cy="3483749"/>
          </a:xfrm>
        </p:spPr>
        <p:txBody>
          <a:bodyPr/>
          <a:lstStyle/>
          <a:p>
            <a:r>
              <a:rPr lang="en-US" dirty="0"/>
              <a:t>Effect of hypertension on the brain include:</a:t>
            </a:r>
          </a:p>
          <a:p>
            <a:pPr marL="68580" indent="0">
              <a:buNone/>
            </a:pPr>
            <a:r>
              <a:rPr lang="en-US" dirty="0"/>
              <a:t>1. Lacunar infarcts</a:t>
            </a:r>
          </a:p>
          <a:p>
            <a:pPr marL="68580" indent="0">
              <a:buNone/>
            </a:pPr>
            <a:r>
              <a:rPr lang="en-US" dirty="0"/>
              <a:t>2. Slit hemorrhages</a:t>
            </a:r>
          </a:p>
          <a:p>
            <a:pPr marL="68580" indent="0">
              <a:buNone/>
            </a:pPr>
            <a:r>
              <a:rPr lang="en-US" dirty="0"/>
              <a:t>3. Hypertensive encephalopathy</a:t>
            </a:r>
          </a:p>
          <a:p>
            <a:pPr marL="68580" indent="0">
              <a:buNone/>
            </a:pPr>
            <a:r>
              <a:rPr lang="en-US" dirty="0"/>
              <a:t>4. Massive hypertensive </a:t>
            </a:r>
            <a:r>
              <a:rPr lang="en-US" dirty="0" err="1"/>
              <a:t>intraparenchymal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hemorrhage</a:t>
            </a:r>
          </a:p>
        </p:txBody>
      </p:sp>
    </p:spTree>
    <p:extLst>
      <p:ext uri="{BB962C8B-B14F-4D97-AF65-F5344CB8AC3E}">
        <p14:creationId xmlns:p14="http://schemas.microsoft.com/office/powerpoint/2010/main" val="354637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1. Lacunes or </a:t>
            </a:r>
            <a:r>
              <a:rPr lang="fr-FR" dirty="0" err="1"/>
              <a:t>lacunar</a:t>
            </a:r>
            <a:r>
              <a:rPr lang="fr-FR" dirty="0"/>
              <a:t> </a:t>
            </a:r>
            <a:r>
              <a:rPr lang="fr-FR" dirty="0" err="1"/>
              <a:t>infarcts</a:t>
            </a:r>
            <a:r>
              <a:rPr lang="fr-FR" dirty="0"/>
              <a:t> :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848872" cy="511256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/>
              <a:t>Mechanism</a:t>
            </a:r>
          </a:p>
          <a:p>
            <a:pPr marL="68580" indent="0">
              <a:buNone/>
            </a:pPr>
            <a:r>
              <a:rPr lang="en-US" dirty="0"/>
              <a:t>- Hypertension causes arteriolosclerosis of the</a:t>
            </a:r>
          </a:p>
          <a:p>
            <a:pPr marL="68580" indent="0">
              <a:buNone/>
            </a:pPr>
            <a:r>
              <a:rPr lang="en-US" dirty="0"/>
              <a:t>deep penetrating arteries and arterioles that</a:t>
            </a:r>
          </a:p>
          <a:p>
            <a:pPr marL="68580" indent="0">
              <a:buNone/>
            </a:pPr>
            <a:r>
              <a:rPr lang="en-US" dirty="0"/>
              <a:t>supply the basal ganglia, hemispheric white</a:t>
            </a:r>
          </a:p>
          <a:p>
            <a:pPr marL="68580" indent="0">
              <a:buNone/>
            </a:pPr>
            <a:r>
              <a:rPr lang="en-US" dirty="0"/>
              <a:t>matter and brain stem.</a:t>
            </a:r>
          </a:p>
          <a:p>
            <a:pPr marL="68580" indent="0">
              <a:buNone/>
            </a:pPr>
            <a:r>
              <a:rPr lang="en-US" dirty="0"/>
              <a:t>This arteriolosclerosis sclerosis leads to occlusion of these vessels.</a:t>
            </a:r>
          </a:p>
          <a:p>
            <a:pPr marL="68580" indent="0">
              <a:buNone/>
            </a:pPr>
            <a:r>
              <a:rPr lang="en-US" dirty="0"/>
              <a:t>- The result is development of lake-like spaces</a:t>
            </a:r>
          </a:p>
          <a:p>
            <a:pPr marL="68580" indent="0">
              <a:buNone/>
            </a:pPr>
            <a:r>
              <a:rPr lang="en-US" dirty="0"/>
              <a:t>defined as less than 15 mm wide. Occur mainly in :</a:t>
            </a:r>
          </a:p>
          <a:p>
            <a:pPr marL="68580" indent="0">
              <a:buNone/>
            </a:pPr>
            <a:r>
              <a:rPr lang="en-US" dirty="0"/>
              <a:t> i. Lenticular nucleus.</a:t>
            </a:r>
          </a:p>
          <a:p>
            <a:pPr marL="68580" indent="0">
              <a:buNone/>
            </a:pPr>
            <a:r>
              <a:rPr lang="en-US" dirty="0"/>
              <a:t>ii. Thalamus</a:t>
            </a:r>
          </a:p>
          <a:p>
            <a:pPr marL="68580" indent="0">
              <a:buNone/>
            </a:pPr>
            <a:r>
              <a:rPr lang="en-US" dirty="0"/>
              <a:t>iii. Internal capsule</a:t>
            </a:r>
          </a:p>
          <a:p>
            <a:pPr marL="68580" indent="0">
              <a:buNone/>
            </a:pPr>
            <a:r>
              <a:rPr lang="en-US" dirty="0"/>
              <a:t>iv. Caudate nucleus</a:t>
            </a:r>
          </a:p>
          <a:p>
            <a:pPr marL="68580" indent="0">
              <a:buNone/>
            </a:pPr>
            <a:r>
              <a:rPr lang="en-US" dirty="0"/>
              <a:t>v. Pons</a:t>
            </a:r>
          </a:p>
          <a:p>
            <a:pPr marL="68580" indent="0">
              <a:buNone/>
            </a:pPr>
            <a:r>
              <a:rPr lang="en-US" dirty="0"/>
              <a:t>- In descending order of frequency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28804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Lacunar infarct in the Pons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4464496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4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Slit hemorrhages;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/>
              <a:t>- Hypertension can lead to rupture of the small caliber blood vessels and lead to development of small hemorrhages.</a:t>
            </a:r>
          </a:p>
          <a:p>
            <a:pPr marL="68580" indent="0">
              <a:buNone/>
            </a:pPr>
            <a:r>
              <a:rPr lang="en-US" dirty="0"/>
              <a:t>- With time these hemorrhages resorb leaving behind a slit-like spaces called slit hemorrhages.</a:t>
            </a:r>
          </a:p>
          <a:p>
            <a:pPr marL="6858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Microscopically</a:t>
            </a:r>
            <a:r>
              <a:rPr lang="en-US" dirty="0"/>
              <a:t> characterized by:</a:t>
            </a:r>
          </a:p>
          <a:p>
            <a:pPr marL="68580" indent="0">
              <a:buNone/>
            </a:pPr>
            <a:r>
              <a:rPr lang="en-US" dirty="0"/>
              <a:t>i. Focal tissue destruction</a:t>
            </a:r>
          </a:p>
          <a:p>
            <a:pPr marL="68580" indent="0">
              <a:buNone/>
            </a:pPr>
            <a:r>
              <a:rPr lang="en-US" dirty="0"/>
              <a:t>ii. Pigment-laden macrophages</a:t>
            </a:r>
          </a:p>
          <a:p>
            <a:pPr marL="68580" indent="0">
              <a:buNone/>
            </a:pPr>
            <a:r>
              <a:rPr lang="en-US" dirty="0"/>
              <a:t>iii. Gliosis</a:t>
            </a:r>
          </a:p>
        </p:txBody>
      </p:sp>
    </p:spTree>
    <p:extLst>
      <p:ext uri="{BB962C8B-B14F-4D97-AF65-F5344CB8AC3E}">
        <p14:creationId xmlns:p14="http://schemas.microsoft.com/office/powerpoint/2010/main" val="4078158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594031"/>
            <a:ext cx="6777317" cy="123859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/>
              <a:t>Microscopically characterized by</a:t>
            </a:r>
          </a:p>
          <a:p>
            <a:pPr marL="68580" indent="0">
              <a:buNone/>
            </a:pPr>
            <a:r>
              <a:rPr lang="en-US" dirty="0" err="1"/>
              <a:t>i</a:t>
            </a:r>
            <a:r>
              <a:rPr lang="en-US" dirty="0"/>
              <a:t>. Focal tissue destruction</a:t>
            </a:r>
          </a:p>
          <a:p>
            <a:pPr marL="68580" indent="0">
              <a:buNone/>
            </a:pPr>
            <a:r>
              <a:rPr lang="en-US" dirty="0"/>
              <a:t>ii. Pigment-laden macrophages</a:t>
            </a:r>
          </a:p>
          <a:p>
            <a:pPr marL="68580" indent="0">
              <a:buNone/>
            </a:pPr>
            <a:r>
              <a:rPr lang="en-US" dirty="0"/>
              <a:t>iii. Gliosis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620688"/>
            <a:ext cx="5328592" cy="397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8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84899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 Hypertensive encephalopathy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74511"/>
            <a:ext cx="7920880" cy="485083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/>
              <a:t>Is a </a:t>
            </a:r>
            <a:r>
              <a:rPr lang="en-US" dirty="0" err="1"/>
              <a:t>clinicopathologic</a:t>
            </a:r>
            <a:r>
              <a:rPr lang="en-US" dirty="0"/>
              <a:t> syndrome arising in the setting of malignant hypertension.</a:t>
            </a:r>
          </a:p>
          <a:p>
            <a:pPr>
              <a:buFontTx/>
              <a:buChar char="-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- Most often is associated with sudden sustained rises in diastolic blood pressure to greater than 130 mm Hg and characterized:</a:t>
            </a:r>
          </a:p>
          <a:p>
            <a:pPr marL="68580" indent="0">
              <a:buNone/>
            </a:pPr>
            <a:r>
              <a:rPr lang="en-US" dirty="0"/>
              <a:t> a. By increased intracranial pressure due to</a:t>
            </a:r>
          </a:p>
          <a:p>
            <a:pPr marL="68580" indent="0">
              <a:buNone/>
            </a:pPr>
            <a:r>
              <a:rPr lang="en-US" dirty="0"/>
              <a:t>loss of </a:t>
            </a:r>
            <a:r>
              <a:rPr lang="en-US" dirty="0" err="1"/>
              <a:t>autoregulation</a:t>
            </a:r>
            <a:r>
              <a:rPr lang="en-US" dirty="0"/>
              <a:t> and </a:t>
            </a:r>
            <a:r>
              <a:rPr lang="en-US" dirty="0" err="1"/>
              <a:t>forcefull</a:t>
            </a:r>
            <a:r>
              <a:rPr lang="en-US" dirty="0"/>
              <a:t> </a:t>
            </a:r>
            <a:r>
              <a:rPr lang="en-US" dirty="0" err="1"/>
              <a:t>overdistention</a:t>
            </a:r>
            <a:r>
              <a:rPr lang="en-US" dirty="0"/>
              <a:t> of blood vessels, leading to fluid extravasation (hydrostatic edema).</a:t>
            </a:r>
          </a:p>
          <a:p>
            <a:pPr marL="68580" indent="0">
              <a:buNone/>
            </a:pPr>
            <a:r>
              <a:rPr lang="en-US" dirty="0" err="1"/>
              <a:t>B.Global</a:t>
            </a:r>
            <a:r>
              <a:rPr lang="en-US" dirty="0"/>
              <a:t> cerebral dysfunction, manifesting as</a:t>
            </a:r>
          </a:p>
          <a:p>
            <a:pPr marL="68580" indent="0">
              <a:buNone/>
            </a:pPr>
            <a:r>
              <a:rPr lang="en-US" dirty="0"/>
              <a:t>headaches, confusion, vomiting, convulsions, and sometimes coma.</a:t>
            </a:r>
          </a:p>
          <a:p>
            <a:pPr marL="68580" indent="0">
              <a:buNone/>
            </a:pPr>
            <a:r>
              <a:rPr lang="en-US" dirty="0"/>
              <a:t>- Rapid therapeutic intervention to reduce the intracranial pressure is essential, because this syndrome does not remit spontaneously.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68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MICROSCOPICAL AND MACROSCOPICAL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dirty="0"/>
              <a:t>- </a:t>
            </a:r>
            <a:r>
              <a:rPr lang="en-US" dirty="0" err="1"/>
              <a:t>Postmorteum</a:t>
            </a:r>
            <a:r>
              <a:rPr lang="en-US" dirty="0"/>
              <a:t> examination shows edematous</a:t>
            </a:r>
          </a:p>
          <a:p>
            <a:pPr marL="68580" indent="0">
              <a:buNone/>
            </a:pPr>
            <a:r>
              <a:rPr lang="en-US" dirty="0"/>
              <a:t>brain with or without </a:t>
            </a:r>
            <a:r>
              <a:rPr lang="en-US" dirty="0" err="1"/>
              <a:t>trantentorial</a:t>
            </a:r>
            <a:r>
              <a:rPr lang="en-US" dirty="0"/>
              <a:t> or </a:t>
            </a:r>
            <a:r>
              <a:rPr lang="en-US" dirty="0" err="1"/>
              <a:t>tonsillar</a:t>
            </a:r>
            <a:endParaRPr lang="en-US" dirty="0"/>
          </a:p>
          <a:p>
            <a:pPr marL="68580" indent="0">
              <a:buNone/>
            </a:pPr>
            <a:r>
              <a:rPr lang="en-US" dirty="0" err="1"/>
              <a:t>Herniations</a:t>
            </a:r>
            <a:r>
              <a:rPr lang="en-US" dirty="0"/>
              <a:t>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- Microscopic examination shows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err="1"/>
              <a:t>Fibrinoid</a:t>
            </a:r>
            <a:r>
              <a:rPr lang="en-US" dirty="0"/>
              <a:t> necrosis and thrombosis of arterioles</a:t>
            </a:r>
          </a:p>
          <a:p>
            <a:pPr marL="68580" indent="0">
              <a:buNone/>
            </a:pPr>
            <a:r>
              <a:rPr lang="en-US" dirty="0"/>
              <a:t>and capillaries ASSCOITAED with </a:t>
            </a:r>
            <a:r>
              <a:rPr lang="en-US" dirty="0" err="1"/>
              <a:t>microinfarcts</a:t>
            </a:r>
            <a:r>
              <a:rPr lang="en-US" dirty="0"/>
              <a:t> and </a:t>
            </a:r>
            <a:r>
              <a:rPr lang="en-US" dirty="0" err="1"/>
              <a:t>microhemorrhages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29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Intracranial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79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May occur at any site within the CNS either</a:t>
            </a:r>
          </a:p>
          <a:p>
            <a:pPr marL="68580" indent="0">
              <a:buNone/>
            </a:pPr>
            <a:r>
              <a:rPr lang="en-US" dirty="0"/>
              <a:t>1. </a:t>
            </a:r>
            <a:r>
              <a:rPr lang="en-US" dirty="0" err="1"/>
              <a:t>Intraparenchymal</a:t>
            </a:r>
            <a:r>
              <a:rPr lang="en-US" dirty="0"/>
              <a:t> hemorrhage Causes</a:t>
            </a:r>
          </a:p>
          <a:p>
            <a:pPr marL="68580" indent="0">
              <a:buNone/>
            </a:pPr>
            <a:r>
              <a:rPr lang="en-US" dirty="0"/>
              <a:t>a. Hypertension</a:t>
            </a:r>
          </a:p>
          <a:p>
            <a:pPr marL="68580" indent="0">
              <a:buNone/>
            </a:pPr>
            <a:r>
              <a:rPr lang="en-US" dirty="0"/>
              <a:t>b. Amyloid </a:t>
            </a:r>
            <a:r>
              <a:rPr lang="en-US" dirty="0" err="1"/>
              <a:t>angiopathy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2. Subarachnoid hemorrhages:</a:t>
            </a:r>
          </a:p>
          <a:p>
            <a:pPr marL="68580" indent="0">
              <a:buNone/>
            </a:pPr>
            <a:r>
              <a:rPr lang="en-US" dirty="0"/>
              <a:t>- Are most commonly seen with aneurysms but occur also with other vascular malformations.</a:t>
            </a:r>
          </a:p>
          <a:p>
            <a:pPr marL="68580" indent="0">
              <a:buNone/>
            </a:pPr>
            <a:r>
              <a:rPr lang="en-US" dirty="0"/>
              <a:t>3. Hemorrhages associated with the </a:t>
            </a:r>
            <a:r>
              <a:rPr lang="en-US" dirty="0" err="1"/>
              <a:t>dura</a:t>
            </a:r>
            <a:r>
              <a:rPr lang="en-US" dirty="0"/>
              <a:t> (in either subdural or epidural spaces) usually due to </a:t>
            </a:r>
            <a:r>
              <a:rPr lang="en-US" i="1" dirty="0"/>
              <a:t>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47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49959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1. </a:t>
            </a:r>
            <a:r>
              <a:rPr lang="en-US" dirty="0" err="1"/>
              <a:t>Intraparenchymal</a:t>
            </a:r>
            <a:r>
              <a:rPr lang="en-US" dirty="0"/>
              <a:t> hemorrhages:</a:t>
            </a:r>
          </a:p>
          <a:p>
            <a:pPr>
              <a:buFontTx/>
              <a:buChar char="-"/>
            </a:pPr>
            <a:r>
              <a:rPr lang="en-US" dirty="0"/>
              <a:t>Rupture of a small </a:t>
            </a:r>
            <a:r>
              <a:rPr lang="en-US" dirty="0" err="1"/>
              <a:t>intraparenchymal</a:t>
            </a:r>
            <a:r>
              <a:rPr lang="en-US" dirty="0"/>
              <a:t> vessel can lead to </a:t>
            </a:r>
            <a:r>
              <a:rPr lang="en-US" dirty="0" err="1"/>
              <a:t>intraparenchymal</a:t>
            </a:r>
            <a:r>
              <a:rPr lang="en-US" dirty="0"/>
              <a:t> hemorrhage and this condition is called hemorrhagic stroke</a:t>
            </a:r>
          </a:p>
          <a:p>
            <a:pPr>
              <a:buFontTx/>
              <a:buChar char="-"/>
            </a:pPr>
            <a:r>
              <a:rPr lang="en-US" dirty="0"/>
              <a:t>Spontaneous non traumatic brain hemorrhage</a:t>
            </a:r>
          </a:p>
          <a:p>
            <a:pPr marL="68580" indent="0">
              <a:buNone/>
            </a:pPr>
            <a:r>
              <a:rPr lang="en-US" dirty="0"/>
              <a:t>occur most commonly in the middle to late</a:t>
            </a:r>
          </a:p>
          <a:p>
            <a:pPr marL="68580" indent="0">
              <a:buNone/>
            </a:pPr>
            <a:r>
              <a:rPr lang="en-US" dirty="0"/>
              <a:t>adult life and the peak incidence is at about 60 years.</a:t>
            </a:r>
          </a:p>
        </p:txBody>
      </p:sp>
    </p:spTree>
    <p:extLst>
      <p:ext uri="{BB962C8B-B14F-4D97-AF65-F5344CB8AC3E}">
        <p14:creationId xmlns:p14="http://schemas.microsoft.com/office/powerpoint/2010/main" val="308312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Is divided into</a:t>
            </a:r>
          </a:p>
          <a:p>
            <a:pPr marL="68580" indent="0">
              <a:buNone/>
            </a:pPr>
            <a:r>
              <a:rPr lang="en-US" u="sng" dirty="0"/>
              <a:t>i. Ganglionic hemorrhages</a:t>
            </a:r>
          </a:p>
          <a:p>
            <a:pPr marL="68580" indent="0">
              <a:buNone/>
            </a:pPr>
            <a:r>
              <a:rPr lang="en-US" dirty="0"/>
              <a:t>- Occur in the basal ganglia and thalamus</a:t>
            </a:r>
          </a:p>
          <a:p>
            <a:pPr marL="68580" indent="0">
              <a:buNone/>
            </a:pPr>
            <a:r>
              <a:rPr lang="en-US" dirty="0"/>
              <a:t>- Mainly caused by hypertension</a:t>
            </a:r>
          </a:p>
          <a:p>
            <a:pPr marL="68580" indent="0">
              <a:buNone/>
            </a:pPr>
            <a:r>
              <a:rPr lang="en-US" u="sng" dirty="0"/>
              <a:t>ii. Lobar hemorrhages</a:t>
            </a:r>
          </a:p>
          <a:p>
            <a:pPr marL="68580" indent="0">
              <a:buNone/>
            </a:pPr>
            <a:r>
              <a:rPr lang="en-US" dirty="0"/>
              <a:t>- In the cerebral hemispheres</a:t>
            </a:r>
          </a:p>
          <a:p>
            <a:pPr marL="68580" indent="0">
              <a:buNone/>
            </a:pPr>
            <a:r>
              <a:rPr lang="en-US" dirty="0"/>
              <a:t>- Main cause by cerebral amyloid </a:t>
            </a:r>
            <a:r>
              <a:rPr lang="en-US" dirty="0" err="1"/>
              <a:t>angiopathy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3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312658" cy="829896"/>
          </a:xfrm>
        </p:spPr>
        <p:txBody>
          <a:bodyPr>
            <a:noAutofit/>
          </a:bodyPr>
          <a:lstStyle/>
          <a:p>
            <a:r>
              <a:rPr lang="en-US" sz="3300" dirty="0"/>
              <a:t>2. Transient ischemic attack(TIA):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69977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a. The neurologic symptoms resolve within 24 hours</a:t>
            </a:r>
          </a:p>
          <a:p>
            <a:pPr marL="68580" indent="0">
              <a:buNone/>
            </a:pPr>
            <a:r>
              <a:rPr lang="en-US" dirty="0"/>
              <a:t>b. No irreversible tissue damage</a:t>
            </a:r>
          </a:p>
          <a:p>
            <a:pPr marL="68580" indent="0">
              <a:buNone/>
            </a:pPr>
            <a:r>
              <a:rPr lang="en-US" dirty="0"/>
              <a:t>c. The cause is small emboli from the carotids or</a:t>
            </a:r>
          </a:p>
          <a:p>
            <a:pPr marL="68580" indent="0">
              <a:buNone/>
            </a:pPr>
            <a:r>
              <a:rPr lang="en-US" dirty="0" err="1"/>
              <a:t>vertebrobasilar</a:t>
            </a:r>
            <a:r>
              <a:rPr lang="en-US" dirty="0"/>
              <a:t> circulation that resolve before</a:t>
            </a:r>
          </a:p>
          <a:p>
            <a:pPr marL="68580" indent="0">
              <a:buNone/>
            </a:pPr>
            <a:r>
              <a:rPr lang="en-US" dirty="0"/>
              <a:t>causing irreversible injury</a:t>
            </a:r>
          </a:p>
        </p:txBody>
      </p:sp>
    </p:spTree>
    <p:extLst>
      <p:ext uri="{BB962C8B-B14F-4D97-AF65-F5344CB8AC3E}">
        <p14:creationId xmlns:p14="http://schemas.microsoft.com/office/powerpoint/2010/main" val="2947411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Lobar </a:t>
            </a:r>
            <a:r>
              <a:rPr lang="en-US" dirty="0" err="1"/>
              <a:t>intraparenchymal</a:t>
            </a:r>
            <a:r>
              <a:rPr lang="en-US" dirty="0"/>
              <a:t> hemorrhages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91" y="2348880"/>
            <a:ext cx="47625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153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- Other causes of </a:t>
            </a:r>
            <a:r>
              <a:rPr lang="en-US" dirty="0" err="1"/>
              <a:t>intraparenchymal</a:t>
            </a:r>
            <a:r>
              <a:rPr lang="en-US" dirty="0"/>
              <a:t> hemorrhages</a:t>
            </a:r>
          </a:p>
          <a:p>
            <a:pPr marL="68580" indent="0">
              <a:buNone/>
            </a:pPr>
            <a:r>
              <a:rPr lang="en-US" dirty="0"/>
              <a:t>i. Systemic coagulation disorder</a:t>
            </a:r>
          </a:p>
          <a:p>
            <a:pPr marL="68580" indent="0">
              <a:buNone/>
            </a:pPr>
            <a:r>
              <a:rPr lang="en-US" dirty="0"/>
              <a:t>ii. Neoplasms</a:t>
            </a:r>
          </a:p>
          <a:p>
            <a:pPr marL="68580" indent="0">
              <a:buNone/>
            </a:pPr>
            <a:r>
              <a:rPr lang="en-US" dirty="0"/>
              <a:t>a. Primary brain tumors mainly </a:t>
            </a:r>
            <a:r>
              <a:rPr lang="en-US" dirty="0" err="1"/>
              <a:t>glioblastoma</a:t>
            </a:r>
            <a:r>
              <a:rPr lang="en-US" dirty="0"/>
              <a:t> and</a:t>
            </a:r>
          </a:p>
          <a:p>
            <a:pPr marL="68580" indent="0">
              <a:buNone/>
            </a:pPr>
            <a:r>
              <a:rPr lang="en-US" dirty="0" err="1"/>
              <a:t>oligodendroglioma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b. Metastatic tumors to brain mainly melanoma</a:t>
            </a:r>
          </a:p>
          <a:p>
            <a:pPr marL="68580" indent="0">
              <a:buNone/>
            </a:pPr>
            <a:r>
              <a:rPr lang="en-US" dirty="0"/>
              <a:t>and renal cell </a:t>
            </a:r>
            <a:r>
              <a:rPr lang="en-US" dirty="0" err="1"/>
              <a:t>carcinomaiv</a:t>
            </a:r>
            <a:r>
              <a:rPr lang="en-US" dirty="0"/>
              <a:t>.</a:t>
            </a:r>
          </a:p>
          <a:p>
            <a:pPr marL="68580" indent="0">
              <a:buNone/>
            </a:pPr>
            <a:r>
              <a:rPr lang="en-US" dirty="0"/>
              <a:t>iii. Vascular malformations</a:t>
            </a:r>
          </a:p>
        </p:txBody>
      </p:sp>
    </p:spTree>
    <p:extLst>
      <p:ext uri="{BB962C8B-B14F-4D97-AF65-F5344CB8AC3E}">
        <p14:creationId xmlns:p14="http://schemas.microsoft.com/office/powerpoint/2010/main" val="3604638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- Sites</a:t>
            </a:r>
          </a:p>
          <a:p>
            <a:pPr marL="68580" indent="0">
              <a:buNone/>
            </a:pPr>
            <a:r>
              <a:rPr lang="en-US" dirty="0"/>
              <a:t>i. Putamen in 50-60% of the case</a:t>
            </a:r>
          </a:p>
          <a:p>
            <a:pPr marL="68580" indent="0">
              <a:buNone/>
            </a:pPr>
            <a:r>
              <a:rPr lang="en-US" dirty="0"/>
              <a:t>ii. Thalamus</a:t>
            </a:r>
          </a:p>
          <a:p>
            <a:pPr marL="68580" indent="0">
              <a:buNone/>
            </a:pPr>
            <a:r>
              <a:rPr lang="en-US" dirty="0"/>
              <a:t>iii. Pons</a:t>
            </a:r>
          </a:p>
          <a:p>
            <a:pPr marL="68580" indent="0">
              <a:buNone/>
            </a:pPr>
            <a:r>
              <a:rPr lang="en-US" dirty="0"/>
              <a:t>iv. cerebellum</a:t>
            </a:r>
          </a:p>
        </p:txBody>
      </p:sp>
    </p:spTree>
    <p:extLst>
      <p:ext uri="{BB962C8B-B14F-4D97-AF65-F5344CB8AC3E}">
        <p14:creationId xmlns:p14="http://schemas.microsoft.com/office/powerpoint/2010/main" val="404351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ganglia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92896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57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/>
          <a:lstStyle/>
          <a:p>
            <a:r>
              <a:rPr lang="en-US" dirty="0"/>
              <a:t>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203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of massive hemorrhage in Hypertension:</a:t>
            </a:r>
          </a:p>
          <a:p>
            <a:pPr marL="68580" indent="0">
              <a:buNone/>
            </a:pPr>
            <a:r>
              <a:rPr lang="en-US" dirty="0"/>
              <a:t>1. Hyaline arteriolar sclerosis</a:t>
            </a:r>
          </a:p>
          <a:p>
            <a:pPr marL="68580" indent="0">
              <a:buNone/>
            </a:pPr>
            <a:r>
              <a:rPr lang="en-US" dirty="0"/>
              <a:t>- Affects the deep penetrating arteries and</a:t>
            </a:r>
          </a:p>
          <a:p>
            <a:pPr marL="68580" indent="0">
              <a:buNone/>
            </a:pPr>
            <a:r>
              <a:rPr lang="en-US" dirty="0"/>
              <a:t>arterioles that supply the basal ganglia and the</a:t>
            </a:r>
          </a:p>
          <a:p>
            <a:pPr marL="68580" indent="0">
              <a:buNone/>
            </a:pPr>
            <a:r>
              <a:rPr lang="en-US" dirty="0"/>
              <a:t>brain stem</a:t>
            </a:r>
          </a:p>
          <a:p>
            <a:pPr marL="68580" indent="0">
              <a:buNone/>
            </a:pPr>
            <a:r>
              <a:rPr lang="en-US" dirty="0"/>
              <a:t>- Affected arteriolar walls are weakened and are</a:t>
            </a:r>
          </a:p>
          <a:p>
            <a:pPr marL="68580" indent="0">
              <a:buNone/>
            </a:pPr>
            <a:r>
              <a:rPr lang="en-US" dirty="0"/>
              <a:t>more vulnerable to rupture.</a:t>
            </a:r>
          </a:p>
        </p:txBody>
      </p:sp>
    </p:spTree>
    <p:extLst>
      <p:ext uri="{BB962C8B-B14F-4D97-AF65-F5344CB8AC3E}">
        <p14:creationId xmlns:p14="http://schemas.microsoft.com/office/powerpoint/2010/main" val="3151578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973912"/>
          </a:xfrm>
        </p:spPr>
        <p:txBody>
          <a:bodyPr>
            <a:normAutofit fontScale="90000"/>
          </a:bodyPr>
          <a:lstStyle/>
          <a:p>
            <a:r>
              <a:rPr lang="en-US" dirty="0"/>
              <a:t>Cerebral Amyloid </a:t>
            </a:r>
            <a:r>
              <a:rPr lang="en-US" dirty="0" err="1"/>
              <a:t>Angiopathy</a:t>
            </a:r>
            <a:r>
              <a:rPr lang="en-US" dirty="0"/>
              <a:t> (CAA)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350897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- Is the risk factor most commonly associated with lobar hemorrhages.</a:t>
            </a:r>
          </a:p>
          <a:p>
            <a:pPr marL="68580" indent="0">
              <a:buNone/>
            </a:pPr>
            <a:r>
              <a:rPr lang="en-US" dirty="0"/>
              <a:t>- In CAA, </a:t>
            </a:r>
            <a:r>
              <a:rPr lang="en-US" dirty="0" err="1"/>
              <a:t>amyloidogenic</a:t>
            </a:r>
            <a:r>
              <a:rPr lang="en-US" dirty="0"/>
              <a:t> peptides </a:t>
            </a:r>
            <a:r>
              <a:rPr lang="en-US" dirty="0" err="1"/>
              <a:t>usally</a:t>
            </a:r>
            <a:r>
              <a:rPr lang="en-US" dirty="0"/>
              <a:t> the same ones in Alzheimer diseases ((A</a:t>
            </a:r>
            <a:r>
              <a:rPr lang="el-GR" dirty="0"/>
              <a:t>β </a:t>
            </a:r>
            <a:r>
              <a:rPr lang="en-US" dirty="0"/>
              <a:t>amyloid) are deposited in the walls of medium-small caliber </a:t>
            </a:r>
            <a:r>
              <a:rPr lang="en-US" dirty="0" err="1"/>
              <a:t>menigeal</a:t>
            </a:r>
            <a:r>
              <a:rPr lang="en-US" dirty="0"/>
              <a:t> and cortical vessel.</a:t>
            </a:r>
          </a:p>
          <a:p>
            <a:pPr marL="68580" indent="0">
              <a:buNone/>
            </a:pPr>
            <a:r>
              <a:rPr lang="en-US" dirty="0"/>
              <a:t>- This deposition can weaken the vessel wall</a:t>
            </a:r>
          </a:p>
          <a:p>
            <a:pPr marL="68580" indent="0">
              <a:buNone/>
            </a:pPr>
            <a:r>
              <a:rPr lang="en-US" dirty="0"/>
              <a:t>and lead to hemorrhage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Morphology</a:t>
            </a:r>
          </a:p>
          <a:p>
            <a:pPr marL="68580" indent="0">
              <a:buNone/>
            </a:pPr>
            <a:r>
              <a:rPr lang="en-US" dirty="0"/>
              <a:t>- The underlying vascular abnormality in CAA is</a:t>
            </a:r>
          </a:p>
          <a:p>
            <a:pPr marL="68580" indent="0">
              <a:buNone/>
            </a:pPr>
            <a:r>
              <a:rPr lang="en-US" dirty="0"/>
              <a:t>typically restricted to the </a:t>
            </a:r>
            <a:r>
              <a:rPr lang="en-US" dirty="0" err="1"/>
              <a:t>leptomeningeal</a:t>
            </a:r>
            <a:r>
              <a:rPr lang="en-US" dirty="0"/>
              <a:t> and</a:t>
            </a:r>
          </a:p>
          <a:p>
            <a:pPr marL="68580" indent="0">
              <a:buNone/>
            </a:pPr>
            <a:r>
              <a:rPr lang="en-US" dirty="0"/>
              <a:t>cerebral cortical </a:t>
            </a:r>
            <a:r>
              <a:rPr lang="en-US" dirty="0" err="1"/>
              <a:t>arteioles</a:t>
            </a:r>
            <a:r>
              <a:rPr lang="en-US" dirty="0"/>
              <a:t> and capillaries</a:t>
            </a:r>
          </a:p>
        </p:txBody>
      </p:sp>
    </p:spTree>
    <p:extLst>
      <p:ext uri="{BB962C8B-B14F-4D97-AF65-F5344CB8AC3E}">
        <p14:creationId xmlns:p14="http://schemas.microsoft.com/office/powerpoint/2010/main" val="2820323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Subarachnoid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/>
              <a:t>Causes:</a:t>
            </a:r>
          </a:p>
          <a:p>
            <a:pPr marL="68580" indent="0">
              <a:buNone/>
            </a:pPr>
            <a:r>
              <a:rPr lang="en-US" dirty="0"/>
              <a:t>A. </a:t>
            </a:r>
            <a:r>
              <a:rPr lang="en-US" dirty="0" err="1"/>
              <a:t>Saccular</a:t>
            </a:r>
            <a:r>
              <a:rPr lang="en-US" dirty="0"/>
              <a:t> (berry) aneurysm rupture</a:t>
            </a:r>
          </a:p>
          <a:p>
            <a:pPr marL="68580" indent="0">
              <a:buNone/>
            </a:pPr>
            <a:r>
              <a:rPr lang="en-US" dirty="0"/>
              <a:t>- Is the most frequent cause of clinically significant</a:t>
            </a:r>
          </a:p>
          <a:p>
            <a:pPr marL="68580" indent="0">
              <a:buNone/>
            </a:pPr>
            <a:r>
              <a:rPr lang="en-US" dirty="0"/>
              <a:t>subarachnoid hemorrhage</a:t>
            </a:r>
          </a:p>
          <a:p>
            <a:pPr marL="68580" indent="0">
              <a:buNone/>
            </a:pPr>
            <a:r>
              <a:rPr lang="en-US" dirty="0"/>
              <a:t>B. Vascular malformation</a:t>
            </a:r>
          </a:p>
          <a:p>
            <a:pPr marL="68580" indent="0">
              <a:buNone/>
            </a:pPr>
            <a:r>
              <a:rPr lang="en-US" dirty="0"/>
              <a:t>C. Trauma</a:t>
            </a:r>
          </a:p>
          <a:p>
            <a:pPr marL="68580" indent="0">
              <a:buNone/>
            </a:pPr>
            <a:r>
              <a:rPr lang="en-US" dirty="0"/>
              <a:t>D. Rupture of </a:t>
            </a:r>
            <a:r>
              <a:rPr lang="en-US" dirty="0" err="1"/>
              <a:t>intraparenchymal</a:t>
            </a:r>
            <a:r>
              <a:rPr lang="en-US" dirty="0"/>
              <a:t> hemorrhages into</a:t>
            </a:r>
          </a:p>
          <a:p>
            <a:pPr marL="68580" indent="0">
              <a:buNone/>
            </a:pPr>
            <a:r>
              <a:rPr lang="en-US" dirty="0"/>
              <a:t>the ventricles</a:t>
            </a:r>
          </a:p>
        </p:txBody>
      </p:sp>
    </p:spTree>
    <p:extLst>
      <p:ext uri="{BB962C8B-B14F-4D97-AF65-F5344CB8AC3E}">
        <p14:creationId xmlns:p14="http://schemas.microsoft.com/office/powerpoint/2010/main" val="1632586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56386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1. Berry (</a:t>
            </a:r>
            <a:r>
              <a:rPr lang="en-US" dirty="0" err="1"/>
              <a:t>saccular</a:t>
            </a:r>
            <a:r>
              <a:rPr lang="en-US" dirty="0"/>
              <a:t> ) aneurysms</a:t>
            </a:r>
          </a:p>
          <a:p>
            <a:pPr marL="68580" indent="0">
              <a:buNone/>
            </a:pPr>
            <a:r>
              <a:rPr lang="en-US" dirty="0"/>
              <a:t>- Rupture of berry aneurysms is the most</a:t>
            </a:r>
          </a:p>
          <a:p>
            <a:pPr marL="68580" indent="0">
              <a:buNone/>
            </a:pPr>
            <a:r>
              <a:rPr lang="en-US" dirty="0"/>
              <a:t>frequent cause of clinically significant subarachnoid hemorrhage</a:t>
            </a:r>
          </a:p>
          <a:p>
            <a:pPr marL="68580" indent="0">
              <a:buNone/>
            </a:pPr>
            <a:r>
              <a:rPr lang="en-US" dirty="0"/>
              <a:t>- </a:t>
            </a:r>
            <a:r>
              <a:rPr lang="en-US" dirty="0" err="1"/>
              <a:t>Saccular</a:t>
            </a:r>
            <a:r>
              <a:rPr lang="en-US" dirty="0"/>
              <a:t> aneurysm is the most common type</a:t>
            </a:r>
          </a:p>
          <a:p>
            <a:pPr marL="68580" indent="0">
              <a:buNone/>
            </a:pPr>
            <a:r>
              <a:rPr lang="en-US" dirty="0"/>
              <a:t>of intracranial aneurysms</a:t>
            </a:r>
          </a:p>
          <a:p>
            <a:pPr marL="68580" indent="0">
              <a:buNone/>
            </a:pPr>
            <a:r>
              <a:rPr lang="en-US" dirty="0"/>
              <a:t>- Other types of aneurysms include:</a:t>
            </a:r>
          </a:p>
          <a:p>
            <a:pPr marL="68580" indent="0">
              <a:buNone/>
            </a:pPr>
            <a:r>
              <a:rPr lang="en-US" dirty="0"/>
              <a:t>1. Atherosclerotic aneurysm , mostly of the</a:t>
            </a:r>
          </a:p>
          <a:p>
            <a:pPr marL="68580" indent="0">
              <a:buNone/>
            </a:pPr>
            <a:r>
              <a:rPr lang="en-US" dirty="0"/>
              <a:t>basilar artery</a:t>
            </a:r>
          </a:p>
          <a:p>
            <a:pPr marL="68580" indent="0">
              <a:buNone/>
            </a:pPr>
            <a:r>
              <a:rPr lang="en-US" dirty="0"/>
              <a:t>2. </a:t>
            </a:r>
            <a:r>
              <a:rPr lang="en-US" dirty="0" err="1"/>
              <a:t>Mycotic</a:t>
            </a:r>
            <a:r>
              <a:rPr lang="en-US" dirty="0"/>
              <a:t> aneurysms</a:t>
            </a:r>
          </a:p>
          <a:p>
            <a:pPr marL="68580" indent="0">
              <a:buNone/>
            </a:pPr>
            <a:r>
              <a:rPr lang="en-US" dirty="0"/>
              <a:t>3. Traumatic aneurysms</a:t>
            </a:r>
          </a:p>
          <a:p>
            <a:pPr marL="68580" indent="0">
              <a:buNone/>
            </a:pPr>
            <a:r>
              <a:rPr lang="en-US" dirty="0"/>
              <a:t>4. Dissecting aneurysms</a:t>
            </a:r>
          </a:p>
        </p:txBody>
      </p:sp>
    </p:spTree>
    <p:extLst>
      <p:ext uri="{BB962C8B-B14F-4D97-AF65-F5344CB8AC3E}">
        <p14:creationId xmlns:p14="http://schemas.microsoft.com/office/powerpoint/2010/main" val="104103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4006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040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9225"/>
            <a:ext cx="82391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7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04856" cy="4608592"/>
          </a:xfrm>
        </p:spPr>
        <p:txBody>
          <a:bodyPr>
            <a:normAutofit fontScale="92500"/>
          </a:bodyPr>
          <a:lstStyle/>
          <a:p>
            <a:r>
              <a:rPr lang="en-US" dirty="0"/>
              <a:t>Ischemia can result from:</a:t>
            </a:r>
          </a:p>
          <a:p>
            <a:pPr marL="68580" indent="0">
              <a:buNone/>
            </a:pPr>
            <a:r>
              <a:rPr lang="en-US" dirty="0"/>
              <a:t>a. A reduction in the perfusion pressure such as in hypotension.</a:t>
            </a:r>
          </a:p>
          <a:p>
            <a:pPr marL="68580" indent="0">
              <a:buNone/>
            </a:pPr>
            <a:r>
              <a:rPr lang="en-US" dirty="0"/>
              <a:t>b. Large vessel obstruction.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When blood flow to a portion of the brain is</a:t>
            </a:r>
          </a:p>
          <a:p>
            <a:pPr marL="68580" indent="0">
              <a:buNone/>
            </a:pPr>
            <a:r>
              <a:rPr lang="en-US" dirty="0"/>
              <a:t>reduced, the survival of the tissue at risk depends on:</a:t>
            </a:r>
          </a:p>
          <a:p>
            <a:pPr marL="68580" indent="0">
              <a:buNone/>
            </a:pPr>
            <a:r>
              <a:rPr lang="en-US" dirty="0"/>
              <a:t>a. The presence of collateral circulation.</a:t>
            </a:r>
          </a:p>
          <a:p>
            <a:pPr marL="68580" indent="0">
              <a:buNone/>
            </a:pPr>
            <a:r>
              <a:rPr lang="en-US" dirty="0"/>
              <a:t>b. The duration of ischemia.</a:t>
            </a:r>
          </a:p>
          <a:p>
            <a:pPr marL="68580" indent="0">
              <a:buNone/>
            </a:pPr>
            <a:r>
              <a:rPr lang="en-US" dirty="0"/>
              <a:t>c. Magnitude and rapidity of </a:t>
            </a:r>
          </a:p>
          <a:p>
            <a:pPr marL="68580" indent="0">
              <a:buNone/>
            </a:pPr>
            <a:r>
              <a:rPr lang="en-US" dirty="0"/>
              <a:t>the reduction of the blood flow.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4437112"/>
            <a:ext cx="2736304" cy="2016224"/>
          </a:xfrm>
          <a:prstGeom prst="roundRect">
            <a:avLst>
              <a:gd name="adj" fmla="val 25445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i. The precise anatomic site</a:t>
            </a: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ii. Size of the lesion</a:t>
            </a: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iii. consequently the clinical deficit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98549"/>
            <a:ext cx="321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i. Ischemia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663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Note: </a:t>
            </a:r>
            <a:r>
              <a:rPr lang="en-US" dirty="0" err="1"/>
              <a:t>Mycotic</a:t>
            </a:r>
            <a:r>
              <a:rPr lang="en-US" dirty="0"/>
              <a:t>, traumatic and dissecting</a:t>
            </a:r>
          </a:p>
          <a:p>
            <a:pPr marL="68580" indent="0">
              <a:buNone/>
            </a:pPr>
            <a:r>
              <a:rPr lang="en-US" dirty="0"/>
              <a:t>aneurysms</a:t>
            </a:r>
          </a:p>
          <a:p>
            <a:pPr marL="68580" indent="0">
              <a:buNone/>
            </a:pPr>
            <a:r>
              <a:rPr lang="en-US" dirty="0"/>
              <a:t>1. Arise in the anterior circulation</a:t>
            </a:r>
          </a:p>
          <a:p>
            <a:pPr marL="68580" indent="0">
              <a:buNone/>
            </a:pPr>
            <a:r>
              <a:rPr lang="en-US" dirty="0"/>
              <a:t>2. Cause infarction rather than hemorrhage</a:t>
            </a:r>
          </a:p>
        </p:txBody>
      </p:sp>
    </p:spTree>
    <p:extLst>
      <p:ext uri="{BB962C8B-B14F-4D97-AF65-F5344CB8AC3E}">
        <p14:creationId xmlns:p14="http://schemas.microsoft.com/office/powerpoint/2010/main" val="18414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44644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the standpoint of the  pathophysiology and pathologic anatomy, cerebrovascular diseases are divided into two main processes: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tx1"/>
                </a:solidFill>
              </a:rPr>
              <a:t>A. Hypoxia, ischemia and infarction</a:t>
            </a:r>
          </a:p>
          <a:p>
            <a:pPr marL="68580" indent="0">
              <a:buNone/>
            </a:pPr>
            <a:r>
              <a:rPr lang="en-US" dirty="0" err="1"/>
              <a:t>i</a:t>
            </a:r>
            <a:r>
              <a:rPr lang="en-US" dirty="0"/>
              <a:t>. Hypoxia</a:t>
            </a:r>
          </a:p>
          <a:p>
            <a:pPr marL="68580" indent="0">
              <a:buNone/>
            </a:pPr>
            <a:r>
              <a:rPr lang="en-US" dirty="0"/>
              <a:t>ii. Ischemia can result from:</a:t>
            </a:r>
          </a:p>
          <a:p>
            <a:pPr marL="68580" indent="0">
              <a:buNone/>
            </a:pPr>
            <a:r>
              <a:rPr lang="en-US" dirty="0"/>
              <a:t>a. A reduction in the perfusion pressure such as in hypotension</a:t>
            </a:r>
          </a:p>
          <a:p>
            <a:pPr marL="68580" indent="0">
              <a:buNone/>
            </a:pPr>
            <a:r>
              <a:rPr lang="en-US" dirty="0"/>
              <a:t>b. Large vessel obstruction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>
                <a:solidFill>
                  <a:schemeClr val="tx1"/>
                </a:solidFill>
              </a:rPr>
              <a:t>B. Hemorrhage</a:t>
            </a:r>
          </a:p>
        </p:txBody>
      </p:sp>
    </p:spTree>
    <p:extLst>
      <p:ext uri="{BB962C8B-B14F-4D97-AF65-F5344CB8AC3E}">
        <p14:creationId xmlns:p14="http://schemas.microsoft.com/office/powerpoint/2010/main" val="152850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7704856" cy="49239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blood flow to a portion of the brain is reduced, the survival of the tissue at risk</a:t>
            </a:r>
          </a:p>
          <a:p>
            <a:pPr marL="68580" indent="0">
              <a:buNone/>
            </a:pPr>
            <a:r>
              <a:rPr lang="en-US" dirty="0"/>
              <a:t>depends on :</a:t>
            </a:r>
          </a:p>
          <a:p>
            <a:pPr marL="68580" indent="0">
              <a:buNone/>
            </a:pPr>
            <a:r>
              <a:rPr lang="en-US" dirty="0"/>
              <a:t>a. The presence of collateral circulation.</a:t>
            </a:r>
          </a:p>
          <a:p>
            <a:pPr marL="68580" indent="0">
              <a:buNone/>
            </a:pPr>
            <a:r>
              <a:rPr lang="en-US" dirty="0"/>
              <a:t>b. The duration of ischemia.</a:t>
            </a:r>
          </a:p>
          <a:p>
            <a:pPr marL="68580" indent="0">
              <a:buNone/>
            </a:pPr>
            <a:r>
              <a:rPr lang="en-US" dirty="0"/>
              <a:t>c. Magnitude and rapidity of the reduction of</a:t>
            </a:r>
          </a:p>
          <a:p>
            <a:pPr marL="68580" indent="0">
              <a:buNone/>
            </a:pPr>
            <a:r>
              <a:rPr lang="en-US" dirty="0"/>
              <a:t>the blood flow.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These factors determine :</a:t>
            </a:r>
          </a:p>
          <a:p>
            <a:pPr marL="68580" indent="0">
              <a:buNone/>
            </a:pPr>
            <a:r>
              <a:rPr lang="en-US" dirty="0" err="1"/>
              <a:t>i</a:t>
            </a:r>
            <a:r>
              <a:rPr lang="en-US" dirty="0"/>
              <a:t>. The precise anatomic site</a:t>
            </a:r>
          </a:p>
          <a:p>
            <a:pPr marL="68580" indent="0">
              <a:buNone/>
            </a:pPr>
            <a:r>
              <a:rPr lang="en-US" dirty="0"/>
              <a:t>ii. Size of the lesion</a:t>
            </a:r>
          </a:p>
          <a:p>
            <a:pPr marL="68580" indent="0">
              <a:buNone/>
            </a:pPr>
            <a:r>
              <a:rPr lang="en-US" dirty="0"/>
              <a:t>iii. And consequently the clinical deficit</a:t>
            </a:r>
          </a:p>
        </p:txBody>
      </p:sp>
    </p:spTree>
    <p:extLst>
      <p:ext uri="{BB962C8B-B14F-4D97-AF65-F5344CB8AC3E}">
        <p14:creationId xmlns:p14="http://schemas.microsoft.com/office/powerpoint/2010/main" val="18226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992888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Ischemia can be</a:t>
            </a:r>
          </a:p>
          <a:p>
            <a:pPr marL="68580" indent="0">
              <a:buNone/>
            </a:pPr>
            <a:r>
              <a:rPr lang="en-US" dirty="0"/>
              <a:t>I. Global cerebral ischemia.</a:t>
            </a:r>
          </a:p>
          <a:p>
            <a:pPr marL="68580" indent="0">
              <a:buNone/>
            </a:pPr>
            <a:r>
              <a:rPr lang="en-US" dirty="0"/>
              <a:t>II. Focal cerebral ischemia.</a:t>
            </a:r>
          </a:p>
          <a:p>
            <a:endParaRPr lang="en-US" dirty="0"/>
          </a:p>
          <a:p>
            <a:pPr marL="582930" indent="-514350">
              <a:buFont typeface="+mj-lt"/>
              <a:buAutoNum type="romanUcPeriod"/>
            </a:pPr>
            <a:r>
              <a:rPr lang="en-US" dirty="0"/>
              <a:t>Global cerebral ischemia :- Called diffuse ischemic/hypoxic</a:t>
            </a:r>
          </a:p>
          <a:p>
            <a:pPr marL="68580" indent="0">
              <a:buNone/>
            </a:pPr>
            <a:r>
              <a:rPr lang="en-US" dirty="0"/>
              <a:t>Encephalopathy and occurs when there is generalized reduction</a:t>
            </a:r>
          </a:p>
          <a:p>
            <a:pPr marL="68580" indent="0">
              <a:buNone/>
            </a:pPr>
            <a:r>
              <a:rPr lang="en-US" dirty="0"/>
              <a:t>in the cerebral perfusion.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/>
              <a:t>A. Mild global ischemia:</a:t>
            </a:r>
          </a:p>
          <a:p>
            <a:pPr marL="68580" indent="0">
              <a:buNone/>
            </a:pPr>
            <a:r>
              <a:rPr lang="en-US" dirty="0"/>
              <a:t>- The patient may have only a transient post-ischemic confusion</a:t>
            </a:r>
          </a:p>
          <a:p>
            <a:pPr marL="68580" indent="0">
              <a:buNone/>
            </a:pPr>
            <a:r>
              <a:rPr lang="en-US" dirty="0"/>
              <a:t>- Followed by complete recovery</a:t>
            </a:r>
          </a:p>
          <a:p>
            <a:pPr>
              <a:buFontTx/>
              <a:buChar char="-"/>
            </a:pPr>
            <a:r>
              <a:rPr lang="en-US" dirty="0"/>
              <a:t>No irreversible tissue damage</a:t>
            </a:r>
          </a:p>
          <a:p>
            <a:pPr>
              <a:buFontTx/>
              <a:buChar char="-"/>
            </a:pPr>
            <a:endParaRPr lang="en-US" dirty="0"/>
          </a:p>
          <a:p>
            <a:pPr marL="68580" indent="0">
              <a:buNone/>
            </a:pPr>
            <a:r>
              <a:rPr lang="en-US" b="1" dirty="0"/>
              <a:t>B. Severe global ischemia</a:t>
            </a:r>
          </a:p>
          <a:p>
            <a:pPr marL="68580" indent="0">
              <a:buNone/>
            </a:pPr>
            <a:r>
              <a:rPr lang="en-US" dirty="0"/>
              <a:t>- Widespread neuronal death occurs irrespective of the regional </a:t>
            </a:r>
            <a:r>
              <a:rPr lang="en-US" dirty="0" err="1"/>
              <a:t>vulnerabilitya</a:t>
            </a:r>
            <a:r>
              <a:rPr lang="en-US" dirty="0"/>
              <a:t>.</a:t>
            </a:r>
          </a:p>
          <a:p>
            <a:pPr marL="68580" indent="0">
              <a:buNone/>
            </a:pPr>
            <a:r>
              <a:rPr lang="en-US" dirty="0"/>
              <a:t>- Clinical outcomes</a:t>
            </a:r>
          </a:p>
          <a:p>
            <a:pPr marL="68580" indent="0">
              <a:buNone/>
            </a:pPr>
            <a:r>
              <a:rPr lang="en-US" dirty="0"/>
              <a:t>i. Patients who survive this injury remains in persistent vegetative state ( awake but not aware)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49239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Neurons are the most sensitive cells to transient</a:t>
            </a:r>
          </a:p>
          <a:p>
            <a:pPr marL="68580" indent="0">
              <a:buNone/>
            </a:pPr>
            <a:r>
              <a:rPr lang="en-US" dirty="0"/>
              <a:t>mild global ischemia</a:t>
            </a:r>
          </a:p>
          <a:p>
            <a:pPr>
              <a:buFontTx/>
              <a:buChar char="-"/>
            </a:pPr>
            <a:r>
              <a:rPr lang="en-US" dirty="0"/>
              <a:t>Followed by </a:t>
            </a:r>
            <a:r>
              <a:rPr lang="en-US" dirty="0" err="1"/>
              <a:t>oligodendrocytes</a:t>
            </a:r>
            <a:r>
              <a:rPr lang="en-US" dirty="0"/>
              <a:t> and astrocytes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The most sensitive neurons to transient global</a:t>
            </a:r>
          </a:p>
          <a:p>
            <a:pPr marL="68580" indent="0">
              <a:buNone/>
            </a:pPr>
            <a:r>
              <a:rPr lang="en-US" dirty="0"/>
              <a:t>ischemia are;</a:t>
            </a:r>
          </a:p>
          <a:p>
            <a:pPr marL="68580" indent="0">
              <a:buNone/>
            </a:pPr>
            <a:r>
              <a:rPr lang="en-US" dirty="0"/>
              <a:t>i. The pyramidal cells of the hippocampus</a:t>
            </a:r>
          </a:p>
          <a:p>
            <a:pPr marL="68580" indent="0">
              <a:buNone/>
            </a:pPr>
            <a:r>
              <a:rPr lang="en-US" dirty="0"/>
              <a:t>(especially) CA1 neurons.</a:t>
            </a:r>
          </a:p>
          <a:p>
            <a:pPr marL="68580" indent="0">
              <a:buNone/>
            </a:pPr>
            <a:r>
              <a:rPr lang="en-US" dirty="0"/>
              <a:t>ii. Cerebellar </a:t>
            </a:r>
            <a:r>
              <a:rPr lang="en-US" dirty="0" err="1"/>
              <a:t>purkinji</a:t>
            </a:r>
            <a:r>
              <a:rPr lang="en-US" dirty="0"/>
              <a:t> cells.</a:t>
            </a:r>
          </a:p>
          <a:p>
            <a:pPr marL="68580" indent="0">
              <a:buNone/>
            </a:pPr>
            <a:r>
              <a:rPr lang="en-US" dirty="0"/>
              <a:t>iii. Pyramidal neurons in the cerebral cortex</a:t>
            </a:r>
          </a:p>
          <a:p>
            <a:pPr marL="68580" indent="0">
              <a:buNone/>
            </a:pPr>
            <a:r>
              <a:rPr lang="en-US" dirty="0"/>
              <a:t>produces a pattern called </a:t>
            </a:r>
            <a:r>
              <a:rPr lang="en-US" dirty="0" err="1"/>
              <a:t>pseudolaminar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Necrosis.</a:t>
            </a:r>
          </a:p>
        </p:txBody>
      </p:sp>
    </p:spTree>
    <p:extLst>
      <p:ext uri="{BB962C8B-B14F-4D97-AF65-F5344CB8AC3E}">
        <p14:creationId xmlns:p14="http://schemas.microsoft.com/office/powerpoint/2010/main" val="3436599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D260A3FABA4A04CA8C8F93AF1FDCBA7" ma:contentTypeVersion="2" ma:contentTypeDescription="إنشاء مستند جديد." ma:contentTypeScope="" ma:versionID="3b669b95b6f2ef9a911099f4358557cc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899bebe4740961f4f8942254cbc674f4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AB679-E675-4AC9-9F32-D0A4F6543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2ED7C-C3AE-4AC2-8E6B-180C27142B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0D6061-C18C-469E-954B-391A4B41D3B4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285</TotalTime>
  <Words>2074</Words>
  <Application>Microsoft Office PowerPoint</Application>
  <PresentationFormat>On-screen Show (4:3)</PresentationFormat>
  <Paragraphs>320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Austin</vt:lpstr>
      <vt:lpstr>Cerebrovascular diseases </vt:lpstr>
      <vt:lpstr>PowerPoint Presentation</vt:lpstr>
      <vt:lpstr>Clinically </vt:lpstr>
      <vt:lpstr>2. Transient ischemic attack(TIA):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Hippocampus</vt:lpstr>
      <vt:lpstr>Death of purkinjii cells</vt:lpstr>
      <vt:lpstr>Pseudolaminar necrosis necrosis of pyramidal cells</vt:lpstr>
      <vt:lpstr>ii. Brain death </vt:lpstr>
      <vt:lpstr>Border zone ("watershed") infarcts </vt:lpstr>
      <vt:lpstr>PowerPoint Presentation</vt:lpstr>
      <vt:lpstr>2. Triple watershed area </vt:lpstr>
      <vt:lpstr>The major sources of collateral flow are </vt:lpstr>
      <vt:lpstr>PowerPoint Presentation</vt:lpstr>
      <vt:lpstr>Embolism </vt:lpstr>
      <vt:lpstr>PowerPoint Presentation</vt:lpstr>
      <vt:lpstr>2. In situ thrombosis; </vt:lpstr>
      <vt:lpstr>3. Inflammatory processes that involve blood vessels </vt:lpstr>
      <vt:lpstr>Primary angiitis of CNS</vt:lpstr>
      <vt:lpstr>INFARCTIONS</vt:lpstr>
      <vt:lpstr>Morphology </vt:lpstr>
      <vt:lpstr>PowerPoint Presentation</vt:lpstr>
      <vt:lpstr>Microscopically, </vt:lpstr>
      <vt:lpstr>PowerPoint Presentation</vt:lpstr>
      <vt:lpstr>Hypertensive cerebrovascular diseases </vt:lpstr>
      <vt:lpstr>Hypertensive cerebrovascular diseases</vt:lpstr>
      <vt:lpstr>1. Lacunes or lacunar infarcts : </vt:lpstr>
      <vt:lpstr>Lacunar infarct in the Pons</vt:lpstr>
      <vt:lpstr>2. Slit hemorrhages; </vt:lpstr>
      <vt:lpstr>PowerPoint Presentation</vt:lpstr>
      <vt:lpstr>3. Hypertensive encephalopathy </vt:lpstr>
      <vt:lpstr>MICROSCOPICAL AND MACROSCOPICAL FEATURES</vt:lpstr>
      <vt:lpstr>C. Intracranial Hemorrhage</vt:lpstr>
      <vt:lpstr>PowerPoint Presentation</vt:lpstr>
      <vt:lpstr>PowerPoint Presentation</vt:lpstr>
      <vt:lpstr>Lobar intraparenchymal hemorrhages</vt:lpstr>
      <vt:lpstr>PowerPoint Presentation</vt:lpstr>
      <vt:lpstr>PowerPoint Presentation</vt:lpstr>
      <vt:lpstr>Basal ganglia hemorrhage</vt:lpstr>
      <vt:lpstr>Mechanisms </vt:lpstr>
      <vt:lpstr>Cerebral Amyloid Angiopathy (CAA) : </vt:lpstr>
      <vt:lpstr>Subarachnoid Hemorrhage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Nervous System</dc:title>
  <dc:creator>Toshiba</dc:creator>
  <cp:lastModifiedBy>Toshiba</cp:lastModifiedBy>
  <cp:revision>24</cp:revision>
  <dcterms:created xsi:type="dcterms:W3CDTF">2019-12-09T10:02:23Z</dcterms:created>
  <dcterms:modified xsi:type="dcterms:W3CDTF">2020-12-22T20:54:10Z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