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sldIdLst>
    <p:sldId id="567" r:id="rId2"/>
    <p:sldId id="560" r:id="rId3"/>
    <p:sldId id="458" r:id="rId4"/>
    <p:sldId id="292" r:id="rId5"/>
    <p:sldId id="293" r:id="rId6"/>
    <p:sldId id="548" r:id="rId7"/>
    <p:sldId id="257" r:id="rId8"/>
    <p:sldId id="259" r:id="rId9"/>
    <p:sldId id="260" r:id="rId10"/>
    <p:sldId id="263" r:id="rId11"/>
    <p:sldId id="264" r:id="rId12"/>
    <p:sldId id="561" r:id="rId13"/>
    <p:sldId id="256" r:id="rId14"/>
    <p:sldId id="261" r:id="rId15"/>
    <p:sldId id="262" r:id="rId16"/>
    <p:sldId id="265" r:id="rId17"/>
    <p:sldId id="581" r:id="rId18"/>
    <p:sldId id="301" r:id="rId19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91B40B3-39AA-4049-B3A2-69E096129F0C}" type="datetimeFigureOut">
              <a:rPr lang="ar-EG" smtClean="0"/>
              <a:pPr/>
              <a:t>30/05/1443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F076AC5-D536-45BC-92C1-A2116018BFD5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F504F-B9F7-427E-86B1-195DEFF28FE0}" type="datetimeFigureOut">
              <a:rPr lang="ar-EG" smtClean="0"/>
              <a:pPr/>
              <a:t>30/05/1443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79C7-658F-47AA-BC63-6FC5FE01B20A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F504F-B9F7-427E-86B1-195DEFF28FE0}" type="datetimeFigureOut">
              <a:rPr lang="ar-EG" smtClean="0"/>
              <a:pPr/>
              <a:t>30/05/1443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79C7-658F-47AA-BC63-6FC5FE01B20A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F504F-B9F7-427E-86B1-195DEFF28FE0}" type="datetimeFigureOut">
              <a:rPr lang="ar-EG" smtClean="0"/>
              <a:pPr/>
              <a:t>30/05/1443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79C7-658F-47AA-BC63-6FC5FE01B20A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F504F-B9F7-427E-86B1-195DEFF28FE0}" type="datetimeFigureOut">
              <a:rPr lang="ar-EG" smtClean="0"/>
              <a:pPr/>
              <a:t>30/05/1443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79C7-658F-47AA-BC63-6FC5FE01B20A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F504F-B9F7-427E-86B1-195DEFF28FE0}" type="datetimeFigureOut">
              <a:rPr lang="ar-EG" smtClean="0"/>
              <a:pPr/>
              <a:t>30/05/1443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79C7-658F-47AA-BC63-6FC5FE01B20A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F504F-B9F7-427E-86B1-195DEFF28FE0}" type="datetimeFigureOut">
              <a:rPr lang="ar-EG" smtClean="0"/>
              <a:pPr/>
              <a:t>30/05/1443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79C7-658F-47AA-BC63-6FC5FE01B20A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F504F-B9F7-427E-86B1-195DEFF28FE0}" type="datetimeFigureOut">
              <a:rPr lang="ar-EG" smtClean="0"/>
              <a:pPr/>
              <a:t>30/05/1443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79C7-658F-47AA-BC63-6FC5FE01B20A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F504F-B9F7-427E-86B1-195DEFF28FE0}" type="datetimeFigureOut">
              <a:rPr lang="ar-EG" smtClean="0"/>
              <a:pPr/>
              <a:t>30/05/1443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79C7-658F-47AA-BC63-6FC5FE01B20A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F504F-B9F7-427E-86B1-195DEFF28FE0}" type="datetimeFigureOut">
              <a:rPr lang="ar-EG" smtClean="0"/>
              <a:pPr/>
              <a:t>30/05/1443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79C7-658F-47AA-BC63-6FC5FE01B20A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F504F-B9F7-427E-86B1-195DEFF28FE0}" type="datetimeFigureOut">
              <a:rPr lang="ar-EG" smtClean="0"/>
              <a:pPr/>
              <a:t>30/05/1443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79C7-658F-47AA-BC63-6FC5FE01B20A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F504F-B9F7-427E-86B1-195DEFF28FE0}" type="datetimeFigureOut">
              <a:rPr lang="ar-EG" smtClean="0"/>
              <a:pPr/>
              <a:t>30/05/1443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79C7-658F-47AA-BC63-6FC5FE01B20A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F504F-B9F7-427E-86B1-195DEFF28FE0}" type="datetimeFigureOut">
              <a:rPr lang="ar-EG" smtClean="0"/>
              <a:pPr/>
              <a:t>30/05/1443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F79C7-658F-47AA-BC63-6FC5FE01B20A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>
            <a:extLst>
              <a:ext uri="{FF2B5EF4-FFF2-40B4-BE49-F238E27FC236}">
                <a16:creationId xmlns:a16="http://schemas.microsoft.com/office/drawing/2014/main" xmlns="" id="{8B1BC3D8-9578-4377-997F-8B95F83397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19338" y="836613"/>
            <a:ext cx="4505325" cy="15652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en-US" sz="9600" kern="10">
              <a:ln w="12700">
                <a:solidFill>
                  <a:srgbClr val="800000"/>
                </a:solidFill>
                <a:round/>
                <a:headEnd/>
                <a:tailEnd/>
              </a:ln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xmlns="" id="{0C9B01F6-294E-41CB-90DD-8860C98AD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3670300"/>
            <a:ext cx="457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General Microbiology</a:t>
            </a:r>
          </a:p>
          <a:p>
            <a:pPr algn="ctr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  <a:r>
              <a:rPr lang="en-US" altLang="en-US" sz="2400" b="1" baseline="3000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 year student</a:t>
            </a:r>
          </a:p>
          <a:p>
            <a:pPr algn="ctr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2021-2022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Dr. Mohammad Odibate</a:t>
            </a:r>
            <a:endParaRPr lang="ar-SA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931EC36-7923-4009-8DD3-D2D8D2D04538}"/>
              </a:ext>
            </a:extLst>
          </p:cNvPr>
          <p:cNvSpPr/>
          <p:nvPr/>
        </p:nvSpPr>
        <p:spPr>
          <a:xfrm>
            <a:off x="1547664" y="846481"/>
            <a:ext cx="6696744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800" kern="10" dirty="0" err="1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Cestoda</a:t>
            </a:r>
            <a:r>
              <a:rPr lang="en-US" sz="4800" kern="1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 Lab</a:t>
            </a:r>
          </a:p>
          <a:p>
            <a:pPr algn="ctr" eaLnBrk="1" hangingPunct="1">
              <a:defRPr/>
            </a:pPr>
            <a:r>
              <a:rPr lang="en-US" sz="4800" kern="1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(Tapeworms)</a:t>
            </a:r>
          </a:p>
        </p:txBody>
      </p:sp>
    </p:spTree>
  </p:cSld>
  <p:clrMapOvr>
    <a:masterClrMapping/>
  </p:clrMapOvr>
  <p:transition spd="med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dr mona pictures\صور\Picture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428736"/>
            <a:ext cx="3286125" cy="471490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28794" y="428604"/>
            <a:ext cx="500066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Egg of </a:t>
            </a:r>
            <a:r>
              <a:rPr lang="en-US" sz="3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T. </a:t>
            </a:r>
            <a:r>
              <a:rPr lang="en-US" sz="32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saginata</a:t>
            </a:r>
            <a:r>
              <a:rPr lang="en-US" sz="3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(D.S)</a:t>
            </a:r>
            <a:endParaRPr lang="ar-EG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357298"/>
            <a:ext cx="4714909" cy="3074624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lnSpc>
                <a:spcPct val="200000"/>
              </a:lnSpc>
              <a:defRPr/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Size : </a:t>
            </a:r>
            <a:r>
              <a:rPr lang="en-US" sz="2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30- 40 µm in diameter.</a:t>
            </a:r>
          </a:p>
          <a:p>
            <a:pPr algn="l" rtl="0">
              <a:lnSpc>
                <a:spcPct val="200000"/>
              </a:lnSpc>
              <a:defRPr/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Shape :</a:t>
            </a:r>
            <a:r>
              <a:rPr lang="en-US" sz="2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Spherical.</a:t>
            </a:r>
          </a:p>
          <a:p>
            <a:pPr algn="l" rtl="0">
              <a:lnSpc>
                <a:spcPct val="200000"/>
              </a:lnSpc>
              <a:defRPr/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Shell :</a:t>
            </a:r>
            <a:r>
              <a:rPr lang="en-US" sz="2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Thick, </a:t>
            </a:r>
            <a:r>
              <a:rPr lang="en-US" sz="2000" b="1" dirty="0" err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radially</a:t>
            </a:r>
            <a:r>
              <a:rPr lang="en-US" sz="2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striated.</a:t>
            </a:r>
          </a:p>
          <a:p>
            <a:pPr algn="l" rtl="0">
              <a:lnSpc>
                <a:spcPct val="200000"/>
              </a:lnSpc>
              <a:defRPr/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Color : </a:t>
            </a:r>
            <a:r>
              <a:rPr lang="en-US" sz="2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Yellowish brown.</a:t>
            </a:r>
          </a:p>
          <a:p>
            <a:pPr algn="l" rtl="0">
              <a:lnSpc>
                <a:spcPct val="200000"/>
              </a:lnSpc>
              <a:defRPr/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Content :</a:t>
            </a:r>
            <a:r>
              <a:rPr lang="en-US" sz="2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Mature </a:t>
            </a:r>
            <a:r>
              <a:rPr lang="en-US" sz="2000" b="1" dirty="0" err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hexacanth</a:t>
            </a:r>
            <a:r>
              <a:rPr lang="en-US" sz="2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embryo.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4714884"/>
            <a:ext cx="4714908" cy="175432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Egg of </a:t>
            </a:r>
            <a:r>
              <a:rPr lang="en-US" sz="2400" b="1" i="1" dirty="0">
                <a:solidFill>
                  <a:srgbClr val="002060"/>
                </a:solidFill>
              </a:rPr>
              <a:t>T. </a:t>
            </a:r>
            <a:r>
              <a:rPr lang="en-US" sz="2400" b="1" i="1" dirty="0" err="1">
                <a:solidFill>
                  <a:srgbClr val="002060"/>
                </a:solidFill>
              </a:rPr>
              <a:t>solium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similar to </a:t>
            </a:r>
            <a:r>
              <a:rPr lang="en-US" sz="2400" b="1" i="1" dirty="0">
                <a:solidFill>
                  <a:srgbClr val="002060"/>
                </a:solidFill>
              </a:rPr>
              <a:t>T. </a:t>
            </a:r>
            <a:r>
              <a:rPr lang="en-US" sz="2400" b="1" i="1" dirty="0" err="1">
                <a:solidFill>
                  <a:srgbClr val="002060"/>
                </a:solidFill>
              </a:rPr>
              <a:t>saginata</a:t>
            </a:r>
            <a:r>
              <a:rPr lang="en-US" sz="2400" b="1" dirty="0">
                <a:solidFill>
                  <a:srgbClr val="002060"/>
                </a:solidFill>
              </a:rPr>
              <a:t> but it is the infected stage to human causing cysticercosis</a:t>
            </a:r>
            <a:endParaRPr lang="ar-EG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5852" y="357166"/>
            <a:ext cx="664373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Cysticercus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bovis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T. </a:t>
            </a: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saginata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(I.S)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500034" y="1285860"/>
            <a:ext cx="4357718" cy="489364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b="1" dirty="0">
                <a:solidFill>
                  <a:srgbClr val="003399"/>
                </a:solidFill>
              </a:rPr>
              <a:t>Cystic larva of </a:t>
            </a:r>
            <a:r>
              <a:rPr lang="en-US" sz="2800" b="1" i="1" dirty="0">
                <a:solidFill>
                  <a:srgbClr val="003399"/>
                </a:solidFill>
              </a:rPr>
              <a:t>T. </a:t>
            </a:r>
            <a:r>
              <a:rPr lang="en-US" sz="2800" b="1" i="1" dirty="0" err="1">
                <a:solidFill>
                  <a:srgbClr val="003399"/>
                </a:solidFill>
              </a:rPr>
              <a:t>saginata</a:t>
            </a:r>
            <a:r>
              <a:rPr lang="en-US" sz="2800" b="1" i="1" dirty="0">
                <a:solidFill>
                  <a:srgbClr val="003399"/>
                </a:solidFill>
              </a:rPr>
              <a:t> </a:t>
            </a:r>
            <a:r>
              <a:rPr lang="en-US" sz="2800" b="1" dirty="0">
                <a:solidFill>
                  <a:srgbClr val="003399"/>
                </a:solidFill>
              </a:rPr>
              <a:t>found in beef.</a:t>
            </a:r>
          </a:p>
          <a:p>
            <a:pPr algn="l" rtl="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b="1" dirty="0">
                <a:solidFill>
                  <a:srgbClr val="003399"/>
                </a:solidFill>
                <a:ea typeface="Majalla UI"/>
                <a:cs typeface="Majalla UI"/>
              </a:rPr>
              <a:t>Lined with germinal epithelium &amp; contain fluid.</a:t>
            </a:r>
          </a:p>
          <a:p>
            <a:pPr algn="l" rtl="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b="1" dirty="0">
                <a:solidFill>
                  <a:srgbClr val="003399"/>
                </a:solidFill>
              </a:rPr>
              <a:t>Has </a:t>
            </a:r>
            <a:r>
              <a:rPr lang="en-US" sz="2800" b="1" dirty="0" err="1">
                <a:solidFill>
                  <a:srgbClr val="003399"/>
                </a:solidFill>
              </a:rPr>
              <a:t>invaginated</a:t>
            </a:r>
            <a:r>
              <a:rPr lang="en-US" sz="2800" b="1" dirty="0">
                <a:solidFill>
                  <a:srgbClr val="003399"/>
                </a:solidFill>
              </a:rPr>
              <a:t> </a:t>
            </a:r>
            <a:r>
              <a:rPr lang="en-US" sz="2800" b="1" dirty="0" err="1">
                <a:solidFill>
                  <a:srgbClr val="003399"/>
                </a:solidFill>
              </a:rPr>
              <a:t>scolex</a:t>
            </a:r>
            <a:r>
              <a:rPr lang="en-US" sz="2800" b="1" dirty="0">
                <a:solidFill>
                  <a:srgbClr val="003399"/>
                </a:solidFill>
              </a:rPr>
              <a:t> with 4 suckers (without hooks).</a:t>
            </a:r>
            <a:endParaRPr lang="en-US" sz="2800" b="1" dirty="0"/>
          </a:p>
          <a:p>
            <a:pPr algn="l" rtl="0"/>
            <a:endParaRPr lang="en-US" b="1" dirty="0"/>
          </a:p>
        </p:txBody>
      </p:sp>
      <p:sp>
        <p:nvSpPr>
          <p:cNvPr id="2" name="AutoShape 2" descr="Pathology Outlines - Cysticercosis">
            <a:extLst>
              <a:ext uri="{FF2B5EF4-FFF2-40B4-BE49-F238E27FC236}">
                <a16:creationId xmlns:a16="http://schemas.microsoft.com/office/drawing/2014/main" xmlns="" id="{509D7C1F-614B-45DE-84E0-0AC0F48E56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FBF5B36-6756-42E4-83F3-756FF40C04A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98095" y="2462212"/>
            <a:ext cx="3440400" cy="269498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4">
            <a:extLst>
              <a:ext uri="{FF2B5EF4-FFF2-40B4-BE49-F238E27FC236}">
                <a16:creationId xmlns:a16="http://schemas.microsoft.com/office/drawing/2014/main" xmlns="" id="{4E1F1B64-F7F1-44BD-B5F5-DE5E458E2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cs typeface="Majalla UI"/>
            </a:endParaRPr>
          </a:p>
        </p:txBody>
      </p:sp>
      <p:pic>
        <p:nvPicPr>
          <p:cNvPr id="39941" name="Picture 5" descr="lifecycle">
            <a:extLst>
              <a:ext uri="{FF2B5EF4-FFF2-40B4-BE49-F238E27FC236}">
                <a16:creationId xmlns:a16="http://schemas.microsoft.com/office/drawing/2014/main" xmlns="" id="{37A67672-F38C-4890-9DD5-8CF3606A4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3151AF1-7F3D-4CB3-BC27-7C667F349648}"/>
              </a:ext>
            </a:extLst>
          </p:cNvPr>
          <p:cNvSpPr txBox="1"/>
          <p:nvPr/>
        </p:nvSpPr>
        <p:spPr>
          <a:xfrm>
            <a:off x="2483768" y="35954"/>
            <a:ext cx="35719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36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Taenia</a:t>
            </a:r>
            <a:r>
              <a:rPr lang="en-US" sz="3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solium</a:t>
            </a:r>
            <a:endParaRPr lang="ar-EG" sz="3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dr mona pictures\صور\Picture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142984"/>
            <a:ext cx="3214680" cy="37147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714612" y="214290"/>
            <a:ext cx="35719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36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Taenia</a:t>
            </a:r>
            <a:r>
              <a:rPr lang="en-US" sz="3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solium</a:t>
            </a:r>
            <a:endParaRPr lang="ar-EG" sz="3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C:\Users\Matrix\Downloads\hooks of T. sol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3" y="5143512"/>
            <a:ext cx="3214681" cy="14287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8596" y="1357298"/>
            <a:ext cx="4572002" cy="390183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1)Adult :- 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Size: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4-6 meters.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Scolex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:- </a:t>
            </a:r>
          </a:p>
          <a:p>
            <a:pPr algn="l" rtl="0"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4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- Globular.</a:t>
            </a:r>
          </a:p>
          <a:p>
            <a:pPr algn="l" rtl="0"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  - 4 cup shaped suckers.</a:t>
            </a:r>
          </a:p>
          <a:p>
            <a:pPr algn="l" rtl="0"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  - Rostellum with 2 rows of hooks </a:t>
            </a:r>
          </a:p>
        </p:txBody>
      </p:sp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:\dr mona pictures\صور\Tsol04-Taenia-solium--matur.jpg"/>
          <p:cNvPicPr>
            <a:picLocks noChangeAspect="1" noChangeArrowheads="1"/>
          </p:cNvPicPr>
          <p:nvPr/>
        </p:nvPicPr>
        <p:blipFill>
          <a:blip r:embed="rId2" cstate="print"/>
          <a:srcRect l="53334" t="29031" b="4839"/>
          <a:stretch>
            <a:fillRect/>
          </a:stretch>
        </p:blipFill>
        <p:spPr bwMode="auto">
          <a:xfrm>
            <a:off x="5429256" y="1714488"/>
            <a:ext cx="3357564" cy="471490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42976" y="428604"/>
            <a:ext cx="692948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Mature segment of </a:t>
            </a:r>
            <a:r>
              <a:rPr lang="en-US" sz="3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T. </a:t>
            </a:r>
            <a:r>
              <a:rPr lang="en-US" sz="36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solium</a:t>
            </a:r>
            <a:endParaRPr lang="ar-EG" sz="3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7158" y="1571612"/>
            <a:ext cx="4572001" cy="4857764"/>
          </a:xfrm>
          <a:ln w="38100">
            <a:solidFill>
              <a:srgbClr val="C00000"/>
            </a:solidFill>
          </a:ln>
        </p:spPr>
        <p:txBody>
          <a:bodyPr>
            <a:normAutofit fontScale="70000" lnSpcReduction="20000"/>
          </a:bodyPr>
          <a:lstStyle/>
          <a:p>
            <a:pPr algn="l" rtl="0" eaLnBrk="1" hangingPunct="1">
              <a:lnSpc>
                <a:spcPct val="170000"/>
              </a:lnSpc>
              <a:buFont typeface="Wingdings 2" pitchFamily="18" charset="2"/>
              <a:buNone/>
              <a:defRPr/>
            </a:pP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Strobila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: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About 1000 segments:-</a:t>
            </a:r>
          </a:p>
          <a:p>
            <a:pPr algn="l" rtl="0" eaLnBrk="1" hangingPunct="1">
              <a:lnSpc>
                <a:spcPct val="170000"/>
              </a:lnSpc>
              <a:buClr>
                <a:srgbClr val="00B050"/>
              </a:buCl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Immature segments.</a:t>
            </a:r>
          </a:p>
          <a:p>
            <a:pPr algn="l" rtl="0" eaLnBrk="1" hangingPunct="1">
              <a:lnSpc>
                <a:spcPct val="170000"/>
              </a:lnSpc>
              <a:buClr>
                <a:srgbClr val="00B050"/>
              </a:buCl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Mature segments :</a:t>
            </a:r>
          </a:p>
          <a:p>
            <a:pPr algn="l" rtl="0" eaLnBrk="1" hangingPunct="1">
              <a:lnSpc>
                <a:spcPct val="170000"/>
              </a:lnSpc>
              <a:buClr>
                <a:srgbClr val="00B050"/>
              </a:buCl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Similar to </a:t>
            </a:r>
            <a:r>
              <a:rPr lang="en-US" b="1" i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T. </a:t>
            </a:r>
            <a:r>
              <a:rPr lang="en-US" b="1" i="1" dirty="0" err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saginata</a:t>
            </a:r>
            <a:r>
              <a:rPr lang="en-US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except :-</a:t>
            </a:r>
          </a:p>
          <a:p>
            <a:pPr algn="l" rtl="0" eaLnBrk="1" hangingPunct="1">
              <a:lnSpc>
                <a:spcPct val="170000"/>
              </a:lnSpc>
              <a:buFont typeface="Wingdings 2" pitchFamily="18" charset="2"/>
              <a:buNone/>
              <a:defRPr/>
            </a:pPr>
            <a:r>
              <a:rPr lang="en-US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*</a:t>
            </a:r>
            <a:r>
              <a:rPr lang="en-US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Smaller.</a:t>
            </a:r>
          </a:p>
          <a:p>
            <a:pPr algn="l" rtl="0" eaLnBrk="1" hangingPunct="1">
              <a:lnSpc>
                <a:spcPct val="170000"/>
              </a:lnSpc>
              <a:buFont typeface="Wingdings 2" pitchFamily="18" charset="2"/>
              <a:buNone/>
              <a:defRPr/>
            </a:pPr>
            <a:r>
              <a:rPr lang="en-US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    *Testes : Fewer.</a:t>
            </a:r>
          </a:p>
          <a:p>
            <a:pPr algn="l" rtl="0" eaLnBrk="1" hangingPunct="1">
              <a:lnSpc>
                <a:spcPct val="170000"/>
              </a:lnSpc>
              <a:buFont typeface="Wingdings 2" pitchFamily="18" charset="2"/>
              <a:buNone/>
              <a:defRPr/>
            </a:pPr>
            <a:r>
              <a:rPr lang="en-US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    *Ovary : </a:t>
            </a:r>
            <a:r>
              <a:rPr lang="en-US" b="1" dirty="0" err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Trilobed</a:t>
            </a:r>
            <a:r>
              <a:rPr lang="en-US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 rtl="0" eaLnBrk="1" hangingPunct="1">
              <a:lnSpc>
                <a:spcPct val="170000"/>
              </a:lnSpc>
              <a:buFont typeface="Wingdings 2" pitchFamily="18" charset="2"/>
              <a:buNone/>
              <a:defRPr/>
            </a:pPr>
            <a:r>
              <a:rPr lang="en-US" b="1" dirty="0">
                <a:solidFill>
                  <a:srgbClr val="003399"/>
                </a:solidFill>
                <a:cs typeface="Majalla UI"/>
              </a:rPr>
              <a:t>  </a:t>
            </a:r>
            <a:endParaRPr lang="ar-EG" dirty="0"/>
          </a:p>
        </p:txBody>
      </p:sp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/>
          <a:srcRect l="2138" t="18832" r="2377" b="20325"/>
          <a:stretch>
            <a:fillRect/>
          </a:stretch>
        </p:blipFill>
        <p:spPr bwMode="auto">
          <a:xfrm rot="5400000">
            <a:off x="4643428" y="2214564"/>
            <a:ext cx="5072098" cy="321469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85852" y="285728"/>
            <a:ext cx="664373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EG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Gravid segment of </a:t>
            </a:r>
            <a:r>
              <a:rPr lang="en-US" sz="3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T. </a:t>
            </a:r>
            <a:r>
              <a:rPr lang="en-US" sz="32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solium</a:t>
            </a:r>
            <a:endParaRPr lang="ar-EG" sz="3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158" y="1285860"/>
            <a:ext cx="4857784" cy="5072098"/>
          </a:xfrm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l" rtl="0" eaLnBrk="1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Gravid segments : </a:t>
            </a:r>
          </a:p>
          <a:p>
            <a:pPr algn="l" rtl="0" eaLnBrk="1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3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Similar to </a:t>
            </a:r>
            <a:r>
              <a:rPr lang="en-US" sz="3000" b="1" i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T. </a:t>
            </a:r>
            <a:r>
              <a:rPr lang="en-US" sz="3000" b="1" i="1" dirty="0" err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saginata</a:t>
            </a:r>
            <a:r>
              <a:rPr lang="en-US" sz="3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except:-</a:t>
            </a:r>
          </a:p>
          <a:p>
            <a:pPr algn="l" rtl="0" eaLnBrk="1" hangingPunct="1">
              <a:buClr>
                <a:srgbClr val="C00000"/>
              </a:buClr>
              <a:buFont typeface="Wingdings 2" pitchFamily="18" charset="2"/>
              <a:buNone/>
              <a:defRPr/>
            </a:pPr>
            <a:r>
              <a:rPr lang="en-US" sz="3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  1 - Smaller.</a:t>
            </a:r>
          </a:p>
          <a:p>
            <a:pPr algn="l" rtl="0" eaLnBrk="1" hangingPunct="1">
              <a:buClr>
                <a:srgbClr val="C00000"/>
              </a:buClr>
              <a:buFont typeface="Wingdings 2" pitchFamily="18" charset="2"/>
              <a:buNone/>
              <a:defRPr/>
            </a:pPr>
            <a:r>
              <a:rPr lang="en-US" sz="3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  2 - Uterus: About 9 lateral branches on each side.</a:t>
            </a:r>
          </a:p>
          <a:p>
            <a:pPr algn="l" rtl="0" eaLnBrk="1" hangingPunct="1">
              <a:buClr>
                <a:srgbClr val="C00000"/>
              </a:buClr>
              <a:buFont typeface="Wingdings 2" pitchFamily="18" charset="2"/>
              <a:buNone/>
              <a:defRPr/>
            </a:pPr>
            <a:r>
              <a:rPr lang="en-US" sz="3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  3 - Segments </a:t>
            </a:r>
            <a:r>
              <a:rPr lang="en-US" sz="3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detach in groups.</a:t>
            </a:r>
          </a:p>
          <a:p>
            <a:pPr algn="l" eaLnBrk="1" hangingPunct="1">
              <a:lnSpc>
                <a:spcPct val="200000"/>
              </a:lnSpc>
              <a:buFont typeface="Wingdings 2" pitchFamily="18" charset="2"/>
              <a:buNone/>
              <a:defRPr/>
            </a:pPr>
            <a:endParaRPr lang="ar-EG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3546" y="1368039"/>
            <a:ext cx="4388454" cy="4214813"/>
          </a:xfrm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just" rtl="0" eaLnBrk="1" hangingPunct="1">
              <a:lnSpc>
                <a:spcPct val="200000"/>
              </a:lnSpc>
              <a:buFont typeface="Wingdings 2" pitchFamily="18" charset="2"/>
              <a:buNone/>
              <a:defRPr/>
            </a:pPr>
            <a:r>
              <a:rPr lang="en-US" sz="24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Similar to </a:t>
            </a:r>
            <a:r>
              <a:rPr lang="en-US" sz="2400" b="1" dirty="0" err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cysticercus</a:t>
            </a:r>
            <a:r>
              <a:rPr lang="en-US" sz="24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bovis</a:t>
            </a:r>
            <a:r>
              <a:rPr lang="en-US" sz="24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, but detected in pork and the invaginated scolex carries 4 suckers, rostellum and hooks.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5852" y="357166"/>
            <a:ext cx="700092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defRPr/>
            </a:pP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Cysticercus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cellulosa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n-US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T. </a:t>
            </a:r>
            <a:r>
              <a:rPr lang="en-US" sz="28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solium</a:t>
            </a:r>
            <a:r>
              <a:rPr lang="en-US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(I.S)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944C6A2-948E-4BC9-B486-E150BD86C86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628800"/>
            <a:ext cx="4296476" cy="3384376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xmlns="" id="{13B0CB95-9B3A-47AD-944A-881576EEB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928688"/>
            <a:ext cx="8786812" cy="5572125"/>
          </a:xfrm>
        </p:spPr>
        <p:txBody>
          <a:bodyPr>
            <a:normAutofit lnSpcReduction="10000"/>
          </a:bodyPr>
          <a:lstStyle/>
          <a:p>
            <a:pPr marL="539750" lvl="1" indent="-514350" algn="just" rtl="0" eaLnBrk="1" hangingPunct="1">
              <a:lnSpc>
                <a:spcPct val="150000"/>
              </a:lnSpc>
              <a:buClr>
                <a:srgbClr val="FF0000"/>
              </a:buClr>
              <a:buSzPct val="95000"/>
              <a:buFont typeface="Calibri" panose="020F0502020204030204" pitchFamily="34" charset="0"/>
              <a:buAutoNum type="alphaUcPeriod"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methods:</a:t>
            </a:r>
          </a:p>
          <a:p>
            <a:pPr marL="814388" lvl="2" indent="-514350" algn="just" rtl="0" eaLnBrk="1" hangingPunct="1">
              <a:lnSpc>
                <a:spcPct val="150000"/>
              </a:lnSpc>
              <a:buClr>
                <a:srgbClr val="000066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20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Biopsy from nodules for detection of larvae.</a:t>
            </a:r>
          </a:p>
          <a:p>
            <a:pPr marL="814388" lvl="2" indent="-514350" algn="just" rtl="0" eaLnBrk="1" hangingPunct="1">
              <a:lnSpc>
                <a:spcPct val="150000"/>
              </a:lnSpc>
              <a:buClr>
                <a:srgbClr val="000066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20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 and MRI for brain infection.</a:t>
            </a:r>
          </a:p>
          <a:p>
            <a:pPr marL="814388" lvl="2" indent="-514350" algn="just" rtl="0" eaLnBrk="1" hangingPunct="1">
              <a:lnSpc>
                <a:spcPct val="150000"/>
              </a:lnSpc>
              <a:buClr>
                <a:srgbClr val="000066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20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ray for calcified cyst.</a:t>
            </a:r>
          </a:p>
          <a:p>
            <a:pPr marL="814388" lvl="2" indent="-514350" algn="just" rtl="0" eaLnBrk="1" hangingPunct="1">
              <a:lnSpc>
                <a:spcPct val="150000"/>
              </a:lnSpc>
              <a:buClr>
                <a:srgbClr val="000066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20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Ophthalmoscope for eye infection.</a:t>
            </a:r>
          </a:p>
          <a:p>
            <a:pPr marL="814388" lvl="2" indent="-514350" algn="just" rtl="0" eaLnBrk="1" hangingPunct="1">
              <a:lnSpc>
                <a:spcPct val="150000"/>
              </a:lnSpc>
              <a:buClr>
                <a:srgbClr val="000066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20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Surgical removal for detection of the larvae.</a:t>
            </a:r>
          </a:p>
          <a:p>
            <a:pPr marL="814388" lvl="2" indent="-514350" algn="just" rtl="0" eaLnBrk="1" hangingPunct="1">
              <a:lnSpc>
                <a:spcPct val="150000"/>
              </a:lnSpc>
              <a:buClr>
                <a:srgbClr val="000066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20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Stool examination for detection of eggs or gravid segments (only in patients having the adult worm). </a:t>
            </a:r>
          </a:p>
          <a:p>
            <a:pPr marL="539750" lvl="1" indent="-514350" algn="just" rtl="0" eaLnBrk="1" hangingPunct="1">
              <a:lnSpc>
                <a:spcPct val="150000"/>
              </a:lnSpc>
              <a:buClr>
                <a:srgbClr val="FF0000"/>
              </a:buClr>
              <a:buSzPct val="95000"/>
              <a:buFont typeface="Calibri" panose="020F0502020204030204" pitchFamily="34" charset="0"/>
              <a:buAutoNum type="alphaUcPeriod"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 methods:</a:t>
            </a:r>
          </a:p>
          <a:p>
            <a:pPr marL="814388" lvl="2" indent="-514350" algn="just" rtl="0" eaLnBrk="1" hangingPunct="1">
              <a:lnSpc>
                <a:spcPct val="150000"/>
              </a:lnSpc>
              <a:buClr>
                <a:srgbClr val="000066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20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Serological tests.</a:t>
            </a:r>
          </a:p>
          <a:p>
            <a:pPr marL="814388" lvl="2" indent="-514350" algn="just" rtl="0" eaLnBrk="1" hangingPunct="1">
              <a:lnSpc>
                <a:spcPct val="150000"/>
              </a:lnSpc>
              <a:buClr>
                <a:srgbClr val="000066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20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Eosinophilia.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7738BA-CCE2-4C84-9AAE-A0C1489E417C}"/>
              </a:ext>
            </a:extLst>
          </p:cNvPr>
          <p:cNvSpPr txBox="1"/>
          <p:nvPr/>
        </p:nvSpPr>
        <p:spPr>
          <a:xfrm>
            <a:off x="1928794" y="214290"/>
            <a:ext cx="6072230" cy="646331"/>
          </a:xfrm>
          <a:prstGeom prst="rect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2"/>
          </a:lnRef>
          <a:fillRef idx="1003">
            <a:schemeClr val="l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rtl="1" eaLnBrk="1" hangingPunct="1">
              <a:defRPr/>
            </a:pPr>
            <a:r>
              <a:rPr lang="en-US" sz="3600" b="1" dirty="0">
                <a:solidFill>
                  <a:srgbClr val="FF0000"/>
                </a:solidFill>
              </a:rPr>
              <a:t>Diagnosis of </a:t>
            </a:r>
            <a:r>
              <a:rPr lang="en-US" sz="3600" b="1" dirty="0" err="1">
                <a:solidFill>
                  <a:srgbClr val="FF0000"/>
                </a:solidFill>
              </a:rPr>
              <a:t>Cysticercosis</a:t>
            </a:r>
            <a:endParaRPr lang="ar-EG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97708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BB5651-A87A-4B60-BAC6-3CA8F73E3D41}"/>
              </a:ext>
            </a:extLst>
          </p:cNvPr>
          <p:cNvSpPr txBox="1"/>
          <p:nvPr/>
        </p:nvSpPr>
        <p:spPr>
          <a:xfrm>
            <a:off x="500063" y="214313"/>
            <a:ext cx="2714625" cy="830262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Taenia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saginata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scolex</a:t>
            </a:r>
            <a:endParaRPr lang="ar-EG" sz="2400" b="1" dirty="0">
              <a:latin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4E181B-2B29-4252-899F-6A3B0B817AE9}"/>
              </a:ext>
            </a:extLst>
          </p:cNvPr>
          <p:cNvSpPr txBox="1"/>
          <p:nvPr/>
        </p:nvSpPr>
        <p:spPr>
          <a:xfrm>
            <a:off x="5857875" y="214313"/>
            <a:ext cx="2500313" cy="830262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Taenia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solium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scolex</a:t>
            </a:r>
            <a:endParaRPr lang="ar-EG" dirty="0"/>
          </a:p>
        </p:txBody>
      </p:sp>
      <p:pic>
        <p:nvPicPr>
          <p:cNvPr id="35844" name="Picture 3" descr="E:\dr mona pictures\صور\Picture77.jpg">
            <a:extLst>
              <a:ext uri="{FF2B5EF4-FFF2-40B4-BE49-F238E27FC236}">
                <a16:creationId xmlns:a16="http://schemas.microsoft.com/office/drawing/2014/main" xmlns="" id="{0E431E0D-905D-4F7F-AAA1-440C4350C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" y="1357313"/>
            <a:ext cx="2428875" cy="42148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2" descr="E:\dr mona pictures\صور\Picture144.jpg">
            <a:extLst>
              <a:ext uri="{FF2B5EF4-FFF2-40B4-BE49-F238E27FC236}">
                <a16:creationId xmlns:a16="http://schemas.microsoft.com/office/drawing/2014/main" xmlns="" id="{8AA2DF61-97CA-4055-890F-CF301A048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75" y="1357313"/>
            <a:ext cx="2500313" cy="41433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630F6984-4FFC-4D5C-93E7-31F5DAA0D3FC}"/>
              </a:ext>
            </a:extLst>
          </p:cNvPr>
          <p:cNvCxnSpPr/>
          <p:nvPr/>
        </p:nvCxnSpPr>
        <p:spPr>
          <a:xfrm flipV="1">
            <a:off x="5143500" y="2857500"/>
            <a:ext cx="1071563" cy="9286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9B0C15E6-FEFF-4579-8C95-85C1EFE60A38}"/>
              </a:ext>
            </a:extLst>
          </p:cNvPr>
          <p:cNvCxnSpPr/>
          <p:nvPr/>
        </p:nvCxnSpPr>
        <p:spPr>
          <a:xfrm rot="10800000">
            <a:off x="2357438" y="2857500"/>
            <a:ext cx="1357312" cy="85725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8" name="TextBox 16">
            <a:extLst>
              <a:ext uri="{FF2B5EF4-FFF2-40B4-BE49-F238E27FC236}">
                <a16:creationId xmlns:a16="http://schemas.microsoft.com/office/drawing/2014/main" xmlns="" id="{E24F4C85-6CB7-407F-B053-BFFC388C7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63" y="3571875"/>
            <a:ext cx="1214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/>
              <a:t>Suckers</a:t>
            </a:r>
            <a:endParaRPr lang="ar-EG" altLang="en-US" sz="2000" b="1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2DC37F9A-E93D-4394-AD52-EF0BE6778826}"/>
              </a:ext>
            </a:extLst>
          </p:cNvPr>
          <p:cNvCxnSpPr/>
          <p:nvPr/>
        </p:nvCxnSpPr>
        <p:spPr>
          <a:xfrm>
            <a:off x="5429250" y="1857375"/>
            <a:ext cx="1357313" cy="14287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0" name="TextBox 23">
            <a:extLst>
              <a:ext uri="{FF2B5EF4-FFF2-40B4-BE49-F238E27FC236}">
                <a16:creationId xmlns:a16="http://schemas.microsoft.com/office/drawing/2014/main" xmlns="" id="{E19C38C5-DEFD-4260-BF37-4562F1F11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5" y="1643063"/>
            <a:ext cx="16430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/>
              <a:t>Rostellum with 2 rows of hooks</a:t>
            </a:r>
            <a:endParaRPr lang="ar-EG" altLang="en-US" sz="2000"/>
          </a:p>
        </p:txBody>
      </p:sp>
      <p:sp>
        <p:nvSpPr>
          <p:cNvPr id="20491" name="Footer Placeholder 10">
            <a:extLst>
              <a:ext uri="{FF2B5EF4-FFF2-40B4-BE49-F238E27FC236}">
                <a16:creationId xmlns:a16="http://schemas.microsoft.com/office/drawing/2014/main" xmlns="" id="{286114D1-617E-4AEF-AA49-484D10605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143250" y="6569075"/>
            <a:ext cx="2895600" cy="2889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Dr. Mona El </a:t>
            </a:r>
            <a:r>
              <a:rPr lang="en-US" dirty="0" err="1">
                <a:solidFill>
                  <a:schemeClr val="tx1"/>
                </a:solidFill>
              </a:rPr>
              <a:t>Sobky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852" name="Rectangle 14">
            <a:extLst>
              <a:ext uri="{FF2B5EF4-FFF2-40B4-BE49-F238E27FC236}">
                <a16:creationId xmlns:a16="http://schemas.microsoft.com/office/drawing/2014/main" xmlns="" id="{E082BABD-B630-49FC-8D5F-45AAAA0E7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563" y="5715000"/>
            <a:ext cx="7358062" cy="830263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C00000"/>
                </a:solidFill>
              </a:rPr>
              <a:t>Globular, with 4 cup shaped suckers at the angles of the head</a:t>
            </a:r>
            <a:endParaRPr lang="ar-EG" altLang="en-US" sz="24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CDC - DPDx - Diphyllobothriasis">
            <a:extLst>
              <a:ext uri="{FF2B5EF4-FFF2-40B4-BE49-F238E27FC236}">
                <a16:creationId xmlns:a16="http://schemas.microsoft.com/office/drawing/2014/main" xmlns="" id="{0955D5F3-1BB5-4EB0-8576-F428D032C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7BB3BBD3-F748-4E7B-BC5B-DEB95072D7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5750" y="1500188"/>
            <a:ext cx="4929188" cy="4786312"/>
          </a:xfrm>
          <a:ln w="28575"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algn="l" rtl="0">
              <a:buFont typeface="Wingdings 2" panose="05020102010507070707" pitchFamily="18" charset="2"/>
              <a:buNone/>
              <a:defRPr/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Adult :-</a:t>
            </a:r>
          </a:p>
          <a:p>
            <a:pPr algn="l" rtl="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Size :</a:t>
            </a:r>
            <a:r>
              <a:rPr lang="en-US" sz="20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3 - 10 meters.</a:t>
            </a:r>
          </a:p>
          <a:p>
            <a:pPr algn="l" rtl="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Ø"/>
              <a:defRPr/>
            </a:pPr>
            <a:r>
              <a:rPr lang="en-US" sz="20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Scolex</a:t>
            </a:r>
            <a:r>
              <a:rPr lang="en-US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sz="2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Elongated, almond like with two grooves (</a:t>
            </a:r>
            <a:r>
              <a:rPr lang="en-US" sz="2000" b="1" dirty="0" err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bothria</a:t>
            </a:r>
            <a:r>
              <a:rPr lang="en-US" sz="2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), one dorsal &amp; one ventral.</a:t>
            </a:r>
          </a:p>
          <a:p>
            <a:pPr algn="l" rtl="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Ø"/>
              <a:defRPr/>
            </a:pPr>
            <a:r>
              <a:rPr lang="en-US" sz="20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Strobila</a:t>
            </a:r>
            <a:r>
              <a:rPr lang="en-US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: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More than 3000 segments: </a:t>
            </a:r>
          </a:p>
          <a:p>
            <a:pPr algn="l" rtl="0">
              <a:lnSpc>
                <a:spcPct val="150000"/>
              </a:lnSpc>
              <a:buClr>
                <a:srgbClr val="00B050"/>
              </a:buClr>
              <a:buFont typeface="Wingdings 2" panose="05020102010507070707" pitchFamily="18" charset="2"/>
              <a:buNone/>
              <a:defRPr/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a- Immature segments</a:t>
            </a:r>
          </a:p>
          <a:p>
            <a:pPr algn="l" rtl="0">
              <a:lnSpc>
                <a:spcPct val="150000"/>
              </a:lnSpc>
              <a:buClr>
                <a:srgbClr val="00B050"/>
              </a:buClr>
              <a:buFont typeface="Wingdings 2" panose="05020102010507070707" pitchFamily="18" charset="2"/>
              <a:buNone/>
              <a:defRPr/>
            </a:pPr>
            <a:r>
              <a:rPr lang="en-US" sz="2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b- Mature segments</a:t>
            </a:r>
            <a:endParaRPr lang="en-US" sz="20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150000"/>
              </a:lnSpc>
              <a:buClr>
                <a:srgbClr val="00B050"/>
              </a:buClr>
              <a:buFont typeface="Wingdings 2" panose="05020102010507070707" pitchFamily="18" charset="2"/>
              <a:buNone/>
              <a:defRPr/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c- Gravid segments: </a:t>
            </a:r>
            <a:r>
              <a:rPr lang="en-US" sz="2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Not present. </a:t>
            </a:r>
          </a:p>
          <a:p>
            <a:pPr algn="l" rtl="0">
              <a:lnSpc>
                <a:spcPct val="150000"/>
              </a:lnSpc>
              <a:buFont typeface="Wingdings 2" panose="05020102010507070707" pitchFamily="18" charset="2"/>
              <a:buNone/>
              <a:defRPr/>
            </a:pPr>
            <a:r>
              <a:rPr lang="en-US" sz="2000" b="1" dirty="0">
                <a:solidFill>
                  <a:srgbClr val="003399"/>
                </a:solidFill>
                <a:cs typeface="Majalla UI"/>
              </a:rPr>
              <a:t>    </a:t>
            </a:r>
          </a:p>
        </p:txBody>
      </p:sp>
      <p:pic>
        <p:nvPicPr>
          <p:cNvPr id="17413" name="Picture 4" descr="F:\mama\all para net\atlas\dlatumscolexbam.jpg">
            <a:extLst>
              <a:ext uri="{FF2B5EF4-FFF2-40B4-BE49-F238E27FC236}">
                <a16:creationId xmlns:a16="http://schemas.microsoft.com/office/drawing/2014/main" xmlns="" id="{772874F5-A66A-434B-AEDA-A647EB9E4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28750"/>
            <a:ext cx="3214688" cy="46434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TextBox 5">
            <a:extLst>
              <a:ext uri="{FF2B5EF4-FFF2-40B4-BE49-F238E27FC236}">
                <a16:creationId xmlns:a16="http://schemas.microsoft.com/office/drawing/2014/main" xmlns="" id="{ED831824-6F39-4AB3-8943-8F48ECD6F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75" y="6215063"/>
            <a:ext cx="1071563" cy="4000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Scolex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xmlns="" id="{A0C367B7-0875-42AF-B008-00F6D05F2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906" y="242887"/>
            <a:ext cx="6072187" cy="954088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ctr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1)Diphyllobothrium latum</a:t>
            </a:r>
            <a:endParaRPr lang="en-US" altLang="en-US" sz="2800" b="1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(broad tapeworm , fish tapeworm</a:t>
            </a:r>
            <a:r>
              <a:rPr lang="en-US" altLang="en-US" sz="28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67910073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 animBg="1"/>
      <p:bldP spid="1741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 descr="F:\mama\all para net\atlas\diphyllobothriumlatumeg.jpg">
            <a:extLst>
              <a:ext uri="{FF2B5EF4-FFF2-40B4-BE49-F238E27FC236}">
                <a16:creationId xmlns:a16="http://schemas.microsoft.com/office/drawing/2014/main" xmlns="" id="{E1A258FD-1C90-474C-840A-1E2D583E8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78718"/>
            <a:ext cx="2928938" cy="45005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TextBox 3">
            <a:extLst>
              <a:ext uri="{FF2B5EF4-FFF2-40B4-BE49-F238E27FC236}">
                <a16:creationId xmlns:a16="http://schemas.microsoft.com/office/drawing/2014/main" xmlns="" id="{D5C8C02E-121E-496F-8DEB-3DD756E3B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428625"/>
            <a:ext cx="5286375" cy="523875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i="1">
                <a:solidFill>
                  <a:srgbClr val="C00000"/>
                </a:solidFill>
              </a:rPr>
              <a:t>Diphyllobothrium latum  egg</a:t>
            </a:r>
            <a:endParaRPr lang="ar-EG" altLang="en-US" sz="2800">
              <a:solidFill>
                <a:srgbClr val="C00000"/>
              </a:solidFill>
            </a:endParaRPr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xmlns="" id="{5524646A-7E78-43F5-B856-2FCF24845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285875"/>
            <a:ext cx="4714875" cy="4409669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rtl="0"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C00000"/>
                </a:solidFill>
              </a:rPr>
              <a:t>Size : </a:t>
            </a:r>
            <a:r>
              <a:rPr lang="en-US" altLang="en-US" sz="2400" b="1" dirty="0">
                <a:solidFill>
                  <a:srgbClr val="003399"/>
                </a:solidFill>
              </a:rPr>
              <a:t>70×45 µm</a:t>
            </a:r>
          </a:p>
          <a:p>
            <a:pPr algn="just" rtl="0"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C00000"/>
                </a:solidFill>
              </a:rPr>
              <a:t>Shape :</a:t>
            </a:r>
            <a:r>
              <a:rPr lang="en-US" altLang="en-US" sz="2400" b="1" dirty="0">
                <a:solidFill>
                  <a:srgbClr val="003399"/>
                </a:solidFill>
              </a:rPr>
              <a:t> Oval. </a:t>
            </a:r>
          </a:p>
          <a:p>
            <a:pPr algn="just" rtl="0"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C00000"/>
                </a:solidFill>
              </a:rPr>
              <a:t>Shell:</a:t>
            </a:r>
            <a:r>
              <a:rPr lang="en-US" altLang="en-US" sz="2400" b="1" dirty="0">
                <a:solidFill>
                  <a:srgbClr val="003399"/>
                </a:solidFill>
              </a:rPr>
              <a:t> Thick and </a:t>
            </a:r>
            <a:r>
              <a:rPr lang="en-US" altLang="en-US" sz="2400" b="1" dirty="0">
                <a:solidFill>
                  <a:srgbClr val="C00000"/>
                </a:solidFill>
              </a:rPr>
              <a:t>operculated</a:t>
            </a:r>
            <a:r>
              <a:rPr lang="en-US" altLang="en-US" sz="2400" b="1" dirty="0">
                <a:solidFill>
                  <a:srgbClr val="003399"/>
                </a:solidFill>
              </a:rPr>
              <a:t>.</a:t>
            </a:r>
          </a:p>
          <a:p>
            <a:pPr algn="just" rtl="0"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C00000"/>
                </a:solidFill>
              </a:rPr>
              <a:t>Color : </a:t>
            </a:r>
            <a:r>
              <a:rPr lang="en-US" altLang="en-US" sz="2400" b="1" dirty="0">
                <a:solidFill>
                  <a:srgbClr val="003399"/>
                </a:solidFill>
              </a:rPr>
              <a:t>Yellowish brown.</a:t>
            </a:r>
          </a:p>
          <a:p>
            <a:pPr algn="l" rtl="0"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C00000"/>
                </a:solidFill>
              </a:rPr>
              <a:t>Content :</a:t>
            </a:r>
            <a:r>
              <a:rPr lang="en-US" altLang="en-US" sz="2400" b="1" dirty="0">
                <a:solidFill>
                  <a:srgbClr val="003399"/>
                </a:solidFill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</a:rPr>
              <a:t>Immature</a:t>
            </a:r>
            <a:r>
              <a:rPr lang="en-US" altLang="en-US" sz="2400" b="1" dirty="0">
                <a:solidFill>
                  <a:srgbClr val="003399"/>
                </a:solidFill>
              </a:rPr>
              <a:t> (ovum and yolk cells).</a:t>
            </a:r>
          </a:p>
        </p:txBody>
      </p:sp>
    </p:spTree>
    <p:extLst>
      <p:ext uri="{BB962C8B-B14F-4D97-AF65-F5344CB8AC3E}">
        <p14:creationId xmlns:p14="http://schemas.microsoft.com/office/powerpoint/2010/main" xmlns="" val="2166916048"/>
      </p:ext>
    </p:extLst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 descr="C:\Users\Matrix\Downloads\Coracidium of D, latum.jpg">
            <a:extLst>
              <a:ext uri="{FF2B5EF4-FFF2-40B4-BE49-F238E27FC236}">
                <a16:creationId xmlns:a16="http://schemas.microsoft.com/office/drawing/2014/main" xmlns="" id="{A6809B7E-FFC3-4A40-B246-010F00417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85750"/>
            <a:ext cx="2571750" cy="28575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Rectangle 3">
            <a:extLst>
              <a:ext uri="{FF2B5EF4-FFF2-40B4-BE49-F238E27FC236}">
                <a16:creationId xmlns:a16="http://schemas.microsoft.com/office/drawing/2014/main" xmlns="" id="{DEFBF16D-F3E5-47CC-8F77-B54138D0C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428625"/>
            <a:ext cx="5143500" cy="259715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800" b="1">
                <a:solidFill>
                  <a:srgbClr val="C00000"/>
                </a:solidFill>
              </a:rPr>
              <a:t>Coracidium :</a:t>
            </a:r>
            <a:r>
              <a:rPr lang="en-US" altLang="en-US" sz="2800" b="1">
                <a:solidFill>
                  <a:srgbClr val="FF0000"/>
                </a:solidFill>
              </a:rPr>
              <a:t> </a:t>
            </a:r>
            <a:r>
              <a:rPr lang="en-US" altLang="en-US" sz="2800" b="1">
                <a:solidFill>
                  <a:srgbClr val="002060"/>
                </a:solidFill>
              </a:rPr>
              <a:t>Onchosphere larva with ciliated epithelium containing hexacanth embryo.</a:t>
            </a:r>
          </a:p>
        </p:txBody>
      </p:sp>
      <p:pic>
        <p:nvPicPr>
          <p:cNvPr id="33796" name="Picture 5" descr="F:\Cestode\pict arthrop 3\f cyclop.jpg">
            <a:extLst>
              <a:ext uri="{FF2B5EF4-FFF2-40B4-BE49-F238E27FC236}">
                <a16:creationId xmlns:a16="http://schemas.microsoft.com/office/drawing/2014/main" xmlns="" id="{DAD92BA2-69FE-420E-A309-B621B56F5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63" y="3500438"/>
            <a:ext cx="2624137" cy="30718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TextBox 6">
            <a:extLst>
              <a:ext uri="{FF2B5EF4-FFF2-40B4-BE49-F238E27FC236}">
                <a16:creationId xmlns:a16="http://schemas.microsoft.com/office/drawing/2014/main" xmlns="" id="{A888BEBC-3AD5-467B-9C82-12239A21E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3500438"/>
            <a:ext cx="5500687" cy="295592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3200" b="1">
                <a:solidFill>
                  <a:srgbClr val="C00000"/>
                </a:solidFill>
              </a:rPr>
              <a:t>Cyclop: </a:t>
            </a:r>
            <a:r>
              <a:rPr lang="en-US" altLang="en-US" sz="3200" b="1">
                <a:solidFill>
                  <a:srgbClr val="002060"/>
                </a:solidFill>
              </a:rPr>
              <a:t>1</a:t>
            </a:r>
            <a:r>
              <a:rPr lang="en-US" altLang="en-US" sz="3200" b="1" baseline="30000">
                <a:solidFill>
                  <a:srgbClr val="002060"/>
                </a:solidFill>
              </a:rPr>
              <a:t>st</a:t>
            </a:r>
            <a:r>
              <a:rPr lang="en-US" altLang="en-US" sz="3200" b="1">
                <a:solidFill>
                  <a:srgbClr val="002060"/>
                </a:solidFill>
              </a:rPr>
              <a:t> I.H of </a:t>
            </a:r>
            <a:r>
              <a:rPr lang="en-US" altLang="en-US" sz="3200" b="1" i="1">
                <a:solidFill>
                  <a:srgbClr val="002060"/>
                </a:solidFill>
              </a:rPr>
              <a:t>Diphyllobothrium latum </a:t>
            </a:r>
            <a:r>
              <a:rPr lang="en-US" altLang="en-US" sz="3200" b="1">
                <a:solidFill>
                  <a:srgbClr val="002060"/>
                </a:solidFill>
              </a:rPr>
              <a:t>containing procercoid larva.</a:t>
            </a:r>
            <a:endParaRPr lang="ar-EG" altLang="en-US" sz="32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5075419"/>
      </p:ext>
    </p:extLst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The life cycle of Taenia saginata, the beef tapeworm">
            <a:extLst>
              <a:ext uri="{FF2B5EF4-FFF2-40B4-BE49-F238E27FC236}">
                <a16:creationId xmlns:a16="http://schemas.microsoft.com/office/drawing/2014/main" xmlns="" id="{86A3DAD5-ECCC-4D8C-B3D2-F316A037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40825" cy="671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775BD18-BF63-4437-918D-2A02E369F296}"/>
              </a:ext>
            </a:extLst>
          </p:cNvPr>
          <p:cNvSpPr/>
          <p:nvPr/>
        </p:nvSpPr>
        <p:spPr>
          <a:xfrm>
            <a:off x="1115616" y="17008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800" kern="1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Taenia saginata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0" y="1214438"/>
            <a:ext cx="8715375" cy="5214937"/>
          </a:xfrm>
        </p:spPr>
        <p:txBody>
          <a:bodyPr>
            <a:normAutofit lnSpcReduction="10000"/>
          </a:bodyPr>
          <a:lstStyle/>
          <a:p>
            <a:pPr algn="l" rtl="0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1) Adult :-</a:t>
            </a:r>
          </a:p>
          <a:p>
            <a:pPr algn="l" rtl="0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Size :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4-10 meters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 rtl="0" eaLnBrk="1" hangingPunct="1">
              <a:lnSpc>
                <a:spcPct val="150000"/>
              </a:lnSpc>
            </a:pP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Scolex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sz="28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Globular, with 4 cup 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shaped suckers at </a:t>
            </a:r>
            <a:r>
              <a:rPr lang="en-US" sz="28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the angles of the head. 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No </a:t>
            </a:r>
            <a:r>
              <a:rPr lang="en-US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rostellum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or hooks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l" rtl="0" eaLnBrk="1" hangingPunct="1">
              <a:lnSpc>
                <a:spcPct val="150000"/>
              </a:lnSpc>
            </a:pP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Strobila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1000  -  2000 segments.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Immature segments.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800" b="1" dirty="0">
                <a:solidFill>
                  <a:srgbClr val="C00000"/>
                </a:solidFill>
                <a:cs typeface="Majalla UI"/>
              </a:rPr>
              <a:t>  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Mature segments.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800" b="1" dirty="0">
                <a:solidFill>
                  <a:srgbClr val="C00000"/>
                </a:solidFill>
                <a:cs typeface="Majalla UI"/>
              </a:rPr>
              <a:t>  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Gravid segments.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273050" lvl="1" indent="-273050" algn="l" rtl="0" eaLnBrk="1" hangingPunct="1">
              <a:lnSpc>
                <a:spcPct val="200000"/>
              </a:lnSpc>
              <a:buClr>
                <a:srgbClr val="FF6600"/>
              </a:buClr>
              <a:buSzPct val="95000"/>
              <a:buFont typeface="Wingdings 2" pitchFamily="18" charset="2"/>
              <a:buNone/>
            </a:pPr>
            <a:endParaRPr lang="en-US" sz="2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029509-DE4A-4C51-A280-81042A24F8C4}" type="slidenum">
              <a:rPr lang="ar-SA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5984" y="285728"/>
            <a:ext cx="4286280" cy="646331"/>
          </a:xfrm>
          <a:prstGeom prst="rect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en-US" sz="36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Taenia</a:t>
            </a:r>
            <a:r>
              <a:rPr lang="en-US" sz="3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saginata</a:t>
            </a:r>
            <a:endParaRPr lang="ar-EG" sz="3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9" name="Picture 3" descr="E:\dr mona pictures\صور\Picture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13" y="1143000"/>
            <a:ext cx="2214562" cy="17859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200" name="Picture 9" descr="images[3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4643438"/>
            <a:ext cx="2357438" cy="15001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13A1E2-A1AE-487B-B18E-30C2DECB8DEB}" type="slidenum">
              <a:rPr lang="ar-SA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9219" name="Picture 4" descr="D:\صور الكتاب\كتاب العملي نهائي\pict practical\tsmat2.bmp"/>
          <p:cNvPicPr>
            <a:picLocks noChangeAspect="1" noChangeArrowheads="1"/>
          </p:cNvPicPr>
          <p:nvPr/>
        </p:nvPicPr>
        <p:blipFill>
          <a:blip r:embed="rId2" cstate="print"/>
          <a:srcRect l="24992" t="5038" r="41956" b="39194"/>
          <a:stretch>
            <a:fillRect/>
          </a:stretch>
        </p:blipFill>
        <p:spPr bwMode="auto">
          <a:xfrm>
            <a:off x="5000625" y="1428750"/>
            <a:ext cx="3214688" cy="414337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l="4321" t="24403" r="4260" b="11071"/>
          <a:stretch>
            <a:fillRect/>
          </a:stretch>
        </p:blipFill>
        <p:spPr bwMode="auto">
          <a:xfrm>
            <a:off x="500034" y="1785926"/>
            <a:ext cx="4214842" cy="342902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scene3d>
            <a:camera prst="orthographicFront">
              <a:rot lat="0" lon="300000" rev="5400000"/>
            </a:camera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1500166" y="357166"/>
            <a:ext cx="692948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Mature segment of </a:t>
            </a:r>
            <a:r>
              <a:rPr lang="en-US" sz="3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T. </a:t>
            </a:r>
            <a:r>
              <a:rPr lang="en-US" sz="36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saginata</a:t>
            </a:r>
            <a:endParaRPr lang="ar-EG" sz="3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313" y="5786438"/>
            <a:ext cx="6286500" cy="830262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US" sz="24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Squarish in shape</a:t>
            </a:r>
          </a:p>
          <a:p>
            <a:pPr algn="l">
              <a:defRPr/>
            </a:pPr>
            <a:r>
              <a:rPr lang="en-US" sz="24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Contains male &amp; female genital systems</a:t>
            </a:r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E5DB1-6869-44F3-9BB6-334105150B20}" type="slidenum">
              <a:rPr lang="ar-SA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57290" y="357166"/>
            <a:ext cx="664373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EG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Gravid segment of </a:t>
            </a:r>
            <a:r>
              <a:rPr lang="en-US" sz="3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T. </a:t>
            </a:r>
            <a:r>
              <a:rPr lang="en-US" sz="32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saginata</a:t>
            </a:r>
            <a:endParaRPr lang="ar-EG" sz="3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6" name="Picture 10" descr="C:\Darwin's files\Parasitology\Photos - Cestodes\Film004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3" y="1214438"/>
            <a:ext cx="3071812" cy="50720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4313" y="1285875"/>
            <a:ext cx="5214937" cy="424731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003399"/>
                </a:solidFill>
                <a:cs typeface="Majalla UI"/>
              </a:rPr>
              <a:t>Longer than broad</a:t>
            </a:r>
          </a:p>
          <a:p>
            <a:pPr algn="l" rtl="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003399"/>
                </a:solidFill>
                <a:cs typeface="Majalla UI"/>
              </a:rPr>
              <a:t>Uterus with 15 - 30 (18) lateral branches on each side </a:t>
            </a:r>
          </a:p>
          <a:p>
            <a:pPr algn="l" rtl="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003399"/>
                </a:solidFill>
                <a:cs typeface="Majalla UI"/>
              </a:rPr>
              <a:t>Full of eggs.</a:t>
            </a:r>
          </a:p>
          <a:p>
            <a:pPr algn="l" rtl="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003399"/>
                </a:solidFill>
                <a:cs typeface="Majalla UI"/>
              </a:rPr>
              <a:t>Detached </a:t>
            </a:r>
            <a:r>
              <a:rPr lang="en-US" sz="2800" b="1" dirty="0">
                <a:solidFill>
                  <a:srgbClr val="C00000"/>
                </a:solidFill>
                <a:cs typeface="Majalla UI"/>
              </a:rPr>
              <a:t>singly</a:t>
            </a:r>
            <a:r>
              <a:rPr lang="en-US" sz="2800" b="1" dirty="0">
                <a:solidFill>
                  <a:srgbClr val="003399"/>
                </a:solidFill>
                <a:cs typeface="Majalla UI"/>
              </a:rPr>
              <a:t> out of the anus.</a:t>
            </a:r>
          </a:p>
          <a:p>
            <a:pPr algn="l">
              <a:defRPr/>
            </a:pPr>
            <a:endParaRPr lang="en-US" dirty="0"/>
          </a:p>
        </p:txBody>
      </p:sp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124A2AB109B04D9394872AA5C4638C" ma:contentTypeVersion="7" ma:contentTypeDescription="Create a new document." ma:contentTypeScope="" ma:versionID="9356f61c2b55f0404cd773b8c6b77782">
  <xsd:schema xmlns:xsd="http://www.w3.org/2001/XMLSchema" xmlns:xs="http://www.w3.org/2001/XMLSchema" xmlns:p="http://schemas.microsoft.com/office/2006/metadata/properties" xmlns:ns2="513c409d-95b3-4324-b1e7-64465f9ef705" targetNamespace="http://schemas.microsoft.com/office/2006/metadata/properties" ma:root="true" ma:fieldsID="683cd1ced419719e240114a20aa08ec6" ns2:_="">
    <xsd:import namespace="513c409d-95b3-4324-b1e7-64465f9ef7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c409d-95b3-4324-b1e7-64465f9ef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54DBD85-0C58-4924-B8E5-74C793A6A9DD}"/>
</file>

<file path=customXml/itemProps2.xml><?xml version="1.0" encoding="utf-8"?>
<ds:datastoreItem xmlns:ds="http://schemas.openxmlformats.org/officeDocument/2006/customXml" ds:itemID="{F9D0D6BD-78B2-4AEF-9D8B-0CA73DCD0A3A}"/>
</file>

<file path=customXml/itemProps3.xml><?xml version="1.0" encoding="utf-8"?>
<ds:datastoreItem xmlns:ds="http://schemas.openxmlformats.org/officeDocument/2006/customXml" ds:itemID="{B546D159-C32C-46E0-8F8A-2276890C7FD4}"/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574</Words>
  <Application>Microsoft Office PowerPoint</Application>
  <PresentationFormat>عرض على الشاشة (3:4)‏</PresentationFormat>
  <Paragraphs>98</Paragraphs>
  <Slides>18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Office Theme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Matrix</dc:creator>
  <cp:lastModifiedBy>mohammad</cp:lastModifiedBy>
  <cp:revision>23</cp:revision>
  <dcterms:created xsi:type="dcterms:W3CDTF">2017-11-26T21:33:03Z</dcterms:created>
  <dcterms:modified xsi:type="dcterms:W3CDTF">2022-01-03T09:33:04Z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0x01010028124A2AB109B04D9394872AA5C4638C</vt:lpwstr>
  </property>
</Properties>
</file>