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6" r:id="rId4"/>
    <p:sldMasterId id="2147484774" r:id="rId5"/>
    <p:sldMasterId id="2147484786" r:id="rId6"/>
    <p:sldMasterId id="2147485004" r:id="rId7"/>
  </p:sldMasterIdLst>
  <p:notesMasterIdLst>
    <p:notesMasterId r:id="rId62"/>
  </p:notesMasterIdLst>
  <p:handoutMasterIdLst>
    <p:handoutMasterId r:id="rId63"/>
  </p:handoutMasterIdLst>
  <p:sldIdLst>
    <p:sldId id="469" r:id="rId8"/>
    <p:sldId id="461" r:id="rId9"/>
    <p:sldId id="677" r:id="rId10"/>
    <p:sldId id="678" r:id="rId11"/>
    <p:sldId id="529" r:id="rId12"/>
    <p:sldId id="674" r:id="rId13"/>
    <p:sldId id="675" r:id="rId14"/>
    <p:sldId id="676" r:id="rId15"/>
    <p:sldId id="684" r:id="rId16"/>
    <p:sldId id="691" r:id="rId17"/>
    <p:sldId id="693" r:id="rId18"/>
    <p:sldId id="692" r:id="rId19"/>
    <p:sldId id="673" r:id="rId20"/>
    <p:sldId id="630" r:id="rId21"/>
    <p:sldId id="695" r:id="rId22"/>
    <p:sldId id="680" r:id="rId23"/>
    <p:sldId id="696" r:id="rId24"/>
    <p:sldId id="679" r:id="rId25"/>
    <p:sldId id="608" r:id="rId26"/>
    <p:sldId id="697" r:id="rId27"/>
    <p:sldId id="698" r:id="rId28"/>
    <p:sldId id="738" r:id="rId29"/>
    <p:sldId id="739" r:id="rId30"/>
    <p:sldId id="741" r:id="rId31"/>
    <p:sldId id="742" r:id="rId32"/>
    <p:sldId id="743" r:id="rId33"/>
    <p:sldId id="745" r:id="rId34"/>
    <p:sldId id="746" r:id="rId35"/>
    <p:sldId id="730" r:id="rId36"/>
    <p:sldId id="701" r:id="rId37"/>
    <p:sldId id="747" r:id="rId38"/>
    <p:sldId id="748" r:id="rId39"/>
    <p:sldId id="749" r:id="rId40"/>
    <p:sldId id="705" r:id="rId41"/>
    <p:sldId id="750" r:id="rId42"/>
    <p:sldId id="751" r:id="rId43"/>
    <p:sldId id="752" r:id="rId44"/>
    <p:sldId id="753" r:id="rId45"/>
    <p:sldId id="754" r:id="rId46"/>
    <p:sldId id="755" r:id="rId47"/>
    <p:sldId id="756" r:id="rId48"/>
    <p:sldId id="716" r:id="rId49"/>
    <p:sldId id="757" r:id="rId50"/>
    <p:sldId id="720" r:id="rId51"/>
    <p:sldId id="758" r:id="rId52"/>
    <p:sldId id="759" r:id="rId53"/>
    <p:sldId id="760" r:id="rId54"/>
    <p:sldId id="761" r:id="rId55"/>
    <p:sldId id="763" r:id="rId56"/>
    <p:sldId id="764" r:id="rId57"/>
    <p:sldId id="765" r:id="rId58"/>
    <p:sldId id="766" r:id="rId59"/>
    <p:sldId id="767" r:id="rId60"/>
    <p:sldId id="769" r:id="rId61"/>
  </p:sldIdLst>
  <p:sldSz cx="9144000" cy="6858000" type="screen4x3"/>
  <p:notesSz cx="6858000" cy="97234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66FF"/>
    <a:srgbClr val="000000"/>
    <a:srgbClr val="00FFFF"/>
    <a:srgbClr val="9900FF"/>
    <a:srgbClr val="CC99FF"/>
    <a:srgbClr val="002EC2"/>
    <a:srgbClr val="0039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C1DC95-57DD-44D5-AC2F-452E591CCA4E}" v="11" vWet="12" dt="2021-11-01T10:41:14.550"/>
    <p1510:client id="{CCF3CC10-9E12-7C40-9E72-B95B4739913D}" v="17" dt="2021-11-01T10:50:52.2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6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شرقت محمد طايل احمد الشياب" userId="2320120c-e857-44f1-b6b4-660a257091ee" providerId="ADAL" clId="{CCF3CC10-9E12-7C40-9E72-B95B4739913D}"/>
    <pc:docChg chg="modSld">
      <pc:chgData name="اشرقت محمد طايل احمد الشياب" userId="2320120c-e857-44f1-b6b4-660a257091ee" providerId="ADAL" clId="{CCF3CC10-9E12-7C40-9E72-B95B4739913D}" dt="2021-11-01T10:50:52.290" v="16"/>
      <pc:docMkLst>
        <pc:docMk/>
      </pc:docMkLst>
      <pc:sldChg chg="addSp modSp">
        <pc:chgData name="اشرقت محمد طايل احمد الشياب" userId="2320120c-e857-44f1-b6b4-660a257091ee" providerId="ADAL" clId="{CCF3CC10-9E12-7C40-9E72-B95B4739913D}" dt="2021-11-01T10:26:42.999" v="7"/>
        <pc:sldMkLst>
          <pc:docMk/>
          <pc:sldMk cId="0" sldId="530"/>
        </pc:sldMkLst>
        <pc:picChg chg="mod">
          <ac:chgData name="اشرقت محمد طايل احمد الشياب" userId="2320120c-e857-44f1-b6b4-660a257091ee" providerId="ADAL" clId="{CCF3CC10-9E12-7C40-9E72-B95B4739913D}" dt="2021-11-01T10:22:10.808" v="0" actId="14100"/>
          <ac:picMkLst>
            <pc:docMk/>
            <pc:sldMk cId="0" sldId="530"/>
            <ac:picMk id="50184" creationId="{0752FBC8-5398-4462-97DF-7018E5357277}"/>
          </ac:picMkLst>
        </pc:picChg>
        <pc:inkChg chg="add">
          <ac:chgData name="اشرقت محمد طايل احمد الشياب" userId="2320120c-e857-44f1-b6b4-660a257091ee" providerId="ADAL" clId="{CCF3CC10-9E12-7C40-9E72-B95B4739913D}" dt="2021-11-01T10:22:24.001" v="1"/>
          <ac:inkMkLst>
            <pc:docMk/>
            <pc:sldMk cId="0" sldId="530"/>
            <ac:inkMk id="2" creationId="{51789547-85D4-A943-B16A-DE8EBEDD5FDE}"/>
          </ac:inkMkLst>
        </pc:inkChg>
        <pc:inkChg chg="add">
          <ac:chgData name="اشرقت محمد طايل احمد الشياب" userId="2320120c-e857-44f1-b6b4-660a257091ee" providerId="ADAL" clId="{CCF3CC10-9E12-7C40-9E72-B95B4739913D}" dt="2021-11-01T10:22:25.163" v="2"/>
          <ac:inkMkLst>
            <pc:docMk/>
            <pc:sldMk cId="0" sldId="530"/>
            <ac:inkMk id="3" creationId="{9F6A1EF8-298D-4F43-B4DB-38C0CE872315}"/>
          </ac:inkMkLst>
        </pc:inkChg>
        <pc:inkChg chg="add">
          <ac:chgData name="اشرقت محمد طايل احمد الشياب" userId="2320120c-e857-44f1-b6b4-660a257091ee" providerId="ADAL" clId="{CCF3CC10-9E12-7C40-9E72-B95B4739913D}" dt="2021-11-01T10:22:26.031" v="3"/>
          <ac:inkMkLst>
            <pc:docMk/>
            <pc:sldMk cId="0" sldId="530"/>
            <ac:inkMk id="4" creationId="{AE04174C-F1A0-3149-940C-B40133AF1F6B}"/>
          </ac:inkMkLst>
        </pc:inkChg>
        <pc:inkChg chg="add">
          <ac:chgData name="اشرقت محمد طايل احمد الشياب" userId="2320120c-e857-44f1-b6b4-660a257091ee" providerId="ADAL" clId="{CCF3CC10-9E12-7C40-9E72-B95B4739913D}" dt="2021-11-01T10:22:33.118" v="4"/>
          <ac:inkMkLst>
            <pc:docMk/>
            <pc:sldMk cId="0" sldId="530"/>
            <ac:inkMk id="5" creationId="{47E5C5F3-39C4-2341-BB5B-D3DB6893B62C}"/>
          </ac:inkMkLst>
        </pc:inkChg>
        <pc:inkChg chg="add">
          <ac:chgData name="اشرقت محمد طايل احمد الشياب" userId="2320120c-e857-44f1-b6b4-660a257091ee" providerId="ADAL" clId="{CCF3CC10-9E12-7C40-9E72-B95B4739913D}" dt="2021-11-01T10:22:33.799" v="5"/>
          <ac:inkMkLst>
            <pc:docMk/>
            <pc:sldMk cId="0" sldId="530"/>
            <ac:inkMk id="6" creationId="{45C488FA-3F12-D041-A305-C6AD3B7D5BCB}"/>
          </ac:inkMkLst>
        </pc:inkChg>
        <pc:inkChg chg="add">
          <ac:chgData name="اشرقت محمد طايل احمد الشياب" userId="2320120c-e857-44f1-b6b4-660a257091ee" providerId="ADAL" clId="{CCF3CC10-9E12-7C40-9E72-B95B4739913D}" dt="2021-11-01T10:22:34.187" v="6"/>
          <ac:inkMkLst>
            <pc:docMk/>
            <pc:sldMk cId="0" sldId="530"/>
            <ac:inkMk id="7" creationId="{31CF2319-4634-2942-A500-58493934F4FC}"/>
          </ac:inkMkLst>
        </pc:inkChg>
        <pc:inkChg chg="add">
          <ac:chgData name="اشرقت محمد طايل احمد الشياب" userId="2320120c-e857-44f1-b6b4-660a257091ee" providerId="ADAL" clId="{CCF3CC10-9E12-7C40-9E72-B95B4739913D}" dt="2021-11-01T10:26:42.999" v="7"/>
          <ac:inkMkLst>
            <pc:docMk/>
            <pc:sldMk cId="0" sldId="530"/>
            <ac:inkMk id="8" creationId="{D0F1C6B3-4E2F-D44B-9807-37B2C684E521}"/>
          </ac:inkMkLst>
        </pc:inkChg>
      </pc:sldChg>
      <pc:sldChg chg="addSp">
        <pc:chgData name="اشرقت محمد طايل احمد الشياب" userId="2320120c-e857-44f1-b6b4-660a257091ee" providerId="ADAL" clId="{CCF3CC10-9E12-7C40-9E72-B95B4739913D}" dt="2021-11-01T10:36:43.256" v="8"/>
        <pc:sldMkLst>
          <pc:docMk/>
          <pc:sldMk cId="0" sldId="536"/>
        </pc:sldMkLst>
        <pc:inkChg chg="add">
          <ac:chgData name="اشرقت محمد طايل احمد الشياب" userId="2320120c-e857-44f1-b6b4-660a257091ee" providerId="ADAL" clId="{CCF3CC10-9E12-7C40-9E72-B95B4739913D}" dt="2021-11-01T10:36:43.256" v="8"/>
          <ac:inkMkLst>
            <pc:docMk/>
            <pc:sldMk cId="0" sldId="536"/>
            <ac:inkMk id="2" creationId="{6CA53785-0A0E-074E-AB10-43D194A491B9}"/>
          </ac:inkMkLst>
        </pc:inkChg>
      </pc:sldChg>
      <pc:sldChg chg="addSp">
        <pc:chgData name="اشرقت محمد طايل احمد الشياب" userId="2320120c-e857-44f1-b6b4-660a257091ee" providerId="ADAL" clId="{CCF3CC10-9E12-7C40-9E72-B95B4739913D}" dt="2021-11-01T10:40:47.211" v="9"/>
        <pc:sldMkLst>
          <pc:docMk/>
          <pc:sldMk cId="0" sldId="537"/>
        </pc:sldMkLst>
        <pc:inkChg chg="add">
          <ac:chgData name="اشرقت محمد طايل احمد الشياب" userId="2320120c-e857-44f1-b6b4-660a257091ee" providerId="ADAL" clId="{CCF3CC10-9E12-7C40-9E72-B95B4739913D}" dt="2021-11-01T10:40:47.211" v="9"/>
          <ac:inkMkLst>
            <pc:docMk/>
            <pc:sldMk cId="0" sldId="537"/>
            <ac:inkMk id="2" creationId="{AD4BF8AA-F39C-3849-AD77-37F448607962}"/>
          </ac:inkMkLst>
        </pc:inkChg>
      </pc:sldChg>
      <pc:sldChg chg="addSp">
        <pc:chgData name="اشرقت محمد طايل احمد الشياب" userId="2320120c-e857-44f1-b6b4-660a257091ee" providerId="ADAL" clId="{CCF3CC10-9E12-7C40-9E72-B95B4739913D}" dt="2021-11-01T10:48:45.775" v="10"/>
        <pc:sldMkLst>
          <pc:docMk/>
          <pc:sldMk cId="0" sldId="609"/>
        </pc:sldMkLst>
        <pc:inkChg chg="add">
          <ac:chgData name="اشرقت محمد طايل احمد الشياب" userId="2320120c-e857-44f1-b6b4-660a257091ee" providerId="ADAL" clId="{CCF3CC10-9E12-7C40-9E72-B95B4739913D}" dt="2021-11-01T10:48:45.775" v="10"/>
          <ac:inkMkLst>
            <pc:docMk/>
            <pc:sldMk cId="0" sldId="609"/>
            <ac:inkMk id="2" creationId="{3F3AC604-850F-0548-9A7D-F074AA17281F}"/>
          </ac:inkMkLst>
        </pc:inkChg>
      </pc:sldChg>
      <pc:sldChg chg="addSp">
        <pc:chgData name="اشرقت محمد طايل احمد الشياب" userId="2320120c-e857-44f1-b6b4-660a257091ee" providerId="ADAL" clId="{CCF3CC10-9E12-7C40-9E72-B95B4739913D}" dt="2021-11-01T10:50:38.456" v="14"/>
        <pc:sldMkLst>
          <pc:docMk/>
          <pc:sldMk cId="0" sldId="610"/>
        </pc:sldMkLst>
        <pc:inkChg chg="add">
          <ac:chgData name="اشرقت محمد طايل احمد الشياب" userId="2320120c-e857-44f1-b6b4-660a257091ee" providerId="ADAL" clId="{CCF3CC10-9E12-7C40-9E72-B95B4739913D}" dt="2021-11-01T10:49:27.022" v="11"/>
          <ac:inkMkLst>
            <pc:docMk/>
            <pc:sldMk cId="0" sldId="610"/>
            <ac:inkMk id="2" creationId="{23B696EA-07DE-0A45-8EE3-DCCF79D0B733}"/>
          </ac:inkMkLst>
        </pc:inkChg>
        <pc:inkChg chg="add">
          <ac:chgData name="اشرقت محمد طايل احمد الشياب" userId="2320120c-e857-44f1-b6b4-660a257091ee" providerId="ADAL" clId="{CCF3CC10-9E12-7C40-9E72-B95B4739913D}" dt="2021-11-01T10:50:06.288" v="12"/>
          <ac:inkMkLst>
            <pc:docMk/>
            <pc:sldMk cId="0" sldId="610"/>
            <ac:inkMk id="3" creationId="{5FF94109-534A-304B-9CEA-5C228E7D199A}"/>
          </ac:inkMkLst>
        </pc:inkChg>
        <pc:inkChg chg="add">
          <ac:chgData name="اشرقت محمد طايل احمد الشياب" userId="2320120c-e857-44f1-b6b4-660a257091ee" providerId="ADAL" clId="{CCF3CC10-9E12-7C40-9E72-B95B4739913D}" dt="2021-11-01T10:50:36.065" v="13"/>
          <ac:inkMkLst>
            <pc:docMk/>
            <pc:sldMk cId="0" sldId="610"/>
            <ac:inkMk id="4" creationId="{C75A4530-D92F-B447-ACD4-6D6D86BA7B36}"/>
          </ac:inkMkLst>
        </pc:inkChg>
        <pc:inkChg chg="add">
          <ac:chgData name="اشرقت محمد طايل احمد الشياب" userId="2320120c-e857-44f1-b6b4-660a257091ee" providerId="ADAL" clId="{CCF3CC10-9E12-7C40-9E72-B95B4739913D}" dt="2021-11-01T10:50:38.456" v="14"/>
          <ac:inkMkLst>
            <pc:docMk/>
            <pc:sldMk cId="0" sldId="610"/>
            <ac:inkMk id="5" creationId="{436B1321-F7E6-EF4D-A7A1-9393274553ED}"/>
          </ac:inkMkLst>
        </pc:inkChg>
      </pc:sldChg>
      <pc:sldChg chg="addSp">
        <pc:chgData name="اشرقت محمد طايل احمد الشياب" userId="2320120c-e857-44f1-b6b4-660a257091ee" providerId="ADAL" clId="{CCF3CC10-9E12-7C40-9E72-B95B4739913D}" dt="2021-11-01T10:50:52.290" v="16"/>
        <pc:sldMkLst>
          <pc:docMk/>
          <pc:sldMk cId="0" sldId="611"/>
        </pc:sldMkLst>
        <pc:inkChg chg="add">
          <ac:chgData name="اشرقت محمد طايل احمد الشياب" userId="2320120c-e857-44f1-b6b4-660a257091ee" providerId="ADAL" clId="{CCF3CC10-9E12-7C40-9E72-B95B4739913D}" dt="2021-11-01T10:50:49.889" v="15"/>
          <ac:inkMkLst>
            <pc:docMk/>
            <pc:sldMk cId="0" sldId="611"/>
            <ac:inkMk id="2" creationId="{A8D83BBE-D2D5-BB45-859D-7AE62AA849FA}"/>
          </ac:inkMkLst>
        </pc:inkChg>
        <pc:inkChg chg="add">
          <ac:chgData name="اشرقت محمد طايل احمد الشياب" userId="2320120c-e857-44f1-b6b4-660a257091ee" providerId="ADAL" clId="{CCF3CC10-9E12-7C40-9E72-B95B4739913D}" dt="2021-11-01T10:50:52.290" v="16"/>
          <ac:inkMkLst>
            <pc:docMk/>
            <pc:sldMk cId="0" sldId="611"/>
            <ac:inkMk id="3" creationId="{B48E2E0A-F695-8249-82DE-C9AE4218623C}"/>
          </ac:inkMkLst>
        </pc:inkChg>
      </pc:sldChg>
    </pc:docChg>
  </pc:docChgLst>
  <pc:docChgLst>
    <pc:chgData name="عبدالقادر اسامه عبدالقادر الطراونه" userId="S::420211503722@mutah.edu.jo::57a65583-bdd1-452a-861a-b693fdc6dbd9" providerId="AD" clId="Web-{9DC1DC95-57DD-44D5-AC2F-452E591CCA4E}"/>
    <pc:docChg chg="modSld">
      <pc:chgData name="عبدالقادر اسامه عبدالقادر الطراونه" userId="S::420211503722@mutah.edu.jo::57a65583-bdd1-452a-861a-b693fdc6dbd9" providerId="AD" clId="Web-{9DC1DC95-57DD-44D5-AC2F-452E591CCA4E}" dt="2021-11-01T10:41:13.315" v="5" actId="20577"/>
      <pc:docMkLst>
        <pc:docMk/>
      </pc:docMkLst>
      <pc:sldChg chg="addSp modSp">
        <pc:chgData name="عبدالقادر اسامه عبدالقادر الطراونه" userId="S::420211503722@mutah.edu.jo::57a65583-bdd1-452a-861a-b693fdc6dbd9" providerId="AD" clId="Web-{9DC1DC95-57DD-44D5-AC2F-452E591CCA4E}" dt="2021-11-01T10:41:13.315" v="5" actId="20577"/>
        <pc:sldMkLst>
          <pc:docMk/>
          <pc:sldMk cId="0" sldId="537"/>
        </pc:sldMkLst>
        <pc:spChg chg="add">
          <ac:chgData name="عبدالقادر اسامه عبدالقادر الطراونه" userId="S::420211503722@mutah.edu.jo::57a65583-bdd1-452a-861a-b693fdc6dbd9" providerId="AD" clId="Web-{9DC1DC95-57DD-44D5-AC2F-452E591CCA4E}" dt="2021-11-01T10:40:58.581" v="0"/>
          <ac:spMkLst>
            <pc:docMk/>
            <pc:sldMk cId="0" sldId="537"/>
            <ac:spMk id="3" creationId="{8B1425C5-70C9-4C20-B24C-B1272ECB11FA}"/>
          </ac:spMkLst>
        </pc:spChg>
        <pc:spChg chg="mod">
          <ac:chgData name="عبدالقادر اسامه عبدالقادر الطراونه" userId="S::420211503722@mutah.edu.jo::57a65583-bdd1-452a-861a-b693fdc6dbd9" providerId="AD" clId="Web-{9DC1DC95-57DD-44D5-AC2F-452E591CCA4E}" dt="2021-11-01T10:41:13.315" v="5" actId="20577"/>
          <ac:spMkLst>
            <pc:docMk/>
            <pc:sldMk cId="0" sldId="537"/>
            <ac:spMk id="762886" creationId="{946949F9-542E-413B-A98E-163D20C1B7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="" xmlns:a16="http://schemas.microsoft.com/office/drawing/2014/main" id="{4AEECCDB-E937-416B-8DDB-973D1E56472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>
            <a:extLst>
              <a:ext uri="{FF2B5EF4-FFF2-40B4-BE49-F238E27FC236}">
                <a16:creationId xmlns="" xmlns:a16="http://schemas.microsoft.com/office/drawing/2014/main" id="{20175A09-8A07-4195-B0D3-26C6F0654B0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>
            <a:extLst>
              <a:ext uri="{FF2B5EF4-FFF2-40B4-BE49-F238E27FC236}">
                <a16:creationId xmlns="" xmlns:a16="http://schemas.microsoft.com/office/drawing/2014/main" id="{C372702D-7C3A-4588-9C58-CF08DFF617A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>
            <a:extLst>
              <a:ext uri="{FF2B5EF4-FFF2-40B4-BE49-F238E27FC236}">
                <a16:creationId xmlns="" xmlns:a16="http://schemas.microsoft.com/office/drawing/2014/main" id="{90F45B24-CC25-4112-8B29-A88BA0ADA77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EA9FC2-E5CF-45AC-9260-D4A1EC7EC1B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="" xmlns:a16="http://schemas.microsoft.com/office/drawing/2014/main" id="{92A0A598-B2D3-49AB-9E6F-7C3190A364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>
            <a:extLst>
              <a:ext uri="{FF2B5EF4-FFF2-40B4-BE49-F238E27FC236}">
                <a16:creationId xmlns="" xmlns:a16="http://schemas.microsoft.com/office/drawing/2014/main" id="{C5CEBEB1-73CE-46BC-B60C-4C4F10FAD53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>
            <a:extLst>
              <a:ext uri="{FF2B5EF4-FFF2-40B4-BE49-F238E27FC236}">
                <a16:creationId xmlns="" xmlns:a16="http://schemas.microsoft.com/office/drawing/2014/main" id="{CA52D90D-52FD-4302-8FCE-E03F3280297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30250"/>
            <a:ext cx="4862513" cy="3646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>
            <a:extLst>
              <a:ext uri="{FF2B5EF4-FFF2-40B4-BE49-F238E27FC236}">
                <a16:creationId xmlns="" xmlns:a16="http://schemas.microsoft.com/office/drawing/2014/main" id="{D194FF40-C5F4-4108-BDC6-B2FCB5B8B98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619625"/>
            <a:ext cx="5026025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="" xmlns:a16="http://schemas.microsoft.com/office/drawing/2014/main" id="{65543273-A7C1-4079-BB68-818A75329F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>
            <a:extLst>
              <a:ext uri="{FF2B5EF4-FFF2-40B4-BE49-F238E27FC236}">
                <a16:creationId xmlns="" xmlns:a16="http://schemas.microsoft.com/office/drawing/2014/main" id="{84338256-19ED-435B-B1B4-C914021701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B762FB-4154-41A0-9527-7F6C20DE96C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114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="" xmlns:a16="http://schemas.microsoft.com/office/drawing/2014/main" id="{8E21076F-B98F-4AEA-87EF-A1935C0ED4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="" xmlns:a16="http://schemas.microsoft.com/office/drawing/2014/main" id="{DC2FF558-EFB7-4FEB-A586-E719784BE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="" xmlns:a16="http://schemas.microsoft.com/office/drawing/2014/main" id="{E8AA1B14-C472-4DEE-8F7D-CC65CACD8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427AD9F0-6DCA-4FD0-BF84-2811F5981EA9}" type="slidenum">
              <a:rPr lang="ar-SA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22858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58D97B9-A913-4BEA-9D8D-F93A5CBDBCA6}" type="slidenum">
              <a:rPr lang="ar-SA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42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altLang="en-US" smtClean="0"/>
          </a:p>
        </p:txBody>
      </p:sp>
    </p:spTree>
    <p:extLst>
      <p:ext uri="{BB962C8B-B14F-4D97-AF65-F5344CB8AC3E}">
        <p14:creationId xmlns:p14="http://schemas.microsoft.com/office/powerpoint/2010/main" val="2852258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ED6617D4-F660-4B97-94BF-E5F36F224B1C}" type="slidenum">
              <a:rPr lang="ar-SA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/>
              <a:t>–	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098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="" xmlns:a16="http://schemas.microsoft.com/office/drawing/2014/main" id="{8D1C0DE6-F4BE-4A05-A876-9F77A50DFA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="" xmlns:a16="http://schemas.microsoft.com/office/drawing/2014/main" id="{156B3D6F-2E09-43D3-892B-F841065AF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="" xmlns:a16="http://schemas.microsoft.com/office/drawing/2014/main" id="{3321F6A0-BD34-4EAF-A9A3-1812084AC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DEE6163F-B47C-41A5-A112-F65A2470F3D0}" type="slidenum">
              <a:rPr lang="ar-SA" altLang="en-US" sz="120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174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="" xmlns:a16="http://schemas.microsoft.com/office/drawing/2014/main" id="{1E5D33A4-8D3C-418E-9F6F-D7B769E672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D93D3B7B-671B-4C63-A486-77BE15083D83}" type="slidenum">
              <a:rPr lang="ar-SA" altLang="en-US" sz="1200"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5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="" xmlns:a16="http://schemas.microsoft.com/office/drawing/2014/main" id="{62614AD5-E259-40B4-90A4-943EA8028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="" xmlns:a16="http://schemas.microsoft.com/office/drawing/2014/main" id="{9385DC28-23C9-49CC-9D7C-00D56A741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altLang="en-US"/>
          </a:p>
        </p:txBody>
      </p:sp>
    </p:spTree>
    <p:extLst>
      <p:ext uri="{BB962C8B-B14F-4D97-AF65-F5344CB8AC3E}">
        <p14:creationId xmlns:p14="http://schemas.microsoft.com/office/powerpoint/2010/main" val="149133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="" xmlns:a16="http://schemas.microsoft.com/office/drawing/2014/main" id="{B63CFB34-FDDB-4EB2-B56E-F082EFC1AF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CAAF7A60-7410-4D07-8A27-00A87829BBF0}" type="slidenum">
              <a:rPr lang="ar-SA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11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="" xmlns:a16="http://schemas.microsoft.com/office/drawing/2014/main" id="{B8CDDCAB-865C-49CD-8FEA-D9B07AB5EE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="" xmlns:a16="http://schemas.microsoft.com/office/drawing/2014/main" id="{40907C48-B90A-4FBD-AA82-E2B710E1C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altLang="en-US"/>
          </a:p>
        </p:txBody>
      </p:sp>
    </p:spTree>
    <p:extLst>
      <p:ext uri="{BB962C8B-B14F-4D97-AF65-F5344CB8AC3E}">
        <p14:creationId xmlns:p14="http://schemas.microsoft.com/office/powerpoint/2010/main" val="421373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="" xmlns:a16="http://schemas.microsoft.com/office/drawing/2014/main" id="{C69700B9-54FB-41A9-93E7-34528023C6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="" xmlns:a16="http://schemas.microsoft.com/office/drawing/2014/main" id="{04AD973C-CC00-4C63-ADC5-61D78012E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="" xmlns:a16="http://schemas.microsoft.com/office/drawing/2014/main" id="{037F5213-63D9-418A-96AA-B68D3BA37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52BE25A1-5D2F-4B76-AE8C-05DB8CC4CE08}" type="slidenum">
              <a:rPr lang="ar-SA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7364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="" xmlns:a16="http://schemas.microsoft.com/office/drawing/2014/main" id="{527EA40D-2A99-476E-91DA-2AD2013461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="" xmlns:a16="http://schemas.microsoft.com/office/drawing/2014/main" id="{23FEC08D-C405-41AC-BEBA-FA9589C8E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="" xmlns:a16="http://schemas.microsoft.com/office/drawing/2014/main" id="{2C43E4DB-8158-42CA-9799-7EFD52414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23F4FD34-BE36-4ABD-8B10-96BA993A36C3}" type="slidenum">
              <a:rPr lang="ar-SA" altLang="en-US" sz="120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36243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="" xmlns:a16="http://schemas.microsoft.com/office/drawing/2014/main" id="{E27977B6-01FD-4BF1-8F62-7004FBFBA7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95FB3899-5399-44BF-9378-39ED75FB04E0}" type="slidenum">
              <a:rPr lang="ar-SA" altLang="en-US" sz="1200"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19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="" xmlns:a16="http://schemas.microsoft.com/office/drawing/2014/main" id="{32029441-11FA-4200-9287-BEA635087B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="" xmlns:a16="http://schemas.microsoft.com/office/drawing/2014/main" id="{86724629-4AFF-4910-AB1C-C2292D264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altLang="en-US"/>
          </a:p>
        </p:txBody>
      </p:sp>
    </p:spTree>
    <p:extLst>
      <p:ext uri="{BB962C8B-B14F-4D97-AF65-F5344CB8AC3E}">
        <p14:creationId xmlns:p14="http://schemas.microsoft.com/office/powerpoint/2010/main" val="4261542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D843A21F-E622-4BF3-92B2-B13EFCD614D4}" type="slidenum">
              <a:rPr lang="ar-SA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30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altLang="en-US" smtClean="0"/>
          </a:p>
        </p:txBody>
      </p:sp>
    </p:spTree>
    <p:extLst>
      <p:ext uri="{BB962C8B-B14F-4D97-AF65-F5344CB8AC3E}">
        <p14:creationId xmlns:p14="http://schemas.microsoft.com/office/powerpoint/2010/main" val="2051308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910047C3-E713-4E6A-B4B7-704537E9493B}" type="slidenum">
              <a:rPr lang="ar-SA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34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altLang="en-US" smtClean="0"/>
          </a:p>
        </p:txBody>
      </p:sp>
    </p:spTree>
    <p:extLst>
      <p:ext uri="{BB962C8B-B14F-4D97-AF65-F5344CB8AC3E}">
        <p14:creationId xmlns:p14="http://schemas.microsoft.com/office/powerpoint/2010/main" val="334164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FC408F-4E53-4FB6-818F-A7664EFED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82AD39-CCCB-4D64-9C94-8798216A4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770A96-5CD7-41C6-8B50-7E1978DCA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47FCFF4-5DC5-4B3B-ADA6-91F537DA188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00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BE2A3D-9B25-470D-A37B-5F093008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496643-E8E6-449A-A2BB-FE121083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F14D48-CF07-4755-9E50-FB6F1093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70F056D-3F60-46C3-9BDD-C0930E0585A5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14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239B11-EA71-4789-8F20-323966E92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F111AD-BE2C-4928-8E11-D74C004F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F632C3-733E-46AE-8403-26E0AA5B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4A778FB-E09F-4CFC-999F-72A933804FA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98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E9A3C571-1DDF-4943-B5BF-61364856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B186A609-98D0-4C64-9935-A08E965C5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D86A83BF-4502-443C-89BE-CF7EEC8E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C0B8D58-AB5E-4FEC-B9DB-8D02484DE4CE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233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 smtClean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6DC2631-E61F-4138-9140-185D12204D95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41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70F9F22-C8C3-4BB7-B52C-CCDEAC1AC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F5AA416-8F3D-4B53-9F99-8A87A8583B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761500B-CA33-4485-BE47-69815F62C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A41AFDD-4774-4C7C-A046-BD0E29166F8C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172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A6A2156-A567-43FC-B183-F3053495A6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713BACB-C1CC-4014-AC30-EBDC1C7A2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7C09A2D-5B6D-4C22-BF42-1377BA22B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47A9269-794C-45FB-AB0F-B8B0993B7716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806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10740FB-E6E6-4B84-88DC-5ECFBE9078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32D5A21-5FAB-4234-9845-877B59FA8B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B1EC1E0-066A-4EAB-AFB3-67FE42E47F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3E44A21-4964-4AB6-B511-74485A6C4F6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83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872811-75A1-44F1-AF75-3CD010193B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C10B1D-9A88-4A7F-A968-D72B29AF97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E04F29-0562-4D28-AE85-0234CD4DA0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A32C06E-59EF-4178-890A-C5D4C1619C40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167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1E43FE22-7303-417F-BBC4-21FD46A401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D1AA18C1-A7B0-4590-8987-D5330B8FD7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B2CDE389-7670-4833-95DD-B4947AF6A1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6386E39-FA04-450E-8986-9148562A14E7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669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1FDE2C89-12D2-4073-BDB8-BCD86C599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2DA4B807-BE33-470E-807A-38CCC208B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7812556-4DFF-4DBF-ADD5-8CE692B2A2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3C39C33-CDAC-4DA0-8F12-175646CF52D7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34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8CE072-41EC-45C4-962A-B567466C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5AF2EE-9E58-4175-B2D1-B58FADAC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A1CFDF-4C86-4526-9BF4-E830A409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DAE1822-05B4-423A-8859-21311B5CF3AE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774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707A651E-9D4D-4E9F-B48F-6912226F4F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09F5AD2A-2744-4639-AF03-76266D6349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401D5395-78C6-4AB4-B9BD-30AF2E07B0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6427929-CE33-4668-B1D3-621B26376D4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50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262E7B-01F5-4446-9C2D-585F23BDA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2DE89D-E994-48BD-B776-8FE5815D1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14F0B6-751C-4868-8B06-6F4AF50AAB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8BB8E29-801F-4018-9A3A-3F7F80D5BCC0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83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J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D77B5F-935B-4750-9E8D-517D05EDB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1EA07E2-1C11-40DF-9480-AAFF310A47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D86FB5-5601-4029-8630-06AECBF351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365E51C-60F1-40CB-A7DC-D58DB1AA75A7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663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EF4B2CC-7236-4CA9-AE84-BA41920984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DCD5641-305D-4AAB-B763-D0D02F0FA8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BAB317C-BD3E-4DB2-B386-42597CA69D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1EDFA19-D8CD-4411-A361-57B753F888E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964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980806D-15F2-44FD-8C25-2CDA2488B1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80E5DCB-1D9A-41E2-A774-BB2BAC3C09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3462AEA-9596-476A-B8E1-8CC89C638C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109F432-9779-4F2E-AA7B-ED05A570D75E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103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3ED61D2-8A5F-47DE-82A1-68E2ED100C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87B7F4F-94F1-437E-9C56-276B3AD350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4B46DE8-FDD0-47E5-882D-DC76CC76CA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11B9DFC-1334-4DF6-AB4D-8ED7BD729C4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218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8CEEDE9-6E36-493C-BC13-5BAB55BDCD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DDC3F36-D164-4A9C-B571-910C65BD2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F099A6C-4F98-420E-807A-B8820CEC7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708874A-9A4C-449D-A6E5-CBE1C284F66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624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40C9991-20F2-41F5-8DBD-27019264A1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97B35A1-562A-422E-86A9-1BE43A9019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F406E2A-49AE-4B80-A7D9-F1713E4BA8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DD3A8B8-4099-4449-B728-4AE0CDC9992F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496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8957B7-E63F-4409-BFF1-781293122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F5F87E-469F-4C9E-8B05-BF071844E8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1EB44B-A32F-46AE-84D2-8C290A5A28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6C639A5-DB7F-4DE2-91B1-362D24874EF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670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9F6C5D63-4324-4EE9-8661-98EC5F4F41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8BC3A8D6-BA01-40B2-92EC-D01857E2A6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49A456AD-DF0B-4CD3-ADC5-81E862B98C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0BDAB17-732C-4EEE-AEA5-C5BA5A5BB46B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70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4F5596-3BD5-4866-A5AD-EFA15314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1B1864-BE4D-42F7-A0C9-31A7F58D2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FB671E-CCC0-4C24-85D9-C600BB06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0DF213D-CA5A-4A19-9819-941925F188A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841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2C07BE3-5F04-40F7-875B-EDCB0A313E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DF69ED36-6404-424F-873C-36F166188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99D8FB6-AEEB-42E6-897B-F8C35231A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DCD6383-FBB5-4161-B286-A40A5D0A7933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531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45DA36B9-54DC-4251-A9D2-45053D6F5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0E84710-B8F3-4FF7-A1E1-5AE326911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46A8C8F6-8D87-4BB8-9953-1CF8773E16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0D52733-5756-422C-B60C-58AAA8F5DCF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18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276BAC-B9F9-47F4-A4C4-1634E57679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5D9A0C-C74D-4B19-835A-8D3363659B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B2264A-345E-4377-90EB-5A4070065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D79F599-43EF-400A-A347-1DA7E367E16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807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J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E42985-A6D2-46FF-8D6B-61AD1B69E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340FF9-980F-450D-898A-E31181797C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9448BA-B539-499B-9953-71D8B7F422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5AF4170-62A4-4D93-9E92-75E289F9BE1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837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B4CA213-57BE-4B06-98A0-DB8EE0D71A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6614C31-B506-4B29-9DB8-FBD1D78902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FAC5B86-CEB4-4217-9E73-4AE838EC02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8EAD7A5-80F8-491B-A56A-D7B3241928F5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497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CA16E1E-E139-4A4A-94FB-BF3459F03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DE15DA7-9145-4881-9027-8C06E8DAE8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CB588E9-4837-4A61-A3DA-E67BE86BC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8221803-9EA9-40DC-AFA7-4898200D5D65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521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E209171-ADA8-4BDC-B5E1-272AA58C49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04CDED4-6D3D-4E55-9F7C-3C0EF0B6F9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1CC7175-AE15-40FC-BF97-586C0A467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D63EA-9085-4B2E-88E3-B24ED521C763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18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CD58CBC-CB35-41A2-A2A7-608135EEC7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02A2992-4CC3-4C82-8A8A-30B1530FAC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50E5AE0-DD25-4D1F-A8B0-CB01FF22F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74F45-E119-4453-905F-3EB218CEBDC6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955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A8C773F-750A-4A76-81D3-D46A0EF47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E26677E-C34D-47A9-9833-9FB496F2A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6CBD48-874A-4BB6-8BCF-A812A7A1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5E68D-E272-41AE-AE3C-DE766EC4CFFC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47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5F8B89A-4092-4176-B4F9-38FE7F399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51088CA-39D7-454A-AA1F-B38DC81B6A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0CA2012-5B97-49D3-B184-87C1980FB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247C7B-250F-4689-A107-116BC3E16407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1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D0BA4E97-F6C5-4548-9CFF-717DA337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F6CF48D-4068-4623-8B71-0574A489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E99EC27-5F11-4BD9-9CF9-46A1E69C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1EA1E6E-FB5D-4F36-BCC1-0725E7483D03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0863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894FCFF-8888-4152-884F-7A951AA893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648A26F6-4934-438D-9AF6-2D9A4B145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32F0CB6-32D7-474A-A5DE-AB0200B25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3FB2CB-0167-438D-AAF6-A31A2D4ACE35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69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A2AC689A-ADC3-410F-A6BB-C9DE6FC26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F3F5CF67-903E-4F2E-850D-D3AA0586F9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10644775-211B-4110-9ABB-8F875BF98C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4B6DB-7511-46B4-8403-9966521C0504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34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66CB639E-A369-4C6D-866B-5173D56C1E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7CB941BB-2E79-4841-878F-603955D71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6865D078-493D-480A-89C7-3C2719E79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C4D1BD-23A8-48CC-88C6-3BC679BA4891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25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4B5757C-1455-4ECF-B762-60C00B5D9D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858909E-2700-49CE-952C-850958983E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20E522-7056-47F6-BD1E-2BF3130709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BB18A-E24A-414C-9C4E-C55DC2EED9F0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35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J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87A35AC-01D5-44A9-82E0-1A99DE5BB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0B27857-6F65-4BDF-B8B8-9B4D634E53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86F6AAC-43E4-448E-BBC0-4BD40942B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AED8F-34C5-4AAB-859D-B73614AF5F40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3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BD6A109-B920-4A47-A097-31A4679E62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E7332E0-D3AE-49AA-A8E1-A82A3C74BD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CA23494-AD22-4E98-944C-5241017DA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9E1E1-76B6-4F3A-8387-0BC1B486F383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13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3438F34-7A99-437F-9C48-1DE9BC6A7B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3627D79-A5FF-409B-8E93-85393C02C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F6C8065-9455-4A29-BAA5-BD03450F4E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E4F652-D966-456E-A812-DB2A8B312353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0A288E7E-0E10-4CD4-8307-1062A2EB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1B9BB38C-B317-4826-A8E9-A34F40D9A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6A67E564-0FC2-4245-B253-B6A98785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CB2A09-8033-48B1-A249-B3518FA237A6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33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D7015F30-C826-4F29-9A70-953D6E7E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7B057091-B5CF-4EC1-8126-E0A58D2E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B2997B7C-1DC6-4A05-87B1-02FA33E3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53E03F-4D6D-4DCC-81F7-AD05BC95EC83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11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C9C18F75-66BF-4F68-B284-E3DD0648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452A6006-153B-42EE-98F8-D065C41A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F297E604-FEBE-4534-BACA-16FF74AE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53F5857-AEF7-4E3E-9D55-57A526A392D3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42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A51ADF93-FDB2-4D7F-864E-51115DE9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8187D04-4E75-4ED0-AF17-C3E963167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0FA72E37-59C2-46A6-9ED5-BFBBDBEF6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DCC758-95A8-43D0-B347-E52B259E4A3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5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465078E2-A97F-407B-BFF2-B56DBD73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46EC063-490D-45A9-BD68-ACC3EA49E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hangingPunct="0">
              <a:defRPr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B0342FE-CBAF-4DE1-8210-1B272D3E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hangingPunct="0"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5BD8CE2-BCD8-49D6-98D8-03DFF32F235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88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04BBDEB0-A87C-4C98-B153-98099ACAA2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FEF3DE8F-BE80-4B4B-AB0D-3BB59D0E0B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90A935-49D0-48FF-9FC1-FB8776735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hangingPunct="1">
              <a:defRPr sz="1200" i="1">
                <a:solidFill>
                  <a:prstClr val="black">
                    <a:tint val="75000"/>
                  </a:prstClr>
                </a:solidFill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4259AB-43A3-4D32-8DE8-B6C99F13E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hangingPunct="1">
              <a:defRPr sz="1200" i="1">
                <a:solidFill>
                  <a:prstClr val="black">
                    <a:tint val="75000"/>
                  </a:prstClr>
                </a:solidFill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2CF842-C1E0-4EA5-BEB6-46A7619C1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1200" i="1">
                <a:solidFill>
                  <a:srgbClr val="898989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fld id="{C6305D08-A63B-4040-9E6E-94E2205CA40E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  <p:sldLayoutId id="2147485016" r:id="rId13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714D1FB9-FC2A-410A-AC9B-ACA2B25B6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D4177389-E13F-4F9A-8349-577C0F618D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E0D6DB68-8092-4DF3-8CDE-1EAB4C547E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C5B88A0C-5954-4D57-9E54-375C353B18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0914C253-3ED2-4F05-B64A-6053B36EF8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A9DCD3-6503-4539-B998-C0E10B87660E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2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FCF73D04-55EB-432A-8261-FEFF03E2A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DAAEBFEA-7231-4582-B3B2-FBC5E51A1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2925256D-2967-43AE-8ECF-F5A69FCBC8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E51EAD74-5C9A-4748-AA9E-3927852DCE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E10B466F-B2C8-4204-B9A3-0FDCFF9C60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AD19E-566C-4C20-9115-49B54D1A784A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14F4AC9A-AAE1-4470-9D4E-FB2805A065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4114441A-F8F3-4636-BDE4-84BC55FBB4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56B03197-D14E-4A76-AA49-6621CB807A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BD42DAC9-7725-45B8-862C-44A007896B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3869BC95-2341-4DB6-8951-A99976126E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/>
            </a:lvl1pPr>
          </a:lstStyle>
          <a:p>
            <a:fld id="{302839A4-3110-4FDA-80CF-0F10E58B3A7F}" type="slidenum">
              <a:rPr lang="ar-SA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0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5" r:id="rId1"/>
    <p:sldLayoutId id="2147485006" r:id="rId2"/>
    <p:sldLayoutId id="2147485007" r:id="rId3"/>
    <p:sldLayoutId id="2147485008" r:id="rId4"/>
    <p:sldLayoutId id="2147485009" r:id="rId5"/>
    <p:sldLayoutId id="2147485010" r:id="rId6"/>
    <p:sldLayoutId id="2147485011" r:id="rId7"/>
    <p:sldLayoutId id="2147485012" r:id="rId8"/>
    <p:sldLayoutId id="2147485013" r:id="rId9"/>
    <p:sldLayoutId id="2147485014" r:id="rId10"/>
    <p:sldLayoutId id="214748501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fi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="" xmlns:a16="http://schemas.microsoft.com/office/drawing/2014/main" id="{268D58DD-795F-4535-B5F5-A095119D11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73113" y="355600"/>
            <a:ext cx="7772400" cy="1022767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latin typeface="Arial Black" panose="020B0A04020102020204" pitchFamily="34" charset="0"/>
                <a:ea typeface="+mn-ea"/>
                <a:cs typeface="Tahoma" pitchFamily="34" charset="0"/>
              </a:rPr>
              <a:t>Histology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="" xmlns:a16="http://schemas.microsoft.com/office/drawing/2014/main" id="{DA1F01B4-95DD-4D9C-85BA-38654F18C4B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97611" y="2294583"/>
            <a:ext cx="2624137" cy="865188"/>
          </a:xfrm>
        </p:spPr>
        <p:txBody>
          <a:bodyPr/>
          <a:lstStyle/>
          <a:p>
            <a:pPr algn="l"/>
            <a:r>
              <a:rPr lang="en-US" alt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Tissue</a:t>
            </a:r>
            <a:endParaRPr lang="en-US" altLang="en-US" sz="3600" b="1" dirty="0">
              <a:solidFill>
                <a:schemeClr val="tx1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4340" name="Oval 4">
            <a:extLst>
              <a:ext uri="{FF2B5EF4-FFF2-40B4-BE49-F238E27FC236}">
                <a16:creationId xmlns="" xmlns:a16="http://schemas.microsoft.com/office/drawing/2014/main" id="{500AECC1-8BDF-476F-BFB2-F4535DC66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902" y="31997"/>
            <a:ext cx="2728278" cy="15113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EG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Text Box 5">
            <a:extLst>
              <a:ext uri="{FF2B5EF4-FFF2-40B4-BE49-F238E27FC236}">
                <a16:creationId xmlns="" xmlns:a16="http://schemas.microsoft.com/office/drawing/2014/main" id="{1DB7DE03-E14B-40FB-A0C6-8AF4E32F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199" y="2400519"/>
            <a:ext cx="2633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Arial Black" panose="020B0A04020102020204" pitchFamily="34" charset="0"/>
                <a:cs typeface="Tahoma" pitchFamily="34" charset="0"/>
              </a:rPr>
              <a:t>Science</a:t>
            </a:r>
          </a:p>
        </p:txBody>
      </p:sp>
      <p:sp>
        <p:nvSpPr>
          <p:cNvPr id="14342" name="Oval 6">
            <a:extLst>
              <a:ext uri="{FF2B5EF4-FFF2-40B4-BE49-F238E27FC236}">
                <a16:creationId xmlns="" xmlns:a16="http://schemas.microsoft.com/office/drawing/2014/main" id="{FA3CBD67-2010-4A45-8A21-0C7E84BB2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318" y="41507"/>
            <a:ext cx="3179763" cy="1512888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EG" altLang="en-US" sz="2400">
              <a:latin typeface="Times New Roman" panose="02020603050405020304" pitchFamily="18" charset="0"/>
            </a:endParaRPr>
          </a:p>
        </p:txBody>
      </p:sp>
      <p:sp>
        <p:nvSpPr>
          <p:cNvPr id="40968" name="Rectangle 1">
            <a:extLst>
              <a:ext uri="{FF2B5EF4-FFF2-40B4-BE49-F238E27FC236}">
                <a16:creationId xmlns="" xmlns:a16="http://schemas.microsoft.com/office/drawing/2014/main" id="{16A04F79-6444-479F-BA99-22C93DCF3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" y="3078381"/>
            <a:ext cx="9004935" cy="366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l" rtl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latin typeface="Times New Roman" panose="02020603050405020304" pitchFamily="18" charset="0"/>
              </a:rPr>
              <a:t>Macroscopic </a:t>
            </a:r>
            <a:r>
              <a:rPr lang="en-US" altLang="en-US" b="1" u="sng" dirty="0">
                <a:latin typeface="Times New Roman" panose="02020603050405020304" pitchFamily="18" charset="0"/>
              </a:rPr>
              <a:t>anatomy</a:t>
            </a:r>
          </a:p>
          <a:p>
            <a:pPr lvl="1" algn="l" rtl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Gross anatomy </a:t>
            </a:r>
            <a:r>
              <a:rPr lang="en-US" altLang="en-US" dirty="0">
                <a:latin typeface="Times New Roman" panose="02020603050405020304" pitchFamily="18" charset="0"/>
              </a:rPr>
              <a:t>– the study of large, easily observable structures (by naked eye)</a:t>
            </a:r>
          </a:p>
          <a:p>
            <a:pPr lvl="1" algn="l" rtl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 u="sng" dirty="0">
                <a:latin typeface="Times New Roman" panose="02020603050405020304" pitchFamily="18" charset="0"/>
              </a:rPr>
              <a:t>Microscopic anatomy </a:t>
            </a:r>
            <a:endParaRPr lang="en-US" altLang="en-US" b="1" u="sng" dirty="0" smtClean="0">
              <a:latin typeface="Times New Roman" panose="02020603050405020304" pitchFamily="18" charset="0"/>
            </a:endParaRPr>
          </a:p>
          <a:p>
            <a:pPr lvl="1" algn="l" rtl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Cytology = histology </a:t>
            </a:r>
            <a:r>
              <a:rPr lang="en-US" altLang="en-US" dirty="0">
                <a:latin typeface="Times New Roman" panose="02020603050405020304" pitchFamily="18" charset="0"/>
              </a:rPr>
              <a:t>– the study of very small structures, where a magnifying  lens or microscope is needed</a:t>
            </a:r>
            <a:r>
              <a:rPr lang="en-US" altLang="en-US" dirty="0" smtClean="0">
                <a:latin typeface="Times New Roman" panose="02020603050405020304" pitchFamily="18" charset="0"/>
              </a:rPr>
              <a:t>.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Histology</a:t>
            </a:r>
            <a:r>
              <a:rPr lang="en-US" altLang="en-US" sz="2800" dirty="0">
                <a:latin typeface="Times New Roman" panose="02020603050405020304" pitchFamily="18" charset="0"/>
              </a:rPr>
              <a:t>: study of </a:t>
            </a:r>
            <a:r>
              <a:rPr lang="en-US" altLang="en-US" sz="2800" u="sng" dirty="0">
                <a:latin typeface="Times New Roman" panose="02020603050405020304" pitchFamily="18" charset="0"/>
              </a:rPr>
              <a:t>normal</a:t>
            </a:r>
            <a:r>
              <a:rPr lang="en-US" altLang="en-US" sz="2800" dirty="0">
                <a:latin typeface="Times New Roman" panose="02020603050405020304" pitchFamily="18" charset="0"/>
              </a:rPr>
              <a:t> tissues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Pathology</a:t>
            </a:r>
            <a:r>
              <a:rPr lang="en-US" altLang="en-US" sz="2800" dirty="0">
                <a:latin typeface="Times New Roman" panose="02020603050405020304" pitchFamily="18" charset="0"/>
              </a:rPr>
              <a:t>: study of </a:t>
            </a:r>
            <a:r>
              <a:rPr lang="en-US" altLang="en-US" sz="2800" u="sng" dirty="0">
                <a:latin typeface="Times New Roman" panose="02020603050405020304" pitchFamily="18" charset="0"/>
              </a:rPr>
              <a:t>diseased</a:t>
            </a:r>
            <a:r>
              <a:rPr lang="en-US" altLang="en-US" sz="2800" dirty="0">
                <a:latin typeface="Times New Roman" panose="02020603050405020304" pitchFamily="18" charset="0"/>
              </a:rPr>
              <a:t> tissues</a:t>
            </a:r>
          </a:p>
          <a:p>
            <a:pPr lvl="1" algn="l" rtl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052604" y="1543298"/>
            <a:ext cx="374808" cy="103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5838190" y="1563905"/>
            <a:ext cx="414020" cy="926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>
            <a:extLst>
              <a:ext uri="{FF2B5EF4-FFF2-40B4-BE49-F238E27FC236}">
                <a16:creationId xmlns="" xmlns:a16="http://schemas.microsoft.com/office/drawing/2014/main" id="{B75B89E9-E742-4572-992E-90FB3D2D8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9" y="104458"/>
            <a:ext cx="6572251" cy="6432530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1475" indent="-192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membrane 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Fluidity, stability , permeability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defRPr/>
            </a:pPr>
            <a:endParaRPr lang="en-GB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2287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Cholesterol </a:t>
            </a:r>
            <a:r>
              <a:rPr lang="en-GB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regulates the fluidity of the </a:t>
            </a:r>
            <a:r>
              <a:rPr lang="en-GB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</a:p>
          <a:p>
            <a:pPr marL="522287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GB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</a:t>
            </a:r>
            <a:r>
              <a:rPr lang="en-GB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 and help to prevent ions from passing through the membrane.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22287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warm temperatures (such as 37°C), cholesterol restrains the movement of phospholipids and reduces fluidity.</a:t>
            </a:r>
          </a:p>
          <a:p>
            <a:pPr marL="522287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cool temperatures, it maintains fluidity by preventing tight packing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2287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Thus, cholesterol acts as a “temperature buffer” for the membrane, resisting changes in membrane fluidity as temperature changes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8" descr="cholesterol">
            <a:extLst>
              <a:ext uri="{FF2B5EF4-FFF2-40B4-BE49-F238E27FC236}">
                <a16:creationId xmlns="" xmlns:a16="http://schemas.microsoft.com/office/drawing/2014/main" id="{16EF01E0-716F-4C8D-9A51-22EDC03D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104458"/>
            <a:ext cx="2354580" cy="22479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2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="" xmlns:a16="http://schemas.microsoft.com/office/drawing/2014/main" id="{84567793-8C26-469B-85C9-30239515A7D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5408" y="198437"/>
            <a:ext cx="8875712" cy="1664653"/>
          </a:xfrm>
        </p:spPr>
        <p:txBody>
          <a:bodyPr/>
          <a:lstStyle/>
          <a:p>
            <a:pPr lvl="0" algn="l" rtl="0" eaLnBrk="1" hangingPunct="1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Trilaminar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b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Deposition of osmium  in the polar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heads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4" name="Rectangle 5">
            <a:extLst>
              <a:ext uri="{FF2B5EF4-FFF2-40B4-BE49-F238E27FC236}">
                <a16:creationId xmlns="" xmlns:a16="http://schemas.microsoft.com/office/drawing/2014/main" id="{E602A6B7-E3CE-4DF5-BAB2-F7D371382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2" y="4457700"/>
            <a:ext cx="22098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25" name="Line 6">
            <a:extLst>
              <a:ext uri="{FF2B5EF4-FFF2-40B4-BE49-F238E27FC236}">
                <a16:creationId xmlns="" xmlns:a16="http://schemas.microsoft.com/office/drawing/2014/main" id="{90CDDA7B-D546-4E97-AB55-1F67259611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139689"/>
            <a:ext cx="14478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26" name="Line 7">
            <a:extLst>
              <a:ext uri="{FF2B5EF4-FFF2-40B4-BE49-F238E27FC236}">
                <a16:creationId xmlns="" xmlns:a16="http://schemas.microsoft.com/office/drawing/2014/main" id="{70B232EC-DC72-48C4-83A0-CEB4D62D2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4724400"/>
            <a:ext cx="14478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27" name="Line 8">
            <a:extLst>
              <a:ext uri="{FF2B5EF4-FFF2-40B4-BE49-F238E27FC236}">
                <a16:creationId xmlns="" xmlns:a16="http://schemas.microsoft.com/office/drawing/2014/main" id="{F4E3EED5-0E11-47E1-9279-32454595FD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4876800"/>
            <a:ext cx="381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28" name="Rectangle 9">
            <a:extLst>
              <a:ext uri="{FF2B5EF4-FFF2-40B4-BE49-F238E27FC236}">
                <a16:creationId xmlns="" xmlns:a16="http://schemas.microsoft.com/office/drawing/2014/main" id="{17401863-2590-4AA8-B010-B11389A8C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2" y="3810000"/>
            <a:ext cx="1676400" cy="2209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29" name="Oval 10">
            <a:extLst>
              <a:ext uri="{FF2B5EF4-FFF2-40B4-BE49-F238E27FC236}">
                <a16:creationId xmlns="" xmlns:a16="http://schemas.microsoft.com/office/drawing/2014/main" id="{65C04334-14E9-4D27-9446-07B67E9C3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62400"/>
            <a:ext cx="304800" cy="3048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30" name="Oval 11">
            <a:extLst>
              <a:ext uri="{FF2B5EF4-FFF2-40B4-BE49-F238E27FC236}">
                <a16:creationId xmlns="" xmlns:a16="http://schemas.microsoft.com/office/drawing/2014/main" id="{B9A64D93-78ED-437E-BD15-91B370D4F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962400"/>
            <a:ext cx="304800" cy="3048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31" name="Oval 12">
            <a:extLst>
              <a:ext uri="{FF2B5EF4-FFF2-40B4-BE49-F238E27FC236}">
                <a16:creationId xmlns="" xmlns:a16="http://schemas.microsoft.com/office/drawing/2014/main" id="{CEA063F7-DCA2-412A-9628-8C9619358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962400"/>
            <a:ext cx="304800" cy="3048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32" name="Oval 13">
            <a:extLst>
              <a:ext uri="{FF2B5EF4-FFF2-40B4-BE49-F238E27FC236}">
                <a16:creationId xmlns="" xmlns:a16="http://schemas.microsoft.com/office/drawing/2014/main" id="{E3D15E4C-B612-41D5-886F-34E91B541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962400"/>
            <a:ext cx="304800" cy="3048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33" name="Oval 14">
            <a:extLst>
              <a:ext uri="{FF2B5EF4-FFF2-40B4-BE49-F238E27FC236}">
                <a16:creationId xmlns="" xmlns:a16="http://schemas.microsoft.com/office/drawing/2014/main" id="{1F4D4493-A1FE-4BBA-9818-A99C584A9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486400"/>
            <a:ext cx="304800" cy="3048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34" name="Oval 15">
            <a:extLst>
              <a:ext uri="{FF2B5EF4-FFF2-40B4-BE49-F238E27FC236}">
                <a16:creationId xmlns="" xmlns:a16="http://schemas.microsoft.com/office/drawing/2014/main" id="{6BA4B0B5-87C6-4F6E-84B9-523195588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486400"/>
            <a:ext cx="304800" cy="3048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35" name="Oval 16">
            <a:extLst>
              <a:ext uri="{FF2B5EF4-FFF2-40B4-BE49-F238E27FC236}">
                <a16:creationId xmlns="" xmlns:a16="http://schemas.microsoft.com/office/drawing/2014/main" id="{0C6901BC-BE58-40CD-871D-377C15BFB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486400"/>
            <a:ext cx="304800" cy="3048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36" name="Oval 17">
            <a:extLst>
              <a:ext uri="{FF2B5EF4-FFF2-40B4-BE49-F238E27FC236}">
                <a16:creationId xmlns="" xmlns:a16="http://schemas.microsoft.com/office/drawing/2014/main" id="{379ED93F-3683-4422-9FE7-0D30BD457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486400"/>
            <a:ext cx="304800" cy="3048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37" name="Freeform 18">
            <a:extLst>
              <a:ext uri="{FF2B5EF4-FFF2-40B4-BE49-F238E27FC236}">
                <a16:creationId xmlns="" xmlns:a16="http://schemas.microsoft.com/office/drawing/2014/main" id="{A3C70722-179E-4420-832D-A417F71B80DD}"/>
              </a:ext>
            </a:extLst>
          </p:cNvPr>
          <p:cNvSpPr>
            <a:spLocks/>
          </p:cNvSpPr>
          <p:nvPr/>
        </p:nvSpPr>
        <p:spPr bwMode="auto">
          <a:xfrm>
            <a:off x="2049463" y="4903788"/>
            <a:ext cx="312737" cy="582612"/>
          </a:xfrm>
          <a:custGeom>
            <a:avLst/>
            <a:gdLst>
              <a:gd name="T0" fmla="*/ 2147483646 w 293"/>
              <a:gd name="T1" fmla="*/ 0 h 367"/>
              <a:gd name="T2" fmla="*/ 2147483646 w 293"/>
              <a:gd name="T3" fmla="*/ 2147483646 h 367"/>
              <a:gd name="T4" fmla="*/ 2147483646 w 293"/>
              <a:gd name="T5" fmla="*/ 2147483646 h 367"/>
              <a:gd name="T6" fmla="*/ 2147483646 w 293"/>
              <a:gd name="T7" fmla="*/ 2147483646 h 367"/>
              <a:gd name="T8" fmla="*/ 0 60000 65536"/>
              <a:gd name="T9" fmla="*/ 0 60000 65536"/>
              <a:gd name="T10" fmla="*/ 0 60000 65536"/>
              <a:gd name="T11" fmla="*/ 0 60000 65536"/>
              <a:gd name="T12" fmla="*/ 0 w 293"/>
              <a:gd name="T13" fmla="*/ 0 h 367"/>
              <a:gd name="T14" fmla="*/ 293 w 293"/>
              <a:gd name="T15" fmla="*/ 367 h 3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3" h="367">
                <a:moveTo>
                  <a:pt x="92" y="0"/>
                </a:moveTo>
                <a:cubicBezTo>
                  <a:pt x="53" y="115"/>
                  <a:pt x="0" y="278"/>
                  <a:pt x="121" y="360"/>
                </a:cubicBezTo>
                <a:cubicBezTo>
                  <a:pt x="159" y="355"/>
                  <a:pt x="204" y="367"/>
                  <a:pt x="236" y="345"/>
                </a:cubicBezTo>
                <a:cubicBezTo>
                  <a:pt x="293" y="305"/>
                  <a:pt x="279" y="46"/>
                  <a:pt x="279" y="28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38" name="Freeform 19">
            <a:extLst>
              <a:ext uri="{FF2B5EF4-FFF2-40B4-BE49-F238E27FC236}">
                <a16:creationId xmlns="" xmlns:a16="http://schemas.microsoft.com/office/drawing/2014/main" id="{684EC7B4-057B-4731-916A-CA1E97B5ABD6}"/>
              </a:ext>
            </a:extLst>
          </p:cNvPr>
          <p:cNvSpPr>
            <a:spLocks/>
          </p:cNvSpPr>
          <p:nvPr/>
        </p:nvSpPr>
        <p:spPr bwMode="auto">
          <a:xfrm>
            <a:off x="1668463" y="4903788"/>
            <a:ext cx="312737" cy="582612"/>
          </a:xfrm>
          <a:custGeom>
            <a:avLst/>
            <a:gdLst>
              <a:gd name="T0" fmla="*/ 2147483646 w 293"/>
              <a:gd name="T1" fmla="*/ 0 h 367"/>
              <a:gd name="T2" fmla="*/ 2147483646 w 293"/>
              <a:gd name="T3" fmla="*/ 2147483646 h 367"/>
              <a:gd name="T4" fmla="*/ 2147483646 w 293"/>
              <a:gd name="T5" fmla="*/ 2147483646 h 367"/>
              <a:gd name="T6" fmla="*/ 2147483646 w 293"/>
              <a:gd name="T7" fmla="*/ 2147483646 h 367"/>
              <a:gd name="T8" fmla="*/ 0 60000 65536"/>
              <a:gd name="T9" fmla="*/ 0 60000 65536"/>
              <a:gd name="T10" fmla="*/ 0 60000 65536"/>
              <a:gd name="T11" fmla="*/ 0 60000 65536"/>
              <a:gd name="T12" fmla="*/ 0 w 293"/>
              <a:gd name="T13" fmla="*/ 0 h 367"/>
              <a:gd name="T14" fmla="*/ 293 w 293"/>
              <a:gd name="T15" fmla="*/ 367 h 3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3" h="367">
                <a:moveTo>
                  <a:pt x="92" y="0"/>
                </a:moveTo>
                <a:cubicBezTo>
                  <a:pt x="53" y="115"/>
                  <a:pt x="0" y="278"/>
                  <a:pt x="121" y="360"/>
                </a:cubicBezTo>
                <a:cubicBezTo>
                  <a:pt x="159" y="355"/>
                  <a:pt x="204" y="367"/>
                  <a:pt x="236" y="345"/>
                </a:cubicBezTo>
                <a:cubicBezTo>
                  <a:pt x="293" y="305"/>
                  <a:pt x="279" y="46"/>
                  <a:pt x="279" y="28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39" name="Freeform 20">
            <a:extLst>
              <a:ext uri="{FF2B5EF4-FFF2-40B4-BE49-F238E27FC236}">
                <a16:creationId xmlns="" xmlns:a16="http://schemas.microsoft.com/office/drawing/2014/main" id="{833C1AE3-9CB5-4B6C-8384-1266038FEBAC}"/>
              </a:ext>
            </a:extLst>
          </p:cNvPr>
          <p:cNvSpPr>
            <a:spLocks/>
          </p:cNvSpPr>
          <p:nvPr/>
        </p:nvSpPr>
        <p:spPr bwMode="auto">
          <a:xfrm>
            <a:off x="1295400" y="4903788"/>
            <a:ext cx="312738" cy="582612"/>
          </a:xfrm>
          <a:custGeom>
            <a:avLst/>
            <a:gdLst>
              <a:gd name="T0" fmla="*/ 2147483646 w 293"/>
              <a:gd name="T1" fmla="*/ 0 h 367"/>
              <a:gd name="T2" fmla="*/ 2147483646 w 293"/>
              <a:gd name="T3" fmla="*/ 2147483646 h 367"/>
              <a:gd name="T4" fmla="*/ 2147483646 w 293"/>
              <a:gd name="T5" fmla="*/ 2147483646 h 367"/>
              <a:gd name="T6" fmla="*/ 2147483646 w 293"/>
              <a:gd name="T7" fmla="*/ 2147483646 h 367"/>
              <a:gd name="T8" fmla="*/ 0 60000 65536"/>
              <a:gd name="T9" fmla="*/ 0 60000 65536"/>
              <a:gd name="T10" fmla="*/ 0 60000 65536"/>
              <a:gd name="T11" fmla="*/ 0 60000 65536"/>
              <a:gd name="T12" fmla="*/ 0 w 293"/>
              <a:gd name="T13" fmla="*/ 0 h 367"/>
              <a:gd name="T14" fmla="*/ 293 w 293"/>
              <a:gd name="T15" fmla="*/ 367 h 3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3" h="367">
                <a:moveTo>
                  <a:pt x="92" y="0"/>
                </a:moveTo>
                <a:cubicBezTo>
                  <a:pt x="53" y="115"/>
                  <a:pt x="0" y="278"/>
                  <a:pt x="121" y="360"/>
                </a:cubicBezTo>
                <a:cubicBezTo>
                  <a:pt x="159" y="355"/>
                  <a:pt x="204" y="367"/>
                  <a:pt x="236" y="345"/>
                </a:cubicBezTo>
                <a:cubicBezTo>
                  <a:pt x="293" y="305"/>
                  <a:pt x="279" y="46"/>
                  <a:pt x="279" y="28"/>
                </a:cubicBezTo>
              </a:path>
            </a:pathLst>
          </a:cu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40" name="Freeform 21">
            <a:extLst>
              <a:ext uri="{FF2B5EF4-FFF2-40B4-BE49-F238E27FC236}">
                <a16:creationId xmlns="" xmlns:a16="http://schemas.microsoft.com/office/drawing/2014/main" id="{5095D1F8-E8D4-473F-BAA4-A73ABDE5156D}"/>
              </a:ext>
            </a:extLst>
          </p:cNvPr>
          <p:cNvSpPr>
            <a:spLocks/>
          </p:cNvSpPr>
          <p:nvPr/>
        </p:nvSpPr>
        <p:spPr bwMode="auto">
          <a:xfrm>
            <a:off x="914400" y="4903788"/>
            <a:ext cx="312738" cy="582612"/>
          </a:xfrm>
          <a:custGeom>
            <a:avLst/>
            <a:gdLst>
              <a:gd name="T0" fmla="*/ 2147483646 w 293"/>
              <a:gd name="T1" fmla="*/ 0 h 367"/>
              <a:gd name="T2" fmla="*/ 2147483646 w 293"/>
              <a:gd name="T3" fmla="*/ 2147483646 h 367"/>
              <a:gd name="T4" fmla="*/ 2147483646 w 293"/>
              <a:gd name="T5" fmla="*/ 2147483646 h 367"/>
              <a:gd name="T6" fmla="*/ 2147483646 w 293"/>
              <a:gd name="T7" fmla="*/ 2147483646 h 367"/>
              <a:gd name="T8" fmla="*/ 0 60000 65536"/>
              <a:gd name="T9" fmla="*/ 0 60000 65536"/>
              <a:gd name="T10" fmla="*/ 0 60000 65536"/>
              <a:gd name="T11" fmla="*/ 0 60000 65536"/>
              <a:gd name="T12" fmla="*/ 0 w 293"/>
              <a:gd name="T13" fmla="*/ 0 h 367"/>
              <a:gd name="T14" fmla="*/ 293 w 293"/>
              <a:gd name="T15" fmla="*/ 367 h 3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3" h="367">
                <a:moveTo>
                  <a:pt x="92" y="0"/>
                </a:moveTo>
                <a:cubicBezTo>
                  <a:pt x="53" y="115"/>
                  <a:pt x="0" y="278"/>
                  <a:pt x="121" y="360"/>
                </a:cubicBezTo>
                <a:cubicBezTo>
                  <a:pt x="159" y="355"/>
                  <a:pt x="204" y="367"/>
                  <a:pt x="236" y="345"/>
                </a:cubicBezTo>
                <a:cubicBezTo>
                  <a:pt x="293" y="305"/>
                  <a:pt x="279" y="46"/>
                  <a:pt x="279" y="28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41" name="Freeform 22">
            <a:extLst>
              <a:ext uri="{FF2B5EF4-FFF2-40B4-BE49-F238E27FC236}">
                <a16:creationId xmlns="" xmlns:a16="http://schemas.microsoft.com/office/drawing/2014/main" id="{68AA398C-7E2D-4C03-AC7D-4E3A61F983FB}"/>
              </a:ext>
            </a:extLst>
          </p:cNvPr>
          <p:cNvSpPr>
            <a:spLocks/>
          </p:cNvSpPr>
          <p:nvPr/>
        </p:nvSpPr>
        <p:spPr bwMode="auto">
          <a:xfrm>
            <a:off x="914400" y="4275138"/>
            <a:ext cx="304800" cy="601662"/>
          </a:xfrm>
          <a:custGeom>
            <a:avLst/>
            <a:gdLst>
              <a:gd name="T0" fmla="*/ 2147483646 w 147"/>
              <a:gd name="T1" fmla="*/ 2147483646 h 317"/>
              <a:gd name="T2" fmla="*/ 2147483646 w 147"/>
              <a:gd name="T3" fmla="*/ 0 h 317"/>
              <a:gd name="T4" fmla="*/ 2147483646 w 147"/>
              <a:gd name="T5" fmla="*/ 2147483646 h 317"/>
              <a:gd name="T6" fmla="*/ 0 60000 65536"/>
              <a:gd name="T7" fmla="*/ 0 60000 65536"/>
              <a:gd name="T8" fmla="*/ 0 60000 65536"/>
              <a:gd name="T9" fmla="*/ 0 w 147"/>
              <a:gd name="T10" fmla="*/ 0 h 317"/>
              <a:gd name="T11" fmla="*/ 147 w 147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" h="317">
                <a:moveTo>
                  <a:pt x="18" y="317"/>
                </a:moveTo>
                <a:cubicBezTo>
                  <a:pt x="26" y="200"/>
                  <a:pt x="0" y="70"/>
                  <a:pt x="104" y="0"/>
                </a:cubicBezTo>
                <a:cubicBezTo>
                  <a:pt x="147" y="125"/>
                  <a:pt x="119" y="28"/>
                  <a:pt x="119" y="302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42" name="Freeform 23">
            <a:extLst>
              <a:ext uri="{FF2B5EF4-FFF2-40B4-BE49-F238E27FC236}">
                <a16:creationId xmlns="" xmlns:a16="http://schemas.microsoft.com/office/drawing/2014/main" id="{9EB8560B-6966-407D-BE55-19A3F7FCBDCD}"/>
              </a:ext>
            </a:extLst>
          </p:cNvPr>
          <p:cNvSpPr>
            <a:spLocks/>
          </p:cNvSpPr>
          <p:nvPr/>
        </p:nvSpPr>
        <p:spPr bwMode="auto">
          <a:xfrm>
            <a:off x="1219200" y="4267200"/>
            <a:ext cx="304800" cy="601663"/>
          </a:xfrm>
          <a:custGeom>
            <a:avLst/>
            <a:gdLst>
              <a:gd name="T0" fmla="*/ 2147483646 w 147"/>
              <a:gd name="T1" fmla="*/ 2147483646 h 317"/>
              <a:gd name="T2" fmla="*/ 2147483646 w 147"/>
              <a:gd name="T3" fmla="*/ 0 h 317"/>
              <a:gd name="T4" fmla="*/ 2147483646 w 147"/>
              <a:gd name="T5" fmla="*/ 2147483646 h 317"/>
              <a:gd name="T6" fmla="*/ 0 60000 65536"/>
              <a:gd name="T7" fmla="*/ 0 60000 65536"/>
              <a:gd name="T8" fmla="*/ 0 60000 65536"/>
              <a:gd name="T9" fmla="*/ 0 w 147"/>
              <a:gd name="T10" fmla="*/ 0 h 317"/>
              <a:gd name="T11" fmla="*/ 147 w 147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" h="317">
                <a:moveTo>
                  <a:pt x="18" y="317"/>
                </a:moveTo>
                <a:cubicBezTo>
                  <a:pt x="26" y="200"/>
                  <a:pt x="0" y="70"/>
                  <a:pt x="104" y="0"/>
                </a:cubicBezTo>
                <a:cubicBezTo>
                  <a:pt x="147" y="125"/>
                  <a:pt x="119" y="28"/>
                  <a:pt x="119" y="302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43" name="Freeform 24">
            <a:extLst>
              <a:ext uri="{FF2B5EF4-FFF2-40B4-BE49-F238E27FC236}">
                <a16:creationId xmlns="" xmlns:a16="http://schemas.microsoft.com/office/drawing/2014/main" id="{841965D3-0A4F-4E90-B786-5F24F4EFADFA}"/>
              </a:ext>
            </a:extLst>
          </p:cNvPr>
          <p:cNvSpPr>
            <a:spLocks/>
          </p:cNvSpPr>
          <p:nvPr/>
        </p:nvSpPr>
        <p:spPr bwMode="auto">
          <a:xfrm>
            <a:off x="1600200" y="4267200"/>
            <a:ext cx="304800" cy="601663"/>
          </a:xfrm>
          <a:custGeom>
            <a:avLst/>
            <a:gdLst>
              <a:gd name="T0" fmla="*/ 2147483646 w 147"/>
              <a:gd name="T1" fmla="*/ 2147483646 h 317"/>
              <a:gd name="T2" fmla="*/ 2147483646 w 147"/>
              <a:gd name="T3" fmla="*/ 0 h 317"/>
              <a:gd name="T4" fmla="*/ 2147483646 w 147"/>
              <a:gd name="T5" fmla="*/ 2147483646 h 317"/>
              <a:gd name="T6" fmla="*/ 0 60000 65536"/>
              <a:gd name="T7" fmla="*/ 0 60000 65536"/>
              <a:gd name="T8" fmla="*/ 0 60000 65536"/>
              <a:gd name="T9" fmla="*/ 0 w 147"/>
              <a:gd name="T10" fmla="*/ 0 h 317"/>
              <a:gd name="T11" fmla="*/ 147 w 147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" h="317">
                <a:moveTo>
                  <a:pt x="18" y="317"/>
                </a:moveTo>
                <a:cubicBezTo>
                  <a:pt x="26" y="200"/>
                  <a:pt x="0" y="70"/>
                  <a:pt x="104" y="0"/>
                </a:cubicBezTo>
                <a:cubicBezTo>
                  <a:pt x="147" y="125"/>
                  <a:pt x="119" y="28"/>
                  <a:pt x="119" y="302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44" name="Freeform 25">
            <a:extLst>
              <a:ext uri="{FF2B5EF4-FFF2-40B4-BE49-F238E27FC236}">
                <a16:creationId xmlns="" xmlns:a16="http://schemas.microsoft.com/office/drawing/2014/main" id="{843118EA-23A6-4725-991B-EE307120BCAB}"/>
              </a:ext>
            </a:extLst>
          </p:cNvPr>
          <p:cNvSpPr>
            <a:spLocks/>
          </p:cNvSpPr>
          <p:nvPr/>
        </p:nvSpPr>
        <p:spPr bwMode="auto">
          <a:xfrm>
            <a:off x="2057400" y="4267200"/>
            <a:ext cx="304800" cy="601663"/>
          </a:xfrm>
          <a:custGeom>
            <a:avLst/>
            <a:gdLst>
              <a:gd name="T0" fmla="*/ 2147483646 w 147"/>
              <a:gd name="T1" fmla="*/ 2147483646 h 317"/>
              <a:gd name="T2" fmla="*/ 2147483646 w 147"/>
              <a:gd name="T3" fmla="*/ 0 h 317"/>
              <a:gd name="T4" fmla="*/ 2147483646 w 147"/>
              <a:gd name="T5" fmla="*/ 2147483646 h 317"/>
              <a:gd name="T6" fmla="*/ 0 60000 65536"/>
              <a:gd name="T7" fmla="*/ 0 60000 65536"/>
              <a:gd name="T8" fmla="*/ 0 60000 65536"/>
              <a:gd name="T9" fmla="*/ 0 w 147"/>
              <a:gd name="T10" fmla="*/ 0 h 317"/>
              <a:gd name="T11" fmla="*/ 147 w 147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" h="317">
                <a:moveTo>
                  <a:pt x="18" y="317"/>
                </a:moveTo>
                <a:cubicBezTo>
                  <a:pt x="26" y="200"/>
                  <a:pt x="0" y="70"/>
                  <a:pt x="104" y="0"/>
                </a:cubicBezTo>
                <a:cubicBezTo>
                  <a:pt x="147" y="125"/>
                  <a:pt x="119" y="28"/>
                  <a:pt x="119" y="302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46" name="Line 27">
            <a:extLst>
              <a:ext uri="{FF2B5EF4-FFF2-40B4-BE49-F238E27FC236}">
                <a16:creationId xmlns="" xmlns:a16="http://schemas.microsoft.com/office/drawing/2014/main" id="{6B8E62A4-ADB6-40D7-A37E-CFC00A2F61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114800"/>
            <a:ext cx="1295400" cy="533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47" name="Line 28">
            <a:extLst>
              <a:ext uri="{FF2B5EF4-FFF2-40B4-BE49-F238E27FC236}">
                <a16:creationId xmlns="" xmlns:a16="http://schemas.microsoft.com/office/drawing/2014/main" id="{8C163127-1AED-4598-A1B7-9BE71EEC2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343400"/>
            <a:ext cx="533400" cy="533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48" name="Line 29">
            <a:extLst>
              <a:ext uri="{FF2B5EF4-FFF2-40B4-BE49-F238E27FC236}">
                <a16:creationId xmlns="" xmlns:a16="http://schemas.microsoft.com/office/drawing/2014/main" id="{C32D86D6-5739-47A5-A282-99286B4B6E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4876800"/>
            <a:ext cx="533400" cy="533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49" name="Line 30">
            <a:extLst>
              <a:ext uri="{FF2B5EF4-FFF2-40B4-BE49-F238E27FC236}">
                <a16:creationId xmlns="" xmlns:a16="http://schemas.microsoft.com/office/drawing/2014/main" id="{30C58A45-648C-4396-8C34-A56841481F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5105400"/>
            <a:ext cx="1143000" cy="533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350" name="Oval 31">
            <a:extLst>
              <a:ext uri="{FF2B5EF4-FFF2-40B4-BE49-F238E27FC236}">
                <a16:creationId xmlns="" xmlns:a16="http://schemas.microsoft.com/office/drawing/2014/main" id="{DAD3E3A8-EF35-42FF-B669-30120247F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4864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51" name="Oval 32">
            <a:extLst>
              <a:ext uri="{FF2B5EF4-FFF2-40B4-BE49-F238E27FC236}">
                <a16:creationId xmlns="" xmlns:a16="http://schemas.microsoft.com/office/drawing/2014/main" id="{F0D3D1D9-9928-422E-8040-9E4084C46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4864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52" name="Oval 33">
            <a:extLst>
              <a:ext uri="{FF2B5EF4-FFF2-40B4-BE49-F238E27FC236}">
                <a16:creationId xmlns="" xmlns:a16="http://schemas.microsoft.com/office/drawing/2014/main" id="{B2C5FF63-B4DE-4EF7-BC46-0D1C412D8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9624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53" name="Oval 34">
            <a:extLst>
              <a:ext uri="{FF2B5EF4-FFF2-40B4-BE49-F238E27FC236}">
                <a16:creationId xmlns="" xmlns:a16="http://schemas.microsoft.com/office/drawing/2014/main" id="{CE44639B-8942-4A09-9239-34301F747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624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54" name="Oval 35">
            <a:extLst>
              <a:ext uri="{FF2B5EF4-FFF2-40B4-BE49-F238E27FC236}">
                <a16:creationId xmlns="" xmlns:a16="http://schemas.microsoft.com/office/drawing/2014/main" id="{838CDD15-17FB-4F3D-8962-B5B02FFB0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4864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55" name="Oval 36">
            <a:extLst>
              <a:ext uri="{FF2B5EF4-FFF2-40B4-BE49-F238E27FC236}">
                <a16:creationId xmlns="" xmlns:a16="http://schemas.microsoft.com/office/drawing/2014/main" id="{80055166-5158-4349-8ECB-53803B7A0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9624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56" name="Oval 37">
            <a:extLst>
              <a:ext uri="{FF2B5EF4-FFF2-40B4-BE49-F238E27FC236}">
                <a16:creationId xmlns="" xmlns:a16="http://schemas.microsoft.com/office/drawing/2014/main" id="{1D7E335D-E732-476A-B4F1-F889CC7FB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9624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357" name="Oval 38">
            <a:extLst>
              <a:ext uri="{FF2B5EF4-FFF2-40B4-BE49-F238E27FC236}">
                <a16:creationId xmlns="" xmlns:a16="http://schemas.microsoft.com/office/drawing/2014/main" id="{2DB87F58-5808-4B28-84F6-E92A7A2DF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4864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36" name="Picture 3" descr="cel mem">
            <a:extLst>
              <a:ext uri="{FF2B5EF4-FFF2-40B4-BE49-F238E27FC236}">
                <a16:creationId xmlns="" xmlns:a16="http://schemas.microsoft.com/office/drawing/2014/main" id="{D265416E-2B5F-41E4-9C81-9592CB0C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0" b="75389"/>
          <a:stretch>
            <a:fillRect/>
          </a:stretch>
        </p:blipFill>
        <p:spPr bwMode="auto">
          <a:xfrm>
            <a:off x="5052060" y="3094037"/>
            <a:ext cx="3659188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03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328"/>
            <a:ext cx="8229600" cy="776922"/>
          </a:xfrm>
        </p:spPr>
        <p:txBody>
          <a:bodyPr/>
          <a:lstStyle/>
          <a:p>
            <a:r>
              <a:rPr lang="en-US" alt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Protein molecules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26670" y="937260"/>
            <a:ext cx="7170420" cy="4525963"/>
          </a:xfrm>
        </p:spPr>
        <p:txBody>
          <a:bodyPr/>
          <a:lstStyle/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membrane proteins’ location</a:t>
            </a: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Types: </a:t>
            </a: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Integral proteins</a:t>
            </a: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peripheral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</a:p>
        </p:txBody>
      </p:sp>
      <p:pic>
        <p:nvPicPr>
          <p:cNvPr id="5" name="Picture 3" descr="C:\Documents and Settings\ALYARMOUK\Desktop\image\L2FwcGhvc3RpbmdfcHJvZC9ibG9icy9BRW5CMlVxc1ZxVTZXRXJtODRtREkxcHlFZ3RNYm9Edl8wUHNVT0h5TkhOOG5KSnI2N2pYZVlaRnQxOWxNQk0wSWF1d01GVkdfOHlMZnhCMERxSFg1MngzczNhRGVjV3BmTDY5VF9yanFGREZ4ZWJxUm5XWlJldy5HaXJRUnJn.png">
            <a:extLst>
              <a:ext uri="{FF2B5EF4-FFF2-40B4-BE49-F238E27FC236}">
                <a16:creationId xmlns="" xmlns:a16="http://schemas.microsoft.com/office/drawing/2014/main" id="{43E0DD1C-3772-44BC-BD90-2B238FD112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60" y="1657350"/>
            <a:ext cx="5200650" cy="323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26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="" xmlns:a16="http://schemas.microsoft.com/office/drawing/2014/main" id="{EA1EE730-3ECE-4B5C-AB9E-B06C3E38E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Functions of integral protein </a:t>
            </a:r>
            <a:endParaRPr lang="en-US" altLang="en-US" sz="32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4515" name="Picture 3">
            <a:extLst>
              <a:ext uri="{FF2B5EF4-FFF2-40B4-BE49-F238E27FC236}">
                <a16:creationId xmlns="" xmlns:a16="http://schemas.microsoft.com/office/drawing/2014/main" id="{7894A1E8-8F6A-47CA-89B6-1A00A1C4CC9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0"/>
          <a:stretch>
            <a:fillRect/>
          </a:stretch>
        </p:blipFill>
        <p:spPr>
          <a:xfrm>
            <a:off x="0" y="981075"/>
            <a:ext cx="9144000" cy="5876925"/>
          </a:xfrm>
          <a:noFill/>
        </p:spPr>
      </p:pic>
      <p:sp>
        <p:nvSpPr>
          <p:cNvPr id="64516" name="Rectangle 4">
            <a:extLst>
              <a:ext uri="{FF2B5EF4-FFF2-40B4-BE49-F238E27FC236}">
                <a16:creationId xmlns="" xmlns:a16="http://schemas.microsoft.com/office/drawing/2014/main" id="{F9933D91-C0C8-4352-9B2F-AD4F1702D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229225"/>
            <a:ext cx="31670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(Cell surface Receptor)</a:t>
            </a:r>
          </a:p>
          <a:p>
            <a:pPr algn="l" rtl="0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000000"/>
              </a:solidFill>
            </a:endParaRPr>
          </a:p>
        </p:txBody>
      </p:sp>
      <p:sp>
        <p:nvSpPr>
          <p:cNvPr id="64517" name="Rectangle 5">
            <a:extLst>
              <a:ext uri="{FF2B5EF4-FFF2-40B4-BE49-F238E27FC236}">
                <a16:creationId xmlns="" xmlns:a16="http://schemas.microsoft.com/office/drawing/2014/main" id="{8270CF4F-C1D9-490B-A615-CCDBDCA08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3357563"/>
            <a:ext cx="2484437" cy="1377950"/>
          </a:xfrm>
          <a:prstGeom prst="rect">
            <a:avLst/>
          </a:prstGeom>
          <a:solidFill>
            <a:srgbClr val="FFFF66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(Cell surface identity Marker)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400">
                <a:solidFill>
                  <a:srgbClr val="333399"/>
                </a:solidFill>
              </a:rPr>
              <a:t>Some glycoproteins serve as 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400">
                <a:solidFill>
                  <a:srgbClr val="333399"/>
                </a:solidFill>
              </a:rPr>
              <a:t>identification tags that are specifically recognized by other cells</a:t>
            </a:r>
          </a:p>
        </p:txBody>
      </p:sp>
      <p:sp>
        <p:nvSpPr>
          <p:cNvPr id="64518" name="Text Box 6">
            <a:extLst>
              <a:ext uri="{FF2B5EF4-FFF2-40B4-BE49-F238E27FC236}">
                <a16:creationId xmlns="" xmlns:a16="http://schemas.microsoft.com/office/drawing/2014/main" id="{4AE876AE-8156-4DAF-9BF6-4300A60D9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412875"/>
            <a:ext cx="2808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4519" name="Text Box 8">
            <a:extLst>
              <a:ext uri="{FF2B5EF4-FFF2-40B4-BE49-F238E27FC236}">
                <a16:creationId xmlns="" xmlns:a16="http://schemas.microsoft.com/office/drawing/2014/main" id="{29BE00FB-E3F6-4D8D-AAF5-A348F12A9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412875"/>
            <a:ext cx="2592388" cy="665163"/>
          </a:xfrm>
          <a:prstGeom prst="rect">
            <a:avLst/>
          </a:prstGeom>
          <a:solidFill>
            <a:srgbClr val="FFFF66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333399"/>
                </a:solidFill>
              </a:rPr>
              <a:t>-</a:t>
            </a:r>
            <a:r>
              <a:rPr lang="en-US" altLang="en-US" sz="1400">
                <a:solidFill>
                  <a:srgbClr val="333399"/>
                </a:solidFill>
              </a:rPr>
              <a:t>Passive // Channel Proteins</a:t>
            </a: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333399"/>
                </a:solidFill>
              </a:rPr>
              <a:t>-Active // Protein Pumps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4520" name="Text Box 9">
            <a:extLst>
              <a:ext uri="{FF2B5EF4-FFF2-40B4-BE49-F238E27FC236}">
                <a16:creationId xmlns="" xmlns:a16="http://schemas.microsoft.com/office/drawing/2014/main" id="{847732C0-5D19-49D6-9408-A7B0173EF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429000"/>
            <a:ext cx="2592387" cy="801688"/>
          </a:xfrm>
          <a:prstGeom prst="rect">
            <a:avLst/>
          </a:prstGeom>
          <a:solidFill>
            <a:srgbClr val="FFFF66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33399"/>
                </a:solidFill>
              </a:rPr>
              <a:t>Membrane enzymes produce a variety of substances essential for cell function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4521" name="Text Box 10">
            <a:extLst>
              <a:ext uri="{FF2B5EF4-FFF2-40B4-BE49-F238E27FC236}">
                <a16:creationId xmlns="" xmlns:a16="http://schemas.microsoft.com/office/drawing/2014/main" id="{B306875D-30B3-4FF4-9185-34C5F9005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516563"/>
            <a:ext cx="2951163" cy="846137"/>
          </a:xfrm>
          <a:prstGeom prst="rect">
            <a:avLst/>
          </a:prstGeom>
          <a:solidFill>
            <a:srgbClr val="FFFF66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33399"/>
                </a:solidFill>
              </a:rPr>
              <a:t>Extracellular signaling molecule activates a membrane receptor </a:t>
            </a: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33399"/>
                </a:solidFill>
              </a:rPr>
              <a:t>creating intracellular response </a:t>
            </a:r>
          </a:p>
        </p:txBody>
      </p:sp>
      <p:sp>
        <p:nvSpPr>
          <p:cNvPr id="64522" name="Text Box 11">
            <a:extLst>
              <a:ext uri="{FF2B5EF4-FFF2-40B4-BE49-F238E27FC236}">
                <a16:creationId xmlns="" xmlns:a16="http://schemas.microsoft.com/office/drawing/2014/main" id="{2B83F043-CF99-4FCA-AA44-A6FFE5F1C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628775"/>
            <a:ext cx="2339975" cy="314325"/>
          </a:xfrm>
          <a:prstGeom prst="rect">
            <a:avLst/>
          </a:prstGeom>
          <a:solidFill>
            <a:srgbClr val="FFFF66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333399"/>
                </a:solidFill>
              </a:rPr>
              <a:t>Intercellular junctions</a:t>
            </a:r>
          </a:p>
        </p:txBody>
      </p:sp>
      <p:sp>
        <p:nvSpPr>
          <p:cNvPr id="64523" name="Text Box 12">
            <a:extLst>
              <a:ext uri="{FF2B5EF4-FFF2-40B4-BE49-F238E27FC236}">
                <a16:creationId xmlns="" xmlns:a16="http://schemas.microsoft.com/office/drawing/2014/main" id="{36A70A88-A30D-48F0-8E78-34C12A7D0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843588"/>
            <a:ext cx="2484437" cy="1014412"/>
          </a:xfrm>
          <a:prstGeom prst="rect">
            <a:avLst/>
          </a:prstGeom>
          <a:solidFill>
            <a:srgbClr val="FFFF66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200">
                <a:solidFill>
                  <a:srgbClr val="333399"/>
                </a:solidFill>
              </a:rPr>
              <a:t>Microfilaments or other elements bonded to membrane proteins, maintain cell shape and stabilizes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200">
                <a:solidFill>
                  <a:srgbClr val="333399"/>
                </a:solidFill>
              </a:rPr>
              <a:t> the location of certain membrane proteins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="" xmlns:a16="http://schemas.microsoft.com/office/drawing/2014/main" id="{D0D1810C-7382-425A-BEC3-D6F6D4CB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-3969"/>
            <a:ext cx="8229600" cy="994887"/>
          </a:xfrm>
        </p:spPr>
        <p:txBody>
          <a:bodyPr/>
          <a:lstStyle/>
          <a:p>
            <a:r>
              <a:rPr lang="en-US" alt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Peripheral proteins</a:t>
            </a:r>
            <a:endParaRPr lang="ar-EG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45059" name="Content Placeholder 2">
            <a:extLst>
              <a:ext uri="{FF2B5EF4-FFF2-40B4-BE49-F238E27FC236}">
                <a16:creationId xmlns="" xmlns:a16="http://schemas.microsoft.com/office/drawing/2014/main" id="{AFFB3B3A-A2AA-4C68-9EBF-0DF4FA0A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" y="1752759"/>
            <a:ext cx="8858250" cy="5056029"/>
          </a:xfrm>
        </p:spPr>
        <p:txBody>
          <a:bodyPr/>
          <a:lstStyle/>
          <a:p>
            <a:pPr algn="just" rtl="0"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not embedded </a:t>
            </a:r>
          </a:p>
          <a:p>
            <a:pPr marL="0" indent="0" algn="just" rtl="0">
              <a:buNone/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into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bilayer</a:t>
            </a:r>
          </a:p>
          <a:p>
            <a:pPr marL="0" indent="0" algn="just" rtl="0">
              <a:buNone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buFont typeface="Wingdings" panose="05000000000000000000" pitchFamily="2" charset="2"/>
              <a:buChar char="q"/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usually located on the cytoplasmic surface and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occasionally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extracellular surface of the membrane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rtl="0"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loose association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membrane surface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buFont typeface="Wingdings" panose="05000000000000000000" pitchFamily="2" charset="2"/>
              <a:buChar char="q"/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Easy to be extracted without chemical substances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Functionally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They are associated with the cytoskeletal apparatus.</a:t>
            </a:r>
            <a:endParaRPr lang="ar-E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4" name="Picture 5" descr="img019">
            <a:extLst>
              <a:ext uri="{FF2B5EF4-FFF2-40B4-BE49-F238E27FC236}">
                <a16:creationId xmlns="" xmlns:a16="http://schemas.microsoft.com/office/drawing/2014/main" id="{4F58A9DE-5B33-48AF-97AA-FE6466E6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6"/>
          <a:stretch>
            <a:fillRect/>
          </a:stretch>
        </p:blipFill>
        <p:spPr bwMode="auto">
          <a:xfrm>
            <a:off x="4648200" y="1093788"/>
            <a:ext cx="4267200" cy="2072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Arial Black" panose="020B0A04020102020204" pitchFamily="34" charset="0"/>
                <a:cs typeface="Times New Roman" pitchFamily="18" charset="0"/>
              </a:rPr>
              <a:t>Carbohydrate molecules</a:t>
            </a:r>
            <a:br>
              <a:rPr lang="en-US" sz="2800" b="1" dirty="0">
                <a:latin typeface="Arial Black" panose="020B0A04020102020204" pitchFamily="34" charset="0"/>
                <a:cs typeface="Times New Roman" pitchFamily="18" charset="0"/>
              </a:rPr>
            </a:br>
            <a:r>
              <a:rPr lang="en-US" sz="2800" b="1" dirty="0">
                <a:latin typeface="Arial Black" panose="020B0A04020102020204" pitchFamily="34" charset="0"/>
                <a:cs typeface="Times New Roman" pitchFamily="18" charset="0"/>
              </a:rPr>
              <a:t>The cell coat = </a:t>
            </a:r>
            <a:r>
              <a:rPr lang="en-US" sz="2800" b="1" dirty="0" err="1">
                <a:latin typeface="Arial Black" panose="020B0A04020102020204" pitchFamily="34" charset="0"/>
                <a:cs typeface="Times New Roman" pitchFamily="18" charset="0"/>
              </a:rPr>
              <a:t>Glycocalyx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" y="1440498"/>
            <a:ext cx="5292090" cy="5223192"/>
          </a:xfrm>
        </p:spPr>
        <p:txBody>
          <a:bodyPr/>
          <a:lstStyle/>
          <a:p>
            <a:pPr algn="l" rtl="0" eaLnBrk="1" hangingPunct="1">
              <a:lnSpc>
                <a:spcPct val="8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Times New Roman"/>
                <a:cs typeface="+mj-cs"/>
              </a:rPr>
              <a:t>Only at the outer surface of the membrane.</a:t>
            </a:r>
          </a:p>
          <a:p>
            <a:pPr algn="l" rtl="0" eaLnBrk="1" hangingPunct="1">
              <a:lnSpc>
                <a:spcPct val="8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Times New Roman"/>
                <a:cs typeface="+mj-cs"/>
              </a:rPr>
              <a:t>Attached </a:t>
            </a:r>
            <a:r>
              <a:rPr lang="en-US" dirty="0">
                <a:latin typeface="Times New Roman"/>
                <a:cs typeface="+mj-cs"/>
              </a:rPr>
              <a:t>to lipid molecules to form glycolipids</a:t>
            </a:r>
            <a:endParaRPr lang="en-US" i="1" dirty="0">
              <a:latin typeface="Times New Roman"/>
              <a:cs typeface="+mj-cs"/>
            </a:endParaRPr>
          </a:p>
          <a:p>
            <a:pPr algn="l" rtl="0" eaLnBrk="1" hangingPunct="1">
              <a:lnSpc>
                <a:spcPct val="8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Times New Roman"/>
                <a:cs typeface="+mj-cs"/>
              </a:rPr>
              <a:t>Attached </a:t>
            </a:r>
            <a:r>
              <a:rPr lang="en-US" dirty="0">
                <a:latin typeface="Times New Roman"/>
                <a:cs typeface="+mj-cs"/>
              </a:rPr>
              <a:t>to integral proteins to form glycoproteins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Function:</a:t>
            </a:r>
            <a:endParaRPr lang="en-US" altLang="en-US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markers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(Recognition)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Adhesion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Receptors</a:t>
            </a:r>
            <a:endParaRPr lang="ar-EG" altLang="en-US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3CC9B9EE-731A-4F67-AA55-08EEB1B89B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14250" r="46469" b="14827"/>
          <a:stretch>
            <a:fillRect/>
          </a:stretch>
        </p:blipFill>
        <p:spPr bwMode="auto">
          <a:xfrm>
            <a:off x="5520690" y="1600200"/>
            <a:ext cx="3491369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scan0001">
            <a:extLst>
              <a:ext uri="{FF2B5EF4-FFF2-40B4-BE49-F238E27FC236}">
                <a16:creationId xmlns="" xmlns:a16="http://schemas.microsoft.com/office/drawing/2014/main" id="{FCC0E8D6-1172-41F3-9A65-12AA1D8AC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r="14957"/>
          <a:stretch>
            <a:fillRect/>
          </a:stretch>
        </p:blipFill>
        <p:spPr bwMode="auto">
          <a:xfrm>
            <a:off x="5520690" y="4240212"/>
            <a:ext cx="3491369" cy="232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0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="" xmlns:a16="http://schemas.microsoft.com/office/drawing/2014/main" id="{19206D43-8037-4695-9228-DFD76406E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" y="0"/>
            <a:ext cx="8854440" cy="2739211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Biochemical components of plasma membrane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rtl="0"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 </a:t>
            </a:r>
            <a:r>
              <a:rPr lang="en-US" sz="20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mosaic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of the cell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</a:p>
          <a:p>
            <a:pPr algn="ctr" rtl="0">
              <a:buNone/>
              <a:defRPr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 is composed of a sea of </a:t>
            </a:r>
            <a:r>
              <a:rPr lang="en-US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lipids (fluid)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which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mosiac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moving and  floating like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icebergs.</a:t>
            </a:r>
          </a:p>
          <a:p>
            <a:pPr algn="ctr" rtl="0">
              <a:buNone/>
              <a:defRPr/>
            </a:pPr>
            <a:r>
              <a:rPr lang="en-GB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FLUID-</a:t>
            </a:r>
            <a:r>
              <a:rPr lang="en-GB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individual phospholipids and proteins can move around freely within the layer, like it’s a liquid.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MOSAIC</a:t>
            </a:r>
            <a:r>
              <a:rPr lang="en-GB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of the pattern produced by the scattered protein molecules when the membrane is viewed from above.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Picture 008">
            <a:extLst>
              <a:ext uri="{FF2B5EF4-FFF2-40B4-BE49-F238E27FC236}">
                <a16:creationId xmlns="" xmlns:a16="http://schemas.microsoft.com/office/drawing/2014/main" id="{E09640E4-050F-4E3B-8C8F-D06FB0D64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8749" r="7130" b="6250"/>
          <a:stretch>
            <a:fillRect/>
          </a:stretch>
        </p:blipFill>
        <p:spPr bwMode="auto">
          <a:xfrm>
            <a:off x="5829300" y="3463346"/>
            <a:ext cx="3131820" cy="305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3074783"/>
            <a:ext cx="5466303" cy="34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1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="" xmlns:a16="http://schemas.microsoft.com/office/drawing/2014/main" id="{5C245DB3-78CA-4C3A-B632-74B0AC469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3375"/>
            <a:ext cx="5329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315" name="Text Box 5">
            <a:extLst>
              <a:ext uri="{FF2B5EF4-FFF2-40B4-BE49-F238E27FC236}">
                <a16:creationId xmlns="" xmlns:a16="http://schemas.microsoft.com/office/drawing/2014/main" id="{4C109A9F-E955-48F0-B921-E7EA5EBB1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8" y="21590"/>
            <a:ext cx="4985381" cy="6524863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Membranes are dynamic </a:t>
            </a:r>
          </a:p>
          <a:p>
            <a:pPr algn="l" rt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can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 rt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components are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synthesized and degraded. </a:t>
            </a:r>
          </a:p>
          <a:p>
            <a:pPr algn="l" rt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damage to the cell membrane leads to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death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diffusion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refers to the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movement of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lipids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found in the membrane. Membrane lipids and proteins are generally free to move laterally if they are not restricted by certain interactions. Lateral diffusion is a fairly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process. </a:t>
            </a:r>
          </a:p>
          <a:p>
            <a:pPr marL="342900" indent="-342900" algn="l" rtl="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 diffusion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flip-flop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involves the movement of a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 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one membrane surface to the other. Unlike lateral diffusion, transverse diffusion is a fairly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 due to the fact that a relatively significant amount of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required for flip-flopping to occur. </a:t>
            </a:r>
          </a:p>
        </p:txBody>
      </p:sp>
      <p:pic>
        <p:nvPicPr>
          <p:cNvPr id="13316" name="Picture 8" descr="09F16">
            <a:extLst>
              <a:ext uri="{FF2B5EF4-FFF2-40B4-BE49-F238E27FC236}">
                <a16:creationId xmlns="" xmlns:a16="http://schemas.microsoft.com/office/drawing/2014/main" id="{04CF60B8-41B2-43B7-AAFB-E9865BBB8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93" y="250190"/>
            <a:ext cx="3594100" cy="4824413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73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="" xmlns:a16="http://schemas.microsoft.com/office/drawing/2014/main" id="{94D96754-8CD9-4A4B-9B68-CAE8AFD41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11465"/>
            <a:ext cx="4679950" cy="6863417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membrane or plasma membrane</a:t>
            </a: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(Gateway to the cell) </a:t>
            </a:r>
            <a:r>
              <a:rPr lang="en-US" altLang="en-US" sz="2000" b="1" dirty="0">
                <a:solidFill>
                  <a:srgbClr val="0F11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</a:t>
            </a:r>
            <a:r>
              <a:rPr lang="en-US" altLang="en-US" sz="2000" b="1" dirty="0" smtClean="0">
                <a:solidFill>
                  <a:srgbClr val="0F11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barrier</a:t>
            </a: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membrane functions: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Physically separate a cell from its environment, provides protection and support for the cell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Anchor cells to the extracellular matrix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 an internal balance called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homeostasis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what goes in and out of the cell (semi-permeable)</a:t>
            </a:r>
          </a:p>
          <a:p>
            <a:pPr algn="l" rtl="0" eaLnBrk="1" hangingPunct="1">
              <a:lnSpc>
                <a:spcPct val="90000"/>
              </a:lnSpc>
              <a:buClr>
                <a:schemeClr val="tx1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 chemical messengers arriving at the surface</a:t>
            </a:r>
          </a:p>
          <a:p>
            <a:pPr algn="l" rtl="0" eaLnBrk="1" hangingPunct="1">
              <a:lnSpc>
                <a:spcPct val="90000"/>
              </a:lnSpc>
              <a:buClr>
                <a:schemeClr val="tx1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anchoring sites for filaments of cytoskeleton</a:t>
            </a:r>
          </a:p>
          <a:p>
            <a:pPr algn="l" rtl="0" eaLnBrk="1" hangingPunct="1">
              <a:lnSpc>
                <a:spcPct val="90000"/>
              </a:lnSpc>
              <a:buClr>
                <a:schemeClr val="tx1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adjacent cells together by membrane junctions</a:t>
            </a:r>
          </a:p>
        </p:txBody>
      </p:sp>
      <p:grpSp>
        <p:nvGrpSpPr>
          <p:cNvPr id="8195" name="Group 13">
            <a:extLst>
              <a:ext uri="{FF2B5EF4-FFF2-40B4-BE49-F238E27FC236}">
                <a16:creationId xmlns="" xmlns:a16="http://schemas.microsoft.com/office/drawing/2014/main" id="{E4116955-5DD2-495E-BC65-E7323819D517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2636838"/>
            <a:ext cx="4760913" cy="4032250"/>
            <a:chOff x="3016" y="1661"/>
            <a:chExt cx="2999" cy="2540"/>
          </a:xfrm>
        </p:grpSpPr>
        <p:pic>
          <p:nvPicPr>
            <p:cNvPr id="8197" name="Picture 6" descr="01967a">
              <a:extLst>
                <a:ext uri="{FF2B5EF4-FFF2-40B4-BE49-F238E27FC236}">
                  <a16:creationId xmlns="" xmlns:a16="http://schemas.microsoft.com/office/drawing/2014/main" id="{34992487-08E1-49BE-AE80-64C035B9D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" y="1661"/>
              <a:ext cx="2595" cy="2540"/>
            </a:xfrm>
            <a:prstGeom prst="rect">
              <a:avLst/>
            </a:prstGeom>
            <a:noFill/>
            <a:ln w="9525">
              <a:solidFill>
                <a:srgbClr val="33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Rectangle 7">
              <a:extLst>
                <a:ext uri="{FF2B5EF4-FFF2-40B4-BE49-F238E27FC236}">
                  <a16:creationId xmlns="" xmlns:a16="http://schemas.microsoft.com/office/drawing/2014/main" id="{6FFCDE0F-6819-43C6-8E36-C9C0BB6A2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2795"/>
              <a:ext cx="263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1" eaLnBrk="1" hangingPunct="1">
                <a:defRPr/>
              </a:pPr>
              <a:r>
                <a:rPr lang="en-US" b="1">
                  <a:solidFill>
                    <a:srgbClr val="FFFF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cell membrane</a:t>
              </a:r>
              <a:endParaRPr lang="en-GB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r" rtl="1" eaLnBrk="1" hangingPunct="1">
                <a:defRPr/>
              </a:pPr>
              <a:r>
                <a:rPr lang="en-GB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7nm wide</a:t>
              </a:r>
              <a:endPara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7176" name="Rectangle 8">
              <a:extLst>
                <a:ext uri="{FF2B5EF4-FFF2-40B4-BE49-F238E27FC236}">
                  <a16:creationId xmlns="" xmlns:a16="http://schemas.microsoft.com/office/drawing/2014/main" id="{038629AA-1A10-4AEB-9EA5-4296F3C85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" y="2135"/>
              <a:ext cx="13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rtl="1" eaLnBrk="1" hangingPunct="1">
                <a:defRPr/>
              </a:pPr>
              <a:r>
                <a:rPr lang="en-GB" b="1">
                  <a:solidFill>
                    <a:srgbClr val="FFFF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Gap between cells</a:t>
              </a:r>
              <a:endParaRPr lang="en-US" b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8200" name="Line 9">
              <a:extLst>
                <a:ext uri="{FF2B5EF4-FFF2-40B4-BE49-F238E27FC236}">
                  <a16:creationId xmlns="" xmlns:a16="http://schemas.microsoft.com/office/drawing/2014/main" id="{19E399D6-9FB3-4A27-9C68-9CB60BBC38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6" y="2306"/>
              <a:ext cx="457" cy="474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AutoShape 11">
              <a:extLst>
                <a:ext uri="{FF2B5EF4-FFF2-40B4-BE49-F238E27FC236}">
                  <a16:creationId xmlns="" xmlns:a16="http://schemas.microsoft.com/office/drawing/2014/main" id="{A802CE9A-9ACC-4F59-B2A7-11688A3AD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2866"/>
              <a:ext cx="41" cy="87"/>
            </a:xfrm>
            <a:prstGeom prst="rightBrace">
              <a:avLst>
                <a:gd name="adj1" fmla="val 17683"/>
                <a:gd name="adj2" fmla="val 50000"/>
              </a:avLst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JO" altLang="en-US" sz="1800" b="1"/>
            </a:p>
          </p:txBody>
        </p:sp>
        <p:sp>
          <p:nvSpPr>
            <p:cNvPr id="8202" name="AutoShape 12">
              <a:extLst>
                <a:ext uri="{FF2B5EF4-FFF2-40B4-BE49-F238E27FC236}">
                  <a16:creationId xmlns="" xmlns:a16="http://schemas.microsoft.com/office/drawing/2014/main" id="{54C170CD-6DBF-4A38-BBCE-EF7D279CE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2737"/>
              <a:ext cx="41" cy="86"/>
            </a:xfrm>
            <a:prstGeom prst="leftBrace">
              <a:avLst>
                <a:gd name="adj1" fmla="val 17480"/>
                <a:gd name="adj2" fmla="val 50000"/>
              </a:avLst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FFCC"/>
                </a:solidFill>
              </a:endParaRPr>
            </a:p>
          </p:txBody>
        </p:sp>
        <p:sp>
          <p:nvSpPr>
            <p:cNvPr id="7181" name="Rectangle 13">
              <a:extLst>
                <a:ext uri="{FF2B5EF4-FFF2-40B4-BE49-F238E27FC236}">
                  <a16:creationId xmlns="" xmlns:a16="http://schemas.microsoft.com/office/drawing/2014/main" id="{51E312D2-C349-40C2-A98E-68B7A7A95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651"/>
              <a:ext cx="69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1" eaLnBrk="1" hangingPunct="1">
                <a:defRPr/>
              </a:pPr>
              <a:r>
                <a:rPr lang="en-US" sz="1400" b="1">
                  <a:solidFill>
                    <a:srgbClr val="FFFF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cell membrane</a:t>
              </a:r>
            </a:p>
          </p:txBody>
        </p:sp>
      </p:grpSp>
      <p:pic>
        <p:nvPicPr>
          <p:cNvPr id="8196" name="Picture 18" descr="lipos">
            <a:extLst>
              <a:ext uri="{FF2B5EF4-FFF2-40B4-BE49-F238E27FC236}">
                <a16:creationId xmlns="" xmlns:a16="http://schemas.microsoft.com/office/drawing/2014/main" id="{9C638C29-64D7-489F-AF64-7B1E309C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1402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7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="" xmlns:a16="http://schemas.microsoft.com/office/drawing/2014/main" id="{BCDFF4F4-5661-4ED5-A183-3D0762AC779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700" y="533400"/>
            <a:ext cx="9144000" cy="1143000"/>
          </a:xfrm>
        </p:spPr>
        <p:txBody>
          <a:bodyPr/>
          <a:lstStyle/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Vital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of materials</a:t>
            </a:r>
            <a:r>
              <a:rPr lang="en-US" altLang="en-US" sz="2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(semipermeable)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="" xmlns:a16="http://schemas.microsoft.com/office/drawing/2014/main" id="{169E9DE4-5922-4F95-B0BA-FBBA13B50C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2971800"/>
            <a:ext cx="3021330" cy="838200"/>
          </a:xfrm>
        </p:spPr>
        <p:txBody>
          <a:bodyPr/>
          <a:lstStyle/>
          <a:p>
            <a:pPr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6" name="Text Box 5">
            <a:extLst>
              <a:ext uri="{FF2B5EF4-FFF2-40B4-BE49-F238E27FC236}">
                <a16:creationId xmlns="" xmlns:a16="http://schemas.microsoft.com/office/drawing/2014/main" id="{8469B753-407F-4E0F-9BA0-6C88FF52B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695188"/>
            <a:ext cx="362785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Passive diffusion </a:t>
            </a:r>
          </a:p>
          <a:p>
            <a:pPr marL="457200" indent="-457200"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Osmosis </a:t>
            </a:r>
          </a:p>
          <a:p>
            <a:pPr marL="457200" indent="-457200"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Facilitated diffusion </a:t>
            </a:r>
          </a:p>
          <a:p>
            <a:pPr marL="457200" indent="-457200"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Active transport 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74757" name="Text Box 6">
            <a:extLst>
              <a:ext uri="{FF2B5EF4-FFF2-40B4-BE49-F238E27FC236}">
                <a16:creationId xmlns="" xmlns:a16="http://schemas.microsoft.com/office/drawing/2014/main" id="{5061BC67-FA10-42C1-9EC6-781E701DB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763" y="2971800"/>
            <a:ext cx="29786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Large molecules</a:t>
            </a:r>
          </a:p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(macromolecules)</a:t>
            </a:r>
          </a:p>
        </p:txBody>
      </p:sp>
      <p:sp>
        <p:nvSpPr>
          <p:cNvPr id="74758" name="Line 7">
            <a:extLst>
              <a:ext uri="{FF2B5EF4-FFF2-40B4-BE49-F238E27FC236}">
                <a16:creationId xmlns="" xmlns:a16="http://schemas.microsoft.com/office/drawing/2014/main" id="{28C1D0C6-B2E2-4E67-A972-94D2BCF36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3570" y="1447800"/>
            <a:ext cx="1360170" cy="14652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Line 8">
            <a:extLst>
              <a:ext uri="{FF2B5EF4-FFF2-40B4-BE49-F238E27FC236}">
                <a16:creationId xmlns="" xmlns:a16="http://schemas.microsoft.com/office/drawing/2014/main" id="{ACF0BA8F-9E11-42CB-82A4-FF8B7AEA23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38300" y="1447800"/>
            <a:ext cx="1710690" cy="1465263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1" name="Line 14">
            <a:extLst>
              <a:ext uri="{FF2B5EF4-FFF2-40B4-BE49-F238E27FC236}">
                <a16:creationId xmlns="" xmlns:a16="http://schemas.microsoft.com/office/drawing/2014/main" id="{23A8C6A9-4F81-4C65-A706-749CF7D8E7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48738" y="3458525"/>
            <a:ext cx="1" cy="113633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2" name="Text Box 15">
            <a:extLst>
              <a:ext uri="{FF2B5EF4-FFF2-40B4-BE49-F238E27FC236}">
                <a16:creationId xmlns="" xmlns:a16="http://schemas.microsoft.com/office/drawing/2014/main" id="{2B47C8EE-DAA7-4479-98F1-DED19083F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231" y="4878368"/>
            <a:ext cx="339156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Endocytosis</a:t>
            </a:r>
          </a:p>
          <a:p>
            <a:pPr marL="457200" indent="-457200"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Exocytosis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74764" name="Line 18">
            <a:extLst>
              <a:ext uri="{FF2B5EF4-FFF2-40B4-BE49-F238E27FC236}">
                <a16:creationId xmlns="" xmlns:a16="http://schemas.microsoft.com/office/drawing/2014/main" id="{FE9B1C1B-0D37-4A4D-BA74-B66D2EB57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4173" y="3925907"/>
            <a:ext cx="40957" cy="952461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16">
            <a:extLst>
              <a:ext uri="{FF2B5EF4-FFF2-40B4-BE49-F238E27FC236}">
                <a16:creationId xmlns="" xmlns:a16="http://schemas.microsoft.com/office/drawing/2014/main" id="{B464D05D-9E03-4F60-83F6-93D43015864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469900" y="52072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latin typeface="Arial Black" panose="020B0A04020102020204" pitchFamily="34" charset="0"/>
                <a:ea typeface="+mj-ea"/>
                <a:cs typeface="Tahoma" pitchFamily="34" charset="0"/>
              </a:rPr>
              <a:t>Functions of the cell membrane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3">
            <a:extLst>
              <a:ext uri="{FF2B5EF4-FFF2-40B4-BE49-F238E27FC236}">
                <a16:creationId xmlns="" xmlns:a16="http://schemas.microsoft.com/office/drawing/2014/main" id="{168785DC-84FD-467D-8FB0-951C7C577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" y="80010"/>
            <a:ext cx="8926829" cy="1363027"/>
          </a:xfrm>
        </p:spPr>
        <p:txBody>
          <a:bodyPr/>
          <a:lstStyle/>
          <a:p>
            <a:r>
              <a:rPr lang="en-US" altLang="en-US" sz="2800" b="1" dirty="0">
                <a:latin typeface="Arial Black" panose="020B0A04020102020204" pitchFamily="34" charset="0"/>
              </a:rPr>
              <a:t>Introduction to Histology and Cell Structure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19E7185-B83B-4281-A04E-E4BED92DB1E4}"/>
              </a:ext>
            </a:extLst>
          </p:cNvPr>
          <p:cNvSpPr/>
          <p:nvPr/>
        </p:nvSpPr>
        <p:spPr>
          <a:xfrm>
            <a:off x="171451" y="1538923"/>
            <a:ext cx="88353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FF00FF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 kern="0" dirty="0">
                <a:cs typeface="+mj-cs"/>
              </a:rPr>
              <a:t>All organisms are made of cells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00FF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 kern="0" dirty="0">
                <a:cs typeface="+mj-cs"/>
              </a:rPr>
              <a:t>The cell is the simplest collection of matter </a:t>
            </a:r>
            <a:br>
              <a:rPr lang="en-US" sz="2800" kern="0" dirty="0">
                <a:cs typeface="+mj-cs"/>
              </a:rPr>
            </a:br>
            <a:r>
              <a:rPr lang="en-US" sz="2800" kern="0" dirty="0">
                <a:cs typeface="+mj-cs"/>
              </a:rPr>
              <a:t>that can live</a:t>
            </a: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tabLst>
                <a:tab pos="419100" algn="l"/>
              </a:tabLst>
              <a:defRPr/>
            </a:pPr>
            <a:r>
              <a:rPr lang="en-US" sz="2800" kern="0" dirty="0">
                <a:latin typeface="Garamond"/>
                <a:cs typeface="+mj-cs"/>
              </a:rPr>
              <a:t>Two types of cells make up every organism</a:t>
            </a:r>
          </a:p>
          <a:p>
            <a:pPr marL="982663" lvl="1" indent="-449263" eaLnBrk="1" hangingPunct="1">
              <a:spcBef>
                <a:spcPct val="20000"/>
              </a:spcBef>
              <a:buClr>
                <a:srgbClr val="A886E0"/>
              </a:buClr>
              <a:buSzPct val="70000"/>
              <a:buFont typeface="Wingdings" pitchFamily="2" charset="2"/>
              <a:buChar char="n"/>
              <a:tabLst>
                <a:tab pos="419100" algn="l"/>
              </a:tabLst>
              <a:defRPr/>
            </a:pPr>
            <a:r>
              <a:rPr lang="en-US" sz="2800" u="sng" kern="0" dirty="0">
                <a:latin typeface="Garamond"/>
                <a:cs typeface="+mj-cs"/>
              </a:rPr>
              <a:t>Prokaryotic</a:t>
            </a:r>
            <a:r>
              <a:rPr lang="en-US" sz="2800" kern="0" dirty="0">
                <a:latin typeface="Garamond"/>
                <a:cs typeface="+mj-cs"/>
              </a:rPr>
              <a:t> No true nucleus </a:t>
            </a:r>
          </a:p>
          <a:p>
            <a:pPr marL="982663" lvl="1" indent="-449263" eaLnBrk="1" hangingPunct="1">
              <a:spcBef>
                <a:spcPct val="20000"/>
              </a:spcBef>
              <a:buClr>
                <a:srgbClr val="A886E0"/>
              </a:buClr>
              <a:buSzPct val="70000"/>
              <a:buFont typeface="Wingdings" pitchFamily="2" charset="2"/>
              <a:buChar char="n"/>
              <a:tabLst>
                <a:tab pos="419100" algn="l"/>
              </a:tabLst>
              <a:defRPr/>
            </a:pPr>
            <a:r>
              <a:rPr lang="en-US" sz="2800" u="sng" kern="0" dirty="0">
                <a:latin typeface="Garamond"/>
                <a:cs typeface="+mj-cs"/>
              </a:rPr>
              <a:t>Eukaryotic </a:t>
            </a:r>
            <a:r>
              <a:rPr lang="en-US" sz="2800" kern="0" dirty="0">
                <a:latin typeface="Garamond"/>
                <a:cs typeface="+mj-cs"/>
              </a:rPr>
              <a:t>with true nucleus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00FF"/>
              </a:buClr>
              <a:buSzPct val="75000"/>
              <a:buFont typeface="Wingdings" pitchFamily="2" charset="2"/>
              <a:buChar char="n"/>
              <a:defRPr/>
            </a:pPr>
            <a:endParaRPr lang="en-US" sz="2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97530" y="434340"/>
            <a:ext cx="1200150" cy="8458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>
                <a:latin typeface="Arial Black" panose="020B0A04020102020204" pitchFamily="34" charset="0"/>
                <a:cs typeface="Tahoma" panose="020B0604030504040204" pitchFamily="34" charset="0"/>
              </a:rPr>
              <a:t>Endocytosis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5394960" cy="4525963"/>
          </a:xfrm>
        </p:spPr>
        <p:txBody>
          <a:bodyPr/>
          <a:lstStyle/>
          <a:p>
            <a:pPr algn="l" rtl="0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= internal</a:t>
            </a:r>
          </a:p>
          <a:p>
            <a:pPr algn="l" rtl="0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Intake of molecules to the inside of  cell.</a:t>
            </a:r>
          </a:p>
          <a:p>
            <a:pPr algn="l">
              <a:lnSpc>
                <a:spcPct val="90000"/>
              </a:lnSpc>
              <a:buFont typeface="Wingdings" panose="05000000000000000000" pitchFamily="2" charset="2"/>
              <a:buNone/>
              <a:tabLst>
                <a:tab pos="2511425" algn="l"/>
              </a:tabLst>
            </a:pP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mechanisms:</a:t>
            </a:r>
          </a:p>
          <a:p>
            <a:pPr algn="l" rtl="0">
              <a:lnSpc>
                <a:spcPct val="90000"/>
              </a:lnSpc>
              <a:buFont typeface="Wingdings" panose="05000000000000000000" pitchFamily="2" charset="2"/>
              <a:buChar char="q"/>
              <a:tabLst>
                <a:tab pos="2511425" algn="l"/>
              </a:tabLst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Pinocytosis (cell drinking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lnSpc>
                <a:spcPct val="90000"/>
              </a:lnSpc>
              <a:buFont typeface="Wingdings" panose="05000000000000000000" pitchFamily="2" charset="2"/>
              <a:buChar char="q"/>
              <a:tabLst>
                <a:tab pos="2511425" algn="l"/>
              </a:tabLst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Phagocytosis (cell eating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 rtl="0">
              <a:lnSpc>
                <a:spcPct val="90000"/>
              </a:lnSpc>
              <a:buFont typeface="Wingdings" panose="05000000000000000000" pitchFamily="2" charset="2"/>
              <a:buChar char="q"/>
              <a:tabLst>
                <a:tab pos="2511425" algn="l"/>
              </a:tabLst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Receptor–mediated endocytosis</a:t>
            </a:r>
          </a:p>
          <a:p>
            <a:pPr algn="l" rtl="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6" name="Picture 4" descr="Picture 009">
            <a:extLst>
              <a:ext uri="{FF2B5EF4-FFF2-40B4-BE49-F238E27FC236}">
                <a16:creationId xmlns="" xmlns:a16="http://schemas.microsoft.com/office/drawing/2014/main" id="{F8DFB872-8563-433C-9B36-BEB2975231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r="50725" b="16992"/>
          <a:stretch>
            <a:fillRect/>
          </a:stretch>
        </p:blipFill>
        <p:spPr bwMode="auto">
          <a:xfrm>
            <a:off x="5234940" y="1600200"/>
            <a:ext cx="3909060" cy="243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2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280410" y="251460"/>
            <a:ext cx="994410" cy="7086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latin typeface="Arial Black" panose="020B0A04020102020204" pitchFamily="34" charset="0"/>
                <a:cs typeface="Tahoma" panose="020B0604030504040204" pitchFamily="34" charset="0"/>
              </a:rPr>
              <a:t>Exocytosis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" y="1017906"/>
            <a:ext cx="5006340" cy="5680074"/>
          </a:xfrm>
        </p:spPr>
        <p:txBody>
          <a:bodyPr/>
          <a:lstStyle/>
          <a:p>
            <a:pPr algn="l" rtl="0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= outside</a:t>
            </a:r>
          </a:p>
          <a:p>
            <a:pPr algn="l" rtl="0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 of cell products into the 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extracellular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environment.</a:t>
            </a:r>
          </a:p>
          <a:p>
            <a:pPr marL="0" indent="0" algn="l" rtl="0"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exocytosis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Constitutive 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secretion:</a:t>
            </a:r>
          </a:p>
          <a:p>
            <a:pPr algn="l">
              <a:buFontTx/>
              <a:buNone/>
            </a:pPr>
            <a:r>
              <a:rPr lang="en-US" altLang="en-US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continuous</a:t>
            </a:r>
          </a:p>
          <a:p>
            <a:pPr algn="l"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without a stimulus   </a:t>
            </a:r>
          </a:p>
          <a:p>
            <a:pPr algn="l"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transport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vesicles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u="sng" dirty="0">
                <a:latin typeface="Times New Roman" panose="02020603050405020304" pitchFamily="18" charset="0"/>
              </a:rPr>
              <a:t>Regulated secretion: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- stimulus-dependent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- secretory granules</a:t>
            </a:r>
          </a:p>
          <a:p>
            <a:pPr algn="l" rtl="0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6" descr="exocytosis">
            <a:extLst>
              <a:ext uri="{FF2B5EF4-FFF2-40B4-BE49-F238E27FC236}">
                <a16:creationId xmlns="" xmlns:a16="http://schemas.microsoft.com/office/drawing/2014/main" id="{4509E70C-C334-4FA8-AE06-6A9341EAAA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80" y="1234441"/>
            <a:ext cx="4046220" cy="273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l8A-51 endocrine cell">
            <a:extLst>
              <a:ext uri="{FF2B5EF4-FFF2-40B4-BE49-F238E27FC236}">
                <a16:creationId xmlns="" xmlns:a16="http://schemas.microsoft.com/office/drawing/2014/main" id="{803746DA-8568-412C-B6FC-6817D7546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t="-2472" r="30142" b="8093"/>
          <a:stretch>
            <a:fillRect/>
          </a:stretch>
        </p:blipFill>
        <p:spPr bwMode="auto">
          <a:xfrm>
            <a:off x="5097780" y="4031649"/>
            <a:ext cx="3840480" cy="266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7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11396"/>
            <a:ext cx="4648200" cy="5846604"/>
          </a:xfrm>
        </p:spPr>
        <p:txBody>
          <a:bodyPr/>
          <a:lstStyle/>
          <a:p>
            <a:pPr marL="514350" indent="-514350" algn="l" rtl="0">
              <a:buAutoNum type="arabicPeriod"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diffusion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gases , Na ions passes from high to low concentration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l" rtl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Osmosis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Passive process 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isotonic solution e.g. 0.9% Na Cl 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Hypotonic solution---swell 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Hypertonic solution—shrink  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6340" y="1154429"/>
            <a:ext cx="4034790" cy="5474971"/>
          </a:xfrm>
        </p:spPr>
        <p:txBody>
          <a:bodyPr/>
          <a:lstStyle/>
          <a:p>
            <a:pPr marL="0" indent="0" algn="l" rtl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Facilitated diffusion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fat soluble it need carrier 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sugar </a:t>
            </a:r>
          </a:p>
          <a:p>
            <a:pPr marL="0" indent="0" algn="l" rtl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Active transport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low to high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 energy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sodium – potassium pump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5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808"/>
            <a:ext cx="9144000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7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91758"/>
            <a:ext cx="8229600" cy="651192"/>
          </a:xfrm>
        </p:spPr>
        <p:txBody>
          <a:bodyPr/>
          <a:lstStyle/>
          <a:p>
            <a:r>
              <a:rPr lang="en-US" altLang="en-US" sz="2800" b="1" dirty="0">
                <a:latin typeface="Arial Black" panose="020B0A04020102020204" pitchFamily="34" charset="0"/>
              </a:rPr>
              <a:t>Membrane permeability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" y="937260"/>
            <a:ext cx="5840730" cy="5817870"/>
          </a:xfrm>
        </p:spPr>
        <p:txBody>
          <a:bodyPr/>
          <a:lstStyle/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cs typeface="+mj-cs"/>
              </a:rPr>
              <a:t>The plasma membrane is </a:t>
            </a:r>
            <a:r>
              <a:rPr lang="en-US" altLang="en-US" sz="2400" b="1" u="sng" dirty="0">
                <a:solidFill>
                  <a:srgbClr val="3333FF"/>
                </a:solidFill>
                <a:cs typeface="+mj-cs"/>
              </a:rPr>
              <a:t>selectively permeable</a:t>
            </a:r>
            <a:r>
              <a:rPr lang="en-US" altLang="en-US" sz="2400" u="sng" dirty="0">
                <a:cs typeface="+mj-cs"/>
              </a:rPr>
              <a:t>, </a:t>
            </a:r>
            <a:r>
              <a:rPr lang="en-US" altLang="en-US" sz="2400" dirty="0">
                <a:cs typeface="+mj-cs"/>
              </a:rPr>
              <a:t>it allows some substances to cross it more easily than others</a:t>
            </a:r>
            <a:r>
              <a:rPr lang="ar-JO" altLang="en-US" sz="2400" dirty="0">
                <a:cs typeface="+mj-cs"/>
              </a:rPr>
              <a:t> </a:t>
            </a:r>
            <a:endParaRPr lang="en-US" altLang="en-US" sz="2400" dirty="0">
              <a:cs typeface="+mj-cs"/>
            </a:endParaRP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  <a:latin typeface="Arial Black" panose="020B0A04020102020204" pitchFamily="34" charset="0"/>
                <a:cs typeface="+mj-cs"/>
              </a:rPr>
              <a:t>Types </a:t>
            </a:r>
            <a:r>
              <a:rPr lang="en-US" altLang="en-US" sz="2400" dirty="0">
                <a:solidFill>
                  <a:schemeClr val="tx2"/>
                </a:solidFill>
                <a:latin typeface="Arial Black" panose="020B0A04020102020204" pitchFamily="34" charset="0"/>
                <a:cs typeface="+mj-cs"/>
              </a:rPr>
              <a:t>of Cellular Transport</a:t>
            </a:r>
            <a:endParaRPr lang="en-US" altLang="en-US" sz="2400" dirty="0">
              <a:latin typeface="Arial Black" panose="020B0A04020102020204" pitchFamily="34" charset="0"/>
              <a:cs typeface="+mj-cs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2000" b="1" u="sng" dirty="0">
              <a:cs typeface="+mj-cs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+mj-cs"/>
              </a:rPr>
              <a:t>Passive Transport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+mj-cs"/>
              </a:rPr>
              <a:t> 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+mj-cs"/>
              </a:rPr>
              <a:t>cell </a:t>
            </a:r>
            <a:r>
              <a:rPr lang="en-US" altLang="en-US" sz="2400" b="1" dirty="0">
                <a:latin typeface="Times New Roman" panose="02020603050405020304" pitchFamily="18" charset="0"/>
                <a:cs typeface="+mj-cs"/>
              </a:rPr>
              <a:t>does not</a:t>
            </a:r>
            <a:r>
              <a:rPr lang="en-US" altLang="en-US" sz="2400" dirty="0">
                <a:latin typeface="Times New Roman" panose="02020603050405020304" pitchFamily="18" charset="0"/>
                <a:cs typeface="+mj-cs"/>
              </a:rPr>
              <a:t> use energy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+mj-cs"/>
              </a:rPr>
              <a:t>molecules move </a:t>
            </a:r>
            <a:r>
              <a:rPr lang="en-US" altLang="en-US" sz="2400" u="sng" dirty="0">
                <a:latin typeface="Times New Roman" panose="02020603050405020304" pitchFamily="18" charset="0"/>
                <a:cs typeface="+mj-cs"/>
              </a:rPr>
              <a:t>randomly</a:t>
            </a:r>
            <a:r>
              <a:rPr lang="en-US" altLang="en-US" sz="2400" dirty="0">
                <a:latin typeface="Times New Roman" panose="02020603050405020304" pitchFamily="18" charset="0"/>
                <a:cs typeface="+mj-cs"/>
              </a:rPr>
              <a:t>, molecules spread out from an area of</a:t>
            </a:r>
            <a:r>
              <a:rPr lang="en-US" altLang="en-US" sz="2400" b="1" dirty="0">
                <a:latin typeface="Times New Roman" panose="02020603050405020304" pitchFamily="18" charset="0"/>
                <a:cs typeface="+mj-cs"/>
              </a:rPr>
              <a:t> </a:t>
            </a:r>
            <a:r>
              <a:rPr lang="en-US" altLang="en-US" sz="2400" b="1" u="sng" dirty="0">
                <a:latin typeface="Times New Roman" panose="02020603050405020304" pitchFamily="18" charset="0"/>
                <a:cs typeface="+mj-cs"/>
              </a:rPr>
              <a:t>high</a:t>
            </a:r>
            <a:r>
              <a:rPr lang="en-US" altLang="en-US" sz="2400" b="1" dirty="0">
                <a:latin typeface="Times New Roman" panose="02020603050405020304" pitchFamily="18" charset="0"/>
                <a:cs typeface="+mj-cs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+mj-cs"/>
              </a:rPr>
              <a:t>concentration to an area of </a:t>
            </a:r>
            <a:r>
              <a:rPr lang="en-US" altLang="en-US" sz="2400" b="1" u="sng" dirty="0">
                <a:latin typeface="Times New Roman" panose="02020603050405020304" pitchFamily="18" charset="0"/>
                <a:cs typeface="+mj-cs"/>
              </a:rPr>
              <a:t>low</a:t>
            </a:r>
            <a:r>
              <a:rPr lang="en-US" altLang="en-US" sz="2400" dirty="0">
                <a:latin typeface="Times New Roman" panose="02020603050405020304" pitchFamily="18" charset="0"/>
                <a:cs typeface="+mj-cs"/>
              </a:rPr>
              <a:t> concentration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+mj-cs"/>
            </a:endParaRPr>
          </a:p>
          <a:p>
            <a:pPr lvl="1" algn="l" rtl="0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+mj-cs"/>
              </a:rPr>
              <a:t>Diffusion</a:t>
            </a:r>
          </a:p>
          <a:p>
            <a:pPr lvl="1" algn="l" rtl="0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+mj-cs"/>
              </a:rPr>
              <a:t>Facilitated Diffusion</a:t>
            </a:r>
          </a:p>
          <a:p>
            <a:pPr lvl="1" algn="l" rtl="0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+mj-cs"/>
              </a:rPr>
              <a:t>Osmosis</a:t>
            </a:r>
          </a:p>
          <a:p>
            <a:pPr algn="l" rtl="0"/>
            <a:endParaRPr lang="en-US" sz="2000" dirty="0"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9340" y="2960371"/>
            <a:ext cx="2994660" cy="2308860"/>
          </a:xfrm>
        </p:spPr>
        <p:txBody>
          <a:bodyPr/>
          <a:lstStyle/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Transport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does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energy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pPr lvl="1" algn="l" rtl="0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Pumps</a:t>
            </a:r>
          </a:p>
          <a:p>
            <a:pPr lvl="1" algn="l" rtl="0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Endocytosis</a:t>
            </a:r>
          </a:p>
          <a:p>
            <a:pPr lvl="1" algn="l" rtl="0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Exocytosis</a:t>
            </a: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536892"/>
          </a:xfrm>
        </p:spPr>
        <p:txBody>
          <a:bodyPr/>
          <a:lstStyle/>
          <a:p>
            <a:r>
              <a:rPr lang="en-US" altLang="en-US" sz="2800" b="1" u="sng" dirty="0">
                <a:latin typeface="Arial Black" panose="020B0A04020102020204" pitchFamily="34" charset="0"/>
              </a:rPr>
              <a:t>Passive Transport</a:t>
            </a:r>
            <a:r>
              <a:rPr lang="en-US" altLang="en-US" sz="2800" dirty="0">
                <a:latin typeface="Arial Black" panose="020B0A04020102020204" pitchFamily="34" charset="0"/>
              </a:rPr>
              <a:t>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930" y="1085850"/>
            <a:ext cx="5627370" cy="5680710"/>
          </a:xfrm>
        </p:spPr>
        <p:txBody>
          <a:bodyPr/>
          <a:lstStyle/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Diffusion: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passive movement of particles from an area of high concentration to an area of low concentration until equilibrium is reached. 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(High to Low)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F11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F11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diffusion of nonpolar, hydrophobic molecules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lipid and gases, oxygen diffusing into a cell and carbon dioxide diffusing out.</a:t>
            </a:r>
          </a:p>
          <a:p>
            <a:pPr algn="l" rtl="0"/>
            <a:endParaRPr lang="en-US" dirty="0"/>
          </a:p>
        </p:txBody>
      </p:sp>
      <p:pic>
        <p:nvPicPr>
          <p:cNvPr id="5" name="Picture 5" descr="FG05_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" r="69470" b="4622"/>
          <a:stretch>
            <a:fillRect/>
          </a:stretch>
        </p:blipFill>
        <p:spPr bwMode="auto">
          <a:xfrm>
            <a:off x="6126481" y="1600199"/>
            <a:ext cx="2777652" cy="4525963"/>
          </a:xfrm>
          <a:prstGeom prst="rect">
            <a:avLst/>
          </a:prstGeom>
          <a:noFill/>
          <a:ln w="127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3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9729"/>
            <a:ext cx="8778240" cy="4525963"/>
          </a:xfrm>
        </p:spPr>
        <p:txBody>
          <a:bodyPr/>
          <a:lstStyle/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Facilitative Diffusion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of specific particles (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concentration)</a:t>
            </a:r>
          </a:p>
          <a:p>
            <a:pPr algn="l" rtl="0" eaLnBrk="1" hangingPunct="1"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through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 channels</a:t>
            </a:r>
          </a:p>
          <a:p>
            <a:pPr algn="l" rtl="0" eaLnBrk="1" hangingPunct="1"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energy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of polar, hydrophilic molecules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types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transport proteins can help ions and large polar molecules diffuse through cell membranes:</a:t>
            </a:r>
          </a:p>
          <a:p>
            <a:pPr lvl="1" algn="l" rtl="0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proteins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provide a narrow channel for the substance to pass through.</a:t>
            </a:r>
          </a:p>
          <a:p>
            <a:pPr lvl="1" algn="l" rtl="0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 proteins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physically bind to the substance on one side of membrane and release it on the other.</a:t>
            </a:r>
          </a:p>
          <a:p>
            <a:pPr lvl="1" algn="l" rtl="0"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 acids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moving from blood into a cell.</a:t>
            </a:r>
          </a:p>
          <a:p>
            <a:pPr algn="l" rtl="0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154430" y="4822596"/>
            <a:ext cx="6862763" cy="1875235"/>
            <a:chOff x="-4" y="2640"/>
            <a:chExt cx="5764" cy="1687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" r="13043" b="8101"/>
            <a:stretch>
              <a:fillRect/>
            </a:stretch>
          </p:blipFill>
          <p:spPr bwMode="auto">
            <a:xfrm>
              <a:off x="0" y="2640"/>
              <a:ext cx="297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44" y="2677"/>
              <a:ext cx="941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 anchor="ctr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1F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EXTRACELLULAR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1F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FLUID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25" y="3976"/>
              <a:ext cx="976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 anchor="ctr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001F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Channel protein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1822" y="3976"/>
              <a:ext cx="392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 anchor="ctr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1F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Solute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-4" y="4140"/>
              <a:ext cx="715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 anchor="ctr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1F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CYTOPLASM</a:t>
              </a: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1295" y="3807"/>
              <a:ext cx="146" cy="214"/>
            </a:xfrm>
            <a:prstGeom prst="line">
              <a:avLst/>
            </a:prstGeom>
            <a:noFill/>
            <a:ln w="25400">
              <a:solidFill>
                <a:srgbClr val="EEECE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9056" tIns="34529" rIns="69056" bIns="34529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 flipV="1">
              <a:off x="1690" y="4102"/>
              <a:ext cx="146" cy="42"/>
            </a:xfrm>
            <a:prstGeom prst="line">
              <a:avLst/>
            </a:prstGeom>
            <a:noFill/>
            <a:ln w="25400">
              <a:solidFill>
                <a:srgbClr val="EEECE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9056" tIns="34529" rIns="69056" bIns="34529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2976" y="2640"/>
              <a:ext cx="2784" cy="1680"/>
              <a:chOff x="1440" y="1920"/>
              <a:chExt cx="2928" cy="1599"/>
            </a:xfrm>
          </p:grpSpPr>
          <p:pic>
            <p:nvPicPr>
              <p:cNvPr id="13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43" t="9915" r="16049"/>
              <a:stretch>
                <a:fillRect/>
              </a:stretch>
            </p:blipFill>
            <p:spPr bwMode="auto">
              <a:xfrm>
                <a:off x="1440" y="1920"/>
                <a:ext cx="2928" cy="1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17"/>
              <p:cNvSpPr txBox="1">
                <a:spLocks noChangeArrowheads="1"/>
              </p:cNvSpPr>
              <p:nvPr/>
            </p:nvSpPr>
            <p:spPr bwMode="auto">
              <a:xfrm>
                <a:off x="1452" y="3206"/>
                <a:ext cx="950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9056" tIns="34529" rIns="69056" bIns="34529" anchor="ctr"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001F5C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Carrier protein</a:t>
                </a:r>
              </a:p>
            </p:txBody>
          </p:sp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3881" y="3153"/>
                <a:ext cx="412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9056" tIns="34529" rIns="69056" bIns="34529" anchor="ctr"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1F5C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Solute</a:t>
                </a:r>
              </a:p>
            </p:txBody>
          </p:sp>
          <p:sp>
            <p:nvSpPr>
              <p:cNvPr id="16" name="Line 19"/>
              <p:cNvSpPr>
                <a:spLocks noChangeShapeType="1"/>
              </p:cNvSpPr>
              <p:nvPr/>
            </p:nvSpPr>
            <p:spPr bwMode="auto">
              <a:xfrm flipH="1">
                <a:off x="2205" y="3003"/>
                <a:ext cx="96" cy="240"/>
              </a:xfrm>
              <a:prstGeom prst="line">
                <a:avLst/>
              </a:prstGeom>
              <a:noFill/>
              <a:ln w="25400">
                <a:solidFill>
                  <a:srgbClr val="EEEC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69056" tIns="34529" rIns="69056" bIns="34529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Line 20"/>
              <p:cNvSpPr>
                <a:spLocks noChangeShapeType="1"/>
              </p:cNvSpPr>
              <p:nvPr/>
            </p:nvSpPr>
            <p:spPr bwMode="auto">
              <a:xfrm flipV="1">
                <a:off x="3672" y="3251"/>
                <a:ext cx="240" cy="96"/>
              </a:xfrm>
              <a:prstGeom prst="line">
                <a:avLst/>
              </a:prstGeom>
              <a:noFill/>
              <a:ln w="25400">
                <a:solidFill>
                  <a:srgbClr val="EEEC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69056" tIns="34529" rIns="69056" bIns="34529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28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-1" y="114300"/>
            <a:ext cx="6263641" cy="6663690"/>
          </a:xfrm>
        </p:spPr>
        <p:txBody>
          <a:bodyPr/>
          <a:lstStyle/>
          <a:p>
            <a:pPr marL="0" indent="0" algn="l" rtl="0" eaLnBrk="1" hangingPunct="1">
              <a:buClr>
                <a:schemeClr val="tx1"/>
              </a:buClr>
              <a:buSzPct val="85000"/>
              <a:buNone/>
              <a:defRPr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Osmosis</a:t>
            </a:r>
            <a:endParaRPr lang="en-US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 eaLnBrk="1" hangingPunct="1">
              <a:buClr>
                <a:schemeClr val="tx1"/>
              </a:buClr>
              <a:buSzPct val="85000"/>
              <a:buNone/>
              <a:defRPr/>
            </a:pP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Osmosis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diffusion of water across a semi-permeable membrane from a hypotonic solution to a hypertonic solution</a:t>
            </a:r>
          </a:p>
          <a:p>
            <a:pPr marL="0" indent="0" algn="l" rtl="0" eaLnBrk="1" hangingPunct="1">
              <a:buNone/>
              <a:defRPr/>
            </a:pPr>
            <a:r>
              <a:rPr lang="en-US" altLang="en-US" sz="2000" dirty="0">
                <a:solidFill>
                  <a:srgbClr val="0F11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 of osmosis is determined by comparing total solute concentrations (Tonicity) </a:t>
            </a:r>
          </a:p>
          <a:p>
            <a:pPr lvl="1" algn="l" rtl="0" eaLnBrk="1" hangingPunct="1">
              <a:defRPr/>
            </a:pPr>
            <a:r>
              <a:rPr lang="en-US" altLang="en-US" sz="2000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Hypertonic </a:t>
            </a:r>
            <a:r>
              <a:rPr lang="en-US" altLang="en-US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(low water potential)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more solute, less water</a:t>
            </a:r>
          </a:p>
          <a:p>
            <a:pPr lvl="1" algn="l" rtl="0" eaLnBrk="1" hangingPunct="1">
              <a:defRPr/>
            </a:pPr>
            <a:r>
              <a:rPr lang="en-US" altLang="en-US" sz="2000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Hypotonic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(high water potential)-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solute, more water</a:t>
            </a:r>
          </a:p>
          <a:p>
            <a:pPr lvl="1" algn="l" rtl="0" eaLnBrk="1" hangingPunct="1">
              <a:defRPr/>
            </a:pPr>
            <a:r>
              <a:rPr lang="en-US" altLang="en-US" sz="2000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Isotonic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equal solute, equal 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en-US" altLang="en-US" sz="2000" dirty="0">
              <a:solidFill>
                <a:srgbClr val="0F11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 eaLnBrk="1" hangingPunct="1">
              <a:buNone/>
              <a:defRPr/>
            </a:pPr>
            <a:r>
              <a:rPr lang="en-US" altLang="en-US" sz="2000" dirty="0">
                <a:solidFill>
                  <a:srgbClr val="0F11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can diffuse across plasma membrane---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Moves from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DE63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water potential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(low solute concentration) to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DE63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water potential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(high solute concentration)</a:t>
            </a:r>
            <a:endParaRPr lang="en-US" altLang="en-US" sz="2000" dirty="0">
              <a:solidFill>
                <a:srgbClr val="0F11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defRPr/>
            </a:pPr>
            <a:endParaRPr lang="en-US" altLang="en-US" sz="2000" dirty="0">
              <a:solidFill>
                <a:srgbClr val="0F11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 eaLnBrk="1" hangingPunct="1">
              <a:buNone/>
              <a:defRPr/>
            </a:pPr>
            <a:r>
              <a:rPr lang="en-US" altLang="en-US" sz="2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Aquaporins</a:t>
            </a:r>
            <a:r>
              <a:rPr lang="en-US" altLang="en-US" sz="2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(water channels)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proteins embedded in the cell membrane that regulate the flow of water only. </a:t>
            </a:r>
            <a:endParaRPr lang="en-US" altLang="en-US" sz="2000" dirty="0">
              <a:solidFill>
                <a:srgbClr val="0F11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 eaLnBrk="1" hangingPunct="1">
              <a:buNone/>
              <a:defRPr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Homeostasis (equilibrium)</a:t>
            </a:r>
          </a:p>
          <a:p>
            <a:pPr algn="l" rtl="0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807441" y="285750"/>
            <a:ext cx="2214953" cy="4200526"/>
            <a:chOff x="3107" y="890"/>
            <a:chExt cx="2767" cy="3528"/>
          </a:xfrm>
        </p:grpSpPr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107" y="890"/>
              <a:ext cx="2767" cy="3528"/>
              <a:chOff x="3016" y="890"/>
              <a:chExt cx="2858" cy="3528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2">
                <a:lum bright="-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626" b="47163"/>
              <a:stretch>
                <a:fillRect/>
              </a:stretch>
            </p:blipFill>
            <p:spPr bwMode="auto">
              <a:xfrm>
                <a:off x="3016" y="890"/>
                <a:ext cx="2744" cy="2404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3038" y="3053"/>
                <a:ext cx="82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50" b="1"/>
                  <a:t>CYTOLYSIS</a:t>
                </a:r>
              </a:p>
            </p:txBody>
          </p:sp>
          <p:sp>
            <p:nvSpPr>
              <p:cNvPr id="11" name="Text Box 17"/>
              <p:cNvSpPr txBox="1">
                <a:spLocks noChangeArrowheads="1"/>
              </p:cNvSpPr>
              <p:nvPr/>
            </p:nvSpPr>
            <p:spPr bwMode="auto">
              <a:xfrm>
                <a:off x="4876" y="3022"/>
                <a:ext cx="998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rtl="0">
                  <a:spcBef>
                    <a:spcPct val="50000"/>
                  </a:spcBef>
                  <a:buFontTx/>
                  <a:buNone/>
                </a:pPr>
                <a:r>
                  <a:rPr lang="en-US" altLang="en-US" sz="1050" b="1">
                    <a:latin typeface="Comic Sans MS" panose="030F0702030302020204" pitchFamily="66" charset="0"/>
                  </a:rPr>
                  <a:t>PLASMOLYSIS</a:t>
                </a:r>
              </a:p>
            </p:txBody>
          </p:sp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3969" y="3022"/>
                <a:ext cx="998" cy="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>
                  <a:spcBef>
                    <a:spcPct val="50000"/>
                  </a:spcBef>
                  <a:buFontTx/>
                  <a:buNone/>
                </a:pPr>
                <a:r>
                  <a:rPr lang="en-US" altLang="en-US" sz="1050" b="1" dirty="0">
                    <a:latin typeface="Comic Sans MS" panose="030F0702030302020204" pitchFamily="66" charset="0"/>
                  </a:rPr>
                  <a:t>NO NET MOVEMENT OF H</a:t>
                </a:r>
                <a:r>
                  <a:rPr lang="en-US" altLang="en-US" sz="1050" b="1" baseline="-25000" dirty="0">
                    <a:latin typeface="Comic Sans MS" panose="030F0702030302020204" pitchFamily="66" charset="0"/>
                  </a:rPr>
                  <a:t>2</a:t>
                </a:r>
                <a:r>
                  <a:rPr lang="en-US" altLang="en-US" sz="1050" b="1" dirty="0">
                    <a:latin typeface="Comic Sans MS" panose="030F0702030302020204" pitchFamily="66" charset="0"/>
                  </a:rPr>
                  <a:t>O (equal amounts entering &amp; leaving) </a:t>
                </a:r>
                <a:r>
                  <a:rPr lang="en-US" altLang="en-US" sz="1200" b="1" dirty="0">
                    <a:solidFill>
                      <a:srgbClr val="FF0000"/>
                    </a:solidFill>
                  </a:rPr>
                  <a:t>e.g. Normal saline 0.9%NaCl</a:t>
                </a:r>
                <a:r>
                  <a:rPr lang="en-US" altLang="en-US" sz="1350" b="1" dirty="0">
                    <a:solidFill>
                      <a:srgbClr val="FF0000"/>
                    </a:solidFill>
                  </a:rPr>
                  <a:t>     </a:t>
                </a:r>
              </a:p>
            </p:txBody>
          </p:sp>
        </p:grp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3198" y="2750"/>
              <a:ext cx="771" cy="63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4876" y="2750"/>
              <a:ext cx="998" cy="63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0248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88"/>
            <a:ext cx="8229600" cy="525462"/>
          </a:xfrm>
        </p:spPr>
        <p:txBody>
          <a:bodyPr/>
          <a:lstStyle/>
          <a:p>
            <a:pPr lvl="0" rtl="0" eaLnBrk="1" hangingPunct="1">
              <a:defRPr/>
            </a:pPr>
            <a:r>
              <a:rPr lang="en-US" altLang="en-US" sz="2400" b="1" dirty="0">
                <a:solidFill>
                  <a:srgbClr val="3333FF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Active Transport 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" y="628650"/>
            <a:ext cx="8961120" cy="4663440"/>
          </a:xfrm>
        </p:spPr>
        <p:txBody>
          <a:bodyPr/>
          <a:lstStyle/>
          <a:p>
            <a:pPr marL="0" lvl="0" indent="0" algn="l" rtl="0" eaLnBrk="1" hangingPunct="1">
              <a:spcBef>
                <a:spcPct val="0"/>
              </a:spcBef>
              <a:buNone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 Pumps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-transport proteins that require 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do work (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to high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concentration) 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 concentration gradient</a:t>
            </a:r>
          </a:p>
          <a:p>
            <a:pPr marL="0" lvl="0" indent="0" algn="l" rtl="0" eaLnBrk="1" hangingPunct="1">
              <a:spcBef>
                <a:spcPct val="0"/>
              </a:spcBef>
              <a:buNone/>
              <a:defRPr/>
            </a:pPr>
            <a:r>
              <a:rPr lang="en-US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types: </a:t>
            </a:r>
          </a:p>
          <a:p>
            <a:pPr marL="457200" lvl="1" indent="0" algn="l" rtl="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active transport (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directly uses metabolic energy/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is derived directly from the breakdown of ATP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Membrane pump</a:t>
            </a:r>
            <a:r>
              <a:rPr lang="en-US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(protein-mediated active transport) example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Na+/K+ Pump</a:t>
            </a:r>
            <a:endParaRPr lang="en-US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l" rtl="0" eaLnBrk="1" hangingPunct="1">
              <a:spcBef>
                <a:spcPct val="0"/>
              </a:spcBef>
              <a:buNone/>
              <a:defRPr/>
            </a:pPr>
            <a:endParaRPr lang="en-US" altLang="en-US" sz="2000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l" rtl="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active transport</a:t>
            </a:r>
            <a:r>
              <a:rPr lang="en-US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(electrochemical potential difference created by pumping/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is derived secondarily from energy that has been stored in the form of ionic concentration differences between the two sides of a membrane.</a:t>
            </a:r>
            <a:r>
              <a:rPr lang="en-US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 indent="0" algn="l" rtl="0" eaLnBrk="1" hangingPunct="1">
              <a:spcBef>
                <a:spcPct val="0"/>
              </a:spcBef>
              <a:buNone/>
              <a:defRPr/>
            </a:pPr>
            <a:r>
              <a:rPr lang="en-US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Coupled transport (cotransport</a:t>
            </a:r>
            <a:r>
              <a:rPr lang="en-US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lvl="0" indent="0" algn="l" rtl="0" eaLnBrk="1" hangingPunct="1">
              <a:spcBef>
                <a:spcPct val="0"/>
              </a:spcBef>
              <a:buNone/>
              <a:defRPr/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symport</a:t>
            </a:r>
            <a:r>
              <a:rPr lang="en-US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two substances simultaneously in the same direction 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 symporter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 and sodium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000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l" rtl="0" eaLnBrk="1" hangingPunct="1">
              <a:spcBef>
                <a:spcPct val="0"/>
              </a:spcBef>
              <a:buNone/>
              <a:defRPr/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antiport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two substances in opposite directions 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sodium-calcium exchanger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antiporter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27" descr="uni-sym-anti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05" y="5440680"/>
            <a:ext cx="6048375" cy="1228646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3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>
          <a:xfrm>
            <a:off x="1333025" y="241531"/>
            <a:ext cx="6172200" cy="857250"/>
          </a:xfrm>
        </p:spPr>
        <p:txBody>
          <a:bodyPr/>
          <a:lstStyle/>
          <a:p>
            <a:pPr marL="338138" indent="-338138"/>
            <a:r>
              <a:rPr lang="en-US" altLang="en-US" sz="2800" dirty="0">
                <a:latin typeface="Arial Black" panose="020B0A04020102020204" pitchFamily="34" charset="0"/>
              </a:rPr>
              <a:t>The Sodium-potassium Pump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6542486" y="1858914"/>
            <a:ext cx="1458515" cy="716063"/>
          </a:xfrm>
          <a:prstGeom prst="rect">
            <a:avLst/>
          </a:prstGeom>
          <a:solidFill>
            <a:srgbClr val="FFFF66"/>
          </a:solidFill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2. Na+ binding stimulates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phosphorylation by ATP.</a:t>
            </a: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385888" y="1868439"/>
            <a:ext cx="1296591" cy="716063"/>
          </a:xfrm>
          <a:prstGeom prst="rect">
            <a:avLst/>
          </a:prstGeom>
          <a:solidFill>
            <a:srgbClr val="FFFF66"/>
          </a:solidFill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1. Cytoplasmic Na</a:t>
            </a:r>
            <a:r>
              <a:rPr kumimoji="1" lang="en-US" altLang="en-US" sz="1050" baseline="30000"/>
              <a:t>+</a:t>
            </a:r>
            <a:r>
              <a:rPr kumimoji="1" lang="en-US" altLang="en-US" sz="1050"/>
              <a:t> binds to the sodium-potassium pump.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1277542" y="3257898"/>
            <a:ext cx="1620440" cy="716063"/>
          </a:xfrm>
          <a:prstGeom prst="rect">
            <a:avLst/>
          </a:prstGeom>
          <a:solidFill>
            <a:srgbClr val="FFFF66"/>
          </a:solidFill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6. K</a:t>
            </a:r>
            <a:r>
              <a:rPr kumimoji="1" lang="en-US" altLang="en-US" sz="1050" baseline="30000"/>
              <a:t>+</a:t>
            </a:r>
            <a:r>
              <a:rPr kumimoji="1" lang="en-US" altLang="en-US" sz="1050"/>
              <a:t> is released and Na</a:t>
            </a:r>
            <a:r>
              <a:rPr kumimoji="1" lang="en-US" altLang="en-US" sz="1050" baseline="30000"/>
              <a:t>+</a:t>
            </a:r>
            <a:r>
              <a:rPr kumimoji="1" lang="en-US" altLang="en-US" sz="1050"/>
              <a:t> sites are receptive again;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the cycle repeats.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6491287" y="3072502"/>
            <a:ext cx="1509713" cy="1039229"/>
          </a:xfrm>
          <a:prstGeom prst="rect">
            <a:avLst/>
          </a:prstGeom>
          <a:solidFill>
            <a:srgbClr val="FFFF66"/>
          </a:solidFill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3. Phosphorylation causes the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protein to change its conformation, expelling Na</a:t>
            </a:r>
            <a:r>
              <a:rPr kumimoji="1" lang="en-US" altLang="en-US" sz="1050" baseline="30000"/>
              <a:t>+</a:t>
            </a:r>
            <a:r>
              <a:rPr kumimoji="1" lang="en-US" altLang="en-US" sz="1050"/>
              <a:t> to the outside.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6516291" y="4827312"/>
            <a:ext cx="1484709" cy="877646"/>
          </a:xfrm>
          <a:prstGeom prst="rect">
            <a:avLst/>
          </a:prstGeom>
          <a:solidFill>
            <a:srgbClr val="FFFF66"/>
          </a:solidFill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4.  Extracellular K</a:t>
            </a:r>
            <a:r>
              <a:rPr kumimoji="1" lang="en-US" altLang="en-US" sz="1050" baseline="30000"/>
              <a:t>+</a:t>
            </a:r>
            <a:r>
              <a:rPr kumimoji="1" lang="en-US" altLang="en-US" sz="1050"/>
              <a:t> binds to the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protein, triggering release of the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Phosphate group.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1277542" y="4775773"/>
            <a:ext cx="1615827" cy="554480"/>
          </a:xfrm>
          <a:prstGeom prst="rect">
            <a:avLst/>
          </a:prstGeom>
          <a:solidFill>
            <a:srgbClr val="FFFF66"/>
          </a:solidFill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wrap="none"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5. Loss of the phosphate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restores the protein’s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1050"/>
              <a:t>original conformation.</a:t>
            </a:r>
          </a:p>
        </p:txBody>
      </p:sp>
      <p:sp>
        <p:nvSpPr>
          <p:cNvPr id="34825" name="Text Box 10"/>
          <p:cNvSpPr txBox="1">
            <a:spLocks noChangeArrowheads="1"/>
          </p:cNvSpPr>
          <p:nvPr/>
        </p:nvSpPr>
        <p:spPr bwMode="auto">
          <a:xfrm>
            <a:off x="5480548" y="5518892"/>
            <a:ext cx="184346" cy="15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kumimoji="1" lang="en-US" altLang="en-US" sz="525" b="1">
                <a:solidFill>
                  <a:srgbClr val="001F5C"/>
                </a:solidFill>
                <a:sym typeface="Symbol" panose="05050102010706020507" pitchFamily="18" charset="2"/>
              </a:rPr>
              <a:t>P</a:t>
            </a: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3429001" y="2401325"/>
            <a:ext cx="729366" cy="23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525" b="1">
                <a:solidFill>
                  <a:srgbClr val="001F5C"/>
                </a:solidFill>
              </a:rPr>
              <a:t>EXTRACELLULAR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525" b="1">
                <a:solidFill>
                  <a:srgbClr val="001F5C"/>
                </a:solidFill>
              </a:rPr>
              <a:t>FLUID</a:t>
            </a:r>
          </a:p>
        </p:txBody>
      </p:sp>
      <p:sp>
        <p:nvSpPr>
          <p:cNvPr id="34827" name="Text Box 12"/>
          <p:cNvSpPr txBox="1">
            <a:spLocks noChangeArrowheads="1"/>
          </p:cNvSpPr>
          <p:nvPr/>
        </p:nvSpPr>
        <p:spPr bwMode="auto">
          <a:xfrm>
            <a:off x="3431866" y="2654429"/>
            <a:ext cx="269304" cy="1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kumimoji="1" lang="en-US" altLang="en-US" sz="600" b="1">
                <a:solidFill>
                  <a:srgbClr val="001F5C"/>
                </a:solidFill>
              </a:rPr>
              <a:t>Na</a:t>
            </a:r>
            <a:r>
              <a:rPr kumimoji="1" lang="en-US" altLang="en-US" sz="600" b="1" baseline="30000">
                <a:solidFill>
                  <a:srgbClr val="001F5C"/>
                </a:solidFill>
              </a:rPr>
              <a:t>+</a:t>
            </a:r>
            <a:endParaRPr kumimoji="1" lang="en-US" altLang="en-US" sz="600" b="1">
              <a:solidFill>
                <a:srgbClr val="001F5C"/>
              </a:solidFill>
            </a:endParaRPr>
          </a:p>
        </p:txBody>
      </p:sp>
      <p:sp>
        <p:nvSpPr>
          <p:cNvPr id="34828" name="Text Box 13"/>
          <p:cNvSpPr txBox="1">
            <a:spLocks noChangeArrowheads="1"/>
          </p:cNvSpPr>
          <p:nvPr/>
        </p:nvSpPr>
        <p:spPr bwMode="auto">
          <a:xfrm>
            <a:off x="4883833" y="2324626"/>
            <a:ext cx="269304" cy="1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kumimoji="1" lang="en-US" altLang="en-US" sz="600" b="1">
                <a:solidFill>
                  <a:srgbClr val="001F5C"/>
                </a:solidFill>
              </a:rPr>
              <a:t>Na</a:t>
            </a:r>
            <a:r>
              <a:rPr kumimoji="1" lang="en-US" altLang="en-US" sz="600" b="1" baseline="30000">
                <a:solidFill>
                  <a:srgbClr val="001F5C"/>
                </a:solidFill>
              </a:rPr>
              <a:t>+</a:t>
            </a:r>
            <a:endParaRPr kumimoji="1" lang="en-US" altLang="en-US" sz="600" b="1">
              <a:solidFill>
                <a:srgbClr val="001F5C"/>
              </a:solidFill>
            </a:endParaRPr>
          </a:p>
        </p:txBody>
      </p:sp>
      <p:sp>
        <p:nvSpPr>
          <p:cNvPr id="34829" name="Text Box 14"/>
          <p:cNvSpPr txBox="1">
            <a:spLocks noChangeArrowheads="1"/>
          </p:cNvSpPr>
          <p:nvPr/>
        </p:nvSpPr>
        <p:spPr bwMode="auto">
          <a:xfrm>
            <a:off x="5164208" y="2637760"/>
            <a:ext cx="190758" cy="1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kumimoji="1" lang="en-US" altLang="en-US" sz="600" b="1">
                <a:solidFill>
                  <a:srgbClr val="001F5C"/>
                </a:solidFill>
                <a:sym typeface="Symbol" panose="05050102010706020507" pitchFamily="18" charset="2"/>
              </a:rPr>
              <a:t>P</a:t>
            </a:r>
          </a:p>
        </p:txBody>
      </p:sp>
      <p:sp>
        <p:nvSpPr>
          <p:cNvPr id="34830" name="Text Box 15"/>
          <p:cNvSpPr txBox="1">
            <a:spLocks noChangeArrowheads="1"/>
          </p:cNvSpPr>
          <p:nvPr/>
        </p:nvSpPr>
        <p:spPr bwMode="auto">
          <a:xfrm>
            <a:off x="5164208" y="4009360"/>
            <a:ext cx="190758" cy="1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kumimoji="1" lang="en-US" altLang="en-US" sz="600" b="1">
                <a:solidFill>
                  <a:srgbClr val="001F5C"/>
                </a:solidFill>
                <a:sym typeface="Symbol" panose="05050102010706020507" pitchFamily="18" charset="2"/>
              </a:rPr>
              <a:t>P</a:t>
            </a:r>
          </a:p>
        </p:txBody>
      </p:sp>
      <p:sp>
        <p:nvSpPr>
          <p:cNvPr id="34831" name="Text Box 16"/>
          <p:cNvSpPr txBox="1">
            <a:spLocks noChangeArrowheads="1"/>
          </p:cNvSpPr>
          <p:nvPr/>
        </p:nvSpPr>
        <p:spPr bwMode="auto">
          <a:xfrm>
            <a:off x="5492354" y="5565326"/>
            <a:ext cx="216405" cy="15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kumimoji="1" lang="en-US" altLang="en-US" sz="525" b="1">
                <a:solidFill>
                  <a:srgbClr val="001F5C"/>
                </a:solidFill>
                <a:sym typeface="Symbol" panose="05050102010706020507" pitchFamily="18" charset="2"/>
              </a:rPr>
              <a:t>P </a:t>
            </a:r>
            <a:r>
              <a:rPr kumimoji="1" lang="en-US" altLang="en-US" sz="525" b="1" baseline="-25000">
                <a:solidFill>
                  <a:srgbClr val="001F5C"/>
                </a:solidFill>
                <a:sym typeface="Symbol" panose="05050102010706020507" pitchFamily="18" charset="2"/>
              </a:rPr>
              <a:t>i</a:t>
            </a:r>
            <a:endParaRPr kumimoji="1" lang="en-US" altLang="en-US" sz="525" b="1">
              <a:solidFill>
                <a:srgbClr val="001F5C"/>
              </a:solidFill>
              <a:sym typeface="Symbol" panose="05050102010706020507" pitchFamily="18" charset="2"/>
            </a:endParaRPr>
          </a:p>
        </p:txBody>
      </p:sp>
      <p:grpSp>
        <p:nvGrpSpPr>
          <p:cNvPr id="34832" name="Group 90"/>
          <p:cNvGrpSpPr>
            <a:grpSpLocks/>
          </p:cNvGrpSpPr>
          <p:nvPr/>
        </p:nvGrpSpPr>
        <p:grpSpPr bwMode="auto">
          <a:xfrm>
            <a:off x="2951560" y="1754981"/>
            <a:ext cx="3443288" cy="3925491"/>
            <a:chOff x="1519" y="754"/>
            <a:chExt cx="2892" cy="3297"/>
          </a:xfrm>
        </p:grpSpPr>
        <p:grpSp>
          <p:nvGrpSpPr>
            <p:cNvPr id="34833" name="Group 89"/>
            <p:cNvGrpSpPr>
              <a:grpSpLocks/>
            </p:cNvGrpSpPr>
            <p:nvPr/>
          </p:nvGrpSpPr>
          <p:grpSpPr bwMode="auto">
            <a:xfrm>
              <a:off x="1519" y="754"/>
              <a:ext cx="2892" cy="3297"/>
              <a:chOff x="1519" y="754"/>
              <a:chExt cx="2892" cy="3297"/>
            </a:xfrm>
          </p:grpSpPr>
          <p:grpSp>
            <p:nvGrpSpPr>
              <p:cNvPr id="34835" name="Group 40"/>
              <p:cNvGrpSpPr>
                <a:grpSpLocks/>
              </p:cNvGrpSpPr>
              <p:nvPr/>
            </p:nvGrpSpPr>
            <p:grpSpPr bwMode="auto">
              <a:xfrm>
                <a:off x="1519" y="754"/>
                <a:ext cx="2892" cy="3297"/>
                <a:chOff x="1383" y="754"/>
                <a:chExt cx="2892" cy="3297"/>
              </a:xfrm>
            </p:grpSpPr>
            <p:pic>
              <p:nvPicPr>
                <p:cNvPr id="34837" name="Picture 18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-12000" contrast="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3" y="754"/>
                  <a:ext cx="2892" cy="3297"/>
                </a:xfrm>
                <a:prstGeom prst="rect">
                  <a:avLst/>
                </a:prstGeom>
                <a:noFill/>
                <a:ln w="28575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83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482" y="938"/>
                  <a:ext cx="22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Na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39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451" y="1406"/>
                  <a:ext cx="522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CYTOPLASM</a:t>
                  </a:r>
                </a:p>
              </p:txBody>
            </p:sp>
            <p:sp>
              <p:nvSpPr>
                <p:cNvPr id="34840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057" y="1310"/>
                  <a:ext cx="393" cy="2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[Na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] low</a:t>
                  </a:r>
                </a:p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[K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] high</a:t>
                  </a:r>
                </a:p>
              </p:txBody>
            </p:sp>
            <p:sp>
              <p:nvSpPr>
                <p:cNvPr id="34841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829" y="950"/>
                  <a:ext cx="22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Na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42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798" y="1083"/>
                  <a:ext cx="22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Na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43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435" y="1186"/>
                  <a:ext cx="22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Na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4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4007" y="1303"/>
                  <a:ext cx="24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  <a:sym typeface="Symbol" panose="05050102010706020507" pitchFamily="18" charset="2"/>
                    </a:rPr>
                    <a:t>ATP</a:t>
                  </a:r>
                </a:p>
              </p:txBody>
            </p:sp>
            <p:sp>
              <p:nvSpPr>
                <p:cNvPr id="3484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834" y="1939"/>
                  <a:ext cx="22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Na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4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623" y="1997"/>
                  <a:ext cx="22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Na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4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603" y="2144"/>
                  <a:ext cx="22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Na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48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626" y="1391"/>
                  <a:ext cx="25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ADP</a:t>
                  </a:r>
                </a:p>
              </p:txBody>
            </p:sp>
            <p:sp>
              <p:nvSpPr>
                <p:cNvPr id="3484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907" y="2408"/>
                  <a:ext cx="19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K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50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889" y="2573"/>
                  <a:ext cx="19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K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5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981" y="3552"/>
                  <a:ext cx="19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K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52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010" y="3694"/>
                  <a:ext cx="19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K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53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663" y="3659"/>
                  <a:ext cx="19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K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54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630" y="3348"/>
                  <a:ext cx="19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>
                      <a:solidFill>
                        <a:srgbClr val="001F5C"/>
                      </a:solidFill>
                    </a:rPr>
                    <a:t>K</a:t>
                  </a:r>
                  <a:r>
                    <a:rPr kumimoji="1" lang="en-US" altLang="en-US" sz="600" b="1" baseline="30000">
                      <a:solidFill>
                        <a:srgbClr val="001F5C"/>
                      </a:solidFill>
                    </a:rPr>
                    <a:t>+</a:t>
                  </a:r>
                  <a:endParaRPr kumimoji="1" lang="en-US" altLang="en-US" sz="600" b="1">
                    <a:solidFill>
                      <a:srgbClr val="001F5C"/>
                    </a:solidFill>
                  </a:endParaRPr>
                </a:p>
              </p:txBody>
            </p:sp>
            <p:sp>
              <p:nvSpPr>
                <p:cNvPr id="3485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017" y="788"/>
                  <a:ext cx="421" cy="2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 dirty="0">
                      <a:solidFill>
                        <a:srgbClr val="001F5C"/>
                      </a:solidFill>
                    </a:rPr>
                    <a:t>[Na</a:t>
                  </a:r>
                  <a:r>
                    <a:rPr kumimoji="1" lang="en-US" altLang="en-US" sz="600" b="1" baseline="30000" dirty="0">
                      <a:solidFill>
                        <a:srgbClr val="001F5C"/>
                      </a:solidFill>
                    </a:rPr>
                    <a:t>+</a:t>
                  </a:r>
                  <a:r>
                    <a:rPr kumimoji="1" lang="en-US" altLang="en-US" sz="600" b="1" dirty="0">
                      <a:solidFill>
                        <a:srgbClr val="001F5C"/>
                      </a:solidFill>
                    </a:rPr>
                    <a:t>] high</a:t>
                  </a:r>
                </a:p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600" b="1" dirty="0">
                      <a:solidFill>
                        <a:srgbClr val="001F5C"/>
                      </a:solidFill>
                    </a:rPr>
                    <a:t>[K</a:t>
                  </a:r>
                  <a:r>
                    <a:rPr kumimoji="1" lang="en-US" altLang="en-US" sz="600" b="1" baseline="30000" dirty="0">
                      <a:solidFill>
                        <a:srgbClr val="001F5C"/>
                      </a:solidFill>
                    </a:rPr>
                    <a:t>+</a:t>
                  </a:r>
                  <a:r>
                    <a:rPr kumimoji="1" lang="en-US" altLang="en-US" sz="600" b="1" dirty="0">
                      <a:solidFill>
                        <a:srgbClr val="001F5C"/>
                      </a:solidFill>
                    </a:rPr>
                    <a:t>] low</a:t>
                  </a:r>
                </a:p>
              </p:txBody>
            </p:sp>
            <p:sp>
              <p:nvSpPr>
                <p:cNvPr id="34856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769" y="3889"/>
                  <a:ext cx="311" cy="1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9056" tIns="34529" rIns="69056" bIns="34529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en-US" sz="525" b="1">
                      <a:solidFill>
                        <a:srgbClr val="001F5C"/>
                      </a:solidFill>
                      <a:sym typeface="Symbol" panose="05050102010706020507" pitchFamily="18" charset="2"/>
                    </a:rPr>
                    <a:t>P </a:t>
                  </a:r>
                  <a:r>
                    <a:rPr kumimoji="1" lang="en-US" altLang="en-US" sz="525" b="1" baseline="-25000">
                      <a:solidFill>
                        <a:srgbClr val="001F5C"/>
                      </a:solidFill>
                      <a:sym typeface="Symbol" panose="05050102010706020507" pitchFamily="18" charset="2"/>
                    </a:rPr>
                    <a:t>i</a:t>
                  </a:r>
                  <a:endParaRPr kumimoji="1" lang="en-US" altLang="en-US" sz="525" b="1">
                    <a:solidFill>
                      <a:srgbClr val="001F5C"/>
                    </a:solidFill>
                    <a:sym typeface="Symbol" panose="05050102010706020507" pitchFamily="18" charset="2"/>
                  </a:endParaRPr>
                </a:p>
              </p:txBody>
            </p:sp>
          </p:grpSp>
          <p:sp>
            <p:nvSpPr>
              <p:cNvPr id="34836" name="Text Box 39"/>
              <p:cNvSpPr txBox="1">
                <a:spLocks noChangeArrowheads="1"/>
              </p:cNvSpPr>
              <p:nvPr/>
            </p:nvSpPr>
            <p:spPr bwMode="auto">
              <a:xfrm>
                <a:off x="3603" y="1070"/>
                <a:ext cx="22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9056" tIns="34529" rIns="69056" bIns="34529" anchor="ctr"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>
                  <a:spcBef>
                    <a:spcPct val="0"/>
                  </a:spcBef>
                  <a:buFontTx/>
                  <a:buNone/>
                </a:pPr>
                <a:r>
                  <a:rPr kumimoji="1" lang="en-US" altLang="en-US" sz="600" b="1">
                    <a:solidFill>
                      <a:srgbClr val="001F5C"/>
                    </a:solidFill>
                  </a:rPr>
                  <a:t>Na</a:t>
                </a:r>
                <a:r>
                  <a:rPr kumimoji="1" lang="en-US" altLang="en-US" sz="600" b="1" baseline="30000">
                    <a:solidFill>
                      <a:srgbClr val="001F5C"/>
                    </a:solidFill>
                  </a:rPr>
                  <a:t>+</a:t>
                </a:r>
                <a:endParaRPr kumimoji="1" lang="en-US" altLang="en-US" sz="600" b="1">
                  <a:solidFill>
                    <a:srgbClr val="001F5C"/>
                  </a:solidFill>
                </a:endParaRPr>
              </a:p>
            </p:txBody>
          </p:sp>
        </p:grpSp>
        <p:sp>
          <p:nvSpPr>
            <p:cNvPr id="34834" name="Text Box 88"/>
            <p:cNvSpPr txBox="1">
              <a:spLocks noChangeArrowheads="1"/>
            </p:cNvSpPr>
            <p:nvPr/>
          </p:nvSpPr>
          <p:spPr bwMode="auto">
            <a:xfrm>
              <a:off x="2015" y="1343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 anchor="ctr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kumimoji="1" lang="en-US" altLang="en-US" sz="600" b="1">
                  <a:solidFill>
                    <a:srgbClr val="001F5C"/>
                  </a:solidFill>
                </a:rPr>
                <a:t>Na</a:t>
              </a:r>
              <a:r>
                <a:rPr kumimoji="1" lang="en-US" altLang="en-US" sz="600" b="1" baseline="30000">
                  <a:solidFill>
                    <a:srgbClr val="001F5C"/>
                  </a:solidFill>
                </a:rPr>
                <a:t>+</a:t>
              </a:r>
              <a:endParaRPr kumimoji="1" lang="en-US" altLang="en-US" sz="600" b="1">
                <a:solidFill>
                  <a:srgbClr val="001F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65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rokaryote-and-eukaryote-cell">
            <a:extLst>
              <a:ext uri="{FF2B5EF4-FFF2-40B4-BE49-F238E27FC236}">
                <a16:creationId xmlns="" xmlns:a16="http://schemas.microsoft.com/office/drawing/2014/main" id="{BEB68726-576F-4878-9193-F81C19022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" y="617220"/>
            <a:ext cx="8321040" cy="5566410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93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4025" y="166400"/>
            <a:ext cx="8229600" cy="584775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The cytoplasm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idx="1"/>
          </p:nvPr>
        </p:nvSpPr>
        <p:spPr>
          <a:xfrm>
            <a:off x="0" y="998538"/>
            <a:ext cx="8983663" cy="5859462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Composed of:</a:t>
            </a:r>
          </a:p>
          <a:p>
            <a:pPr algn="l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Cytosol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jelly like fluid       matrix, its primary  component is    water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Organelles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specialized structures, </a:t>
            </a:r>
            <a:r>
              <a:rPr lang="en-GB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vital processes of the cell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Inclusion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</a:t>
            </a:r>
            <a:r>
              <a:rPr lang="en-GB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essential</a:t>
            </a:r>
            <a:r>
              <a:rPr lang="en-GB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vitality of cells. may be present or absent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Examples are 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lipids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glycogen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pigments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like melanin &amp;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lipofuscin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4-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Cytoskeleton</a:t>
            </a:r>
          </a:p>
          <a:p>
            <a:pPr lvl="1" algn="l" rtl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of filaments and microtubules responsible for  cell motility, cell shape , and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mvement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-148272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Organelles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" y="914400"/>
            <a:ext cx="8938260" cy="5829300"/>
          </a:xfrm>
        </p:spPr>
        <p:txBody>
          <a:bodyPr/>
          <a:lstStyle/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Little organs:</a:t>
            </a:r>
          </a:p>
          <a:p>
            <a:pPr algn="l" rtl="0" eaLnBrk="1" hangingPunct="1">
              <a:buFont typeface="Wingdings" panose="05000000000000000000" pitchFamily="2" charset="2"/>
              <a:buNone/>
            </a:pPr>
            <a:r>
              <a:rPr lang="en-US" altLang="en-US" sz="3600" b="1" dirty="0">
                <a:cs typeface="Calibri" panose="020F0502020204030204" pitchFamily="34" charset="0"/>
              </a:rPr>
              <a:t>-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 structures</a:t>
            </a:r>
          </a:p>
          <a:p>
            <a:pPr algn="l" rtl="0" eaLnBrk="1" hangingPunct="1"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Metabolically active</a:t>
            </a:r>
          </a:p>
          <a:p>
            <a:pPr algn="l" rtl="0" eaLnBrk="1" hangingPunct="1">
              <a:buFontTx/>
              <a:buChar char="-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certain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</a:p>
          <a:p>
            <a:pPr algn="l" rtl="0" eaLnBrk="1" hangingPunct="1">
              <a:buFontTx/>
              <a:buChar char="-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Always  present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all cell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endParaRPr lang="en-US" altLang="en-US" b="1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 rtl="0" eaLnBrk="1" hangingPunct="1">
              <a:spcBef>
                <a:spcPct val="0"/>
              </a:spcBef>
              <a:buNone/>
            </a:pP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Membranous organelles (All organelles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Non-membranous organelles (Ribosomes, Centrosome)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109460" y="5006340"/>
            <a:ext cx="262890" cy="514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6210300" y="5006340"/>
            <a:ext cx="262890" cy="514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2604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prstClr val="black"/>
                </a:solidFill>
                <a:latin typeface="Arial Black" panose="020B0A04020102020204" pitchFamily="34" charset="0"/>
                <a:cs typeface="Tahoma" pitchFamily="34" charset="0"/>
              </a:rPr>
              <a:t>Ribosomes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30" y="1269048"/>
            <a:ext cx="5261610" cy="5303520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Non-membranous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organelles</a:t>
            </a:r>
          </a:p>
          <a:p>
            <a:pPr algn="l" rtl="0" eaLnBrk="1" hangingPunct="1"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nature: </a:t>
            </a:r>
            <a:r>
              <a:rPr lang="en-US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nucleoproteins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 of proteins conjugated with ribosomal RNA (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rRNA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l" rtl="0" eaLnBrk="1" hangingPunct="1">
              <a:buNone/>
              <a:defRPr/>
            </a:pPr>
            <a:r>
              <a:rPr lang="en-US" sz="32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 rtl="0" eaLnBrk="1" hangingPunct="1">
              <a:buNone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LM:</a:t>
            </a:r>
          </a:p>
          <a:p>
            <a:pPr algn="l" rtl="0" eaLnBrk="1" hangingPunct="1"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H&amp;E stain: can </a:t>
            </a:r>
            <a:r>
              <a:rPr lang="en-US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 seen </a:t>
            </a:r>
          </a:p>
          <a:p>
            <a:pPr algn="l" rtl="0" eaLnBrk="1" hangingPunct="1"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in number they impart   </a:t>
            </a:r>
          </a:p>
          <a:p>
            <a:pPr algn="l" rtl="0" eaLnBrk="1" hangingPunct="1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Cytoplasmic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basophilia</a:t>
            </a:r>
            <a:endParaRPr lang="en-US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C:\Users\MCC\Desktop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90" y="1530509"/>
            <a:ext cx="3543299" cy="3590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60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" y="137160"/>
            <a:ext cx="5543834" cy="6457950"/>
          </a:xfrm>
        </p:spPr>
        <p:txBody>
          <a:bodyPr/>
          <a:lstStyle/>
          <a:p>
            <a:pPr marL="0" indent="0" algn="l" rtl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alt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 algn="l" rtl="0">
              <a:buNone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dense granules</a:t>
            </a:r>
          </a:p>
          <a:p>
            <a:pPr marL="0" indent="0" algn="l" rtl="0">
              <a:buNone/>
            </a:pPr>
            <a:endParaRPr lang="en-US" altLang="en-US" sz="32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subunits: </a:t>
            </a:r>
          </a:p>
          <a:p>
            <a:pPr lvl="1"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subunit (RNA+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P)</a:t>
            </a:r>
          </a:p>
          <a:p>
            <a:pPr lvl="1"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1"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 subunit (2RNA+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Picture 0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137160"/>
            <a:ext cx="2754346" cy="261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ibosom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41" y="3078480"/>
            <a:ext cx="2600325" cy="277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>
            <a:off x="7246620" y="1200150"/>
            <a:ext cx="125730" cy="36576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021830" y="1977231"/>
            <a:ext cx="125730" cy="36576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/>
          <p:cNvSpPr>
            <a:spLocks noChangeArrowheads="1"/>
          </p:cNvSpPr>
          <p:nvPr/>
        </p:nvSpPr>
        <p:spPr bwMode="auto">
          <a:xfrm>
            <a:off x="1116013" y="457200"/>
            <a:ext cx="6910387" cy="1008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Types of ribosomes</a:t>
            </a:r>
          </a:p>
        </p:txBody>
      </p:sp>
      <p:sp>
        <p:nvSpPr>
          <p:cNvPr id="415747" name="AutoShape 3"/>
          <p:cNvSpPr>
            <a:spLocks noChangeArrowheads="1"/>
          </p:cNvSpPr>
          <p:nvPr/>
        </p:nvSpPr>
        <p:spPr bwMode="auto">
          <a:xfrm>
            <a:off x="357188" y="2971800"/>
            <a:ext cx="2843212" cy="1439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Free </a:t>
            </a:r>
          </a:p>
        </p:txBody>
      </p:sp>
      <p:sp>
        <p:nvSpPr>
          <p:cNvPr id="415748" name="AutoShape 4"/>
          <p:cNvSpPr>
            <a:spLocks noChangeArrowheads="1"/>
          </p:cNvSpPr>
          <p:nvPr/>
        </p:nvSpPr>
        <p:spPr bwMode="auto">
          <a:xfrm>
            <a:off x="6084888" y="3124200"/>
            <a:ext cx="2860675" cy="1439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Attached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n-US" altLang="en-US" sz="360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749" name="Freeform 5"/>
          <p:cNvSpPr>
            <a:spLocks/>
          </p:cNvSpPr>
          <p:nvPr/>
        </p:nvSpPr>
        <p:spPr bwMode="auto">
          <a:xfrm rot="7429209" flipH="1">
            <a:off x="2153444" y="2337594"/>
            <a:ext cx="3168650" cy="779462"/>
          </a:xfrm>
          <a:custGeom>
            <a:avLst/>
            <a:gdLst>
              <a:gd name="T0" fmla="*/ 2147483646 w 353"/>
              <a:gd name="T1" fmla="*/ 2147483646 h 187"/>
              <a:gd name="T2" fmla="*/ 2147483646 w 353"/>
              <a:gd name="T3" fmla="*/ 2147483646 h 187"/>
              <a:gd name="T4" fmla="*/ 2147483646 w 353"/>
              <a:gd name="T5" fmla="*/ 2147483646 h 187"/>
              <a:gd name="T6" fmla="*/ 2147483646 w 353"/>
              <a:gd name="T7" fmla="*/ 0 h 187"/>
              <a:gd name="T8" fmla="*/ 2147483646 w 353"/>
              <a:gd name="T9" fmla="*/ 2147483646 h 187"/>
              <a:gd name="T10" fmla="*/ 0 w 353"/>
              <a:gd name="T11" fmla="*/ 2147483646 h 187"/>
              <a:gd name="T12" fmla="*/ 2147483646 w 353"/>
              <a:gd name="T13" fmla="*/ 2147483646 h 187"/>
              <a:gd name="T14" fmla="*/ 2147483646 w 353"/>
              <a:gd name="T15" fmla="*/ 2147483646 h 187"/>
              <a:gd name="T16" fmla="*/ 2147483646 w 353"/>
              <a:gd name="T17" fmla="*/ 2147483646 h 187"/>
              <a:gd name="T18" fmla="*/ 2147483646 w 353"/>
              <a:gd name="T19" fmla="*/ 2147483646 h 187"/>
              <a:gd name="T20" fmla="*/ 2147483646 w 353"/>
              <a:gd name="T21" fmla="*/ 2147483646 h 187"/>
              <a:gd name="T22" fmla="*/ 2147483646 w 353"/>
              <a:gd name="T23" fmla="*/ 2147483646 h 187"/>
              <a:gd name="T24" fmla="*/ 2147483646 w 353"/>
              <a:gd name="T25" fmla="*/ 2147483646 h 1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"/>
              <a:gd name="T40" fmla="*/ 0 h 187"/>
              <a:gd name="T41" fmla="*/ 353 w 353"/>
              <a:gd name="T42" fmla="*/ 187 h 18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" h="187">
                <a:moveTo>
                  <a:pt x="353" y="78"/>
                </a:moveTo>
                <a:cubicBezTo>
                  <a:pt x="310" y="70"/>
                  <a:pt x="268" y="63"/>
                  <a:pt x="226" y="58"/>
                </a:cubicBezTo>
                <a:cubicBezTo>
                  <a:pt x="183" y="53"/>
                  <a:pt x="141" y="50"/>
                  <a:pt x="99" y="47"/>
                </a:cubicBezTo>
                <a:cubicBezTo>
                  <a:pt x="99" y="31"/>
                  <a:pt x="99" y="16"/>
                  <a:pt x="99" y="0"/>
                </a:cubicBezTo>
                <a:cubicBezTo>
                  <a:pt x="82" y="15"/>
                  <a:pt x="66" y="29"/>
                  <a:pt x="50" y="45"/>
                </a:cubicBezTo>
                <a:cubicBezTo>
                  <a:pt x="33" y="61"/>
                  <a:pt x="17" y="77"/>
                  <a:pt x="0" y="93"/>
                </a:cubicBezTo>
                <a:cubicBezTo>
                  <a:pt x="17" y="110"/>
                  <a:pt x="33" y="126"/>
                  <a:pt x="50" y="142"/>
                </a:cubicBezTo>
                <a:cubicBezTo>
                  <a:pt x="66" y="158"/>
                  <a:pt x="82" y="172"/>
                  <a:pt x="99" y="187"/>
                </a:cubicBezTo>
                <a:cubicBezTo>
                  <a:pt x="99" y="171"/>
                  <a:pt x="99" y="156"/>
                  <a:pt x="99" y="140"/>
                </a:cubicBezTo>
                <a:cubicBezTo>
                  <a:pt x="141" y="137"/>
                  <a:pt x="183" y="134"/>
                  <a:pt x="226" y="129"/>
                </a:cubicBezTo>
                <a:cubicBezTo>
                  <a:pt x="268" y="124"/>
                  <a:pt x="310" y="117"/>
                  <a:pt x="353" y="109"/>
                </a:cubicBezTo>
                <a:cubicBezTo>
                  <a:pt x="353" y="104"/>
                  <a:pt x="353" y="99"/>
                  <a:pt x="353" y="94"/>
                </a:cubicBezTo>
                <a:cubicBezTo>
                  <a:pt x="353" y="88"/>
                  <a:pt x="353" y="83"/>
                  <a:pt x="353" y="78"/>
                </a:cubicBezTo>
                <a:close/>
              </a:path>
            </a:pathLst>
          </a:custGeom>
          <a:gradFill rotWithShape="1">
            <a:gsLst>
              <a:gs pos="0">
                <a:srgbClr val="FF3399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50" name="Freeform 6"/>
          <p:cNvSpPr>
            <a:spLocks/>
          </p:cNvSpPr>
          <p:nvPr/>
        </p:nvSpPr>
        <p:spPr bwMode="auto">
          <a:xfrm rot="-7429209">
            <a:off x="3821907" y="2261393"/>
            <a:ext cx="3168650" cy="779463"/>
          </a:xfrm>
          <a:custGeom>
            <a:avLst/>
            <a:gdLst>
              <a:gd name="T0" fmla="*/ 2147483646 w 353"/>
              <a:gd name="T1" fmla="*/ 2147483646 h 187"/>
              <a:gd name="T2" fmla="*/ 2147483646 w 353"/>
              <a:gd name="T3" fmla="*/ 2147483646 h 187"/>
              <a:gd name="T4" fmla="*/ 2147483646 w 353"/>
              <a:gd name="T5" fmla="*/ 2147483646 h 187"/>
              <a:gd name="T6" fmla="*/ 2147483646 w 353"/>
              <a:gd name="T7" fmla="*/ 0 h 187"/>
              <a:gd name="T8" fmla="*/ 2147483646 w 353"/>
              <a:gd name="T9" fmla="*/ 2147483646 h 187"/>
              <a:gd name="T10" fmla="*/ 0 w 353"/>
              <a:gd name="T11" fmla="*/ 2147483646 h 187"/>
              <a:gd name="T12" fmla="*/ 2147483646 w 353"/>
              <a:gd name="T13" fmla="*/ 2147483646 h 187"/>
              <a:gd name="T14" fmla="*/ 2147483646 w 353"/>
              <a:gd name="T15" fmla="*/ 2147483646 h 187"/>
              <a:gd name="T16" fmla="*/ 2147483646 w 353"/>
              <a:gd name="T17" fmla="*/ 2147483646 h 187"/>
              <a:gd name="T18" fmla="*/ 2147483646 w 353"/>
              <a:gd name="T19" fmla="*/ 2147483646 h 187"/>
              <a:gd name="T20" fmla="*/ 2147483646 w 353"/>
              <a:gd name="T21" fmla="*/ 2147483646 h 187"/>
              <a:gd name="T22" fmla="*/ 2147483646 w 353"/>
              <a:gd name="T23" fmla="*/ 2147483646 h 187"/>
              <a:gd name="T24" fmla="*/ 2147483646 w 353"/>
              <a:gd name="T25" fmla="*/ 2147483646 h 1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"/>
              <a:gd name="T40" fmla="*/ 0 h 187"/>
              <a:gd name="T41" fmla="*/ 353 w 353"/>
              <a:gd name="T42" fmla="*/ 187 h 18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" h="187">
                <a:moveTo>
                  <a:pt x="353" y="78"/>
                </a:moveTo>
                <a:cubicBezTo>
                  <a:pt x="310" y="70"/>
                  <a:pt x="268" y="63"/>
                  <a:pt x="226" y="58"/>
                </a:cubicBezTo>
                <a:cubicBezTo>
                  <a:pt x="183" y="53"/>
                  <a:pt x="141" y="50"/>
                  <a:pt x="99" y="47"/>
                </a:cubicBezTo>
                <a:cubicBezTo>
                  <a:pt x="99" y="31"/>
                  <a:pt x="99" y="16"/>
                  <a:pt x="99" y="0"/>
                </a:cubicBezTo>
                <a:cubicBezTo>
                  <a:pt x="82" y="15"/>
                  <a:pt x="66" y="29"/>
                  <a:pt x="50" y="45"/>
                </a:cubicBezTo>
                <a:cubicBezTo>
                  <a:pt x="33" y="61"/>
                  <a:pt x="17" y="77"/>
                  <a:pt x="0" y="93"/>
                </a:cubicBezTo>
                <a:cubicBezTo>
                  <a:pt x="17" y="110"/>
                  <a:pt x="33" y="126"/>
                  <a:pt x="50" y="142"/>
                </a:cubicBezTo>
                <a:cubicBezTo>
                  <a:pt x="66" y="158"/>
                  <a:pt x="82" y="172"/>
                  <a:pt x="99" y="187"/>
                </a:cubicBezTo>
                <a:cubicBezTo>
                  <a:pt x="99" y="171"/>
                  <a:pt x="99" y="156"/>
                  <a:pt x="99" y="140"/>
                </a:cubicBezTo>
                <a:cubicBezTo>
                  <a:pt x="141" y="137"/>
                  <a:pt x="183" y="134"/>
                  <a:pt x="226" y="129"/>
                </a:cubicBezTo>
                <a:cubicBezTo>
                  <a:pt x="268" y="124"/>
                  <a:pt x="310" y="117"/>
                  <a:pt x="353" y="109"/>
                </a:cubicBezTo>
                <a:cubicBezTo>
                  <a:pt x="353" y="104"/>
                  <a:pt x="353" y="99"/>
                  <a:pt x="353" y="94"/>
                </a:cubicBezTo>
                <a:cubicBezTo>
                  <a:pt x="353" y="88"/>
                  <a:pt x="353" y="83"/>
                  <a:pt x="353" y="78"/>
                </a:cubicBezTo>
                <a:close/>
              </a:path>
            </a:pathLst>
          </a:custGeom>
          <a:gradFill rotWithShape="1">
            <a:gsLst>
              <a:gs pos="0">
                <a:srgbClr val="FF3399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51" name="Line 7"/>
          <p:cNvSpPr>
            <a:spLocks noChangeShapeType="1"/>
          </p:cNvSpPr>
          <p:nvPr/>
        </p:nvSpPr>
        <p:spPr bwMode="auto">
          <a:xfrm flipH="1">
            <a:off x="838200" y="4267200"/>
            <a:ext cx="1368425" cy="936625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53" name="AutoShape 9"/>
          <p:cNvSpPr>
            <a:spLocks noChangeArrowheads="1"/>
          </p:cNvSpPr>
          <p:nvPr/>
        </p:nvSpPr>
        <p:spPr bwMode="auto">
          <a:xfrm>
            <a:off x="250825" y="5257800"/>
            <a:ext cx="2017713" cy="1196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Solitary </a:t>
            </a:r>
            <a:r>
              <a:rPr lang="en-US" altLang="en-US" sz="48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5754" name="AutoShape 10"/>
          <p:cNvSpPr>
            <a:spLocks noChangeArrowheads="1"/>
          </p:cNvSpPr>
          <p:nvPr/>
        </p:nvSpPr>
        <p:spPr bwMode="auto">
          <a:xfrm>
            <a:off x="2743200" y="5334000"/>
            <a:ext cx="2286000" cy="1008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Polysoms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5755" name="Line 11"/>
          <p:cNvSpPr>
            <a:spLocks noChangeShapeType="1"/>
          </p:cNvSpPr>
          <p:nvPr/>
        </p:nvSpPr>
        <p:spPr bwMode="auto">
          <a:xfrm>
            <a:off x="2362200" y="4267200"/>
            <a:ext cx="1219200" cy="914400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5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animBg="1"/>
      <p:bldP spid="415748" grpId="0" animBg="1"/>
      <p:bldP spid="415749" grpId="0" animBg="1"/>
      <p:bldP spid="415750" grpId="0" animBg="1"/>
      <p:bldP spid="415751" grpId="0" animBg="1"/>
      <p:bldP spid="415753" grpId="0" animBg="1"/>
      <p:bldP spid="415754" grpId="0" animBg="1"/>
      <p:bldP spid="41575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Polysoms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310" y="1429068"/>
            <a:ext cx="4038600" cy="4525963"/>
          </a:xfrm>
        </p:spPr>
        <p:txBody>
          <a:bodyPr/>
          <a:lstStyle/>
          <a:p>
            <a:pPr algn="l" rtl="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Clusters of ribosomes connected by mRNA thread &amp; producing identical proteins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 descr="scan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2" b="61685"/>
          <a:stretch>
            <a:fillRect/>
          </a:stretch>
        </p:blipFill>
        <p:spPr bwMode="auto">
          <a:xfrm>
            <a:off x="297180" y="3592830"/>
            <a:ext cx="3680460" cy="237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ib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9"/>
          <a:stretch>
            <a:fillRect/>
          </a:stretch>
        </p:blipFill>
        <p:spPr bwMode="auto">
          <a:xfrm>
            <a:off x="5097780" y="1885950"/>
            <a:ext cx="3406140" cy="455241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63095" y="1551058"/>
            <a:ext cx="1109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</a:rPr>
              <a:t>mRNA</a:t>
            </a:r>
          </a:p>
        </p:txBody>
      </p:sp>
      <p:sp>
        <p:nvSpPr>
          <p:cNvPr id="8" name="Down Arrow 7"/>
          <p:cNvSpPr/>
          <p:nvPr/>
        </p:nvSpPr>
        <p:spPr>
          <a:xfrm>
            <a:off x="5955030" y="2012723"/>
            <a:ext cx="125730" cy="42465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22228" y="5505244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</a:rPr>
              <a:t>ribosomes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789170" y="5350430"/>
            <a:ext cx="617220" cy="12245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31520"/>
          </a:xfrm>
        </p:spPr>
        <p:txBody>
          <a:bodyPr/>
          <a:lstStyle/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of ribosomes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310" y="1120140"/>
            <a:ext cx="5246370" cy="5737860"/>
          </a:xfrm>
        </p:spPr>
        <p:txBody>
          <a:bodyPr/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Ribosomes are the sites of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synthesis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Solitary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reserve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Polysoms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proteins used by the cell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Attached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 for secretion outside the cell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endParaRPr lang="en-US" sz="2400" dirty="0"/>
          </a:p>
          <a:p>
            <a:pPr algn="l" rtl="0"/>
            <a:endParaRPr lang="en-US" dirty="0"/>
          </a:p>
        </p:txBody>
      </p:sp>
      <p:pic>
        <p:nvPicPr>
          <p:cNvPr id="5" name="Picture 3" descr="Picture 0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34" y="1209347"/>
            <a:ext cx="318923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can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99"/>
          <a:stretch>
            <a:fillRect/>
          </a:stretch>
        </p:blipFill>
        <p:spPr bwMode="auto">
          <a:xfrm>
            <a:off x="5814334" y="4309110"/>
            <a:ext cx="3189230" cy="22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25669" y="637847"/>
            <a:ext cx="2909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EM of  free ribosome </a:t>
            </a:r>
            <a:endParaRPr lang="ar-EG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0025" y="3737610"/>
            <a:ext cx="3377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EM of attached ribosome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88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latin typeface="Arial Black" panose="020B0A04020102020204" pitchFamily="34" charset="0"/>
                <a:cs typeface="Tahoma" panose="020B0604030504040204" pitchFamily="34" charset="0"/>
              </a:rPr>
              <a:t>Endoplasmic reticulum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0" y="1257618"/>
            <a:ext cx="8229600" cy="5360352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Membranous organelle </a:t>
            </a:r>
          </a:p>
          <a:p>
            <a:pPr algn="l" rtl="0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interconnecting tubules and cisternae</a:t>
            </a:r>
          </a:p>
          <a:p>
            <a:pPr algn="l" rtl="0"/>
            <a:endParaRPr lang="en-US" dirty="0"/>
          </a:p>
        </p:txBody>
      </p:sp>
      <p:pic>
        <p:nvPicPr>
          <p:cNvPr id="5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16054" r="13344" b="18497"/>
          <a:stretch>
            <a:fillRect/>
          </a:stretch>
        </p:blipFill>
        <p:spPr bwMode="auto">
          <a:xfrm>
            <a:off x="457200" y="2514600"/>
            <a:ext cx="822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656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48"/>
            <a:ext cx="8229600" cy="685482"/>
          </a:xfrm>
        </p:spPr>
        <p:txBody>
          <a:bodyPr/>
          <a:lstStyle/>
          <a:p>
            <a:pPr lvl="0" rtl="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Endoplasmic </a:t>
            </a:r>
            <a:r>
              <a:rPr lang="en-US" altLang="en-US" sz="32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reticulum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" y="1691640"/>
            <a:ext cx="4309110" cy="4525963"/>
          </a:xfrm>
        </p:spPr>
        <p:txBody>
          <a:bodyPr/>
          <a:lstStyle/>
          <a:p>
            <a:pPr algn="ctr" rtl="0" eaLnBrk="1" hangingPunct="1">
              <a:spcBef>
                <a:spcPct val="50000"/>
              </a:spcBef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Rough (rER)  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Interconnected </a:t>
            </a:r>
            <a:r>
              <a:rPr lang="en-US" alt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cisternae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attached ribosomes</a:t>
            </a:r>
            <a:endParaRPr lang="en-US" altLang="en-US" b="1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428" y="1691640"/>
            <a:ext cx="4335780" cy="4525963"/>
          </a:xfrm>
        </p:spPr>
        <p:txBody>
          <a:bodyPr/>
          <a:lstStyle/>
          <a:p>
            <a:pPr algn="ctr" rtl="0" eaLnBrk="1" hangingPunct="1">
              <a:spcBef>
                <a:spcPct val="50000"/>
              </a:spcBef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Smooth (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sER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    </a:t>
            </a:r>
          </a:p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Interconnected 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tubule</a:t>
            </a:r>
          </a:p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Lacks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ribosomes</a:t>
            </a: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 rot="7429209" flipH="1">
            <a:off x="1214344" y="770969"/>
            <a:ext cx="1310480" cy="779462"/>
          </a:xfrm>
          <a:custGeom>
            <a:avLst/>
            <a:gdLst>
              <a:gd name="T0" fmla="*/ 2147483646 w 353"/>
              <a:gd name="T1" fmla="*/ 2147483646 h 187"/>
              <a:gd name="T2" fmla="*/ 2147483646 w 353"/>
              <a:gd name="T3" fmla="*/ 2147483646 h 187"/>
              <a:gd name="T4" fmla="*/ 2147483646 w 353"/>
              <a:gd name="T5" fmla="*/ 2147483646 h 187"/>
              <a:gd name="T6" fmla="*/ 2147483646 w 353"/>
              <a:gd name="T7" fmla="*/ 0 h 187"/>
              <a:gd name="T8" fmla="*/ 2147483646 w 353"/>
              <a:gd name="T9" fmla="*/ 2147483646 h 187"/>
              <a:gd name="T10" fmla="*/ 0 w 353"/>
              <a:gd name="T11" fmla="*/ 2147483646 h 187"/>
              <a:gd name="T12" fmla="*/ 2147483646 w 353"/>
              <a:gd name="T13" fmla="*/ 2147483646 h 187"/>
              <a:gd name="T14" fmla="*/ 2147483646 w 353"/>
              <a:gd name="T15" fmla="*/ 2147483646 h 187"/>
              <a:gd name="T16" fmla="*/ 2147483646 w 353"/>
              <a:gd name="T17" fmla="*/ 2147483646 h 187"/>
              <a:gd name="T18" fmla="*/ 2147483646 w 353"/>
              <a:gd name="T19" fmla="*/ 2147483646 h 187"/>
              <a:gd name="T20" fmla="*/ 2147483646 w 353"/>
              <a:gd name="T21" fmla="*/ 2147483646 h 187"/>
              <a:gd name="T22" fmla="*/ 2147483646 w 353"/>
              <a:gd name="T23" fmla="*/ 2147483646 h 187"/>
              <a:gd name="T24" fmla="*/ 2147483646 w 353"/>
              <a:gd name="T25" fmla="*/ 2147483646 h 1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"/>
              <a:gd name="T40" fmla="*/ 0 h 187"/>
              <a:gd name="T41" fmla="*/ 353 w 353"/>
              <a:gd name="T42" fmla="*/ 187 h 18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" h="187">
                <a:moveTo>
                  <a:pt x="353" y="78"/>
                </a:moveTo>
                <a:cubicBezTo>
                  <a:pt x="310" y="70"/>
                  <a:pt x="268" y="63"/>
                  <a:pt x="226" y="58"/>
                </a:cubicBezTo>
                <a:cubicBezTo>
                  <a:pt x="183" y="53"/>
                  <a:pt x="141" y="50"/>
                  <a:pt x="99" y="47"/>
                </a:cubicBezTo>
                <a:cubicBezTo>
                  <a:pt x="99" y="31"/>
                  <a:pt x="99" y="16"/>
                  <a:pt x="99" y="0"/>
                </a:cubicBezTo>
                <a:cubicBezTo>
                  <a:pt x="82" y="15"/>
                  <a:pt x="66" y="29"/>
                  <a:pt x="50" y="45"/>
                </a:cubicBezTo>
                <a:cubicBezTo>
                  <a:pt x="33" y="61"/>
                  <a:pt x="17" y="77"/>
                  <a:pt x="0" y="93"/>
                </a:cubicBezTo>
                <a:cubicBezTo>
                  <a:pt x="17" y="110"/>
                  <a:pt x="33" y="126"/>
                  <a:pt x="50" y="142"/>
                </a:cubicBezTo>
                <a:cubicBezTo>
                  <a:pt x="66" y="158"/>
                  <a:pt x="82" y="172"/>
                  <a:pt x="99" y="187"/>
                </a:cubicBezTo>
                <a:cubicBezTo>
                  <a:pt x="99" y="171"/>
                  <a:pt x="99" y="156"/>
                  <a:pt x="99" y="140"/>
                </a:cubicBezTo>
                <a:cubicBezTo>
                  <a:pt x="141" y="137"/>
                  <a:pt x="183" y="134"/>
                  <a:pt x="226" y="129"/>
                </a:cubicBezTo>
                <a:cubicBezTo>
                  <a:pt x="268" y="124"/>
                  <a:pt x="310" y="117"/>
                  <a:pt x="353" y="109"/>
                </a:cubicBezTo>
                <a:cubicBezTo>
                  <a:pt x="353" y="104"/>
                  <a:pt x="353" y="99"/>
                  <a:pt x="353" y="94"/>
                </a:cubicBezTo>
                <a:cubicBezTo>
                  <a:pt x="353" y="88"/>
                  <a:pt x="353" y="83"/>
                  <a:pt x="353" y="78"/>
                </a:cubicBezTo>
                <a:close/>
              </a:path>
            </a:pathLst>
          </a:custGeom>
          <a:gradFill rotWithShape="1">
            <a:gsLst>
              <a:gs pos="0">
                <a:srgbClr val="FF3399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rot="-7429209">
            <a:off x="6712705" y="690403"/>
            <a:ext cx="1504425" cy="779463"/>
          </a:xfrm>
          <a:custGeom>
            <a:avLst/>
            <a:gdLst>
              <a:gd name="T0" fmla="*/ 2147483646 w 353"/>
              <a:gd name="T1" fmla="*/ 2147483646 h 187"/>
              <a:gd name="T2" fmla="*/ 2147483646 w 353"/>
              <a:gd name="T3" fmla="*/ 2147483646 h 187"/>
              <a:gd name="T4" fmla="*/ 2147483646 w 353"/>
              <a:gd name="T5" fmla="*/ 2147483646 h 187"/>
              <a:gd name="T6" fmla="*/ 2147483646 w 353"/>
              <a:gd name="T7" fmla="*/ 0 h 187"/>
              <a:gd name="T8" fmla="*/ 2147483646 w 353"/>
              <a:gd name="T9" fmla="*/ 2147483646 h 187"/>
              <a:gd name="T10" fmla="*/ 0 w 353"/>
              <a:gd name="T11" fmla="*/ 2147483646 h 187"/>
              <a:gd name="T12" fmla="*/ 2147483646 w 353"/>
              <a:gd name="T13" fmla="*/ 2147483646 h 187"/>
              <a:gd name="T14" fmla="*/ 2147483646 w 353"/>
              <a:gd name="T15" fmla="*/ 2147483646 h 187"/>
              <a:gd name="T16" fmla="*/ 2147483646 w 353"/>
              <a:gd name="T17" fmla="*/ 2147483646 h 187"/>
              <a:gd name="T18" fmla="*/ 2147483646 w 353"/>
              <a:gd name="T19" fmla="*/ 2147483646 h 187"/>
              <a:gd name="T20" fmla="*/ 2147483646 w 353"/>
              <a:gd name="T21" fmla="*/ 2147483646 h 187"/>
              <a:gd name="T22" fmla="*/ 2147483646 w 353"/>
              <a:gd name="T23" fmla="*/ 2147483646 h 187"/>
              <a:gd name="T24" fmla="*/ 2147483646 w 353"/>
              <a:gd name="T25" fmla="*/ 2147483646 h 1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"/>
              <a:gd name="T40" fmla="*/ 0 h 187"/>
              <a:gd name="T41" fmla="*/ 353 w 353"/>
              <a:gd name="T42" fmla="*/ 187 h 18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" h="187">
                <a:moveTo>
                  <a:pt x="353" y="78"/>
                </a:moveTo>
                <a:cubicBezTo>
                  <a:pt x="310" y="70"/>
                  <a:pt x="268" y="63"/>
                  <a:pt x="226" y="58"/>
                </a:cubicBezTo>
                <a:cubicBezTo>
                  <a:pt x="183" y="53"/>
                  <a:pt x="141" y="50"/>
                  <a:pt x="99" y="47"/>
                </a:cubicBezTo>
                <a:cubicBezTo>
                  <a:pt x="99" y="31"/>
                  <a:pt x="99" y="16"/>
                  <a:pt x="99" y="0"/>
                </a:cubicBezTo>
                <a:cubicBezTo>
                  <a:pt x="82" y="15"/>
                  <a:pt x="66" y="29"/>
                  <a:pt x="50" y="45"/>
                </a:cubicBezTo>
                <a:cubicBezTo>
                  <a:pt x="33" y="61"/>
                  <a:pt x="17" y="77"/>
                  <a:pt x="0" y="93"/>
                </a:cubicBezTo>
                <a:cubicBezTo>
                  <a:pt x="17" y="110"/>
                  <a:pt x="33" y="126"/>
                  <a:pt x="50" y="142"/>
                </a:cubicBezTo>
                <a:cubicBezTo>
                  <a:pt x="66" y="158"/>
                  <a:pt x="82" y="172"/>
                  <a:pt x="99" y="187"/>
                </a:cubicBezTo>
                <a:cubicBezTo>
                  <a:pt x="99" y="171"/>
                  <a:pt x="99" y="156"/>
                  <a:pt x="99" y="140"/>
                </a:cubicBezTo>
                <a:cubicBezTo>
                  <a:pt x="141" y="137"/>
                  <a:pt x="183" y="134"/>
                  <a:pt x="226" y="129"/>
                </a:cubicBezTo>
                <a:cubicBezTo>
                  <a:pt x="268" y="124"/>
                  <a:pt x="310" y="117"/>
                  <a:pt x="353" y="109"/>
                </a:cubicBezTo>
                <a:cubicBezTo>
                  <a:pt x="353" y="104"/>
                  <a:pt x="353" y="99"/>
                  <a:pt x="353" y="94"/>
                </a:cubicBezTo>
                <a:cubicBezTo>
                  <a:pt x="353" y="88"/>
                  <a:pt x="353" y="83"/>
                  <a:pt x="353" y="78"/>
                </a:cubicBezTo>
                <a:close/>
              </a:path>
            </a:pathLst>
          </a:custGeom>
          <a:gradFill rotWithShape="1">
            <a:gsLst>
              <a:gs pos="0">
                <a:srgbClr val="FF3399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2" descr="hl1a_78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3" t="29494" b="7109"/>
          <a:stretch>
            <a:fillRect/>
          </a:stretch>
        </p:blipFill>
        <p:spPr bwMode="auto">
          <a:xfrm>
            <a:off x="5319704" y="3509010"/>
            <a:ext cx="3748096" cy="330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R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1" r="43382" b="21968"/>
          <a:stretch>
            <a:fillRect/>
          </a:stretch>
        </p:blipFill>
        <p:spPr bwMode="auto">
          <a:xfrm>
            <a:off x="104428" y="3509010"/>
            <a:ext cx="3928804" cy="330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240530" y="4931241"/>
            <a:ext cx="871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en-US" sz="2800" b="1" dirty="0">
                <a:latin typeface="Tahoma" pitchFamily="34" charset="0"/>
                <a:cs typeface="Tahoma" pitchFamily="34" charset="0"/>
              </a:rPr>
              <a:t>EM</a:t>
            </a:r>
          </a:p>
        </p:txBody>
      </p:sp>
    </p:spTree>
    <p:extLst>
      <p:ext uri="{BB962C8B-B14F-4D97-AF65-F5344CB8AC3E}">
        <p14:creationId xmlns:p14="http://schemas.microsoft.com/office/powerpoint/2010/main" val="18863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204"/>
            <a:ext cx="8229600" cy="693896"/>
          </a:xfrm>
        </p:spPr>
        <p:txBody>
          <a:bodyPr/>
          <a:lstStyle/>
          <a:p>
            <a:pPr lvl="0"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Function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9" y="735172"/>
            <a:ext cx="4040188" cy="639762"/>
          </a:xfrm>
        </p:spPr>
        <p:txBody>
          <a:bodyPr/>
          <a:lstStyle/>
          <a:p>
            <a:pPr algn="l"/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" y="1429068"/>
            <a:ext cx="4131628" cy="4665027"/>
          </a:xfrm>
        </p:spPr>
        <p:txBody>
          <a:bodyPr/>
          <a:lstStyle/>
          <a:p>
            <a:pPr algn="l" rtl="0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Participates in 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synthesis. </a:t>
            </a:r>
          </a:p>
          <a:p>
            <a:pPr marL="0" indent="0" algn="l" rtl="0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of rER in protein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receiving of polypeptide chains in ER lumen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storage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protein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7955" y="794703"/>
            <a:ext cx="4041775" cy="639762"/>
          </a:xfrm>
        </p:spPr>
        <p:txBody>
          <a:bodyPr/>
          <a:lstStyle/>
          <a:p>
            <a:pPr algn="l" rtl="0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6484" y="1488599"/>
            <a:ext cx="4144646" cy="4771072"/>
          </a:xfrm>
        </p:spPr>
        <p:txBody>
          <a:bodyPr/>
          <a:lstStyle/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Lipid 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(fatty acids ,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cholestrol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steroid hormones)</a:t>
            </a:r>
          </a:p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Detoxification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toxic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substance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contraction</a:t>
            </a:r>
          </a:p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ions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(sarcoplasmic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reticulum)</a:t>
            </a:r>
            <a:endParaRPr 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Glycogen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</a:p>
          <a:p>
            <a:pPr algn="l" rtl="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5666" r="830" b="20461"/>
          <a:stretch>
            <a:fillRect/>
          </a:stretch>
        </p:blipFill>
        <p:spPr bwMode="auto">
          <a:xfrm>
            <a:off x="71279" y="5177790"/>
            <a:ext cx="464058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09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34290"/>
            <a:ext cx="8903970" cy="7532370"/>
          </a:xfrm>
        </p:spPr>
        <p:txBody>
          <a:bodyPr/>
          <a:lstStyle/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Eukaryotic cells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membranes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separate a cell from its environment also form distinct functional compartments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nucleus, organelles. The outer cell membrane is called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membrane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plasmalemma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l" rtl="0" eaLnBrk="1" hangingPunct="1">
              <a:spcBef>
                <a:spcPct val="0"/>
              </a:spcBef>
              <a:buNone/>
            </a:pP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Nucleus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contains DNA (genetic material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l" rtl="0" eaLnBrk="1" hangingPunct="1">
              <a:spcBef>
                <a:spcPct val="0"/>
              </a:spcBef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Cytoplasm</a:t>
            </a:r>
          </a:p>
          <a:p>
            <a:pPr marL="0" indent="0" algn="l" rtl="0" eaLnBrk="1" hangingPunct="1">
              <a:spcBef>
                <a:spcPct val="0"/>
              </a:spcBef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 eaLnBrk="1" hangingPunct="1">
              <a:spcBef>
                <a:spcPct val="0"/>
              </a:spcBef>
              <a:buNone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cell-structure-brainpop">
            <a:extLst>
              <a:ext uri="{FF2B5EF4-FFF2-40B4-BE49-F238E27FC236}">
                <a16:creationId xmlns="" xmlns:a16="http://schemas.microsoft.com/office/drawing/2014/main" id="{E8FF54CD-4463-4706-BCEB-AD8061EA0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30" y="3691890"/>
            <a:ext cx="400304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7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4380"/>
          </a:xfrm>
        </p:spPr>
        <p:txBody>
          <a:bodyPr/>
          <a:lstStyle/>
          <a:p>
            <a:r>
              <a:rPr lang="en-US" altLang="en-US" sz="3200" b="1" dirty="0">
                <a:latin typeface="Arial Black" panose="020B0A04020102020204" pitchFamily="34" charset="0"/>
                <a:cs typeface="Calibri" panose="020F0502020204030204" pitchFamily="34" charset="0"/>
              </a:rPr>
              <a:t>Golgi apparatus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590" y="880110"/>
            <a:ext cx="4938078" cy="5840730"/>
          </a:xfrm>
        </p:spPr>
        <p:txBody>
          <a:bodyPr/>
          <a:lstStyle/>
          <a:p>
            <a:pPr algn="l" rtl="0" eaLnBrk="1" hangingPunct="1">
              <a:buClr>
                <a:srgbClr val="0000FF"/>
              </a:buClr>
              <a:buSzPct val="70000"/>
              <a:buNone/>
              <a:defRPr/>
            </a:pPr>
            <a:r>
              <a:rPr lang="en-US" sz="2400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Membranous </a:t>
            </a:r>
            <a:r>
              <a:rPr lang="en-US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organelle</a:t>
            </a:r>
            <a:endParaRPr lang="en-US" sz="2400" u="sng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lnSpc>
                <a:spcPct val="90000"/>
              </a:lnSpc>
              <a:buClr>
                <a:srgbClr val="0000FF"/>
              </a:buClr>
              <a:buSzPct val="70000"/>
              <a:buNone/>
              <a:defRPr/>
            </a:pPr>
            <a:r>
              <a:rPr lang="en-US" sz="32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LM:</a:t>
            </a:r>
          </a:p>
          <a:p>
            <a:pPr algn="l" rtl="0" eaLnBrk="1" hangingPunct="1">
              <a:lnSpc>
                <a:spcPct val="9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H&amp;E 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stain: </a:t>
            </a:r>
            <a:r>
              <a:rPr lang="en-US" sz="2400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apparent</a:t>
            </a:r>
          </a:p>
          <a:p>
            <a:pPr algn="l" rtl="0" eaLnBrk="1" hangingPunct="1">
              <a:lnSpc>
                <a:spcPct val="9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stain:  </a:t>
            </a:r>
            <a:r>
              <a:rPr lang="en-US" sz="2400" u="sng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 </a:t>
            </a:r>
            <a:r>
              <a:rPr lang="en-US" sz="2400" u="sng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</a:t>
            </a:r>
          </a:p>
          <a:p>
            <a:pPr algn="l" rtl="0" eaLnBrk="1" hangingPunct="1">
              <a:lnSpc>
                <a:spcPct val="90000"/>
              </a:lnSpc>
              <a:buClr>
                <a:srgbClr val="0000FF"/>
              </a:buClr>
              <a:buSzPct val="70000"/>
              <a:buNone/>
              <a:defRPr/>
            </a:pPr>
            <a:r>
              <a:rPr lang="en-US" sz="3200" b="1" u="sng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E.M. </a:t>
            </a:r>
          </a:p>
          <a:p>
            <a:pPr algn="l" rtl="0" eaLnBrk="1" hangingPunct="1">
              <a:lnSpc>
                <a:spcPct val="9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vesicles </a:t>
            </a:r>
          </a:p>
          <a:p>
            <a:pPr algn="l" rtl="0" eaLnBrk="1" hangingPunct="1">
              <a:lnSpc>
                <a:spcPct val="9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Cisternae </a:t>
            </a:r>
          </a:p>
          <a:p>
            <a:pPr algn="l" rtl="0" eaLnBrk="1" hangingPunct="1">
              <a:lnSpc>
                <a:spcPct val="9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Secretory vesicles </a:t>
            </a:r>
            <a:endParaRPr lang="en-US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3" t="25114" r="15189" b="66388"/>
          <a:stretch>
            <a:fillRect/>
          </a:stretch>
        </p:blipFill>
        <p:spPr bwMode="auto">
          <a:xfrm>
            <a:off x="148591" y="4585038"/>
            <a:ext cx="3386614" cy="213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813"/>
          <a:stretch>
            <a:fillRect/>
          </a:stretch>
        </p:blipFill>
        <p:spPr bwMode="auto">
          <a:xfrm>
            <a:off x="5086668" y="754538"/>
            <a:ext cx="3976687" cy="274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6260" y="3794760"/>
            <a:ext cx="4697095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8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11430"/>
            <a:ext cx="4686300" cy="6686550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buClr>
                <a:srgbClr val="0000FF"/>
              </a:buClr>
              <a:buSzPct val="70000"/>
              <a:buNone/>
              <a:defRPr/>
            </a:pPr>
            <a:r>
              <a:rPr lang="en-US" altLang="en-US" sz="2800" dirty="0">
                <a:solidFill>
                  <a:srgbClr val="FF0000"/>
                </a:solidFill>
                <a:latin typeface="Tahoma" panose="020B0604030504040204" pitchFamily="34" charset="0"/>
                <a:cs typeface="+mj-cs"/>
              </a:rPr>
              <a:t>Functions of Golgi apparatus</a:t>
            </a:r>
            <a:endParaRPr lang="ar-SA" sz="2800" kern="0" dirty="0">
              <a:solidFill>
                <a:srgbClr val="FF0000"/>
              </a:solidFill>
              <a:cs typeface="+mj-cs"/>
            </a:endParaRP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modification of  proteins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Formation of primary lysosomes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Secretion of cell products 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Renewal of the cell membrane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buNone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Organelles that participate in protein synthesis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Ribosomes 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(factories)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Rough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endoplasmic reticulum 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(storage &amp; transport) 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Golgi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apparatus 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(chemical modification &amp; secretion)</a:t>
            </a:r>
          </a:p>
          <a:p>
            <a:pPr algn="l" rtl="0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411480"/>
            <a:ext cx="4526280" cy="296037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3478292"/>
            <a:ext cx="452628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5600" y="65882"/>
            <a:ext cx="8229600" cy="859948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latin typeface="Arial Black" panose="020B0A04020102020204" pitchFamily="34" charset="0"/>
                <a:cs typeface="Calibri" panose="020F0502020204030204" pitchFamily="34" charset="0"/>
              </a:rPr>
              <a:t>Fate of protein transported by  rER</a:t>
            </a:r>
          </a:p>
        </p:txBody>
      </p:sp>
      <p:pic>
        <p:nvPicPr>
          <p:cNvPr id="88067" name="Picture 3" descr="figure-04-1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00" y="1154431"/>
            <a:ext cx="8456930" cy="5405120"/>
          </a:xfrm>
          <a:noFill/>
        </p:spPr>
      </p:pic>
      <p:sp>
        <p:nvSpPr>
          <p:cNvPr id="88068" name="Rectangle 11"/>
          <p:cNvSpPr>
            <a:spLocks noChangeArrowheads="1"/>
          </p:cNvSpPr>
          <p:nvPr/>
        </p:nvSpPr>
        <p:spPr bwMode="auto">
          <a:xfrm>
            <a:off x="5925979" y="5989958"/>
            <a:ext cx="2144712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Garamond" panose="02020404030301010803" pitchFamily="18" charset="0"/>
                <a:cs typeface="Arial" panose="020B0604020202020204" pitchFamily="34" charset="0"/>
              </a:rPr>
              <a:t>Primary lysosomes</a:t>
            </a:r>
          </a:p>
        </p:txBody>
      </p:sp>
      <p:sp>
        <p:nvSpPr>
          <p:cNvPr id="88069" name="Rectangle 13"/>
          <p:cNvSpPr>
            <a:spLocks noChangeArrowheads="1"/>
          </p:cNvSpPr>
          <p:nvPr/>
        </p:nvSpPr>
        <p:spPr bwMode="auto">
          <a:xfrm>
            <a:off x="5565775" y="3302319"/>
            <a:ext cx="1752600" cy="6858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figure-04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4"/>
          <a:stretch>
            <a:fillRect/>
          </a:stretch>
        </p:blipFill>
        <p:spPr bwMode="auto">
          <a:xfrm>
            <a:off x="5162073" y="4085077"/>
            <a:ext cx="3817619" cy="264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7260"/>
          </a:xfrm>
        </p:spPr>
        <p:txBody>
          <a:bodyPr/>
          <a:lstStyle/>
          <a:p>
            <a:r>
              <a:rPr lang="en-US" altLang="en-US" sz="3200" b="1" dirty="0">
                <a:latin typeface="Arial Black" panose="020B0A04020102020204" pitchFamily="34" charset="0"/>
                <a:cs typeface="Calibri" panose="020F0502020204030204" pitchFamily="34" charset="0"/>
              </a:rPr>
              <a:t>Mitochondria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1" y="1223010"/>
            <a:ext cx="5806440" cy="5634990"/>
          </a:xfrm>
        </p:spPr>
        <p:txBody>
          <a:bodyPr/>
          <a:lstStyle/>
          <a:p>
            <a:pPr algn="l" rtl="0"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cs typeface="+mj-cs"/>
              </a:rPr>
              <a:t>Membranous organelles</a:t>
            </a:r>
          </a:p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b="1" u="sng" dirty="0" smtClean="0">
                <a:latin typeface="Times New Roman" panose="02020603050405020304" pitchFamily="18" charset="0"/>
                <a:cs typeface="+mj-cs"/>
              </a:rPr>
              <a:t>LM</a:t>
            </a:r>
            <a:r>
              <a:rPr lang="en-US" altLang="en-US" sz="2800" b="1" u="sng" dirty="0">
                <a:latin typeface="Times New Roman" panose="02020603050405020304" pitchFamily="18" charset="0"/>
                <a:cs typeface="+mj-cs"/>
              </a:rPr>
              <a:t>:</a:t>
            </a:r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ar-SA" altLang="en-US" sz="2800" dirty="0">
                <a:cs typeface="+mj-cs"/>
              </a:rPr>
              <a:t> -</a:t>
            </a:r>
            <a:r>
              <a:rPr lang="en-US" altLang="en-US" sz="2800" dirty="0">
                <a:cs typeface="+mj-cs"/>
              </a:rPr>
              <a:t>H&amp;E stain: not </a:t>
            </a:r>
            <a:r>
              <a:rPr lang="en-US" altLang="en-US" sz="2800" dirty="0" smtClean="0">
                <a:cs typeface="+mj-cs"/>
              </a:rPr>
              <a:t>apparent</a:t>
            </a:r>
            <a:endParaRPr lang="en-US" altLang="en-US" sz="2800" dirty="0">
              <a:cs typeface="+mj-cs"/>
            </a:endParaRPr>
          </a:p>
          <a:p>
            <a:pPr algn="l" rtl="0" eaLnBrk="1" hangingPunct="1">
              <a:lnSpc>
                <a:spcPct val="90000"/>
              </a:lnSpc>
              <a:buFontTx/>
              <a:buChar char="-"/>
            </a:pPr>
            <a:r>
              <a:rPr lang="en-US" altLang="en-US" sz="2800" dirty="0" smtClean="0">
                <a:cs typeface="+mj-cs"/>
              </a:rPr>
              <a:t>Special </a:t>
            </a:r>
            <a:r>
              <a:rPr lang="en-US" altLang="en-US" sz="2800" dirty="0">
                <a:cs typeface="+mj-cs"/>
              </a:rPr>
              <a:t>stain:  silver </a:t>
            </a:r>
            <a:r>
              <a:rPr lang="en-US" altLang="en-US" sz="2800" dirty="0" smtClean="0">
                <a:cs typeface="+mj-cs"/>
              </a:rPr>
              <a:t>stain</a:t>
            </a:r>
          </a:p>
          <a:p>
            <a:pPr marL="0" indent="0" algn="l" rtl="0" eaLnBrk="1" hangingPunct="1">
              <a:lnSpc>
                <a:spcPct val="90000"/>
              </a:lnSpc>
              <a:buNone/>
            </a:pPr>
            <a:r>
              <a:rPr lang="en-US" altLang="en-US" sz="2800" b="1" dirty="0" smtClean="0">
                <a:cs typeface="+mj-cs"/>
              </a:rPr>
              <a:t>EM </a:t>
            </a:r>
            <a:endParaRPr lang="en-US" altLang="en-US" sz="2800" b="1" dirty="0">
              <a:cs typeface="+mj-cs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Double membranes: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-Outer smooth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-Inner folded forming </a:t>
            </a:r>
            <a:r>
              <a:rPr lang="en-US" altLang="en-US" sz="2800" dirty="0" smtClean="0">
                <a:latin typeface="Times New Roman" panose="02020603050405020304" pitchFamily="18" charset="0"/>
                <a:cs typeface="+mj-cs"/>
              </a:rPr>
              <a:t>cristae</a:t>
            </a:r>
            <a:endParaRPr lang="en-US" altLang="en-US" sz="2800" dirty="0">
              <a:latin typeface="Times New Roman" panose="02020603050405020304" pitchFamily="18" charset="0"/>
              <a:cs typeface="+mj-cs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Double spaces: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 -</a:t>
            </a:r>
            <a:r>
              <a:rPr lang="en-US" altLang="en-US" sz="2800" dirty="0" err="1">
                <a:latin typeface="Times New Roman" panose="02020603050405020304" pitchFamily="18" charset="0"/>
                <a:cs typeface="+mj-cs"/>
              </a:rPr>
              <a:t>intermembranous</a:t>
            </a: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 space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 - </a:t>
            </a:r>
            <a:r>
              <a:rPr lang="en-US" altLang="en-US" sz="2800" dirty="0" err="1">
                <a:latin typeface="Times New Roman" panose="02020603050405020304" pitchFamily="18" charset="0"/>
                <a:cs typeface="+mj-cs"/>
              </a:rPr>
              <a:t>intercristal</a:t>
            </a: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 space (matrix sp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+mj-cs"/>
              </a:rPr>
              <a:t>ace)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algn="l" rtl="0"/>
            <a:endParaRPr lang="en-US" dirty="0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857499" y="-64770"/>
            <a:ext cx="1206183" cy="1066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FF00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063682" y="-64770"/>
            <a:ext cx="2196782" cy="1066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ar-EG" altLang="en-US" sz="1800" i="1">
              <a:solidFill>
                <a:srgbClr val="FF00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7239" y="605135"/>
            <a:ext cx="2054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 dirty="0"/>
              <a:t>Mitos= thread</a:t>
            </a:r>
          </a:p>
        </p:txBody>
      </p:sp>
      <p:sp>
        <p:nvSpPr>
          <p:cNvPr id="9" name="Rectangle 8"/>
          <p:cNvSpPr/>
          <p:nvPr/>
        </p:nvSpPr>
        <p:spPr>
          <a:xfrm>
            <a:off x="6077198" y="605135"/>
            <a:ext cx="3066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en-US" sz="2800" b="1" dirty="0">
                <a:solidFill>
                  <a:prstClr val="black"/>
                </a:solidFill>
              </a:rPr>
              <a:t>chondros= granule</a:t>
            </a:r>
          </a:p>
        </p:txBody>
      </p:sp>
      <p:pic>
        <p:nvPicPr>
          <p:cNvPr id="10" name="Picture 3" descr="livermit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/>
          <a:stretch>
            <a:fillRect/>
          </a:stretch>
        </p:blipFill>
        <p:spPr bwMode="auto">
          <a:xfrm>
            <a:off x="5162073" y="1542395"/>
            <a:ext cx="3817619" cy="227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8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13983" y="138748"/>
            <a:ext cx="5829617" cy="6593522"/>
          </a:xfrm>
        </p:spPr>
        <p:txBody>
          <a:bodyPr/>
          <a:lstStyle/>
          <a:p>
            <a:pPr algn="l" rtl="0">
              <a:lnSpc>
                <a:spcPct val="110000"/>
              </a:lnSpc>
              <a:spcBef>
                <a:spcPct val="10000"/>
              </a:spcBef>
            </a:pP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mitochondrion is rod-shaped .</a:t>
            </a:r>
          </a:p>
          <a:p>
            <a:pPr algn="l" rtl="0">
              <a:lnSpc>
                <a:spcPct val="110000"/>
              </a:lnSpc>
              <a:spcBef>
                <a:spcPct val="10000"/>
              </a:spcBef>
            </a:pP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wall is composed of 2 membranes. </a:t>
            </a:r>
          </a:p>
          <a:p>
            <a:pPr algn="l" rtl="0">
              <a:lnSpc>
                <a:spcPct val="110000"/>
              </a:lnSpc>
              <a:spcBef>
                <a:spcPct val="10000"/>
              </a:spcBef>
            </a:pP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outer  is smooth, the inner is folded to form cristae.</a:t>
            </a:r>
          </a:p>
          <a:p>
            <a:pPr algn="l" rtl="0">
              <a:lnSpc>
                <a:spcPct val="110000"/>
              </a:lnSpc>
              <a:spcBef>
                <a:spcPct val="10000"/>
              </a:spcBef>
            </a:pP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cavity is filled with mitochondrial </a:t>
            </a:r>
            <a:r>
              <a:rPr lang="en-GB" alt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which contains enzymes.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 </a:t>
            </a: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contains its own DNA.</a:t>
            </a:r>
            <a:endParaRPr lang="en-GB" altLang="en-US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lnSpc>
                <a:spcPct val="11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r>
              <a:rPr lang="en-GB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rtl="0">
              <a:lnSpc>
                <a:spcPct val="11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	</a:t>
            </a:r>
            <a:r>
              <a:rPr lang="en-GB" alt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 ATP</a:t>
            </a: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which is the source of energy for the cell. They are called the power-house of the cell.</a:t>
            </a:r>
          </a:p>
          <a:p>
            <a:pPr algn="l" rtl="0">
              <a:lnSpc>
                <a:spcPct val="11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	They can form their own proteins and undergo self replication. </a:t>
            </a:r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852160" y="102870"/>
            <a:ext cx="3143250" cy="226599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2248" r="5144" b="1125"/>
          <a:stretch>
            <a:fillRect/>
          </a:stretch>
        </p:blipFill>
        <p:spPr bwMode="auto">
          <a:xfrm>
            <a:off x="5852160" y="2471738"/>
            <a:ext cx="3143250" cy="426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870"/>
            <a:ext cx="8972550" cy="6617970"/>
          </a:xfrm>
        </p:spPr>
        <p:txBody>
          <a:bodyPr/>
          <a:lstStyle/>
          <a:p>
            <a:pPr lvl="2" algn="l" rtl="0" eaLnBrk="1" hangingPunct="1">
              <a:spcBef>
                <a:spcPct val="0"/>
              </a:spcBef>
              <a:buFontTx/>
              <a:buNone/>
            </a:pP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 rtl="0" eaLnBrk="1" hangingPunct="1">
              <a:spcBef>
                <a:spcPct val="0"/>
              </a:spcBef>
              <a:buFontTx/>
              <a:buNone/>
            </a:pP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/>
              <a:t>        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320470"/>
              </p:ext>
            </p:extLst>
          </p:nvPr>
        </p:nvGraphicFramePr>
        <p:xfrm>
          <a:off x="91440" y="87526"/>
          <a:ext cx="8881109" cy="6530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033"/>
                <a:gridCol w="3652153"/>
                <a:gridCol w="3315923"/>
              </a:tblGrid>
              <a:tr h="3731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Calibri" panose="020F0502020204030204" pitchFamily="34" charset="0"/>
                        </a:rPr>
                        <a:t>Mitochondria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Peroxisome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1518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E.M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 shape &amp; surrounded by 2 membrane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Spherical surrounded by a single membrane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7953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Function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Responsible for ATP synthesis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Wingdings" panose="05000000000000000000" pitchFamily="2" charset="2"/>
                        <a:buChar char="Ø"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ATP synthesis so unable to store energy </a:t>
                      </a:r>
                    </a:p>
                    <a:p>
                      <a:pPr marL="285750" indent="-285750" algn="l" rtl="0">
                        <a:buFont typeface="Wingdings" panose="05000000000000000000" pitchFamily="2" charset="2"/>
                        <a:buChar char="Ø"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Contain enzyme for B oxidation of fatty acid , energy released as heat for maintenance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body temperature </a:t>
                      </a:r>
                    </a:p>
                    <a:p>
                      <a:pPr marL="285750" indent="-285750" algn="l" rtl="0">
                        <a:buFont typeface="Wingdings" panose="05000000000000000000" pitchFamily="2" charset="2"/>
                        <a:buChar char="Ø"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Contain enzymes for regulation of hydrogen peroxide </a:t>
                      </a:r>
                    </a:p>
                    <a:p>
                      <a:pPr marL="285750" indent="-285750" algn="l" rtl="0">
                        <a:buFont typeface="Wingdings" panose="05000000000000000000" pitchFamily="2" charset="2"/>
                        <a:buChar char="Ø"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Synthesis of cholesterol &amp; bile acid </a:t>
                      </a:r>
                    </a:p>
                    <a:p>
                      <a:pPr marL="285750" indent="-285750" algn="l" rtl="0">
                        <a:buFont typeface="Wingdings" panose="05000000000000000000" pitchFamily="2" charset="2"/>
                        <a:buChar char="Ø"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Detoxification of alcohol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9731"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Abundant in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tissues particularly cardiac muscle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Particularly in the liver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79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270"/>
          </a:xfrm>
        </p:spPr>
        <p:txBody>
          <a:bodyPr/>
          <a:lstStyle/>
          <a:p>
            <a:r>
              <a:rPr lang="en-US" altLang="en-US" sz="3200" b="1" dirty="0">
                <a:latin typeface="Arial Black" panose="020B0A04020102020204" pitchFamily="34" charset="0"/>
              </a:rPr>
              <a:t>Lysosomes </a:t>
            </a:r>
            <a:r>
              <a:rPr lang="ar-JO" altLang="en-US" sz="3200" b="1" dirty="0">
                <a:latin typeface="Arial Black" panose="020B0A04020102020204" pitchFamily="34" charset="0"/>
              </a:rPr>
              <a:t/>
            </a:r>
            <a:br>
              <a:rPr lang="ar-JO" altLang="en-US" sz="3200" b="1" dirty="0">
                <a:latin typeface="Arial Black" panose="020B0A04020102020204" pitchFamily="34" charset="0"/>
              </a:rPr>
            </a:b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17220"/>
            <a:ext cx="4857750" cy="6028054"/>
          </a:xfrm>
        </p:spPr>
        <p:txBody>
          <a:bodyPr/>
          <a:lstStyle/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membrane-bound organelles , but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bigger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ribosomes </a:t>
            </a:r>
            <a:endParaRPr lang="en-US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packets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hydrolytic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enzymes that break down materials in a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 rtl="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Breaks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 (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digests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food, bacteria and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waste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l" rtl="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Autophagy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Breaks down damaged organelles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Programmed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cell death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 down the cell when it dies, called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“suicidal bags”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cell</a:t>
            </a:r>
          </a:p>
          <a:p>
            <a:pPr algn="l" rtl="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6" name="Picture 9" descr="06_14bLysomes-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3802538"/>
            <a:ext cx="4091940" cy="256397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 descr="06_14aLysomes-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811212"/>
            <a:ext cx="4091940" cy="26336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6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0010"/>
            <a:ext cx="8229600" cy="400050"/>
          </a:xfrm>
        </p:spPr>
        <p:txBody>
          <a:bodyPr/>
          <a:lstStyle/>
          <a:p>
            <a:r>
              <a:rPr lang="en-US" altLang="en-US" sz="3200" dirty="0" smtClean="0">
                <a:latin typeface="Arial Black" panose="020B0A04020102020204" pitchFamily="34" charset="0"/>
              </a:rPr>
              <a:t>Centrosome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" y="649723"/>
            <a:ext cx="5463540" cy="5966460"/>
          </a:xfrm>
        </p:spPr>
        <p:txBody>
          <a:bodyPr/>
          <a:lstStyle/>
          <a:p>
            <a:pPr marL="0" indent="0" algn="l" rtl="0">
              <a:buNone/>
            </a:pP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 rtl="0">
              <a:buNone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associated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centrioles, arranged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perpendicularly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each other each composed of sets of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microtubules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arranges to form a cylinder. The walls of each centriole are usually composed of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nine triplets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microtubules</a:t>
            </a:r>
          </a:p>
          <a:p>
            <a:pPr marL="0" indent="0" algn="l" rtl="0">
              <a:buNone/>
            </a:pP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buNone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Microtubules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help divide the cell during cell division via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mitotic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spindle ,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called microtubules organizing center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endParaRPr lang="en-US" dirty="0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747452" y="982980"/>
            <a:ext cx="3202238" cy="2960370"/>
            <a:chOff x="3470" y="2341"/>
            <a:chExt cx="1951" cy="1725"/>
          </a:xfrm>
          <a:solidFill>
            <a:schemeClr val="bg1"/>
          </a:solidFill>
        </p:grpSpPr>
        <p:pic>
          <p:nvPicPr>
            <p:cNvPr id="6" name="Picture 29" descr="Image9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82" t="23334"/>
            <a:stretch>
              <a:fillRect/>
            </a:stretch>
          </p:blipFill>
          <p:spPr bwMode="auto">
            <a:xfrm>
              <a:off x="3470" y="2341"/>
              <a:ext cx="1951" cy="1725"/>
            </a:xfrm>
            <a:prstGeom prst="rect">
              <a:avLst/>
            </a:prstGeom>
            <a:grpFill/>
            <a:ln w="38100">
              <a:solidFill>
                <a:srgbClr val="0000FF"/>
              </a:solidFill>
              <a:miter lim="800000"/>
              <a:headEnd/>
              <a:tailEnd/>
            </a:ln>
            <a:extLst/>
          </p:spPr>
        </p:pic>
        <p:pic>
          <p:nvPicPr>
            <p:cNvPr id="7" name="Picture 6" descr="structure-of-centrio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5" t="17860"/>
            <a:stretch>
              <a:fillRect/>
            </a:stretch>
          </p:blipFill>
          <p:spPr bwMode="auto">
            <a:xfrm>
              <a:off x="3515" y="2341"/>
              <a:ext cx="808" cy="8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5" descr="ScannedImage-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2" t="24922" r="2924" b="62933"/>
          <a:stretch>
            <a:fillRect/>
          </a:stretch>
        </p:blipFill>
        <p:spPr bwMode="auto">
          <a:xfrm>
            <a:off x="5747452" y="4467343"/>
            <a:ext cx="3202238" cy="1969851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5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114300"/>
            <a:ext cx="5612130" cy="6743700"/>
          </a:xfrm>
        </p:spPr>
        <p:txBody>
          <a:bodyPr/>
          <a:lstStyle/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Cilia &amp; </a:t>
            </a:r>
            <a:r>
              <a:rPr lang="en-US" alt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Flagella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Cilia (cilium)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from cell surface, cylindrical in shape &amp; enclosed by membrane.</a:t>
            </a:r>
          </a:p>
          <a:p>
            <a:pPr lvl="1" algn="l" rtl="0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 microtubules.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Numerous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certain cells e.g. cells that line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respiratory tract</a:t>
            </a:r>
          </a:p>
          <a:p>
            <a:pPr lvl="1" algn="l" rtl="0"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Flagella (flagellum)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 similar to cilia but longer (whip-like). Usually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one-three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certain cells e.g.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sperm</a:t>
            </a: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Microtubules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wrapped in an extension of the plasma membrane (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+ 2 double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arrangement of microtubules)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axoneme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 rtl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provides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moving by the cell</a:t>
            </a: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6430" y="114300"/>
            <a:ext cx="3268980" cy="60118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741329" y="177668"/>
            <a:ext cx="3254081" cy="2931478"/>
            <a:chOff x="3152" y="663"/>
            <a:chExt cx="2479" cy="1164"/>
          </a:xfrm>
        </p:grpSpPr>
        <p:pic>
          <p:nvPicPr>
            <p:cNvPr id="6" name="Picture 7" descr="ANd9GcTcFH30wQTfp2sx1BpN0GXDVefrp6qva_S1o6vIdgo5u6nq1P01S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663"/>
              <a:ext cx="2479" cy="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4920" y="890"/>
              <a:ext cx="63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500" b="1" i="1">
                  <a:solidFill>
                    <a:srgbClr val="FFFF66"/>
                  </a:solidFill>
                </a:rPr>
                <a:t>Cilia</a:t>
              </a:r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5726430" y="3287641"/>
            <a:ext cx="3268980" cy="2610239"/>
            <a:chOff x="3198" y="1752"/>
            <a:chExt cx="2562" cy="1243"/>
          </a:xfrm>
        </p:grpSpPr>
        <p:pic>
          <p:nvPicPr>
            <p:cNvPr id="9" name="Picture 5" descr="sperm -eg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5"/>
            <a:stretch>
              <a:fillRect/>
            </a:stretch>
          </p:blipFill>
          <p:spPr bwMode="auto">
            <a:xfrm>
              <a:off x="3198" y="1752"/>
              <a:ext cx="2562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740" y="2205"/>
              <a:ext cx="88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350" b="1" i="1">
                  <a:solidFill>
                    <a:srgbClr val="FFFF66"/>
                  </a:solidFill>
                </a:rPr>
                <a:t>Flagella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36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"/>
            <a:ext cx="9144000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2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="" xmlns:a16="http://schemas.microsoft.com/office/drawing/2014/main" id="{BF7C6C42-B6E1-4310-ACE0-8F93DB92759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4025" y="197178"/>
            <a:ext cx="8229600" cy="52322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The cytoplasm</a:t>
            </a:r>
          </a:p>
        </p:txBody>
      </p:sp>
      <p:sp>
        <p:nvSpPr>
          <p:cNvPr id="48131" name="Rectangle 2">
            <a:extLst>
              <a:ext uri="{FF2B5EF4-FFF2-40B4-BE49-F238E27FC236}">
                <a16:creationId xmlns="" xmlns:a16="http://schemas.microsoft.com/office/drawing/2014/main" id="{F6098A79-7DE2-4F92-962F-AADD27ED27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69670"/>
            <a:ext cx="3886200" cy="53340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Composed of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Cytosol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jelly like fluid       matrix, its primary  component is  water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Organelles</a:t>
            </a: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</a:t>
            </a: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Cytoskeleton</a:t>
            </a: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80" y="1055679"/>
            <a:ext cx="5270800" cy="50936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5422"/>
            <a:ext cx="8229600" cy="1143000"/>
          </a:xfrm>
        </p:spPr>
        <p:txBody>
          <a:bodyPr/>
          <a:lstStyle/>
          <a:p>
            <a:r>
              <a:rPr lang="en-US" altLang="en-US" sz="3200" dirty="0" smtClean="0">
                <a:latin typeface="Arial Black" panose="020B0A04020102020204" pitchFamily="34" charset="0"/>
              </a:rPr>
              <a:t>Cytoskeleton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57568"/>
            <a:ext cx="5646420" cy="5920422"/>
          </a:xfrm>
        </p:spPr>
        <p:txBody>
          <a:bodyPr/>
          <a:lstStyle/>
          <a:p>
            <a:pPr marL="0" indent="0" algn="l" rtl="0"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 that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cell,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organelles in place, enable cell to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shape</a:t>
            </a:r>
          </a:p>
          <a:p>
            <a:pPr marL="0" indent="0" algn="l" rtl="0" eaLnBrk="1" hangingPunct="1"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according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Microfilaments 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Microtubules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Filaments</a:t>
            </a:r>
          </a:p>
          <a:p>
            <a:pPr marL="0" indent="0" algn="l" rtl="0" eaLnBrk="1" hangingPunct="1"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 eaLnBrk="1" hangingPunct="1"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lvl="1" algn="l" rtl="0"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</a:p>
          <a:p>
            <a:pPr lvl="1" algn="l" rtl="0"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Motility </a:t>
            </a:r>
          </a:p>
          <a:p>
            <a:pPr lvl="1" algn="l" rtl="0"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Regulation of internal structure</a:t>
            </a:r>
          </a:p>
          <a:p>
            <a:pPr algn="l" rtl="0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30" y="1742444"/>
            <a:ext cx="4572000" cy="3698236"/>
          </a:xfrm>
        </p:spPr>
      </p:pic>
    </p:spTree>
    <p:extLst>
      <p:ext uri="{BB962C8B-B14F-4D97-AF65-F5344CB8AC3E}">
        <p14:creationId xmlns:p14="http://schemas.microsoft.com/office/powerpoint/2010/main" val="415572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" y="0"/>
            <a:ext cx="5886450" cy="6732270"/>
          </a:xfrm>
        </p:spPr>
        <p:txBody>
          <a:bodyPr/>
          <a:lstStyle/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cs typeface="+mj-cs"/>
              </a:rPr>
              <a:t>The cytoskeleton of eukaryotic cells is </a:t>
            </a:r>
            <a:r>
              <a:rPr lang="en-US" altLang="en-US" sz="2000" b="1" dirty="0">
                <a:cs typeface="+mj-cs"/>
              </a:rPr>
              <a:t>not stable</a:t>
            </a:r>
            <a:r>
              <a:rPr lang="en-US" altLang="en-US" sz="2000" dirty="0">
                <a:cs typeface="+mj-cs"/>
              </a:rPr>
              <a:t>, but is always being </a:t>
            </a:r>
            <a:r>
              <a:rPr lang="en-US" altLang="en-US" sz="2000" b="1" dirty="0">
                <a:cs typeface="+mj-cs"/>
              </a:rPr>
              <a:t>assembled</a:t>
            </a:r>
            <a:r>
              <a:rPr lang="en-US" altLang="en-US" sz="2000" dirty="0">
                <a:cs typeface="+mj-cs"/>
              </a:rPr>
              <a:t> &amp; </a:t>
            </a:r>
            <a:r>
              <a:rPr lang="en-US" altLang="en-US" sz="2000" b="1" dirty="0">
                <a:cs typeface="+mj-cs"/>
              </a:rPr>
              <a:t>disassembled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2000" b="1" u="sng" dirty="0">
              <a:cs typeface="+mj-cs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cs typeface="+mj-cs"/>
              </a:rPr>
              <a:t>Microfilaments:</a:t>
            </a:r>
            <a:r>
              <a:rPr lang="en-US" altLang="en-US" sz="2000" dirty="0">
                <a:cs typeface="+mj-cs"/>
              </a:rPr>
              <a:t> are</a:t>
            </a:r>
            <a:r>
              <a:rPr lang="en-US" altLang="en-US" sz="2000" b="1" dirty="0">
                <a:cs typeface="+mj-cs"/>
              </a:rPr>
              <a:t> threadlike </a:t>
            </a:r>
            <a:r>
              <a:rPr lang="en-US" altLang="en-US" sz="2000" dirty="0">
                <a:cs typeface="+mj-cs"/>
              </a:rPr>
              <a:t>composed of the proteins </a:t>
            </a:r>
            <a:r>
              <a:rPr lang="en-US" altLang="en-US" sz="2000" b="1" dirty="0">
                <a:cs typeface="+mj-cs"/>
              </a:rPr>
              <a:t>actin //myosin</a:t>
            </a:r>
            <a:r>
              <a:rPr lang="en-US" altLang="en-US" sz="2000" dirty="0">
                <a:cs typeface="+mj-cs"/>
              </a:rPr>
              <a:t>. Provide for structural </a:t>
            </a:r>
            <a:r>
              <a:rPr lang="en-US" altLang="en-US" sz="2000" b="1" dirty="0">
                <a:cs typeface="+mj-cs"/>
              </a:rPr>
              <a:t>support</a:t>
            </a:r>
            <a:r>
              <a:rPr lang="en-US" altLang="en-US" sz="2000" dirty="0">
                <a:cs typeface="+mj-cs"/>
              </a:rPr>
              <a:t>. Involved in </a:t>
            </a:r>
            <a:r>
              <a:rPr lang="en-US" altLang="en-US" sz="2000" b="1" dirty="0">
                <a:cs typeface="+mj-cs"/>
              </a:rPr>
              <a:t>cell movement</a:t>
            </a:r>
            <a:r>
              <a:rPr lang="en-US" altLang="en-US" sz="2000" dirty="0">
                <a:cs typeface="+mj-cs"/>
              </a:rPr>
              <a:t> </a:t>
            </a:r>
            <a:r>
              <a:rPr lang="en-US" altLang="en-US" sz="2000" b="1" dirty="0">
                <a:cs typeface="+mj-cs"/>
              </a:rPr>
              <a:t>muscle cell contraction</a:t>
            </a:r>
            <a:r>
              <a:rPr lang="en-US" altLang="en-US" sz="2000" dirty="0">
                <a:cs typeface="+mj-cs"/>
              </a:rPr>
              <a:t>, </a:t>
            </a:r>
            <a:r>
              <a:rPr lang="en-US" altLang="en-US" sz="2000" b="1" dirty="0">
                <a:cs typeface="+mj-cs"/>
              </a:rPr>
              <a:t>changes</a:t>
            </a:r>
            <a:r>
              <a:rPr lang="en-US" altLang="en-US" sz="2000" dirty="0">
                <a:cs typeface="+mj-cs"/>
              </a:rPr>
              <a:t> in cell membrane </a:t>
            </a:r>
            <a:r>
              <a:rPr lang="en-US" altLang="en-US" sz="2000" b="1" dirty="0">
                <a:cs typeface="+mj-cs"/>
              </a:rPr>
              <a:t>shape</a:t>
            </a:r>
            <a:r>
              <a:rPr lang="en-US" altLang="en-US" sz="2000" dirty="0">
                <a:cs typeface="+mj-cs"/>
              </a:rPr>
              <a:t>- amoeba; Movement of cilia &amp; flagella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ar-JO" altLang="en-US" sz="2000" dirty="0">
              <a:cs typeface="+mj-cs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cs typeface="+mj-cs"/>
              </a:rPr>
              <a:t>Microtubules:</a:t>
            </a:r>
            <a:r>
              <a:rPr lang="en-US" altLang="en-US" sz="2000" dirty="0">
                <a:cs typeface="+mj-cs"/>
              </a:rPr>
              <a:t> are</a:t>
            </a:r>
            <a:r>
              <a:rPr lang="en-US" altLang="en-US" sz="2000" b="1" dirty="0">
                <a:cs typeface="+mj-cs"/>
              </a:rPr>
              <a:t> tube-like &amp; </a:t>
            </a:r>
            <a:r>
              <a:rPr lang="en-US" altLang="en-US" sz="2000" dirty="0">
                <a:cs typeface="+mj-cs"/>
              </a:rPr>
              <a:t>made of</a:t>
            </a:r>
            <a:r>
              <a:rPr lang="en-US" altLang="en-US" sz="2000" b="1" dirty="0">
                <a:cs typeface="+mj-cs"/>
              </a:rPr>
              <a:t> TUBULIN</a:t>
            </a:r>
            <a:r>
              <a:rPr lang="en-US" altLang="en-US" sz="2000" dirty="0">
                <a:cs typeface="+mj-cs"/>
              </a:rPr>
              <a:t> i.e. hollow structures helps provide </a:t>
            </a:r>
            <a:r>
              <a:rPr lang="en-US" altLang="en-US" sz="2000" b="1" dirty="0">
                <a:cs typeface="+mj-cs"/>
              </a:rPr>
              <a:t>support </a:t>
            </a:r>
            <a:r>
              <a:rPr lang="en-US" altLang="en-US" sz="2000" dirty="0">
                <a:cs typeface="+mj-cs"/>
              </a:rPr>
              <a:t>to cytoplasm. </a:t>
            </a:r>
            <a:r>
              <a:rPr lang="en-US" altLang="en-US" sz="2000" b="1" dirty="0">
                <a:cs typeface="+mj-cs"/>
              </a:rPr>
              <a:t>Forms</a:t>
            </a:r>
            <a:r>
              <a:rPr lang="en-US" altLang="en-US" sz="2000" dirty="0">
                <a:cs typeface="+mj-cs"/>
              </a:rPr>
              <a:t> organelles such as </a:t>
            </a:r>
            <a:r>
              <a:rPr lang="en-US" altLang="en-US" sz="2000" b="1" dirty="0">
                <a:cs typeface="+mj-cs"/>
              </a:rPr>
              <a:t>cilia &amp; flagella</a:t>
            </a:r>
            <a:r>
              <a:rPr lang="en-US" altLang="en-US" sz="2000" dirty="0">
                <a:cs typeface="+mj-cs"/>
              </a:rPr>
              <a:t> &amp; </a:t>
            </a:r>
            <a:r>
              <a:rPr lang="en-US" altLang="en-US" sz="2000" b="1" dirty="0">
                <a:cs typeface="+mj-cs"/>
              </a:rPr>
              <a:t>centrioles</a:t>
            </a:r>
            <a:r>
              <a:rPr lang="en-US" altLang="en-US" sz="2000" dirty="0">
                <a:cs typeface="+mj-cs"/>
              </a:rPr>
              <a:t>. 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cs typeface="+mj-cs"/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cs typeface="+mj-cs"/>
              </a:rPr>
              <a:t>Intermediate Filaments:</a:t>
            </a:r>
            <a:r>
              <a:rPr lang="en-US" altLang="en-US" sz="2000" dirty="0">
                <a:cs typeface="+mj-cs"/>
              </a:rPr>
              <a:t> Bigger than microfilaments but smaller than microtubules, provides </a:t>
            </a:r>
            <a:r>
              <a:rPr lang="en-US" altLang="en-US" sz="2000" b="1" dirty="0">
                <a:cs typeface="+mj-cs"/>
              </a:rPr>
              <a:t>tension bearing</a:t>
            </a:r>
            <a:r>
              <a:rPr lang="en-US" altLang="en-US" sz="2000" dirty="0">
                <a:cs typeface="+mj-cs"/>
              </a:rPr>
              <a:t> </a:t>
            </a:r>
            <a:r>
              <a:rPr lang="en-US" altLang="en-US" sz="2000" b="1" dirty="0">
                <a:cs typeface="+mj-cs"/>
              </a:rPr>
              <a:t>Permanent fixtures</a:t>
            </a:r>
            <a:r>
              <a:rPr lang="en-US" altLang="en-US" sz="2000" dirty="0">
                <a:cs typeface="+mj-cs"/>
              </a:rPr>
              <a:t> of cells (</a:t>
            </a:r>
            <a:r>
              <a:rPr lang="en-US" altLang="en-US" sz="2000" b="1" dirty="0">
                <a:cs typeface="+mj-cs"/>
              </a:rPr>
              <a:t>do not move</a:t>
            </a:r>
            <a:r>
              <a:rPr lang="en-US" altLang="en-US" sz="2000" dirty="0">
                <a:cs typeface="+mj-cs"/>
              </a:rPr>
              <a:t>) Present only in </a:t>
            </a:r>
            <a:r>
              <a:rPr lang="en-US" altLang="en-US" sz="2000" b="1" dirty="0">
                <a:cs typeface="+mj-cs"/>
              </a:rPr>
              <a:t>animal cells</a:t>
            </a:r>
            <a:r>
              <a:rPr lang="en-US" altLang="en-US" sz="2000" dirty="0">
                <a:cs typeface="+mj-cs"/>
              </a:rPr>
              <a:t> of certain tissues</a:t>
            </a:r>
          </a:p>
          <a:p>
            <a:pPr algn="l" rtl="0"/>
            <a:endParaRPr lang="en-US" sz="2000" dirty="0">
              <a:cs typeface="+mj-cs"/>
            </a:endParaRPr>
          </a:p>
        </p:txBody>
      </p:sp>
      <p:pic>
        <p:nvPicPr>
          <p:cNvPr id="5" name="Picture 7" descr="cytoskelet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31" y="882304"/>
            <a:ext cx="3280409" cy="310676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1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" y="80010"/>
            <a:ext cx="4400550" cy="6355080"/>
          </a:xfrm>
        </p:spPr>
        <p:txBody>
          <a:bodyPr/>
          <a:lstStyle/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Microvilli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specialized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extensions of cell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contain microfilaments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move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: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surface area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esp. in cells that are used to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absorb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e.g.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intestines, kidney</a:t>
            </a:r>
          </a:p>
          <a:p>
            <a:pPr marL="0" indent="0" algn="l" rtl="0">
              <a:buNone/>
            </a:pPr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Sterocilia</a:t>
            </a:r>
            <a:endParaRPr lang="en-US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motile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Contain actin filaments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male genital ducts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0" y="3783330"/>
            <a:ext cx="4537710" cy="289274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99" y="102870"/>
            <a:ext cx="4377691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0"/>
            <a:ext cx="8686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4052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Cytoplasmic inclusions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43100"/>
            <a:ext cx="4389120" cy="4525963"/>
          </a:xfrm>
        </p:spPr>
        <p:txBody>
          <a:bodyPr/>
          <a:lstStyle/>
          <a:p>
            <a:pPr marL="514350" indent="-514350" algn="l" rtl="0"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Stored food: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Glycogen 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Lipids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20" y="1748790"/>
            <a:ext cx="4263390" cy="45259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Pigments: 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Endogenous: </a:t>
            </a:r>
          </a:p>
          <a:p>
            <a:pPr marL="0" indent="0" algn="l" rtl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Hemoglobin, Melanin, Lipofuscin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Exogenous : </a:t>
            </a:r>
          </a:p>
          <a:p>
            <a:pPr marL="0" indent="0" algn="l" rtl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Carotene, carbon particles  </a:t>
            </a:r>
          </a:p>
          <a:p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5760720" y="800100"/>
            <a:ext cx="388620" cy="7886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828800" y="948690"/>
            <a:ext cx="457200" cy="800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236" y="0"/>
            <a:ext cx="8229600" cy="1485900"/>
          </a:xfrm>
        </p:spPr>
        <p:txBody>
          <a:bodyPr/>
          <a:lstStyle/>
          <a:p>
            <a:r>
              <a:rPr lang="en-US" altLang="en-US" sz="2800" b="1" dirty="0" smtClean="0">
                <a:latin typeface="Arial Black" panose="020B0A04020102020204" pitchFamily="34" charset="0"/>
                <a:cs typeface="Tahoma" panose="020B0604030504040204" pitchFamily="34" charset="0"/>
              </a:rPr>
              <a:t>The Cell Membrane</a:t>
            </a:r>
            <a:br>
              <a:rPr lang="en-US" altLang="en-US" sz="2800" b="1" dirty="0" smtClean="0">
                <a:latin typeface="Arial Black" panose="020B0A0402010202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latin typeface="Arial Black" panose="020B0A04020102020204" pitchFamily="34" charset="0"/>
                <a:cs typeface="Tahoma" panose="020B0604030504040204" pitchFamily="34" charset="0"/>
              </a:rPr>
              <a:t>Plasma membrane =  </a:t>
            </a:r>
            <a:r>
              <a:rPr lang="en-US" altLang="en-US" sz="2800" b="1" dirty="0" err="1">
                <a:latin typeface="Arial Black" panose="020B0A04020102020204" pitchFamily="34" charset="0"/>
                <a:cs typeface="Tahoma" panose="020B0604030504040204" pitchFamily="34" charset="0"/>
              </a:rPr>
              <a:t>Plasmalemma</a:t>
            </a:r>
            <a:r>
              <a:rPr lang="en-US" altLang="en-US" sz="2800" b="1" dirty="0">
                <a:latin typeface="Arial Black" panose="020B0A0402010202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>
                <a:latin typeface="Arial Black" panose="020B0A04020102020204" pitchFamily="34" charset="0"/>
                <a:cs typeface="Tahoma" panose="020B0604030504040204" pitchFamily="34" charset="0"/>
              </a:rPr>
            </a:b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91540"/>
            <a:ext cx="9045893" cy="5875020"/>
          </a:xfrm>
        </p:spPr>
        <p:txBody>
          <a:bodyPr/>
          <a:lstStyle/>
          <a:p>
            <a:pPr algn="just" rtl="0" eaLnBrk="1" hangingPunct="1">
              <a:buFont typeface="Wingdings" panose="05000000000000000000" pitchFamily="2" charset="2"/>
              <a:buNone/>
            </a:pPr>
            <a:r>
              <a:rPr lang="en-US" altLang="en-US" sz="2800" b="1" u="sng" dirty="0">
                <a:latin typeface="Times New Roman" panose="02020603050405020304" pitchFamily="18" charset="0"/>
                <a:cs typeface="+mj-cs"/>
              </a:rPr>
              <a:t>Definition</a:t>
            </a:r>
          </a:p>
          <a:p>
            <a:pPr algn="just" rtl="0"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- It is a </a:t>
            </a:r>
            <a:r>
              <a:rPr lang="en-US" alt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+mj-cs"/>
              </a:rPr>
              <a:t>vital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+mj-cs"/>
              </a:rPr>
              <a:t>, </a:t>
            </a:r>
            <a:r>
              <a:rPr lang="en-US" altLang="en-US" sz="2800" dirty="0" smtClean="0">
                <a:latin typeface="Times New Roman" panose="02020603050405020304" pitchFamily="18" charset="0"/>
                <a:cs typeface="+mj-cs"/>
              </a:rPr>
              <a:t> </a:t>
            </a:r>
            <a:r>
              <a:rPr lang="en-US" altLang="en-US" sz="2800" u="sng" dirty="0">
                <a:latin typeface="Times New Roman" panose="02020603050405020304" pitchFamily="18" charset="0"/>
                <a:cs typeface="+mj-cs"/>
              </a:rPr>
              <a:t>dynamic</a:t>
            </a: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+mj-cs"/>
              </a:rPr>
              <a:t>, 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+mj-cs"/>
              </a:rPr>
              <a:t>stable</a:t>
            </a: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 , </a:t>
            </a:r>
            <a:r>
              <a:rPr lang="en-US" altLang="en-US" sz="2800" u="sng" dirty="0">
                <a:latin typeface="Times New Roman" panose="02020603050405020304" pitchFamily="18" charset="0"/>
                <a:cs typeface="+mj-cs"/>
              </a:rPr>
              <a:t>semipermeable </a:t>
            </a: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 structure</a:t>
            </a:r>
          </a:p>
          <a:p>
            <a:pPr algn="just" rtl="0"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+mj-cs"/>
              </a:rPr>
              <a:t> -Acting as a barrier that surrounds the boundary of the cell and separates its internal contents from the environment</a:t>
            </a:r>
            <a:endParaRPr lang="en-US" altLang="en-US" sz="2800" u="sng" dirty="0">
              <a:latin typeface="Times New Roman" panose="02020603050405020304" pitchFamily="18" charset="0"/>
              <a:cs typeface="+mj-cs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+mj-cs"/>
              </a:rPr>
              <a:t>Structure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+mj-cs"/>
              </a:rPr>
              <a:t>: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+mj-cs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800" b="1" dirty="0" smtClean="0">
                <a:solidFill>
                  <a:srgbClr val="000000"/>
                </a:solidFill>
                <a:latin typeface="Arial Black" panose="020B0A04020102020204" pitchFamily="34" charset="0"/>
                <a:cs typeface="+mj-cs"/>
              </a:rPr>
              <a:t>LM</a:t>
            </a:r>
            <a:r>
              <a:rPr lang="en-US" altLang="en-US" sz="2800" dirty="0" smtClean="0">
                <a:solidFill>
                  <a:srgbClr val="000000"/>
                </a:solidFill>
                <a:latin typeface="Arial Black" panose="020B0A04020102020204" pitchFamily="34" charset="0"/>
                <a:cs typeface="+mj-cs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Arial Black" panose="020B0A04020102020204" pitchFamily="34" charset="0"/>
                <a:cs typeface="+mj-cs"/>
              </a:rPr>
              <a:t>: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+mj-cs"/>
              </a:rPr>
              <a:t>8.5-10 nm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+mj-cs"/>
              </a:rPr>
              <a:t>not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+mj-cs"/>
              </a:rPr>
              <a:t>seen (too thin)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+mj-cs"/>
            </a:endParaRP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altLang="en-US" sz="2800" b="1" dirty="0" smtClean="0">
                <a:solidFill>
                  <a:srgbClr val="000000"/>
                </a:solidFill>
                <a:latin typeface="Arial Black" panose="020B0A04020102020204" pitchFamily="34" charset="0"/>
                <a:cs typeface="+mj-cs"/>
              </a:rPr>
              <a:t>EM : </a:t>
            </a:r>
            <a:endParaRPr lang="ar-EG" altLang="en-US" sz="2800" b="1" i="1" dirty="0">
              <a:solidFill>
                <a:srgbClr val="000000"/>
              </a:solidFill>
              <a:latin typeface="Arial Black" panose="020B0A04020102020204" pitchFamily="34" charset="0"/>
              <a:cs typeface="+mj-cs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j-cs"/>
              </a:rPr>
              <a:t>Low magnification:</a:t>
            </a:r>
          </a:p>
          <a:p>
            <a:pPr marL="0" indent="0" algn="l" rtl="0" eaLnBrk="1" hangingPunct="1">
              <a:spcBef>
                <a:spcPct val="0"/>
              </a:spcBef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+mj-cs"/>
              </a:rPr>
              <a:t>Single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+mj-cs"/>
              </a:rPr>
              <a:t>electron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+mj-cs"/>
              </a:rPr>
              <a:t> dense line (black)</a:t>
            </a:r>
          </a:p>
          <a:p>
            <a:pPr algn="l" rtl="0"/>
            <a:endParaRPr lang="en-US" dirty="0"/>
          </a:p>
        </p:txBody>
      </p:sp>
      <p:pic>
        <p:nvPicPr>
          <p:cNvPr id="4" name="Picture 7" descr="Picture 231">
            <a:extLst>
              <a:ext uri="{FF2B5EF4-FFF2-40B4-BE49-F238E27FC236}">
                <a16:creationId xmlns="" xmlns:a16="http://schemas.microsoft.com/office/drawing/2014/main" id="{0752FBC8-5398-4462-97DF-7018E5357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7" t="6906" r="9334" b="35263"/>
          <a:stretch>
            <a:fillRect/>
          </a:stretch>
        </p:blipFill>
        <p:spPr bwMode="auto">
          <a:xfrm>
            <a:off x="3426142" y="3920490"/>
            <a:ext cx="2871788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icture 445">
            <a:extLst>
              <a:ext uri="{FF2B5EF4-FFF2-40B4-BE49-F238E27FC236}">
                <a16:creationId xmlns="" xmlns:a16="http://schemas.microsoft.com/office/drawing/2014/main" id="{B719F889-7FD1-4472-AA70-DD89B988E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25000"/>
          <a:stretch>
            <a:fillRect/>
          </a:stretch>
        </p:blipFill>
        <p:spPr bwMode="auto">
          <a:xfrm>
            <a:off x="6397942" y="3628073"/>
            <a:ext cx="264795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09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232" y="194310"/>
            <a:ext cx="4309110" cy="4525963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magnification: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Trilaminar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Trilamellar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layers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?????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Outer dense (black)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lucent (white)</a:t>
            </a:r>
          </a:p>
          <a:p>
            <a:pPr algn="l" rt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dense (black)</a:t>
            </a:r>
          </a:p>
          <a:p>
            <a:pPr algn="l" rtl="0"/>
            <a:endParaRPr lang="en-US" dirty="0"/>
          </a:p>
        </p:txBody>
      </p:sp>
      <p:pic>
        <p:nvPicPr>
          <p:cNvPr id="6" name="Picture 13" descr="Picture 537">
            <a:extLst>
              <a:ext uri="{FF2B5EF4-FFF2-40B4-BE49-F238E27FC236}">
                <a16:creationId xmlns="" xmlns:a16="http://schemas.microsoft.com/office/drawing/2014/main" id="{F619214D-11EB-4519-A62B-7E3DD22891E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4"/>
          <a:stretch>
            <a:fillRect/>
          </a:stretch>
        </p:blipFill>
        <p:spPr bwMode="auto">
          <a:xfrm>
            <a:off x="4629151" y="3360420"/>
            <a:ext cx="4354830" cy="321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icture 231">
            <a:extLst>
              <a:ext uri="{FF2B5EF4-FFF2-40B4-BE49-F238E27FC236}">
                <a16:creationId xmlns="" xmlns:a16="http://schemas.microsoft.com/office/drawing/2014/main" id="{0752FBC8-5398-4462-97DF-7018E535727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7" t="6906" r="9334" b="35263"/>
          <a:stretch>
            <a:fillRect/>
          </a:stretch>
        </p:blipFill>
        <p:spPr bwMode="auto">
          <a:xfrm>
            <a:off x="4629151" y="285750"/>
            <a:ext cx="4354830" cy="273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el mem">
            <a:extLst>
              <a:ext uri="{FF2B5EF4-FFF2-40B4-BE49-F238E27FC236}">
                <a16:creationId xmlns="" xmlns:a16="http://schemas.microsoft.com/office/drawing/2014/main" id="{D265416E-2B5F-41E4-9C81-9592CB0C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0" b="75389"/>
          <a:stretch>
            <a:fillRect/>
          </a:stretch>
        </p:blipFill>
        <p:spPr bwMode="auto">
          <a:xfrm>
            <a:off x="582374" y="3473133"/>
            <a:ext cx="3659188" cy="309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9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LYARMOUK\Desktop\image\plasma_membrane-58a617c53df78c345b5efb37.jpg">
            <a:extLst>
              <a:ext uri="{FF2B5EF4-FFF2-40B4-BE49-F238E27FC236}">
                <a16:creationId xmlns="" xmlns:a16="http://schemas.microsoft.com/office/drawing/2014/main" id="{E6C18F3F-5D22-41AC-B04D-2E8CF27722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20" y="1268730"/>
            <a:ext cx="3859530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5860"/>
          </a:xfrm>
        </p:spPr>
        <p:txBody>
          <a:bodyPr/>
          <a:lstStyle/>
          <a:p>
            <a:r>
              <a:rPr lang="en-US" altLang="en-US" sz="2800" u="sng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Molecular</a:t>
            </a:r>
            <a:r>
              <a:rPr lang="en-US" altLang="en-US" sz="28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structure of the Cell </a:t>
            </a:r>
            <a:r>
              <a:rPr lang="en-US" altLang="en-US" sz="2800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membrane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65860"/>
            <a:ext cx="6640830" cy="5657533"/>
          </a:xfrm>
        </p:spPr>
        <p:txBody>
          <a:bodyPr/>
          <a:lstStyle/>
          <a:p>
            <a:pPr marL="0" indent="0" algn="l" rtl="0" eaLnBrk="1" hangingPunct="1">
              <a:buNone/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membrane chemically composed of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components: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1-Lipid molecules:</a:t>
            </a:r>
          </a:p>
          <a:p>
            <a:pPr algn="l" rtl="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cholesterol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phospholipid molecules are arranged in </a:t>
            </a:r>
          </a:p>
          <a:p>
            <a:pPr algn="l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layers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(phospholipid bilayer)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Protein molecules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Carbohydrate molecules</a:t>
            </a:r>
          </a:p>
          <a:p>
            <a:pPr algn="l" rtl="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0"/>
            <a:ext cx="4766310" cy="6858000"/>
          </a:xfrm>
        </p:spPr>
        <p:txBody>
          <a:bodyPr/>
          <a:lstStyle/>
          <a:p>
            <a:pPr algn="ctr" rtl="0" eaLnBrk="1" hangingPunct="1">
              <a:spcBef>
                <a:spcPct val="50000"/>
              </a:spcBef>
              <a:buSzPct val="55000"/>
              <a:buFontTx/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Lipids</a:t>
            </a:r>
          </a:p>
          <a:p>
            <a:pPr algn="l" rtl="0" eaLnBrk="1" hangingPunct="1">
              <a:spcBef>
                <a:spcPct val="50000"/>
              </a:spcBef>
              <a:buSzPct val="55000"/>
              <a:buFontTx/>
              <a:buNone/>
            </a:pPr>
            <a:r>
              <a:rPr lang="en-GB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</a:t>
            </a:r>
            <a:endParaRPr lang="en-US" alt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rtl="0" eaLnBrk="1" hangingPunct="1">
              <a:spcBef>
                <a:spcPct val="50000"/>
              </a:spcBef>
              <a:buClr>
                <a:srgbClr val="333399"/>
              </a:buClr>
              <a:buSzPct val="70000"/>
              <a:buAutoNum type="arabicPeriod"/>
            </a:pPr>
            <a:r>
              <a:rPr lang="en-GB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 </a:t>
            </a:r>
            <a:r>
              <a:rPr lang="en-GB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the </a:t>
            </a:r>
            <a:r>
              <a:rPr lang="en-GB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bilayer</a:t>
            </a:r>
          </a:p>
          <a:p>
            <a:pPr marL="457200" indent="-457200" algn="l" rtl="0" eaLnBrk="1" hangingPunct="1">
              <a:spcBef>
                <a:spcPct val="50000"/>
              </a:spcBef>
              <a:buClr>
                <a:srgbClr val="333399"/>
              </a:buClr>
              <a:buSzPct val="70000"/>
              <a:buFontTx/>
              <a:buAutoNum type="arabicPeriod"/>
            </a:pPr>
            <a:r>
              <a:rPr lang="en-GB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structural </a:t>
            </a:r>
            <a:r>
              <a:rPr lang="en-GB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</a:p>
          <a:p>
            <a:pPr marL="457200" indent="-457200" algn="l" rtl="0" eaLnBrk="1" hangingPunct="1">
              <a:spcBef>
                <a:spcPct val="50000"/>
              </a:spcBef>
              <a:buClr>
                <a:srgbClr val="333399"/>
              </a:buClr>
              <a:buSzPct val="70000"/>
              <a:buAutoNum type="arabicPeriod"/>
            </a:pPr>
            <a:r>
              <a:rPr lang="en-GB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 as barrier to most water soluble </a:t>
            </a:r>
            <a:r>
              <a:rPr lang="en-GB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substances</a:t>
            </a:r>
            <a:endParaRPr lang="en-GB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5000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HYDROPHILIC </a:t>
            </a:r>
            <a:r>
              <a:rPr lang="en-GB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 heads</a:t>
            </a:r>
            <a:r>
              <a:rPr lang="en-GB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liking) </a:t>
            </a:r>
            <a:r>
              <a:rPr lang="en-GB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rtl="0" eaLnBrk="1" hangingPunct="1">
              <a:spcBef>
                <a:spcPct val="50000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 heads are on the surface.</a:t>
            </a:r>
            <a:endParaRPr lang="en-GB" alt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5000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 have </a:t>
            </a:r>
            <a:r>
              <a:rPr lang="en-GB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HYDROPHOBIC</a:t>
            </a:r>
            <a:r>
              <a:rPr lang="en-GB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non-polar</a:t>
            </a:r>
            <a:r>
              <a:rPr lang="en-GB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water fearing) </a:t>
            </a:r>
            <a:r>
              <a:rPr lang="en-GB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tails</a:t>
            </a:r>
            <a:r>
              <a:rPr lang="en-GB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rtl="0" eaLnBrk="1" hangingPunct="1"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non-polar 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tails point 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inward</a:t>
            </a:r>
            <a:endParaRPr lang="en-GB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buNone/>
            </a:pPr>
            <a:r>
              <a:rPr lang="en-US" alt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Cholesterol</a:t>
            </a:r>
          </a:p>
          <a:p>
            <a:pPr marL="0" indent="0" algn="l" rtl="0" eaLnBrk="1" hangingPunct="1">
              <a:lnSpc>
                <a:spcPct val="90000"/>
              </a:lnSpc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Wedged between phospholipid molecules with the same orientation as the phospholipid molecules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(the polar head of the cholesterol is aligned with the polar head of the phospholipids</a:t>
            </a:r>
            <a:r>
              <a:rPr lang="ar-JO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buNone/>
            </a:pP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21E0F89C-9E90-4CD2-8290-A37F8C91CE0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30" y="94619"/>
            <a:ext cx="4038600" cy="3734431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24">
            <a:extLst>
              <a:ext uri="{FF2B5EF4-FFF2-40B4-BE49-F238E27FC236}">
                <a16:creationId xmlns="" xmlns:a16="http://schemas.microsoft.com/office/drawing/2014/main" id="{0076ADE9-6FCB-4B99-888C-37A8EEE30FE1}"/>
              </a:ext>
            </a:extLst>
          </p:cNvPr>
          <p:cNvGrpSpPr>
            <a:grpSpLocks/>
          </p:cNvGrpSpPr>
          <p:nvPr/>
        </p:nvGrpSpPr>
        <p:grpSpPr bwMode="auto">
          <a:xfrm>
            <a:off x="5128260" y="94619"/>
            <a:ext cx="2312670" cy="1840230"/>
            <a:chOff x="3696" y="2568"/>
            <a:chExt cx="1724" cy="1905"/>
          </a:xfrm>
        </p:grpSpPr>
        <p:pic>
          <p:nvPicPr>
            <p:cNvPr id="7" name="Picture 8">
              <a:extLst>
                <a:ext uri="{FF2B5EF4-FFF2-40B4-BE49-F238E27FC236}">
                  <a16:creationId xmlns="" xmlns:a16="http://schemas.microsoft.com/office/drawing/2014/main" id="{BAABDAF2-E9FC-4536-AE3A-B38990ED5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7" r="27008" b="9673"/>
            <a:stretch>
              <a:fillRect/>
            </a:stretch>
          </p:blipFill>
          <p:spPr bwMode="auto">
            <a:xfrm>
              <a:off x="3696" y="2568"/>
              <a:ext cx="1724" cy="1905"/>
            </a:xfrm>
            <a:prstGeom prst="rect">
              <a:avLst/>
            </a:prstGeom>
            <a:noFill/>
            <a:ln w="9525">
              <a:solidFill>
                <a:srgbClr val="33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4">
              <a:extLst>
                <a:ext uri="{FF2B5EF4-FFF2-40B4-BE49-F238E27FC236}">
                  <a16:creationId xmlns="" xmlns:a16="http://schemas.microsoft.com/office/drawing/2014/main" id="{A53BA12E-B08C-4CCF-A682-11799E36AB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9" y="3771"/>
              <a:ext cx="476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808080"/>
                  </a:solidFill>
                </a:rPr>
                <a:t>Fatty acids</a:t>
              </a:r>
            </a:p>
          </p:txBody>
        </p:sp>
        <p:sp>
          <p:nvSpPr>
            <p:cNvPr id="9" name="Text Box 15">
              <a:extLst>
                <a:ext uri="{FF2B5EF4-FFF2-40B4-BE49-F238E27FC236}">
                  <a16:creationId xmlns="" xmlns:a16="http://schemas.microsoft.com/office/drawing/2014/main" id="{E4A25E4C-CFDC-4204-8868-05B479B60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8" y="2698"/>
              <a:ext cx="384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808080"/>
                  </a:solidFill>
                </a:rPr>
                <a:t>Choline</a:t>
              </a:r>
            </a:p>
          </p:txBody>
        </p:sp>
        <p:sp>
          <p:nvSpPr>
            <p:cNvPr id="10" name="Text Box 16">
              <a:extLst>
                <a:ext uri="{FF2B5EF4-FFF2-40B4-BE49-F238E27FC236}">
                  <a16:creationId xmlns="" xmlns:a16="http://schemas.microsoft.com/office/drawing/2014/main" id="{1F036336-0F62-4CE0-9822-A5CB18DC5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" y="2952"/>
              <a:ext cx="47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808080"/>
                  </a:solidFill>
                </a:rPr>
                <a:t>Phosphate</a:t>
              </a:r>
            </a:p>
          </p:txBody>
        </p:sp>
        <p:sp>
          <p:nvSpPr>
            <p:cNvPr id="11" name="Text Box 17">
              <a:extLst>
                <a:ext uri="{FF2B5EF4-FFF2-40B4-BE49-F238E27FC236}">
                  <a16:creationId xmlns="" xmlns:a16="http://schemas.microsoft.com/office/drawing/2014/main" id="{2D99541D-FCE5-4AFF-AC5E-80DF8E52A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4" y="3164"/>
              <a:ext cx="381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808080"/>
                  </a:solidFill>
                </a:rPr>
                <a:t>Glycerol</a:t>
              </a:r>
            </a:p>
          </p:txBody>
        </p:sp>
      </p:grpSp>
      <p:pic>
        <p:nvPicPr>
          <p:cNvPr id="12" name="Picture 4" descr="cholesterol2">
            <a:extLst>
              <a:ext uri="{FF2B5EF4-FFF2-40B4-BE49-F238E27FC236}">
                <a16:creationId xmlns="" xmlns:a16="http://schemas.microsoft.com/office/drawing/2014/main" id="{37AF7C74-9764-4770-8666-1369AFF0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5310"/>
          <a:stretch>
            <a:fillRect/>
          </a:stretch>
        </p:blipFill>
        <p:spPr bwMode="auto">
          <a:xfrm>
            <a:off x="5002530" y="3953664"/>
            <a:ext cx="4038600" cy="290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68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DB67F7108ACA7E4B9DAEDA45E90CA64A" ma:contentTypeVersion="10" ma:contentTypeDescription="إنشاء مستند جديد." ma:contentTypeScope="" ma:versionID="0d893289e0b560979fede1cd9e9e12ac">
  <xsd:schema xmlns:xsd="http://www.w3.org/2001/XMLSchema" xmlns:xs="http://www.w3.org/2001/XMLSchema" xmlns:p="http://schemas.microsoft.com/office/2006/metadata/properties" xmlns:ns2="4e3083f2-d3ce-491e-8113-9e0e0ef76c27" xmlns:ns3="188bbc50-e11e-4866-bcf7-1a3947761851" targetNamespace="http://schemas.microsoft.com/office/2006/metadata/properties" ma:root="true" ma:fieldsID="a01309794f9a1087cf6cdbfdd90eef63" ns2:_="" ns3:_="">
    <xsd:import namespace="4e3083f2-d3ce-491e-8113-9e0e0ef76c27"/>
    <xsd:import namespace="188bbc50-e11e-4866-bcf7-1a39477618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3083f2-d3ce-491e-8113-9e0e0ef76c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bbc50-e11e-4866-bcf7-1a394776185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A8EFB-A5ED-4381-8239-71E770C8E5BD}">
  <ds:schemaRefs>
    <ds:schemaRef ds:uri="http://purl.org/dc/terms/"/>
    <ds:schemaRef ds:uri="http://schemas.openxmlformats.org/package/2006/metadata/core-properties"/>
    <ds:schemaRef ds:uri="188bbc50-e11e-4866-bcf7-1a394776185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4e3083f2-d3ce-491e-8113-9e0e0ef76c2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EF919A4-72A1-4F5C-925B-A58ED30E0268}">
  <ds:schemaRefs>
    <ds:schemaRef ds:uri="188bbc50-e11e-4866-bcf7-1a3947761851"/>
    <ds:schemaRef ds:uri="4e3083f2-d3ce-491e-8113-9e0e0ef76c27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F0BD45-B29E-4100-9802-DF915621F0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1387</TotalTime>
  <Words>2478</Words>
  <Application>Microsoft Office PowerPoint</Application>
  <PresentationFormat>On-screen Show (4:3)</PresentationFormat>
  <Paragraphs>526</Paragraphs>
  <Slides>54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Arial Black</vt:lpstr>
      <vt:lpstr>Calibri</vt:lpstr>
      <vt:lpstr>Comic Sans MS</vt:lpstr>
      <vt:lpstr>Garamond</vt:lpstr>
      <vt:lpstr>Symbol</vt:lpstr>
      <vt:lpstr>Tahoma</vt:lpstr>
      <vt:lpstr>Times New Roman</vt:lpstr>
      <vt:lpstr>Wingdings</vt:lpstr>
      <vt:lpstr>Office Theme</vt:lpstr>
      <vt:lpstr>Default Design</vt:lpstr>
      <vt:lpstr>1_Default Design</vt:lpstr>
      <vt:lpstr>2_Default Design</vt:lpstr>
      <vt:lpstr>Histology</vt:lpstr>
      <vt:lpstr>Introduction to Histology and Cell Structure</vt:lpstr>
      <vt:lpstr>PowerPoint Presentation</vt:lpstr>
      <vt:lpstr>PowerPoint Presentation</vt:lpstr>
      <vt:lpstr>The cytoplasm</vt:lpstr>
      <vt:lpstr>The Cell Membrane Plasma membrane =  Plasmalemma </vt:lpstr>
      <vt:lpstr>PowerPoint Presentation</vt:lpstr>
      <vt:lpstr>Molecular structure of the Cell membrane</vt:lpstr>
      <vt:lpstr>PowerPoint Presentation</vt:lpstr>
      <vt:lpstr>PowerPoint Presentation</vt:lpstr>
      <vt:lpstr>Trilaminar membrane Deposition of osmium  in the polar heads</vt:lpstr>
      <vt:lpstr>Protein molecules</vt:lpstr>
      <vt:lpstr>Functions of integral protein </vt:lpstr>
      <vt:lpstr>Peripheral proteins</vt:lpstr>
      <vt:lpstr>Carbohydrate molecules The cell coat = Glycocalyx</vt:lpstr>
      <vt:lpstr>PowerPoint Presentation</vt:lpstr>
      <vt:lpstr>PowerPoint Presentation</vt:lpstr>
      <vt:lpstr>PowerPoint Presentation</vt:lpstr>
      <vt:lpstr>Vital  exchange of materials (semipermeable)</vt:lpstr>
      <vt:lpstr>Endocytosis</vt:lpstr>
      <vt:lpstr>Exocytosis</vt:lpstr>
      <vt:lpstr>Small molecules</vt:lpstr>
      <vt:lpstr>PowerPoint Presentation</vt:lpstr>
      <vt:lpstr>Membrane permeability</vt:lpstr>
      <vt:lpstr>Passive Transport </vt:lpstr>
      <vt:lpstr>PowerPoint Presentation</vt:lpstr>
      <vt:lpstr>PowerPoint Presentation</vt:lpstr>
      <vt:lpstr>Active Transport </vt:lpstr>
      <vt:lpstr>The Sodium-potassium Pump</vt:lpstr>
      <vt:lpstr>The cytoplasm</vt:lpstr>
      <vt:lpstr>Organelles</vt:lpstr>
      <vt:lpstr>Ribosomes</vt:lpstr>
      <vt:lpstr>PowerPoint Presentation</vt:lpstr>
      <vt:lpstr>PowerPoint Presentation</vt:lpstr>
      <vt:lpstr>Polysoms</vt:lpstr>
      <vt:lpstr>Function of ribosomes</vt:lpstr>
      <vt:lpstr>Endoplasmic reticulum</vt:lpstr>
      <vt:lpstr>Endoplasmic reticulum</vt:lpstr>
      <vt:lpstr>Function</vt:lpstr>
      <vt:lpstr>Golgi apparatus</vt:lpstr>
      <vt:lpstr>PowerPoint Presentation</vt:lpstr>
      <vt:lpstr>Fate of protein transported by  rER</vt:lpstr>
      <vt:lpstr>Mitochondria</vt:lpstr>
      <vt:lpstr>PowerPoint Presentation</vt:lpstr>
      <vt:lpstr>PowerPoint Presentation</vt:lpstr>
      <vt:lpstr>Lysosomes  </vt:lpstr>
      <vt:lpstr>Centrosome </vt:lpstr>
      <vt:lpstr>PowerPoint Presentation</vt:lpstr>
      <vt:lpstr>PowerPoint Presentation</vt:lpstr>
      <vt:lpstr>Cytoskeleton</vt:lpstr>
      <vt:lpstr>PowerPoint Presentation</vt:lpstr>
      <vt:lpstr>PowerPoint Presentation</vt:lpstr>
      <vt:lpstr>PowerPoint Presentation</vt:lpstr>
      <vt:lpstr>Cytoplasmic inclusions </vt:lpstr>
    </vt:vector>
  </TitlesOfParts>
  <Company>SSC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Cytology</dc:title>
  <dc:creator>Mohammad Atteya</dc:creator>
  <cp:lastModifiedBy>Windows User</cp:lastModifiedBy>
  <cp:revision>104</cp:revision>
  <cp:lastPrinted>1601-01-01T00:00:00Z</cp:lastPrinted>
  <dcterms:created xsi:type="dcterms:W3CDTF">2002-11-21T07:21:01Z</dcterms:created>
  <dcterms:modified xsi:type="dcterms:W3CDTF">2022-10-26T10:11:58Z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0x010100DB67F7108ACA7E4B9DAEDA45E90CA64A</vt:lpwstr>
  </property>
</Properties>
</file>