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notesMasterIdLst>
    <p:notesMasterId r:id="rId33"/>
  </p:notesMasterIdLst>
  <p:sldIdLst>
    <p:sldId id="274" r:id="rId2"/>
    <p:sldId id="262" r:id="rId3"/>
    <p:sldId id="263" r:id="rId4"/>
    <p:sldId id="258" r:id="rId5"/>
    <p:sldId id="275" r:id="rId6"/>
    <p:sldId id="259" r:id="rId7"/>
    <p:sldId id="257" r:id="rId8"/>
    <p:sldId id="265" r:id="rId9"/>
    <p:sldId id="260" r:id="rId10"/>
    <p:sldId id="261" r:id="rId11"/>
    <p:sldId id="285" r:id="rId12"/>
    <p:sldId id="289" r:id="rId13"/>
    <p:sldId id="277" r:id="rId14"/>
    <p:sldId id="295" r:id="rId15"/>
    <p:sldId id="296" r:id="rId16"/>
    <p:sldId id="290" r:id="rId17"/>
    <p:sldId id="291" r:id="rId18"/>
    <p:sldId id="282" r:id="rId19"/>
    <p:sldId id="292" r:id="rId20"/>
    <p:sldId id="297" r:id="rId21"/>
    <p:sldId id="293" r:id="rId22"/>
    <p:sldId id="294" r:id="rId23"/>
    <p:sldId id="286" r:id="rId24"/>
    <p:sldId id="278" r:id="rId25"/>
    <p:sldId id="283" r:id="rId26"/>
    <p:sldId id="279" r:id="rId27"/>
    <p:sldId id="272" r:id="rId28"/>
    <p:sldId id="273" r:id="rId29"/>
    <p:sldId id="281" r:id="rId30"/>
    <p:sldId id="284" r:id="rId31"/>
    <p:sldId id="28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08" autoAdjust="0"/>
  </p:normalViewPr>
  <p:slideViewPr>
    <p:cSldViewPr snapToGrid="0">
      <p:cViewPr>
        <p:scale>
          <a:sx n="66" d="100"/>
          <a:sy n="66" d="100"/>
        </p:scale>
        <p:origin x="1224" y="38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8F2AD-CBDD-4008-93DD-A8C8AA5D5907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04547A-3708-47F1-A098-C8D26107C98B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Extraluminal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</a:t>
          </a:r>
        </a:p>
      </dgm:t>
    </dgm:pt>
    <dgm:pt modelId="{2F316128-8BC0-4D9F-8F92-B1BB5E1987D0}" type="parTrans" cxnId="{3011F6AC-D64E-49C7-9870-3B20FFE7DA51}">
      <dgm:prSet/>
      <dgm:spPr/>
      <dgm:t>
        <a:bodyPr/>
        <a:lstStyle/>
        <a:p>
          <a:endParaRPr lang="en-US"/>
        </a:p>
      </dgm:t>
    </dgm:pt>
    <dgm:pt modelId="{28E3498B-FAE3-4CB8-B569-0480FB201417}" type="sibTrans" cxnId="{3011F6AC-D64E-49C7-9870-3B20FFE7DA51}">
      <dgm:prSet/>
      <dgm:spPr/>
      <dgm:t>
        <a:bodyPr/>
        <a:lstStyle/>
        <a:p>
          <a:endParaRPr lang="en-US"/>
        </a:p>
      </dgm:t>
    </dgm:pt>
    <dgm:pt modelId="{6302BACD-C68D-4740-A808-3645F6FBF64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Volvulus</a:t>
          </a:r>
        </a:p>
      </dgm:t>
    </dgm:pt>
    <dgm:pt modelId="{978D68C6-865A-4B31-BC80-9ECF4EB98F40}" type="parTrans" cxnId="{1174E475-FAF7-4571-BA18-7F04125DEAA9}">
      <dgm:prSet/>
      <dgm:spPr/>
      <dgm:t>
        <a:bodyPr/>
        <a:lstStyle/>
        <a:p>
          <a:endParaRPr lang="en-US"/>
        </a:p>
      </dgm:t>
    </dgm:pt>
    <dgm:pt modelId="{14BEAD93-2FA4-4ACA-863E-F682649D1449}" type="sibTrans" cxnId="{1174E475-FAF7-4571-BA18-7F04125DEAA9}">
      <dgm:prSet/>
      <dgm:spPr/>
      <dgm:t>
        <a:bodyPr/>
        <a:lstStyle/>
        <a:p>
          <a:endParaRPr lang="en-US"/>
        </a:p>
      </dgm:t>
    </dgm:pt>
    <dgm:pt modelId="{3407B54E-33F6-4E6F-913F-CD93DFAE5790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Hernia</a:t>
          </a:r>
        </a:p>
      </dgm:t>
    </dgm:pt>
    <dgm:pt modelId="{C74D9E8C-C653-4A18-9693-52E4269F99F2}" type="parTrans" cxnId="{6AD3AF22-81E4-46E4-9DE3-EE0CC6EF8698}">
      <dgm:prSet/>
      <dgm:spPr/>
      <dgm:t>
        <a:bodyPr/>
        <a:lstStyle/>
        <a:p>
          <a:endParaRPr lang="en-US"/>
        </a:p>
      </dgm:t>
    </dgm:pt>
    <dgm:pt modelId="{4D649CCA-D6B2-4A39-9288-74A3AD2851FC}" type="sibTrans" cxnId="{6AD3AF22-81E4-46E4-9DE3-EE0CC6EF8698}">
      <dgm:prSet/>
      <dgm:spPr/>
      <dgm:t>
        <a:bodyPr/>
        <a:lstStyle/>
        <a:p>
          <a:endParaRPr lang="en-US"/>
        </a:p>
      </dgm:t>
    </dgm:pt>
    <dgm:pt modelId="{881B5D33-2B6B-4279-9911-F2A013983158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intramural</a:t>
          </a:r>
        </a:p>
      </dgm:t>
    </dgm:pt>
    <dgm:pt modelId="{6B12353F-6BFC-468C-9C93-8F7921647D8D}" type="parTrans" cxnId="{6D3EBC4F-82AC-46EB-A226-39A1C6A1D223}">
      <dgm:prSet/>
      <dgm:spPr/>
      <dgm:t>
        <a:bodyPr/>
        <a:lstStyle/>
        <a:p>
          <a:endParaRPr lang="en-US"/>
        </a:p>
      </dgm:t>
    </dgm:pt>
    <dgm:pt modelId="{CBCF607B-ABA4-4B19-BC21-88801341EBD0}" type="sibTrans" cxnId="{6D3EBC4F-82AC-46EB-A226-39A1C6A1D223}">
      <dgm:prSet/>
      <dgm:spPr/>
      <dgm:t>
        <a:bodyPr/>
        <a:lstStyle/>
        <a:p>
          <a:endParaRPr lang="en-US"/>
        </a:p>
      </dgm:t>
    </dgm:pt>
    <dgm:pt modelId="{2FEE04D9-1DB3-45B5-A444-5CC4ECFA77F0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Strictures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4A941919-8D56-42FF-A816-CDF5928E6BC6}" type="parTrans" cxnId="{4AA15080-7A21-4B4F-8D75-FB2660ABBDD9}">
      <dgm:prSet/>
      <dgm:spPr/>
      <dgm:t>
        <a:bodyPr/>
        <a:lstStyle/>
        <a:p>
          <a:endParaRPr lang="en-US"/>
        </a:p>
      </dgm:t>
    </dgm:pt>
    <dgm:pt modelId="{07D3421F-7965-4C69-A1C0-073CCFD07355}" type="sibTrans" cxnId="{4AA15080-7A21-4B4F-8D75-FB2660ABBDD9}">
      <dgm:prSet/>
      <dgm:spPr/>
      <dgm:t>
        <a:bodyPr/>
        <a:lstStyle/>
        <a:p>
          <a:endParaRPr lang="en-US"/>
        </a:p>
      </dgm:t>
    </dgm:pt>
    <dgm:pt modelId="{42C1CC79-DE13-4042-A852-5F9710ED0800}">
      <dgm:prSet phldrT="[Text]" custT="1"/>
      <dgm:spPr/>
      <dgm:t>
        <a:bodyPr/>
        <a:lstStyle/>
        <a:p>
          <a:r>
            <a: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Intraluminal</a:t>
          </a:r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</a:t>
          </a:r>
        </a:p>
      </dgm:t>
    </dgm:pt>
    <dgm:pt modelId="{AE832C87-AB55-4C92-AE17-6A51B2648AA4}" type="parTrans" cxnId="{3F69412F-02A9-46A3-BD46-8B9AD2C4FA38}">
      <dgm:prSet/>
      <dgm:spPr/>
      <dgm:t>
        <a:bodyPr/>
        <a:lstStyle/>
        <a:p>
          <a:endParaRPr lang="en-US"/>
        </a:p>
      </dgm:t>
    </dgm:pt>
    <dgm:pt modelId="{B9077B37-FB1D-4B03-BAD4-5F295E040D6D}" type="sibTrans" cxnId="{3F69412F-02A9-46A3-BD46-8B9AD2C4FA38}">
      <dgm:prSet/>
      <dgm:spPr/>
      <dgm:t>
        <a:bodyPr/>
        <a:lstStyle/>
        <a:p>
          <a:endParaRPr lang="en-US"/>
        </a:p>
      </dgm:t>
    </dgm:pt>
    <dgm:pt modelId="{47A37194-5C49-4530-86CA-C5549589F1DE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Gall stones ileus 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651576C8-3860-48C1-97CB-558DB83C00B7}" type="parTrans" cxnId="{2DE2EBB5-5E15-4C33-87CD-B93C2717518C}">
      <dgm:prSet/>
      <dgm:spPr/>
      <dgm:t>
        <a:bodyPr/>
        <a:lstStyle/>
        <a:p>
          <a:endParaRPr lang="en-US"/>
        </a:p>
      </dgm:t>
    </dgm:pt>
    <dgm:pt modelId="{D3325B80-0D63-4F4F-A115-50202E8B220A}" type="sibTrans" cxnId="{2DE2EBB5-5E15-4C33-87CD-B93C2717518C}">
      <dgm:prSet/>
      <dgm:spPr/>
      <dgm:t>
        <a:bodyPr/>
        <a:lstStyle/>
        <a:p>
          <a:endParaRPr lang="en-US"/>
        </a:p>
      </dgm:t>
    </dgm:pt>
    <dgm:pt modelId="{F0941EDF-7A9C-41BB-AD4F-446F8B6C787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Food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259841EE-7D74-4867-A08A-3E1059A466D0}" type="parTrans" cxnId="{6A8E87F3-0BE3-491E-9401-829BC3CAC8F3}">
      <dgm:prSet/>
      <dgm:spPr/>
      <dgm:t>
        <a:bodyPr/>
        <a:lstStyle/>
        <a:p>
          <a:endParaRPr lang="en-US"/>
        </a:p>
      </dgm:t>
    </dgm:pt>
    <dgm:pt modelId="{73FC0A46-C030-4FB7-A42E-F3C4FD81FED1}" type="sibTrans" cxnId="{6A8E87F3-0BE3-491E-9401-829BC3CAC8F3}">
      <dgm:prSet/>
      <dgm:spPr/>
      <dgm:t>
        <a:bodyPr/>
        <a:lstStyle/>
        <a:p>
          <a:endParaRPr lang="en-US"/>
        </a:p>
      </dgm:t>
    </dgm:pt>
    <dgm:pt modelId="{C7734AEC-BD25-41C6-BDD0-843319E411F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effectLst/>
              <a:latin typeface="Aldhabi" pitchFamily="2" charset="-78"/>
              <a:cs typeface="Aldhabi" pitchFamily="2" charset="-78"/>
            </a:rPr>
            <a:t>Intussusception</a:t>
          </a:r>
          <a:endParaRPr lang="en-US" sz="2800" b="1" dirty="0">
            <a:solidFill>
              <a:schemeClr val="tx1"/>
            </a:solidFill>
            <a:latin typeface="Aldhabi" pitchFamily="2" charset="-78"/>
            <a:cs typeface="Aldhabi" pitchFamily="2" charset="-78"/>
          </a:endParaRPr>
        </a:p>
      </dgm:t>
    </dgm:pt>
    <dgm:pt modelId="{ECAAA47F-330D-43BA-98E7-9920543044CD}" type="parTrans" cxnId="{E34C4383-B173-4DF2-8BA1-CCBF7ABD1B76}">
      <dgm:prSet/>
      <dgm:spPr/>
      <dgm:t>
        <a:bodyPr/>
        <a:lstStyle/>
        <a:p>
          <a:endParaRPr lang="en-US"/>
        </a:p>
      </dgm:t>
    </dgm:pt>
    <dgm:pt modelId="{B88D0CD2-EBD3-4DB0-ACEE-A3A5503A6DF4}" type="sibTrans" cxnId="{E34C4383-B173-4DF2-8BA1-CCBF7ABD1B76}">
      <dgm:prSet/>
      <dgm:spPr/>
      <dgm:t>
        <a:bodyPr/>
        <a:lstStyle/>
        <a:p>
          <a:endParaRPr lang="en-US"/>
        </a:p>
      </dgm:t>
    </dgm:pt>
    <dgm:pt modelId="{A3495E6B-F9BF-48AA-8936-FE619E37F3E3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adhesion “common”</a:t>
          </a:r>
        </a:p>
      </dgm:t>
    </dgm:pt>
    <dgm:pt modelId="{02605CF8-808F-4937-828D-D937ED6E033B}" type="parTrans" cxnId="{A7ED6013-6034-404C-ADC0-FBFE84FE3030}">
      <dgm:prSet/>
      <dgm:spPr/>
      <dgm:t>
        <a:bodyPr/>
        <a:lstStyle/>
        <a:p>
          <a:endParaRPr lang="en-US"/>
        </a:p>
      </dgm:t>
    </dgm:pt>
    <dgm:pt modelId="{48F3FBD6-B612-4816-99C6-5589ED416310}" type="sibTrans" cxnId="{A7ED6013-6034-404C-ADC0-FBFE84FE3030}">
      <dgm:prSet/>
      <dgm:spPr/>
      <dgm:t>
        <a:bodyPr/>
        <a:lstStyle/>
        <a:p>
          <a:endParaRPr lang="en-US"/>
        </a:p>
      </dgm:t>
    </dgm:pt>
    <dgm:pt modelId="{38002D40-FDC2-4322-A35D-C9C4D4A1CFA7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Round worm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E0A3FF72-F929-42E5-89D0-1BB5FC4442CE}" type="parTrans" cxnId="{9D841F52-394B-411C-99AF-5DFD6650AD2E}">
      <dgm:prSet/>
      <dgm:spPr/>
      <dgm:t>
        <a:bodyPr/>
        <a:lstStyle/>
        <a:p>
          <a:endParaRPr lang="en-US"/>
        </a:p>
      </dgm:t>
    </dgm:pt>
    <dgm:pt modelId="{BE8A457E-3778-4011-AA32-57F7EAA483FD}" type="sibTrans" cxnId="{9D841F52-394B-411C-99AF-5DFD6650AD2E}">
      <dgm:prSet/>
      <dgm:spPr/>
      <dgm:t>
        <a:bodyPr/>
        <a:lstStyle/>
        <a:p>
          <a:endParaRPr lang="en-US"/>
        </a:p>
      </dgm:t>
    </dgm:pt>
    <dgm:pt modelId="{9EA8E3D7-7BB7-4DC1-A060-20E45CDC12A2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Mass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D1AD238C-8AEF-427F-A74F-68C463A7AA3E}" type="parTrans" cxnId="{8B1B20FF-065B-411B-8A6E-81CCBD16FE24}">
      <dgm:prSet/>
      <dgm:spPr/>
      <dgm:t>
        <a:bodyPr/>
        <a:lstStyle/>
        <a:p>
          <a:endParaRPr lang="en-US"/>
        </a:p>
      </dgm:t>
    </dgm:pt>
    <dgm:pt modelId="{52A4B413-DD34-4551-938F-193ECF08B459}" type="sibTrans" cxnId="{8B1B20FF-065B-411B-8A6E-81CCBD16FE24}">
      <dgm:prSet/>
      <dgm:spPr/>
      <dgm:t>
        <a:bodyPr/>
        <a:lstStyle/>
        <a:p>
          <a:endParaRPr lang="en-US"/>
        </a:p>
      </dgm:t>
    </dgm:pt>
    <dgm:pt modelId="{FB8E6CFB-91F3-4EC1-970F-A37B60745819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Foreign body 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6FFA79EB-5F4C-44C1-944D-23D9CFF84BB7}" type="parTrans" cxnId="{036C8568-AF3F-4572-AD64-1EE843AB0ACB}">
      <dgm:prSet/>
      <dgm:spPr/>
      <dgm:t>
        <a:bodyPr/>
        <a:lstStyle/>
        <a:p>
          <a:endParaRPr lang="en-US"/>
        </a:p>
      </dgm:t>
    </dgm:pt>
    <dgm:pt modelId="{0487B399-35BD-4905-82C0-69019AD37172}" type="sibTrans" cxnId="{036C8568-AF3F-4572-AD64-1EE843AB0ACB}">
      <dgm:prSet/>
      <dgm:spPr/>
      <dgm:t>
        <a:bodyPr/>
        <a:lstStyle/>
        <a:p>
          <a:endParaRPr lang="en-US"/>
        </a:p>
      </dgm:t>
    </dgm:pt>
    <dgm:pt modelId="{36714CD7-9CFA-4901-8EF9-552CBABF732D}">
      <dgm:prSet phldrT="[Text]" custT="1"/>
      <dgm:spPr>
        <a:solidFill>
          <a:schemeClr val="bg1">
            <a:lumMod val="9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sz="2800" b="1" i="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Crohn’s disease</a:t>
          </a:r>
          <a:endParaRPr lang="en-US" sz="2800" b="1" dirty="0">
            <a:latin typeface="Aldhabi" pitchFamily="2" charset="-78"/>
            <a:cs typeface="Aldhabi" pitchFamily="2" charset="-78"/>
          </a:endParaRPr>
        </a:p>
      </dgm:t>
    </dgm:pt>
    <dgm:pt modelId="{2EF4C8F7-CB5C-4D56-8212-2AC535CBC78C}" type="parTrans" cxnId="{A5E4E87A-43AD-4474-BB0D-BED412E181FB}">
      <dgm:prSet/>
      <dgm:spPr/>
      <dgm:t>
        <a:bodyPr/>
        <a:lstStyle/>
        <a:p>
          <a:endParaRPr lang="en-US"/>
        </a:p>
      </dgm:t>
    </dgm:pt>
    <dgm:pt modelId="{E73F72A7-9DA8-4153-8C38-EFF32108C627}" type="sibTrans" cxnId="{A5E4E87A-43AD-4474-BB0D-BED412E181FB}">
      <dgm:prSet/>
      <dgm:spPr/>
      <dgm:t>
        <a:bodyPr/>
        <a:lstStyle/>
        <a:p>
          <a:endParaRPr lang="en-US"/>
        </a:p>
      </dgm:t>
    </dgm:pt>
    <dgm:pt modelId="{64E81360-1FB3-468F-877A-EDEE6F0EDBE9}" type="pres">
      <dgm:prSet presAssocID="{CAA8F2AD-CBDD-4008-93DD-A8C8AA5D5907}" presName="linearFlow" presStyleCnt="0">
        <dgm:presLayoutVars>
          <dgm:dir/>
          <dgm:animLvl val="lvl"/>
          <dgm:resizeHandles/>
        </dgm:presLayoutVars>
      </dgm:prSet>
      <dgm:spPr/>
    </dgm:pt>
    <dgm:pt modelId="{8D0B786B-400B-487F-96F5-119A7BDF9533}" type="pres">
      <dgm:prSet presAssocID="{5B04547A-3708-47F1-A098-C8D26107C98B}" presName="compositeNode" presStyleCnt="0">
        <dgm:presLayoutVars>
          <dgm:bulletEnabled val="1"/>
        </dgm:presLayoutVars>
      </dgm:prSet>
      <dgm:spPr/>
    </dgm:pt>
    <dgm:pt modelId="{39BFF064-6EB0-4DC3-A6D4-852868CF317E}" type="pres">
      <dgm:prSet presAssocID="{5B04547A-3708-47F1-A098-C8D26107C98B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B2DCF16-9E46-44E7-8BF5-CDD3A5793D51}" type="pres">
      <dgm:prSet presAssocID="{5B04547A-3708-47F1-A098-C8D26107C98B}" presName="childNode" presStyleLbl="node1" presStyleIdx="0" presStyleCnt="3" custLinFactNeighborX="413" custLinFactNeighborY="2192">
        <dgm:presLayoutVars>
          <dgm:bulletEnabled val="1"/>
        </dgm:presLayoutVars>
      </dgm:prSet>
      <dgm:spPr/>
    </dgm:pt>
    <dgm:pt modelId="{658E26D3-1900-477B-B03A-D548D343E4CA}" type="pres">
      <dgm:prSet presAssocID="{5B04547A-3708-47F1-A098-C8D26107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FDB0ED7D-B84E-4840-BB78-C1E1FB1A2306}" type="pres">
      <dgm:prSet presAssocID="{28E3498B-FAE3-4CB8-B569-0480FB201417}" presName="sibTrans" presStyleCnt="0"/>
      <dgm:spPr/>
    </dgm:pt>
    <dgm:pt modelId="{4B637D23-C241-4252-8854-41F644E2FF39}" type="pres">
      <dgm:prSet presAssocID="{881B5D33-2B6B-4279-9911-F2A013983158}" presName="compositeNode" presStyleCnt="0">
        <dgm:presLayoutVars>
          <dgm:bulletEnabled val="1"/>
        </dgm:presLayoutVars>
      </dgm:prSet>
      <dgm:spPr/>
    </dgm:pt>
    <dgm:pt modelId="{DE5B786E-10DB-475F-A033-DCD1EB543272}" type="pres">
      <dgm:prSet presAssocID="{881B5D33-2B6B-4279-9911-F2A013983158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7746B1DC-40DF-4E25-ACB6-FAFEC27763D9}" type="pres">
      <dgm:prSet presAssocID="{881B5D33-2B6B-4279-9911-F2A013983158}" presName="childNode" presStyleLbl="node1" presStyleIdx="1" presStyleCnt="3">
        <dgm:presLayoutVars>
          <dgm:bulletEnabled val="1"/>
        </dgm:presLayoutVars>
      </dgm:prSet>
      <dgm:spPr/>
    </dgm:pt>
    <dgm:pt modelId="{F91B9ABD-B839-476A-8CC6-0B90760550A4}" type="pres">
      <dgm:prSet presAssocID="{881B5D33-2B6B-4279-9911-F2A013983158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76977F4B-0362-4BB0-906F-7732FEDE4DCF}" type="pres">
      <dgm:prSet presAssocID="{CBCF607B-ABA4-4B19-BC21-88801341EBD0}" presName="sibTrans" presStyleCnt="0"/>
      <dgm:spPr/>
    </dgm:pt>
    <dgm:pt modelId="{AC23506A-08CA-403A-809B-0F818C69B0F5}" type="pres">
      <dgm:prSet presAssocID="{42C1CC79-DE13-4042-A852-5F9710ED0800}" presName="compositeNode" presStyleCnt="0">
        <dgm:presLayoutVars>
          <dgm:bulletEnabled val="1"/>
        </dgm:presLayoutVars>
      </dgm:prSet>
      <dgm:spPr/>
    </dgm:pt>
    <dgm:pt modelId="{096B165C-73EA-4F0E-BC22-B90366E7E358}" type="pres">
      <dgm:prSet presAssocID="{42C1CC79-DE13-4042-A852-5F9710ED0800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FC5A28D-20E3-44C3-843B-5873F39D0C07}" type="pres">
      <dgm:prSet presAssocID="{42C1CC79-DE13-4042-A852-5F9710ED0800}" presName="childNode" presStyleLbl="node1" presStyleIdx="2" presStyleCnt="3">
        <dgm:presLayoutVars>
          <dgm:bulletEnabled val="1"/>
        </dgm:presLayoutVars>
      </dgm:prSet>
      <dgm:spPr/>
    </dgm:pt>
    <dgm:pt modelId="{C225603B-7A1F-466D-8D2D-CC8D1AAD7D03}" type="pres">
      <dgm:prSet presAssocID="{42C1CC79-DE13-4042-A852-5F9710ED0800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29A31311-118D-4711-83AB-6C0467EDEF56}" type="presOf" srcId="{47A37194-5C49-4530-86CA-C5549589F1DE}" destId="{2FC5A28D-20E3-44C3-843B-5873F39D0C07}" srcOrd="0" destOrd="0" presId="urn:microsoft.com/office/officeart/2005/8/layout/hList2"/>
    <dgm:cxn modelId="{A7ED6013-6034-404C-ADC0-FBFE84FE3030}" srcId="{5B04547A-3708-47F1-A098-C8D26107C98B}" destId="{A3495E6B-F9BF-48AA-8936-FE619E37F3E3}" srcOrd="0" destOrd="0" parTransId="{02605CF8-808F-4937-828D-D937ED6E033B}" sibTransId="{48F3FBD6-B612-4816-99C6-5589ED416310}"/>
    <dgm:cxn modelId="{AA0C9916-A312-4428-A69D-78D0AC0D564C}" type="presOf" srcId="{C7734AEC-BD25-41C6-BDD0-843319E411F1}" destId="{BB2DCF16-9E46-44E7-8BF5-CDD3A5793D51}" srcOrd="0" destOrd="3" presId="urn:microsoft.com/office/officeart/2005/8/layout/hList2"/>
    <dgm:cxn modelId="{9B950C17-DE82-4C93-9DFF-AD8531AE2198}" type="presOf" srcId="{36714CD7-9CFA-4901-8EF9-552CBABF732D}" destId="{7746B1DC-40DF-4E25-ACB6-FAFEC27763D9}" srcOrd="0" destOrd="1" presId="urn:microsoft.com/office/officeart/2005/8/layout/hList2"/>
    <dgm:cxn modelId="{6AD3AF22-81E4-46E4-9DE3-EE0CC6EF8698}" srcId="{5B04547A-3708-47F1-A098-C8D26107C98B}" destId="{3407B54E-33F6-4E6F-913F-CD93DFAE5790}" srcOrd="2" destOrd="0" parTransId="{C74D9E8C-C653-4A18-9693-52E4269F99F2}" sibTransId="{4D649CCA-D6B2-4A39-9288-74A3AD2851FC}"/>
    <dgm:cxn modelId="{0A48FB28-F619-4109-A866-F5E31269E299}" type="presOf" srcId="{3407B54E-33F6-4E6F-913F-CD93DFAE5790}" destId="{BB2DCF16-9E46-44E7-8BF5-CDD3A5793D51}" srcOrd="0" destOrd="2" presId="urn:microsoft.com/office/officeart/2005/8/layout/hList2"/>
    <dgm:cxn modelId="{3F69412F-02A9-46A3-BD46-8B9AD2C4FA38}" srcId="{CAA8F2AD-CBDD-4008-93DD-A8C8AA5D5907}" destId="{42C1CC79-DE13-4042-A852-5F9710ED0800}" srcOrd="2" destOrd="0" parTransId="{AE832C87-AB55-4C92-AE17-6A51B2648AA4}" sibTransId="{B9077B37-FB1D-4B03-BAD4-5F295E040D6D}"/>
    <dgm:cxn modelId="{F786BF2F-EB78-4B6D-88AC-B6C409C5DD47}" type="presOf" srcId="{FB8E6CFB-91F3-4EC1-970F-A37B60745819}" destId="{2FC5A28D-20E3-44C3-843B-5873F39D0C07}" srcOrd="0" destOrd="4" presId="urn:microsoft.com/office/officeart/2005/8/layout/hList2"/>
    <dgm:cxn modelId="{85C19736-BE43-4732-88D2-3AFADFD9EF13}" type="presOf" srcId="{9EA8E3D7-7BB7-4DC1-A060-20E45CDC12A2}" destId="{2FC5A28D-20E3-44C3-843B-5873F39D0C07}" srcOrd="0" destOrd="3" presId="urn:microsoft.com/office/officeart/2005/8/layout/hList2"/>
    <dgm:cxn modelId="{6C995B64-4CFE-41A4-A390-C435A1786AD2}" type="presOf" srcId="{42C1CC79-DE13-4042-A852-5F9710ED0800}" destId="{C225603B-7A1F-466D-8D2D-CC8D1AAD7D03}" srcOrd="0" destOrd="0" presId="urn:microsoft.com/office/officeart/2005/8/layout/hList2"/>
    <dgm:cxn modelId="{21393E68-F953-48A5-9A6B-D9227DC4BD03}" type="presOf" srcId="{881B5D33-2B6B-4279-9911-F2A013983158}" destId="{F91B9ABD-B839-476A-8CC6-0B90760550A4}" srcOrd="0" destOrd="0" presId="urn:microsoft.com/office/officeart/2005/8/layout/hList2"/>
    <dgm:cxn modelId="{036C8568-AF3F-4572-AD64-1EE843AB0ACB}" srcId="{42C1CC79-DE13-4042-A852-5F9710ED0800}" destId="{FB8E6CFB-91F3-4EC1-970F-A37B60745819}" srcOrd="4" destOrd="0" parTransId="{6FFA79EB-5F4C-44C1-944D-23D9CFF84BB7}" sibTransId="{0487B399-35BD-4905-82C0-69019AD37172}"/>
    <dgm:cxn modelId="{6D3EBC4F-82AC-46EB-A226-39A1C6A1D223}" srcId="{CAA8F2AD-CBDD-4008-93DD-A8C8AA5D5907}" destId="{881B5D33-2B6B-4279-9911-F2A013983158}" srcOrd="1" destOrd="0" parTransId="{6B12353F-6BFC-468C-9C93-8F7921647D8D}" sibTransId="{CBCF607B-ABA4-4B19-BC21-88801341EBD0}"/>
    <dgm:cxn modelId="{9D841F52-394B-411C-99AF-5DFD6650AD2E}" srcId="{42C1CC79-DE13-4042-A852-5F9710ED0800}" destId="{38002D40-FDC2-4322-A35D-C9C4D4A1CFA7}" srcOrd="2" destOrd="0" parTransId="{E0A3FF72-F929-42E5-89D0-1BB5FC4442CE}" sibTransId="{BE8A457E-3778-4011-AA32-57F7EAA483FD}"/>
    <dgm:cxn modelId="{1174E475-FAF7-4571-BA18-7F04125DEAA9}" srcId="{5B04547A-3708-47F1-A098-C8D26107C98B}" destId="{6302BACD-C68D-4740-A808-3645F6FBF647}" srcOrd="1" destOrd="0" parTransId="{978D68C6-865A-4B31-BC80-9ECF4EB98F40}" sibTransId="{14BEAD93-2FA4-4ACA-863E-F682649D1449}"/>
    <dgm:cxn modelId="{76855577-8E9F-40BC-AA2E-86608EDB742A}" type="presOf" srcId="{2FEE04D9-1DB3-45B5-A444-5CC4ECFA77F0}" destId="{7746B1DC-40DF-4E25-ACB6-FAFEC27763D9}" srcOrd="0" destOrd="0" presId="urn:microsoft.com/office/officeart/2005/8/layout/hList2"/>
    <dgm:cxn modelId="{A5E4E87A-43AD-4474-BB0D-BED412E181FB}" srcId="{881B5D33-2B6B-4279-9911-F2A013983158}" destId="{36714CD7-9CFA-4901-8EF9-552CBABF732D}" srcOrd="1" destOrd="0" parTransId="{2EF4C8F7-CB5C-4D56-8212-2AC535CBC78C}" sibTransId="{E73F72A7-9DA8-4153-8C38-EFF32108C627}"/>
    <dgm:cxn modelId="{4AA15080-7A21-4B4F-8D75-FB2660ABBDD9}" srcId="{881B5D33-2B6B-4279-9911-F2A013983158}" destId="{2FEE04D9-1DB3-45B5-A444-5CC4ECFA77F0}" srcOrd="0" destOrd="0" parTransId="{4A941919-8D56-42FF-A816-CDF5928E6BC6}" sibTransId="{07D3421F-7965-4C69-A1C0-073CCFD07355}"/>
    <dgm:cxn modelId="{E34C4383-B173-4DF2-8BA1-CCBF7ABD1B76}" srcId="{5B04547A-3708-47F1-A098-C8D26107C98B}" destId="{C7734AEC-BD25-41C6-BDD0-843319E411F1}" srcOrd="3" destOrd="0" parTransId="{ECAAA47F-330D-43BA-98E7-9920543044CD}" sibTransId="{B88D0CD2-EBD3-4DB0-ACEE-A3A5503A6DF4}"/>
    <dgm:cxn modelId="{42E5169D-2F29-4F2B-A99A-26590B1FC8BD}" type="presOf" srcId="{A3495E6B-F9BF-48AA-8936-FE619E37F3E3}" destId="{BB2DCF16-9E46-44E7-8BF5-CDD3A5793D51}" srcOrd="0" destOrd="0" presId="urn:microsoft.com/office/officeart/2005/8/layout/hList2"/>
    <dgm:cxn modelId="{3011F6AC-D64E-49C7-9870-3B20FFE7DA51}" srcId="{CAA8F2AD-CBDD-4008-93DD-A8C8AA5D5907}" destId="{5B04547A-3708-47F1-A098-C8D26107C98B}" srcOrd="0" destOrd="0" parTransId="{2F316128-8BC0-4D9F-8F92-B1BB5E1987D0}" sibTransId="{28E3498B-FAE3-4CB8-B569-0480FB201417}"/>
    <dgm:cxn modelId="{5C40C1B5-BA96-475A-A2D3-0A93EF7C8CA8}" type="presOf" srcId="{5B04547A-3708-47F1-A098-C8D26107C98B}" destId="{658E26D3-1900-477B-B03A-D548D343E4CA}" srcOrd="0" destOrd="0" presId="urn:microsoft.com/office/officeart/2005/8/layout/hList2"/>
    <dgm:cxn modelId="{2DE2EBB5-5E15-4C33-87CD-B93C2717518C}" srcId="{42C1CC79-DE13-4042-A852-5F9710ED0800}" destId="{47A37194-5C49-4530-86CA-C5549589F1DE}" srcOrd="0" destOrd="0" parTransId="{651576C8-3860-48C1-97CB-558DB83C00B7}" sibTransId="{D3325B80-0D63-4F4F-A115-50202E8B220A}"/>
    <dgm:cxn modelId="{A82753B9-4889-4650-A21D-720A67490FDF}" type="presOf" srcId="{6302BACD-C68D-4740-A808-3645F6FBF647}" destId="{BB2DCF16-9E46-44E7-8BF5-CDD3A5793D51}" srcOrd="0" destOrd="1" presId="urn:microsoft.com/office/officeart/2005/8/layout/hList2"/>
    <dgm:cxn modelId="{8DC55FBE-1E9A-4733-8519-8FDC63533D0F}" type="presOf" srcId="{CAA8F2AD-CBDD-4008-93DD-A8C8AA5D5907}" destId="{64E81360-1FB3-468F-877A-EDEE6F0EDBE9}" srcOrd="0" destOrd="0" presId="urn:microsoft.com/office/officeart/2005/8/layout/hList2"/>
    <dgm:cxn modelId="{6918A2C9-2FB6-4CD3-9F84-4A112C4ACE5D}" type="presOf" srcId="{38002D40-FDC2-4322-A35D-C9C4D4A1CFA7}" destId="{2FC5A28D-20E3-44C3-843B-5873F39D0C07}" srcOrd="0" destOrd="2" presId="urn:microsoft.com/office/officeart/2005/8/layout/hList2"/>
    <dgm:cxn modelId="{77BE6FDD-7110-4CFD-B333-B5916A25D879}" type="presOf" srcId="{F0941EDF-7A9C-41BB-AD4F-446F8B6C7879}" destId="{2FC5A28D-20E3-44C3-843B-5873F39D0C07}" srcOrd="0" destOrd="1" presId="urn:microsoft.com/office/officeart/2005/8/layout/hList2"/>
    <dgm:cxn modelId="{6A8E87F3-0BE3-491E-9401-829BC3CAC8F3}" srcId="{42C1CC79-DE13-4042-A852-5F9710ED0800}" destId="{F0941EDF-7A9C-41BB-AD4F-446F8B6C7879}" srcOrd="1" destOrd="0" parTransId="{259841EE-7D74-4867-A08A-3E1059A466D0}" sibTransId="{73FC0A46-C030-4FB7-A42E-F3C4FD81FED1}"/>
    <dgm:cxn modelId="{8B1B20FF-065B-411B-8A6E-81CCBD16FE24}" srcId="{42C1CC79-DE13-4042-A852-5F9710ED0800}" destId="{9EA8E3D7-7BB7-4DC1-A060-20E45CDC12A2}" srcOrd="3" destOrd="0" parTransId="{D1AD238C-8AEF-427F-A74F-68C463A7AA3E}" sibTransId="{52A4B413-DD34-4551-938F-193ECF08B459}"/>
    <dgm:cxn modelId="{9685AB35-FB17-4546-8F5C-17134354D3C2}" type="presParOf" srcId="{64E81360-1FB3-468F-877A-EDEE6F0EDBE9}" destId="{8D0B786B-400B-487F-96F5-119A7BDF9533}" srcOrd="0" destOrd="0" presId="urn:microsoft.com/office/officeart/2005/8/layout/hList2"/>
    <dgm:cxn modelId="{AFECFBCF-830B-4964-A68C-562E4BA9DD4A}" type="presParOf" srcId="{8D0B786B-400B-487F-96F5-119A7BDF9533}" destId="{39BFF064-6EB0-4DC3-A6D4-852868CF317E}" srcOrd="0" destOrd="0" presId="urn:microsoft.com/office/officeart/2005/8/layout/hList2"/>
    <dgm:cxn modelId="{025E0E8D-74C3-454D-9DB8-C197D6460656}" type="presParOf" srcId="{8D0B786B-400B-487F-96F5-119A7BDF9533}" destId="{BB2DCF16-9E46-44E7-8BF5-CDD3A5793D51}" srcOrd="1" destOrd="0" presId="urn:microsoft.com/office/officeart/2005/8/layout/hList2"/>
    <dgm:cxn modelId="{A5BF966B-985C-46CF-8C26-0E8DC8EBEE2B}" type="presParOf" srcId="{8D0B786B-400B-487F-96F5-119A7BDF9533}" destId="{658E26D3-1900-477B-B03A-D548D343E4CA}" srcOrd="2" destOrd="0" presId="urn:microsoft.com/office/officeart/2005/8/layout/hList2"/>
    <dgm:cxn modelId="{671DEC3B-CDF3-4190-AC8F-74C53F23AF01}" type="presParOf" srcId="{64E81360-1FB3-468F-877A-EDEE6F0EDBE9}" destId="{FDB0ED7D-B84E-4840-BB78-C1E1FB1A2306}" srcOrd="1" destOrd="0" presId="urn:microsoft.com/office/officeart/2005/8/layout/hList2"/>
    <dgm:cxn modelId="{A6A9FBAD-56A9-438B-B40F-B5740EF314B5}" type="presParOf" srcId="{64E81360-1FB3-468F-877A-EDEE6F0EDBE9}" destId="{4B637D23-C241-4252-8854-41F644E2FF39}" srcOrd="2" destOrd="0" presId="urn:microsoft.com/office/officeart/2005/8/layout/hList2"/>
    <dgm:cxn modelId="{2998F227-F8A7-4D6E-B1FE-8142DBB460AC}" type="presParOf" srcId="{4B637D23-C241-4252-8854-41F644E2FF39}" destId="{DE5B786E-10DB-475F-A033-DCD1EB543272}" srcOrd="0" destOrd="0" presId="urn:microsoft.com/office/officeart/2005/8/layout/hList2"/>
    <dgm:cxn modelId="{A0364AB4-2472-45F3-9BEC-D023F8B103F9}" type="presParOf" srcId="{4B637D23-C241-4252-8854-41F644E2FF39}" destId="{7746B1DC-40DF-4E25-ACB6-FAFEC27763D9}" srcOrd="1" destOrd="0" presId="urn:microsoft.com/office/officeart/2005/8/layout/hList2"/>
    <dgm:cxn modelId="{C3FCBD91-7F15-41E8-8CE2-0051582F8188}" type="presParOf" srcId="{4B637D23-C241-4252-8854-41F644E2FF39}" destId="{F91B9ABD-B839-476A-8CC6-0B90760550A4}" srcOrd="2" destOrd="0" presId="urn:microsoft.com/office/officeart/2005/8/layout/hList2"/>
    <dgm:cxn modelId="{8929EEAF-88FA-41A5-A054-4FD2B3ACC6B6}" type="presParOf" srcId="{64E81360-1FB3-468F-877A-EDEE6F0EDBE9}" destId="{76977F4B-0362-4BB0-906F-7732FEDE4DCF}" srcOrd="3" destOrd="0" presId="urn:microsoft.com/office/officeart/2005/8/layout/hList2"/>
    <dgm:cxn modelId="{10DC9FBD-4340-4937-B4DE-F333CD03633E}" type="presParOf" srcId="{64E81360-1FB3-468F-877A-EDEE6F0EDBE9}" destId="{AC23506A-08CA-403A-809B-0F818C69B0F5}" srcOrd="4" destOrd="0" presId="urn:microsoft.com/office/officeart/2005/8/layout/hList2"/>
    <dgm:cxn modelId="{964A0D47-B814-491A-BF1E-1A7F004D6441}" type="presParOf" srcId="{AC23506A-08CA-403A-809B-0F818C69B0F5}" destId="{096B165C-73EA-4F0E-BC22-B90366E7E358}" srcOrd="0" destOrd="0" presId="urn:microsoft.com/office/officeart/2005/8/layout/hList2"/>
    <dgm:cxn modelId="{200928D7-92A0-4A2B-BD75-8827942F9C1D}" type="presParOf" srcId="{AC23506A-08CA-403A-809B-0F818C69B0F5}" destId="{2FC5A28D-20E3-44C3-843B-5873F39D0C07}" srcOrd="1" destOrd="0" presId="urn:microsoft.com/office/officeart/2005/8/layout/hList2"/>
    <dgm:cxn modelId="{5E5C128B-BD9D-4E26-921E-8B84341C9E46}" type="presParOf" srcId="{AC23506A-08CA-403A-809B-0F818C69B0F5}" destId="{C225603B-7A1F-466D-8D2D-CC8D1AAD7D0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8B7EB8-35F9-46CE-B2A5-31AF406A69A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6F623042-969E-4F27-902D-BFB08213DC95}">
      <dgm:prSet phldrT="[نص]" custT="1"/>
      <dgm:spPr/>
      <dgm:t>
        <a:bodyPr/>
        <a:lstStyle/>
        <a:p>
          <a:pPr rtl="1"/>
          <a:r>
            <a: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Types  of </a:t>
          </a:r>
          <a:r>
            <a:rPr lang="en-US" sz="4800" b="1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adynamic</a:t>
          </a:r>
          <a:r>
            <a: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ileus  </a:t>
          </a:r>
          <a:endParaRPr lang="ar-JO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gm:t>
    </dgm:pt>
    <dgm:pt modelId="{AAA401CA-F899-460D-A170-FC9F68BE5B81}" type="parTrans" cxnId="{061A8BA6-F785-40EC-8012-E99B6B6C5EC6}">
      <dgm:prSet/>
      <dgm:spPr/>
      <dgm:t>
        <a:bodyPr/>
        <a:lstStyle/>
        <a:p>
          <a:pPr rtl="1"/>
          <a:endParaRPr lang="ar-JO"/>
        </a:p>
      </dgm:t>
    </dgm:pt>
    <dgm:pt modelId="{0B77DF61-4FCA-4548-8F2D-29BE90FF898D}" type="sibTrans" cxnId="{061A8BA6-F785-40EC-8012-E99B6B6C5EC6}">
      <dgm:prSet/>
      <dgm:spPr/>
      <dgm:t>
        <a:bodyPr/>
        <a:lstStyle/>
        <a:p>
          <a:pPr rtl="1"/>
          <a:endParaRPr lang="ar-JO"/>
        </a:p>
      </dgm:t>
    </dgm:pt>
    <dgm:pt modelId="{EF0C25FC-240A-4341-B7D2-76291C9AFB8A}">
      <dgm:prSet phldrT="[نص]" custT="1"/>
      <dgm:spPr/>
      <dgm:t>
        <a:bodyPr/>
        <a:lstStyle/>
        <a:p>
          <a:pPr rtl="1"/>
          <a:r>
            <a: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Generalized </a:t>
          </a:r>
          <a:endParaRPr lang="ar-JO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gm:t>
    </dgm:pt>
    <dgm:pt modelId="{AF26CB86-0FDF-4B93-9124-54C1C4132B53}" type="parTrans" cxnId="{DFA57164-4E5B-4FB5-BB24-0CAAB038852F}">
      <dgm:prSet/>
      <dgm:spPr/>
      <dgm:t>
        <a:bodyPr/>
        <a:lstStyle/>
        <a:p>
          <a:pPr rtl="1"/>
          <a:endParaRPr lang="ar-JO"/>
        </a:p>
      </dgm:t>
    </dgm:pt>
    <dgm:pt modelId="{86E0AD75-067E-4F32-8B60-E526E6B0B5DF}" type="sibTrans" cxnId="{DFA57164-4E5B-4FB5-BB24-0CAAB038852F}">
      <dgm:prSet/>
      <dgm:spPr/>
      <dgm:t>
        <a:bodyPr/>
        <a:lstStyle/>
        <a:p>
          <a:pPr rtl="1"/>
          <a:endParaRPr lang="ar-JO"/>
        </a:p>
      </dgm:t>
    </dgm:pt>
    <dgm:pt modelId="{CCC702B6-3173-4D36-A3DC-6E09521AAB26}">
      <dgm:prSet phldrT="[نص]" custT="1"/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effectLst/>
              <a:latin typeface="Aldhabi" pitchFamily="2" charset="-78"/>
              <a:cs typeface="Aldhabi" pitchFamily="2" charset="-78"/>
            </a:rPr>
            <a:t>Affect all loop of small &amp; large bowel </a:t>
          </a:r>
          <a:endParaRPr lang="ar-JO" sz="3600" b="1" dirty="0">
            <a:solidFill>
              <a:schemeClr val="tx1"/>
            </a:solidFill>
            <a:effectLst/>
            <a:latin typeface="Aldhabi" pitchFamily="2" charset="-78"/>
            <a:cs typeface="Aldhabi" pitchFamily="2" charset="-78"/>
          </a:endParaRPr>
        </a:p>
      </dgm:t>
    </dgm:pt>
    <dgm:pt modelId="{64EDE71F-27C0-4011-A23B-AB8D9B15A377}" type="parTrans" cxnId="{3EAA963D-4C68-4E9A-803F-4451A852F74C}">
      <dgm:prSet/>
      <dgm:spPr/>
      <dgm:t>
        <a:bodyPr/>
        <a:lstStyle/>
        <a:p>
          <a:pPr rtl="1"/>
          <a:endParaRPr lang="ar-JO"/>
        </a:p>
      </dgm:t>
    </dgm:pt>
    <dgm:pt modelId="{CD675C60-D63F-4F82-B6CA-3DF64CBE9365}" type="sibTrans" cxnId="{3EAA963D-4C68-4E9A-803F-4451A852F74C}">
      <dgm:prSet/>
      <dgm:spPr/>
      <dgm:t>
        <a:bodyPr/>
        <a:lstStyle/>
        <a:p>
          <a:pPr rtl="1"/>
          <a:endParaRPr lang="ar-JO"/>
        </a:p>
      </dgm:t>
    </dgm:pt>
    <dgm:pt modelId="{AC83E6AA-400D-4B00-B94C-031EB500D0CD}">
      <dgm:prSet phldrT="[نص]" custT="1"/>
      <dgm:spPr/>
      <dgm:t>
        <a:bodyPr/>
        <a:lstStyle/>
        <a:p>
          <a:pPr rtl="1"/>
          <a:r>
            <a: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Localized </a:t>
          </a:r>
          <a:endParaRPr lang="ar-JO" sz="4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gm:t>
    </dgm:pt>
    <dgm:pt modelId="{EFB7FCE3-D985-42F0-8625-9D2E2DBAD48D}" type="parTrans" cxnId="{C35276EF-8830-4CE7-A640-B813A8E909E6}">
      <dgm:prSet/>
      <dgm:spPr/>
      <dgm:t>
        <a:bodyPr/>
        <a:lstStyle/>
        <a:p>
          <a:pPr rtl="1"/>
          <a:endParaRPr lang="ar-JO"/>
        </a:p>
      </dgm:t>
    </dgm:pt>
    <dgm:pt modelId="{EDC8D52A-777F-4376-8314-599B7290B19E}" type="sibTrans" cxnId="{C35276EF-8830-4CE7-A640-B813A8E909E6}">
      <dgm:prSet/>
      <dgm:spPr/>
      <dgm:t>
        <a:bodyPr/>
        <a:lstStyle/>
        <a:p>
          <a:pPr rtl="1"/>
          <a:endParaRPr lang="ar-JO"/>
        </a:p>
      </dgm:t>
    </dgm:pt>
    <dgm:pt modelId="{BCF2CF84-B71C-4B15-8EA8-FBD05B2E3CDF}">
      <dgm:prSet phldrT="[نص]" custT="1"/>
      <dgm:spPr/>
      <dgm:t>
        <a:bodyPr/>
        <a:lstStyle/>
        <a:p>
          <a:pPr rtl="1"/>
          <a:r>
            <a:rPr lang="en-US" sz="3600" b="1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Affect only one or two loops of small intestine </a:t>
          </a:r>
          <a:endParaRPr lang="ar-JO" sz="3600" b="1" dirty="0">
            <a:solidFill>
              <a:schemeClr val="tx1"/>
            </a:solidFill>
            <a:latin typeface="Aldhabi" pitchFamily="2" charset="-78"/>
            <a:cs typeface="Aldhabi" pitchFamily="2" charset="-78"/>
          </a:endParaRPr>
        </a:p>
      </dgm:t>
    </dgm:pt>
    <dgm:pt modelId="{820D7848-6177-440E-91C0-ADBD137BA9A5}" type="parTrans" cxnId="{27C3F912-2458-4D27-B531-5CB7E982BB0E}">
      <dgm:prSet/>
      <dgm:spPr/>
      <dgm:t>
        <a:bodyPr/>
        <a:lstStyle/>
        <a:p>
          <a:pPr rtl="1"/>
          <a:endParaRPr lang="ar-JO"/>
        </a:p>
      </dgm:t>
    </dgm:pt>
    <dgm:pt modelId="{FE98AC5E-2138-4889-A38A-981EA8E64B39}" type="sibTrans" cxnId="{27C3F912-2458-4D27-B531-5CB7E982BB0E}">
      <dgm:prSet/>
      <dgm:spPr/>
      <dgm:t>
        <a:bodyPr/>
        <a:lstStyle/>
        <a:p>
          <a:pPr rtl="1"/>
          <a:endParaRPr lang="ar-JO"/>
        </a:p>
      </dgm:t>
    </dgm:pt>
    <dgm:pt modelId="{12231D67-5BAC-49C7-A54F-F36EE707AA63}" type="pres">
      <dgm:prSet presAssocID="{A28B7EB8-35F9-46CE-B2A5-31AF406A69A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C4AEBD-27EE-4185-BB2D-057CFC92F72E}" type="pres">
      <dgm:prSet presAssocID="{6F623042-969E-4F27-902D-BFB08213DC95}" presName="root1" presStyleCnt="0"/>
      <dgm:spPr/>
    </dgm:pt>
    <dgm:pt modelId="{B65B908D-FACF-42B7-9C01-884C6776E209}" type="pres">
      <dgm:prSet presAssocID="{6F623042-969E-4F27-902D-BFB08213DC95}" presName="LevelOneTextNode" presStyleLbl="node0" presStyleIdx="0" presStyleCnt="1" custScaleY="129119">
        <dgm:presLayoutVars>
          <dgm:chPref val="3"/>
        </dgm:presLayoutVars>
      </dgm:prSet>
      <dgm:spPr/>
    </dgm:pt>
    <dgm:pt modelId="{7A83D924-0D0F-4F33-B21B-3072601F78A4}" type="pres">
      <dgm:prSet presAssocID="{6F623042-969E-4F27-902D-BFB08213DC95}" presName="level2hierChild" presStyleCnt="0"/>
      <dgm:spPr/>
    </dgm:pt>
    <dgm:pt modelId="{D6636E7F-9FD1-4A32-84A3-984D07709D3E}" type="pres">
      <dgm:prSet presAssocID="{AF26CB86-0FDF-4B93-9124-54C1C4132B53}" presName="conn2-1" presStyleLbl="parChTrans1D2" presStyleIdx="0" presStyleCnt="2"/>
      <dgm:spPr/>
    </dgm:pt>
    <dgm:pt modelId="{B50AAD99-0337-4408-836A-18762C0227A1}" type="pres">
      <dgm:prSet presAssocID="{AF26CB86-0FDF-4B93-9124-54C1C4132B53}" presName="connTx" presStyleLbl="parChTrans1D2" presStyleIdx="0" presStyleCnt="2"/>
      <dgm:spPr/>
    </dgm:pt>
    <dgm:pt modelId="{3568B359-610D-4F34-9A3B-180636B44DF2}" type="pres">
      <dgm:prSet presAssocID="{EF0C25FC-240A-4341-B7D2-76291C9AFB8A}" presName="root2" presStyleCnt="0"/>
      <dgm:spPr/>
    </dgm:pt>
    <dgm:pt modelId="{CC7C9466-D3FA-4B23-9D37-1379832A063A}" type="pres">
      <dgm:prSet presAssocID="{EF0C25FC-240A-4341-B7D2-76291C9AFB8A}" presName="LevelTwoTextNode" presStyleLbl="node2" presStyleIdx="0" presStyleCnt="2">
        <dgm:presLayoutVars>
          <dgm:chPref val="3"/>
        </dgm:presLayoutVars>
      </dgm:prSet>
      <dgm:spPr/>
    </dgm:pt>
    <dgm:pt modelId="{4EB9007D-0725-48DD-9D51-4A31059E5FCE}" type="pres">
      <dgm:prSet presAssocID="{EF0C25FC-240A-4341-B7D2-76291C9AFB8A}" presName="level3hierChild" presStyleCnt="0"/>
      <dgm:spPr/>
    </dgm:pt>
    <dgm:pt modelId="{1155803E-D9E2-4010-B52A-5C3138064DB6}" type="pres">
      <dgm:prSet presAssocID="{64EDE71F-27C0-4011-A23B-AB8D9B15A377}" presName="conn2-1" presStyleLbl="parChTrans1D3" presStyleIdx="0" presStyleCnt="2"/>
      <dgm:spPr/>
    </dgm:pt>
    <dgm:pt modelId="{04526E55-C395-4046-ADC4-3497D1813003}" type="pres">
      <dgm:prSet presAssocID="{64EDE71F-27C0-4011-A23B-AB8D9B15A377}" presName="connTx" presStyleLbl="parChTrans1D3" presStyleIdx="0" presStyleCnt="2"/>
      <dgm:spPr/>
    </dgm:pt>
    <dgm:pt modelId="{98832FB5-ACDD-4482-8491-BADA87AD3A8C}" type="pres">
      <dgm:prSet presAssocID="{CCC702B6-3173-4D36-A3DC-6E09521AAB26}" presName="root2" presStyleCnt="0"/>
      <dgm:spPr/>
    </dgm:pt>
    <dgm:pt modelId="{A239F2F1-2CD3-45A1-AE6F-DCF83AC38C48}" type="pres">
      <dgm:prSet presAssocID="{CCC702B6-3173-4D36-A3DC-6E09521AAB26}" presName="LevelTwoTextNode" presStyleLbl="node3" presStyleIdx="0" presStyleCnt="2" custScaleY="139047">
        <dgm:presLayoutVars>
          <dgm:chPref val="3"/>
        </dgm:presLayoutVars>
      </dgm:prSet>
      <dgm:spPr/>
    </dgm:pt>
    <dgm:pt modelId="{FB8F0F46-2159-4117-8732-B7D52778501F}" type="pres">
      <dgm:prSet presAssocID="{CCC702B6-3173-4D36-A3DC-6E09521AAB26}" presName="level3hierChild" presStyleCnt="0"/>
      <dgm:spPr/>
    </dgm:pt>
    <dgm:pt modelId="{8E37161F-5B83-4237-90F4-AA1E44A0B1A8}" type="pres">
      <dgm:prSet presAssocID="{EFB7FCE3-D985-42F0-8625-9D2E2DBAD48D}" presName="conn2-1" presStyleLbl="parChTrans1D2" presStyleIdx="1" presStyleCnt="2"/>
      <dgm:spPr/>
    </dgm:pt>
    <dgm:pt modelId="{924DD97C-C7EB-4019-A0B9-27FF57310E97}" type="pres">
      <dgm:prSet presAssocID="{EFB7FCE3-D985-42F0-8625-9D2E2DBAD48D}" presName="connTx" presStyleLbl="parChTrans1D2" presStyleIdx="1" presStyleCnt="2"/>
      <dgm:spPr/>
    </dgm:pt>
    <dgm:pt modelId="{400A62F7-4133-41B4-BF59-45E1C3769072}" type="pres">
      <dgm:prSet presAssocID="{AC83E6AA-400D-4B00-B94C-031EB500D0CD}" presName="root2" presStyleCnt="0"/>
      <dgm:spPr/>
    </dgm:pt>
    <dgm:pt modelId="{20ED8DE5-BE84-4220-8AD0-4E90C5DD89E0}" type="pres">
      <dgm:prSet presAssocID="{AC83E6AA-400D-4B00-B94C-031EB500D0CD}" presName="LevelTwoTextNode" presStyleLbl="node2" presStyleIdx="1" presStyleCnt="2">
        <dgm:presLayoutVars>
          <dgm:chPref val="3"/>
        </dgm:presLayoutVars>
      </dgm:prSet>
      <dgm:spPr/>
    </dgm:pt>
    <dgm:pt modelId="{0E4C5056-FA43-445C-9E47-3DFBE2EC07C3}" type="pres">
      <dgm:prSet presAssocID="{AC83E6AA-400D-4B00-B94C-031EB500D0CD}" presName="level3hierChild" presStyleCnt="0"/>
      <dgm:spPr/>
    </dgm:pt>
    <dgm:pt modelId="{29CBFFCA-7FB1-4DA8-AD02-D6D0540BDA94}" type="pres">
      <dgm:prSet presAssocID="{820D7848-6177-440E-91C0-ADBD137BA9A5}" presName="conn2-1" presStyleLbl="parChTrans1D3" presStyleIdx="1" presStyleCnt="2"/>
      <dgm:spPr/>
    </dgm:pt>
    <dgm:pt modelId="{C87E8DB8-6FB0-433E-86CA-C164E6F4B1E7}" type="pres">
      <dgm:prSet presAssocID="{820D7848-6177-440E-91C0-ADBD137BA9A5}" presName="connTx" presStyleLbl="parChTrans1D3" presStyleIdx="1" presStyleCnt="2"/>
      <dgm:spPr/>
    </dgm:pt>
    <dgm:pt modelId="{6C1FD7A0-E347-467A-9620-C64199381996}" type="pres">
      <dgm:prSet presAssocID="{BCF2CF84-B71C-4B15-8EA8-FBD05B2E3CDF}" presName="root2" presStyleCnt="0"/>
      <dgm:spPr/>
    </dgm:pt>
    <dgm:pt modelId="{14C55FAD-1130-4626-BB65-DD4880F4F6AA}" type="pres">
      <dgm:prSet presAssocID="{BCF2CF84-B71C-4B15-8EA8-FBD05B2E3CDF}" presName="LevelTwoTextNode" presStyleLbl="node3" presStyleIdx="1" presStyleCnt="2" custScaleY="118146">
        <dgm:presLayoutVars>
          <dgm:chPref val="3"/>
        </dgm:presLayoutVars>
      </dgm:prSet>
      <dgm:spPr/>
    </dgm:pt>
    <dgm:pt modelId="{0A852230-7CE7-4A88-AE2C-34AEFD6B03B2}" type="pres">
      <dgm:prSet presAssocID="{BCF2CF84-B71C-4B15-8EA8-FBD05B2E3CDF}" presName="level3hierChild" presStyleCnt="0"/>
      <dgm:spPr/>
    </dgm:pt>
  </dgm:ptLst>
  <dgm:cxnLst>
    <dgm:cxn modelId="{27C3F912-2458-4D27-B531-5CB7E982BB0E}" srcId="{AC83E6AA-400D-4B00-B94C-031EB500D0CD}" destId="{BCF2CF84-B71C-4B15-8EA8-FBD05B2E3CDF}" srcOrd="0" destOrd="0" parTransId="{820D7848-6177-440E-91C0-ADBD137BA9A5}" sibTransId="{FE98AC5E-2138-4889-A38A-981EA8E64B39}"/>
    <dgm:cxn modelId="{452E891E-7F52-465D-A676-BB7A24EDD84E}" type="presOf" srcId="{AC83E6AA-400D-4B00-B94C-031EB500D0CD}" destId="{20ED8DE5-BE84-4220-8AD0-4E90C5DD89E0}" srcOrd="0" destOrd="0" presId="urn:microsoft.com/office/officeart/2005/8/layout/hierarchy2"/>
    <dgm:cxn modelId="{9E7A0C26-E54E-4B79-AD4E-1C3E3B1C659B}" type="presOf" srcId="{64EDE71F-27C0-4011-A23B-AB8D9B15A377}" destId="{1155803E-D9E2-4010-B52A-5C3138064DB6}" srcOrd="0" destOrd="0" presId="urn:microsoft.com/office/officeart/2005/8/layout/hierarchy2"/>
    <dgm:cxn modelId="{02AEF939-78CA-4479-92EB-379173CC8EC2}" type="presOf" srcId="{AF26CB86-0FDF-4B93-9124-54C1C4132B53}" destId="{B50AAD99-0337-4408-836A-18762C0227A1}" srcOrd="1" destOrd="0" presId="urn:microsoft.com/office/officeart/2005/8/layout/hierarchy2"/>
    <dgm:cxn modelId="{3EAA963D-4C68-4E9A-803F-4451A852F74C}" srcId="{EF0C25FC-240A-4341-B7D2-76291C9AFB8A}" destId="{CCC702B6-3173-4D36-A3DC-6E09521AAB26}" srcOrd="0" destOrd="0" parTransId="{64EDE71F-27C0-4011-A23B-AB8D9B15A377}" sibTransId="{CD675C60-D63F-4F82-B6CA-3DF64CBE9365}"/>
    <dgm:cxn modelId="{DFA57164-4E5B-4FB5-BB24-0CAAB038852F}" srcId="{6F623042-969E-4F27-902D-BFB08213DC95}" destId="{EF0C25FC-240A-4341-B7D2-76291C9AFB8A}" srcOrd="0" destOrd="0" parTransId="{AF26CB86-0FDF-4B93-9124-54C1C4132B53}" sibTransId="{86E0AD75-067E-4F32-8B60-E526E6B0B5DF}"/>
    <dgm:cxn modelId="{1413D04B-9274-46A9-9128-8376DC7E1F29}" type="presOf" srcId="{64EDE71F-27C0-4011-A23B-AB8D9B15A377}" destId="{04526E55-C395-4046-ADC4-3497D1813003}" srcOrd="1" destOrd="0" presId="urn:microsoft.com/office/officeart/2005/8/layout/hierarchy2"/>
    <dgm:cxn modelId="{41363273-8CFA-46F4-8CFE-0246F607BCAD}" type="presOf" srcId="{A28B7EB8-35F9-46CE-B2A5-31AF406A69A6}" destId="{12231D67-5BAC-49C7-A54F-F36EE707AA63}" srcOrd="0" destOrd="0" presId="urn:microsoft.com/office/officeart/2005/8/layout/hierarchy2"/>
    <dgm:cxn modelId="{48535680-965E-4577-96A2-565D80D1DE1F}" type="presOf" srcId="{CCC702B6-3173-4D36-A3DC-6E09521AAB26}" destId="{A239F2F1-2CD3-45A1-AE6F-DCF83AC38C48}" srcOrd="0" destOrd="0" presId="urn:microsoft.com/office/officeart/2005/8/layout/hierarchy2"/>
    <dgm:cxn modelId="{2A610A9F-FCCD-4FE1-B790-9F46A3756DD8}" type="presOf" srcId="{EFB7FCE3-D985-42F0-8625-9D2E2DBAD48D}" destId="{924DD97C-C7EB-4019-A0B9-27FF57310E97}" srcOrd="1" destOrd="0" presId="urn:microsoft.com/office/officeart/2005/8/layout/hierarchy2"/>
    <dgm:cxn modelId="{12D34EA0-E1C6-4AFA-AC5D-A7DC6F047DA7}" type="presOf" srcId="{6F623042-969E-4F27-902D-BFB08213DC95}" destId="{B65B908D-FACF-42B7-9C01-884C6776E209}" srcOrd="0" destOrd="0" presId="urn:microsoft.com/office/officeart/2005/8/layout/hierarchy2"/>
    <dgm:cxn modelId="{061A8BA6-F785-40EC-8012-E99B6B6C5EC6}" srcId="{A28B7EB8-35F9-46CE-B2A5-31AF406A69A6}" destId="{6F623042-969E-4F27-902D-BFB08213DC95}" srcOrd="0" destOrd="0" parTransId="{AAA401CA-F899-460D-A170-FC9F68BE5B81}" sibTransId="{0B77DF61-4FCA-4548-8F2D-29BE90FF898D}"/>
    <dgm:cxn modelId="{C26436BB-ABB3-45D9-B119-15F2312BF601}" type="presOf" srcId="{EFB7FCE3-D985-42F0-8625-9D2E2DBAD48D}" destId="{8E37161F-5B83-4237-90F4-AA1E44A0B1A8}" srcOrd="0" destOrd="0" presId="urn:microsoft.com/office/officeart/2005/8/layout/hierarchy2"/>
    <dgm:cxn modelId="{4BA494BD-1A8A-4DEC-AB77-085E5489EC92}" type="presOf" srcId="{820D7848-6177-440E-91C0-ADBD137BA9A5}" destId="{C87E8DB8-6FB0-433E-86CA-C164E6F4B1E7}" srcOrd="1" destOrd="0" presId="urn:microsoft.com/office/officeart/2005/8/layout/hierarchy2"/>
    <dgm:cxn modelId="{FD64D6C3-B3C7-4083-AA03-809466F58735}" type="presOf" srcId="{BCF2CF84-B71C-4B15-8EA8-FBD05B2E3CDF}" destId="{14C55FAD-1130-4626-BB65-DD4880F4F6AA}" srcOrd="0" destOrd="0" presId="urn:microsoft.com/office/officeart/2005/8/layout/hierarchy2"/>
    <dgm:cxn modelId="{063A06C7-4B2F-41E4-BC05-D74007307A14}" type="presOf" srcId="{AF26CB86-0FDF-4B93-9124-54C1C4132B53}" destId="{D6636E7F-9FD1-4A32-84A3-984D07709D3E}" srcOrd="0" destOrd="0" presId="urn:microsoft.com/office/officeart/2005/8/layout/hierarchy2"/>
    <dgm:cxn modelId="{34C4F6D4-A4C8-487E-9619-9FB925A807A2}" type="presOf" srcId="{820D7848-6177-440E-91C0-ADBD137BA9A5}" destId="{29CBFFCA-7FB1-4DA8-AD02-D6D0540BDA94}" srcOrd="0" destOrd="0" presId="urn:microsoft.com/office/officeart/2005/8/layout/hierarchy2"/>
    <dgm:cxn modelId="{2704B9E2-E011-4CE6-8964-62C5C3568A29}" type="presOf" srcId="{EF0C25FC-240A-4341-B7D2-76291C9AFB8A}" destId="{CC7C9466-D3FA-4B23-9D37-1379832A063A}" srcOrd="0" destOrd="0" presId="urn:microsoft.com/office/officeart/2005/8/layout/hierarchy2"/>
    <dgm:cxn modelId="{C35276EF-8830-4CE7-A640-B813A8E909E6}" srcId="{6F623042-969E-4F27-902D-BFB08213DC95}" destId="{AC83E6AA-400D-4B00-B94C-031EB500D0CD}" srcOrd="1" destOrd="0" parTransId="{EFB7FCE3-D985-42F0-8625-9D2E2DBAD48D}" sibTransId="{EDC8D52A-777F-4376-8314-599B7290B19E}"/>
    <dgm:cxn modelId="{D8A7E662-0A54-4758-ADF1-07405C70AE7F}" type="presParOf" srcId="{12231D67-5BAC-49C7-A54F-F36EE707AA63}" destId="{33C4AEBD-27EE-4185-BB2D-057CFC92F72E}" srcOrd="0" destOrd="0" presId="urn:microsoft.com/office/officeart/2005/8/layout/hierarchy2"/>
    <dgm:cxn modelId="{82B5C6F2-E6BC-40F4-9E8F-67FFA95345A9}" type="presParOf" srcId="{33C4AEBD-27EE-4185-BB2D-057CFC92F72E}" destId="{B65B908D-FACF-42B7-9C01-884C6776E209}" srcOrd="0" destOrd="0" presId="urn:microsoft.com/office/officeart/2005/8/layout/hierarchy2"/>
    <dgm:cxn modelId="{68E9DCD2-3593-4719-BACD-C809F2A59EB1}" type="presParOf" srcId="{33C4AEBD-27EE-4185-BB2D-057CFC92F72E}" destId="{7A83D924-0D0F-4F33-B21B-3072601F78A4}" srcOrd="1" destOrd="0" presId="urn:microsoft.com/office/officeart/2005/8/layout/hierarchy2"/>
    <dgm:cxn modelId="{6872F4EA-5D4B-4D8E-A858-54519BFEACDB}" type="presParOf" srcId="{7A83D924-0D0F-4F33-B21B-3072601F78A4}" destId="{D6636E7F-9FD1-4A32-84A3-984D07709D3E}" srcOrd="0" destOrd="0" presId="urn:microsoft.com/office/officeart/2005/8/layout/hierarchy2"/>
    <dgm:cxn modelId="{5440D31E-7E7C-4BDD-8F9F-9AB3852C5206}" type="presParOf" srcId="{D6636E7F-9FD1-4A32-84A3-984D07709D3E}" destId="{B50AAD99-0337-4408-836A-18762C0227A1}" srcOrd="0" destOrd="0" presId="urn:microsoft.com/office/officeart/2005/8/layout/hierarchy2"/>
    <dgm:cxn modelId="{560798C2-B590-4FF6-8CE4-81D98BA8803B}" type="presParOf" srcId="{7A83D924-0D0F-4F33-B21B-3072601F78A4}" destId="{3568B359-610D-4F34-9A3B-180636B44DF2}" srcOrd="1" destOrd="0" presId="urn:microsoft.com/office/officeart/2005/8/layout/hierarchy2"/>
    <dgm:cxn modelId="{C504C97D-404B-4E20-AD08-2B40FA75BCD7}" type="presParOf" srcId="{3568B359-610D-4F34-9A3B-180636B44DF2}" destId="{CC7C9466-D3FA-4B23-9D37-1379832A063A}" srcOrd="0" destOrd="0" presId="urn:microsoft.com/office/officeart/2005/8/layout/hierarchy2"/>
    <dgm:cxn modelId="{06C5181D-7796-4249-A8A1-CD65CB14B560}" type="presParOf" srcId="{3568B359-610D-4F34-9A3B-180636B44DF2}" destId="{4EB9007D-0725-48DD-9D51-4A31059E5FCE}" srcOrd="1" destOrd="0" presId="urn:microsoft.com/office/officeart/2005/8/layout/hierarchy2"/>
    <dgm:cxn modelId="{95890D65-0469-40D7-B09E-27EF53309DE9}" type="presParOf" srcId="{4EB9007D-0725-48DD-9D51-4A31059E5FCE}" destId="{1155803E-D9E2-4010-B52A-5C3138064DB6}" srcOrd="0" destOrd="0" presId="urn:microsoft.com/office/officeart/2005/8/layout/hierarchy2"/>
    <dgm:cxn modelId="{521AAF58-9806-4DB9-8BE2-0BEC4E12A314}" type="presParOf" srcId="{1155803E-D9E2-4010-B52A-5C3138064DB6}" destId="{04526E55-C395-4046-ADC4-3497D1813003}" srcOrd="0" destOrd="0" presId="urn:microsoft.com/office/officeart/2005/8/layout/hierarchy2"/>
    <dgm:cxn modelId="{2D898415-A7FA-4E2D-AF5B-9E6E272CB1DA}" type="presParOf" srcId="{4EB9007D-0725-48DD-9D51-4A31059E5FCE}" destId="{98832FB5-ACDD-4482-8491-BADA87AD3A8C}" srcOrd="1" destOrd="0" presId="urn:microsoft.com/office/officeart/2005/8/layout/hierarchy2"/>
    <dgm:cxn modelId="{CC1B484E-C967-4BAB-B1F4-780A7E3B4E74}" type="presParOf" srcId="{98832FB5-ACDD-4482-8491-BADA87AD3A8C}" destId="{A239F2F1-2CD3-45A1-AE6F-DCF83AC38C48}" srcOrd="0" destOrd="0" presId="urn:microsoft.com/office/officeart/2005/8/layout/hierarchy2"/>
    <dgm:cxn modelId="{D4B96352-CF81-416B-A0D6-F98CB451E7D5}" type="presParOf" srcId="{98832FB5-ACDD-4482-8491-BADA87AD3A8C}" destId="{FB8F0F46-2159-4117-8732-B7D52778501F}" srcOrd="1" destOrd="0" presId="urn:microsoft.com/office/officeart/2005/8/layout/hierarchy2"/>
    <dgm:cxn modelId="{F5E9E533-ED95-490B-A93B-0AF481911593}" type="presParOf" srcId="{7A83D924-0D0F-4F33-B21B-3072601F78A4}" destId="{8E37161F-5B83-4237-90F4-AA1E44A0B1A8}" srcOrd="2" destOrd="0" presId="urn:microsoft.com/office/officeart/2005/8/layout/hierarchy2"/>
    <dgm:cxn modelId="{04E27AD4-595B-4BED-B04D-9DD56F4E9406}" type="presParOf" srcId="{8E37161F-5B83-4237-90F4-AA1E44A0B1A8}" destId="{924DD97C-C7EB-4019-A0B9-27FF57310E97}" srcOrd="0" destOrd="0" presId="urn:microsoft.com/office/officeart/2005/8/layout/hierarchy2"/>
    <dgm:cxn modelId="{E15D1FDE-0340-40F2-AA00-7E56AACDD488}" type="presParOf" srcId="{7A83D924-0D0F-4F33-B21B-3072601F78A4}" destId="{400A62F7-4133-41B4-BF59-45E1C3769072}" srcOrd="3" destOrd="0" presId="urn:microsoft.com/office/officeart/2005/8/layout/hierarchy2"/>
    <dgm:cxn modelId="{4BC7AA19-620E-4DCF-BEF1-2FF173B2F7FA}" type="presParOf" srcId="{400A62F7-4133-41B4-BF59-45E1C3769072}" destId="{20ED8DE5-BE84-4220-8AD0-4E90C5DD89E0}" srcOrd="0" destOrd="0" presId="urn:microsoft.com/office/officeart/2005/8/layout/hierarchy2"/>
    <dgm:cxn modelId="{588F4E12-ADEF-49F1-9FBA-9E5162B8C3EF}" type="presParOf" srcId="{400A62F7-4133-41B4-BF59-45E1C3769072}" destId="{0E4C5056-FA43-445C-9E47-3DFBE2EC07C3}" srcOrd="1" destOrd="0" presId="urn:microsoft.com/office/officeart/2005/8/layout/hierarchy2"/>
    <dgm:cxn modelId="{FD0E6B94-B8D1-4A2E-ABB4-8FF7E657E0D4}" type="presParOf" srcId="{0E4C5056-FA43-445C-9E47-3DFBE2EC07C3}" destId="{29CBFFCA-7FB1-4DA8-AD02-D6D0540BDA94}" srcOrd="0" destOrd="0" presId="urn:microsoft.com/office/officeart/2005/8/layout/hierarchy2"/>
    <dgm:cxn modelId="{0442D74B-1E8F-4E30-895C-A8FD013FD626}" type="presParOf" srcId="{29CBFFCA-7FB1-4DA8-AD02-D6D0540BDA94}" destId="{C87E8DB8-6FB0-433E-86CA-C164E6F4B1E7}" srcOrd="0" destOrd="0" presId="urn:microsoft.com/office/officeart/2005/8/layout/hierarchy2"/>
    <dgm:cxn modelId="{787D4EA7-23E0-426E-9532-4D840FCA4F0D}" type="presParOf" srcId="{0E4C5056-FA43-445C-9E47-3DFBE2EC07C3}" destId="{6C1FD7A0-E347-467A-9620-C64199381996}" srcOrd="1" destOrd="0" presId="urn:microsoft.com/office/officeart/2005/8/layout/hierarchy2"/>
    <dgm:cxn modelId="{339F9AC9-84E4-4E70-918D-1C30C6FC47E2}" type="presParOf" srcId="{6C1FD7A0-E347-467A-9620-C64199381996}" destId="{14C55FAD-1130-4626-BB65-DD4880F4F6AA}" srcOrd="0" destOrd="0" presId="urn:microsoft.com/office/officeart/2005/8/layout/hierarchy2"/>
    <dgm:cxn modelId="{543572A4-31FE-436F-AA47-05E49DFEF504}" type="presParOf" srcId="{6C1FD7A0-E347-467A-9620-C64199381996}" destId="{0A852230-7CE7-4A88-AE2C-34AEFD6B03B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E26D3-1900-477B-B03A-D548D343E4CA}">
      <dsp:nvSpPr>
        <dsp:cNvPr id="0" name=""/>
        <dsp:cNvSpPr/>
      </dsp:nvSpPr>
      <dsp:spPr>
        <a:xfrm rot="16200000">
          <a:off x="-1573345" y="2510998"/>
          <a:ext cx="3788519" cy="51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53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Extraluminal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</a:t>
          </a:r>
        </a:p>
      </dsp:txBody>
      <dsp:txXfrm>
        <a:off x="-1573345" y="2510998"/>
        <a:ext cx="3788519" cy="515381"/>
      </dsp:txXfrm>
    </dsp:sp>
    <dsp:sp modelId="{BB2DCF16-9E46-44E7-8BF5-CDD3A5793D51}">
      <dsp:nvSpPr>
        <dsp:cNvPr id="0" name=""/>
        <dsp:cNvSpPr/>
      </dsp:nvSpPr>
      <dsp:spPr>
        <a:xfrm>
          <a:off x="589207" y="957474"/>
          <a:ext cx="2567144" cy="37885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54537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adhesion “common”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Volvulus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Hernia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chemeClr val="tx1"/>
              </a:solidFill>
              <a:effectLst/>
              <a:latin typeface="Aldhabi" pitchFamily="2" charset="-78"/>
              <a:cs typeface="Aldhabi" pitchFamily="2" charset="-78"/>
            </a:rPr>
            <a:t>Intussusception</a:t>
          </a:r>
          <a:endParaRPr lang="en-US" sz="2800" b="1" kern="1200" dirty="0">
            <a:solidFill>
              <a:schemeClr val="tx1"/>
            </a:solidFill>
            <a:latin typeface="Aldhabi" pitchFamily="2" charset="-78"/>
            <a:cs typeface="Aldhabi" pitchFamily="2" charset="-78"/>
          </a:endParaRPr>
        </a:p>
      </dsp:txBody>
      <dsp:txXfrm>
        <a:off x="589207" y="957474"/>
        <a:ext cx="2567144" cy="3788519"/>
      </dsp:txXfrm>
    </dsp:sp>
    <dsp:sp modelId="{39BFF064-6EB0-4DC3-A6D4-852868CF317E}">
      <dsp:nvSpPr>
        <dsp:cNvPr id="0" name=""/>
        <dsp:cNvSpPr/>
      </dsp:nvSpPr>
      <dsp:spPr>
        <a:xfrm>
          <a:off x="63223" y="194126"/>
          <a:ext cx="1030762" cy="1030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1B9ABD-B839-476A-8CC6-0B90760550A4}">
      <dsp:nvSpPr>
        <dsp:cNvPr id="0" name=""/>
        <dsp:cNvSpPr/>
      </dsp:nvSpPr>
      <dsp:spPr>
        <a:xfrm rot="16200000">
          <a:off x="2184737" y="2510998"/>
          <a:ext cx="3788519" cy="51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53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intramural</a:t>
          </a:r>
        </a:p>
      </dsp:txBody>
      <dsp:txXfrm>
        <a:off x="2184737" y="2510998"/>
        <a:ext cx="3788519" cy="515381"/>
      </dsp:txXfrm>
    </dsp:sp>
    <dsp:sp modelId="{7746B1DC-40DF-4E25-ACB6-FAFEC27763D9}">
      <dsp:nvSpPr>
        <dsp:cNvPr id="0" name=""/>
        <dsp:cNvSpPr/>
      </dsp:nvSpPr>
      <dsp:spPr>
        <a:xfrm>
          <a:off x="4336687" y="874429"/>
          <a:ext cx="2567144" cy="37885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54537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Strictures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Crohn’s disease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</dsp:txBody>
      <dsp:txXfrm>
        <a:off x="4336687" y="874429"/>
        <a:ext cx="2567144" cy="3788519"/>
      </dsp:txXfrm>
    </dsp:sp>
    <dsp:sp modelId="{DE5B786E-10DB-475F-A033-DCD1EB543272}">
      <dsp:nvSpPr>
        <dsp:cNvPr id="0" name=""/>
        <dsp:cNvSpPr/>
      </dsp:nvSpPr>
      <dsp:spPr>
        <a:xfrm>
          <a:off x="3821306" y="194126"/>
          <a:ext cx="1030762" cy="1030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5603B-7A1F-466D-8D2D-CC8D1AAD7D03}">
      <dsp:nvSpPr>
        <dsp:cNvPr id="0" name=""/>
        <dsp:cNvSpPr/>
      </dsp:nvSpPr>
      <dsp:spPr>
        <a:xfrm rot="16200000">
          <a:off x="5942821" y="2510998"/>
          <a:ext cx="3788519" cy="515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4537" bIns="0" numCol="1" spcCol="1270" anchor="t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Intraluminal</a:t>
          </a: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</a:t>
          </a:r>
        </a:p>
      </dsp:txBody>
      <dsp:txXfrm>
        <a:off x="5942821" y="2510998"/>
        <a:ext cx="3788519" cy="515381"/>
      </dsp:txXfrm>
    </dsp:sp>
    <dsp:sp modelId="{2FC5A28D-20E3-44C3-843B-5873F39D0C07}">
      <dsp:nvSpPr>
        <dsp:cNvPr id="0" name=""/>
        <dsp:cNvSpPr/>
      </dsp:nvSpPr>
      <dsp:spPr>
        <a:xfrm>
          <a:off x="8094771" y="874429"/>
          <a:ext cx="2567144" cy="378851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454537" rIns="199136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Gall stones ileus 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Food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Round worm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Mass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i="0" kern="1200" dirty="0">
              <a:solidFill>
                <a:srgbClr val="2B2A2A"/>
              </a:solidFill>
              <a:effectLst/>
              <a:latin typeface="Aldhabi" pitchFamily="2" charset="-78"/>
              <a:cs typeface="Aldhabi" pitchFamily="2" charset="-78"/>
            </a:rPr>
            <a:t>Foreign body </a:t>
          </a:r>
          <a:endParaRPr lang="en-US" sz="2800" b="1" kern="1200" dirty="0">
            <a:latin typeface="Aldhabi" pitchFamily="2" charset="-78"/>
            <a:cs typeface="Aldhabi" pitchFamily="2" charset="-78"/>
          </a:endParaRPr>
        </a:p>
      </dsp:txBody>
      <dsp:txXfrm>
        <a:off x="8094771" y="874429"/>
        <a:ext cx="2567144" cy="3788519"/>
      </dsp:txXfrm>
    </dsp:sp>
    <dsp:sp modelId="{096B165C-73EA-4F0E-BC22-B90366E7E358}">
      <dsp:nvSpPr>
        <dsp:cNvPr id="0" name=""/>
        <dsp:cNvSpPr/>
      </dsp:nvSpPr>
      <dsp:spPr>
        <a:xfrm>
          <a:off x="7579390" y="194126"/>
          <a:ext cx="1030762" cy="10307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B908D-FACF-42B7-9C01-884C6776E209}">
      <dsp:nvSpPr>
        <dsp:cNvPr id="0" name=""/>
        <dsp:cNvSpPr/>
      </dsp:nvSpPr>
      <dsp:spPr>
        <a:xfrm>
          <a:off x="9685" y="1623756"/>
          <a:ext cx="3002797" cy="19385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Types  of </a:t>
          </a:r>
          <a:r>
            <a:rPr lang="en-US" sz="4800" b="1" kern="1200" dirty="0" err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adynamic</a:t>
          </a:r>
          <a:r>
            <a:rPr lang="en-US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 ileus  </a:t>
          </a:r>
          <a:endParaRPr lang="ar-JO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sp:txBody>
      <dsp:txXfrm>
        <a:off x="66464" y="1680535"/>
        <a:ext cx="2889239" cy="1825033"/>
      </dsp:txXfrm>
    </dsp:sp>
    <dsp:sp modelId="{D6636E7F-9FD1-4A32-84A3-984D07709D3E}">
      <dsp:nvSpPr>
        <dsp:cNvPr id="0" name=""/>
        <dsp:cNvSpPr/>
      </dsp:nvSpPr>
      <dsp:spPr>
        <a:xfrm rot="19085563">
          <a:off x="2806084" y="2027194"/>
          <a:ext cx="1613915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613915" y="26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JO" sz="600" kern="1200"/>
        </a:p>
      </dsp:txBody>
      <dsp:txXfrm>
        <a:off x="3572694" y="2013714"/>
        <a:ext cx="80695" cy="80695"/>
      </dsp:txXfrm>
    </dsp:sp>
    <dsp:sp modelId="{CC7C9466-D3FA-4B23-9D37-1379832A063A}">
      <dsp:nvSpPr>
        <dsp:cNvPr id="0" name=""/>
        <dsp:cNvSpPr/>
      </dsp:nvSpPr>
      <dsp:spPr>
        <a:xfrm>
          <a:off x="4213601" y="764374"/>
          <a:ext cx="3002797" cy="150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Generalized </a:t>
          </a:r>
          <a:endParaRPr lang="ar-JO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sp:txBody>
      <dsp:txXfrm>
        <a:off x="4257575" y="808348"/>
        <a:ext cx="2914849" cy="1413450"/>
      </dsp:txXfrm>
    </dsp:sp>
    <dsp:sp modelId="{1155803E-D9E2-4010-B52A-5C3138064DB6}">
      <dsp:nvSpPr>
        <dsp:cNvPr id="0" name=""/>
        <dsp:cNvSpPr/>
      </dsp:nvSpPr>
      <dsp:spPr>
        <a:xfrm>
          <a:off x="7216399" y="1488205"/>
          <a:ext cx="1201119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201119" y="26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JO" sz="500" kern="1200"/>
        </a:p>
      </dsp:txBody>
      <dsp:txXfrm>
        <a:off x="7786930" y="1485045"/>
        <a:ext cx="60055" cy="60055"/>
      </dsp:txXfrm>
    </dsp:sp>
    <dsp:sp modelId="{A239F2F1-2CD3-45A1-AE6F-DCF83AC38C48}">
      <dsp:nvSpPr>
        <dsp:cNvPr id="0" name=""/>
        <dsp:cNvSpPr/>
      </dsp:nvSpPr>
      <dsp:spPr>
        <a:xfrm>
          <a:off x="8417518" y="471248"/>
          <a:ext cx="3002797" cy="20876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/>
              <a:latin typeface="Aldhabi" pitchFamily="2" charset="-78"/>
              <a:cs typeface="Aldhabi" pitchFamily="2" charset="-78"/>
            </a:rPr>
            <a:t>Affect all loop of small &amp; large bowel </a:t>
          </a:r>
          <a:endParaRPr lang="ar-JO" sz="3600" b="1" kern="1200" dirty="0">
            <a:solidFill>
              <a:schemeClr val="tx1"/>
            </a:solidFill>
            <a:effectLst/>
            <a:latin typeface="Aldhabi" pitchFamily="2" charset="-78"/>
            <a:cs typeface="Aldhabi" pitchFamily="2" charset="-78"/>
          </a:endParaRPr>
        </a:p>
      </dsp:txBody>
      <dsp:txXfrm>
        <a:off x="8478663" y="532393"/>
        <a:ext cx="2880507" cy="1965359"/>
      </dsp:txXfrm>
    </dsp:sp>
    <dsp:sp modelId="{8E37161F-5B83-4237-90F4-AA1E44A0B1A8}">
      <dsp:nvSpPr>
        <dsp:cNvPr id="0" name=""/>
        <dsp:cNvSpPr/>
      </dsp:nvSpPr>
      <dsp:spPr>
        <a:xfrm rot="2514437">
          <a:off x="2806084" y="3105172"/>
          <a:ext cx="1613915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613915" y="268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JO" sz="600" kern="1200"/>
        </a:p>
      </dsp:txBody>
      <dsp:txXfrm>
        <a:off x="3572694" y="3091692"/>
        <a:ext cx="80695" cy="80695"/>
      </dsp:txXfrm>
    </dsp:sp>
    <dsp:sp modelId="{20ED8DE5-BE84-4220-8AD0-4E90C5DD89E0}">
      <dsp:nvSpPr>
        <dsp:cNvPr id="0" name=""/>
        <dsp:cNvSpPr/>
      </dsp:nvSpPr>
      <dsp:spPr>
        <a:xfrm>
          <a:off x="4213601" y="2920330"/>
          <a:ext cx="3002797" cy="15013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rPr>
            <a:t>Localized </a:t>
          </a:r>
          <a:endParaRPr lang="ar-JO" sz="4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ldhabi" pitchFamily="2" charset="-78"/>
            <a:cs typeface="Aldhabi" pitchFamily="2" charset="-78"/>
          </a:endParaRPr>
        </a:p>
      </dsp:txBody>
      <dsp:txXfrm>
        <a:off x="4257575" y="2964304"/>
        <a:ext cx="2914849" cy="1413450"/>
      </dsp:txXfrm>
    </dsp:sp>
    <dsp:sp modelId="{29CBFFCA-7FB1-4DA8-AD02-D6D0540BDA94}">
      <dsp:nvSpPr>
        <dsp:cNvPr id="0" name=""/>
        <dsp:cNvSpPr/>
      </dsp:nvSpPr>
      <dsp:spPr>
        <a:xfrm>
          <a:off x="7216399" y="3644161"/>
          <a:ext cx="1201119" cy="53736"/>
        </a:xfrm>
        <a:custGeom>
          <a:avLst/>
          <a:gdLst/>
          <a:ahLst/>
          <a:cxnLst/>
          <a:rect l="0" t="0" r="0" b="0"/>
          <a:pathLst>
            <a:path>
              <a:moveTo>
                <a:pt x="0" y="26868"/>
              </a:moveTo>
              <a:lnTo>
                <a:pt x="1201119" y="268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JO" sz="500" kern="1200"/>
        </a:p>
      </dsp:txBody>
      <dsp:txXfrm>
        <a:off x="7786930" y="3641001"/>
        <a:ext cx="60055" cy="60055"/>
      </dsp:txXfrm>
    </dsp:sp>
    <dsp:sp modelId="{14C55FAD-1130-4626-BB65-DD4880F4F6AA}">
      <dsp:nvSpPr>
        <dsp:cNvPr id="0" name=""/>
        <dsp:cNvSpPr/>
      </dsp:nvSpPr>
      <dsp:spPr>
        <a:xfrm>
          <a:off x="8417518" y="2784108"/>
          <a:ext cx="3002797" cy="17738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latin typeface="Aldhabi" pitchFamily="2" charset="-78"/>
              <a:cs typeface="Aldhabi" pitchFamily="2" charset="-78"/>
            </a:rPr>
            <a:t>Affect only one or two loops of small intestine </a:t>
          </a:r>
          <a:endParaRPr lang="ar-JO" sz="3600" b="1" kern="1200" dirty="0">
            <a:solidFill>
              <a:schemeClr val="tx1"/>
            </a:solidFill>
            <a:latin typeface="Aldhabi" pitchFamily="2" charset="-78"/>
            <a:cs typeface="Aldhabi" pitchFamily="2" charset="-78"/>
          </a:endParaRPr>
        </a:p>
      </dsp:txBody>
      <dsp:txXfrm>
        <a:off x="8469472" y="2836062"/>
        <a:ext cx="2898889" cy="1669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8CF57-9456-489B-B3D6-932BBA59964A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B9193-97D9-4B26-956D-2BD9E990C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Diltation</a:t>
            </a:r>
            <a:r>
              <a:rPr lang="en-US" dirty="0"/>
              <a:t> of small intestine </a:t>
            </a:r>
            <a:r>
              <a:rPr lang="en-US" dirty="0" err="1"/>
              <a:t>diltation</a:t>
            </a:r>
            <a:r>
              <a:rPr lang="en-US" dirty="0"/>
              <a:t> </a:t>
            </a:r>
          </a:p>
          <a:p>
            <a:r>
              <a:rPr lang="en-US" dirty="0"/>
              <a:t>After 11h of  giving </a:t>
            </a:r>
            <a:r>
              <a:rPr lang="en-US" dirty="0" err="1"/>
              <a:t>conratst</a:t>
            </a:r>
            <a:r>
              <a:rPr lang="en-US" dirty="0"/>
              <a:t> .it remain in small bowel which confirm small </a:t>
            </a:r>
            <a:r>
              <a:rPr lang="en-US"/>
              <a:t>bowel obstruction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B9193-97D9-4B26-956D-2BD9E990C7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B9193-97D9-4B26-956D-2BD9E990C7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FA9AD63-33AD-444D-9419-D545EB23F33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5107C5-70B9-4855-BAB8-8D8464C26D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16167C-E2D7-4222-99ED-9A027D213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596" y="3356351"/>
            <a:ext cx="8879403" cy="3987424"/>
          </a:xfrm>
        </p:spPr>
        <p:txBody>
          <a:bodyPr>
            <a:noAutofit/>
          </a:bodyPr>
          <a:lstStyle/>
          <a:p>
            <a:pPr marL="571500" indent="-571500" rtl="0">
              <a:buFont typeface="Arial" pitchFamily="34" charset="0"/>
              <a:buChar char="•"/>
            </a:pPr>
            <a:r>
              <a:rPr lang="en-US" sz="6000" dirty="0" err="1">
                <a:latin typeface="Aldhabi" pitchFamily="2" charset="-78"/>
                <a:cs typeface="Aldhabi" pitchFamily="2" charset="-78"/>
              </a:rPr>
              <a:t>Nebal</a:t>
            </a:r>
            <a:r>
              <a:rPr lang="en-US" sz="60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6000" dirty="0" err="1">
                <a:latin typeface="Aldhabi" pitchFamily="2" charset="-78"/>
                <a:cs typeface="Aldhabi" pitchFamily="2" charset="-78"/>
              </a:rPr>
              <a:t>Atallah</a:t>
            </a:r>
            <a:endParaRPr lang="en-US" sz="6000" dirty="0">
              <a:latin typeface="Aldhabi" pitchFamily="2" charset="-78"/>
              <a:cs typeface="Aldhabi" pitchFamily="2" charset="-78"/>
            </a:endParaRPr>
          </a:p>
          <a:p>
            <a:pPr marL="571500" indent="-571500" rtl="0">
              <a:buFont typeface="Arial" pitchFamily="34" charset="0"/>
              <a:buChar char="•"/>
            </a:pPr>
            <a:r>
              <a:rPr lang="en-US" sz="6000" dirty="0" err="1">
                <a:latin typeface="Aldhabi" pitchFamily="2" charset="-78"/>
                <a:cs typeface="Aldhabi" pitchFamily="2" charset="-78"/>
              </a:rPr>
              <a:t>Mahd</a:t>
            </a:r>
            <a:r>
              <a:rPr lang="en-US" sz="6000" dirty="0">
                <a:latin typeface="Aldhabi" pitchFamily="2" charset="-78"/>
                <a:cs typeface="Aldhabi" pitchFamily="2" charset="-78"/>
              </a:rPr>
              <a:t> Al-</a:t>
            </a:r>
            <a:r>
              <a:rPr lang="en-US" sz="6000" dirty="0" err="1">
                <a:latin typeface="Aldhabi" pitchFamily="2" charset="-78"/>
                <a:cs typeface="Aldhabi" pitchFamily="2" charset="-78"/>
              </a:rPr>
              <a:t>Foqhaa</a:t>
            </a:r>
            <a:endParaRPr lang="en-US" sz="6000" dirty="0">
              <a:latin typeface="Aldhabi" pitchFamily="2" charset="-78"/>
              <a:cs typeface="Aldhabi" pitchFamily="2" charset="-78"/>
            </a:endParaRPr>
          </a:p>
          <a:p>
            <a:pPr marL="571500" indent="-571500" rtl="0">
              <a:buFont typeface="Arial" pitchFamily="34" charset="0"/>
              <a:buChar char="•"/>
            </a:pPr>
            <a:r>
              <a:rPr lang="en-US" sz="6000" dirty="0" err="1">
                <a:latin typeface="Aldhabi" pitchFamily="2" charset="-78"/>
                <a:cs typeface="Aldhabi" pitchFamily="2" charset="-78"/>
              </a:rPr>
              <a:t>Thara</a:t>
            </a:r>
            <a:r>
              <a:rPr lang="en-US" sz="60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6000" dirty="0" err="1">
                <a:latin typeface="Aldhabi" pitchFamily="2" charset="-78"/>
                <a:cs typeface="Aldhabi" pitchFamily="2" charset="-78"/>
              </a:rPr>
              <a:t>Anwer</a:t>
            </a:r>
            <a:r>
              <a:rPr lang="en-US" sz="6000" dirty="0">
                <a:latin typeface="Aldhabi" pitchFamily="2" charset="-78"/>
                <a:cs typeface="Aldhabi" pitchFamily="2" charset="-78"/>
              </a:rPr>
              <a:t> </a:t>
            </a:r>
          </a:p>
          <a:p>
            <a:pPr marL="571500" indent="-571500" rtl="0">
              <a:buFont typeface="Arial" pitchFamily="34" charset="0"/>
              <a:buChar char="•"/>
            </a:pPr>
            <a:endParaRPr lang="en-US" sz="60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41EDF-4687-43A6-821C-E2CB28F7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884" y="1352685"/>
            <a:ext cx="8683694" cy="1646302"/>
          </a:xfrm>
        </p:spPr>
        <p:txBody>
          <a:bodyPr>
            <a:normAutofit/>
          </a:bodyPr>
          <a:lstStyle/>
          <a:p>
            <a:r>
              <a:rPr lang="en-US" sz="8800" dirty="0">
                <a:latin typeface="Aldhabi" pitchFamily="2" charset="-78"/>
                <a:cs typeface="Aldhabi" pitchFamily="2" charset="-78"/>
              </a:rPr>
              <a:t>Small bowel obstruction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562099" y="3891260"/>
            <a:ext cx="928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rtl="1">
              <a:spcBef>
                <a:spcPts val="580"/>
              </a:spcBef>
              <a:buClr>
                <a:srgbClr val="7E97AD"/>
              </a:buClr>
              <a:buSzPct val="85000"/>
            </a:pPr>
            <a:r>
              <a:rPr lang="en-US" sz="7200" b="1" dirty="0">
                <a:solidFill>
                  <a:srgbClr val="1F2123"/>
                </a:solidFill>
                <a:latin typeface="Aldhabi" pitchFamily="2" charset="-78"/>
                <a:cs typeface="Aldhabi" pitchFamily="2" charset="-78"/>
              </a:rPr>
              <a:t>By:</a:t>
            </a:r>
          </a:p>
        </p:txBody>
      </p:sp>
    </p:spTree>
    <p:extLst>
      <p:ext uri="{BB962C8B-B14F-4D97-AF65-F5344CB8AC3E}">
        <p14:creationId xmlns:p14="http://schemas.microsoft.com/office/powerpoint/2010/main" val="3431655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6D9AC-71DE-4BB3-A2ED-E19EF7C084F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71476" y="1711325"/>
            <a:ext cx="6311762" cy="4351338"/>
          </a:xfrm>
        </p:spPr>
        <p:txBody>
          <a:bodyPr/>
          <a:lstStyle/>
          <a:p>
            <a:pPr marL="742950" indent="-742950" algn="l" rtl="0">
              <a:buFont typeface="+mj-lt"/>
              <a:buAutoNum type="arabicPeriod" startAt="3"/>
            </a:pPr>
            <a:r>
              <a:rPr lang="en-US" sz="40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The  supine  AP  abdominal  X-ray :</a:t>
            </a:r>
          </a:p>
          <a:p>
            <a:pPr algn="l" rtl="0"/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 dilated loops of bowel suggesting obstruction may be seen</a:t>
            </a:r>
            <a:r>
              <a:rPr lang="en-US" b="0" i="0" dirty="0">
                <a:effectLst/>
                <a:latin typeface="Aldhabi" pitchFamily="2" charset="-78"/>
                <a:cs typeface="Aldhabi" pitchFamily="2" charset="-78"/>
              </a:rPr>
              <a:t>.</a:t>
            </a:r>
          </a:p>
          <a:p>
            <a:pPr algn="l" rtl="0"/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  air–fluid levels are not seen on the supine view</a:t>
            </a:r>
            <a:endParaRPr lang="en-US" sz="3600" dirty="0"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F105EE-1343-4FE5-9358-BACDF53F8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9" t="23058" r="7514" b="12031"/>
          <a:stretch/>
        </p:blipFill>
        <p:spPr>
          <a:xfrm>
            <a:off x="6955736" y="1046510"/>
            <a:ext cx="4601816" cy="4741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9518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</p:spPr>
        <p:txBody>
          <a:bodyPr>
            <a:no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n-US" b="1" i="1" dirty="0"/>
              <a:t>Mechanical obstruction (small bowel  obstruction)  </a:t>
            </a:r>
            <a:br>
              <a:rPr lang="en-US" b="1" i="1" dirty="0"/>
            </a:br>
            <a:br>
              <a:rPr lang="en-US" b="1" i="1" dirty="0"/>
            </a:br>
            <a:br>
              <a:rPr lang="ar-JO" b="1" i="1" dirty="0"/>
            </a:br>
            <a:r>
              <a:rPr lang="en-US" b="1" i="1" dirty="0"/>
              <a:t>Mechanical obstruction (small bowel  obstruction)</a:t>
            </a:r>
            <a:endParaRPr lang="ar-JO" b="1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4000" dirty="0"/>
              <a:t>(Dynamic obstruction)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4000" dirty="0"/>
              <a:t>Interruption in the normal passage due to a structural barrier</a:t>
            </a:r>
          </a:p>
        </p:txBody>
      </p:sp>
    </p:spTree>
    <p:extLst>
      <p:ext uri="{BB962C8B-B14F-4D97-AF65-F5344CB8AC3E}">
        <p14:creationId xmlns:p14="http://schemas.microsoft.com/office/powerpoint/2010/main" val="304337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30514" y="1487634"/>
            <a:ext cx="10363200" cy="1143000"/>
          </a:xfrm>
        </p:spPr>
        <p:txBody>
          <a:bodyPr>
            <a:noAutofit/>
          </a:bodyPr>
          <a:lstStyle/>
          <a:p>
            <a:b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  <a:t>Etiology :</a:t>
            </a:r>
            <a:b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  <a:t> 1-Bowel adhesions</a:t>
            </a:r>
            <a:br>
              <a:rPr lang="en-US" sz="48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ar-JO" sz="48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2636242"/>
            <a:ext cx="4365647" cy="303884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084" y="2641600"/>
            <a:ext cx="4227401" cy="317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91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Aldhabi" panose="01000000000000000000" pitchFamily="2" charset="-78"/>
                <a:cs typeface="Aldhabi" panose="01000000000000000000" pitchFamily="2" charset="-78"/>
              </a:rPr>
              <a:t>2-Hernia</a:t>
            </a:r>
            <a:endParaRPr lang="ar-JO" sz="4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1364343"/>
            <a:ext cx="8814704" cy="412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21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400" b="1" dirty="0"/>
              <a:t>Findings on imaging...... </a:t>
            </a:r>
            <a:endParaRPr lang="ar-JO" sz="44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rmAutofit/>
          </a:bodyPr>
          <a:lstStyle/>
          <a:p>
            <a:pPr algn="l" rtl="0"/>
            <a:r>
              <a:rPr lang="en-US" sz="3200" b="1" dirty="0"/>
              <a:t> 1-Dilated bowel loops proximal to obstruction. </a:t>
            </a:r>
          </a:p>
          <a:p>
            <a:pPr algn="l" rtl="0"/>
            <a:r>
              <a:rPr lang="en-US" sz="3200" b="1" dirty="0"/>
              <a:t> 2-Collapsed bowel loops distal to obstruction</a:t>
            </a:r>
          </a:p>
          <a:p>
            <a:pPr algn="l" rtl="0"/>
            <a:r>
              <a:rPr lang="en-US" sz="3200" b="1" dirty="0"/>
              <a:t> 3-No air within rectum </a:t>
            </a:r>
          </a:p>
          <a:p>
            <a:pPr algn="l" rtl="0"/>
            <a:r>
              <a:rPr lang="en-US" sz="3200" b="1" dirty="0"/>
              <a:t>4-Multiple air-fluid levels</a:t>
            </a:r>
          </a:p>
          <a:p>
            <a:pPr algn="l" rtl="0"/>
            <a:r>
              <a:rPr lang="en-US" sz="3200" b="1" dirty="0"/>
              <a:t> 5-Cause of obstruction (e.g., tumor)</a:t>
            </a:r>
            <a:endParaRPr lang="ar-JO" sz="3200" b="1" dirty="0"/>
          </a:p>
        </p:txBody>
      </p:sp>
    </p:spTree>
    <p:extLst>
      <p:ext uri="{BB962C8B-B14F-4D97-AF65-F5344CB8AC3E}">
        <p14:creationId xmlns:p14="http://schemas.microsoft.com/office/powerpoint/2010/main" val="4156368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4000" b="1" dirty="0"/>
              <a:t>Diagnosis ......</a:t>
            </a:r>
            <a:endParaRPr lang="ar-JO" sz="40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dirty="0"/>
              <a:t>In the workup of suspected mechanical bowel obstruction, imaging allows for quick confirmation of the diagnosis as well as detection of conditions </a:t>
            </a:r>
            <a:r>
              <a:rPr lang="en-US" sz="2800" b="1" dirty="0" err="1"/>
              <a:t>requring</a:t>
            </a:r>
            <a:r>
              <a:rPr lang="en-US" sz="2800" b="1" dirty="0"/>
              <a:t> immediate surgery (e.g., perforation) .</a:t>
            </a:r>
          </a:p>
          <a:p>
            <a:pPr algn="l" rtl="0"/>
            <a:r>
              <a:rPr lang="en-US" sz="2800" b="1" dirty="0"/>
              <a:t> Small bowel dilatation if &gt; 3 cm</a:t>
            </a:r>
          </a:p>
          <a:p>
            <a:pPr algn="l" rtl="0"/>
            <a:r>
              <a:rPr lang="en-US" sz="2800" b="1" dirty="0"/>
              <a:t>n SBO: The dilated loops are predominantly central</a:t>
            </a:r>
            <a:endParaRPr lang="ar-JO" sz="2800" b="1" dirty="0"/>
          </a:p>
        </p:txBody>
      </p:sp>
    </p:spTree>
    <p:extLst>
      <p:ext uri="{BB962C8B-B14F-4D97-AF65-F5344CB8AC3E}">
        <p14:creationId xmlns:p14="http://schemas.microsoft.com/office/powerpoint/2010/main" val="1415266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3" y="478972"/>
            <a:ext cx="4992913" cy="6241142"/>
          </a:xfrm>
        </p:spPr>
      </p:pic>
    </p:spTree>
    <p:extLst>
      <p:ext uri="{BB962C8B-B14F-4D97-AF65-F5344CB8AC3E}">
        <p14:creationId xmlns:p14="http://schemas.microsoft.com/office/powerpoint/2010/main" val="62055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8" y="269252"/>
            <a:ext cx="6183086" cy="630980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57" y="1683657"/>
            <a:ext cx="3552936" cy="41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138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116114"/>
            <a:ext cx="5994400" cy="657497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ADD3FD-5C0E-4E4E-A0EE-D0F4FEA02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95" y="682451"/>
            <a:ext cx="4583185" cy="491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5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4" y="827315"/>
            <a:ext cx="4818742" cy="528320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9" y="783771"/>
            <a:ext cx="4554310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22327-0706-4D73-A0E2-B92F9E1F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243287"/>
            <a:ext cx="103632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Normal abdominal X-ray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585EDC-82E5-4B5A-9AF2-5A0D27CD784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027" y="1819275"/>
            <a:ext cx="591278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8EE594-D959-41D7-8068-BD2997838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05" y="1757762"/>
            <a:ext cx="5150733" cy="470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4721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F939-A726-4DE0-A48C-DF6DF6283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15706"/>
            <a:ext cx="10363200" cy="117072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ECD46A-C1C4-44BB-8B58-1D7247D00A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11" y="0"/>
            <a:ext cx="4109117" cy="66799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B62DD4-FD6C-4313-8351-75C727794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25" y="1"/>
            <a:ext cx="3555673" cy="67596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540E89-E2A5-45F2-99BB-94909E082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98" y="0"/>
            <a:ext cx="4637714" cy="675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5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/>
              <a:t>Ultrasound</a:t>
            </a:r>
            <a:r>
              <a:rPr lang="en-US" dirty="0"/>
              <a:t> </a:t>
            </a:r>
            <a:endParaRPr lang="ar-JO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72" y="1611086"/>
            <a:ext cx="7924800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32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609601"/>
            <a:ext cx="8940800" cy="55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61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580571"/>
            <a:ext cx="8737600" cy="5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6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Functional obstruction ( PARALYTIC ILEUS )</a:t>
            </a:r>
            <a:endParaRPr lang="ar-JO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00050" y="1447800"/>
            <a:ext cx="11430000" cy="4572000"/>
          </a:xfrm>
        </p:spPr>
        <p:txBody>
          <a:bodyPr>
            <a:noAutofit/>
          </a:bodyPr>
          <a:lstStyle/>
          <a:p>
            <a:pPr algn="l" rt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Definition :</a:t>
            </a:r>
          </a:p>
          <a:p>
            <a:pPr marL="0" indent="0" algn="l" rtl="0">
              <a:buNone/>
            </a:pPr>
            <a:r>
              <a:rPr lang="en-US" sz="4000" dirty="0">
                <a:latin typeface="Aldhabi" pitchFamily="2" charset="-78"/>
                <a:cs typeface="Aldhabi" pitchFamily="2" charset="-78"/>
              </a:rPr>
              <a:t>Temporarily impaired peristalsis of the gastrointestinal tract in absence of mechanical obstruction </a:t>
            </a:r>
          </a:p>
          <a:p>
            <a:pPr algn="l" rt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Causes : 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5 P</a:t>
            </a:r>
            <a:r>
              <a:rPr lang="ar-SA" sz="4000" dirty="0">
                <a:latin typeface="Aldhabi" pitchFamily="2" charset="-78"/>
                <a:cs typeface="Aldhabi" pitchFamily="2" charset="-78"/>
              </a:rPr>
              <a:t>’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s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  <a:p>
            <a:pPr marL="0" indent="0" algn="l" rtl="0">
              <a:buNone/>
            </a:pPr>
            <a:r>
              <a:rPr lang="en-US" sz="4000" b="1" dirty="0">
                <a:latin typeface="Aldhabi" pitchFamily="2" charset="-78"/>
                <a:cs typeface="Aldhabi" pitchFamily="2" charset="-78"/>
              </a:rPr>
              <a:t>P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eritonitis , </a:t>
            </a:r>
            <a:r>
              <a:rPr lang="en-US" sz="4000" b="1" dirty="0">
                <a:latin typeface="Aldhabi" pitchFamily="2" charset="-78"/>
                <a:cs typeface="Aldhabi" pitchFamily="2" charset="-78"/>
              </a:rPr>
              <a:t>P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ostoperative , </a:t>
            </a:r>
            <a:r>
              <a:rPr lang="en-US" sz="4000" b="1" dirty="0">
                <a:latin typeface="Aldhabi" pitchFamily="2" charset="-78"/>
                <a:cs typeface="Aldhabi" pitchFamily="2" charset="-78"/>
              </a:rPr>
              <a:t>P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otassium level decrease , </a:t>
            </a:r>
            <a:r>
              <a:rPr lang="en-US" sz="4000" b="1" dirty="0">
                <a:latin typeface="Aldhabi" pitchFamily="2" charset="-78"/>
                <a:cs typeface="Aldhabi" pitchFamily="2" charset="-78"/>
              </a:rPr>
              <a:t>P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elvic and spinal fractures , </a:t>
            </a:r>
            <a:r>
              <a:rPr lang="en-US" sz="4000" b="1" dirty="0">
                <a:latin typeface="Aldhabi" pitchFamily="2" charset="-78"/>
                <a:cs typeface="Aldhabi" pitchFamily="2" charset="-78"/>
              </a:rPr>
              <a:t>P</a:t>
            </a:r>
            <a:r>
              <a:rPr lang="en-US" sz="4000" dirty="0">
                <a:latin typeface="Aldhabi" pitchFamily="2" charset="-78"/>
                <a:cs typeface="Aldhabi" pitchFamily="2" charset="-78"/>
              </a:rPr>
              <a:t>arturition </a:t>
            </a:r>
          </a:p>
        </p:txBody>
      </p:sp>
    </p:spTree>
    <p:extLst>
      <p:ext uri="{BB962C8B-B14F-4D97-AF65-F5344CB8AC3E}">
        <p14:creationId xmlns:p14="http://schemas.microsoft.com/office/powerpoint/2010/main" val="139020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عنصر نائب للمحتوى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89707539"/>
              </p:ext>
            </p:extLst>
          </p:nvPr>
        </p:nvGraphicFramePr>
        <p:xfrm>
          <a:off x="428624" y="885825"/>
          <a:ext cx="1143000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272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38125" y="295274"/>
            <a:ext cx="11715750" cy="5591175"/>
          </a:xfrm>
        </p:spPr>
        <p:txBody>
          <a:bodyPr/>
          <a:lstStyle/>
          <a:p>
            <a:pPr lvl="0" algn="l" rtl="0">
              <a:buClr>
                <a:srgbClr val="7E97AD"/>
              </a:buClr>
            </a:pPr>
            <a:r>
              <a:rPr lang="en-US" sz="4000" dirty="0">
                <a:solidFill>
                  <a:srgbClr val="000000"/>
                </a:solidFill>
                <a:latin typeface="Aldhabi" pitchFamily="2" charset="-78"/>
                <a:cs typeface="Aldhabi" pitchFamily="2" charset="-78"/>
              </a:rPr>
              <a:t> </a:t>
            </a: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Pathophysiology</a:t>
            </a: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</a:t>
            </a:r>
            <a:r>
              <a:rPr lang="en-US" sz="4000" dirty="0">
                <a:solidFill>
                  <a:srgbClr val="000000"/>
                </a:solidFill>
                <a:latin typeface="Aldhabi" pitchFamily="2" charset="-78"/>
                <a:cs typeface="Aldhabi" pitchFamily="2" charset="-78"/>
              </a:rPr>
              <a:t>:</a:t>
            </a:r>
            <a:endParaRPr lang="ar-JO" sz="4000" dirty="0">
              <a:solidFill>
                <a:srgbClr val="000000"/>
              </a:solidFill>
              <a:latin typeface="Aldhabi" pitchFamily="2" charset="-78"/>
              <a:cs typeface="Aldhabi" pitchFamily="2" charset="-78"/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3200" dirty="0">
                <a:latin typeface="Aldhabi" pitchFamily="2" charset="-78"/>
                <a:cs typeface="Aldhabi" pitchFamily="2" charset="-78"/>
              </a:rPr>
              <a:t> stressful stimulation of the bowel            activation of the sympathetic system            decrease peristalsis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>
                <a:latin typeface="Aldhabi" pitchFamily="2" charset="-78"/>
                <a:cs typeface="Aldhabi" pitchFamily="2" charset="-78"/>
              </a:rPr>
              <a:t> Inflammation release NO locally           relaxation of the intestinal smooth muscle           decrease peristalsis </a:t>
            </a:r>
          </a:p>
          <a:p>
            <a:pPr marL="0" indent="0" algn="l" rtl="0">
              <a:buNone/>
            </a:pPr>
            <a:endParaRPr lang="en-US" sz="3200" dirty="0">
              <a:latin typeface="Aldhabi" pitchFamily="2" charset="-78"/>
              <a:cs typeface="Aldhabi" pitchFamily="2" charset="-78"/>
            </a:endParaRPr>
          </a:p>
          <a:p>
            <a:pPr marL="0" indent="0" algn="l" rtl="0">
              <a:buNone/>
            </a:pPr>
            <a:endParaRPr lang="en-US" sz="3200" dirty="0">
              <a:latin typeface="Aldhabi" pitchFamily="2" charset="-78"/>
              <a:cs typeface="Aldhabi" pitchFamily="2" charset="-78"/>
            </a:endParaRPr>
          </a:p>
          <a:p>
            <a:pPr algn="l" rt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Imaging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</a:t>
            </a:r>
            <a:r>
              <a:rPr lang="en-US" sz="3200" dirty="0">
                <a:latin typeface="Aldhabi" pitchFamily="2" charset="-78"/>
                <a:cs typeface="Aldhabi" pitchFamily="2" charset="-78"/>
              </a:rPr>
              <a:t> :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>
                <a:latin typeface="Aldhabi" pitchFamily="2" charset="-78"/>
                <a:cs typeface="Aldhabi" pitchFamily="2" charset="-78"/>
              </a:rPr>
              <a:t> generalized small and large bowel distention 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3200" dirty="0">
                <a:latin typeface="Aldhabi" pitchFamily="2" charset="-78"/>
                <a:cs typeface="Aldhabi" pitchFamily="2" charset="-78"/>
              </a:rPr>
              <a:t> visible gas shadows in rectum </a:t>
            </a:r>
          </a:p>
          <a:p>
            <a:endParaRPr lang="ar-JO" sz="3200" dirty="0"/>
          </a:p>
          <a:p>
            <a:pPr marL="0" indent="0" algn="l" rtl="0">
              <a:buNone/>
            </a:pPr>
            <a:endParaRPr lang="en-US" sz="3200" dirty="0">
              <a:latin typeface="Aldhabi" pitchFamily="2" charset="-78"/>
              <a:cs typeface="Aldhabi" pitchFamily="2" charset="-78"/>
            </a:endParaRPr>
          </a:p>
        </p:txBody>
      </p:sp>
      <p:cxnSp>
        <p:nvCxnSpPr>
          <p:cNvPr id="5" name="رابط كسهم مستقيم 4"/>
          <p:cNvCxnSpPr/>
          <p:nvPr/>
        </p:nvCxnSpPr>
        <p:spPr>
          <a:xfrm>
            <a:off x="4324350" y="1371600"/>
            <a:ext cx="409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8867775" y="1371600"/>
            <a:ext cx="4667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4238625" y="1943100"/>
            <a:ext cx="409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9334500" y="1933575"/>
            <a:ext cx="4095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سهم للأسفل 13"/>
          <p:cNvSpPr/>
          <p:nvPr/>
        </p:nvSpPr>
        <p:spPr>
          <a:xfrm>
            <a:off x="10001250" y="2200275"/>
            <a:ext cx="695325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5" name="مربع نص 14"/>
          <p:cNvSpPr txBox="1"/>
          <p:nvPr/>
        </p:nvSpPr>
        <p:spPr>
          <a:xfrm>
            <a:off x="8905875" y="3375541"/>
            <a:ext cx="3124200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dirty="0">
                <a:latin typeface="Aldhabi" pitchFamily="2" charset="-78"/>
                <a:cs typeface="Aldhabi" pitchFamily="2" charset="-78"/>
              </a:rPr>
              <a:t>Decrease peristalsis will cause bowel distention which  progress to mechanical obstruction </a:t>
            </a:r>
            <a:endParaRPr lang="ar-JO" sz="36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50648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784A2-BD0C-44D0-8498-C11768F0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22263"/>
            <a:ext cx="10363200" cy="1143000"/>
          </a:xfrm>
        </p:spPr>
        <p:txBody>
          <a:bodyPr>
            <a:no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PARALYTIC ILEUS SECONDARY TO MESENTRIC ISCHEMIA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519C50-D085-4729-9D00-74000F02B5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480886"/>
            <a:ext cx="4190999" cy="5110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2"/>
          <p:cNvSpPr txBox="1"/>
          <p:nvPr/>
        </p:nvSpPr>
        <p:spPr>
          <a:xfrm>
            <a:off x="409575" y="1924050"/>
            <a:ext cx="525780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Abdominal X-ray AP view :</a:t>
            </a:r>
          </a:p>
          <a:p>
            <a:r>
              <a:rPr lang="en-US" sz="4400" dirty="0">
                <a:latin typeface="Aldhabi" pitchFamily="2" charset="-78"/>
                <a:cs typeface="Aldhabi" pitchFamily="2" charset="-78"/>
              </a:rPr>
              <a:t>1- multiple dilated loop of bowel </a:t>
            </a:r>
          </a:p>
          <a:p>
            <a:r>
              <a:rPr lang="en-US" sz="4400" dirty="0">
                <a:latin typeface="Aldhabi" pitchFamily="2" charset="-78"/>
                <a:cs typeface="Aldhabi" pitchFamily="2" charset="-78"/>
              </a:rPr>
              <a:t>2- several air fluid level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10658475" y="1323975"/>
            <a:ext cx="571500" cy="94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7867650" y="1476375"/>
            <a:ext cx="571500" cy="94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flipH="1">
            <a:off x="11096625" y="3576220"/>
            <a:ext cx="571500" cy="94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11096625" y="4381500"/>
            <a:ext cx="571500" cy="94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8015287" y="5781675"/>
            <a:ext cx="847725" cy="447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69842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072DC9-BF20-49D5-9FAA-35EF404C3B96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44" y="1095375"/>
            <a:ext cx="4926606" cy="4791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ربع نص 2"/>
          <p:cNvSpPr txBox="1"/>
          <p:nvPr/>
        </p:nvSpPr>
        <p:spPr>
          <a:xfrm>
            <a:off x="447675" y="1724025"/>
            <a:ext cx="578167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Abdominal X-ray left lateral view  :</a:t>
            </a:r>
          </a:p>
          <a:p>
            <a:r>
              <a:rPr lang="en-US" sz="6000" dirty="0">
                <a:latin typeface="Aldhabi" pitchFamily="2" charset="-78"/>
                <a:cs typeface="Aldhabi" pitchFamily="2" charset="-78"/>
              </a:rPr>
              <a:t>Significantly distended intestinal loops with air fluid levels are visible </a:t>
            </a:r>
          </a:p>
        </p:txBody>
      </p:sp>
      <p:cxnSp>
        <p:nvCxnSpPr>
          <p:cNvPr id="6" name="رابط كسهم مستقيم 5"/>
          <p:cNvCxnSpPr/>
          <p:nvPr/>
        </p:nvCxnSpPr>
        <p:spPr>
          <a:xfrm flipH="1">
            <a:off x="8610600" y="771525"/>
            <a:ext cx="704850" cy="1133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10086975" y="2300287"/>
            <a:ext cx="571500" cy="942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72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899" y="809625"/>
            <a:ext cx="417285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485775" y="1381125"/>
            <a:ext cx="666749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The fluid levels long and at the same level 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Gases in both colon and small bowel loops .</a:t>
            </a:r>
            <a:endParaRPr lang="ar-JO" sz="4800" dirty="0">
              <a:latin typeface="Aldhabi" pitchFamily="2" charset="-78"/>
              <a:cs typeface="Aldhabi" pitchFamily="2" charset="-78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H="1">
            <a:off x="10906125" y="1238250"/>
            <a:ext cx="1133475" cy="12668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4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06ACF6-2891-455C-BFAC-F3FE474848D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699" y="657347"/>
            <a:ext cx="7066113" cy="577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8840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990600"/>
            <a:ext cx="6096000" cy="4838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333373" y="1181100"/>
            <a:ext cx="4981577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Generalized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adynamic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ileus  :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latin typeface="Aldhabi" pitchFamily="2" charset="-78"/>
                <a:cs typeface="Aldhabi" pitchFamily="2" charset="-78"/>
              </a:rPr>
              <a:t>Dilated loop of large bowel           ( white arrows 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latin typeface="Aldhabi" pitchFamily="2" charset="-78"/>
                <a:cs typeface="Aldhabi" pitchFamily="2" charset="-78"/>
              </a:rPr>
              <a:t>Dilated loops of small bowel           ( dotted white arrows 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dirty="0">
                <a:latin typeface="Aldhabi" pitchFamily="2" charset="-78"/>
                <a:cs typeface="Aldhabi" pitchFamily="2" charset="-78"/>
              </a:rPr>
              <a:t>Gases in rectum                                ( black arrows ) </a:t>
            </a:r>
            <a:endParaRPr lang="ar-JO" sz="4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871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3347494" y="1986260"/>
            <a:ext cx="54970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9600" b="1" spc="1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END </a:t>
            </a:r>
            <a:endParaRPr lang="ar-SA" sz="9600" b="1" cap="none" spc="1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15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F307-494D-4BBA-8068-8414EE1F2164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5582315"/>
              </p:ext>
            </p:extLst>
          </p:nvPr>
        </p:nvGraphicFramePr>
        <p:xfrm>
          <a:off x="312518" y="520860"/>
          <a:ext cx="5197032" cy="601883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516283">
                  <a:extLst>
                    <a:ext uri="{9D8B030D-6E8A-4147-A177-3AD203B41FA5}">
                      <a16:colId xmlns:a16="http://schemas.microsoft.com/office/drawing/2014/main" val="113048704"/>
                    </a:ext>
                  </a:extLst>
                </a:gridCol>
                <a:gridCol w="1909823">
                  <a:extLst>
                    <a:ext uri="{9D8B030D-6E8A-4147-A177-3AD203B41FA5}">
                      <a16:colId xmlns:a16="http://schemas.microsoft.com/office/drawing/2014/main" val="2682465131"/>
                    </a:ext>
                  </a:extLst>
                </a:gridCol>
                <a:gridCol w="1770926">
                  <a:extLst>
                    <a:ext uri="{9D8B030D-6E8A-4147-A177-3AD203B41FA5}">
                      <a16:colId xmlns:a16="http://schemas.microsoft.com/office/drawing/2014/main" val="1072801376"/>
                    </a:ext>
                  </a:extLst>
                </a:gridCol>
              </a:tblGrid>
              <a:tr h="6957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 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Small bowel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Large bowel</a:t>
                      </a:r>
                    </a:p>
                  </a:txBody>
                  <a:tcPr marL="73751" marR="73751" marT="36876" marB="36876"/>
                </a:tc>
                <a:extLst>
                  <a:ext uri="{0D108BD9-81ED-4DB2-BD59-A6C34878D82A}">
                    <a16:rowId xmlns:a16="http://schemas.microsoft.com/office/drawing/2014/main" val="3307950188"/>
                  </a:ext>
                </a:extLst>
              </a:tr>
              <a:tr h="76703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Location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Central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Peripheral</a:t>
                      </a:r>
                    </a:p>
                  </a:txBody>
                  <a:tcPr marL="73751" marR="73751" marT="36876" marB="36876"/>
                </a:tc>
                <a:extLst>
                  <a:ext uri="{0D108BD9-81ED-4DB2-BD59-A6C34878D82A}">
                    <a16:rowId xmlns:a16="http://schemas.microsoft.com/office/drawing/2014/main" val="3658251443"/>
                  </a:ext>
                </a:extLst>
              </a:tr>
              <a:tr h="3289285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Wall Pattern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Encircling </a:t>
                      </a:r>
                      <a:r>
                        <a:rPr lang="en-US" sz="2800" dirty="0" err="1">
                          <a:effectLst/>
                          <a:latin typeface="Aldhabi" pitchFamily="2" charset="-78"/>
                          <a:cs typeface="Aldhabi" pitchFamily="2" charset="-78"/>
                        </a:rPr>
                        <a:t>valvulae</a:t>
                      </a:r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ldhabi" pitchFamily="2" charset="-78"/>
                          <a:cs typeface="Aldhabi" pitchFamily="2" charset="-78"/>
                        </a:rPr>
                        <a:t>conniventes</a:t>
                      </a:r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 visible depending on degree of air filling/distention.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Haustral folds interspaced with Plicae semilunaris</a:t>
                      </a:r>
                    </a:p>
                  </a:txBody>
                  <a:tcPr marL="73751" marR="73751" marT="36876" marB="36876"/>
                </a:tc>
                <a:extLst>
                  <a:ext uri="{0D108BD9-81ED-4DB2-BD59-A6C34878D82A}">
                    <a16:rowId xmlns:a16="http://schemas.microsoft.com/office/drawing/2014/main" val="1328162135"/>
                  </a:ext>
                </a:extLst>
              </a:tr>
              <a:tr h="126673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b="1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Size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3cm diameter</a:t>
                      </a:r>
                    </a:p>
                  </a:txBody>
                  <a:tcPr marL="73751" marR="73751" marT="36876" marB="36876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800" dirty="0">
                          <a:effectLst/>
                          <a:latin typeface="Aldhabi" pitchFamily="2" charset="-78"/>
                          <a:cs typeface="Aldhabi" pitchFamily="2" charset="-78"/>
                        </a:rPr>
                        <a:t>6cm diameter (caecum 9cm)</a:t>
                      </a:r>
                    </a:p>
                  </a:txBody>
                  <a:tcPr marL="73751" marR="73751" marT="36876" marB="36876"/>
                </a:tc>
                <a:extLst>
                  <a:ext uri="{0D108BD9-81ED-4DB2-BD59-A6C34878D82A}">
                    <a16:rowId xmlns:a16="http://schemas.microsoft.com/office/drawing/2014/main" val="37310855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86EBCFB-D82D-4C2A-8400-B1564D5ED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50" y="439428"/>
            <a:ext cx="6338696" cy="6100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388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6042F110-EE69-4FD1-B0AF-24D91831C9F0}"/>
              </a:ext>
            </a:extLst>
          </p:cNvPr>
          <p:cNvSpPr txBox="1"/>
          <p:nvPr/>
        </p:nvSpPr>
        <p:spPr>
          <a:xfrm>
            <a:off x="138896" y="1939833"/>
            <a:ext cx="1180617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Inability of the intestinal contents to pass distally in the lumen of intestine either from a mechanical barrier or absence of peristalsis without any mechanical barrier .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392C8548-3F63-427D-9ED9-80BE8BFD1FA5}"/>
              </a:ext>
            </a:extLst>
          </p:cNvPr>
          <p:cNvSpPr txBox="1"/>
          <p:nvPr/>
        </p:nvSpPr>
        <p:spPr>
          <a:xfrm>
            <a:off x="69449" y="3513858"/>
            <a:ext cx="114242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 Depending upon the </a:t>
            </a:r>
            <a:r>
              <a:rPr lang="en-US" sz="40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nature of obstruction</a:t>
            </a:r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: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ldhabi" pitchFamily="2" charset="-78"/>
                <a:cs typeface="Aldhabi" pitchFamily="2" charset="-78"/>
              </a:rPr>
              <a:t>       1-</a:t>
            </a:r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Dynamic obstruction</a:t>
            </a:r>
          </a:p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ldhabi" pitchFamily="2" charset="-78"/>
                <a:cs typeface="Aldhabi" pitchFamily="2" charset="-78"/>
              </a:rPr>
              <a:t>       2-</a:t>
            </a:r>
            <a:r>
              <a:rPr lang="en-US" sz="4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ldhabi" pitchFamily="2" charset="-78"/>
                <a:cs typeface="Aldhabi" pitchFamily="2" charset="-78"/>
              </a:rPr>
              <a:t> Adynamic obstruction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C564A1FB-923B-403E-97D6-53E902D0B3A0}"/>
              </a:ext>
            </a:extLst>
          </p:cNvPr>
          <p:cNvSpPr txBox="1"/>
          <p:nvPr/>
        </p:nvSpPr>
        <p:spPr>
          <a:xfrm>
            <a:off x="1541738" y="440365"/>
            <a:ext cx="8479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Small </a:t>
            </a:r>
            <a:r>
              <a:rPr lang="en-US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bowel obstruction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68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B930BA0-AE2F-46A2-A7B2-831A67A6B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8920053"/>
              </p:ext>
            </p:extLst>
          </p:nvPr>
        </p:nvGraphicFramePr>
        <p:xfrm>
          <a:off x="847735" y="1419899"/>
          <a:ext cx="10725139" cy="4857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0FA90B7-1CFC-44F0-A8E7-7B7BEF564AAB}"/>
              </a:ext>
            </a:extLst>
          </p:cNvPr>
          <p:cNvSpPr txBox="1"/>
          <p:nvPr/>
        </p:nvSpPr>
        <p:spPr>
          <a:xfrm>
            <a:off x="1067850" y="99800"/>
            <a:ext cx="610564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Causes</a:t>
            </a:r>
            <a:r>
              <a:rPr lang="en-US" sz="8000" b="1" i="0" dirty="0">
                <a:solidFill>
                  <a:srgbClr val="000000"/>
                </a:solidFill>
                <a:effectLst/>
                <a:latin typeface="Aldhabi" pitchFamily="2" charset="-78"/>
                <a:cs typeface="Aldhabi" pitchFamily="2" charset="-78"/>
              </a:rPr>
              <a:t> :-</a:t>
            </a:r>
            <a:endParaRPr lang="en-US" sz="8000" dirty="0"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6671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0614AE-7BC5-4F04-B8E8-71E966C2924F}"/>
              </a:ext>
            </a:extLst>
          </p:cNvPr>
          <p:cNvSpPr/>
          <p:nvPr/>
        </p:nvSpPr>
        <p:spPr>
          <a:xfrm>
            <a:off x="832069" y="247164"/>
            <a:ext cx="49496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Clinical presentation :-</a:t>
            </a:r>
          </a:p>
        </p:txBody>
      </p:sp>
      <p:sp>
        <p:nvSpPr>
          <p:cNvPr id="2" name="مربع نص 1"/>
          <p:cNvSpPr txBox="1"/>
          <p:nvPr/>
        </p:nvSpPr>
        <p:spPr>
          <a:xfrm>
            <a:off x="904874" y="1371600"/>
            <a:ext cx="10658475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Abdominal (stomach) cramps and pain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Bloating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Nausea &amp; vomiting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Dehydration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Malaise (an overall feeling of illness)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Lack of appetite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Severe constipation: In cases of complete obstruction, a person will not be able to pass stool (feces) or gas.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dirty="0">
                <a:latin typeface="Aldhabi" pitchFamily="2" charset="-78"/>
                <a:cs typeface="Aldhabi" pitchFamily="2" charset="-78"/>
              </a:rPr>
              <a:t>Absence of bowel sound: (initially it is increased to overcome the obstruction)</a:t>
            </a:r>
          </a:p>
        </p:txBody>
      </p:sp>
    </p:spTree>
    <p:extLst>
      <p:ext uri="{BB962C8B-B14F-4D97-AF65-F5344CB8AC3E}">
        <p14:creationId xmlns:p14="http://schemas.microsoft.com/office/powerpoint/2010/main" val="1231255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ED95-2DE3-4EEA-B191-7C188488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42105"/>
            <a:ext cx="10515600" cy="1325563"/>
          </a:xfrm>
        </p:spPr>
        <p:txBody>
          <a:bodyPr>
            <a:noAutofit/>
          </a:bodyPr>
          <a:lstStyle/>
          <a:p>
            <a:pPr algn="ctr" rtl="0"/>
            <a:r>
              <a:rPr lang="en-US" sz="8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Imaging</a:t>
            </a:r>
            <a:r>
              <a:rPr lang="en-US" sz="5400" b="1" i="0" dirty="0">
                <a:solidFill>
                  <a:srgbClr val="000000"/>
                </a:solidFill>
                <a:effectLst/>
                <a:latin typeface="Aldhabi" pitchFamily="2" charset="-78"/>
                <a:cs typeface="Aldhabi" pitchFamily="2" charset="-78"/>
              </a:rPr>
              <a:t> </a:t>
            </a:r>
            <a:endParaRPr lang="en-US" sz="5400" dirty="0"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000124" y="1789837"/>
            <a:ext cx="106584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Abdominal </a:t>
            </a:r>
            <a:r>
              <a:rPr lang="en-US" sz="4800" b="1" dirty="0">
                <a:latin typeface="Aldhabi" pitchFamily="2" charset="-78"/>
                <a:cs typeface="Aldhabi" pitchFamily="2" charset="-78"/>
              </a:rPr>
              <a:t>X-ray</a:t>
            </a:r>
            <a:r>
              <a:rPr lang="en-US" sz="4800" dirty="0">
                <a:latin typeface="Aldhabi" pitchFamily="2" charset="-78"/>
                <a:cs typeface="Aldhabi" pitchFamily="2" charset="-78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4800" b="1" dirty="0">
                <a:latin typeface="Aldhabi" pitchFamily="2" charset="-78"/>
                <a:cs typeface="Aldhabi" pitchFamily="2" charset="-78"/>
              </a:rPr>
              <a:t>CT</a:t>
            </a:r>
            <a:r>
              <a:rPr lang="en-US" sz="4800" dirty="0">
                <a:latin typeface="Aldhabi" pitchFamily="2" charset="-78"/>
                <a:cs typeface="Aldhabi" pitchFamily="2" charset="-78"/>
              </a:rPr>
              <a:t> abdomen and pelvis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4800" b="1" dirty="0">
                <a:latin typeface="Aldhabi" pitchFamily="2" charset="-78"/>
                <a:cs typeface="Aldhabi" pitchFamily="2" charset="-78"/>
              </a:rPr>
              <a:t>MRI</a:t>
            </a:r>
            <a:r>
              <a:rPr lang="en-US" sz="4800" dirty="0">
                <a:latin typeface="Aldhabi" pitchFamily="2" charset="-78"/>
                <a:cs typeface="Aldhabi" pitchFamily="2" charset="-78"/>
              </a:rPr>
              <a:t> abdomen and pelvis (with and/or without IV contrast)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Abdominal </a:t>
            </a:r>
            <a:r>
              <a:rPr lang="en-US" sz="4800" b="1" dirty="0">
                <a:latin typeface="Aldhabi" pitchFamily="2" charset="-78"/>
                <a:cs typeface="Aldhabi" pitchFamily="2" charset="-78"/>
              </a:rPr>
              <a:t>ultrasound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4800" dirty="0">
                <a:latin typeface="Aldhabi" pitchFamily="2" charset="-78"/>
                <a:cs typeface="Aldhabi" pitchFamily="2" charset="-78"/>
              </a:rPr>
              <a:t>Barium or water-soluble contrast </a:t>
            </a:r>
            <a:r>
              <a:rPr lang="en-US" sz="4800" b="1" dirty="0">
                <a:latin typeface="Aldhabi" pitchFamily="2" charset="-78"/>
                <a:cs typeface="Aldhabi" pitchFamily="2" charset="-78"/>
              </a:rPr>
              <a:t>enema</a:t>
            </a:r>
          </a:p>
        </p:txBody>
      </p:sp>
    </p:spTree>
    <p:extLst>
      <p:ext uri="{BB962C8B-B14F-4D97-AF65-F5344CB8AC3E}">
        <p14:creationId xmlns:p14="http://schemas.microsoft.com/office/powerpoint/2010/main" val="42892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E5C06-7AB2-45E1-8C22-F9A872E94E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6492" y="1286120"/>
            <a:ext cx="10477500" cy="5069470"/>
          </a:xfrm>
        </p:spPr>
        <p:txBody>
          <a:bodyPr>
            <a:noAutofit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n-US" sz="40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The  upright  abdominal  X-ray (AP or PA) :</a:t>
            </a:r>
          </a:p>
          <a:p>
            <a:pPr algn="l" rtl="0"/>
            <a:r>
              <a:rPr lang="en-US" sz="3600" dirty="0">
                <a:latin typeface="Aldhabi" pitchFamily="2" charset="-78"/>
                <a:cs typeface="Aldhabi" pitchFamily="2" charset="-78"/>
              </a:rPr>
              <a:t> Air under diaphragm(CXR could be used)</a:t>
            </a:r>
            <a:endParaRPr lang="en-US" sz="3600" b="0" i="0" dirty="0">
              <a:effectLst/>
              <a:latin typeface="Aldhabi" pitchFamily="2" charset="-78"/>
              <a:cs typeface="Aldhabi" pitchFamily="2" charset="-78"/>
            </a:endParaRPr>
          </a:p>
          <a:p>
            <a:pPr algn="l" rtl="0"/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 air–fluid levels</a:t>
            </a:r>
          </a:p>
          <a:p>
            <a:pPr algn="l" rtl="0"/>
            <a:r>
              <a:rPr lang="en-US" sz="3600" dirty="0">
                <a:latin typeface="Aldhabi" pitchFamily="2" charset="-78"/>
                <a:cs typeface="Aldhabi" pitchFamily="2" charset="-78"/>
              </a:rPr>
              <a:t> </a:t>
            </a:r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may demonstrate dilated loops of bowel</a:t>
            </a:r>
          </a:p>
          <a:p>
            <a:pPr algn="l" rtl="0"/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 Radiopaque foreign bodies</a:t>
            </a:r>
          </a:p>
          <a:p>
            <a:pPr marL="742950" indent="-742950" algn="l" rtl="0">
              <a:buFont typeface="+mj-lt"/>
              <a:buAutoNum type="arabicPeriod" startAt="2"/>
            </a:pPr>
            <a:r>
              <a:rPr lang="en-US" sz="4000" b="1" i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 left  lateral  decubitus  abdominal  X-ray:</a:t>
            </a:r>
          </a:p>
          <a:p>
            <a:pPr algn="l" rtl="0"/>
            <a:r>
              <a:rPr lang="en-US" sz="3600" dirty="0">
                <a:latin typeface="Aldhabi" pitchFamily="2" charset="-78"/>
                <a:cs typeface="Aldhabi" pitchFamily="2" charset="-78"/>
              </a:rPr>
              <a:t> Patient cant stand or sit to do PA view</a:t>
            </a:r>
          </a:p>
          <a:p>
            <a:pPr algn="l" rtl="0"/>
            <a:r>
              <a:rPr lang="en-US" sz="3600" b="0" i="0" dirty="0">
                <a:effectLst/>
                <a:latin typeface="Aldhabi" pitchFamily="2" charset="-78"/>
                <a:cs typeface="Aldhabi" pitchFamily="2" charset="-78"/>
              </a:rPr>
              <a:t> Left??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A1309-BB88-49C5-A27D-78C63944B3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0" t="23091" r="28642" b="8164"/>
          <a:stretch/>
        </p:blipFill>
        <p:spPr>
          <a:xfrm>
            <a:off x="6954354" y="3518452"/>
            <a:ext cx="4951896" cy="317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FB609-96D2-45D4-9B26-7B56854F33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t="23351" r="51091" b="10960"/>
          <a:stretch/>
        </p:blipFill>
        <p:spPr>
          <a:xfrm>
            <a:off x="6954355" y="190500"/>
            <a:ext cx="4951895" cy="3426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C3BC00-7CA4-42DC-B00C-3B27AC47E9BE}"/>
              </a:ext>
            </a:extLst>
          </p:cNvPr>
          <p:cNvSpPr txBox="1"/>
          <p:nvPr/>
        </p:nvSpPr>
        <p:spPr>
          <a:xfrm>
            <a:off x="336492" y="270457"/>
            <a:ext cx="6105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Abdominal x-ray :-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07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466</TotalTime>
  <Words>667</Words>
  <Application>Microsoft Office PowerPoint</Application>
  <PresentationFormat>Widescreen</PresentationFormat>
  <Paragraphs>117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Aldhabi</vt:lpstr>
      <vt:lpstr>Arial</vt:lpstr>
      <vt:lpstr>Calibri</vt:lpstr>
      <vt:lpstr>Franklin Gothic Book</vt:lpstr>
      <vt:lpstr>Perpetua</vt:lpstr>
      <vt:lpstr>Wingdings</vt:lpstr>
      <vt:lpstr>Wingdings 2</vt:lpstr>
      <vt:lpstr>موازنة</vt:lpstr>
      <vt:lpstr>Small bowel obstruction</vt:lpstr>
      <vt:lpstr>Normal abdominal X-ray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 </vt:lpstr>
      <vt:lpstr>PowerPoint Presentation</vt:lpstr>
      <vt:lpstr>PowerPoint Presentation</vt:lpstr>
      <vt:lpstr>Mechanical obstruction (small bowel  obstruction)     Mechanical obstruction (small bowel  obstruction)</vt:lpstr>
      <vt:lpstr> Etiology :  1-Bowel adhesions </vt:lpstr>
      <vt:lpstr>2-Hernia</vt:lpstr>
      <vt:lpstr>Findings on imaging...... </vt:lpstr>
      <vt:lpstr>Diagnosis ......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Ultrasound </vt:lpstr>
      <vt:lpstr>PowerPoint Presentation</vt:lpstr>
      <vt:lpstr>PowerPoint Presentation</vt:lpstr>
      <vt:lpstr> Functional obstruction ( PARALYTIC ILEUS )</vt:lpstr>
      <vt:lpstr>PowerPoint Presentation</vt:lpstr>
      <vt:lpstr>PowerPoint Presentation</vt:lpstr>
      <vt:lpstr>PARALYTIC ILEUS SECONDARY TO MESENTRIC ISCHEMIA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mohammad123</dc:creator>
  <cp:lastModifiedBy>نبال العميريين</cp:lastModifiedBy>
  <cp:revision>29</cp:revision>
  <dcterms:created xsi:type="dcterms:W3CDTF">2020-10-15T13:50:45Z</dcterms:created>
  <dcterms:modified xsi:type="dcterms:W3CDTF">2020-10-25T20:11:01Z</dcterms:modified>
</cp:coreProperties>
</file>