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3A2C-825D-4B52-9C67-F801EA675FAF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2C63-42A5-4B30-899E-97024F312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40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3376-B3A7-4F78-AFAD-346D78B277CD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3AA7-452D-4918-997A-B428A74C8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26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CC45-1ED4-48AC-80A6-E4AE376D98A0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4835-7E84-4452-B3F2-68863C2EC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5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A82F-92DA-426A-AD3D-A1F5A07CDE75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19D5-C29E-425C-95B9-FF57A1AD7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05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C9EF-FE60-4F53-893D-541A12A81ED7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D954-C7DB-4748-90EA-2428165B7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29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F4B2-DD40-4356-9B03-0EB2A5E660A2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50EC-A680-4382-AC8B-04D87685E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360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C408-B229-472F-AA63-70360C8872EC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D6EF-E339-43E6-BAC6-0DC4CC0DC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61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647E-FF79-4F9A-9D46-35AEED010F9C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ADAB-C7C2-4581-A7F6-6439FF7A6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82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AF1C-D6BA-4F5C-9240-E771A0EF7108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9A02-018B-4D3E-8D64-F951FC4A6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2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6693-EA20-463D-88A4-8B142641A13F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DD74-332A-43D9-99BC-73D288877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51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26BC-1E06-4080-A66C-788927B9E6F0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F518-D9D9-42FE-A1A0-17526B33A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0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D6E9-EE8B-40B4-9D8D-D3CBF6505BB2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610C-46F6-4092-8F7D-34916C826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46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72E5-4A90-4075-813C-66151D189F3D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0171-652C-494B-8900-034D4EF62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368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3770-781F-4F3A-8C9A-15F6CF9E1C77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1113-92F5-4AA7-AAC0-272580A4F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06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4FD8-20EE-4B75-A651-B5C0DC77588D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DFFF-B2D4-4F96-8F1B-7363F78B7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1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F0CE-5EB4-4A71-A7AB-0575541893B7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F053-2CBF-496E-BCE4-D71D99B92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60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EB77-3261-4C48-B9BA-FBC3DF61DBBA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1CB7-33D5-46FA-8599-E20BEEB5B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71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871096-20F6-4B59-8775-ECF5A1605155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A5BB42-CB72-40C7-B419-5AC3E4AFF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6" r:id="rId12"/>
    <p:sldLayoutId id="2147483723" r:id="rId13"/>
    <p:sldLayoutId id="2147483727" r:id="rId14"/>
    <p:sldLayoutId id="2147483728" r:id="rId15"/>
    <p:sldLayoutId id="2147483724" r:id="rId16"/>
    <p:sldLayoutId id="2147483725" r:id="rId17"/>
  </p:sldLayoutIdLst>
  <p:hf sldNum="0" hdr="0" ftr="0" dt="0"/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25" y="2271713"/>
            <a:ext cx="11758613" cy="20701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Anti-Fungal Drugs</a:t>
            </a:r>
            <a:endParaRPr lang="ar-EG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ar-E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Itraconazole and fluconazole: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more specific to fungal than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cytochme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 eaLnBrk="1" hangingPunct="1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hepatotoxic.</a:t>
            </a:r>
          </a:p>
          <a:p>
            <a:pPr algn="l" rtl="0" eaLnBrk="1" hangingPunct="1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adrenal suppression.</a:t>
            </a:r>
          </a:p>
          <a:p>
            <a:pPr algn="l" rtl="0" eaLnBrk="1" hangingPunct="1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drug interactions.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Fluconazole :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of choice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esophageal and oropharyngeal candidiasis and cryptococcal meningitis 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amphotericin B in systemic candidiasis.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876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Posaconazole: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broadest-spectrum azole.</a:t>
            </a:r>
          </a:p>
          <a:p>
            <a:pPr marL="514350" indent="-514350" algn="l" rtl="0" eaLnBrk="1" hangingPunct="1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azole with activity against mucormycosis.</a:t>
            </a:r>
          </a:p>
          <a:p>
            <a:pPr marL="514350" indent="-514350" algn="l" rtl="0" eaLnBrk="1" hangingPunct="1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 prophylaxis of fungal infections during cancer chemotherapy.</a:t>
            </a:r>
          </a:p>
          <a:p>
            <a:pPr marL="514350" indent="-514350" algn="l" rtl="0" eaLnBrk="1" hangingPunct="1">
              <a:buFont typeface="+mj-lt"/>
              <a:buAutoNum type="arabicPeriod" startAt="5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 of CYP3A4           increasing the levels of cyclosporine and tacrolimus.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6482" y="679450"/>
            <a:ext cx="10423806" cy="22981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Advantages of fluconazole over ketoconazole &amp; itraconazole: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Better absorption (not dependent on gastric acidity)      Not affected by the use of antacids or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blockers.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Reaches CSF      could be given in fungal meningitis.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Single dose         higher patient`s compliance.</a:t>
            </a:r>
            <a:endParaRPr lang="ar-EG" sz="28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727140" y="1438835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07976" y="2339788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2729753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16506" y="6279776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073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Echinocandins</a:t>
            </a:r>
            <a:endParaRPr lang="en-US" sz="28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Caspofungin – Micafungin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 synthesis of a glucose polymer that is necessary for maintaining structure of fungal cell wall          loss of cell wall integrity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lysis &amp; death.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by IV route)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Caspofungin: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candidiasis &amp; invasive aspergillosis refractory to amphotericin.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Micafungin: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 candidiasis and prophylaxis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 in bone marrow transplant patients.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Infusion-related 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Headache, fever &amp; flushing (histamine release).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08377" y="1855694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786877" y="1855694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3571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Griseofulvin </a:t>
            </a:r>
            <a:endParaRPr lang="en-US" sz="28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Fungistatic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Interfering with microtubular function        inhibition of mitosis.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Inhibiting nucleic acid synthesis.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active topically so given orally in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dermatophyte infections.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largely replaced by terbinafine &amp; azoles.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 &amp; vomiting.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 &amp; mental confusion.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Hepatotoxic.</a:t>
            </a:r>
          </a:p>
          <a:p>
            <a:pPr marL="514350" indent="-514350" algn="l" rtl="0" eaLnBrk="1" hangingPunct="1"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 induce         decrease warfarin level. </a:t>
            </a:r>
          </a:p>
          <a:p>
            <a:pPr marL="0" indent="0" algn="l" rtl="0" eaLnBrk="1" hangingPunct="1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42847" y="1398494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7750" y="5855746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7537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Terbinefine </a:t>
            </a:r>
            <a:endParaRPr lang="en-US" sz="28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Fungicidal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squalence epoxidase enzyme which is essential for ergosterol synthesis of cell membrane.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over azoles: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Squalene epoxidase enzyme is not present in human (more selective toxicity).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inhibition of cytochrome 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: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&amp; topical for dermatophytes ( more effective than griseofulvin).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(safe) : GIT and taste disturbances.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2355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Nystatin </a:t>
            </a:r>
            <a:endParaRPr lang="en-US" sz="28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Binds to ergosterol of fungal cell membrane       formation of artificial pores       leakage of important cell components          cell death 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(too toxic for systemic use).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locally in: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Oropharyngeal and GIT candidiasis: given orally (not absorbed)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candidiasis: topical (not irritant &amp; rarely causes allergy).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 candidiasis : given both topically and orally as GIT candidiasis forms a source of reinfection of vagina.</a:t>
            </a:r>
          </a:p>
          <a:p>
            <a:pPr marL="0" indent="0" algn="l" rtl="0" eaLnBrk="1" hangingPunct="1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37933" y="1427525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51533" y="1862952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891076" y="1862952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426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Antifungal drugs: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I-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for systemic (deep) fungal infections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Amphotercin B.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2- Flucytosine.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3- Capofungin.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4- Azoles: ketoconazole – fluconazole – itraconazole.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II-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for superficial infections :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Drugs given systemically 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azoles – griseofulvin – terbinafine.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Drugs given topically 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azoles – nystatin – terbinafine.</a:t>
            </a:r>
          </a:p>
          <a:p>
            <a:pPr marL="0" indent="0" algn="ctr" rtl="0" eaLnBrk="1" hangingPunct="1">
              <a:buFont typeface="Wingdings 3" panose="05040102010807070707" pitchFamily="18" charset="2"/>
              <a:buNone/>
            </a:pPr>
            <a:endParaRPr lang="ar-EG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fungal infections are treated first with topical agents.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therapy is used in: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topical therapy.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or inaccessible areas.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infections.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immunity of patient.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ar-EG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8591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mechanism of action,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antifungal drugs are classified</a:t>
            </a:r>
            <a:b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following:</a:t>
            </a:r>
            <a:endParaRPr lang="en-US" sz="27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EG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1063625"/>
            <a:ext cx="9829799" cy="54716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403" t="492" r="-24497" b="-39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96050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Amphotericin B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fungicidal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Binds to ergosterol of cell membrane       formation of artificial pores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leakage of important cell components       cell death.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selectively toxic to fungi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interact with ergosterol, a sterol unique to fungal cell membranes.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important antifungal in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fungal infections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especially: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life-threatening (IV – not absorbed orally).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 (intrathecal- does not reach CSF after IV injection)</a:t>
            </a:r>
            <a:endParaRPr lang="ar-EG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52882" y="1398494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813770" y="1411941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20117" y="1842247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9991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:</a:t>
            </a:r>
          </a:p>
          <a:p>
            <a:pPr marL="514350" indent="-514350" algn="l" rtl="0" eaLnBrk="1" hangingPunct="1">
              <a:buFont typeface="+mj-lt"/>
              <a:buAutoNum type="alphaU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Infusion Related: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Fever, rigors, hypotension&amp; shock. They can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avoided by: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infusion rate.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Pretreatment with antihistamines, antipyretics, meperidine or glucocorticoids.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lphaU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Dose-related nephrotoxicity.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can be decreased by: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Dose reduction (&amp; combine with flucytosine).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Use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liposomal formulations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(less binding of the drug to renal cells)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lphaU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Convulsion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intrathecal injection).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2589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Flucytosine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transformed to 5-flurouracil (5-FU)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nucleic acid synthesis.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cells cannot transform flucytosine into 5-FU        selective toxicity.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given orally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amphotericin or azoles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Cryptococcal infections.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depression (reversible).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Hair loss.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Hepatotoxic.</a:t>
            </a:r>
            <a:endParaRPr lang="ar-EG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15953" y="1452282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71647" y="2407023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9063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combination of flucytosine with amphotericin B: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resistance to amphotericin B.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doses of amphotericin are used        less nephrotoxicity.</a:t>
            </a:r>
          </a:p>
          <a:p>
            <a:pPr marL="0" indent="0" algn="ctr" rtl="0" eaLnBrk="1" hangingPunct="1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Azoles 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Ketoconazole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Fluconazole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Itraconazole.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orally.</a:t>
            </a:r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fungicidal</a:t>
            </a:r>
          </a:p>
          <a:p>
            <a:pPr algn="l" rtl="0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ergosterol synthesis by inhibiting fungal cytochrome 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to membrane dysfunction. </a:t>
            </a:r>
          </a:p>
          <a:p>
            <a:pPr marL="0" indent="0" algn="l" rtl="0" eaLnBrk="1" hangingPunct="1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Ketoconazole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oral broad spectrum antifungal.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fungal infections (mild &amp;non-meningeal) as alternative to amphotericin.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 infection.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Dermatophyles resistant to grisofulvin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terbinafine (oral and topical).</a:t>
            </a:r>
          </a:p>
          <a:p>
            <a:pPr marL="0" indent="0" algn="l" rtl="0" eaLnBrk="1" hangingPunct="1">
              <a:buNone/>
            </a:pPr>
            <a:endParaRPr lang="ar-EG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15953" y="1452282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4241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combination with 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Antacids or H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blockers       decrease gastric acidity      decrease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Amphotericin B: ketoconazole       decrease amphotericin effect by decreasing ergosterol ( target for amphotericin).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 – vomiting – rash (common).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 (serious).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steroid synthesis which is dependent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cytochrome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       adrenal suppression (used in Cushing`s disease).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Testosterone        gynecomastia &amp; impotence (used in cancer prostate).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sex hormones       menstrual irregularities &amp; infertility.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metabolism of drugs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interactions</a:t>
            </a:r>
          </a:p>
          <a:p>
            <a:pPr algn="l" rtl="0" eaLnBrk="1" hangingPunct="1"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Astermizole &amp;terfenadine (antihistamines)       arrhythmia.</a:t>
            </a:r>
          </a:p>
          <a:p>
            <a:pPr algn="l" rtl="0" eaLnBrk="1" hangingPunct="1"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Warfarin &amp; antiepileptics.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v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EBF-A400-4DCD-ACF4-9D6B084D949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76166" y="820271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893425" y="820271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63670" y="1627094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1117" y="4504766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41494" y="5002306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4496" y="5472953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0838" y="5970495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60462" y="6387354"/>
            <a:ext cx="484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9013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6216</TotalTime>
  <Words>604</Words>
  <Application>Microsoft Office PowerPoint</Application>
  <PresentationFormat>مخصص</PresentationFormat>
  <Paragraphs>137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Ion</vt:lpstr>
      <vt:lpstr>Anti-Fungal Drugs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 Central Nervous system</dc:title>
  <dc:creator>Ahmad Hafeiz</dc:creator>
  <cp:lastModifiedBy>mutah</cp:lastModifiedBy>
  <cp:revision>1495</cp:revision>
  <dcterms:created xsi:type="dcterms:W3CDTF">2017-09-22T06:59:40Z</dcterms:created>
  <dcterms:modified xsi:type="dcterms:W3CDTF">2019-12-05T06:39:25Z</dcterms:modified>
</cp:coreProperties>
</file>