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6" r:id="rId3"/>
    <p:sldId id="258" r:id="rId4"/>
    <p:sldId id="259" r:id="rId5"/>
    <p:sldId id="277" r:id="rId6"/>
    <p:sldId id="278" r:id="rId7"/>
    <p:sldId id="279" r:id="rId8"/>
    <p:sldId id="280" r:id="rId9"/>
    <p:sldId id="260" r:id="rId10"/>
    <p:sldId id="281" r:id="rId11"/>
    <p:sldId id="275" r:id="rId12"/>
    <p:sldId id="283" r:id="rId13"/>
    <p:sldId id="276" r:id="rId14"/>
    <p:sldId id="288" r:id="rId15"/>
    <p:sldId id="285" r:id="rId16"/>
    <p:sldId id="287" r:id="rId17"/>
    <p:sldId id="295" r:id="rId18"/>
    <p:sldId id="286" r:id="rId19"/>
    <p:sldId id="261" r:id="rId20"/>
    <p:sldId id="262" r:id="rId21"/>
    <p:sldId id="293" r:id="rId22"/>
    <p:sldId id="263" r:id="rId23"/>
    <p:sldId id="291" r:id="rId24"/>
    <p:sldId id="264" r:id="rId25"/>
    <p:sldId id="265" r:id="rId26"/>
    <p:sldId id="294" r:id="rId27"/>
    <p:sldId id="266" r:id="rId28"/>
    <p:sldId id="267" r:id="rId29"/>
    <p:sldId id="268" r:id="rId30"/>
    <p:sldId id="282" r:id="rId31"/>
    <p:sldId id="290" r:id="rId32"/>
    <p:sldId id="270" r:id="rId33"/>
    <p:sldId id="284" r:id="rId34"/>
    <p:sldId id="269" r:id="rId35"/>
    <p:sldId id="271" r:id="rId36"/>
    <p:sldId id="272" r:id="rId37"/>
    <p:sldId id="273" r:id="rId38"/>
    <p:sldId id="27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669900"/>
    <a:srgbClr val="66FF33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71864" autoAdjust="0"/>
  </p:normalViewPr>
  <p:slideViewPr>
    <p:cSldViewPr>
      <p:cViewPr>
        <p:scale>
          <a:sx n="53" d="100"/>
          <a:sy n="53" d="100"/>
        </p:scale>
        <p:origin x="-23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ABE30D-1CC5-4735-A4CC-1CE22CE409C4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F63635-3CCB-4763-84BD-56B4DD456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6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7B97E60-97D3-4A45-8C47-06815016EE65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ECEE64-C795-4C0B-8733-F75D510034DB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4E029C2-5D04-4828-BBF0-2F76E57FF0F9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59F16E-A73D-467B-9B61-6A7A1138BF01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4D57C30-A268-491C-B3E8-CC113E98F36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24CB1E-E27C-4368-9DB2-4CDC9DDE961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7193648-8A7C-4F89-ACA2-B7887617AB2B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7BF0D28-FF41-4F3C-80E5-6D2F84A10E1A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8768C69-E734-42F5-AAA9-FD86F206A4D5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411DEB1-715E-49C3-B414-023140BC7F7F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F57A48E-54A7-4847-B790-51BCD30D7EFC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21D2906-84DB-4551-B236-CD6ED572E2F0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4E8352-C7BE-466C-8447-1E729398A1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7B22-672E-45AC-AF21-36BFF8158D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952-8A32-41E4-9106-BA1F564AA0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EE7B-7323-4D03-A043-7A42A74529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05314E-5868-4EB8-9781-4768EBFB92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9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D1D3C5-A865-4C5D-BBFC-6AAFEB07D0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6906D-AB53-4720-BF75-8078D2B683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B790EE-F2EF-47E6-8475-86A49E8DCD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C687-0ECE-4D63-8E7E-8627771177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3BC60-A364-4522-B58F-BD42881DCF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0946E6-1560-4095-91ED-7803977A67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9249EB-DE77-41E6-A1C1-EEAF3B8BB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3" r:id="rId2"/>
    <p:sldLayoutId id="2147484008" r:id="rId3"/>
    <p:sldLayoutId id="2147484009" r:id="rId4"/>
    <p:sldLayoutId id="2147484010" r:id="rId5"/>
    <p:sldLayoutId id="2147484011" r:id="rId6"/>
    <p:sldLayoutId id="2147484004" r:id="rId7"/>
    <p:sldLayoutId id="2147484012" r:id="rId8"/>
    <p:sldLayoutId id="2147484013" r:id="rId9"/>
    <p:sldLayoutId id="2147484005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aufCB3vfJAhWFVxoKHd4EDyIQjRwIBw&amp;url=https%3A%2F%2Fwww.mutah.edu.jo%2FNational-sec%2Findex.htm&amp;psig=AFQjCNF9gqZMCJ2L1WCSX58F8SAdyG2nUw&amp;ust=1451157741830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google.jo/url?sa=i&amp;rct=j&amp;q=&amp;esrc=s&amp;source=images&amp;cd=&amp;cad=rja&amp;uact=8&amp;ved=0ahUKEwi234eEk8_JAhXM7xQKHb02DesQjRwIBw&amp;url=http%3A%2F%2Fwww.medicaldepartmentstore.com%2FRing-Pessary-p%2Frxxs.htm&amp;psig=AFQjCNGK-E-r0olISdPmMWkJxOm-j9s8LA&amp;ust=1449763186010800" TargetMode="External"/><Relationship Id="rId7" Type="http://schemas.openxmlformats.org/officeDocument/2006/relationships/hyperlink" Target="http://www.google.jo/url?sa=i&amp;rct=j&amp;q=&amp;esrc=s&amp;source=images&amp;cd=&amp;cad=rja&amp;uact=8&amp;ved=0ahUKEwjKhPTQk8_JAhWBHxQKHQGFCtoQjRwIBw&amp;url=http%3A%2F%2Fwww.medicaldepartmentstore.com%2FPessary-Vaginal-Pessaries-s%2F3788.htm&amp;psig=AFQjCNGK-E-r0olISdPmMWkJxOm-j9s8LA&amp;ust=14497631860108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s://www.google.jo/url?sa=i&amp;rct=j&amp;q=&amp;esrc=s&amp;source=images&amp;cd=&amp;cad=rja&amp;uact=8&amp;ved=0ahUKEwj214Kzk8_JAhVD8RQKHXHABYsQjRwIBw&amp;url=https%3A%2F%2Fwww.healthproductsforyou.com%2Fp-evacare-gellhorn-pessary-with-support.html&amp;psig=AFQjCNGK-E-r0olISdPmMWkJxOm-j9s8LA&amp;ust=1449763186010800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www.google.jo/url?sa=i&amp;rct=j&amp;q=&amp;esrc=s&amp;source=images&amp;cd=&amp;cad=rja&amp;uact=8&amp;ved=0ahUKEwit47Pxk8_JAhVBlRQKHStbCBMQjRwIBw&amp;url=http%3A%2F%2Fwww.incoshop.co.uk%2Fmilex-donut-pessary-492-p.asp&amp;bvm=bv.109332125,d.d24&amp;psig=AFQjCNEwpjii7bMT36__NWtLM23kkWve4g&amp;ust=1449763453272919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(POP)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962400"/>
            <a:ext cx="6662738" cy="1116013"/>
          </a:xfrm>
        </p:spPr>
        <p:txBody>
          <a:bodyPr/>
          <a:lstStyle/>
          <a:p>
            <a:pPr marR="0" algn="ctr" eaLnBrk="1" hangingPunct="1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Ahlam Al-Kharabsheh</a:t>
            </a:r>
          </a:p>
          <a:p>
            <a:pPr marR="0" algn="ctr" eaLnBrk="1" hangingPunct="1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 Professor, OBS &amp; GYN department</a:t>
            </a:r>
          </a:p>
          <a:p>
            <a:pPr marR="0" algn="ctr" eaLnBrk="1" hangingPunct="1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pic>
        <p:nvPicPr>
          <p:cNvPr id="9220" name="Picture 9" descr="https://www.mutah.edu.jo/National-sec/images/mutah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uterus_prolapse_after_220x201_w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Picture 4" descr="Uterine_Prolapse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an5s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4582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The Baden and Walker Grading System (1968)</a:t>
            </a:r>
            <a:endParaRPr lang="en-US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0	no prolapse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1	prolapse halfway to the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2	prolapse to the introitus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3	prolapse halfway beyond the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4	complete prolapse</a:t>
            </a:r>
          </a:p>
          <a:p>
            <a:pPr marR="0" algn="l" eaLnBrk="1" hangingPunct="1">
              <a:tabLst>
                <a:tab pos="3619500" algn="l"/>
              </a:tabLst>
            </a:pPr>
            <a:endParaRPr lang="en-US" sz="2400" smtClean="0">
              <a:solidFill>
                <a:schemeClr val="tx1"/>
              </a:solidFill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51482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The topography of vagina is described using six points (2 on anterior vaginal wall, 2 on the superior vagina, 2 on the posterior vaginal wall). In addition to other 3 points.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</a:t>
            </a:r>
            <a:endParaRPr lang="en-US" sz="2800" dirty="0"/>
          </a:p>
        </p:txBody>
      </p:sp>
      <p:pic>
        <p:nvPicPr>
          <p:cNvPr id="5" name="Picture 4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7200" y="0"/>
            <a:ext cx="7366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82600"/>
            <a:ext cx="7366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11 0.00925 L -1.03611 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23 0.0148 L 1.02223 0.0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نتيجة بحث الصور عن cystocele in POP 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5050" y="457200"/>
            <a:ext cx="611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0439400" y="3886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95400"/>
            <a:ext cx="61356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34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-0.0222 L 0.75105 -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2 -0.0111 L -0.76042 -0.0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0:  no prolapse</a:t>
            </a:r>
          </a:p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I:  the most distal portion of the prolapse is &gt;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              above the level of the hymen</a:t>
            </a:r>
          </a:p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II:  the most distal portion of the prolapse is </a:t>
            </a:r>
            <a:r>
              <a:rPr lang="en-US" altLang="zh-TW" sz="2400" smtClean="0">
                <a:latin typeface="Arial" pitchFamily="34" charset="0"/>
                <a:cs typeface="Arial" pitchFamily="34" charset="0"/>
                <a:sym typeface="Symbol" pitchFamily="18" charset="2"/>
              </a:rPr>
              <a:t>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          proximal to or distal to the hymen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Stage III:  the most distal portion of the prolapse is 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                1cm below the plane of the hymen.</a:t>
            </a:r>
          </a:p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IV:  complete eversion of the total length of the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                  vagina.  </a:t>
            </a:r>
            <a:endParaRPr lang="en-US" smtClean="0"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(POP-Q), </a:t>
            </a:r>
            <a:r>
              <a:rPr lang="en-US" altLang="zh-TW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Simplified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 Congenital </a:t>
            </a: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(genetic factor):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Prolapse may occur in nulliparous.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More common in certain races than others.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It is familial.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 Childbirth: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Multiparity.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Prolonged labor.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Difficult vaginal delivery.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 (The single major factor for POP)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A prolapse is a protrusion of an organ or structure beyond its normal anatomical site.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Pelvic Organ Prolapse </a:t>
            </a:r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(POP)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is usually classified according to its location and the organ contained within it.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958138" cy="4338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 After hysterectomy. </a:t>
            </a:r>
            <a:r>
              <a:rPr lang="en-US" sz="1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Incidence 1-10% &amp; usually accompanied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                                                     by enterocele (70%).</a:t>
            </a:r>
            <a:endParaRPr lang="en-US" sz="2400" b="1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4- Raised intra-abdominal pressure: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Chronic cough.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Chronic constipation. 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(Cretinism)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Pregnancy, labor and delivery.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Large pelvic and abdominal tumor.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rial" pitchFamily="34" charset="0"/>
                <a:cs typeface="Arial" pitchFamily="34" charset="0"/>
              </a:rPr>
              <a:t>Ascitis.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5- Ageing: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common in post menopausal women.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6- Obesity (BMI &gt;25).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9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00" y="685800"/>
            <a:ext cx="48768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 0.00231 L 0.80903 -0.0087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138"/>
            <a:ext cx="8610600" cy="537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History: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Lump protruding from the vagina either on straining or even at rest.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Lower abdominal discomfort and back pain.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u="sng" smtClean="0">
                <a:latin typeface="Arial" pitchFamily="34" charset="0"/>
                <a:cs typeface="Arial" pitchFamily="34" charset="0"/>
              </a:rPr>
              <a:t>In anterior compartment prolapse: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urinary frequency, urgency, voiding difficulty, urinary tract infections and stress incontinence.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u="sng" smtClean="0">
                <a:latin typeface="Arial" pitchFamily="34" charset="0"/>
                <a:cs typeface="Arial" pitchFamily="34" charset="0"/>
              </a:rPr>
              <a:t>Posterior compartment prolapse</a:t>
            </a:r>
            <a:r>
              <a:rPr lang="en-US" sz="2000" b="1" u="sng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incomplete bowel emptying, constipation.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Sexual dysfunction.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82976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POPDI-6: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</a:t>
            </a:r>
            <a:r>
              <a:rPr lang="en-US" sz="270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prolapse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distress inventory 6</a:t>
            </a:r>
            <a:b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PISQ-12:</a:t>
            </a:r>
            <a:r>
              <a:rPr lang="en-MY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</a:t>
            </a:r>
            <a:r>
              <a:rPr lang="en-MY" sz="270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prolapse</a:t>
            </a: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/urinary incontinence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sexual function questionnaire</a:t>
            </a:r>
            <a:endParaRPr lang="en-US" sz="27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4419600"/>
          </a:xfrm>
        </p:spPr>
        <p:txBody>
          <a:bodyPr/>
          <a:lstStyle/>
          <a:p>
            <a:pPr marR="0" algn="l"/>
            <a:endParaRPr lang="en-US" smtClean="0"/>
          </a:p>
          <a:p>
            <a:pPr marR="0" algn="l">
              <a:spcBef>
                <a:spcPct val="0"/>
              </a:spcBef>
            </a:pPr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2400" b="1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Procidentia:</a:t>
            </a: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Bloody vaginal discharge due to ulceration</a:t>
            </a:r>
          </a:p>
          <a:p>
            <a:pPr marR="0" algn="l">
              <a:spcBef>
                <a:spcPct val="0"/>
              </a:spcBef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and infection of the most dependent part of</a:t>
            </a:r>
          </a:p>
          <a:p>
            <a:pPr marR="0" algn="l">
              <a:spcBef>
                <a:spcPct val="0"/>
              </a:spcBef>
            </a:pPr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prolpase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(Decubitus ulcer).</a:t>
            </a:r>
          </a:p>
          <a:p>
            <a:pPr marR="0" algn="l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958138" cy="4414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Abdominal examination: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to exclude tumors, organomegaly and ascitis.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Vaginal examination: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On dorsal position, the prolapse could be seen protruding through the introitus. If not, the patient should be asked to push down or cough.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Any ulceration should be detected.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Bimanual exam to exclude pelvic tumors.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By Sim’s speculum and the patient in the left lateral position, the type of prolapse should be identified.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By combined rectal and vaginal digital exam, we can differentiate between rectocele and enterocele.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  <p:pic>
        <p:nvPicPr>
          <p:cNvPr id="32773" name="Picture 5" descr="نتيجة بحث الصور عن sims spe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0" y="1219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نتيجة بحث الصور عن bivalve specu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90600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25 -0.03606 L 0.78125 -0.03606 " pathEditMode="relative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0.00554 L -0.77917 0.016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Congenital or inclusion vaginal cysts.</a:t>
            </a: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Urethral diverticulum.</a:t>
            </a: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Large uterine polyp.</a:t>
            </a: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Pedunculated fibroid.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Differential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In case of urinary symptoms, GUE, urine culture, cystometry, and cystoscopy may be considered to exclude local causes in the bladder.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In major degree of prolonged uterine prolapse, renal function should be studied to exclude renal failure due to kinking of the ureters.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Imaging study: MRI.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Investigations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958138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choice of treatment depends on: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patient wish.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Age of patient and parity.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Preservation of sexual function.</a:t>
            </a:r>
          </a:p>
          <a:p>
            <a:pPr eaLnBrk="1" hangingPunct="1">
              <a:buClr>
                <a:schemeClr val="folHlink"/>
              </a:buClr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treatment is conservative and/or surgical.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sz="3600" b="1" smtClean="0"/>
          </a:p>
          <a:p>
            <a:pPr eaLnBrk="1" hangingPunct="1"/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It affects 12 – 30 % of multiparous and 2% of nulliparous women.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It is extremely common problem. About 11 % of women will have one kind of the operation for prolapse during their life.*</a:t>
            </a:r>
          </a:p>
          <a:p>
            <a:pPr eaLnBrk="1" hangingPunct="1"/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smtClean="0">
                <a:latin typeface="Arial" pitchFamily="34" charset="0"/>
                <a:cs typeface="Arial" pitchFamily="34" charset="0"/>
              </a:rPr>
              <a:t>                                                                *</a:t>
            </a:r>
            <a:r>
              <a:rPr lang="en-US" altLang="zh-TW" sz="1600" smtClean="0">
                <a:latin typeface="Arial" pitchFamily="34" charset="0"/>
                <a:cs typeface="Arial" pitchFamily="34" charset="0"/>
              </a:rPr>
              <a:t>Olsen AL, et al. Obstet Gynecol. 1997; 89(4):501-6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Prevalence</a:t>
            </a:r>
          </a:p>
        </p:txBody>
      </p:sp>
      <p:pic>
        <p:nvPicPr>
          <p:cNvPr id="4" name="內容版面配置區 3" descr="螢幕快照 2014-02-18 下午9.38.49.png"/>
          <p:cNvPicPr>
            <a:picLocks noChangeAspect="1"/>
          </p:cNvPicPr>
          <p:nvPr/>
        </p:nvPicPr>
        <p:blipFill>
          <a:blip r:embed="rId3"/>
          <a:srcRect b="12203"/>
          <a:stretch>
            <a:fillRect/>
          </a:stretch>
        </p:blipFill>
        <p:spPr bwMode="auto">
          <a:xfrm>
            <a:off x="4419600" y="3505200"/>
            <a:ext cx="4459288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d2e937bfe7bd452745975c3b8ef41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724400" y="1828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Hippocratic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Succussion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8916" name="Picture 5" descr="ebers_papyrus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914400" y="17526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Kahun gynecological papyrus</a:t>
            </a: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914400" y="304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History of POP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images3GN4CPR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PESSARY+1867draw+(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3048000" y="6096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Pessary 1867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6934200" y="2590800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40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138"/>
            <a:ext cx="8686800" cy="5376862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Attempt should be made to correct obesity, chronic cough and constipation.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If decubitus ulcer is found, then local estrogen for 7 days should be used.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Pelvic floor muscle exercises.</a:t>
            </a:r>
          </a:p>
          <a:p>
            <a:pPr eaLnBrk="1" hangingPunct="1">
              <a:buClr>
                <a:schemeClr val="folHlink"/>
              </a:buClr>
              <a:buFont typeface="Wingdings 3" pitchFamily="18" charset="2"/>
              <a:buNone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Pessary: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Support Pessary: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Ring Pessary:</a:t>
            </a:r>
          </a:p>
          <a:p>
            <a:pPr eaLnBrk="1" hangingPunct="1"/>
            <a:r>
              <a:rPr lang="en-US" sz="2000" b="1" smtClean="0">
                <a:latin typeface="Arial" pitchFamily="34" charset="0"/>
                <a:cs typeface="Arial" pitchFamily="34" charset="0"/>
              </a:rPr>
              <a:t>A silicon rubber-based ring pessaries are most popular for conservative therapy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2800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Space- Filling Pessary: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Donut, Gellhorn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dn3.volusion.com/nyp6e.5nqw5/v/vspfiles/photos/RXXS-2T.jpg?14198516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s://encrypted-tbn2.gstatic.com/images?q=tbn:ANd9GcQyp6FFgZyAOgWm1WwgnZBT17Yr24eMWAfQgRcuaS9n85UUE-UPn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http://cdn3.volusion.com/nyp6e.5nqw5/v/vspfiles/photos/IR_PESSARY-1.jpg?141985163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http://www.incoshop.co.uk/ekmps/shops/incostress/images/milex-donut-pessary-492-p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958138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They are inserted in the vagina, but should be changed at regular intervals.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The use of ring pessaries my be complicated by vaginal ulceration and infection.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Indications of pessaries: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As a therapeutic test.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Medically unfit for surgery or refused surgery.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During and after pregnancy.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While awaiting for surgery.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u="sng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Cystourethrocele:</a:t>
            </a:r>
            <a:r>
              <a:rPr lang="en-US" sz="26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Anterior colporrhaphy operation.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u="sng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Rectocele:</a:t>
            </a:r>
            <a:r>
              <a:rPr lang="en-US" sz="2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Posterior colpo-perinorrhaphy.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Enterocele: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Posterior colporrhaphy with excision of the peritoneal sac.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Uterine Prolapse:</a:t>
            </a:r>
          </a:p>
          <a:p>
            <a:pPr eaLnBrk="1" hangingPunct="1"/>
            <a:r>
              <a:rPr lang="en-US" sz="2400" b="1" smtClean="0">
                <a:latin typeface="Arial" pitchFamily="34" charset="0"/>
                <a:cs typeface="Arial" pitchFamily="34" charset="0"/>
              </a:rPr>
              <a:t>Vaginal hysterectomy: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in elderly patients and those who completed the family or with other uterine or cervical pathology. Adequate vault support of the utero-sacral ligement or the sacrospinous ligament (SSL fixation) is needed.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treatment: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Manchester operation:</a:t>
            </a:r>
            <a:r>
              <a:rPr lang="en-US" sz="26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amputation of the cervix, bringing of the cardinal ligaments and uterosacral ligaments anterior to the lower uterine segment followed by vaginal repair.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Sacrohysteropexy:</a:t>
            </a:r>
            <a:r>
              <a:rPr lang="en-US" sz="2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this is an abdominal operation. It involves attachment of a synthetic mesh from the uterocervical junction (isthmus) to the anterior longitudinal ligament of the sacrum</a:t>
            </a:r>
            <a:r>
              <a:rPr lang="en-US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Trans-vaginal mesh (TVM):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(uterine sparing)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4133850"/>
            <a:ext cx="3581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ictur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429125"/>
            <a:ext cx="3638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1248 L 0.47083 -0.012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9 -0.0007 L -0.50729 -0.0007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Vault prolapse:</a:t>
            </a:r>
            <a:endParaRPr lang="en-US" sz="2800" u="sng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smtClean="0">
                <a:latin typeface="Arial" pitchFamily="34" charset="0"/>
                <a:cs typeface="Arial" pitchFamily="34" charset="0"/>
              </a:rPr>
              <a:t>Sacrocolpopexy: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smtClean="0">
                <a:latin typeface="Arial" pitchFamily="34" charset="0"/>
                <a:cs typeface="Arial" pitchFamily="34" charset="0"/>
              </a:rPr>
              <a:t>The vaginal vault is attached to the sacrum by synthetic mesh.</a:t>
            </a:r>
          </a:p>
          <a:p>
            <a:pPr eaLnBrk="1" hangingPunct="1"/>
            <a:r>
              <a:rPr lang="en-US" sz="1800" b="1" smtClean="0">
                <a:latin typeface="Arial" pitchFamily="34" charset="0"/>
                <a:cs typeface="Arial" pitchFamily="34" charset="0"/>
              </a:rPr>
              <a:t>Sling operation: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 The vaginal vault is slinged to the anterior abdominal wall by two strips of anterior rectus sheath.</a:t>
            </a:r>
          </a:p>
          <a:p>
            <a:pPr eaLnBrk="1" hangingPunct="1"/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200" smtClean="0">
                <a:latin typeface="Arial" pitchFamily="34" charset="0"/>
                <a:cs typeface="Arial" pitchFamily="34" charset="0"/>
              </a:rPr>
              <a:t>Both operations are carried out by abdominal approach.</a:t>
            </a:r>
          </a:p>
          <a:p>
            <a:pPr eaLnBrk="1" hangingPunct="1">
              <a:buFont typeface="Wingdings 3" pitchFamily="18" charset="2"/>
              <a:buNone/>
            </a:pPr>
            <a:endParaRPr lang="en-US" sz="22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b="1" smtClean="0">
                <a:latin typeface="Arial" pitchFamily="34" charset="0"/>
                <a:cs typeface="Arial" pitchFamily="34" charset="0"/>
              </a:rPr>
              <a:t>Vaginal procedures: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Sacrospinous ligament fixation (SSLF), Uteroscaral ligament suspension, ileococcygeous suspension, Vaginal mesh kits,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3352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Thank you</a:t>
            </a:r>
            <a:endParaRPr lang="ar-SA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557338"/>
            <a:ext cx="8686800" cy="5376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I- Vaginal wall prolapse: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A- Anterior vaginal wall prolapse (Antrior compartment prolpase):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urethrocele.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Cystocele.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cystourethrocele.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b="1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Posterior vaginal wall prolapse (Postrior compartment prolapse):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 Rectocele.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Enterocele.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b="1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C- Apical vaginal wall prolapse: (Apical compartment prolapse)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Vault prolapse (after hysterectomy).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terus_prolapse_before_220x201_w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نتيجة بحث الصور عن delancey levels of sup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0" y="838200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10200" y="4495800"/>
            <a:ext cx="2281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Delancy’s level of suppport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7 3.48128E-6 L 0.86667 3.4812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ys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04800"/>
            <a:ext cx="8153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c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502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Rectoc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nter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669900"/>
                </a:solidFill>
              </a:rPr>
              <a:t>II-  Uterine prolapse:Of 3 grades: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66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Grade 1: descent within the vagina.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Grade 2: Descent of the cervix outside the introitus but not 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              body of the uterus.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Grade 3: Descent of the whole uterus outside the introitus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             (Procidentia).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669900"/>
                </a:solidFill>
              </a:rPr>
              <a:t>III- Combined type.</a:t>
            </a:r>
            <a:r>
              <a:rPr lang="en-US" sz="2400" smtClean="0">
                <a:solidFill>
                  <a:srgbClr val="669900"/>
                </a:solidFill>
              </a:rPr>
              <a:t>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solidFill>
                <a:srgbClr val="6699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2527</TotalTime>
  <Words>1127</Words>
  <Application>Microsoft Office PowerPoint</Application>
  <PresentationFormat>On-screen Show (4:3)</PresentationFormat>
  <Paragraphs>187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Times New Roman</vt:lpstr>
      <vt:lpstr>Arial</vt:lpstr>
      <vt:lpstr>Lucida Sans Unicode</vt:lpstr>
      <vt:lpstr>Wingdings 3</vt:lpstr>
      <vt:lpstr>Verdana</vt:lpstr>
      <vt:lpstr>Wingdings 2</vt:lpstr>
      <vt:lpstr>Calibri</vt:lpstr>
      <vt:lpstr>Microsoft JhengHei</vt:lpstr>
      <vt:lpstr>Wingdings</vt:lpstr>
      <vt:lpstr>Symbol</vt:lpstr>
      <vt:lpstr>Concourse</vt:lpstr>
      <vt:lpstr>Pelvic Organ Prolapse  (POP)</vt:lpstr>
      <vt:lpstr>Pelvic Organ Prolapse</vt:lpstr>
      <vt:lpstr>Prevalence</vt:lpstr>
      <vt:lpstr>Classification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Baden and Walker Grading System (1968)</vt:lpstr>
      <vt:lpstr>ICS CLASSIFICATION (1996) Quantitative Pelvic Organ Prolapse (POP-Q)</vt:lpstr>
      <vt:lpstr>PowerPoint Presentation</vt:lpstr>
      <vt:lpstr>ICS CLASSIFICATION (1996) Quantitative Pelvic Organ Prolapse (POP-Q), Simplified</vt:lpstr>
      <vt:lpstr>Etiology of Prolapse</vt:lpstr>
      <vt:lpstr>Etiology of Prolapse</vt:lpstr>
      <vt:lpstr>PowerPoint Presentation</vt:lpstr>
      <vt:lpstr>Clinical features</vt:lpstr>
      <vt:lpstr>POPDI-6: Pelvic organ prolapse distress inventory 6             PISQ-12: Pelvic organ prolapse/urinary incontinence                                        sexual function questionnaire</vt:lpstr>
      <vt:lpstr>PowerPoint Presentation</vt:lpstr>
      <vt:lpstr>Clinical features</vt:lpstr>
      <vt:lpstr>PowerPoint Presentation</vt:lpstr>
      <vt:lpstr>Differential diagnosis</vt:lpstr>
      <vt:lpstr>Investigations</vt:lpstr>
      <vt:lpstr>Treatment</vt:lpstr>
      <vt:lpstr>PowerPoint Presentation</vt:lpstr>
      <vt:lpstr>PowerPoint Presentation</vt:lpstr>
      <vt:lpstr>Conservative treatment</vt:lpstr>
      <vt:lpstr>PowerPoint Presentation</vt:lpstr>
      <vt:lpstr>Conservative treatment</vt:lpstr>
      <vt:lpstr>Surgical treatment: </vt:lpstr>
      <vt:lpstr>Surgical treatment (uterine sparing)</vt:lpstr>
      <vt:lpstr>Surgical treatment</vt:lpstr>
      <vt:lpstr>PowerPoint Presentation</vt:lpstr>
    </vt:vector>
  </TitlesOfParts>
  <Company>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Utero-vaginal prolapse</dc:title>
  <dc:creator>Daina</dc:creator>
  <cp:lastModifiedBy>Rabai </cp:lastModifiedBy>
  <cp:revision>80</cp:revision>
  <cp:lastPrinted>1601-01-01T00:00:00Z</cp:lastPrinted>
  <dcterms:created xsi:type="dcterms:W3CDTF">2005-06-24T09:29:14Z</dcterms:created>
  <dcterms:modified xsi:type="dcterms:W3CDTF">2021-02-11T23:50:42Z</dcterms:modified>
</cp:coreProperties>
</file>