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57" r:id="rId4"/>
    <p:sldId id="258" r:id="rId5"/>
    <p:sldId id="259" r:id="rId6"/>
    <p:sldId id="265" r:id="rId7"/>
    <p:sldId id="261" r:id="rId8"/>
    <p:sldId id="262" r:id="rId9"/>
    <p:sldId id="266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68B4C3-E728-4116-90BF-A2997E645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84C65D-9923-4B61-8676-1343524553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FDDFFB-7ECA-4159-9916-4B64324EA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E5346-CE52-427F-99A6-68AD59014F48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2944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ECD70E-8B9D-476A-BB5D-3E8E2C2F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B85700-E430-4FC7-A29D-EBDE93C0F1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8C751-BAEB-4C4C-9BBD-8E0D0E1604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233FA-5177-486C-BF1A-A4BE7473FB0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64067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7BB00A-43C7-408A-BBE5-E79F75542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8864E8-2CD5-4D8D-A334-D3BF1F153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BDBB5B-E6CC-47CD-BB62-48E253EDD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25193-58C0-4942-93AC-1A54F58ECB0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608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ECA501-9CED-466D-A302-4C0F66E14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A9C18C-A1E5-4208-A331-33B519270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793D1D-6102-46CB-ABD8-5B9AC073A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5A7DB-7736-475E-A4AA-AA72B3077377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5204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086792-411E-415C-88A8-4BBC6825BD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09EED4-0367-4024-A6D7-942394BC4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F2A6A8-763D-4220-8807-6C1051A005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CFBF2-7519-42F7-A5D0-BF56AE6CCB75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8248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696BE-11BF-4281-AB38-06839D5B84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A343B1-BF32-4CCA-8423-AE5E5880E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F6A777-E009-4BAC-AA22-5DE81BB83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5B340-53C6-431C-9849-76B2BE42B496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37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F888D2-699C-4E72-82D1-CFC5AE633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A33674-8077-4A43-8A54-18FA6F1C4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E265ED7-27A2-43DA-9E43-AA79E3E01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2FAA29-7044-4C2F-BD80-DA6FB89759E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0931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28F191-2AC2-427C-B16D-2E633CE3BF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86523F-C2AC-4C6F-A045-3DBC8092C7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12337A-22EA-4107-B232-38E7550762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586977-BDE0-4C9E-9DFB-F10472C4D39D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8062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BBC8EEE-CB29-4359-900C-F89C4FABB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562362-8F23-4C59-8B82-81F6FA182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422C8D-4761-4488-9048-ABEC292E0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08357E-8F8E-42F7-9734-96B554F74D1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5688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3BDCA-1F8C-4A12-8379-C7989D3E85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E4FB4C-536B-4969-B0BD-7A243A573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5FFB8F-1901-4646-B47A-E2A0C624A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30FE0A-3C86-40FB-93C8-255820C6276F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0892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65CD66-6F51-4A12-B2F3-912877366B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A7D554-4821-4662-A539-3E51AD5F9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005E1-79E4-4E4D-9471-31DCD8D2F2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64C902-1942-40D2-A205-1109811C700E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10126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936D0C-5A3E-448C-BF82-D5377A08A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2A5895-EC5C-473D-A4E4-CB2FB75BA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68FD3FC-9BAB-47E1-B81B-C057BAF4BF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72B12C-7550-4351-B1BB-1982560930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B1B6B1-85EA-4892-856A-71D3714D18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98EC085-23E8-4B75-9972-74C30E075E24}" type="slidenum">
              <a:rPr lang="en-US" altLang="ar-JO"/>
              <a:pPr/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861F6D5D-094B-4B88-B684-A625713C3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Infective Endocarditis </a:t>
            </a:r>
            <a:endParaRPr lang="ar-JO" altLang="ru-RU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2BBF422E-716D-4C13-B99F-3AFBB0CF61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ru-RU"/>
              <a:t>Done by : George haddad </a:t>
            </a:r>
          </a:p>
          <a:p>
            <a:r>
              <a:rPr lang="en-US" altLang="ru-RU"/>
              <a:t>               Ala’a abusido</a:t>
            </a:r>
            <a:endParaRPr lang="ar-JO" alt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83BB144-6F15-48FA-8C4B-9D9DC911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Prophylaxis</a:t>
            </a:r>
            <a:endParaRPr lang="ar-JO" altLang="ru-RU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0F138EFE-2D39-44B4-A772-A3EF577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Qualifying cardiac indication :</a:t>
            </a:r>
          </a:p>
          <a:p>
            <a:pPr>
              <a:buFontTx/>
              <a:buNone/>
            </a:pPr>
            <a:r>
              <a:rPr lang="en-US" altLang="ru-RU"/>
              <a:t>1- Prosthetic heart valves .</a:t>
            </a:r>
          </a:p>
          <a:p>
            <a:pPr>
              <a:buFontTx/>
              <a:buNone/>
            </a:pPr>
            <a:r>
              <a:rPr lang="en-US" altLang="ru-RU"/>
              <a:t>2- History of infective endocarditis .</a:t>
            </a:r>
          </a:p>
          <a:p>
            <a:pPr>
              <a:buFontTx/>
              <a:buNone/>
            </a:pPr>
            <a:r>
              <a:rPr lang="en-US" altLang="ru-RU"/>
              <a:t>3- Congenital heart disease . </a:t>
            </a:r>
          </a:p>
          <a:p>
            <a:pPr>
              <a:buFontTx/>
              <a:buNone/>
            </a:pPr>
            <a:r>
              <a:rPr lang="en-US" altLang="ru-RU"/>
              <a:t>4- Cardiac transplant with valvulopathy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D947E30-2DFA-4101-BCFF-E3180F21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ru-RU"/>
              <a:t>Con.</a:t>
            </a:r>
            <a:endParaRPr lang="ar-JO" altLang="ru-RU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1464B82-7094-472C-838A-577BA6C0B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Qualifying procedures : </a:t>
            </a:r>
          </a:p>
          <a:p>
            <a:pPr>
              <a:buFontTx/>
              <a:buNone/>
            </a:pPr>
            <a:r>
              <a:rPr lang="en-US" altLang="ru-RU"/>
              <a:t>1- dental procedures .</a:t>
            </a:r>
          </a:p>
          <a:p>
            <a:pPr>
              <a:buFontTx/>
              <a:buNone/>
            </a:pPr>
            <a:r>
              <a:rPr lang="en-US" altLang="ru-RU"/>
              <a:t>2- procedure involving biopsy of respiratory mucosa . </a:t>
            </a:r>
          </a:p>
          <a:p>
            <a:pPr>
              <a:buFontTx/>
              <a:buNone/>
            </a:pPr>
            <a:r>
              <a:rPr lang="en-US" altLang="ru-RU"/>
              <a:t>3- procedure involving infected skin or MS tissue .</a:t>
            </a:r>
            <a:endParaRPr lang="ar-JO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478C5B6-1F00-41F7-8E8F-FB3D34C12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ru-RU"/>
              <a:t>Con.</a:t>
            </a:r>
            <a:endParaRPr lang="ar-JO" altLang="ru-RU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03DC7EA-7B05-441D-B8E4-F52C5122C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NOTE : DON’T GIVE ANTIBIOTICS FOR ENDOCARDITIS PROPHYLAXIS FOR :</a:t>
            </a:r>
          </a:p>
          <a:p>
            <a:pPr>
              <a:buFontTx/>
              <a:buNone/>
            </a:pPr>
            <a:r>
              <a:rPr lang="en-US" altLang="ru-RU" b="1"/>
              <a:t>1- NATIVE MITRAL VALVE PROLAPSE OR STENOSIS </a:t>
            </a:r>
          </a:p>
          <a:p>
            <a:pPr>
              <a:buFontTx/>
              <a:buNone/>
            </a:pPr>
            <a:r>
              <a:rPr lang="en-US" altLang="ru-RU" b="1"/>
              <a:t>2- ROUTINE GI Or GU PROCEDURES 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3D16BC6-FBAC-415E-AB71-C3FBFCFF95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Thank you </a:t>
            </a:r>
            <a:endParaRPr lang="ar-JO" altLang="ru-RU"/>
          </a:p>
        </p:txBody>
      </p:sp>
      <p:sp>
        <p:nvSpPr>
          <p:cNvPr id="14339" name="Subtitle 2">
            <a:extLst>
              <a:ext uri="{FF2B5EF4-FFF2-40B4-BE49-F238E27FC236}">
                <a16:creationId xmlns:a16="http://schemas.microsoft.com/office/drawing/2014/main" id="{B9AE0057-4DEB-4556-A5F2-726ED3C959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4062829-E860-46A5-A8B3-CD156F23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Infective Endocarditis</a:t>
            </a:r>
            <a:endParaRPr lang="ar-JO" altLang="ru-RU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A0E0AE3F-CC1C-4897-B7B3-5964B0340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/>
              <a:t>It is an infection of the endocardial surface of the heart (usually involves the cusps of the valves).</a:t>
            </a:r>
          </a:p>
          <a:p>
            <a:r>
              <a:rPr lang="en-US" altLang="ru-RU"/>
              <a:t>Acute IE: </a:t>
            </a:r>
            <a:r>
              <a:rPr lang="en-US" altLang="ru-RU" sz="2800"/>
              <a:t>Most commonly caused by S.aureus, on a normal heart valve.</a:t>
            </a:r>
          </a:p>
          <a:p>
            <a:r>
              <a:rPr lang="en-US" altLang="ru-RU"/>
              <a:t>Subacute IE: </a:t>
            </a:r>
            <a:r>
              <a:rPr lang="en-US" altLang="ru-RU" sz="2800"/>
              <a:t>Caused by streptococcus viridans and Enterococcus.</a:t>
            </a:r>
            <a:endParaRPr lang="ar-JO" altLang="ru-RU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B5DE99-5D0A-4A67-AFA6-1A0B94B18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Prerequsite for SBE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735B0AB-9771-4159-BEA6-88DFDBE3B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Presence of Bactereamia</a:t>
            </a:r>
          </a:p>
          <a:p>
            <a:pPr eaLnBrk="1" hangingPunct="1"/>
            <a:r>
              <a:rPr lang="en-US" altLang="ar-JO"/>
              <a:t>Abnormal Endocardium:</a:t>
            </a:r>
            <a:r>
              <a:rPr lang="en-US" altLang="ar-JO" sz="2800"/>
              <a:t> RHD, Congenital HD like (VSD,PDA), Prosthetic Heart Valve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A1E867E-0E58-4589-A751-B9C5656C8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 sz="3200"/>
              <a:t>Organism causing bacteraemia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5DED4C7-4698-4DE6-9698-62922C6A3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JO" sz="2800" dirty="0"/>
              <a:t>Strep. </a:t>
            </a:r>
            <a:r>
              <a:rPr lang="en-US" altLang="ar-JO" sz="2800" dirty="0" err="1"/>
              <a:t>Viridans</a:t>
            </a:r>
            <a:r>
              <a:rPr lang="en-US" altLang="ar-JO" sz="2800" dirty="0"/>
              <a:t> </a:t>
            </a:r>
            <a:r>
              <a:rPr lang="en-US" altLang="ar-JO" sz="2400" dirty="0"/>
              <a:t>(the most common organism in the native valve endocarditis)</a:t>
            </a:r>
          </a:p>
          <a:p>
            <a:pPr eaLnBrk="1" hangingPunct="1">
              <a:defRPr/>
            </a:pPr>
            <a:r>
              <a:rPr lang="en-US" altLang="ar-JO" sz="2800" dirty="0"/>
              <a:t>Staph aureus</a:t>
            </a:r>
          </a:p>
          <a:p>
            <a:pPr eaLnBrk="1" hangingPunct="1">
              <a:defRPr/>
            </a:pPr>
            <a:r>
              <a:rPr lang="en-US" altLang="ar-JO" sz="2800" dirty="0" err="1"/>
              <a:t>Enterococcous</a:t>
            </a:r>
            <a:r>
              <a:rPr lang="en-US" altLang="ar-JO" sz="2800" dirty="0"/>
              <a:t> </a:t>
            </a:r>
          </a:p>
          <a:p>
            <a:pPr eaLnBrk="1" hangingPunct="1">
              <a:defRPr/>
            </a:pPr>
            <a:r>
              <a:rPr lang="en-US" altLang="ar-JO" sz="2800" dirty="0"/>
              <a:t>HACEK </a:t>
            </a:r>
          </a:p>
          <a:p>
            <a:pPr eaLnBrk="1" hangingPunct="1">
              <a:defRPr/>
            </a:pPr>
            <a:r>
              <a:rPr lang="en-US" altLang="ar-JO" sz="2800" dirty="0"/>
              <a:t>In prosthetic valve endocarditis --&gt; </a:t>
            </a:r>
            <a:r>
              <a:rPr lang="en-US" altLang="ar-JO" sz="2400" dirty="0"/>
              <a:t>Staphylococci are the most common cause</a:t>
            </a:r>
          </a:p>
          <a:p>
            <a:pPr marL="0" indent="0" eaLnBrk="1" hangingPunct="1">
              <a:buFontTx/>
              <a:buNone/>
              <a:defRPr/>
            </a:pPr>
            <a:endParaRPr lang="en-US" altLang="ar-JO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76212D0-0E87-4CD8-A7C4-A47DBCAB0A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PATHOLOGY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9C8F70B-6153-4FEE-AF30-51853C8AE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VEGETATIONS in the heart</a:t>
            </a:r>
          </a:p>
          <a:p>
            <a:pPr eaLnBrk="1" hangingPunct="1"/>
            <a:r>
              <a:rPr lang="en-US" altLang="ar-JO"/>
              <a:t>Immune complexes in extra cardiac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4309A5B3-4F53-47D3-A40A-2CB551384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55AA248-C8D0-4894-B335-D4902A247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Investigations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D6004F4-37C5-4350-9973-96EB358DF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 sz="2800"/>
              <a:t>Blood cultures Aerobic and anaerobic, Brucella</a:t>
            </a:r>
          </a:p>
          <a:p>
            <a:pPr eaLnBrk="1" hangingPunct="1"/>
            <a:r>
              <a:rPr lang="en-US" altLang="ar-JO" sz="2800"/>
              <a:t>Echo</a:t>
            </a:r>
          </a:p>
          <a:p>
            <a:pPr eaLnBrk="1" hangingPunct="1"/>
            <a:r>
              <a:rPr lang="en-US" altLang="ar-JO" sz="2800"/>
              <a:t>Serology .Compliment and C3compliment CRP</a:t>
            </a:r>
          </a:p>
          <a:p>
            <a:pPr eaLnBrk="1" hangingPunct="1"/>
            <a:r>
              <a:rPr lang="en-US" altLang="ar-JO" sz="2800"/>
              <a:t>Xray chest</a:t>
            </a:r>
          </a:p>
          <a:p>
            <a:pPr eaLnBrk="1" hangingPunct="1"/>
            <a:r>
              <a:rPr lang="en-US" altLang="ar-JO" sz="2800"/>
              <a:t>EKG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93AE9AB-4266-4828-B07E-187CDAE30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623E541-A044-49CF-9976-241F39FA1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 sz="2800"/>
              <a:t>Parentral Antibiotics based on culture results for extended periods (4 to 6 weeks)</a:t>
            </a:r>
          </a:p>
          <a:p>
            <a:pPr eaLnBrk="1" hangingPunct="1"/>
            <a:r>
              <a:rPr lang="en-US" altLang="ar-JO" sz="2800"/>
              <a:t>If culture is negative but there’s a high clinical suspicion, treat empirically with a penicillin (or vancomycin) plus an aminoglycoside until the organism can be isolated.</a:t>
            </a:r>
          </a:p>
          <a:p>
            <a:pPr eaLnBrk="1" hangingPunct="1"/>
            <a:r>
              <a:rPr lang="en-US" altLang="ar-JO" sz="2800"/>
              <a:t>S. Vridans: Penicillin 1.2Q4 hours</a:t>
            </a:r>
          </a:p>
          <a:p>
            <a:pPr eaLnBrk="1" hangingPunct="1"/>
            <a:r>
              <a:rPr lang="en-US" altLang="ar-JO" sz="2800"/>
              <a:t>               Gentamycin 80mg q12 hours</a:t>
            </a:r>
          </a:p>
          <a:p>
            <a:pPr eaLnBrk="1" hangingPunct="1"/>
            <a:r>
              <a:rPr lang="en-US" altLang="ar-JO" sz="2800"/>
              <a:t>Staph: Vancomycin&amp; gentamycin</a:t>
            </a:r>
          </a:p>
          <a:p>
            <a:pPr eaLnBrk="1" hangingPunct="1"/>
            <a:r>
              <a:rPr lang="en-US" altLang="ar-JO" sz="2800"/>
              <a:t>Surgery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3">
            <a:extLst>
              <a:ext uri="{FF2B5EF4-FFF2-40B4-BE49-F238E27FC236}">
                <a16:creationId xmlns:a16="http://schemas.microsoft.com/office/drawing/2014/main" id="{D35DEA0D-66BF-421A-A138-FDF8AA1E7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15888"/>
            <a:ext cx="6867525" cy="645636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282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Infective Endocarditis </vt:lpstr>
      <vt:lpstr>Infective Endocarditis</vt:lpstr>
      <vt:lpstr>Prerequsite for SBE</vt:lpstr>
      <vt:lpstr>Organism causing bacteraemia</vt:lpstr>
      <vt:lpstr>PATHOLOGY</vt:lpstr>
      <vt:lpstr>PowerPoint Presentation</vt:lpstr>
      <vt:lpstr>Investigations</vt:lpstr>
      <vt:lpstr>TREATMENT</vt:lpstr>
      <vt:lpstr>PowerPoint Presentation</vt:lpstr>
      <vt:lpstr>Prophylaxis</vt:lpstr>
      <vt:lpstr>Con.</vt:lpstr>
      <vt:lpstr>Con.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Infective endocarditis</dc:title>
  <dc:creator>user</dc:creator>
  <cp:lastModifiedBy>user</cp:lastModifiedBy>
  <cp:revision>9</cp:revision>
  <dcterms:created xsi:type="dcterms:W3CDTF">2008-09-22T17:22:47Z</dcterms:created>
  <dcterms:modified xsi:type="dcterms:W3CDTF">2019-03-07T02:30:11Z</dcterms:modified>
</cp:coreProperties>
</file>