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1.xml" ContentType="application/vnd.openxmlformats-officedocument.presentationml.slide+xml"/>
  <Override PartName="/ppt/slides/slide17.xml" ContentType="application/vnd.openxmlformats-officedocument.presentationml.slide+xml"/>
  <Override PartName="/ppt/slides/slide16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9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0.xml" ContentType="application/vnd.openxmlformats-officedocument.presentationml.slide+xml"/>
  <Override PartName="/ppt/slides/slide9.xml" ContentType="application/vnd.openxmlformats-officedocument.presentationml.slide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8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24" r:id="rId1"/>
  </p:sldMasterIdLst>
  <p:notesMasterIdLst>
    <p:notesMasterId r:id="rId31"/>
  </p:notesMasterIdLst>
  <p:sldIdLst>
    <p:sldId id="382" r:id="rId2"/>
    <p:sldId id="325" r:id="rId3"/>
    <p:sldId id="327" r:id="rId4"/>
    <p:sldId id="372" r:id="rId5"/>
    <p:sldId id="329" r:id="rId6"/>
    <p:sldId id="330" r:id="rId7"/>
    <p:sldId id="339" r:id="rId8"/>
    <p:sldId id="369" r:id="rId9"/>
    <p:sldId id="349" r:id="rId10"/>
    <p:sldId id="350" r:id="rId11"/>
    <p:sldId id="351" r:id="rId12"/>
    <p:sldId id="353" r:id="rId13"/>
    <p:sldId id="354" r:id="rId14"/>
    <p:sldId id="355" r:id="rId15"/>
    <p:sldId id="357" r:id="rId16"/>
    <p:sldId id="358" r:id="rId17"/>
    <p:sldId id="359" r:id="rId18"/>
    <p:sldId id="361" r:id="rId19"/>
    <p:sldId id="362" r:id="rId20"/>
    <p:sldId id="363" r:id="rId21"/>
    <p:sldId id="365" r:id="rId22"/>
    <p:sldId id="366" r:id="rId23"/>
    <p:sldId id="375" r:id="rId24"/>
    <p:sldId id="376" r:id="rId25"/>
    <p:sldId id="378" r:id="rId26"/>
    <p:sldId id="379" r:id="rId27"/>
    <p:sldId id="380" r:id="rId28"/>
    <p:sldId id="381" r:id="rId29"/>
    <p:sldId id="383" r:id="rId30"/>
  </p:sldIdLst>
  <p:sldSz cx="9144000" cy="6858000" type="screen4x3"/>
  <p:notesSz cx="6858000" cy="9144000"/>
  <p:defaultTextStyle>
    <a:defPPr>
      <a:defRPr lang="ar-SA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66"/>
    <a:srgbClr val="EAEAEA"/>
    <a:srgbClr val="DDDDDD"/>
    <a:srgbClr val="71F0F3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110" d="100"/>
          <a:sy n="110" d="100"/>
        </p:scale>
        <p:origin x="1650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33" d="100"/>
        <a:sy n="33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38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37" Type="http://schemas.openxmlformats.org/officeDocument/2006/relationships/customXml" Target="../customXml/item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customXml" Target="../customXml/item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pPr>
              <a:defRPr/>
            </a:pPr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pPr>
              <a:defRPr/>
            </a:pPr>
            <a:fld id="{AF420A18-6687-4303-B7CF-C6881E0AA341}" type="datetimeFigureOut">
              <a:rPr lang="ar-EG"/>
              <a:pPr>
                <a:defRPr/>
              </a:pPr>
              <a:t>06/02/1441</a:t>
            </a:fld>
            <a:endParaRPr lang="ar-E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pPr lvl="0"/>
            <a:endParaRPr lang="ar-EG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pPr>
              <a:defRPr/>
            </a:pPr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pPr>
              <a:defRPr/>
            </a:pPr>
            <a:fld id="{963A283D-1955-4627-A6A2-155B509D07EF}" type="slidenum">
              <a:rPr lang="ar-EG"/>
              <a:pPr>
                <a:defRPr/>
              </a:pPr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5917199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63A283D-1955-4627-A6A2-155B509D07EF}" type="slidenum">
              <a:rPr lang="ar-EG" smtClean="0"/>
              <a:pPr>
                <a:defRPr/>
              </a:pPr>
              <a:t>21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5693527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8991600" y="3175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55575" y="241935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A2BA10-4500-4595-B683-395F501FAA69}" type="datetime1">
              <a:rPr lang="en-US" smtClean="0"/>
              <a:pPr>
                <a:defRPr/>
              </a:pPr>
              <a:t>10/5/2019</a:t>
            </a:fld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20A7A831-BE6E-4331-93D5-95CF1197B2D2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052373-ED6F-48DD-8112-AB685E53261E}" type="datetime1">
              <a:rPr lang="en-US" smtClean="0"/>
              <a:pPr>
                <a:defRPr/>
              </a:pPr>
              <a:t>10/5/2019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E10C1C-7856-4C90-84C5-BAD6A2410C96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4021137" y="3278188"/>
            <a:ext cx="6245225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6838950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6934200" y="3021013"/>
            <a:ext cx="420688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915150" y="3009900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267DC5-59EB-4DF2-B7D0-E1A005F2EE09}" type="slidenum">
              <a:rPr lang="ar-SA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E3B267-DD41-43ED-893E-639581BCE94B}" type="datetime1">
              <a:rPr lang="en-US" smtClean="0"/>
              <a:pPr>
                <a:defRPr/>
              </a:pPr>
              <a:t>10/5/2019</a:t>
            </a:fld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63E939-3AFD-4AEE-911B-8941BE0EB467}" type="datetime1">
              <a:rPr lang="en-US" smtClean="0"/>
              <a:pPr>
                <a:defRPr/>
              </a:pPr>
              <a:t>10/5/2019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2450" y="1027113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E59481-7789-472A-A0B4-01A67B6748F8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152400" y="2286000"/>
            <a:ext cx="8832850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55575" y="142875"/>
            <a:ext cx="8832850" cy="213995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2438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BBF4E2-4EC3-4CF9-BD77-E7E05D4B4924}" type="datetime1">
              <a:rPr lang="en-US" smtClean="0"/>
              <a:pPr>
                <a:defRPr/>
              </a:pPr>
              <a:t>10/5/2019</a:t>
            </a:fld>
            <a:endParaRPr lang="en-US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B2893DF4-67E6-4542-A1C7-38F71197BA72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 flipV="1">
            <a:off x="4562475" y="1576388"/>
            <a:ext cx="9525" cy="481806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10325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AD3789-58F6-489C-B0F6-FAB8A246901B}" type="datetime1">
              <a:rPr lang="en-US" smtClean="0"/>
              <a:pPr>
                <a:defRPr/>
              </a:pPr>
              <a:t>10/5/2019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185FF9-C004-4206-B7B3-2422986865F1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 flipV="1">
            <a:off x="4572000" y="2200275"/>
            <a:ext cx="0" cy="4187825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52400" y="1371600"/>
            <a:ext cx="8832850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050" y="6391275"/>
            <a:ext cx="8832850" cy="31115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52400" y="1279525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6" name="Oval 15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48824C-6706-4F4A-87C9-739AB416582D}" type="datetime1">
              <a:rPr lang="en-US" smtClean="0"/>
              <a:pPr>
                <a:defRPr/>
              </a:pPr>
              <a:t>10/5/2019</a:t>
            </a:fld>
            <a:endParaRPr lang="en-US"/>
          </a:p>
        </p:txBody>
      </p:sp>
      <p:sp>
        <p:nvSpPr>
          <p:cNvPr id="19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10325"/>
            <a:ext cx="3581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988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F46E4DC5-909A-4A75-9A2E-01A3955B81BB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4ADABA-88E2-48C3-B2D1-4EDFAC52E797}" type="datetime1">
              <a:rPr lang="en-US" smtClean="0"/>
              <a:pPr>
                <a:defRPr/>
              </a:pPr>
              <a:t>10/5/2019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6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63EAEC-69CE-4CE8-9FC4-77A265F946C6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52400" y="15875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8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595F57-664E-40CE-89BA-A0B35D3D0451}" type="datetime1">
              <a:rPr lang="en-US" smtClean="0"/>
              <a:pPr>
                <a:defRPr/>
              </a:pPr>
              <a:t>10/5/2019</a:t>
            </a:fld>
            <a:endParaRPr lang="en-US"/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5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0D5E304F-D9A3-4A0F-9DA7-F05C6FF5BCF8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52400" y="152400"/>
            <a:ext cx="8832850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19063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267B75E4-FE15-4BE7-85E9-FD5FE5B55AA7}" type="slidenum">
              <a:rPr lang="ar-SA"/>
              <a:pPr>
                <a:defRPr/>
              </a:pPr>
              <a:t>‹#›</a:t>
            </a:fld>
            <a:endParaRPr 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F95153-353F-4402-966A-1546615E8E42}" type="datetime1">
              <a:rPr lang="en-US" smtClean="0"/>
              <a:pPr>
                <a:defRPr/>
              </a:pPr>
              <a:t>10/5/2019</a:t>
            </a:fld>
            <a:endParaRPr lang="en-US"/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382963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2850" cy="30162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845B3D-3E8F-4608-AD20-76ED48B35E89}" type="slidenum">
              <a:rPr lang="ar-SA"/>
              <a:pPr>
                <a:defRPr/>
              </a:pPr>
              <a:t>‹#›</a:t>
            </a:fld>
            <a:endParaRPr 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>
          <a:xfrm>
            <a:off x="5788025" y="6405563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96CE42-7F99-4A5F-A712-9DCE8E61D2ED}" type="datetime1">
              <a:rPr lang="en-US" smtClean="0"/>
              <a:pPr>
                <a:defRPr/>
              </a:pPr>
              <a:t>10/5/2019</a:t>
            </a:fld>
            <a:endParaRPr lang="en-US"/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584575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2A015352-97FB-4669-8316-91029763161E}" type="datetime1">
              <a:rPr lang="en-US" smtClean="0"/>
              <a:pPr>
                <a:defRPr/>
              </a:pPr>
              <a:t>10/5/2019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39813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E7A4E79A-978A-4F81-9A43-AEF4653859E4}" type="slidenum">
              <a:rPr lang="ar-SA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8" name="Title Placeholder 21"/>
          <p:cNvSpPr>
            <a:spLocks noGrp="1"/>
          </p:cNvSpPr>
          <p:nvPr>
            <p:ph type="title"/>
          </p:nvPr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301625" y="1524000"/>
            <a:ext cx="8534400" cy="4598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6" r:id="rId1"/>
    <p:sldLayoutId id="2147483987" r:id="rId2"/>
    <p:sldLayoutId id="2147483988" r:id="rId3"/>
    <p:sldLayoutId id="2147483989" r:id="rId4"/>
    <p:sldLayoutId id="2147483990" r:id="rId5"/>
    <p:sldLayoutId id="2147483991" r:id="rId6"/>
    <p:sldLayoutId id="2147483992" r:id="rId7"/>
    <p:sldLayoutId id="2147483993" r:id="rId8"/>
    <p:sldLayoutId id="2147483994" r:id="rId9"/>
    <p:sldLayoutId id="2147483995" r:id="rId10"/>
    <p:sldLayoutId id="2147483996" r:id="rId11"/>
  </p:sldLayoutIdLst>
  <p:hf hdr="0" ftr="0"/>
  <p:txStyles>
    <p:titleStyle>
      <a:lvl1pPr algn="ctr" rtl="1" eaLnBrk="0" fontAlgn="base" hangingPunct="0">
        <a:spcBef>
          <a:spcPct val="0"/>
        </a:spcBef>
        <a:spcAft>
          <a:spcPct val="0"/>
        </a:spcAft>
        <a:defRPr sz="3300" kern="1200">
          <a:solidFill>
            <a:srgbClr val="7B9899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  <a:cs typeface="Arial" pitchFamily="34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  <a:cs typeface="Arial" pitchFamily="34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  <a:cs typeface="Arial" pitchFamily="34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  <a:cs typeface="Arial" pitchFamily="34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  <a:cs typeface="Arial" pitchFamily="34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  <a:cs typeface="Arial" pitchFamily="34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  <a:cs typeface="Arial" pitchFamily="34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  <a:cs typeface="Arial" pitchFamily="34" charset="0"/>
        </a:defRPr>
      </a:lvl9pPr>
    </p:titleStyle>
    <p:bodyStyle>
      <a:lvl1pPr marL="273050" indent="-273050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r" rtl="1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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r" rtl="1" eaLnBrk="0" fontAlgn="base" hangingPunct="0">
        <a:spcBef>
          <a:spcPct val="20000"/>
        </a:spcBef>
        <a:spcAft>
          <a:spcPct val="0"/>
        </a:spcAft>
        <a:buClr>
          <a:srgbClr val="8CADAE"/>
        </a:buClr>
        <a:buSzPct val="75000"/>
        <a:buFont typeface="Wingdings 2" pitchFamily="18" charset="2"/>
        <a:buChar char="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r" rtl="1" eaLnBrk="0" fontAlgn="base" hangingPunct="0">
        <a:spcBef>
          <a:spcPct val="20000"/>
        </a:spcBef>
        <a:spcAft>
          <a:spcPct val="0"/>
        </a:spcAft>
        <a:buClr>
          <a:srgbClr val="8C7B70"/>
        </a:buClr>
        <a:buSzPct val="70000"/>
        <a:buFont typeface="Wingdings" pitchFamily="2" charset="2"/>
        <a:buChar char="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r" rtl="1" eaLnBrk="0" fontAlgn="base" hangingPunct="0">
        <a:spcBef>
          <a:spcPct val="20000"/>
        </a:spcBef>
        <a:spcAft>
          <a:spcPct val="0"/>
        </a:spcAft>
        <a:buClr>
          <a:srgbClr val="8FB08C"/>
        </a:buClr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r" rtl="1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r" rtl="1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9512" y="2420888"/>
            <a:ext cx="8784976" cy="4248472"/>
          </a:xfr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/>
          <a:lstStyle/>
          <a:p>
            <a:pPr rtl="0" eaLnBrk="1" fontAlgn="auto" hangingPunct="1">
              <a:spcAft>
                <a:spcPts val="0"/>
              </a:spcAft>
              <a:defRPr/>
            </a:pPr>
            <a:r>
              <a:rPr lang="en-US" sz="2800" b="0" dirty="0" smtClean="0">
                <a:solidFill>
                  <a:schemeClr val="tx1"/>
                </a:solidFill>
                <a:latin typeface="Agency FB" pitchFamily="34" charset="0"/>
              </a:rPr>
              <a:t>Dr. Nedal Alnawaiseh: M. B. Ch. B (MD), Baghdad, Iraq. </a:t>
            </a:r>
            <a:r>
              <a:rPr lang="en-US" sz="3200" b="0" dirty="0" smtClean="0">
                <a:solidFill>
                  <a:srgbClr val="FF0000"/>
                </a:solidFill>
                <a:latin typeface="Agency FB" pitchFamily="34" charset="0"/>
              </a:rPr>
              <a:t>MSc, JUST, Jordan</a:t>
            </a:r>
            <a:r>
              <a:rPr lang="en-US" sz="3200" b="0" dirty="0" smtClean="0">
                <a:solidFill>
                  <a:srgbClr val="002060"/>
                </a:solidFill>
                <a:latin typeface="Agency FB" pitchFamily="34" charset="0"/>
              </a:rPr>
              <a:t>.</a:t>
            </a:r>
          </a:p>
          <a:p>
            <a:pPr rtl="0" eaLnBrk="1" fontAlgn="auto" hangingPunct="1">
              <a:spcAft>
                <a:spcPts val="0"/>
              </a:spcAft>
              <a:defRPr/>
            </a:pPr>
            <a:r>
              <a:rPr lang="en-US" sz="3200" b="0" dirty="0" smtClean="0">
                <a:solidFill>
                  <a:srgbClr val="FF0000"/>
                </a:solidFill>
                <a:latin typeface="Agency FB" pitchFamily="34" charset="0"/>
              </a:rPr>
              <a:t>MSPH, Tulane University, USA.</a:t>
            </a:r>
            <a:br>
              <a:rPr lang="en-US" sz="3200" b="0" dirty="0" smtClean="0">
                <a:solidFill>
                  <a:srgbClr val="FF0000"/>
                </a:solidFill>
                <a:latin typeface="Agency FB" pitchFamily="34" charset="0"/>
              </a:rPr>
            </a:br>
            <a:r>
              <a:rPr lang="en-US" sz="3200" b="0" dirty="0" smtClean="0">
                <a:solidFill>
                  <a:srgbClr val="FF0000"/>
                </a:solidFill>
                <a:latin typeface="Agency FB" pitchFamily="34" charset="0"/>
              </a:rPr>
              <a:t>PhD, UKM, Malaysia. PhD, UNU, IIGH</a:t>
            </a:r>
            <a:r>
              <a:rPr lang="en-US" sz="3200" b="0" dirty="0" smtClean="0">
                <a:solidFill>
                  <a:srgbClr val="002060"/>
                </a:solidFill>
                <a:latin typeface="Agency FB" pitchFamily="34" charset="0"/>
              </a:rPr>
              <a:t>.</a:t>
            </a:r>
            <a:br>
              <a:rPr lang="en-US" sz="3200" b="0" dirty="0" smtClean="0">
                <a:solidFill>
                  <a:srgbClr val="002060"/>
                </a:solidFill>
                <a:latin typeface="Agency FB" pitchFamily="34" charset="0"/>
              </a:rPr>
            </a:br>
            <a:r>
              <a:rPr lang="en-US" sz="3200" b="0" dirty="0" smtClean="0">
                <a:solidFill>
                  <a:schemeClr val="tx1"/>
                </a:solidFill>
                <a:latin typeface="Agency FB" pitchFamily="34" charset="0"/>
              </a:rPr>
              <a:t>Assistant professor, Public Health &amp; Community Medicine Department, Medical School, Mutah University, Jordan. </a:t>
            </a:r>
            <a:r>
              <a:rPr lang="en-US" sz="2400" b="0" i="1" dirty="0" smtClean="0">
                <a:solidFill>
                  <a:srgbClr val="002060"/>
                </a:solidFill>
              </a:rPr>
              <a:t/>
            </a:r>
            <a:br>
              <a:rPr lang="en-US" sz="2400" b="0" i="1" dirty="0" smtClean="0">
                <a:solidFill>
                  <a:srgbClr val="002060"/>
                </a:solidFill>
              </a:rPr>
            </a:br>
            <a:endParaRPr lang="en-US" sz="2400" dirty="0" smtClean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1520" y="548680"/>
            <a:ext cx="8640960" cy="1584176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>
            <a:noAutofit/>
          </a:bodyPr>
          <a:lstStyle/>
          <a:p>
            <a:pPr algn="l" rtl="0" eaLnBrk="1" fontAlgn="auto" hangingPunct="1">
              <a:spcAft>
                <a:spcPts val="0"/>
              </a:spcAft>
              <a:defRPr/>
            </a:pPr>
            <a:r>
              <a:rPr lang="en-US" sz="7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Demography-III</a:t>
            </a:r>
            <a:endParaRPr lang="en-US" sz="72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A7A831-BE6E-4331-93D5-95CF1197B2D2}" type="slidenum">
              <a:rPr lang="ar-SA" smtClean="0"/>
              <a:pPr>
                <a:defRPr/>
              </a:pPr>
              <a:t>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A448EE4-3570-4485-A10E-ADCE2D1FDCBC}" type="datetime1">
              <a:rPr lang="en-US" smtClean="0"/>
              <a:pPr>
                <a:defRPr/>
              </a:pPr>
              <a:t>10/5/2019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449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476250"/>
            <a:ext cx="8229600" cy="504825"/>
          </a:xfrm>
        </p:spPr>
        <p:txBody>
          <a:bodyPr/>
          <a:lstStyle/>
          <a:p>
            <a:pPr algn="l" rtl="0" fontAlgn="auto">
              <a:spcAft>
                <a:spcPts val="0"/>
              </a:spcAft>
              <a:defRPr/>
            </a:pPr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Reason?</a:t>
            </a:r>
            <a:endParaRPr lang="en-CA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338" name="Content Placeholder 2"/>
          <p:cNvSpPr>
            <a:spLocks noGrp="1"/>
          </p:cNvSpPr>
          <p:nvPr>
            <p:ph sz="quarter" idx="1"/>
          </p:nvPr>
        </p:nvSpPr>
        <p:spPr>
          <a:xfrm>
            <a:off x="395536" y="1557338"/>
            <a:ext cx="8424936" cy="4895998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>
              <a:defRPr/>
            </a:pPr>
            <a:endParaRPr lang="en-US" dirty="0" smtClean="0"/>
          </a:p>
          <a:p>
            <a:pPr marL="514350" indent="-514350" algn="l" rtl="0">
              <a:buFont typeface="+mj-lt"/>
              <a:buAutoNum type="arabicPeriod"/>
              <a:defRPr/>
            </a:pPr>
            <a:r>
              <a:rPr lang="en-US" sz="2800" b="1" dirty="0" smtClean="0"/>
              <a:t>Need for workers in agriculture</a:t>
            </a:r>
            <a:endParaRPr lang="en-CA" sz="2800" b="1" dirty="0" smtClean="0"/>
          </a:p>
          <a:p>
            <a:pPr marL="514350" indent="-514350" algn="l" rtl="0">
              <a:buFont typeface="+mj-lt"/>
              <a:buAutoNum type="arabicPeriod"/>
              <a:defRPr/>
            </a:pPr>
            <a:r>
              <a:rPr lang="en-US" sz="2800" b="1" dirty="0" smtClean="0"/>
              <a:t>Lack of clean water, sanitation, medical care, education</a:t>
            </a:r>
            <a:endParaRPr lang="en-CA" sz="2800" b="1" dirty="0" smtClean="0"/>
          </a:p>
          <a:p>
            <a:pPr marL="514350" indent="-514350" algn="l" rtl="0">
              <a:buFont typeface="+mj-lt"/>
              <a:buAutoNum type="arabicPeriod"/>
              <a:defRPr/>
            </a:pPr>
            <a:r>
              <a:rPr lang="en-US" sz="2800" b="1" dirty="0" smtClean="0"/>
              <a:t>Religious beliefs and culture</a:t>
            </a:r>
            <a:endParaRPr lang="en-CA" sz="2800" b="1" dirty="0" smtClean="0"/>
          </a:p>
          <a:p>
            <a:pPr marL="514350" indent="-514350" algn="l" rtl="0">
              <a:buFont typeface="+mj-lt"/>
              <a:buAutoNum type="arabicPeriod"/>
              <a:defRPr/>
            </a:pPr>
            <a:r>
              <a:rPr lang="en-US" sz="2800" b="1" dirty="0" smtClean="0"/>
              <a:t>Lack of family planning (use, access or need)</a:t>
            </a:r>
            <a:endParaRPr lang="en-CA" sz="2800" b="1" dirty="0" smtClean="0"/>
          </a:p>
          <a:p>
            <a:pPr>
              <a:defRPr/>
            </a:pPr>
            <a:endParaRPr lang="en-CA" dirty="0" smtClean="0"/>
          </a:p>
        </p:txBody>
      </p:sp>
      <p:pic>
        <p:nvPicPr>
          <p:cNvPr id="91140" name="Picture 4" descr="pyramids"/>
          <p:cNvPicPr>
            <a:picLocks noChangeAspect="1" noChangeArrowheads="1"/>
          </p:cNvPicPr>
          <p:nvPr/>
        </p:nvPicPr>
        <p:blipFill>
          <a:blip r:embed="rId2" cstate="print"/>
          <a:srcRect l="12674" t="5244" r="71211" b="66776"/>
          <a:stretch>
            <a:fillRect/>
          </a:stretch>
        </p:blipFill>
        <p:spPr bwMode="auto">
          <a:xfrm>
            <a:off x="6156176" y="4509120"/>
            <a:ext cx="2349500" cy="195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95D2C62-5B6C-4D85-A4C3-99B3FD13F6EB}" type="datetime1">
              <a:rPr lang="en-US" smtClean="0"/>
              <a:pPr>
                <a:defRPr/>
              </a:pPr>
              <a:t>10/5/2019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 fontAlgn="auto">
              <a:spcAft>
                <a:spcPts val="0"/>
              </a:spcAft>
              <a:defRPr/>
            </a:pPr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Where?</a:t>
            </a:r>
            <a:endParaRPr lang="en-CA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sz="quarter" idx="1"/>
          </p:nvPr>
        </p:nvSpPr>
        <p:spPr>
          <a:xfrm>
            <a:off x="468313" y="1484313"/>
            <a:ext cx="8502650" cy="4464967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algn="l" rtl="0">
              <a:buFont typeface="Wingdings" pitchFamily="2" charset="2"/>
              <a:buChar char="q"/>
              <a:defRPr/>
            </a:pPr>
            <a:r>
              <a:rPr lang="en-US" sz="3200" b="1" dirty="0" smtClean="0"/>
              <a:t>Typical of Britain in the 18th century, </a:t>
            </a:r>
          </a:p>
          <a:p>
            <a:pPr algn="l" rtl="0">
              <a:buFont typeface="Wingdings" pitchFamily="2" charset="2"/>
              <a:buChar char="q"/>
              <a:defRPr/>
            </a:pPr>
            <a:r>
              <a:rPr lang="en-US" sz="3200" b="1" dirty="0" smtClean="0"/>
              <a:t>Although NO country is currently in stage one</a:t>
            </a:r>
            <a:r>
              <a:rPr lang="en-US" dirty="0" smtClean="0"/>
              <a:t>.</a:t>
            </a:r>
            <a:endParaRPr lang="en-CA" dirty="0" smtClean="0"/>
          </a:p>
          <a:p>
            <a:pPr>
              <a:defRPr/>
            </a:pPr>
            <a:endParaRPr lang="en-CA" dirty="0" smtClean="0"/>
          </a:p>
        </p:txBody>
      </p:sp>
      <p:sp>
        <p:nvSpPr>
          <p:cNvPr id="92165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F298255E-95CD-4309-A11F-75C36B25EEC0}" type="slidenum">
              <a:rPr lang="ar-SA" smtClean="0">
                <a:solidFill>
                  <a:srgbClr val="000000"/>
                </a:solidFill>
                <a:latin typeface="Arial" pitchFamily="34" charset="0"/>
              </a:rPr>
              <a:pPr/>
              <a:t>11</a:t>
            </a:fld>
            <a:endParaRPr lang="en-CA" smtClean="0">
              <a:solidFill>
                <a:srgbClr val="000000"/>
              </a:solidFill>
              <a:latin typeface="Arial" pitchFamily="34" charset="0"/>
            </a:endParaRPr>
          </a:p>
        </p:txBody>
      </p:sp>
      <p:pic>
        <p:nvPicPr>
          <p:cNvPr id="92166" name="Picture 4" descr="pyramids"/>
          <p:cNvPicPr>
            <a:picLocks noChangeAspect="1" noChangeArrowheads="1"/>
          </p:cNvPicPr>
          <p:nvPr/>
        </p:nvPicPr>
        <p:blipFill>
          <a:blip r:embed="rId2" cstate="print"/>
          <a:srcRect l="12674" t="5244" r="71211" b="66776"/>
          <a:stretch>
            <a:fillRect/>
          </a:stretch>
        </p:blipFill>
        <p:spPr bwMode="auto">
          <a:xfrm>
            <a:off x="4730750" y="2708920"/>
            <a:ext cx="3802063" cy="3167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CF41B24-55E2-4AF9-8E30-4A2A6E712AD9}" type="datetime1">
              <a:rPr lang="en-US" smtClean="0"/>
              <a:pPr>
                <a:defRPr/>
              </a:pPr>
              <a:t>10/5/2019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625" y="228600"/>
            <a:ext cx="8534400" cy="1039813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Stage 2 –</a:t>
            </a:r>
            <a:b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Early Expanding</a:t>
            </a:r>
            <a:endParaRPr lang="en-CA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386" name="Content Placeholder 2"/>
          <p:cNvSpPr>
            <a:spLocks noGrp="1"/>
          </p:cNvSpPr>
          <p:nvPr>
            <p:ph sz="quarter" idx="1"/>
          </p:nvPr>
        </p:nvSpPr>
        <p:spPr>
          <a:xfrm>
            <a:off x="395288" y="1484313"/>
            <a:ext cx="8353425" cy="4897015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marL="514350" indent="-514350" algn="l" rtl="0">
              <a:buFont typeface="+mj-lt"/>
              <a:buAutoNum type="arabicPeriod"/>
              <a:defRPr/>
            </a:pPr>
            <a:r>
              <a:rPr lang="en-US" sz="2800" b="1" dirty="0" smtClean="0"/>
              <a:t>Birth rate remains high</a:t>
            </a:r>
          </a:p>
          <a:p>
            <a:pPr marL="514350" indent="-514350" algn="l" rtl="0">
              <a:buFont typeface="+mj-lt"/>
              <a:buAutoNum type="arabicPeriod"/>
              <a:defRPr/>
            </a:pPr>
            <a:r>
              <a:rPr lang="en-US" sz="2800" b="1" dirty="0" smtClean="0"/>
              <a:t>Death rate is falling</a:t>
            </a:r>
          </a:p>
          <a:p>
            <a:pPr marL="514350" indent="-514350" algn="l" rtl="0">
              <a:buFont typeface="+mj-lt"/>
              <a:buAutoNum type="arabicPeriod"/>
              <a:defRPr/>
            </a:pPr>
            <a:r>
              <a:rPr lang="en-US" sz="2800" b="1" dirty="0" smtClean="0"/>
              <a:t>Population begins to rise steadily.</a:t>
            </a:r>
            <a:endParaRPr lang="en-CA" sz="2800" b="1" dirty="0" smtClean="0"/>
          </a:p>
          <a:p>
            <a:pPr>
              <a:defRPr/>
            </a:pPr>
            <a:endParaRPr lang="en-CA" dirty="0" smtClean="0"/>
          </a:p>
        </p:txBody>
      </p:sp>
      <p:sp>
        <p:nvSpPr>
          <p:cNvPr id="93188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95C3C006-E87A-42C2-9F20-1AA1E674777F}" type="slidenum">
              <a:rPr lang="ar-SA" smtClean="0">
                <a:solidFill>
                  <a:srgbClr val="000000"/>
                </a:solidFill>
                <a:latin typeface="Arial" pitchFamily="34" charset="0"/>
              </a:rPr>
              <a:pPr/>
              <a:t>12</a:t>
            </a:fld>
            <a:endParaRPr lang="en-CA" smtClean="0">
              <a:solidFill>
                <a:srgbClr val="000000"/>
              </a:solidFill>
              <a:latin typeface="Arial" pitchFamily="34" charset="0"/>
            </a:endParaRPr>
          </a:p>
        </p:txBody>
      </p:sp>
      <p:pic>
        <p:nvPicPr>
          <p:cNvPr id="93189" name="Picture 4" descr="pyramids"/>
          <p:cNvPicPr>
            <a:picLocks noChangeAspect="1" noChangeArrowheads="1"/>
          </p:cNvPicPr>
          <p:nvPr/>
        </p:nvPicPr>
        <p:blipFill>
          <a:blip r:embed="rId2" cstate="print"/>
          <a:srcRect l="29863" t="5244" r="55096" b="66776"/>
          <a:stretch>
            <a:fillRect/>
          </a:stretch>
        </p:blipFill>
        <p:spPr bwMode="auto">
          <a:xfrm>
            <a:off x="5019489" y="3068960"/>
            <a:ext cx="3455988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5C4A213-E4C5-4544-B281-039270522CAA}" type="datetime1">
              <a:rPr lang="en-US" smtClean="0"/>
              <a:pPr>
                <a:defRPr/>
              </a:pPr>
              <a:t>10/5/2019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337"/>
          </a:xfrm>
        </p:spPr>
        <p:txBody>
          <a:bodyPr/>
          <a:lstStyle/>
          <a:p>
            <a:pPr algn="l" rtl="0"/>
            <a:r>
              <a:rPr lang="en-US" sz="3600" b="1" smtClean="0">
                <a:solidFill>
                  <a:srgbClr val="C00000"/>
                </a:solidFill>
                <a:cs typeface="Arial" pitchFamily="34" charset="0"/>
              </a:rPr>
              <a:t>Reason?</a:t>
            </a:r>
            <a:endParaRPr lang="en-CA" sz="3600" b="1" smtClean="0">
              <a:solidFill>
                <a:srgbClr val="C00000"/>
              </a:solidFill>
              <a:cs typeface="Arial" pitchFamily="34" charset="0"/>
            </a:endParaRPr>
          </a:p>
        </p:txBody>
      </p:sp>
      <p:sp>
        <p:nvSpPr>
          <p:cNvPr id="94211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28800"/>
            <a:ext cx="8229600" cy="5229200"/>
          </a:xfrm>
        </p:spPr>
        <p:txBody>
          <a:bodyPr/>
          <a:lstStyle/>
          <a:p>
            <a:pPr algn="l" rtl="0">
              <a:buFont typeface="Wingdings" pitchFamily="2" charset="2"/>
              <a:buChar char="q"/>
            </a:pPr>
            <a:r>
              <a:rPr lang="en-US" sz="2800" b="1" dirty="0" smtClean="0">
                <a:cs typeface="Times New Roman" pitchFamily="18" charset="0"/>
              </a:rPr>
              <a:t>Beginnings of industrialization</a:t>
            </a:r>
            <a:endParaRPr lang="en-CA" sz="2800" b="1" dirty="0" smtClean="0">
              <a:cs typeface="Times New Roman" pitchFamily="18" charset="0"/>
            </a:endParaRPr>
          </a:p>
          <a:p>
            <a:pPr algn="l" rtl="0">
              <a:buFont typeface="Wingdings" pitchFamily="2" charset="2"/>
              <a:buChar char="q"/>
            </a:pPr>
            <a:r>
              <a:rPr lang="en-US" sz="2800" b="1" dirty="0" smtClean="0">
                <a:cs typeface="Times New Roman" pitchFamily="18" charset="0"/>
              </a:rPr>
              <a:t>Improvements in food supply</a:t>
            </a:r>
            <a:endParaRPr lang="en-CA" sz="2800" b="1" dirty="0" smtClean="0">
              <a:cs typeface="Times New Roman" pitchFamily="18" charset="0"/>
            </a:endParaRPr>
          </a:p>
          <a:p>
            <a:pPr algn="l" rtl="0">
              <a:buFont typeface="Wingdings" pitchFamily="2" charset="2"/>
              <a:buChar char="q"/>
            </a:pPr>
            <a:r>
              <a:rPr lang="en-US" sz="2800" b="1" dirty="0" smtClean="0">
                <a:cs typeface="Times New Roman" pitchFamily="18" charset="0"/>
              </a:rPr>
              <a:t>Improvements in medical care (smallpox vaccine) and sanitation</a:t>
            </a:r>
            <a:endParaRPr lang="en-CA" sz="2800" b="1" dirty="0" smtClean="0">
              <a:cs typeface="Times New Roman" pitchFamily="18" charset="0"/>
            </a:endParaRPr>
          </a:p>
          <a:p>
            <a:pPr algn="l" rtl="0">
              <a:buFont typeface="Wingdings" pitchFamily="2" charset="2"/>
              <a:buChar char="q"/>
            </a:pPr>
            <a:r>
              <a:rPr lang="en-US" sz="2800" b="1" dirty="0" smtClean="0">
                <a:cs typeface="Times New Roman" pitchFamily="18" charset="0"/>
              </a:rPr>
              <a:t>Cultural lag – attitudes about large families not changing</a:t>
            </a:r>
            <a:endParaRPr lang="en-CA" sz="2800" b="1" dirty="0" smtClean="0">
              <a:cs typeface="Times New Roman" pitchFamily="18" charset="0"/>
            </a:endParaRPr>
          </a:p>
          <a:p>
            <a:pPr algn="l" rtl="0">
              <a:buFont typeface="Wingdings" pitchFamily="2" charset="2"/>
              <a:buChar char="q"/>
            </a:pPr>
            <a:r>
              <a:rPr lang="en-US" sz="2800" b="1" dirty="0" smtClean="0">
                <a:cs typeface="Times New Roman" pitchFamily="18" charset="0"/>
              </a:rPr>
              <a:t>Family planning still not </a:t>
            </a:r>
          </a:p>
          <a:p>
            <a:pPr marL="0" indent="0" algn="l" rtl="0">
              <a:buNone/>
            </a:pPr>
            <a:r>
              <a:rPr lang="en-US" sz="2800" b="1" dirty="0">
                <a:cs typeface="Times New Roman" pitchFamily="18" charset="0"/>
              </a:rPr>
              <a:t>	</a:t>
            </a:r>
            <a:r>
              <a:rPr lang="en-US" sz="2800" b="1" dirty="0" smtClean="0">
                <a:cs typeface="Times New Roman" pitchFamily="18" charset="0"/>
              </a:rPr>
              <a:t>widely used</a:t>
            </a:r>
            <a:endParaRPr lang="en-CA" sz="2800" b="1" dirty="0" smtClean="0">
              <a:cs typeface="Times New Roman" pitchFamily="18" charset="0"/>
            </a:endParaRPr>
          </a:p>
          <a:p>
            <a:endParaRPr lang="en-CA" dirty="0" smtClean="0">
              <a:cs typeface="Times New Roman" pitchFamily="18" charset="0"/>
            </a:endParaRPr>
          </a:p>
        </p:txBody>
      </p:sp>
      <p:sp>
        <p:nvSpPr>
          <p:cNvPr id="9421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7A25EB6C-0A23-4AD7-896C-6C2D3AEEBEDE}" type="slidenum">
              <a:rPr lang="ar-SA" smtClean="0">
                <a:solidFill>
                  <a:srgbClr val="000000"/>
                </a:solidFill>
                <a:latin typeface="Arial" pitchFamily="34" charset="0"/>
              </a:rPr>
              <a:pPr/>
              <a:t>13</a:t>
            </a:fld>
            <a:endParaRPr lang="en-CA" smtClean="0">
              <a:solidFill>
                <a:srgbClr val="000000"/>
              </a:solidFill>
              <a:latin typeface="Arial" pitchFamily="34" charset="0"/>
            </a:endParaRPr>
          </a:p>
        </p:txBody>
      </p:sp>
      <p:pic>
        <p:nvPicPr>
          <p:cNvPr id="94213" name="Picture 4" descr="pyramids"/>
          <p:cNvPicPr>
            <a:picLocks noChangeAspect="1" noChangeArrowheads="1"/>
          </p:cNvPicPr>
          <p:nvPr/>
        </p:nvPicPr>
        <p:blipFill>
          <a:blip r:embed="rId2" cstate="print"/>
          <a:srcRect l="29863" t="5244" r="55096" b="66776"/>
          <a:stretch>
            <a:fillRect/>
          </a:stretch>
        </p:blipFill>
        <p:spPr bwMode="auto">
          <a:xfrm>
            <a:off x="5580112" y="4149080"/>
            <a:ext cx="3312368" cy="23539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266DFC7-BA99-4FF7-8CC5-A1751472DBA0}" type="datetime1">
              <a:rPr lang="en-US" smtClean="0"/>
              <a:pPr>
                <a:defRPr/>
              </a:pPr>
              <a:t>10/5/2019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fontAlgn="auto">
              <a:spcAft>
                <a:spcPts val="0"/>
              </a:spcAft>
              <a:defRPr/>
            </a:pPr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Where?</a:t>
            </a:r>
            <a:endParaRPr lang="en-CA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926013"/>
          </a:xfrm>
          <a:solidFill>
            <a:schemeClr val="tx2">
              <a:lumMod val="20000"/>
              <a:lumOff val="80000"/>
            </a:schemeClr>
          </a:solidFill>
        </p:spPr>
        <p:txBody>
          <a:bodyPr rtlCol="0">
            <a:normAutofit/>
          </a:bodyPr>
          <a:lstStyle/>
          <a:p>
            <a:pPr marL="365760" indent="-256032" algn="l" rtl="0" fontAlgn="auto">
              <a:spcAft>
                <a:spcPts val="0"/>
              </a:spcAft>
              <a:buFont typeface="Wingdings 3"/>
              <a:buChar char=""/>
              <a:defRPr/>
            </a:pPr>
            <a:endParaRPr lang="en-US" dirty="0" smtClean="0">
              <a:solidFill>
                <a:schemeClr val="tx1">
                  <a:lumMod val="95000"/>
                </a:schemeClr>
              </a:solidFill>
            </a:endParaRPr>
          </a:p>
          <a:p>
            <a:pPr marL="365760" indent="-256032" algn="l" rtl="0" fontAlgn="auto">
              <a:spcAft>
                <a:spcPts val="0"/>
              </a:spcAft>
              <a:buFont typeface="Wingdings 3"/>
              <a:buChar char=""/>
              <a:defRPr/>
            </a:pPr>
            <a:endParaRPr lang="en-US" dirty="0" smtClean="0">
              <a:solidFill>
                <a:schemeClr val="tx1">
                  <a:lumMod val="95000"/>
                </a:schemeClr>
              </a:solidFill>
            </a:endParaRPr>
          </a:p>
          <a:p>
            <a:pPr marL="365760" indent="-256032" algn="l" rtl="0" fontAlgn="auto">
              <a:spcAft>
                <a:spcPts val="0"/>
              </a:spcAft>
              <a:buFont typeface="Wingdings" pitchFamily="2" charset="2"/>
              <a:buChar char="q"/>
              <a:defRPr/>
            </a:pPr>
            <a:endParaRPr lang="en-US" sz="2800" b="1" dirty="0" smtClean="0">
              <a:solidFill>
                <a:schemeClr val="tx1">
                  <a:lumMod val="95000"/>
                </a:schemeClr>
              </a:solidFill>
            </a:endParaRPr>
          </a:p>
          <a:p>
            <a:pPr marL="365760" indent="-256032" algn="l" rtl="0" fontAlgn="auto">
              <a:spcAft>
                <a:spcPts val="0"/>
              </a:spcAft>
              <a:buFont typeface="Wingdings" pitchFamily="2" charset="2"/>
              <a:buChar char="q"/>
              <a:defRPr/>
            </a:pPr>
            <a:endParaRPr lang="en-US" sz="2800" b="1" dirty="0">
              <a:solidFill>
                <a:schemeClr val="tx1">
                  <a:lumMod val="95000"/>
                </a:schemeClr>
              </a:solidFill>
            </a:endParaRPr>
          </a:p>
          <a:p>
            <a:pPr marL="365760" indent="-256032" algn="l" rtl="0" fontAlgn="auto">
              <a:spcAft>
                <a:spcPts val="0"/>
              </a:spcAft>
              <a:buFont typeface="Wingdings" pitchFamily="2" charset="2"/>
              <a:buChar char="q"/>
              <a:defRPr/>
            </a:pPr>
            <a:endParaRPr lang="en-US" sz="2800" b="1" dirty="0" smtClean="0">
              <a:solidFill>
                <a:schemeClr val="tx1">
                  <a:lumMod val="95000"/>
                </a:schemeClr>
              </a:solidFill>
            </a:endParaRPr>
          </a:p>
          <a:p>
            <a:pPr marL="365760" indent="-256032" algn="l" rtl="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800" b="1" dirty="0" smtClean="0">
                <a:solidFill>
                  <a:schemeClr val="tx1">
                    <a:lumMod val="95000"/>
                  </a:schemeClr>
                </a:solidFill>
              </a:rPr>
              <a:t>Countries </a:t>
            </a:r>
            <a:r>
              <a:rPr lang="en-US" sz="2800" b="1" dirty="0" smtClean="0">
                <a:solidFill>
                  <a:schemeClr val="tx1">
                    <a:lumMod val="95000"/>
                  </a:schemeClr>
                </a:solidFill>
              </a:rPr>
              <a:t>in this stage include Bangladesh, Yemen, Afghanistan and much of Sub-Saharan African </a:t>
            </a:r>
          </a:p>
          <a:p>
            <a:pPr marL="365760" indent="-256032" algn="l" rtl="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CA" sz="1600" dirty="0" smtClean="0">
                <a:solidFill>
                  <a:schemeClr val="tx1">
                    <a:lumMod val="95000"/>
                  </a:schemeClr>
                </a:solidFill>
              </a:rPr>
              <a:t>Do not include South Africa, Zimbabwe, Botswana, Swaziland, Lesotho, Namibia, Kenya and Ghana, which have begun to move into stage 3.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endParaRPr lang="en-CA" dirty="0"/>
          </a:p>
        </p:txBody>
      </p:sp>
      <p:sp>
        <p:nvSpPr>
          <p:cNvPr id="9523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1E99C2A7-9017-4B9B-8A76-90F917EEC89B}" type="slidenum">
              <a:rPr lang="ar-SA" smtClean="0">
                <a:solidFill>
                  <a:srgbClr val="000000"/>
                </a:solidFill>
                <a:latin typeface="Arial" pitchFamily="34" charset="0"/>
              </a:rPr>
              <a:pPr/>
              <a:t>14</a:t>
            </a:fld>
            <a:endParaRPr lang="en-CA" smtClean="0">
              <a:solidFill>
                <a:srgbClr val="000000"/>
              </a:solidFill>
              <a:latin typeface="Arial" pitchFamily="34" charset="0"/>
            </a:endParaRPr>
          </a:p>
        </p:txBody>
      </p:sp>
      <p:pic>
        <p:nvPicPr>
          <p:cNvPr id="95237" name="Picture 4" descr="pyramids"/>
          <p:cNvPicPr>
            <a:picLocks noChangeAspect="1" noChangeArrowheads="1"/>
          </p:cNvPicPr>
          <p:nvPr/>
        </p:nvPicPr>
        <p:blipFill>
          <a:blip r:embed="rId2" cstate="print"/>
          <a:srcRect l="29863" t="5244" r="55096" b="66776"/>
          <a:stretch>
            <a:fillRect/>
          </a:stretch>
        </p:blipFill>
        <p:spPr bwMode="auto">
          <a:xfrm>
            <a:off x="3590925" y="1910556"/>
            <a:ext cx="2000250" cy="1785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B1CE2CB-3E19-4AE6-B4AB-553483EA4135}" type="datetime1">
              <a:rPr lang="en-US" smtClean="0"/>
              <a:pPr>
                <a:defRPr/>
              </a:pPr>
              <a:t>10/5/2019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625" y="0"/>
            <a:ext cx="8534400" cy="1268413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CA" sz="4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Stage 3 –</a:t>
            </a:r>
            <a:br>
              <a:rPr lang="en-CA" sz="4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CA" sz="4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Late Expanding</a:t>
            </a:r>
            <a:endParaRPr lang="en-CA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458" name="Content Placeholder 2"/>
          <p:cNvSpPr>
            <a:spLocks noGrp="1"/>
          </p:cNvSpPr>
          <p:nvPr>
            <p:ph sz="quarter" idx="1"/>
          </p:nvPr>
        </p:nvSpPr>
        <p:spPr>
          <a:xfrm>
            <a:off x="684213" y="1412875"/>
            <a:ext cx="8229600" cy="5229225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algn="l" rtl="0">
              <a:buFont typeface="Wingdings" pitchFamily="2" charset="2"/>
              <a:buChar char="q"/>
              <a:defRPr/>
            </a:pPr>
            <a:r>
              <a:rPr lang="en-US" sz="2800" b="1" dirty="0" smtClean="0"/>
              <a:t>Birth rate starts to fall</a:t>
            </a:r>
          </a:p>
          <a:p>
            <a:pPr algn="l" rtl="0">
              <a:buFont typeface="Wingdings" pitchFamily="2" charset="2"/>
              <a:buChar char="q"/>
              <a:defRPr/>
            </a:pPr>
            <a:r>
              <a:rPr lang="en-US" sz="2800" b="1" dirty="0" smtClean="0"/>
              <a:t>Death rate continues to fall</a:t>
            </a:r>
          </a:p>
          <a:p>
            <a:pPr algn="l" rtl="0">
              <a:buFont typeface="Wingdings" pitchFamily="2" charset="2"/>
              <a:buChar char="q"/>
              <a:defRPr/>
            </a:pPr>
            <a:r>
              <a:rPr lang="en-US" sz="2800" b="1" dirty="0" smtClean="0"/>
              <a:t>Population is rising.</a:t>
            </a:r>
            <a:endParaRPr lang="en-CA" sz="2800" b="1" dirty="0" smtClean="0"/>
          </a:p>
          <a:p>
            <a:pPr>
              <a:defRPr/>
            </a:pPr>
            <a:endParaRPr lang="en-CA" dirty="0" smtClean="0"/>
          </a:p>
        </p:txBody>
      </p:sp>
      <p:sp>
        <p:nvSpPr>
          <p:cNvPr id="96260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DC5A4C5C-4B52-4318-A660-8EEBDA748B12}" type="slidenum">
              <a:rPr lang="ar-SA" smtClean="0">
                <a:solidFill>
                  <a:srgbClr val="000000"/>
                </a:solidFill>
                <a:latin typeface="Arial" pitchFamily="34" charset="0"/>
              </a:rPr>
              <a:pPr/>
              <a:t>15</a:t>
            </a:fld>
            <a:endParaRPr lang="en-CA" smtClean="0">
              <a:solidFill>
                <a:srgbClr val="000000"/>
              </a:solidFill>
              <a:latin typeface="Arial" pitchFamily="34" charset="0"/>
            </a:endParaRPr>
          </a:p>
        </p:txBody>
      </p:sp>
      <p:pic>
        <p:nvPicPr>
          <p:cNvPr id="96261" name="Picture 4" descr="pyramids"/>
          <p:cNvPicPr>
            <a:picLocks noChangeAspect="1" noChangeArrowheads="1"/>
          </p:cNvPicPr>
          <p:nvPr/>
        </p:nvPicPr>
        <p:blipFill>
          <a:blip r:embed="rId2" cstate="print"/>
          <a:srcRect l="44904" t="4124" r="38443" b="66776"/>
          <a:stretch>
            <a:fillRect/>
          </a:stretch>
        </p:blipFill>
        <p:spPr bwMode="auto">
          <a:xfrm>
            <a:off x="4468813" y="3068638"/>
            <a:ext cx="4192587" cy="3516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608122E-D11A-4C61-AEBE-FA8CAC289619}" type="datetime1">
              <a:rPr lang="en-US" smtClean="0"/>
              <a:pPr>
                <a:defRPr/>
              </a:pPr>
              <a:t>10/5/2019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850" y="333375"/>
            <a:ext cx="8534400" cy="758825"/>
          </a:xfrm>
        </p:spPr>
        <p:txBody>
          <a:bodyPr/>
          <a:lstStyle/>
          <a:p>
            <a:pPr algn="l" rtl="0" fontAlgn="auto">
              <a:spcAft>
                <a:spcPts val="0"/>
              </a:spcAft>
              <a:defRPr/>
            </a:pPr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Reason?</a:t>
            </a:r>
            <a:endParaRPr lang="en-CA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482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854575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algn="l" rtl="0">
              <a:buFont typeface="Wingdings" pitchFamily="2" charset="2"/>
              <a:buChar char="q"/>
              <a:defRPr/>
            </a:pPr>
            <a:r>
              <a:rPr lang="en-US" b="1" dirty="0" smtClean="0"/>
              <a:t>Industrialization continues</a:t>
            </a:r>
          </a:p>
          <a:p>
            <a:pPr algn="l" rtl="0">
              <a:buFont typeface="Wingdings" pitchFamily="2" charset="2"/>
              <a:buChar char="q"/>
              <a:defRPr/>
            </a:pPr>
            <a:r>
              <a:rPr lang="en-US" b="1" dirty="0" smtClean="0"/>
              <a:t>Increase in urbanization</a:t>
            </a:r>
            <a:endParaRPr lang="en-CA" b="1" dirty="0" smtClean="0"/>
          </a:p>
          <a:p>
            <a:pPr algn="l" rtl="0">
              <a:buFont typeface="Wingdings" pitchFamily="2" charset="2"/>
              <a:buChar char="q"/>
              <a:defRPr/>
            </a:pPr>
            <a:r>
              <a:rPr lang="en-US" b="1" dirty="0" smtClean="0"/>
              <a:t>Cultural attitudes favoring </a:t>
            </a:r>
            <a:r>
              <a:rPr lang="en-US" b="1" dirty="0" smtClean="0"/>
              <a:t>small           </a:t>
            </a:r>
            <a:r>
              <a:rPr lang="en-US" b="1" dirty="0" smtClean="0"/>
              <a:t>families take hold</a:t>
            </a:r>
            <a:endParaRPr lang="en-CA" b="1" dirty="0" smtClean="0"/>
          </a:p>
          <a:p>
            <a:pPr algn="l" rtl="0">
              <a:buFont typeface="Wingdings" pitchFamily="2" charset="2"/>
              <a:buChar char="q"/>
              <a:defRPr/>
            </a:pPr>
            <a:r>
              <a:rPr lang="en-US" b="1" dirty="0" smtClean="0"/>
              <a:t>Family planning available </a:t>
            </a:r>
            <a:endParaRPr lang="en-CA" b="1" dirty="0" smtClean="0"/>
          </a:p>
          <a:p>
            <a:pPr algn="l" rtl="0">
              <a:buFont typeface="Wingdings" pitchFamily="2" charset="2"/>
              <a:buChar char="q"/>
              <a:defRPr/>
            </a:pPr>
            <a:r>
              <a:rPr lang="en-US" b="1" dirty="0" smtClean="0"/>
              <a:t>Health care and sanitation continue to improve (lower Infant Mortality Rate) </a:t>
            </a:r>
            <a:endParaRPr lang="en-CA" b="1" dirty="0" smtClean="0"/>
          </a:p>
          <a:p>
            <a:pPr algn="l" rtl="0">
              <a:buFont typeface="Wingdings" pitchFamily="2" charset="2"/>
              <a:buChar char="q"/>
              <a:defRPr/>
            </a:pPr>
            <a:r>
              <a:rPr lang="en-US" b="1" dirty="0" smtClean="0"/>
              <a:t>Increased standard of living </a:t>
            </a:r>
            <a:endParaRPr lang="en-CA" b="1" dirty="0" smtClean="0"/>
          </a:p>
          <a:p>
            <a:pPr algn="l" rtl="0">
              <a:buFont typeface="Wingdings" pitchFamily="2" charset="2"/>
              <a:buChar char="q"/>
              <a:defRPr/>
            </a:pPr>
            <a:r>
              <a:rPr lang="en-US" b="1" dirty="0" smtClean="0"/>
              <a:t>Changing status of women </a:t>
            </a:r>
            <a:endParaRPr lang="en-CA" b="1" dirty="0" smtClean="0"/>
          </a:p>
          <a:p>
            <a:pPr>
              <a:defRPr/>
            </a:pPr>
            <a:endParaRPr lang="en-CA" dirty="0" smtClean="0"/>
          </a:p>
        </p:txBody>
      </p:sp>
      <p:sp>
        <p:nvSpPr>
          <p:cNvPr id="97285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5E482DC4-50F6-42EE-8B1C-BF7F64D37AD3}" type="slidenum">
              <a:rPr lang="ar-SA" smtClean="0">
                <a:solidFill>
                  <a:srgbClr val="000000"/>
                </a:solidFill>
                <a:latin typeface="Arial" pitchFamily="34" charset="0"/>
              </a:rPr>
              <a:pPr/>
              <a:t>16</a:t>
            </a:fld>
            <a:endParaRPr lang="en-CA" smtClean="0">
              <a:solidFill>
                <a:srgbClr val="000000"/>
              </a:solidFill>
              <a:latin typeface="Arial" pitchFamily="34" charset="0"/>
            </a:endParaRPr>
          </a:p>
        </p:txBody>
      </p:sp>
      <p:pic>
        <p:nvPicPr>
          <p:cNvPr id="97286" name="Picture 4" descr="pyramids"/>
          <p:cNvPicPr>
            <a:picLocks noChangeAspect="1" noChangeArrowheads="1"/>
          </p:cNvPicPr>
          <p:nvPr/>
        </p:nvPicPr>
        <p:blipFill>
          <a:blip r:embed="rId2" cstate="print"/>
          <a:srcRect l="44904" t="4124" r="38443" b="66776"/>
          <a:stretch>
            <a:fillRect/>
          </a:stretch>
        </p:blipFill>
        <p:spPr bwMode="auto">
          <a:xfrm>
            <a:off x="6444208" y="1628800"/>
            <a:ext cx="2214563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CBF9DC-B0AF-4B26-BDD6-E0C9F26015D7}" type="datetime1">
              <a:rPr lang="en-US" smtClean="0"/>
              <a:pPr>
                <a:defRPr/>
              </a:pPr>
              <a:t>10/5/2019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 fontAlgn="auto">
              <a:spcAft>
                <a:spcPts val="0"/>
              </a:spcAft>
              <a:defRPr/>
            </a:pPr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Where?</a:t>
            </a:r>
            <a:endParaRPr lang="en-CA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pPr marL="365125" indent="-255588" algn="l" rtl="0">
              <a:buFont typeface="Wingdings" pitchFamily="2" charset="2"/>
              <a:buChar char="q"/>
              <a:defRPr/>
            </a:pPr>
            <a:endParaRPr lang="en-US" sz="3200" b="1" dirty="0" smtClean="0">
              <a:effectLst>
                <a:outerShdw blurRad="38100" dist="38100" dir="2700000" algn="tl">
                  <a:srgbClr val="FFFFFF"/>
                </a:outerShdw>
              </a:effectLst>
              <a:cs typeface="Times New Roman" pitchFamily="18" charset="0"/>
            </a:endParaRPr>
          </a:p>
          <a:p>
            <a:pPr marL="365125" indent="-255588" algn="l" rtl="0">
              <a:buFont typeface="Wingdings" pitchFamily="2" charset="2"/>
              <a:buChar char="q"/>
              <a:defRPr/>
            </a:pPr>
            <a:endParaRPr lang="en-US" sz="3200" b="1" dirty="0">
              <a:effectLst>
                <a:outerShdw blurRad="38100" dist="38100" dir="2700000" algn="tl">
                  <a:srgbClr val="FFFFFF"/>
                </a:outerShdw>
              </a:effectLst>
              <a:cs typeface="Times New Roman" pitchFamily="18" charset="0"/>
            </a:endParaRPr>
          </a:p>
          <a:p>
            <a:pPr marL="365125" indent="-255588" algn="l" rtl="0">
              <a:buFont typeface="Wingdings" pitchFamily="2" charset="2"/>
              <a:buChar char="q"/>
              <a:defRPr/>
            </a:pPr>
            <a:endParaRPr lang="en-US" sz="3200" b="1" dirty="0" smtClean="0">
              <a:effectLst>
                <a:outerShdw blurRad="38100" dist="38100" dir="2700000" algn="tl">
                  <a:srgbClr val="FFFFFF"/>
                </a:outerShdw>
              </a:effectLst>
              <a:cs typeface="Times New Roman" pitchFamily="18" charset="0"/>
            </a:endParaRPr>
          </a:p>
          <a:p>
            <a:pPr marL="365125" indent="-255588" algn="l" rtl="0">
              <a:buFont typeface="Wingdings" pitchFamily="2" charset="2"/>
              <a:buChar char="q"/>
              <a:defRPr/>
            </a:pPr>
            <a:endParaRPr lang="en-US" sz="3200" b="1" dirty="0">
              <a:effectLst>
                <a:outerShdw blurRad="38100" dist="38100" dir="2700000" algn="tl">
                  <a:srgbClr val="FFFFFF"/>
                </a:outerShdw>
              </a:effectLst>
              <a:cs typeface="Times New Roman" pitchFamily="18" charset="0"/>
            </a:endParaRPr>
          </a:p>
          <a:p>
            <a:pPr marL="365125" indent="-255588" algn="l" rtl="0">
              <a:buFont typeface="Wingdings" pitchFamily="2" charset="2"/>
              <a:buChar char="q"/>
              <a:defRPr/>
            </a:pPr>
            <a:endParaRPr lang="en-US" sz="3200" b="1" dirty="0" smtClean="0">
              <a:effectLst>
                <a:outerShdw blurRad="38100" dist="38100" dir="2700000" algn="tl">
                  <a:srgbClr val="FFFFFF"/>
                </a:outerShdw>
              </a:effectLst>
              <a:cs typeface="Times New Roman" pitchFamily="18" charset="0"/>
            </a:endParaRPr>
          </a:p>
          <a:p>
            <a:pPr marL="365125" indent="-255588" algn="l" rtl="0">
              <a:buFont typeface="Wingdings" pitchFamily="2" charset="2"/>
              <a:buChar char="q"/>
              <a:defRPr/>
            </a:pPr>
            <a:r>
              <a:rPr lang="en-US" sz="3200" b="1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China</a:t>
            </a:r>
            <a:r>
              <a:rPr lang="en-US" sz="3200" b="1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, Brazil and Egypt</a:t>
            </a:r>
          </a:p>
          <a:p>
            <a:pPr marL="365125" indent="-255588" algn="l" rtl="0">
              <a:buFont typeface="Wingdings" pitchFamily="2" charset="2"/>
              <a:buChar char="q"/>
              <a:defRPr/>
            </a:pPr>
            <a:endParaRPr lang="en-US" sz="3200" b="1" dirty="0" smtClean="0">
              <a:effectLst>
                <a:outerShdw blurRad="38100" dist="38100" dir="2700000" algn="tl">
                  <a:srgbClr val="FFFFFF"/>
                </a:outerShdw>
              </a:effectLst>
              <a:cs typeface="Times New Roman" pitchFamily="18" charset="0"/>
            </a:endParaRPr>
          </a:p>
          <a:p>
            <a:pPr marL="365125" indent="-255588" algn="l" rtl="0">
              <a:buFont typeface="Wingdings" pitchFamily="2" charset="2"/>
              <a:buChar char="q"/>
              <a:defRPr/>
            </a:pPr>
            <a:r>
              <a:rPr lang="en-CA" sz="18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REMEMBER - South Africa, Zimbabwe, Botswana, Swaziland, Lesotho, Namibia, Kenya and Ghana, which have begun to move into stage 3.</a:t>
            </a:r>
            <a:endParaRPr lang="en-CA" sz="1800" dirty="0" smtClean="0">
              <a:effectLst>
                <a:outerShdw blurRad="38100" dist="38100" dir="2700000" algn="tl">
                  <a:srgbClr val="FFFFFF"/>
                </a:outerShdw>
              </a:effectLst>
              <a:cs typeface="Times New Roman" pitchFamily="18" charset="0"/>
            </a:endParaRPr>
          </a:p>
        </p:txBody>
      </p:sp>
      <p:sp>
        <p:nvSpPr>
          <p:cNvPr id="98309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14408180-2B55-4D06-95A4-8E001E167445}" type="slidenum">
              <a:rPr lang="ar-SA" smtClean="0">
                <a:solidFill>
                  <a:srgbClr val="000000"/>
                </a:solidFill>
                <a:latin typeface="Arial" pitchFamily="34" charset="0"/>
              </a:rPr>
              <a:pPr/>
              <a:t>17</a:t>
            </a:fld>
            <a:endParaRPr lang="en-CA" smtClean="0">
              <a:solidFill>
                <a:srgbClr val="000000"/>
              </a:solidFill>
              <a:latin typeface="Arial" pitchFamily="34" charset="0"/>
            </a:endParaRPr>
          </a:p>
        </p:txBody>
      </p:sp>
      <p:pic>
        <p:nvPicPr>
          <p:cNvPr id="98310" name="Picture 4" descr="pyramids"/>
          <p:cNvPicPr>
            <a:picLocks noChangeAspect="1" noChangeArrowheads="1"/>
          </p:cNvPicPr>
          <p:nvPr/>
        </p:nvPicPr>
        <p:blipFill>
          <a:blip r:embed="rId2" cstate="print"/>
          <a:srcRect l="44904" t="4124" r="38443" b="66776"/>
          <a:stretch>
            <a:fillRect/>
          </a:stretch>
        </p:blipFill>
        <p:spPr bwMode="auto">
          <a:xfrm>
            <a:off x="3131840" y="1839118"/>
            <a:ext cx="2659360" cy="21659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B9D2833-C585-4CE1-9C59-A424D48FDCAD}" type="datetime1">
              <a:rPr lang="en-US" smtClean="0"/>
              <a:pPr>
                <a:defRPr/>
              </a:pPr>
              <a:t>10/5/2019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625" y="228600"/>
            <a:ext cx="8534400" cy="1184275"/>
          </a:xfrm>
        </p:spPr>
        <p:txBody>
          <a:bodyPr>
            <a:normAutofit/>
          </a:bodyPr>
          <a:lstStyle/>
          <a:p>
            <a:pPr rtl="0" fontAlgn="auto">
              <a:spcAft>
                <a:spcPts val="0"/>
              </a:spcAft>
              <a:defRPr/>
            </a:pPr>
            <a:r>
              <a:rPr lang="en-US" sz="46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Stage 4 –Low Stationary</a:t>
            </a:r>
            <a:endParaRPr lang="en-CA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8307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2204863"/>
            <a:ext cx="8229600" cy="4537249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algn="l" rtl="0">
              <a:defRPr/>
            </a:pPr>
            <a:r>
              <a:rPr lang="en-US" sz="2800" b="1" dirty="0" smtClean="0">
                <a:cs typeface="Times New Roman" pitchFamily="18" charset="0"/>
              </a:rPr>
              <a:t>Birth rate and death rate are both low. </a:t>
            </a:r>
          </a:p>
          <a:p>
            <a:pPr algn="l" rtl="0">
              <a:defRPr/>
            </a:pPr>
            <a:r>
              <a:rPr lang="en-US" sz="2800" b="1" dirty="0" smtClean="0">
                <a:cs typeface="Times New Roman" pitchFamily="18" charset="0"/>
              </a:rPr>
              <a:t>Population remains steady.</a:t>
            </a:r>
            <a:endParaRPr lang="en-CA" sz="2800" b="1" dirty="0" smtClean="0">
              <a:cs typeface="Times New Roman" pitchFamily="18" charset="0"/>
            </a:endParaRPr>
          </a:p>
          <a:p>
            <a:pPr>
              <a:defRPr/>
            </a:pPr>
            <a:endParaRPr lang="en-CA" dirty="0" smtClean="0">
              <a:cs typeface="Times New Roman" pitchFamily="18" charset="0"/>
            </a:endParaRPr>
          </a:p>
        </p:txBody>
      </p:sp>
      <p:sp>
        <p:nvSpPr>
          <p:cNvPr id="99332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22011AD1-A998-4597-A9E2-5101AE064584}" type="slidenum">
              <a:rPr lang="ar-SA" smtClean="0">
                <a:solidFill>
                  <a:srgbClr val="000000"/>
                </a:solidFill>
                <a:latin typeface="Arial" pitchFamily="34" charset="0"/>
              </a:rPr>
              <a:pPr/>
              <a:t>18</a:t>
            </a:fld>
            <a:endParaRPr lang="en-CA" smtClean="0">
              <a:solidFill>
                <a:srgbClr val="000000"/>
              </a:solidFill>
              <a:latin typeface="Arial" pitchFamily="34" charset="0"/>
            </a:endParaRPr>
          </a:p>
        </p:txBody>
      </p:sp>
      <p:pic>
        <p:nvPicPr>
          <p:cNvPr id="99333" name="Picture 4" descr="pyramids"/>
          <p:cNvPicPr>
            <a:picLocks noChangeAspect="1" noChangeArrowheads="1"/>
          </p:cNvPicPr>
          <p:nvPr/>
        </p:nvPicPr>
        <p:blipFill>
          <a:blip r:embed="rId2" cstate="print"/>
          <a:srcRect l="64780" t="1888" r="23402" b="66776"/>
          <a:stretch>
            <a:fillRect/>
          </a:stretch>
        </p:blipFill>
        <p:spPr bwMode="auto">
          <a:xfrm>
            <a:off x="2913062" y="3226802"/>
            <a:ext cx="3311525" cy="3381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1B874CB-8543-43D2-834A-32204A3D9918}" type="datetime1">
              <a:rPr lang="en-US" smtClean="0"/>
              <a:pPr>
                <a:defRPr/>
              </a:pPr>
              <a:t>10/5/2019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 fontAlgn="auto">
              <a:spcAft>
                <a:spcPts val="0"/>
              </a:spcAft>
              <a:defRPr/>
            </a:pPr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</a:t>
            </a:r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ason?</a:t>
            </a:r>
            <a:endParaRPr lang="en-CA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9331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481138"/>
            <a:ext cx="8229600" cy="497205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>
              <a:defRPr/>
            </a:pPr>
            <a:endParaRPr lang="en-US" dirty="0" smtClean="0">
              <a:cs typeface="Times New Roman" pitchFamily="18" charset="0"/>
            </a:endParaRPr>
          </a:p>
          <a:p>
            <a:pPr algn="l" rtl="0">
              <a:buFont typeface="Wingdings" pitchFamily="2" charset="2"/>
              <a:buChar char="q"/>
              <a:defRPr/>
            </a:pPr>
            <a:r>
              <a:rPr lang="en-US" sz="2800" b="1" dirty="0" smtClean="0">
                <a:cs typeface="Times New Roman" pitchFamily="18" charset="0"/>
              </a:rPr>
              <a:t>Excellent standard of living</a:t>
            </a:r>
            <a:endParaRPr lang="en-CA" sz="2800" b="1" dirty="0" smtClean="0">
              <a:cs typeface="Times New Roman" pitchFamily="18" charset="0"/>
            </a:endParaRPr>
          </a:p>
          <a:p>
            <a:pPr algn="l" rtl="0">
              <a:buFont typeface="Wingdings" pitchFamily="2" charset="2"/>
              <a:buChar char="q"/>
              <a:defRPr/>
            </a:pPr>
            <a:r>
              <a:rPr lang="en-US" sz="2800" b="1" dirty="0" smtClean="0">
                <a:cs typeface="Times New Roman" pitchFamily="18" charset="0"/>
              </a:rPr>
              <a:t>Universal access to </a:t>
            </a:r>
            <a:r>
              <a:rPr lang="en-US" sz="2800" b="1" dirty="0" smtClean="0">
                <a:cs typeface="Times New Roman" pitchFamily="18" charset="0"/>
              </a:rPr>
              <a:t>healthcare                  </a:t>
            </a:r>
            <a:r>
              <a:rPr lang="en-US" sz="2800" b="1" dirty="0" smtClean="0">
                <a:cs typeface="Times New Roman" pitchFamily="18" charset="0"/>
              </a:rPr>
              <a:t>and sanitation (long life expectancy)</a:t>
            </a:r>
            <a:endParaRPr lang="en-CA" sz="2800" b="1" dirty="0" smtClean="0">
              <a:cs typeface="Times New Roman" pitchFamily="18" charset="0"/>
            </a:endParaRPr>
          </a:p>
          <a:p>
            <a:pPr algn="l" rtl="0">
              <a:buFont typeface="Wingdings" pitchFamily="2" charset="2"/>
              <a:buChar char="q"/>
              <a:defRPr/>
            </a:pPr>
            <a:r>
              <a:rPr lang="en-US" sz="2800" b="1" dirty="0" smtClean="0">
                <a:cs typeface="Times New Roman" pitchFamily="18" charset="0"/>
              </a:rPr>
              <a:t>High percentage of individuals accessing birth control</a:t>
            </a:r>
            <a:endParaRPr lang="en-CA" sz="2800" b="1" dirty="0" smtClean="0">
              <a:cs typeface="Times New Roman" pitchFamily="18" charset="0"/>
            </a:endParaRPr>
          </a:p>
          <a:p>
            <a:pPr algn="l" rtl="0">
              <a:buFont typeface="Wingdings" pitchFamily="2" charset="2"/>
              <a:buChar char="q"/>
              <a:defRPr/>
            </a:pPr>
            <a:r>
              <a:rPr lang="en-US" sz="2800" b="1" dirty="0" smtClean="0">
                <a:cs typeface="Times New Roman" pitchFamily="18" charset="0"/>
              </a:rPr>
              <a:t>More women in the labor force = fewer children</a:t>
            </a:r>
            <a:endParaRPr lang="en-CA" sz="2800" b="1" dirty="0" smtClean="0">
              <a:cs typeface="Times New Roman" pitchFamily="18" charset="0"/>
            </a:endParaRPr>
          </a:p>
          <a:p>
            <a:pPr algn="l" rtl="0">
              <a:buFont typeface="Wingdings" pitchFamily="2" charset="2"/>
              <a:buChar char="q"/>
              <a:defRPr/>
            </a:pPr>
            <a:r>
              <a:rPr lang="en-US" sz="2800" b="1" dirty="0" smtClean="0">
                <a:cs typeface="Times New Roman" pitchFamily="18" charset="0"/>
              </a:rPr>
              <a:t>Cultural attitudes favor smaller families</a:t>
            </a:r>
            <a:endParaRPr lang="en-CA" sz="2800" b="1" dirty="0" smtClean="0">
              <a:cs typeface="Times New Roman" pitchFamily="18" charset="0"/>
            </a:endParaRPr>
          </a:p>
          <a:p>
            <a:pPr algn="l" rtl="0">
              <a:buFont typeface="Wingdings" pitchFamily="2" charset="2"/>
              <a:buChar char="q"/>
              <a:defRPr/>
            </a:pPr>
            <a:r>
              <a:rPr lang="en-US" sz="2800" b="1" dirty="0" smtClean="0">
                <a:cs typeface="Times New Roman" pitchFamily="18" charset="0"/>
              </a:rPr>
              <a:t>Education more readily accessible</a:t>
            </a:r>
            <a:endParaRPr lang="en-CA" sz="2800" b="1" dirty="0" smtClean="0">
              <a:cs typeface="Times New Roman" pitchFamily="18" charset="0"/>
            </a:endParaRPr>
          </a:p>
          <a:p>
            <a:pPr>
              <a:defRPr/>
            </a:pPr>
            <a:endParaRPr lang="en-CA" dirty="0" smtClean="0">
              <a:cs typeface="Times New Roman" pitchFamily="18" charset="0"/>
            </a:endParaRPr>
          </a:p>
        </p:txBody>
      </p:sp>
      <p:sp>
        <p:nvSpPr>
          <p:cNvPr id="10035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C59E549C-4A79-4ADE-80E0-D788BF70BF7E}" type="slidenum">
              <a:rPr lang="ar-SA" smtClean="0">
                <a:solidFill>
                  <a:srgbClr val="000000"/>
                </a:solidFill>
                <a:latin typeface="Arial" pitchFamily="34" charset="0"/>
              </a:rPr>
              <a:pPr/>
              <a:t>19</a:t>
            </a:fld>
            <a:endParaRPr lang="en-CA" smtClean="0">
              <a:solidFill>
                <a:srgbClr val="000000"/>
              </a:solidFill>
              <a:latin typeface="Arial" pitchFamily="34" charset="0"/>
            </a:endParaRPr>
          </a:p>
        </p:txBody>
      </p:sp>
      <p:pic>
        <p:nvPicPr>
          <p:cNvPr id="100357" name="Picture 4" descr="pyramids"/>
          <p:cNvPicPr>
            <a:picLocks noChangeAspect="1" noChangeArrowheads="1"/>
          </p:cNvPicPr>
          <p:nvPr/>
        </p:nvPicPr>
        <p:blipFill>
          <a:blip r:embed="rId2" cstate="print"/>
          <a:srcRect l="64780" t="1888" r="23402" b="66776"/>
          <a:stretch>
            <a:fillRect/>
          </a:stretch>
        </p:blipFill>
        <p:spPr bwMode="auto">
          <a:xfrm>
            <a:off x="7380312" y="1442609"/>
            <a:ext cx="1571625" cy="200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C8FE111-A611-483F-905E-B82CC2CE416C}" type="datetime1">
              <a:rPr lang="en-US" smtClean="0"/>
              <a:pPr>
                <a:defRPr/>
              </a:pPr>
              <a:t>10/5/2019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>
              <a:defRPr/>
            </a:pPr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Population growth</a:t>
            </a:r>
            <a:endParaRPr lang="ar-EG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125538"/>
            <a:ext cx="9144000" cy="5732462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algn="l" rtl="0">
              <a:buClr>
                <a:srgbClr val="C00000"/>
              </a:buClr>
              <a:buFont typeface="Wingdings" pitchFamily="2" charset="2"/>
              <a:buChar char="q"/>
              <a:defRPr/>
            </a:pPr>
            <a:r>
              <a:rPr lang="en-US" sz="3200" dirty="0" smtClean="0"/>
              <a:t>The population of the world or any country grows according to two factors</a:t>
            </a:r>
            <a:r>
              <a:rPr lang="en-US" sz="3200" b="1" dirty="0" smtClean="0"/>
              <a:t>; birth rate and death rate.</a:t>
            </a:r>
          </a:p>
          <a:p>
            <a:pPr algn="l" rtl="0">
              <a:buClr>
                <a:srgbClr val="C00000"/>
              </a:buClr>
              <a:buFont typeface="Wingdings" pitchFamily="2" charset="2"/>
              <a:buChar char="q"/>
              <a:defRPr/>
            </a:pPr>
            <a:r>
              <a:rPr lang="en-US" sz="3200" dirty="0" smtClean="0"/>
              <a:t>The difference between them is called the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</a:rPr>
              <a:t>Rate Of Natural Increase (RNI) </a:t>
            </a:r>
            <a:r>
              <a:rPr lang="en-US" sz="3200" dirty="0" smtClean="0"/>
              <a:t>which is always expressed as a percent (%) and is calculated </a:t>
            </a:r>
          </a:p>
          <a:p>
            <a:pPr algn="l" rtl="0">
              <a:buClr>
                <a:srgbClr val="C00000"/>
              </a:buClr>
              <a:buFont typeface="Wingdings 2" pitchFamily="18" charset="2"/>
              <a:buNone/>
              <a:defRPr/>
            </a:pPr>
            <a:r>
              <a:rPr lang="en-US" sz="2800" b="1" dirty="0" smtClean="0">
                <a:solidFill>
                  <a:srgbClr val="C00000"/>
                </a:solidFill>
              </a:rPr>
              <a:t>   </a:t>
            </a:r>
            <a:r>
              <a:rPr lang="en-US" sz="2800" b="1" dirty="0" smtClean="0"/>
              <a:t>as:    </a:t>
            </a:r>
            <a:r>
              <a:rPr lang="en-US" sz="2800" b="1" u="sng" dirty="0" smtClean="0">
                <a:solidFill>
                  <a:srgbClr val="C00000"/>
                </a:solidFill>
              </a:rPr>
              <a:t>CBR – CDR</a:t>
            </a:r>
            <a:r>
              <a:rPr lang="en-US" sz="2800" b="1" dirty="0" smtClean="0">
                <a:solidFill>
                  <a:srgbClr val="C00000"/>
                </a:solidFill>
              </a:rPr>
              <a:t>         </a:t>
            </a:r>
            <a:r>
              <a:rPr lang="en-US" sz="2800" b="1" dirty="0" smtClean="0"/>
              <a:t> or:</a:t>
            </a:r>
            <a:endParaRPr lang="en-US" sz="2800" b="1" u="sng" dirty="0" smtClean="0"/>
          </a:p>
          <a:p>
            <a:pPr algn="l" rtl="0">
              <a:buFont typeface="Wingdings 2" pitchFamily="18" charset="2"/>
              <a:buNone/>
              <a:defRPr/>
            </a:pPr>
            <a:r>
              <a:rPr lang="en-US" sz="2800" b="1" dirty="0" smtClean="0">
                <a:solidFill>
                  <a:srgbClr val="C00000"/>
                </a:solidFill>
              </a:rPr>
              <a:t>                    10</a:t>
            </a:r>
          </a:p>
          <a:p>
            <a:pPr algn="l" rtl="0">
              <a:buFont typeface="Wingdings 2" pitchFamily="18" charset="2"/>
              <a:buNone/>
              <a:defRPr/>
            </a:pPr>
            <a:r>
              <a:rPr lang="en-US" sz="2400" b="1" dirty="0" smtClean="0">
                <a:solidFill>
                  <a:srgbClr val="C00000"/>
                </a:solidFill>
              </a:rPr>
              <a:t>= </a:t>
            </a:r>
            <a:r>
              <a:rPr lang="en-US" sz="2400" b="1" u="sng" dirty="0" smtClean="0">
                <a:solidFill>
                  <a:srgbClr val="C00000"/>
                </a:solidFill>
              </a:rPr>
              <a:t>No. of births – No. of deaths in a year in a locality</a:t>
            </a:r>
            <a:r>
              <a:rPr lang="en-US" sz="3200" b="1" dirty="0" smtClean="0">
                <a:solidFill>
                  <a:srgbClr val="C00000"/>
                </a:solidFill>
              </a:rPr>
              <a:t> </a:t>
            </a:r>
          </a:p>
          <a:p>
            <a:pPr algn="l" rtl="0">
              <a:buFont typeface="Wingdings 2" pitchFamily="18" charset="2"/>
              <a:buNone/>
              <a:defRPr/>
            </a:pPr>
            <a:r>
              <a:rPr lang="en-US" sz="2400" b="1" dirty="0" smtClean="0">
                <a:solidFill>
                  <a:srgbClr val="C00000"/>
                </a:solidFill>
              </a:rPr>
              <a:t>   Estimated mid year pop. of same year and locality</a:t>
            </a:r>
          </a:p>
          <a:p>
            <a:pPr algn="l" rtl="0">
              <a:defRPr/>
            </a:pPr>
            <a:endParaRPr lang="en-US" dirty="0" smtClean="0"/>
          </a:p>
        </p:txBody>
      </p:sp>
      <p:sp>
        <p:nvSpPr>
          <p:cNvPr id="4" name="Rectangle 3"/>
          <p:cNvSpPr/>
          <p:nvPr/>
        </p:nvSpPr>
        <p:spPr>
          <a:xfrm>
            <a:off x="8101013" y="5516563"/>
            <a:ext cx="1042987" cy="64928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 rtl="0">
              <a:defRPr/>
            </a:pPr>
            <a:r>
              <a:rPr lang="en-US" sz="2000" b="1" dirty="0">
                <a:solidFill>
                  <a:srgbClr val="C00000"/>
                </a:solidFill>
              </a:rPr>
              <a:t>X 100</a:t>
            </a:r>
            <a:endParaRPr lang="ar-EG" sz="2000" b="1" dirty="0">
              <a:solidFill>
                <a:srgbClr val="C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773B689-BE6A-4A01-9DBC-E1E416068304}" type="datetime1">
              <a:rPr lang="en-US" smtClean="0"/>
              <a:pPr>
                <a:defRPr/>
              </a:pPr>
              <a:t>10/5/2019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smtClean="0">
                <a:solidFill>
                  <a:srgbClr val="C00000"/>
                </a:solidFill>
                <a:cs typeface="Arial" pitchFamily="34" charset="0"/>
              </a:rPr>
              <a:t>Where?</a:t>
            </a:r>
            <a:endParaRPr lang="en-CA" b="1" smtClean="0">
              <a:solidFill>
                <a:srgbClr val="C00000"/>
              </a:solidFill>
              <a:cs typeface="Arial" pitchFamily="34" charset="0"/>
            </a:endParaRPr>
          </a:p>
        </p:txBody>
      </p:sp>
      <p:sp>
        <p:nvSpPr>
          <p:cNvPr id="24578" name="Content Placeholder 2"/>
          <p:cNvSpPr>
            <a:spLocks noGrp="1"/>
          </p:cNvSpPr>
          <p:nvPr>
            <p:ph sz="quarter" idx="1"/>
          </p:nvPr>
        </p:nvSpPr>
        <p:spPr>
          <a:xfrm>
            <a:off x="395288" y="1268413"/>
            <a:ext cx="8504237" cy="45720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algn="l" rtl="0">
              <a:buFont typeface="Wingdings" pitchFamily="2" charset="2"/>
              <a:buChar char="q"/>
              <a:defRPr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Canada</a:t>
            </a:r>
          </a:p>
          <a:p>
            <a:pPr algn="l" rtl="0">
              <a:buFont typeface="Wingdings" pitchFamily="2" charset="2"/>
              <a:buChar char="q"/>
              <a:defRPr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United States</a:t>
            </a:r>
          </a:p>
          <a:p>
            <a:pPr algn="l" rtl="0">
              <a:buFont typeface="Wingdings" pitchFamily="2" charset="2"/>
              <a:buChar char="q"/>
              <a:defRPr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Japan </a:t>
            </a:r>
          </a:p>
          <a:p>
            <a:pPr algn="l" rtl="0">
              <a:buFont typeface="Wingdings" pitchFamily="2" charset="2"/>
              <a:buChar char="q"/>
              <a:defRPr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Most of Europe</a:t>
            </a:r>
            <a:endParaRPr lang="en-CA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1381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B34D7812-5883-4793-8331-C5033E4D70A9}" type="slidenum">
              <a:rPr lang="ar-SA" smtClean="0">
                <a:solidFill>
                  <a:srgbClr val="000000"/>
                </a:solidFill>
                <a:latin typeface="Arial" pitchFamily="34" charset="0"/>
              </a:rPr>
              <a:pPr/>
              <a:t>20</a:t>
            </a:fld>
            <a:endParaRPr lang="en-CA" smtClean="0">
              <a:solidFill>
                <a:srgbClr val="000000"/>
              </a:solidFill>
              <a:latin typeface="Arial" pitchFamily="34" charset="0"/>
            </a:endParaRPr>
          </a:p>
        </p:txBody>
      </p:sp>
      <p:pic>
        <p:nvPicPr>
          <p:cNvPr id="101382" name="Picture 4" descr="pyramids"/>
          <p:cNvPicPr>
            <a:picLocks noChangeAspect="1" noChangeArrowheads="1"/>
          </p:cNvPicPr>
          <p:nvPr/>
        </p:nvPicPr>
        <p:blipFill>
          <a:blip r:embed="rId2" cstate="print"/>
          <a:srcRect l="64780" t="1888" r="23402" b="66776"/>
          <a:stretch>
            <a:fillRect/>
          </a:stretch>
        </p:blipFill>
        <p:spPr bwMode="auto">
          <a:xfrm>
            <a:off x="6012160" y="1552575"/>
            <a:ext cx="2160240" cy="24365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D8C96A8-F963-4BFA-84C9-881DA1D2DE70}" type="datetime1">
              <a:rPr lang="en-US" smtClean="0"/>
              <a:pPr>
                <a:defRPr/>
              </a:pPr>
              <a:t>10/5/2019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625" y="228600"/>
            <a:ext cx="8534400" cy="1112838"/>
          </a:xfrm>
        </p:spPr>
        <p:txBody>
          <a:bodyPr>
            <a:noAutofit/>
          </a:bodyPr>
          <a:lstStyle/>
          <a:p>
            <a:pPr rtl="0" fontAlgn="auto">
              <a:spcAft>
                <a:spcPts val="0"/>
              </a:spcAft>
              <a:defRPr/>
            </a:pPr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Stage 5?</a:t>
            </a:r>
            <a:r>
              <a:rPr lang="en-CA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CA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CA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Declining </a:t>
            </a:r>
            <a:endParaRPr lang="en-CA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602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algn="l" rtl="0">
              <a:buFont typeface="Wingdings" pitchFamily="2" charset="2"/>
              <a:buChar char="q"/>
              <a:defRPr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Currently entering into the negative growth rate meaning that there are: </a:t>
            </a:r>
          </a:p>
          <a:p>
            <a:pPr algn="l" rtl="0">
              <a:buFont typeface="Wingdings" pitchFamily="2" charset="2"/>
              <a:buChar char="q"/>
              <a:defRPr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less births than deaths = country's population size is decreasing</a:t>
            </a:r>
            <a:endParaRPr lang="en-CA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defRPr/>
            </a:pPr>
            <a:endParaRPr lang="en-CA" dirty="0" smtClean="0"/>
          </a:p>
        </p:txBody>
      </p:sp>
      <p:sp>
        <p:nvSpPr>
          <p:cNvPr id="102404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2B8490B5-553D-4E0E-B7DC-8EE14F573F9B}" type="slidenum">
              <a:rPr lang="ar-SA" smtClean="0">
                <a:solidFill>
                  <a:srgbClr val="000000"/>
                </a:solidFill>
                <a:latin typeface="Arial" pitchFamily="34" charset="0"/>
              </a:rPr>
              <a:pPr/>
              <a:t>21</a:t>
            </a:fld>
            <a:endParaRPr lang="en-CA" dirty="0" smtClean="0">
              <a:solidFill>
                <a:srgbClr val="000000"/>
              </a:solidFill>
              <a:latin typeface="Arial" pitchFamily="34" charset="0"/>
            </a:endParaRPr>
          </a:p>
        </p:txBody>
      </p:sp>
      <p:pic>
        <p:nvPicPr>
          <p:cNvPr id="102405" name="Picture 3" descr="Stage 5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95738" y="3690939"/>
            <a:ext cx="4032646" cy="24795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E0B8E2F-615B-436A-86F2-5D493DECD0BD}" type="datetime1">
              <a:rPr lang="en-US" smtClean="0"/>
              <a:pPr>
                <a:defRPr/>
              </a:pPr>
              <a:t>10/5/2019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fontAlgn="auto">
              <a:spcAft>
                <a:spcPts val="0"/>
              </a:spcAft>
              <a:defRPr/>
            </a:pPr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Where?</a:t>
            </a:r>
            <a:endParaRPr lang="en-CA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626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marL="514350" indent="-514350" algn="l" rtl="0">
              <a:buFont typeface="+mj-lt"/>
              <a:buAutoNum type="arabicPeriod"/>
              <a:defRPr/>
            </a:pPr>
            <a:r>
              <a:rPr lang="en-CA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Germany</a:t>
            </a:r>
          </a:p>
          <a:p>
            <a:pPr marL="514350" indent="-514350" algn="l" rtl="0">
              <a:buFont typeface="+mj-lt"/>
              <a:buAutoNum type="arabicPeriod"/>
              <a:defRPr/>
            </a:pPr>
            <a:r>
              <a:rPr lang="en-CA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Italy</a:t>
            </a:r>
          </a:p>
          <a:p>
            <a:pPr marL="514350" indent="-514350" algn="l" rtl="0">
              <a:buFont typeface="+mj-lt"/>
              <a:buAutoNum type="arabicPeriod"/>
              <a:defRPr/>
            </a:pPr>
            <a:r>
              <a:rPr lang="en-CA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Spain</a:t>
            </a:r>
          </a:p>
          <a:p>
            <a:pPr marL="514350" indent="-514350" algn="l" rtl="0">
              <a:buFont typeface="+mj-lt"/>
              <a:buAutoNum type="arabicPeriod"/>
              <a:defRPr/>
            </a:pPr>
            <a:r>
              <a:rPr lang="en-CA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Portugal</a:t>
            </a:r>
          </a:p>
          <a:p>
            <a:pPr marL="514350" indent="-514350" algn="l" rtl="0">
              <a:buFont typeface="+mj-lt"/>
              <a:buAutoNum type="arabicPeriod"/>
              <a:defRPr/>
            </a:pPr>
            <a:r>
              <a:rPr lang="en-CA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Greece </a:t>
            </a:r>
          </a:p>
          <a:p>
            <a:pPr marL="514350" indent="-514350" algn="l" rtl="0">
              <a:buFont typeface="+mj-lt"/>
              <a:buAutoNum type="arabicPeriod"/>
              <a:defRPr/>
            </a:pPr>
            <a:r>
              <a:rPr lang="en-CA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United </a:t>
            </a:r>
            <a:r>
              <a:rPr lang="en-CA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Kingdom</a:t>
            </a:r>
          </a:p>
        </p:txBody>
      </p:sp>
      <p:sp>
        <p:nvSpPr>
          <p:cNvPr id="103429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11BF52E8-8FA1-4698-8AB8-1EAE538DAF7B}" type="slidenum">
              <a:rPr lang="ar-SA" smtClean="0">
                <a:solidFill>
                  <a:srgbClr val="000000"/>
                </a:solidFill>
                <a:latin typeface="Arial" pitchFamily="34" charset="0"/>
              </a:rPr>
              <a:pPr/>
              <a:t>22</a:t>
            </a:fld>
            <a:endParaRPr lang="en-CA" smtClean="0">
              <a:solidFill>
                <a:srgbClr val="000000"/>
              </a:solidFill>
              <a:latin typeface="Arial" pitchFamily="34" charset="0"/>
            </a:endParaRPr>
          </a:p>
        </p:txBody>
      </p:sp>
      <p:pic>
        <p:nvPicPr>
          <p:cNvPr id="103430" name="Picture 3" descr="Stage 5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8144" y="2204864"/>
            <a:ext cx="2746375" cy="24357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72174E3-123B-4F82-B1A0-789D982B5DB2}" type="datetime1">
              <a:rPr lang="en-US" smtClean="0"/>
              <a:pPr>
                <a:defRPr/>
              </a:pPr>
              <a:t>10/5/2019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pPr algn="ctr" rtl="0">
              <a:buFont typeface="Wingdings 2" pitchFamily="18" charset="2"/>
              <a:buNone/>
              <a:defRPr/>
            </a:pPr>
            <a:r>
              <a:rPr lang="en-US" sz="6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Selected demographic indicators of Jordan </a:t>
            </a:r>
            <a:endParaRPr lang="ar-EG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23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5C6D289-35ED-4155-9146-E2F0D3555E63}" type="datetime1">
              <a:rPr lang="en-US" smtClean="0"/>
              <a:pPr>
                <a:defRPr/>
              </a:pPr>
              <a:t>10/5/2019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/>
          </p:cNvSpPr>
          <p:nvPr>
            <p:ph type="title" idx="4294967295"/>
          </p:nvPr>
        </p:nvSpPr>
        <p:spPr>
          <a:xfrm>
            <a:off x="301625" y="188640"/>
            <a:ext cx="8534400" cy="1059135"/>
          </a:xfrm>
          <a:solidFill>
            <a:srgbClr val="0070C0"/>
          </a:solidFill>
          <a:ln>
            <a:solidFill>
              <a:srgbClr val="00B050"/>
            </a:solidFill>
          </a:ln>
        </p:spPr>
        <p:txBody>
          <a:bodyPr/>
          <a:lstStyle/>
          <a:p>
            <a:pPr rtl="0">
              <a:defRPr/>
            </a:pPr>
            <a:r>
              <a:rPr lang="en-US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pitchFamily="34" charset="0"/>
              </a:rPr>
              <a:t>DEMOGRAPHIC INDICATORS,</a:t>
            </a:r>
            <a:br>
              <a:rPr lang="en-US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pitchFamily="34" charset="0"/>
              </a:rPr>
            </a:br>
            <a:r>
              <a:rPr lang="en-US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pitchFamily="34" charset="0"/>
              </a:rPr>
              <a:t> </a:t>
            </a:r>
            <a:r>
              <a:rPr lang="en-US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pitchFamily="34" charset="0"/>
              </a:rPr>
              <a:t>2006 - 2010</a:t>
            </a:r>
          </a:p>
        </p:txBody>
      </p:sp>
      <p:pic>
        <p:nvPicPr>
          <p:cNvPr id="105475" name="Picture 4"/>
          <p:cNvPicPr>
            <a:picLocks noGrp="1" noChangeAspect="1" noChangeArrowheads="1"/>
          </p:cNvPicPr>
          <p:nvPr>
            <p:ph type="body"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67544" y="1916832"/>
            <a:ext cx="8280920" cy="432048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24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726B576-D5BC-4222-98A1-D7F8E2FF1A20}" type="datetime1">
              <a:rPr lang="en-US" smtClean="0"/>
              <a:pPr>
                <a:defRPr/>
              </a:pPr>
              <a:t>10/5/2019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/>
          </p:cNvSpPr>
          <p:nvPr>
            <p:ph type="title" idx="4294967295"/>
          </p:nvPr>
        </p:nvSpPr>
        <p:spPr>
          <a:xfrm>
            <a:off x="301625" y="228600"/>
            <a:ext cx="8534400" cy="896144"/>
          </a:xfrm>
        </p:spPr>
        <p:txBody>
          <a:bodyPr/>
          <a:lstStyle/>
          <a:p>
            <a:pPr rtl="0"/>
            <a:r>
              <a:rPr lang="en-US" sz="3200" b="1" dirty="0" smtClean="0">
                <a:solidFill>
                  <a:srgbClr val="CC0066"/>
                </a:solidFill>
                <a:cs typeface="Arial" pitchFamily="34" charset="0"/>
              </a:rPr>
              <a:t>Main demographic </a:t>
            </a:r>
            <a:r>
              <a:rPr lang="en-US" sz="3200" b="1" dirty="0" smtClean="0">
                <a:solidFill>
                  <a:srgbClr val="CC0066"/>
                </a:solidFill>
                <a:cs typeface="Arial" pitchFamily="34" charset="0"/>
              </a:rPr>
              <a:t>challenges in Jordan </a:t>
            </a:r>
            <a:endParaRPr lang="en-US" sz="3200" b="1" dirty="0" smtClean="0">
              <a:solidFill>
                <a:srgbClr val="CC0066"/>
              </a:solidFill>
              <a:cs typeface="Arial" pitchFamily="34" charset="0"/>
            </a:endParaRPr>
          </a:p>
        </p:txBody>
      </p:sp>
      <p:sp>
        <p:nvSpPr>
          <p:cNvPr id="122884" name="Rectangle 4"/>
          <p:cNvSpPr>
            <a:spLocks noGrp="1"/>
          </p:cNvSpPr>
          <p:nvPr>
            <p:ph type="body" idx="4294967295"/>
          </p:nvPr>
        </p:nvSpPr>
        <p:spPr>
          <a:solidFill>
            <a:srgbClr val="EAEAEA"/>
          </a:solidFill>
        </p:spPr>
        <p:txBody>
          <a:bodyPr/>
          <a:lstStyle/>
          <a:p>
            <a:pPr marL="514350" indent="-514350" algn="l" rtl="0">
              <a:buClr>
                <a:srgbClr val="C00000"/>
              </a:buClr>
              <a:buFont typeface="+mj-lt"/>
              <a:buAutoNum type="arabicPeriod"/>
            </a:pPr>
            <a:r>
              <a:rPr lang="en-US" sz="2400" b="1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High growth rate due to high fertility rates and forced migration waves.</a:t>
            </a:r>
          </a:p>
          <a:p>
            <a:pPr algn="l" rtl="0">
              <a:buClr>
                <a:srgbClr val="C00000"/>
              </a:buClr>
              <a:buFont typeface="+mj-lt"/>
              <a:buAutoNum type="arabicPeriod"/>
            </a:pPr>
            <a:endParaRPr lang="en-US" sz="2400" b="1" dirty="0" smtClean="0">
              <a:effectLst>
                <a:outerShdw blurRad="38100" dist="38100" dir="2700000" algn="tl">
                  <a:srgbClr val="FFFFFF"/>
                </a:outerShdw>
              </a:effectLst>
              <a:cs typeface="Times New Roman" pitchFamily="18" charset="0"/>
            </a:endParaRPr>
          </a:p>
          <a:p>
            <a:pPr marL="514350" indent="-514350" algn="l" rtl="0">
              <a:buClr>
                <a:srgbClr val="C00000"/>
              </a:buClr>
              <a:buFont typeface="+mj-lt"/>
              <a:buAutoNum type="arabicPeriod"/>
            </a:pPr>
            <a:r>
              <a:rPr lang="en-US" sz="2400" b="1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Increasing population that is aging.</a:t>
            </a:r>
          </a:p>
          <a:p>
            <a:pPr algn="l" rtl="0">
              <a:buClr>
                <a:srgbClr val="C00000"/>
              </a:buClr>
              <a:buFont typeface="+mj-lt"/>
              <a:buAutoNum type="arabicPeriod"/>
            </a:pPr>
            <a:endParaRPr lang="en-US" sz="2400" b="1" dirty="0" smtClean="0">
              <a:effectLst>
                <a:outerShdw blurRad="38100" dist="38100" dir="2700000" algn="tl">
                  <a:srgbClr val="FFFFFF"/>
                </a:outerShdw>
              </a:effectLst>
              <a:cs typeface="Times New Roman" pitchFamily="18" charset="0"/>
            </a:endParaRPr>
          </a:p>
          <a:p>
            <a:pPr marL="514350" indent="-514350" algn="l" rtl="0">
              <a:buClr>
                <a:srgbClr val="C00000"/>
              </a:buClr>
              <a:buFont typeface="+mj-lt"/>
              <a:buAutoNum type="arabicPeriod"/>
            </a:pPr>
            <a:r>
              <a:rPr lang="en-US" sz="2400" b="1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Unplanned organization (about 50% of population live in greater Amman area)</a:t>
            </a:r>
          </a:p>
          <a:p>
            <a:pPr algn="l" rtl="0">
              <a:buClr>
                <a:srgbClr val="C00000"/>
              </a:buClr>
              <a:buFont typeface="+mj-lt"/>
              <a:buAutoNum type="arabicPeriod"/>
            </a:pPr>
            <a:endParaRPr lang="en-US" sz="2400" b="1" dirty="0" smtClean="0">
              <a:effectLst>
                <a:outerShdw blurRad="38100" dist="38100" dir="2700000" algn="tl">
                  <a:srgbClr val="FFFFFF"/>
                </a:outerShdw>
              </a:effectLst>
              <a:cs typeface="Times New Roman" pitchFamily="18" charset="0"/>
            </a:endParaRPr>
          </a:p>
          <a:p>
            <a:pPr marL="514350" indent="-514350" algn="l" rtl="0">
              <a:buClr>
                <a:srgbClr val="C00000"/>
              </a:buClr>
              <a:buFont typeface="+mj-lt"/>
              <a:buAutoNum type="arabicPeriod"/>
            </a:pPr>
            <a:r>
              <a:rPr lang="en-US" sz="2400" b="1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Scarcity of water resources and Limited natural resources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25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797AD68-4937-46BD-907A-FE265D7193A9}" type="datetime1">
              <a:rPr lang="en-US" smtClean="0"/>
              <a:pPr>
                <a:defRPr/>
              </a:pPr>
              <a:t>10/5/2019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/>
          </p:cNvSpPr>
          <p:nvPr>
            <p:ph type="title" idx="4294967295"/>
          </p:nvPr>
        </p:nvSpPr>
        <p:spPr>
          <a:xfrm>
            <a:off x="301625" y="228600"/>
            <a:ext cx="8534400" cy="896938"/>
          </a:xfrm>
        </p:spPr>
        <p:txBody>
          <a:bodyPr/>
          <a:lstStyle/>
          <a:p>
            <a:pPr rtl="0"/>
            <a:r>
              <a:rPr lang="en-US" sz="2900" b="1" smtClean="0">
                <a:solidFill>
                  <a:srgbClr val="CC0066"/>
                </a:solidFill>
                <a:cs typeface="Arial" pitchFamily="34" charset="0"/>
              </a:rPr>
              <a:t>Population by age groups, Jordan, 1975-2025</a:t>
            </a:r>
          </a:p>
        </p:txBody>
      </p:sp>
      <p:pic>
        <p:nvPicPr>
          <p:cNvPr id="107523" name="Picture 4"/>
          <p:cNvPicPr>
            <a:picLocks noGrp="1" noChangeAspect="1" noChangeArrowheads="1"/>
          </p:cNvPicPr>
          <p:nvPr>
            <p:ph type="body"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50825" y="1509713"/>
            <a:ext cx="8642350" cy="4624387"/>
          </a:xfrm>
          <a:noFill/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26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7AE10EB-B52F-4ED8-AE9C-3993F6A09EF2}" type="datetime1">
              <a:rPr lang="en-US" smtClean="0"/>
              <a:pPr>
                <a:defRPr/>
              </a:pPr>
              <a:t>10/5/2019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rtl="0"/>
            <a:r>
              <a:rPr lang="en-US" b="1" smtClean="0">
                <a:solidFill>
                  <a:srgbClr val="CC0066"/>
                </a:solidFill>
                <a:cs typeface="Arial" pitchFamily="34" charset="0"/>
              </a:rPr>
              <a:t>Total fertility rates Jordan</a:t>
            </a:r>
          </a:p>
        </p:txBody>
      </p:sp>
      <p:pic>
        <p:nvPicPr>
          <p:cNvPr id="108547" name="Picture 4"/>
          <p:cNvPicPr>
            <a:picLocks noGrp="1" noChangeAspect="1" noChangeArrowheads="1"/>
          </p:cNvPicPr>
          <p:nvPr>
            <p:ph type="body"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74675" y="1700213"/>
            <a:ext cx="8569325" cy="3756025"/>
          </a:xfrm>
          <a:noFill/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27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7A9A444-C037-4D9B-8C95-4873DADE7B98}" type="datetime1">
              <a:rPr lang="en-US" smtClean="0"/>
              <a:pPr>
                <a:defRPr/>
              </a:pPr>
              <a:t>10/5/2019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rtl="0"/>
            <a:r>
              <a:rPr lang="en-US" b="1" smtClean="0">
                <a:solidFill>
                  <a:srgbClr val="CC0066"/>
                </a:solidFill>
                <a:cs typeface="Arial" pitchFamily="34" charset="0"/>
              </a:rPr>
              <a:t>Crude birth and death rates, Jordan</a:t>
            </a:r>
          </a:p>
        </p:txBody>
      </p:sp>
      <p:pic>
        <p:nvPicPr>
          <p:cNvPr id="109571" name="Picture 4"/>
          <p:cNvPicPr>
            <a:picLocks noGrp="1" noChangeAspect="1" noChangeArrowheads="1"/>
          </p:cNvPicPr>
          <p:nvPr>
            <p:ph type="body"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23850" y="1336675"/>
            <a:ext cx="8569325" cy="4929188"/>
          </a:xfrm>
          <a:noFill/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28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3E65D63-2370-493A-9EE6-3DD4B247EF79}" type="datetime1">
              <a:rPr lang="en-US" smtClean="0"/>
              <a:pPr>
                <a:defRPr/>
              </a:pPr>
              <a:t>10/5/2019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l" rtl="0">
              <a:buFont typeface="Wingdings" panose="05000000000000000000" pitchFamily="2" charset="2"/>
              <a:buChar char="q"/>
            </a:pPr>
            <a:r>
              <a:rPr lang="en-US" sz="1200" b="1" dirty="0" smtClean="0"/>
              <a:t>The total deaths in a village in 1990 were 200. Of these 20 were due to pneumonia. If the total population is 10, 000, then the proportionate mortality rate from pneumonia equals to:</a:t>
            </a:r>
          </a:p>
          <a:p>
            <a:pPr algn="l" rtl="0"/>
            <a:r>
              <a:rPr lang="en-US" sz="1200" dirty="0" smtClean="0"/>
              <a:t>A.	180</a:t>
            </a:r>
          </a:p>
          <a:p>
            <a:pPr algn="l" rtl="0"/>
            <a:r>
              <a:rPr lang="en-US" sz="1200" dirty="0" smtClean="0"/>
              <a:t>B.	10</a:t>
            </a:r>
          </a:p>
          <a:p>
            <a:pPr algn="l" rtl="0"/>
            <a:r>
              <a:rPr lang="en-US" sz="1200" dirty="0" smtClean="0"/>
              <a:t>C</a:t>
            </a:r>
            <a:r>
              <a:rPr lang="en-US" sz="1200" dirty="0"/>
              <a:t>.	1</a:t>
            </a:r>
          </a:p>
          <a:p>
            <a:pPr algn="l" rtl="0"/>
            <a:r>
              <a:rPr lang="en-US" sz="1200" dirty="0"/>
              <a:t>D.	1.6</a:t>
            </a:r>
          </a:p>
          <a:p>
            <a:pPr marL="0" indent="0" algn="l" rtl="0">
              <a:buNone/>
            </a:pPr>
            <a:endParaRPr lang="en-US" sz="1200" dirty="0"/>
          </a:p>
          <a:p>
            <a:pPr algn="l" rtl="0">
              <a:buFont typeface="Wingdings" panose="05000000000000000000" pitchFamily="2" charset="2"/>
              <a:buChar char="q"/>
            </a:pPr>
            <a:r>
              <a:rPr lang="en-US" sz="1200" b="1" dirty="0"/>
              <a:t>In </a:t>
            </a:r>
            <a:r>
              <a:rPr lang="en-US" sz="1200" b="1" dirty="0"/>
              <a:t>a city, in year 2013, the Crude Birth Rate is 30/1000, Crude Death Rate is 7/1000, and the estimated midyear population is 4 million, and net migration rate is (-0.3%). The rate of natural increase is:</a:t>
            </a:r>
          </a:p>
          <a:p>
            <a:pPr algn="l" rtl="0"/>
            <a:r>
              <a:rPr lang="en-US" sz="1200" dirty="0"/>
              <a:t>A.	3.2%</a:t>
            </a:r>
          </a:p>
          <a:p>
            <a:pPr algn="l" rtl="0"/>
            <a:r>
              <a:rPr lang="en-US" sz="1200" dirty="0"/>
              <a:t>B.	23 %</a:t>
            </a:r>
          </a:p>
          <a:p>
            <a:pPr algn="l" rtl="0"/>
            <a:r>
              <a:rPr lang="en-US" sz="1200" dirty="0"/>
              <a:t>C.	2.3%</a:t>
            </a:r>
          </a:p>
          <a:p>
            <a:pPr algn="l" rtl="0"/>
            <a:r>
              <a:rPr lang="en-US" sz="1200" dirty="0"/>
              <a:t>D.	37/5000</a:t>
            </a:r>
          </a:p>
          <a:p>
            <a:pPr marL="0" lvl="0" indent="0" algn="l" rtl="0">
              <a:buNone/>
            </a:pPr>
            <a:endParaRPr lang="en-US" sz="1200" b="1" dirty="0" smtClean="0"/>
          </a:p>
          <a:p>
            <a:pPr lvl="0" algn="l" rtl="0">
              <a:buFont typeface="Wingdings" panose="05000000000000000000" pitchFamily="2" charset="2"/>
              <a:buChar char="q"/>
            </a:pPr>
            <a:r>
              <a:rPr lang="en-US" sz="1200" b="1" dirty="0"/>
              <a:t>In </a:t>
            </a:r>
            <a:r>
              <a:rPr lang="en-US" sz="1200" b="1" dirty="0"/>
              <a:t>a city XX, in year 1999, the Crude Birth Rate is 44.5, and a Crude Death Rate is 9.8, and the estimated midyear population is 6 millions, and net migration rate is (-0.6%). The growth rate is?</a:t>
            </a:r>
          </a:p>
          <a:p>
            <a:pPr lvl="0" algn="l" rtl="0"/>
            <a:r>
              <a:rPr lang="en-US" sz="1200" dirty="0"/>
              <a:t>4.5%</a:t>
            </a:r>
          </a:p>
          <a:p>
            <a:pPr lvl="0" algn="l" rtl="0"/>
            <a:r>
              <a:rPr lang="en-US" sz="1200" dirty="0"/>
              <a:t>5.47%</a:t>
            </a:r>
          </a:p>
          <a:p>
            <a:pPr lvl="0" algn="l" rtl="0"/>
            <a:r>
              <a:rPr lang="en-US" sz="1200" dirty="0"/>
              <a:t>3.92 %</a:t>
            </a:r>
          </a:p>
          <a:p>
            <a:pPr lvl="0" algn="l" rtl="0"/>
            <a:r>
              <a:rPr lang="en-US" sz="1200" dirty="0"/>
              <a:t>24%</a:t>
            </a:r>
          </a:p>
          <a:p>
            <a:pPr lvl="0" algn="l" rtl="0"/>
            <a:r>
              <a:rPr lang="en-US" sz="1200" dirty="0"/>
              <a:t>2.87</a:t>
            </a:r>
            <a:r>
              <a:rPr lang="en-US" sz="1200" dirty="0" smtClean="0"/>
              <a:t>%</a:t>
            </a:r>
            <a:endParaRPr lang="en-US" sz="1200" dirty="0"/>
          </a:p>
          <a:p>
            <a:pPr algn="l" rtl="0"/>
            <a:endParaRPr lang="en-US" sz="1000" dirty="0"/>
          </a:p>
          <a:p>
            <a:pPr algn="l" rtl="0"/>
            <a:endParaRPr lang="en-US" sz="1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C63E939-3AFD-4AEE-911B-8941BE0EB467}" type="datetime1">
              <a:rPr lang="en-US" smtClean="0"/>
              <a:pPr>
                <a:defRPr/>
              </a:pPr>
              <a:t>10/5/2019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370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>
              <a:defRPr/>
            </a:pPr>
            <a:r>
              <a:rPr lang="en-US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Population growth</a:t>
            </a:r>
            <a:endParaRPr lang="ar-EG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341438"/>
            <a:ext cx="8504238" cy="511175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algn="l" rtl="0">
              <a:buFont typeface="Wingdings 2" pitchFamily="18" charset="2"/>
              <a:buNone/>
              <a:defRPr/>
            </a:pPr>
            <a:r>
              <a:rPr lang="en-US" sz="3200" b="1" dirty="0" smtClean="0">
                <a:solidFill>
                  <a:srgbClr val="C00000"/>
                </a:solidFill>
                <a:cs typeface="Times New Roman" pitchFamily="18" charset="0"/>
              </a:rPr>
              <a:t>Growth rate (GR)</a:t>
            </a:r>
          </a:p>
          <a:p>
            <a:pPr algn="l" rtl="0">
              <a:buClr>
                <a:srgbClr val="C00000"/>
              </a:buClr>
              <a:buFont typeface="Wingdings" pitchFamily="2" charset="2"/>
              <a:buChar char="q"/>
              <a:defRPr/>
            </a:pPr>
            <a:r>
              <a:rPr lang="en-US" sz="3200" dirty="0" smtClean="0">
                <a:cs typeface="Times New Roman" pitchFamily="18" charset="0"/>
              </a:rPr>
              <a:t>It takes into consideration not only births and deaths but also migration</a:t>
            </a:r>
          </a:p>
          <a:p>
            <a:pPr algn="l" rtl="0">
              <a:buClr>
                <a:srgbClr val="C00000"/>
              </a:buClr>
              <a:buFont typeface="Wingdings" pitchFamily="2" charset="2"/>
              <a:buChar char="q"/>
              <a:defRPr/>
            </a:pPr>
            <a:r>
              <a:rPr lang="en-US" sz="3200" b="1" dirty="0" smtClean="0">
                <a:solidFill>
                  <a:srgbClr val="FF0000"/>
                </a:solidFill>
                <a:cs typeface="Times New Roman" pitchFamily="18" charset="0"/>
              </a:rPr>
              <a:t>GR = RNI + Net Migration Rate </a:t>
            </a:r>
            <a:r>
              <a:rPr lang="en-US" sz="3200" dirty="0" smtClean="0">
                <a:cs typeface="Times New Roman" pitchFamily="18" charset="0"/>
              </a:rPr>
              <a:t>(</a:t>
            </a:r>
            <a:r>
              <a:rPr lang="en-US" sz="3600" b="1" dirty="0" smtClean="0">
                <a:solidFill>
                  <a:srgbClr val="FF0000"/>
                </a:solidFill>
                <a:cs typeface="Times New Roman" pitchFamily="18" charset="0"/>
              </a:rPr>
              <a:t>Immigration –Emigration</a:t>
            </a:r>
            <a:r>
              <a:rPr lang="en-US" sz="3200" dirty="0" smtClean="0">
                <a:cs typeface="Times New Roman" pitchFamily="18" charset="0"/>
              </a:rPr>
              <a:t>)</a:t>
            </a:r>
          </a:p>
          <a:p>
            <a:pPr algn="l" rtl="0">
              <a:buClr>
                <a:srgbClr val="C00000"/>
              </a:buClr>
              <a:buFont typeface="Wingdings" pitchFamily="2" charset="2"/>
              <a:buChar char="q"/>
              <a:defRPr/>
            </a:pPr>
            <a:r>
              <a:rPr lang="en-US" sz="3200" dirty="0" smtClean="0">
                <a:cs typeface="Times New Roman" pitchFamily="18" charset="0"/>
              </a:rPr>
              <a:t>It is used to calculate how long at the current growth rate a population would take to double in size.</a:t>
            </a:r>
          </a:p>
          <a:p>
            <a:pPr algn="l" rtl="0">
              <a:buClr>
                <a:srgbClr val="C00000"/>
              </a:buClr>
              <a:buFont typeface="Wingdings" pitchFamily="2" charset="2"/>
              <a:buChar char="q"/>
              <a:defRPr/>
            </a:pPr>
            <a:r>
              <a:rPr lang="en-US" sz="3200" dirty="0" smtClean="0">
                <a:cs typeface="Times New Roman" pitchFamily="18" charset="0"/>
              </a:rPr>
              <a:t> </a:t>
            </a:r>
            <a:r>
              <a:rPr lang="en-US" sz="3200" b="1" dirty="0" smtClean="0">
                <a:cs typeface="Times New Roman" pitchFamily="18" charset="0"/>
              </a:rPr>
              <a:t>Jordan growth rate</a:t>
            </a:r>
            <a:r>
              <a:rPr lang="en-US" sz="3200" dirty="0" smtClean="0">
                <a:cs typeface="Times New Roman" pitchFamily="18" charset="0"/>
              </a:rPr>
              <a:t> in 2010 = </a:t>
            </a:r>
            <a:r>
              <a:rPr lang="en-US" sz="3200" b="1" dirty="0" smtClean="0">
                <a:solidFill>
                  <a:srgbClr val="CC0066"/>
                </a:solidFill>
                <a:cs typeface="Times New Roman" pitchFamily="18" charset="0"/>
              </a:rPr>
              <a:t>2.2</a:t>
            </a:r>
            <a:r>
              <a:rPr lang="en-US" sz="3200" b="1" dirty="0" smtClean="0">
                <a:cs typeface="Times New Roman" pitchFamily="18" charset="0"/>
              </a:rPr>
              <a:t> </a:t>
            </a:r>
            <a:endParaRPr lang="ar-EG" sz="3200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0D36935-08FD-4953-A4B3-C60EB348F176}" type="datetime1">
              <a:rPr lang="en-US" smtClean="0"/>
              <a:pPr>
                <a:defRPr/>
              </a:pPr>
              <a:t>10/5/2019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algn="ctr" rtl="0">
              <a:buFont typeface="Wingdings 2" pitchFamily="18" charset="2"/>
              <a:buNone/>
              <a:defRPr/>
            </a:pPr>
            <a:r>
              <a:rPr lang="en-US" sz="4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Demographic transition model</a:t>
            </a:r>
            <a:endParaRPr lang="ar-EG" sz="4400" b="1" dirty="0">
              <a:solidFill>
                <a:srgbClr val="C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0C258D9-FBEF-4EB5-B0BD-12B9D27F67CF}" type="datetime1">
              <a:rPr lang="en-US" smtClean="0"/>
              <a:pPr>
                <a:defRPr/>
              </a:pPr>
              <a:t>10/5/2019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>
              <a:defRPr/>
            </a:pPr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Demographic transition model</a:t>
            </a:r>
            <a:endParaRPr lang="ar-EG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4" y="1527175"/>
            <a:ext cx="8662863" cy="45720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algn="l" rtl="0">
              <a:defRPr/>
            </a:pPr>
            <a:r>
              <a:rPr lang="en-US" sz="4000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The </a:t>
            </a:r>
            <a:r>
              <a:rPr lang="en-US" sz="4000" b="1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relationship</a:t>
            </a:r>
            <a:r>
              <a:rPr lang="en-US" sz="4000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 between birth rate and death rate has been used to create a </a:t>
            </a:r>
            <a:r>
              <a:rPr lang="en-US" sz="40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Five Stage Model</a:t>
            </a:r>
            <a:r>
              <a:rPr lang="en-US" sz="4000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 </a:t>
            </a:r>
            <a:r>
              <a:rPr lang="en-US" sz="4000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of </a:t>
            </a:r>
            <a:r>
              <a:rPr lang="en-US" sz="4000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a country’s population change called </a:t>
            </a:r>
            <a:r>
              <a:rPr lang="en-US" sz="4000" b="1" dirty="0" smtClean="0">
                <a:solidFill>
                  <a:srgbClr val="FF0000"/>
                </a:solidFill>
                <a:cs typeface="Times New Roman" pitchFamily="18" charset="0"/>
              </a:rPr>
              <a:t>Demographic Transition Model </a:t>
            </a:r>
            <a:r>
              <a:rPr lang="en-US" sz="4000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or population change model</a:t>
            </a:r>
          </a:p>
          <a:p>
            <a:pPr algn="l" rtl="0">
              <a:buFont typeface="Wingdings 2" pitchFamily="18" charset="2"/>
              <a:buNone/>
              <a:defRPr/>
            </a:pPr>
            <a:endParaRPr lang="ar-EG" sz="3200" dirty="0" smtClean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6EF1A8E-2FE3-43D3-AC86-91B98AA4507C}" type="datetime1">
              <a:rPr lang="en-US" smtClean="0"/>
              <a:pPr>
                <a:defRPr/>
              </a:pPr>
              <a:t>10/5/2019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625" y="228600"/>
            <a:ext cx="8534400" cy="1112838"/>
          </a:xfrm>
        </p:spPr>
        <p:txBody>
          <a:bodyPr/>
          <a:lstStyle/>
          <a:p>
            <a:pPr rtl="0">
              <a:defRPr/>
            </a:pPr>
            <a:r>
              <a:rPr lang="en-US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Stages of the demographic transition model</a:t>
            </a:r>
            <a:endParaRPr lang="ar-EG" sz="4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95536" y="1916832"/>
            <a:ext cx="8504238" cy="3816424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marL="514350" indent="-514350" algn="l" rtl="0">
              <a:buFont typeface="Wingdings 2" pitchFamily="18" charset="2"/>
              <a:buNone/>
              <a:defRPr/>
            </a:pPr>
            <a:r>
              <a:rPr lang="en-US" sz="4000" b="1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Stage 1 (High Fluctuation)</a:t>
            </a:r>
          </a:p>
          <a:p>
            <a:pPr marL="514350" indent="-514350" algn="l" rtl="0">
              <a:buFont typeface="Wingdings 2" pitchFamily="18" charset="2"/>
              <a:buNone/>
              <a:defRPr/>
            </a:pPr>
            <a:r>
              <a:rPr lang="en-US" sz="4000" b="1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Stage 2 (Early Expanding)</a:t>
            </a:r>
          </a:p>
          <a:p>
            <a:pPr marL="514350" indent="-514350" algn="l" rtl="0">
              <a:buFont typeface="Wingdings 2" pitchFamily="18" charset="2"/>
              <a:buNone/>
              <a:defRPr/>
            </a:pPr>
            <a:r>
              <a:rPr lang="en-US" sz="4000" b="1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Stage 3 (Late Expanding)</a:t>
            </a:r>
          </a:p>
          <a:p>
            <a:pPr marL="514350" indent="-514350" algn="l" rtl="0">
              <a:buFont typeface="Wingdings 2" pitchFamily="18" charset="2"/>
              <a:buNone/>
              <a:defRPr/>
            </a:pPr>
            <a:r>
              <a:rPr lang="en-US" sz="4000" b="1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Stage 4 (Low Stationary)</a:t>
            </a:r>
          </a:p>
          <a:p>
            <a:pPr marL="514350" indent="-514350" algn="l" rtl="0">
              <a:buFont typeface="Wingdings 2" pitchFamily="18" charset="2"/>
              <a:buNone/>
              <a:defRPr/>
            </a:pPr>
            <a:r>
              <a:rPr lang="en-US" sz="4000" b="1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Stage 5 (Declining)</a:t>
            </a:r>
            <a:endParaRPr lang="ar-EG" sz="4000" b="1" dirty="0" smtClean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AADE0DD-54D4-48F3-9967-8068A254CDEA}" type="datetime1">
              <a:rPr lang="en-US" smtClean="0"/>
              <a:pPr>
                <a:defRPr/>
              </a:pPr>
              <a:t>10/5/2019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5" descr="demographic_transition_detaile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33375"/>
            <a:ext cx="9144000" cy="630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8067" name="Rectangle 6"/>
          <p:cNvSpPr>
            <a:spLocks noChangeArrowheads="1"/>
          </p:cNvSpPr>
          <p:nvPr/>
        </p:nvSpPr>
        <p:spPr bwMode="auto">
          <a:xfrm>
            <a:off x="250825" y="6597650"/>
            <a:ext cx="85693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CA" sz="1000"/>
              <a:t>http://www.geographyalltheway.com/igcse_geography/population_settlement/population/imagesetc/demographic_transition_detailed.jpg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5E304F-D9A3-4A0F-9DA7-F05C6FF5BCF8}" type="slidenum">
              <a:rPr lang="ar-SA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968E4F-EAAE-4125-B31E-6743B9B1EEAC}" type="datetime1">
              <a:rPr lang="en-US" smtClean="0"/>
              <a:pPr>
                <a:defRPr/>
              </a:pPr>
              <a:t>10/5/2019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 fontAlgn="auto">
              <a:spcAft>
                <a:spcPts val="0"/>
              </a:spcAft>
              <a:defRPr/>
            </a:pPr>
            <a:r>
              <a:rPr lang="en-CA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Link to Population Pyramids</a:t>
            </a:r>
            <a:r>
              <a:rPr lang="en-CA" dirty="0" smtClean="0"/>
              <a:t>?</a:t>
            </a:r>
            <a:endParaRPr lang="en-CA" dirty="0"/>
          </a:p>
        </p:txBody>
      </p:sp>
      <p:sp>
        <p:nvSpPr>
          <p:cNvPr id="8909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429C7788-1464-4EBF-ACFB-B5E800327ADF}" type="slidenum">
              <a:rPr lang="ar-SA" smtClean="0">
                <a:solidFill>
                  <a:srgbClr val="7B9899"/>
                </a:solidFill>
                <a:latin typeface="Arial" pitchFamily="34" charset="0"/>
              </a:rPr>
              <a:pPr/>
              <a:t>8</a:t>
            </a:fld>
            <a:endParaRPr lang="en-CA" smtClean="0">
              <a:solidFill>
                <a:srgbClr val="7B9899"/>
              </a:solidFill>
              <a:latin typeface="Arial" pitchFamily="34" charset="0"/>
            </a:endParaRPr>
          </a:p>
        </p:txBody>
      </p:sp>
      <p:pic>
        <p:nvPicPr>
          <p:cNvPr id="12293" name="Picture 4" descr="pyramids"/>
          <p:cNvPicPr>
            <a:picLocks noChangeAspect="1" noChangeArrowheads="1"/>
          </p:cNvPicPr>
          <p:nvPr/>
        </p:nvPicPr>
        <p:blipFill>
          <a:blip r:embed="rId2" cstate="print"/>
          <a:srcRect l="12102" t="1328" r="22293" b="16412"/>
          <a:stretch>
            <a:fillRect/>
          </a:stretch>
        </p:blipFill>
        <p:spPr bwMode="auto">
          <a:xfrm>
            <a:off x="179512" y="1268413"/>
            <a:ext cx="8784976" cy="5040907"/>
          </a:xfrm>
          <a:prstGeom prst="rect">
            <a:avLst/>
          </a:prstGeom>
          <a:ln w="12700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C16479D-B0A2-485B-A0A3-4EA9538DEFB7}" type="datetime1">
              <a:rPr lang="en-US" smtClean="0"/>
              <a:pPr>
                <a:defRPr/>
              </a:pPr>
              <a:t>10/5/2019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625" y="228600"/>
            <a:ext cx="8534400" cy="1112838"/>
          </a:xfrm>
        </p:spPr>
        <p:txBody>
          <a:bodyPr>
            <a:noAutofit/>
          </a:bodyPr>
          <a:lstStyle/>
          <a:p>
            <a:pPr rtl="0" fontAlgn="auto">
              <a:spcAft>
                <a:spcPts val="0"/>
              </a:spcAft>
              <a:defRPr/>
            </a:pPr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Stage 1 -</a:t>
            </a:r>
            <a:b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High Stationary </a:t>
            </a:r>
            <a:endParaRPr lang="en-CA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314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4"/>
            <a:ext cx="8504238" cy="4854153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marL="514350" indent="-514350" algn="l" rtl="0">
              <a:buFont typeface="+mj-lt"/>
              <a:buAutoNum type="arabicPeriod"/>
              <a:defRPr/>
            </a:pPr>
            <a:r>
              <a:rPr lang="en-US" sz="2800" b="1" dirty="0" smtClean="0"/>
              <a:t>High Birth Rates</a:t>
            </a:r>
          </a:p>
          <a:p>
            <a:pPr marL="514350" indent="-514350" algn="l" rtl="0">
              <a:buFont typeface="+mj-lt"/>
              <a:buAutoNum type="arabicPeriod"/>
              <a:defRPr/>
            </a:pPr>
            <a:r>
              <a:rPr lang="en-US" sz="2800" b="1" dirty="0" smtClean="0"/>
              <a:t>High Death Rates</a:t>
            </a:r>
          </a:p>
          <a:p>
            <a:pPr marL="514350" indent="-514350" algn="l" rtl="0">
              <a:buFont typeface="+mj-lt"/>
              <a:buAutoNum type="arabicPeriod"/>
              <a:defRPr/>
            </a:pPr>
            <a:r>
              <a:rPr lang="en-US" sz="2800" b="1" dirty="0" smtClean="0"/>
              <a:t>Population Growth Is Slow And Fluctuating.</a:t>
            </a:r>
            <a:endParaRPr lang="en-CA" sz="2800" b="1" dirty="0" smtClean="0"/>
          </a:p>
          <a:p>
            <a:pPr>
              <a:defRPr/>
            </a:pPr>
            <a:endParaRPr lang="en-CA" dirty="0" smtClean="0"/>
          </a:p>
        </p:txBody>
      </p:sp>
      <p:sp>
        <p:nvSpPr>
          <p:cNvPr id="90117" name="Slide Number Placeholder 9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AB6D8654-7F11-411A-9152-09EE75EB842A}" type="slidenum">
              <a:rPr lang="ar-SA" smtClean="0">
                <a:solidFill>
                  <a:srgbClr val="000000"/>
                </a:solidFill>
                <a:latin typeface="Arial" pitchFamily="34" charset="0"/>
              </a:rPr>
              <a:pPr/>
              <a:t>9</a:t>
            </a:fld>
            <a:endParaRPr lang="en-CA" smtClean="0">
              <a:solidFill>
                <a:srgbClr val="000000"/>
              </a:solidFill>
              <a:latin typeface="Arial" pitchFamily="34" charset="0"/>
            </a:endParaRPr>
          </a:p>
        </p:txBody>
      </p:sp>
      <p:pic>
        <p:nvPicPr>
          <p:cNvPr id="90118" name="Picture 4" descr="pyramids"/>
          <p:cNvPicPr>
            <a:picLocks noChangeAspect="1" noChangeArrowheads="1"/>
          </p:cNvPicPr>
          <p:nvPr/>
        </p:nvPicPr>
        <p:blipFill>
          <a:blip r:embed="rId2" cstate="print"/>
          <a:srcRect l="12674" t="5244" r="71211" b="66776"/>
          <a:stretch>
            <a:fillRect/>
          </a:stretch>
        </p:blipFill>
        <p:spPr bwMode="auto">
          <a:xfrm>
            <a:off x="4787900" y="3357563"/>
            <a:ext cx="3484563" cy="2903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8FA71DA-1A03-44F0-B2FD-C3DBDC0957E5}" type="datetime1">
              <a:rPr lang="en-US" smtClean="0"/>
              <a:pPr>
                <a:defRPr/>
              </a:pPr>
              <a:t>10/5/2019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AD75CD05149204EA8D6A289868C053B" ma:contentTypeVersion="4" ma:contentTypeDescription="Create a new document." ma:contentTypeScope="" ma:versionID="9ee63b0d1c4ba535453773c9a3380901">
  <xsd:schema xmlns:xsd="http://www.w3.org/2001/XMLSchema" xmlns:xs="http://www.w3.org/2001/XMLSchema" xmlns:p="http://schemas.microsoft.com/office/2006/metadata/properties" xmlns:ns2="cc361b34-c351-46d5-aafa-b4fab23ebf94" targetNamespace="http://schemas.microsoft.com/office/2006/metadata/properties" ma:root="true" ma:fieldsID="c4aa0722b6ddf8c97e7c82f2d86b2278" ns2:_="">
    <xsd:import namespace="cc361b34-c351-46d5-aafa-b4fab23ebf9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361b34-c351-46d5-aafa-b4fab23ebf9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5550F12-E421-46CA-9792-299575313BD9}"/>
</file>

<file path=customXml/itemProps2.xml><?xml version="1.0" encoding="utf-8"?>
<ds:datastoreItem xmlns:ds="http://schemas.openxmlformats.org/officeDocument/2006/customXml" ds:itemID="{83516CF1-59ED-44A3-9B1C-03A7F40588AD}"/>
</file>

<file path=customXml/itemProps3.xml><?xml version="1.0" encoding="utf-8"?>
<ds:datastoreItem xmlns:ds="http://schemas.openxmlformats.org/officeDocument/2006/customXml" ds:itemID="{28813AA8-BD9A-4106-968D-4FB553BA9424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1973</TotalTime>
  <Words>786</Words>
  <Application>Microsoft Office PowerPoint</Application>
  <PresentationFormat>On-screen Show (4:3)</PresentationFormat>
  <Paragraphs>197</Paragraphs>
  <Slides>29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9" baseType="lpstr">
      <vt:lpstr>Agency FB</vt:lpstr>
      <vt:lpstr>Arial</vt:lpstr>
      <vt:lpstr>Calibri</vt:lpstr>
      <vt:lpstr>Georgia</vt:lpstr>
      <vt:lpstr>Times New Roman</vt:lpstr>
      <vt:lpstr>Verdana</vt:lpstr>
      <vt:lpstr>Wingdings</vt:lpstr>
      <vt:lpstr>Wingdings 2</vt:lpstr>
      <vt:lpstr>Wingdings 3</vt:lpstr>
      <vt:lpstr>Civic</vt:lpstr>
      <vt:lpstr>Demography-III</vt:lpstr>
      <vt:lpstr>Population growth</vt:lpstr>
      <vt:lpstr>Population growth</vt:lpstr>
      <vt:lpstr>PowerPoint Presentation</vt:lpstr>
      <vt:lpstr>Demographic transition model</vt:lpstr>
      <vt:lpstr>Stages of the demographic transition model</vt:lpstr>
      <vt:lpstr>PowerPoint Presentation</vt:lpstr>
      <vt:lpstr>Link to Population Pyramids?</vt:lpstr>
      <vt:lpstr>Stage 1 - High Stationary </vt:lpstr>
      <vt:lpstr>Reason?</vt:lpstr>
      <vt:lpstr>Where?</vt:lpstr>
      <vt:lpstr>Stage 2 – Early Expanding</vt:lpstr>
      <vt:lpstr>Reason?</vt:lpstr>
      <vt:lpstr>Where?</vt:lpstr>
      <vt:lpstr>Stage 3 – Late Expanding</vt:lpstr>
      <vt:lpstr>Reason?</vt:lpstr>
      <vt:lpstr>Where?</vt:lpstr>
      <vt:lpstr>Stage 4 –Low Stationary</vt:lpstr>
      <vt:lpstr>Reason?</vt:lpstr>
      <vt:lpstr>Where?</vt:lpstr>
      <vt:lpstr>Stage 5? Declining </vt:lpstr>
      <vt:lpstr>Where?</vt:lpstr>
      <vt:lpstr>PowerPoint Presentation</vt:lpstr>
      <vt:lpstr>DEMOGRAPHIC INDICATORS,  2006 - 2010</vt:lpstr>
      <vt:lpstr>Main demographic challenges in Jordan </vt:lpstr>
      <vt:lpstr>Population by age groups, Jordan, 1975-2025</vt:lpstr>
      <vt:lpstr>Total fertility rates Jordan</vt:lpstr>
      <vt:lpstr>Crude birth and death rates, Jordan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Demography</dc:title>
  <dc:creator>admin</dc:creator>
  <cp:lastModifiedBy>Administrator</cp:lastModifiedBy>
  <cp:revision>265</cp:revision>
  <dcterms:created xsi:type="dcterms:W3CDTF">2010-09-26T18:11:19Z</dcterms:created>
  <dcterms:modified xsi:type="dcterms:W3CDTF">2019-10-05T19:56:48Z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0x0101007AD75CD05149204EA8D6A289868C053B</vt:lpwstr>
  </property>
</Properties>
</file>