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330" r:id="rId2"/>
    <p:sldId id="257" r:id="rId3"/>
    <p:sldId id="258" r:id="rId4"/>
    <p:sldId id="328" r:id="rId5"/>
    <p:sldId id="260" r:id="rId6"/>
    <p:sldId id="262" r:id="rId7"/>
    <p:sldId id="263" r:id="rId8"/>
    <p:sldId id="265" r:id="rId9"/>
    <p:sldId id="266" r:id="rId10"/>
    <p:sldId id="329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1" r:id="rId26"/>
    <p:sldId id="292" r:id="rId27"/>
    <p:sldId id="293" r:id="rId28"/>
    <p:sldId id="294" r:id="rId29"/>
    <p:sldId id="295" r:id="rId30"/>
    <p:sldId id="298" r:id="rId31"/>
    <p:sldId id="299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41" r:id="rId60"/>
  </p:sldIdLst>
  <p:sldSz cx="10058400" cy="5670550"/>
  <p:notesSz cx="10058400" cy="56705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607" autoAdjust="0"/>
  </p:normalViewPr>
  <p:slideViewPr>
    <p:cSldViewPr>
      <p:cViewPr>
        <p:scale>
          <a:sx n="112" d="100"/>
          <a:sy n="112" d="100"/>
        </p:scale>
        <p:origin x="288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0058400" cy="37803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0058400" cy="3780367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4101299"/>
            <a:ext cx="6412230" cy="1209717"/>
          </a:xfrm>
        </p:spPr>
        <p:txBody>
          <a:bodyPr anchor="ctr">
            <a:normAutofit/>
          </a:bodyPr>
          <a:lstStyle>
            <a:lvl1pPr algn="r">
              <a:defRPr sz="4125" spc="16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3745" y="4101299"/>
            <a:ext cx="2640330" cy="1209717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85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77190" indent="0" algn="ctr">
              <a:buNone/>
              <a:defRPr sz="1485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485"/>
            </a:lvl4pPr>
            <a:lvl5pPr marL="1508760" indent="0" algn="ctr">
              <a:buNone/>
              <a:defRPr sz="1485"/>
            </a:lvl5pPr>
            <a:lvl6pPr marL="1885950" indent="0" algn="ctr">
              <a:buNone/>
              <a:defRPr sz="1485"/>
            </a:lvl6pPr>
            <a:lvl7pPr marL="2263140" indent="0" algn="ctr">
              <a:buNone/>
              <a:defRPr sz="1485"/>
            </a:lvl7pPr>
            <a:lvl8pPr marL="2640330" indent="0" algn="ctr">
              <a:buNone/>
              <a:defRPr sz="1485"/>
            </a:lvl8pPr>
            <a:lvl9pPr marL="3017520" indent="0" algn="ctr">
              <a:buNone/>
              <a:defRPr sz="148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919145" y="4352636"/>
            <a:ext cx="0" cy="75607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53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5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630061"/>
            <a:ext cx="2168843" cy="4473434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6" y="630061"/>
            <a:ext cx="6255068" cy="44734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298180" y="49848"/>
            <a:ext cx="0" cy="7543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34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058400" cy="378036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0058400" cy="3780367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4101299"/>
            <a:ext cx="6412230" cy="1209717"/>
          </a:xfrm>
        </p:spPr>
        <p:txBody>
          <a:bodyPr anchor="ctr">
            <a:normAutofit/>
          </a:bodyPr>
          <a:lstStyle>
            <a:lvl1pPr algn="r">
              <a:defRPr sz="4125" b="0" spc="16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3745" y="4101299"/>
            <a:ext cx="2640330" cy="1209717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85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7719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919145" y="4352636"/>
            <a:ext cx="0" cy="75607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40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906" y="483887"/>
            <a:ext cx="8019059" cy="1239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905" y="1890183"/>
            <a:ext cx="3922776" cy="3326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189" y="1890183"/>
            <a:ext cx="3922776" cy="3326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4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6" y="1802236"/>
            <a:ext cx="3922776" cy="68046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98" b="0" cap="none" baseline="0">
                <a:solidFill>
                  <a:schemeClr val="accent1"/>
                </a:solidFill>
                <a:latin typeface="+mn-lt"/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906" y="2453921"/>
            <a:ext cx="3922776" cy="2762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2483" y="1802236"/>
            <a:ext cx="3922776" cy="68046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98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marL="0" lvl="0" indent="0" algn="l" defTabSz="754380" rtl="0" eaLnBrk="1" latinLnBrk="0" hangingPunct="1">
              <a:lnSpc>
                <a:spcPct val="90000"/>
              </a:lnSpc>
              <a:spcBef>
                <a:spcPts val="1485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2483" y="2453921"/>
            <a:ext cx="3922776" cy="2762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5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4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2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44906" y="389868"/>
            <a:ext cx="3621024" cy="1436539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5" y="680466"/>
            <a:ext cx="4684700" cy="4286936"/>
          </a:xfrm>
        </p:spPr>
        <p:txBody>
          <a:bodyPr/>
          <a:lstStyle>
            <a:lvl1pPr>
              <a:defRPr sz="1980"/>
            </a:lvl1pPr>
            <a:lvl2pPr>
              <a:defRPr sz="1650"/>
            </a:lvl2pPr>
            <a:lvl3pPr>
              <a:defRPr sz="132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906" y="1866623"/>
            <a:ext cx="3621024" cy="311086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95"/>
              </a:spcBef>
              <a:buNone/>
              <a:defRPr sz="1320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0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4101299"/>
            <a:ext cx="6412230" cy="1209717"/>
          </a:xfrm>
        </p:spPr>
        <p:txBody>
          <a:bodyPr anchor="ctr">
            <a:normAutofit/>
          </a:bodyPr>
          <a:lstStyle>
            <a:lvl1pPr algn="r">
              <a:defRPr sz="4125" spc="16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055885" cy="3780367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745" y="4101299"/>
            <a:ext cx="2640330" cy="1209717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85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919145" y="4352636"/>
            <a:ext cx="0" cy="75607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96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906" y="483887"/>
            <a:ext cx="8019059" cy="1239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6" y="1890183"/>
            <a:ext cx="8019060" cy="332672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4907" y="5350314"/>
            <a:ext cx="1777168" cy="226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419" y="5350314"/>
            <a:ext cx="4868704" cy="226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5350314"/>
            <a:ext cx="803275" cy="226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28650" y="683248"/>
            <a:ext cx="0" cy="75607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62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754380" rtl="0" eaLnBrk="1" latinLnBrk="0" hangingPunct="1">
        <a:lnSpc>
          <a:spcPct val="80000"/>
        </a:lnSpc>
        <a:spcBef>
          <a:spcPct val="0"/>
        </a:spcBef>
        <a:buNone/>
        <a:defRPr sz="4125" kern="1200" cap="all" spc="83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75438" indent="-75438" algn="l" defTabSz="754380" rtl="0" eaLnBrk="1" latinLnBrk="0" hangingPunct="1">
        <a:lnSpc>
          <a:spcPct val="90000"/>
        </a:lnSpc>
        <a:spcBef>
          <a:spcPts val="990"/>
        </a:spcBef>
        <a:spcAft>
          <a:spcPts val="165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815" kern="1200">
          <a:solidFill>
            <a:schemeClr val="tx1"/>
          </a:solidFill>
          <a:latin typeface="+mn-lt"/>
          <a:ea typeface="+mn-ea"/>
          <a:cs typeface="+mn-cs"/>
        </a:defRPr>
      </a:lvl1pPr>
      <a:lvl2pPr marL="218770" indent="-113157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Font typeface="Wingdings 3" pitchFamily="18" charset="2"/>
        <a:buChar char=""/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369646" indent="-113157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Font typeface="Wingdings 3" pitchFamily="18" charset="2"/>
        <a:buChar char=""/>
        <a:defRPr sz="1155" kern="1200">
          <a:solidFill>
            <a:schemeClr val="tx1"/>
          </a:solidFill>
          <a:latin typeface="+mn-lt"/>
          <a:ea typeface="+mn-ea"/>
          <a:cs typeface="+mn-cs"/>
        </a:defRPr>
      </a:lvl3pPr>
      <a:lvl4pPr marL="490347" indent="-113157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Font typeface="Wingdings 3" pitchFamily="18" charset="2"/>
        <a:buChar char=""/>
        <a:defRPr sz="1155" kern="1200">
          <a:solidFill>
            <a:schemeClr val="tx1"/>
          </a:solidFill>
          <a:latin typeface="+mn-lt"/>
          <a:ea typeface="+mn-ea"/>
          <a:cs typeface="+mn-cs"/>
        </a:defRPr>
      </a:lvl4pPr>
      <a:lvl5pPr marL="641223" indent="-113157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Font typeface="Wingdings 3" pitchFamily="18" charset="2"/>
        <a:buChar char=""/>
        <a:defRPr sz="1155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" indent="-113157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Font typeface="Wingdings 3" pitchFamily="18" charset="2"/>
        <a:buChar char=""/>
        <a:defRPr sz="1155" kern="1200">
          <a:solidFill>
            <a:schemeClr val="tx1"/>
          </a:solidFill>
          <a:latin typeface="+mn-lt"/>
          <a:ea typeface="+mn-ea"/>
          <a:cs typeface="+mn-cs"/>
        </a:defRPr>
      </a:lvl6pPr>
      <a:lvl7pPr marL="875081" indent="-113157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Font typeface="Wingdings 3" pitchFamily="18" charset="2"/>
        <a:buChar char=""/>
        <a:defRPr sz="1155" kern="1200">
          <a:solidFill>
            <a:schemeClr val="tx1"/>
          </a:solidFill>
          <a:latin typeface="+mn-lt"/>
          <a:ea typeface="+mn-ea"/>
          <a:cs typeface="+mn-cs"/>
        </a:defRPr>
      </a:lvl7pPr>
      <a:lvl8pPr marL="1003325" indent="-113157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Font typeface="Wingdings 3" pitchFamily="18" charset="2"/>
        <a:buChar char=""/>
        <a:defRPr sz="1155" kern="1200">
          <a:solidFill>
            <a:schemeClr val="tx1"/>
          </a:solidFill>
          <a:latin typeface="+mn-lt"/>
          <a:ea typeface="+mn-ea"/>
          <a:cs typeface="+mn-cs"/>
        </a:defRPr>
      </a:lvl8pPr>
      <a:lvl9pPr marL="1124026" indent="-113157" algn="l" defTabSz="754380" rtl="0" eaLnBrk="1" latinLnBrk="0" hangingPunct="1">
        <a:lnSpc>
          <a:spcPct val="90000"/>
        </a:lnSpc>
        <a:spcBef>
          <a:spcPts val="165"/>
        </a:spcBef>
        <a:spcAft>
          <a:spcPts val="330"/>
        </a:spcAft>
        <a:buClr>
          <a:schemeClr val="accent1"/>
        </a:buClr>
        <a:buFont typeface="Wingdings 3" pitchFamily="18" charset="2"/>
        <a:buChar char=""/>
        <a:defRPr sz="11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7AD99-B974-41A5-3B4C-1A4EFC7283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rcRect r="1" b="24814"/>
          <a:stretch/>
        </p:blipFill>
        <p:spPr>
          <a:xfrm>
            <a:off x="20" y="10"/>
            <a:ext cx="10055865" cy="5670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01E2F-C0FF-4471-055E-5A5DB004E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860" y="532051"/>
            <a:ext cx="5910856" cy="4606447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Endometrial &amp; ovarian tumors: approach to, diagnosis, and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7BD39-AEF4-5759-CD90-B7F551B41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2576" y="532051"/>
            <a:ext cx="2554964" cy="4606447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Presented by: Ali Kharabsheh, Ahmed Jowher, Abdalsalam Ibrahim, Noor Nawafleh, Sarah Abu-Shameh, &amp; Adeem Sharawneh</a:t>
            </a:r>
          </a:p>
          <a:p>
            <a:r>
              <a:rPr lang="en-US" sz="1600">
                <a:solidFill>
                  <a:schemeClr val="tx1"/>
                </a:solidFill>
              </a:rPr>
              <a:t>Supervise by: Dr. Omar Dabbas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5174" y="1512146"/>
            <a:ext cx="0" cy="2646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658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01675"/>
            <a:ext cx="9220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Ovarian cancer rarely causes symptoms in its early stages. When symptoms do occur, they are often nonspecific and may not correlate with the stage or severity of the disease.</a:t>
            </a:r>
          </a:p>
          <a:p>
            <a:r>
              <a:rPr lang="en-US" sz="1600" dirty="0"/>
              <a:t> may present in either an </a:t>
            </a:r>
            <a:r>
              <a:rPr lang="en-US" sz="1600" b="1" dirty="0"/>
              <a:t>acute</a:t>
            </a:r>
            <a:r>
              <a:rPr lang="en-US" sz="1600" dirty="0"/>
              <a:t> or </a:t>
            </a:r>
            <a:r>
              <a:rPr lang="en-US" sz="1600" b="1" dirty="0"/>
              <a:t>subacute</a:t>
            </a:r>
            <a:r>
              <a:rPr lang="en-US" sz="1600" dirty="0"/>
              <a:t> manner:</a:t>
            </a:r>
          </a:p>
          <a:p>
            <a:r>
              <a:rPr lang="en-US" sz="1600" b="1" dirty="0"/>
              <a:t>1. Acute Presentation</a:t>
            </a:r>
          </a:p>
          <a:p>
            <a:r>
              <a:rPr lang="en-US" sz="1600" dirty="0"/>
              <a:t>Women with advanced disease may present acutely, requiring urgent evaluation and care. Common acute presentations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Pleural effusion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Bowel obstruction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Venous thromboembolism (VTE)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2. Subacute Presentation</a:t>
            </a:r>
          </a:p>
          <a:p>
            <a:r>
              <a:rPr lang="en-US" sz="1600" dirty="0"/>
              <a:t>Epithelial ovarian cancer (EOC) may also present </a:t>
            </a:r>
            <a:r>
              <a:rPr lang="en-US" sz="1600" dirty="0" err="1"/>
              <a:t>subacutely</a:t>
            </a:r>
            <a:r>
              <a:rPr lang="en-US" sz="1600" dirty="0"/>
              <a:t>, in both early and advanced stages. These cases are usually evaluated in an outpatient setting. Common subacute symptoms include:</a:t>
            </a:r>
          </a:p>
          <a:p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/>
              <a:t>Gastrointestinal symptoms</a:t>
            </a:r>
            <a:r>
              <a:rPr lang="en-US" sz="1600" dirty="0"/>
              <a:t> such as: Nausea, Vomiting, Constipation, Acid reflux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Adnexal mass (</a:t>
            </a:r>
            <a:r>
              <a:rPr lang="en-US" sz="1600" dirty="0">
                <a:latin typeface="Arial MT"/>
                <a:cs typeface="Arial MT"/>
              </a:rPr>
              <a:t>pelvic</a:t>
            </a:r>
            <a:r>
              <a:rPr lang="en-US" sz="1600" spc="5" dirty="0">
                <a:latin typeface="Arial MT"/>
                <a:cs typeface="Arial MT"/>
              </a:rPr>
              <a:t> </a:t>
            </a:r>
            <a:r>
              <a:rPr lang="en-US" sz="1600" dirty="0">
                <a:latin typeface="Arial MT"/>
                <a:cs typeface="Arial MT"/>
              </a:rPr>
              <a:t>pain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dirty="0">
                <a:latin typeface="Arial MT"/>
                <a:cs typeface="Arial MT"/>
              </a:rPr>
              <a:t>or</a:t>
            </a:r>
            <a:r>
              <a:rPr lang="en-US" sz="1600" spc="-40" dirty="0">
                <a:latin typeface="Arial MT"/>
                <a:cs typeface="Arial MT"/>
              </a:rPr>
              <a:t> </a:t>
            </a:r>
            <a:r>
              <a:rPr lang="en-US" sz="1600" dirty="0">
                <a:latin typeface="Arial MT"/>
                <a:cs typeface="Arial MT"/>
              </a:rPr>
              <a:t>pressure</a:t>
            </a:r>
            <a:r>
              <a:rPr lang="en-US" sz="1600" spc="-5" dirty="0">
                <a:latin typeface="Arial MT"/>
                <a:cs typeface="Arial MT"/>
              </a:rPr>
              <a:t> or</a:t>
            </a:r>
            <a:r>
              <a:rPr lang="en-US" sz="1600" dirty="0"/>
              <a:t> incidentally found during a routine pelvic examination)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Pelvic or abdominal symptoms </a:t>
            </a:r>
            <a:r>
              <a:rPr lang="en-US" sz="1600" b="1" dirty="0">
                <a:latin typeface="Arial"/>
                <a:cs typeface="Arial"/>
              </a:rPr>
              <a:t>:</a:t>
            </a:r>
            <a:r>
              <a:rPr lang="en-US" sz="1600" b="1" spc="-7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 MT"/>
                <a:cs typeface="Arial MT"/>
              </a:rPr>
              <a:t>Bloating,</a:t>
            </a:r>
            <a:r>
              <a:rPr lang="en-US" sz="1600" spc="-30" dirty="0">
                <a:latin typeface="Arial MT"/>
                <a:cs typeface="Arial MT"/>
              </a:rPr>
              <a:t> </a:t>
            </a:r>
            <a:r>
              <a:rPr lang="en-US" sz="1600" dirty="0">
                <a:latin typeface="Arial MT"/>
                <a:cs typeface="Arial MT"/>
              </a:rPr>
              <a:t>pressure symptoms</a:t>
            </a:r>
            <a:r>
              <a:rPr lang="en-US" sz="1600" spc="15" dirty="0">
                <a:latin typeface="Arial MT"/>
                <a:cs typeface="Arial MT"/>
              </a:rPr>
              <a:t> </a:t>
            </a:r>
            <a:r>
              <a:rPr lang="en-US" sz="1600" dirty="0">
                <a:latin typeface="Arial MT"/>
                <a:cs typeface="Arial MT"/>
              </a:rPr>
              <a:t>on</a:t>
            </a:r>
            <a:r>
              <a:rPr lang="en-US" sz="1600" spc="5" dirty="0">
                <a:latin typeface="Arial MT"/>
                <a:cs typeface="Arial MT"/>
              </a:rPr>
              <a:t> </a:t>
            </a:r>
            <a:r>
              <a:rPr lang="en-US" sz="1600" dirty="0">
                <a:latin typeface="Arial MT"/>
                <a:cs typeface="Arial MT"/>
              </a:rPr>
              <a:t>bladder</a:t>
            </a:r>
            <a:r>
              <a:rPr lang="en-US" sz="1600" spc="-35" dirty="0">
                <a:latin typeface="Arial MT"/>
                <a:cs typeface="Arial MT"/>
              </a:rPr>
              <a:t> </a:t>
            </a:r>
            <a:r>
              <a:rPr lang="en-US" sz="1600" dirty="0">
                <a:latin typeface="Arial MT"/>
                <a:cs typeface="Arial MT"/>
              </a:rPr>
              <a:t>or</a:t>
            </a:r>
            <a:r>
              <a:rPr lang="en-US" sz="1600" spc="-40" dirty="0">
                <a:latin typeface="Arial MT"/>
                <a:cs typeface="Arial MT"/>
              </a:rPr>
              <a:t> </a:t>
            </a:r>
            <a:r>
              <a:rPr lang="en-US" sz="1600" dirty="0" err="1">
                <a:latin typeface="Arial MT"/>
                <a:cs typeface="Arial MT"/>
              </a:rPr>
              <a:t>rectum</a:t>
            </a:r>
            <a:r>
              <a:rPr lang="en-US" sz="1600" spc="390" dirty="0" err="1">
                <a:latin typeface="Arial MT"/>
                <a:cs typeface="Arial MT"/>
              </a:rPr>
              <a:t>,</a:t>
            </a:r>
            <a:r>
              <a:rPr lang="en-US" sz="1600" dirty="0" err="1">
                <a:latin typeface="Arial MT"/>
                <a:cs typeface="Arial MT"/>
              </a:rPr>
              <a:t>Difficulty</a:t>
            </a:r>
            <a:r>
              <a:rPr lang="en-US" sz="1600" spc="5" dirty="0">
                <a:latin typeface="Arial MT"/>
                <a:cs typeface="Arial MT"/>
              </a:rPr>
              <a:t> </a:t>
            </a:r>
            <a:r>
              <a:rPr lang="en-US" sz="1600" dirty="0">
                <a:latin typeface="Arial MT"/>
                <a:cs typeface="Arial MT"/>
              </a:rPr>
              <a:t>eating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dirty="0">
                <a:latin typeface="Arial MT"/>
                <a:cs typeface="Arial MT"/>
              </a:rPr>
              <a:t>or</a:t>
            </a:r>
            <a:r>
              <a:rPr lang="en-US" sz="1600" spc="-45" dirty="0">
                <a:latin typeface="Arial MT"/>
                <a:cs typeface="Arial MT"/>
              </a:rPr>
              <a:t> </a:t>
            </a:r>
            <a:r>
              <a:rPr lang="en-US" sz="1600" dirty="0">
                <a:latin typeface="Arial MT"/>
                <a:cs typeface="Arial MT"/>
              </a:rPr>
              <a:t>feeling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dirty="0">
                <a:latin typeface="Arial MT"/>
                <a:cs typeface="Arial MT"/>
              </a:rPr>
              <a:t>full</a:t>
            </a:r>
            <a:r>
              <a:rPr lang="en-US" sz="1600" spc="-30" dirty="0">
                <a:latin typeface="Arial MT"/>
                <a:cs typeface="Arial MT"/>
              </a:rPr>
              <a:t> </a:t>
            </a:r>
            <a:r>
              <a:rPr lang="en-US" sz="1600" dirty="0">
                <a:latin typeface="Arial MT"/>
                <a:cs typeface="Arial MT"/>
              </a:rPr>
              <a:t>quickly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3124200" y="168275"/>
            <a:ext cx="199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Clinical</a:t>
            </a:r>
            <a:r>
              <a:rPr lang="en-US" sz="1800" b="1" spc="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3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847" y="244475"/>
            <a:ext cx="4750753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solidFill>
                  <a:srgbClr val="808080"/>
                </a:solidFill>
                <a:latin typeface="Arial"/>
                <a:cs typeface="Arial"/>
              </a:rPr>
              <a:t>Other</a:t>
            </a:r>
            <a:r>
              <a:rPr sz="1800" b="1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8080"/>
                </a:solidFill>
                <a:latin typeface="Arial"/>
                <a:cs typeface="Arial"/>
              </a:rPr>
              <a:t>subacute</a:t>
            </a:r>
            <a:r>
              <a:rPr sz="1800" b="1" spc="-3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8080"/>
                </a:solidFill>
                <a:latin typeface="Arial"/>
                <a:cs typeface="Arial"/>
              </a:rPr>
              <a:t>presentations</a:t>
            </a:r>
            <a:r>
              <a:rPr sz="1800" b="1" spc="-3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808080"/>
                </a:solid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847" y="632777"/>
            <a:ext cx="7467600" cy="382220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1005"/>
              </a:spcBef>
              <a:buFont typeface="Arial MT"/>
              <a:buAutoNum type="arabicPlain"/>
              <a:tabLst>
                <a:tab pos="233679" algn="l"/>
              </a:tabLst>
            </a:pPr>
            <a:r>
              <a:rPr sz="1500" b="1" dirty="0">
                <a:latin typeface="Arial"/>
                <a:cs typeface="Arial"/>
              </a:rPr>
              <a:t>Postmenopausal</a:t>
            </a:r>
            <a:r>
              <a:rPr sz="1500" b="1" spc="-8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bleeding</a:t>
            </a:r>
            <a:r>
              <a:rPr sz="1500" spc="-10" dirty="0">
                <a:latin typeface="Arial MT"/>
                <a:cs typeface="Arial MT"/>
              </a:rPr>
              <a:t>.</a:t>
            </a:r>
            <a:endParaRPr sz="1500" dirty="0">
              <a:latin typeface="Arial MT"/>
              <a:cs typeface="Arial MT"/>
            </a:endParaRPr>
          </a:p>
          <a:p>
            <a:pPr marL="233679" indent="-220979">
              <a:lnSpc>
                <a:spcPct val="100000"/>
              </a:lnSpc>
              <a:spcBef>
                <a:spcPts val="905"/>
              </a:spcBef>
              <a:buFont typeface="Arial MT"/>
              <a:buAutoNum type="arabicPlain"/>
              <a:tabLst>
                <a:tab pos="233679" algn="l"/>
              </a:tabLst>
            </a:pPr>
            <a:r>
              <a:rPr sz="1500" b="1" dirty="0">
                <a:latin typeface="Arial"/>
                <a:cs typeface="Arial"/>
              </a:rPr>
              <a:t>Rectal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bleeding</a:t>
            </a:r>
            <a:r>
              <a:rPr sz="1500" spc="-10" dirty="0">
                <a:latin typeface="Arial MT"/>
                <a:cs typeface="Arial MT"/>
              </a:rPr>
              <a:t>.</a:t>
            </a:r>
            <a:endParaRPr sz="1500" dirty="0">
              <a:latin typeface="Arial MT"/>
              <a:cs typeface="Arial MT"/>
            </a:endParaRPr>
          </a:p>
          <a:p>
            <a:pPr marL="234315" indent="-221615">
              <a:lnSpc>
                <a:spcPct val="100000"/>
              </a:lnSpc>
              <a:spcBef>
                <a:spcPts val="905"/>
              </a:spcBef>
              <a:buAutoNum type="arabicPlain"/>
              <a:tabLst>
                <a:tab pos="234315" algn="l"/>
              </a:tabLst>
            </a:pPr>
            <a:r>
              <a:rPr lang="en-US" sz="1500" dirty="0">
                <a:latin typeface="Arial MT"/>
                <a:cs typeface="Arial MT"/>
              </a:rPr>
              <a:t>Symptoms of </a:t>
            </a:r>
            <a:r>
              <a:rPr sz="1500" dirty="0">
                <a:latin typeface="Arial MT"/>
                <a:cs typeface="Arial MT"/>
              </a:rPr>
              <a:t>fallopian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tubal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carcinoma,</a:t>
            </a:r>
            <a:r>
              <a:rPr sz="1500" spc="-5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classic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triad</a:t>
            </a:r>
            <a:r>
              <a:rPr sz="1500" spc="-9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5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symptoms</a:t>
            </a:r>
            <a:r>
              <a:rPr lang="en-US" sz="1500" dirty="0">
                <a:latin typeface="Arial MT"/>
                <a:cs typeface="Arial MT"/>
              </a:rPr>
              <a:t>:</a:t>
            </a:r>
            <a:r>
              <a:rPr sz="1500" spc="-8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clear</a:t>
            </a:r>
            <a:r>
              <a:rPr lang="en-US" sz="150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or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blood-</a:t>
            </a:r>
            <a:r>
              <a:rPr sz="1500" dirty="0">
                <a:latin typeface="Arial MT"/>
                <a:cs typeface="Arial MT"/>
              </a:rPr>
              <a:t>tinged</a:t>
            </a:r>
            <a:r>
              <a:rPr sz="1500" spc="-8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vaginal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discharge,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pelvic</a:t>
            </a:r>
            <a:r>
              <a:rPr sz="1500" spc="-7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pain,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7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pelvic </a:t>
            </a:r>
            <a:r>
              <a:rPr sz="1500" spc="-10" dirty="0">
                <a:latin typeface="Arial MT"/>
                <a:cs typeface="Arial MT"/>
              </a:rPr>
              <a:t>mass.</a:t>
            </a:r>
            <a:endParaRPr sz="1500" dirty="0">
              <a:latin typeface="Arial MT"/>
              <a:cs typeface="Arial MT"/>
            </a:endParaRPr>
          </a:p>
          <a:p>
            <a:pPr marL="222250" marR="297815" indent="-210185">
              <a:lnSpc>
                <a:spcPts val="2710"/>
              </a:lnSpc>
              <a:spcBef>
                <a:spcPts val="240"/>
              </a:spcBef>
              <a:buFont typeface="Arial MT"/>
              <a:buAutoNum type="arabicPlain" startAt="4"/>
              <a:tabLst>
                <a:tab pos="222250" algn="l"/>
                <a:tab pos="233045" algn="l"/>
              </a:tabLst>
            </a:pPr>
            <a:r>
              <a:rPr sz="1500" dirty="0">
                <a:latin typeface="Arial"/>
                <a:cs typeface="Arial"/>
              </a:rPr>
              <a:t>	</a:t>
            </a:r>
            <a:r>
              <a:rPr sz="1500" b="1" dirty="0">
                <a:latin typeface="Arial"/>
                <a:cs typeface="Arial"/>
              </a:rPr>
              <a:t>Atypical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glandular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cells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on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cervical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cytology</a:t>
            </a:r>
            <a:r>
              <a:rPr sz="1500" b="1" spc="-8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: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Women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with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8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finding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atypical </a:t>
            </a:r>
            <a:r>
              <a:rPr sz="1500" dirty="0">
                <a:latin typeface="Arial MT"/>
                <a:cs typeface="Arial MT"/>
              </a:rPr>
              <a:t>glandular</a:t>
            </a:r>
            <a:r>
              <a:rPr sz="1500" spc="-5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cells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should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be</a:t>
            </a:r>
            <a:r>
              <a:rPr sz="1500" spc="-8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evaluated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</a:t>
            </a:r>
            <a:r>
              <a:rPr sz="1500" spc="-5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cervical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9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endometrial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carcinoma.</a:t>
            </a:r>
            <a:endParaRPr sz="1500" dirty="0">
              <a:latin typeface="Arial MT"/>
              <a:cs typeface="Arial MT"/>
            </a:endParaRPr>
          </a:p>
          <a:p>
            <a:pPr marL="233679" indent="-220979">
              <a:lnSpc>
                <a:spcPct val="100000"/>
              </a:lnSpc>
              <a:spcBef>
                <a:spcPts val="660"/>
              </a:spcBef>
              <a:buFont typeface="Arial MT"/>
              <a:buAutoNum type="arabicPlain" startAt="4"/>
              <a:tabLst>
                <a:tab pos="233679" algn="l"/>
              </a:tabLst>
            </a:pPr>
            <a:r>
              <a:rPr sz="1500" b="1" dirty="0">
                <a:latin typeface="Arial"/>
                <a:cs typeface="Arial"/>
              </a:rPr>
              <a:t>Paraneoplastic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syndromes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:</a:t>
            </a:r>
            <a:r>
              <a:rPr sz="1500" b="1" spc="15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cerebellar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degeneration,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polyneuritis,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dermatomyositis,</a:t>
            </a:r>
            <a:endParaRPr sz="1500" dirty="0">
              <a:latin typeface="Arial MT"/>
              <a:cs typeface="Arial MT"/>
            </a:endParaRPr>
          </a:p>
          <a:p>
            <a:pPr marL="222250">
              <a:lnSpc>
                <a:spcPct val="100000"/>
              </a:lnSpc>
              <a:spcBef>
                <a:spcPts val="905"/>
              </a:spcBef>
            </a:pPr>
            <a:r>
              <a:rPr sz="1500" dirty="0">
                <a:latin typeface="Arial MT"/>
                <a:cs typeface="Arial MT"/>
              </a:rPr>
              <a:t>hemolytic</a:t>
            </a:r>
            <a:r>
              <a:rPr sz="1500" spc="-8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anemia,</a:t>
            </a:r>
            <a:r>
              <a:rPr sz="1500" spc="-5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disseminated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intravascular</a:t>
            </a:r>
            <a:r>
              <a:rPr sz="1500" spc="-5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coagulation,</a:t>
            </a:r>
            <a:r>
              <a:rPr sz="1500" spc="-5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acanthosis,</a:t>
            </a:r>
            <a:r>
              <a:rPr sz="1500" spc="-5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or</a:t>
            </a:r>
            <a:r>
              <a:rPr sz="1500" spc="-6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nephrotic</a:t>
            </a:r>
            <a:endParaRPr sz="1500" dirty="0">
              <a:latin typeface="Arial MT"/>
              <a:cs typeface="Arial MT"/>
            </a:endParaRPr>
          </a:p>
          <a:p>
            <a:pPr marL="222250">
              <a:lnSpc>
                <a:spcPct val="100000"/>
              </a:lnSpc>
              <a:spcBef>
                <a:spcPts val="905"/>
              </a:spcBef>
            </a:pPr>
            <a:r>
              <a:rPr sz="1500" spc="-10" dirty="0">
                <a:latin typeface="Arial MT"/>
                <a:cs typeface="Arial MT"/>
              </a:rPr>
              <a:t>syndrome.</a:t>
            </a:r>
            <a:endParaRPr sz="1500" dirty="0">
              <a:latin typeface="Arial MT"/>
              <a:cs typeface="Arial MT"/>
            </a:endParaRPr>
          </a:p>
          <a:p>
            <a:pPr marL="234315" indent="-221615">
              <a:lnSpc>
                <a:spcPct val="100000"/>
              </a:lnSpc>
              <a:spcBef>
                <a:spcPts val="905"/>
              </a:spcBef>
              <a:buFont typeface="Arial MT"/>
              <a:buAutoNum type="arabicPlain" startAt="6"/>
              <a:tabLst>
                <a:tab pos="234315" algn="l"/>
              </a:tabLst>
            </a:pPr>
            <a:r>
              <a:rPr sz="1500" b="1" dirty="0">
                <a:latin typeface="Arial"/>
                <a:cs typeface="Arial"/>
              </a:rPr>
              <a:t>Palpable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inguinal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or</a:t>
            </a:r>
            <a:r>
              <a:rPr sz="1500" b="1" spc="-7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cervical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lymphadenopathy.</a:t>
            </a:r>
            <a:endParaRPr sz="1500" dirty="0">
              <a:latin typeface="Arial"/>
              <a:cs typeface="Arial"/>
            </a:endParaRPr>
          </a:p>
          <a:p>
            <a:pPr marL="233679" indent="-220979">
              <a:lnSpc>
                <a:spcPct val="100000"/>
              </a:lnSpc>
              <a:spcBef>
                <a:spcPts val="910"/>
              </a:spcBef>
              <a:buFont typeface="Arial MT"/>
              <a:buAutoNum type="arabicPlain" startAt="6"/>
              <a:tabLst>
                <a:tab pos="233679" algn="l"/>
              </a:tabLst>
            </a:pPr>
            <a:r>
              <a:rPr sz="1500" b="1" dirty="0">
                <a:latin typeface="Arial"/>
                <a:cs typeface="Arial"/>
              </a:rPr>
              <a:t>Incidental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operative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finding.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512" y="261238"/>
            <a:ext cx="336550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1" dirty="0">
                <a:latin typeface="Arial"/>
                <a:cs typeface="Arial"/>
              </a:rPr>
              <a:t>On</a:t>
            </a:r>
            <a:r>
              <a:rPr sz="2150" b="1" spc="12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Physical</a:t>
            </a:r>
            <a:r>
              <a:rPr sz="2150" b="1" spc="85" dirty="0">
                <a:latin typeface="Arial"/>
                <a:cs typeface="Arial"/>
              </a:rPr>
              <a:t> </a:t>
            </a:r>
            <a:r>
              <a:rPr sz="2150" b="1" spc="-10" dirty="0">
                <a:latin typeface="Arial"/>
                <a:cs typeface="Arial"/>
              </a:rPr>
              <a:t>Examination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512" y="777875"/>
            <a:ext cx="9486265" cy="458612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27025" indent="-31432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327025" algn="l"/>
              </a:tabLst>
            </a:pPr>
            <a:r>
              <a:rPr dirty="0">
                <a:latin typeface="Arial MT"/>
                <a:cs typeface="Arial MT"/>
              </a:rPr>
              <a:t>General</a:t>
            </a:r>
            <a:r>
              <a:rPr spc="254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examination(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cachexia,anemia,</a:t>
            </a:r>
            <a:r>
              <a:rPr spc="40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jaundice,virchow's</a:t>
            </a:r>
            <a:r>
              <a:rPr spc="3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0000"/>
                </a:solidFill>
                <a:latin typeface="Arial MT"/>
                <a:cs typeface="Arial MT"/>
              </a:rPr>
              <a:t>LN</a:t>
            </a:r>
            <a:r>
              <a:rPr spc="-25" dirty="0">
                <a:latin typeface="Arial MT"/>
                <a:cs typeface="Arial MT"/>
              </a:rPr>
              <a:t>)</a:t>
            </a:r>
            <a:endParaRPr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29"/>
              </a:spcBef>
              <a:buFont typeface="Arial MT"/>
              <a:buAutoNum type="arabicPeriod"/>
            </a:pPr>
            <a:endParaRPr dirty="0">
              <a:latin typeface="Arial MT"/>
              <a:cs typeface="Arial MT"/>
            </a:endParaRPr>
          </a:p>
          <a:p>
            <a:pPr marL="12700" marR="5080" indent="314325">
              <a:lnSpc>
                <a:spcPct val="102000"/>
              </a:lnSpc>
              <a:spcBef>
                <a:spcPts val="5"/>
              </a:spcBef>
              <a:buAutoNum type="arabicPeriod"/>
              <a:tabLst>
                <a:tab pos="327025" algn="l"/>
                <a:tab pos="3730625" algn="l"/>
                <a:tab pos="7948295" algn="l"/>
              </a:tabLst>
            </a:pPr>
            <a:r>
              <a:rPr dirty="0">
                <a:latin typeface="Arial MT"/>
                <a:cs typeface="Arial MT"/>
              </a:rPr>
              <a:t>Abdominal</a:t>
            </a:r>
            <a:r>
              <a:rPr spc="17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examination:-</a:t>
            </a:r>
            <a:r>
              <a:rPr spc="150" dirty="0"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Abdominal</a:t>
            </a:r>
            <a:r>
              <a:rPr spc="1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distention</a:t>
            </a:r>
            <a:r>
              <a:rPr spc="2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spc="200" dirty="0">
                <a:solidFill>
                  <a:srgbClr val="FF0000"/>
                </a:solidFill>
                <a:latin typeface="Arial MT"/>
                <a:cs typeface="Arial MT"/>
              </a:rPr>
              <a:t>,</a:t>
            </a:r>
            <a:r>
              <a:rPr spc="-10" dirty="0">
                <a:solidFill>
                  <a:srgbClr val="FF0000"/>
                </a:solidFill>
                <a:latin typeface="Arial MT"/>
                <a:cs typeface="Arial MT"/>
              </a:rPr>
              <a:t>flank</a:t>
            </a:r>
            <a:r>
              <a:rPr spc="5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fullness</a:t>
            </a:r>
            <a:r>
              <a:rPr spc="1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pc="1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shifting</a:t>
            </a:r>
            <a:r>
              <a:rPr spc="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FF0000"/>
                </a:solidFill>
                <a:latin typeface="Arial MT"/>
                <a:cs typeface="Arial MT"/>
              </a:rPr>
              <a:t>dullness</a:t>
            </a: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implies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the</a:t>
            </a:r>
            <a:r>
              <a:rPr spc="1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presence</a:t>
            </a:r>
            <a:r>
              <a:rPr spc="1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of</a:t>
            </a:r>
            <a:r>
              <a:rPr spc="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ascites</a:t>
            </a:r>
            <a:r>
              <a:rPr spc="10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or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12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large </a:t>
            </a:r>
            <a:r>
              <a:rPr dirty="0">
                <a:latin typeface="Arial MT"/>
                <a:cs typeface="Arial MT"/>
              </a:rPr>
              <a:t>pelvic-abdominal</a:t>
            </a:r>
            <a:r>
              <a:rPr spc="17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mass,</a:t>
            </a:r>
            <a:r>
              <a:rPr spc="1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Recent</a:t>
            </a:r>
            <a:r>
              <a:rPr spc="1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eversion</a:t>
            </a:r>
            <a:r>
              <a:rPr spc="204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of</a:t>
            </a:r>
            <a:r>
              <a:rPr spc="1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the</a:t>
            </a:r>
            <a:r>
              <a:rPr spc="120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umbilicus</a:t>
            </a:r>
            <a:endParaRPr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80"/>
              </a:spcBef>
              <a:buFont typeface="Arial MT"/>
              <a:buAutoNum type="arabicPeriod"/>
            </a:pPr>
            <a:endParaRPr dirty="0">
              <a:latin typeface="Arial MT"/>
              <a:cs typeface="Arial MT"/>
            </a:endParaRPr>
          </a:p>
          <a:p>
            <a:pPr marL="327025" indent="-314325">
              <a:lnSpc>
                <a:spcPct val="100000"/>
              </a:lnSpc>
              <a:buAutoNum type="arabicPeriod"/>
              <a:tabLst>
                <a:tab pos="327025" algn="l"/>
              </a:tabLst>
            </a:pPr>
            <a:r>
              <a:rPr dirty="0">
                <a:latin typeface="Arial MT"/>
                <a:cs typeface="Arial MT"/>
              </a:rPr>
              <a:t>Lymph</a:t>
            </a:r>
            <a:r>
              <a:rPr spc="7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Node</a:t>
            </a:r>
            <a:r>
              <a:rPr spc="7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examination</a:t>
            </a:r>
            <a:r>
              <a:rPr spc="16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:-</a:t>
            </a:r>
            <a:r>
              <a:rPr spc="10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the</a:t>
            </a:r>
            <a:r>
              <a:rPr spc="7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supraclavicular</a:t>
            </a:r>
            <a:r>
              <a:rPr spc="10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and</a:t>
            </a:r>
            <a:r>
              <a:rPr spc="7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inguinal</a:t>
            </a:r>
            <a:r>
              <a:rPr spc="120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areas,Sister</a:t>
            </a:r>
            <a:endParaRPr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latin typeface="Arial MT"/>
                <a:cs typeface="Arial MT"/>
              </a:rPr>
              <a:t>Mary</a:t>
            </a:r>
            <a:r>
              <a:rPr spc="114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Joseph's</a:t>
            </a:r>
            <a:r>
              <a:rPr spc="1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nodule</a:t>
            </a:r>
            <a:r>
              <a:rPr spc="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refers</a:t>
            </a:r>
            <a:r>
              <a:rPr spc="4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to</a:t>
            </a:r>
            <a:r>
              <a:rPr spc="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1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metastatic</a:t>
            </a:r>
            <a:r>
              <a:rPr spc="1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implant</a:t>
            </a:r>
            <a:r>
              <a:rPr spc="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in</a:t>
            </a:r>
            <a:r>
              <a:rPr spc="20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the</a:t>
            </a:r>
            <a:r>
              <a:rPr spc="7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umbilicus.</a:t>
            </a:r>
            <a:endParaRPr lang="en-US" spc="-1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endParaRPr lang="en-US" spc="-1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lang="en-US" dirty="0">
                <a:latin typeface="Arial MT"/>
                <a:cs typeface="Arial MT"/>
              </a:rPr>
              <a:t>4.</a:t>
            </a:r>
            <a:r>
              <a:rPr lang="en-US" spc="-30" dirty="0">
                <a:latin typeface="Arial MT"/>
                <a:cs typeface="Arial MT"/>
              </a:rPr>
              <a:t>  </a:t>
            </a:r>
            <a:r>
              <a:rPr lang="en-US" dirty="0">
                <a:latin typeface="Arial MT"/>
                <a:cs typeface="Arial MT"/>
              </a:rPr>
              <a:t>Pelvic</a:t>
            </a:r>
            <a:r>
              <a:rPr lang="en-US" spc="-8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examination:-</a:t>
            </a:r>
            <a:r>
              <a:rPr lang="en-US" spc="-7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pelvic</a:t>
            </a:r>
            <a:r>
              <a:rPr lang="en-US" spc="-60" dirty="0">
                <a:latin typeface="Arial MT"/>
                <a:cs typeface="Arial MT"/>
              </a:rPr>
              <a:t> </a:t>
            </a:r>
            <a:r>
              <a:rPr lang="en-US" spc="-10" dirty="0">
                <a:latin typeface="Arial MT"/>
                <a:cs typeface="Arial MT"/>
              </a:rPr>
              <a:t>mass.-</a:t>
            </a:r>
          </a:p>
          <a:p>
            <a:pPr marL="12700" marR="5080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Benign</a:t>
            </a:r>
            <a:r>
              <a:rPr lang="en-US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mass:-</a:t>
            </a:r>
            <a:r>
              <a:rPr lang="en-US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Mobile, smooth,</a:t>
            </a:r>
            <a:r>
              <a:rPr lang="en-US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spc="-10" dirty="0">
                <a:solidFill>
                  <a:srgbClr val="FF0000"/>
                </a:solidFill>
                <a:latin typeface="Arial MT"/>
                <a:cs typeface="Arial MT"/>
              </a:rPr>
              <a:t>cystic</a:t>
            </a:r>
            <a:r>
              <a:rPr lang="en-US" spc="-10" dirty="0">
                <a:latin typeface="Arial MT"/>
                <a:cs typeface="Arial MT"/>
              </a:rPr>
              <a:t>, </a:t>
            </a:r>
            <a:r>
              <a:rPr lang="en-US" spc="-10" dirty="0">
                <a:solidFill>
                  <a:srgbClr val="FF0000"/>
                </a:solidFill>
                <a:latin typeface="Arial MT"/>
                <a:cs typeface="Arial MT"/>
              </a:rPr>
              <a:t>unilateral</a:t>
            </a:r>
          </a:p>
          <a:p>
            <a:pPr marL="12700" marR="5080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malignant</a:t>
            </a:r>
            <a:r>
              <a:rPr lang="en-US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mass:-</a:t>
            </a:r>
            <a:r>
              <a:rPr lang="en-US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fixed, irregular,</a:t>
            </a:r>
            <a:r>
              <a:rPr lang="en-US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sold</a:t>
            </a:r>
            <a:r>
              <a:rPr lang="en-US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or</a:t>
            </a:r>
            <a:r>
              <a:rPr lang="en-US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spc="-10" dirty="0">
                <a:solidFill>
                  <a:srgbClr val="FF0000"/>
                </a:solidFill>
                <a:latin typeface="Arial MT"/>
                <a:cs typeface="Arial MT"/>
              </a:rPr>
              <a:t>firm, bilateral</a:t>
            </a:r>
            <a:r>
              <a:rPr lang="en-US" spc="-10" dirty="0">
                <a:latin typeface="Arial MT"/>
                <a:cs typeface="Arial MT"/>
              </a:rPr>
              <a:t>.•</a:t>
            </a:r>
            <a:endParaRPr lang="en-US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lang="en-US" dirty="0">
              <a:latin typeface="Arial MT"/>
              <a:cs typeface="Arial MT"/>
            </a:endParaRPr>
          </a:p>
          <a:p>
            <a:pPr marL="12700" marR="288290" indent="92075">
              <a:lnSpc>
                <a:spcPct val="101200"/>
              </a:lnSpc>
            </a:pPr>
            <a:r>
              <a:rPr lang="en-US" dirty="0">
                <a:latin typeface="Arial MT"/>
                <a:cs typeface="Arial MT"/>
              </a:rPr>
              <a:t>Other</a:t>
            </a:r>
            <a:r>
              <a:rPr lang="en-US" spc="-2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D.D</a:t>
            </a:r>
            <a:r>
              <a:rPr lang="en-US" spc="-6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for</a:t>
            </a:r>
            <a:r>
              <a:rPr lang="en-US" spc="-8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mass:</a:t>
            </a:r>
            <a:r>
              <a:rPr lang="en-US" spc="-90" dirty="0">
                <a:latin typeface="Arial MT"/>
                <a:cs typeface="Arial MT"/>
              </a:rPr>
              <a:t> </a:t>
            </a:r>
            <a:r>
              <a:rPr lang="en-US" dirty="0" err="1">
                <a:latin typeface="Arial MT"/>
                <a:cs typeface="Arial MT"/>
              </a:rPr>
              <a:t>Endometrioma</a:t>
            </a:r>
            <a:r>
              <a:rPr lang="en-US" dirty="0">
                <a:latin typeface="Arial MT"/>
                <a:cs typeface="Arial MT"/>
              </a:rPr>
              <a:t>,</a:t>
            </a:r>
            <a:r>
              <a:rPr lang="en-US" spc="-9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Fibroid,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spc="-10" dirty="0">
                <a:latin typeface="Arial MT"/>
                <a:cs typeface="Arial MT"/>
              </a:rPr>
              <a:t>Functional</a:t>
            </a:r>
            <a:r>
              <a:rPr lang="en-US" spc="-95" dirty="0">
                <a:latin typeface="Arial MT"/>
                <a:cs typeface="Arial MT"/>
              </a:rPr>
              <a:t> </a:t>
            </a:r>
            <a:r>
              <a:rPr lang="en-US" spc="-10" dirty="0">
                <a:latin typeface="Arial MT"/>
                <a:cs typeface="Arial MT"/>
              </a:rPr>
              <a:t>cyst, </a:t>
            </a:r>
            <a:r>
              <a:rPr lang="en-US" dirty="0">
                <a:latin typeface="Arial MT"/>
                <a:cs typeface="Arial MT"/>
              </a:rPr>
              <a:t>Ectopic</a:t>
            </a:r>
            <a:r>
              <a:rPr lang="en-US" spc="-7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pregnancy</a:t>
            </a:r>
            <a:r>
              <a:rPr lang="en-US" spc="-7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,</a:t>
            </a:r>
            <a:r>
              <a:rPr lang="en-US" spc="-20" dirty="0">
                <a:latin typeface="Arial MT"/>
                <a:cs typeface="Arial MT"/>
              </a:rPr>
              <a:t> </a:t>
            </a:r>
            <a:r>
              <a:rPr lang="en-US" dirty="0" err="1">
                <a:latin typeface="Arial MT"/>
                <a:cs typeface="Arial MT"/>
              </a:rPr>
              <a:t>Dermoid</a:t>
            </a:r>
            <a:r>
              <a:rPr lang="en-US" spc="-6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tumor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(younger</a:t>
            </a:r>
            <a:r>
              <a:rPr lang="en-US" spc="-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spc="-10" dirty="0">
                <a:solidFill>
                  <a:srgbClr val="FF0000"/>
                </a:solidFill>
                <a:latin typeface="Arial MT"/>
                <a:cs typeface="Arial MT"/>
              </a:rPr>
              <a:t>women)</a:t>
            </a:r>
            <a:endParaRPr lang="en-US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endParaRPr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3"/>
            <a:ext cx="10058400" cy="5668010"/>
            <a:chOff x="0" y="-63"/>
            <a:chExt cx="10058400" cy="5668010"/>
          </a:xfrm>
        </p:grpSpPr>
        <p:sp>
          <p:nvSpPr>
            <p:cNvPr id="3" name="object 3"/>
            <p:cNvSpPr/>
            <p:nvPr/>
          </p:nvSpPr>
          <p:spPr>
            <a:xfrm>
              <a:off x="0" y="1010157"/>
              <a:ext cx="10058400" cy="4657725"/>
            </a:xfrm>
            <a:custGeom>
              <a:avLst/>
              <a:gdLst/>
              <a:ahLst/>
              <a:cxnLst/>
              <a:rect l="l" t="t" r="r" b="b"/>
              <a:pathLst>
                <a:path w="10058400" h="4657725">
                  <a:moveTo>
                    <a:pt x="0" y="4657217"/>
                  </a:moveTo>
                  <a:lnTo>
                    <a:pt x="10058400" y="4657217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4657217"/>
                  </a:lnTo>
                  <a:close/>
                </a:path>
              </a:pathLst>
            </a:custGeom>
            <a:solidFill>
              <a:srgbClr val="CAD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-63"/>
              <a:ext cx="10058400" cy="1010285"/>
            </a:xfrm>
            <a:custGeom>
              <a:avLst/>
              <a:gdLst/>
              <a:ahLst/>
              <a:cxnLst/>
              <a:rect l="l" t="t" r="r" b="b"/>
              <a:pathLst>
                <a:path w="10058400" h="1010285">
                  <a:moveTo>
                    <a:pt x="0" y="1010221"/>
                  </a:moveTo>
                  <a:lnTo>
                    <a:pt x="10058400" y="1010221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010221"/>
                  </a:lnTo>
                  <a:close/>
                </a:path>
              </a:pathLst>
            </a:custGeom>
            <a:solidFill>
              <a:srgbClr val="8ED0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" y="-34230"/>
            <a:ext cx="8019059" cy="1239960"/>
          </a:xfrm>
          <a:prstGeom prst="rect">
            <a:avLst/>
          </a:prstGeom>
        </p:spPr>
        <p:txBody>
          <a:bodyPr vert="horz" wrap="square" lIns="0" tIns="151383" rIns="0" bIns="0" rtlCol="0">
            <a:spAutoFit/>
          </a:bodyPr>
          <a:lstStyle/>
          <a:p>
            <a:pPr marL="2988945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Tumor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serum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biomarkers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555" y="2070735"/>
            <a:ext cx="4500245" cy="2601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890" indent="-377190">
              <a:lnSpc>
                <a:spcPts val="2485"/>
              </a:lnSpc>
              <a:buSzPct val="110256"/>
              <a:buAutoNum type="arabicPeriod"/>
              <a:tabLst>
                <a:tab pos="389890" algn="l"/>
              </a:tabLst>
            </a:pP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Cancer</a:t>
            </a:r>
            <a:r>
              <a:rPr sz="1950" b="1" spc="5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antigen</a:t>
            </a:r>
            <a:r>
              <a:rPr sz="1950" b="1" spc="-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125</a:t>
            </a:r>
            <a:r>
              <a:rPr sz="1950" b="1" spc="3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(</a:t>
            </a:r>
            <a:r>
              <a:rPr sz="1950" b="1" spc="1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CA 125</a:t>
            </a:r>
            <a:r>
              <a:rPr sz="1950" b="1" spc="3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spc="-50" dirty="0">
                <a:solidFill>
                  <a:srgbClr val="4F5B5D"/>
                </a:solidFill>
                <a:latin typeface="Arial"/>
                <a:cs typeface="Arial"/>
              </a:rPr>
              <a:t>)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90"/>
              </a:spcBef>
              <a:buClr>
                <a:srgbClr val="4F5B5D"/>
              </a:buClr>
              <a:buFont typeface="Arial"/>
              <a:buAutoNum type="arabicPeriod"/>
            </a:pPr>
            <a:endParaRPr sz="1950">
              <a:latin typeface="Arial"/>
              <a:cs typeface="Arial"/>
            </a:endParaRPr>
          </a:p>
          <a:p>
            <a:pPr marL="389890" indent="-377190">
              <a:lnSpc>
                <a:spcPct val="100000"/>
              </a:lnSpc>
              <a:buSzPct val="110256"/>
              <a:buAutoNum type="arabicPeriod"/>
              <a:tabLst>
                <a:tab pos="389890" algn="l"/>
              </a:tabLst>
            </a:pP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Cancer</a:t>
            </a:r>
            <a:r>
              <a:rPr sz="1950" b="1" spc="7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antigen</a:t>
            </a:r>
            <a:r>
              <a:rPr sz="1950" b="1" spc="1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19-9</a:t>
            </a:r>
            <a:r>
              <a:rPr sz="1950" b="1" spc="4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(CA</a:t>
            </a:r>
            <a:r>
              <a:rPr sz="1950" b="1" spc="2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19-</a:t>
            </a:r>
            <a:r>
              <a:rPr sz="1950" b="1" spc="-25" dirty="0">
                <a:solidFill>
                  <a:srgbClr val="4F5B5D"/>
                </a:solidFill>
                <a:latin typeface="Arial"/>
                <a:cs typeface="Arial"/>
              </a:rPr>
              <a:t>9)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5"/>
              </a:spcBef>
              <a:buClr>
                <a:srgbClr val="4F5B5D"/>
              </a:buClr>
              <a:buFont typeface="Arial"/>
              <a:buAutoNum type="arabicPeriod"/>
            </a:pPr>
            <a:endParaRPr sz="1950">
              <a:latin typeface="Arial"/>
              <a:cs typeface="Arial"/>
            </a:endParaRPr>
          </a:p>
          <a:p>
            <a:pPr marL="389890" indent="-377190">
              <a:lnSpc>
                <a:spcPct val="100000"/>
              </a:lnSpc>
              <a:buSzPct val="110256"/>
              <a:buAutoNum type="arabicPeriod"/>
              <a:tabLst>
                <a:tab pos="389890" algn="l"/>
              </a:tabLst>
            </a:pP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Human</a:t>
            </a:r>
            <a:r>
              <a:rPr sz="1950" b="1" spc="10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epididymis</a:t>
            </a:r>
            <a:r>
              <a:rPr sz="1950" b="1" spc="6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protein</a:t>
            </a:r>
            <a:r>
              <a:rPr sz="1950" b="1" spc="3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4</a:t>
            </a:r>
            <a:r>
              <a:rPr sz="1950" b="1" spc="6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4F5B5D"/>
                </a:solidFill>
                <a:latin typeface="Arial"/>
                <a:cs typeface="Arial"/>
              </a:rPr>
              <a:t>(HE4)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5"/>
              </a:spcBef>
              <a:buClr>
                <a:srgbClr val="4F5B5D"/>
              </a:buClr>
              <a:buFont typeface="Arial"/>
              <a:buAutoNum type="arabicPeriod"/>
            </a:pPr>
            <a:endParaRPr sz="1950">
              <a:latin typeface="Arial"/>
              <a:cs typeface="Arial"/>
            </a:endParaRPr>
          </a:p>
          <a:p>
            <a:pPr marL="389890" indent="-377190">
              <a:lnSpc>
                <a:spcPct val="100000"/>
              </a:lnSpc>
              <a:buSzPct val="110256"/>
              <a:buAutoNum type="arabicPeriod"/>
              <a:tabLst>
                <a:tab pos="389890" algn="l"/>
              </a:tabLst>
            </a:pP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Carcinoembryonic</a:t>
            </a:r>
            <a:r>
              <a:rPr sz="1950" b="1" spc="10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antigen</a:t>
            </a:r>
            <a:r>
              <a:rPr sz="1950" b="1" spc="15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4F5B5D"/>
                </a:solidFill>
                <a:latin typeface="Arial"/>
                <a:cs typeface="Arial"/>
              </a:rPr>
              <a:t>(CEA)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5667375"/>
          </a:xfrm>
          <a:custGeom>
            <a:avLst/>
            <a:gdLst/>
            <a:ahLst/>
            <a:cxnLst/>
            <a:rect l="l" t="t" r="r" b="b"/>
            <a:pathLst>
              <a:path w="10058400" h="5667375">
                <a:moveTo>
                  <a:pt x="10058400" y="0"/>
                </a:moveTo>
                <a:lnTo>
                  <a:pt x="0" y="0"/>
                </a:lnTo>
                <a:lnTo>
                  <a:pt x="0" y="5667375"/>
                </a:lnTo>
                <a:lnTo>
                  <a:pt x="10058400" y="56673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CAD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7534" y="423616"/>
            <a:ext cx="4634866" cy="3135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Cancer</a:t>
            </a:r>
            <a:r>
              <a:rPr sz="1950" b="1" spc="5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antigen</a:t>
            </a:r>
            <a:r>
              <a:rPr sz="1950" b="1" spc="-1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125</a:t>
            </a:r>
            <a:r>
              <a:rPr sz="1950" b="1" spc="2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(</a:t>
            </a:r>
            <a:r>
              <a:rPr sz="1950" b="1" spc="1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4F5B5D"/>
                </a:solidFill>
                <a:latin typeface="Arial"/>
                <a:cs typeface="Arial"/>
              </a:rPr>
              <a:t>CA 125</a:t>
            </a:r>
            <a:r>
              <a:rPr sz="1950" b="1" spc="2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950" b="1" spc="-50" dirty="0">
                <a:solidFill>
                  <a:srgbClr val="4F5B5D"/>
                </a:solidFill>
                <a:latin typeface="Arial"/>
                <a:cs typeface="Arial"/>
              </a:rPr>
              <a:t>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797" y="1088643"/>
            <a:ext cx="9237345" cy="33216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0" indent="-368300">
              <a:lnSpc>
                <a:spcPct val="100000"/>
              </a:lnSpc>
              <a:spcBef>
                <a:spcPts val="130"/>
              </a:spcBef>
              <a:buSzPct val="109677"/>
              <a:buChar char="•"/>
              <a:tabLst>
                <a:tab pos="381000" algn="l"/>
              </a:tabLst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125</a:t>
            </a:r>
            <a:r>
              <a:rPr sz="1550" spc="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antigen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is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</a:t>
            </a:r>
            <a:r>
              <a:rPr sz="1550" spc="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large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transmembrane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glycoprotein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derived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from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both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coelomic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(pericardium,</a:t>
            </a:r>
            <a:endParaRPr sz="1550">
              <a:latin typeface="Arial MT"/>
              <a:cs typeface="Arial MT"/>
            </a:endParaRPr>
          </a:p>
          <a:p>
            <a:pPr marL="327025">
              <a:lnSpc>
                <a:spcPct val="100000"/>
              </a:lnSpc>
              <a:spcBef>
                <a:spcPts val="20"/>
              </a:spcBef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pleura,</a:t>
            </a:r>
            <a:r>
              <a:rPr sz="1550" spc="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peritoneum)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and</a:t>
            </a:r>
            <a:r>
              <a:rPr sz="1550" spc="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müllerian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(fallopian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tubal,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endometrial,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endocervical)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epithelia.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Arial MT"/>
              <a:cs typeface="Arial MT"/>
            </a:endParaRPr>
          </a:p>
          <a:p>
            <a:pPr marL="327025" indent="-314325">
              <a:lnSpc>
                <a:spcPct val="100000"/>
              </a:lnSpc>
              <a:buSzPct val="109677"/>
              <a:buChar char="•"/>
              <a:tabLst>
                <a:tab pos="327025" algn="l"/>
              </a:tabLst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Normal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value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:</a:t>
            </a:r>
            <a:r>
              <a:rPr sz="1550" spc="39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125: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b="1" dirty="0">
                <a:solidFill>
                  <a:srgbClr val="FF0000"/>
                </a:solidFill>
                <a:latin typeface="Arial"/>
                <a:cs typeface="Arial"/>
              </a:rPr>
              <a:t>≤35</a:t>
            </a:r>
            <a:r>
              <a:rPr sz="155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F0000"/>
                </a:solidFill>
                <a:latin typeface="Arial"/>
                <a:cs typeface="Arial"/>
              </a:rPr>
              <a:t>U/Ml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F5B5D"/>
              </a:buClr>
              <a:buFont typeface="Arial MT"/>
              <a:buChar char="•"/>
            </a:pPr>
            <a:endParaRPr sz="1550">
              <a:latin typeface="Arial MT"/>
              <a:cs typeface="Arial MT"/>
            </a:endParaRPr>
          </a:p>
          <a:p>
            <a:pPr marL="327025" indent="-314325">
              <a:lnSpc>
                <a:spcPct val="100000"/>
              </a:lnSpc>
              <a:buSzPct val="109677"/>
              <a:buChar char="•"/>
              <a:tabLst>
                <a:tab pos="327025" algn="l"/>
              </a:tabLst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Serum</a:t>
            </a:r>
            <a:r>
              <a:rPr sz="1550" spc="-1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125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is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1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most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commonly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used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laboratory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test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for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evaluation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adnexal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masses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for</a:t>
            </a:r>
            <a:endParaRPr sz="1550">
              <a:latin typeface="Arial MT"/>
              <a:cs typeface="Arial MT"/>
            </a:endParaRPr>
          </a:p>
          <a:p>
            <a:pPr marL="327025">
              <a:lnSpc>
                <a:spcPct val="100000"/>
              </a:lnSpc>
              <a:spcBef>
                <a:spcPts val="20"/>
              </a:spcBef>
            </a:pP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epithelial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ovarian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cancer</a:t>
            </a:r>
            <a:r>
              <a:rPr sz="1550" spc="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(EOC).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Arial MT"/>
              <a:cs typeface="Arial MT"/>
            </a:endParaRPr>
          </a:p>
          <a:p>
            <a:pPr marL="327025" indent="-314325">
              <a:lnSpc>
                <a:spcPct val="100000"/>
              </a:lnSpc>
              <a:buSzPct val="109677"/>
              <a:buChar char="•"/>
              <a:tabLst>
                <a:tab pos="327025" algn="l"/>
              </a:tabLst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125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testing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alone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has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low</a:t>
            </a:r>
            <a:r>
              <a:rPr sz="1550" spc="-1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sensitivity,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particularly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for early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stage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ovarian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cancer.</a:t>
            </a:r>
            <a:r>
              <a:rPr sz="1550" spc="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b="1" u="sng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only</a:t>
            </a:r>
            <a:r>
              <a:rPr sz="1550" b="1" u="sng" spc="-5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 </a:t>
            </a:r>
            <a:r>
              <a:rPr sz="1550" b="1" u="sng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raised</a:t>
            </a:r>
            <a:r>
              <a:rPr sz="1550" b="1" u="sng" spc="-5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 </a:t>
            </a:r>
            <a:r>
              <a:rPr sz="1550" b="1" u="sng" spc="-2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in</a:t>
            </a:r>
            <a:endParaRPr sz="1550">
              <a:latin typeface="Arial"/>
              <a:cs typeface="Arial"/>
            </a:endParaRPr>
          </a:p>
          <a:p>
            <a:pPr marL="327025">
              <a:lnSpc>
                <a:spcPct val="100000"/>
              </a:lnSpc>
              <a:spcBef>
                <a:spcPts val="20"/>
              </a:spcBef>
            </a:pPr>
            <a:r>
              <a:rPr sz="1550" b="1" u="sng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50%</a:t>
            </a:r>
            <a:r>
              <a:rPr sz="1550" b="1" u="sng" spc="-4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 </a:t>
            </a:r>
            <a:r>
              <a:rPr sz="1550" b="1" u="sng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of</a:t>
            </a:r>
            <a:r>
              <a:rPr sz="1550" b="1" u="sng" spc="-6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 </a:t>
            </a:r>
            <a:r>
              <a:rPr sz="1550" b="1" u="sng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early</a:t>
            </a:r>
            <a:r>
              <a:rPr sz="1550" b="1" u="sng" spc="-4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 </a:t>
            </a:r>
            <a:r>
              <a:rPr sz="1550" b="1" u="sng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stage</a:t>
            </a:r>
            <a:r>
              <a:rPr sz="1550" b="1" u="sng" spc="-4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 </a:t>
            </a:r>
            <a:r>
              <a:rPr sz="1550" b="1" u="sng" spc="-1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disease.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550">
              <a:latin typeface="Arial"/>
              <a:cs typeface="Arial"/>
            </a:endParaRPr>
          </a:p>
          <a:p>
            <a:pPr marL="327025" marR="5080" indent="-314960">
              <a:lnSpc>
                <a:spcPct val="99000"/>
              </a:lnSpc>
              <a:buSzPct val="109677"/>
              <a:buChar char="•"/>
              <a:tabLst>
                <a:tab pos="327025" algn="l"/>
              </a:tabLst>
            </a:pP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CA-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125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being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raised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numerous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conditions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including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fibroids,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endometriosis,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adenomyosis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,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pelvic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inflammatory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disease,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liver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cirrhosis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with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or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without ascites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,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Cancers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1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endometrium,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breast,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lung,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and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pancreas.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702" y="1035938"/>
            <a:ext cx="8297545" cy="19088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27025" indent="-314325">
              <a:lnSpc>
                <a:spcPct val="100000"/>
              </a:lnSpc>
              <a:spcBef>
                <a:spcPts val="130"/>
              </a:spcBef>
              <a:buClr>
                <a:srgbClr val="4F5B5D"/>
              </a:buClr>
              <a:buSzPct val="109677"/>
              <a:buFont typeface="Arial MT"/>
              <a:buChar char="•"/>
              <a:tabLst>
                <a:tab pos="327025" algn="l"/>
              </a:tabLst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postmenopausal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women,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sensitivity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for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ovarian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cancer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was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69-87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%,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specificity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was</a:t>
            </a:r>
            <a:endParaRPr sz="1550">
              <a:latin typeface="Arial MT"/>
              <a:cs typeface="Arial MT"/>
            </a:endParaRPr>
          </a:p>
          <a:p>
            <a:pPr marL="327025">
              <a:lnSpc>
                <a:spcPct val="100000"/>
              </a:lnSpc>
              <a:spcBef>
                <a:spcPts val="20"/>
              </a:spcBef>
            </a:pP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81-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93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%.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For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premenopausal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women,</a:t>
            </a:r>
            <a:r>
              <a:rPr sz="1550" spc="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sensitivity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was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50</a:t>
            </a:r>
            <a:r>
              <a:rPr sz="1550" spc="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–74%,</a:t>
            </a:r>
            <a:r>
              <a:rPr sz="1550" spc="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specificity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was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69-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78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%.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Arial MT"/>
              <a:cs typeface="Arial MT"/>
            </a:endParaRPr>
          </a:p>
          <a:p>
            <a:pPr marL="327025" indent="-314325">
              <a:lnSpc>
                <a:spcPct val="100000"/>
              </a:lnSpc>
              <a:buSzPct val="109677"/>
              <a:buChar char="•"/>
              <a:tabLst>
                <a:tab pos="327025" algn="l"/>
              </a:tabLst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125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is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not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consistently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produced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by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some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histologic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types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epithelial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ovarian</a:t>
            </a:r>
            <a:r>
              <a:rPr sz="1550" spc="1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cancer,</a:t>
            </a:r>
            <a:endParaRPr sz="1550">
              <a:latin typeface="Arial MT"/>
              <a:cs typeface="Arial MT"/>
            </a:endParaRPr>
          </a:p>
          <a:p>
            <a:pPr marL="327025">
              <a:lnSpc>
                <a:spcPct val="100000"/>
              </a:lnSpc>
              <a:spcBef>
                <a:spcPts val="20"/>
              </a:spcBef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including: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 mucinous,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clear</a:t>
            </a:r>
            <a:r>
              <a:rPr sz="1550" spc="-1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cell,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and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mixed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müllerian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ovarian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tumors.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550">
              <a:latin typeface="Arial MT"/>
              <a:cs typeface="Arial MT"/>
            </a:endParaRPr>
          </a:p>
          <a:p>
            <a:pPr marL="327025" marR="694690" indent="-314960">
              <a:lnSpc>
                <a:spcPts val="1810"/>
              </a:lnSpc>
              <a:buSzPct val="109677"/>
              <a:buChar char="•"/>
              <a:tabLst>
                <a:tab pos="327025" algn="l"/>
              </a:tabLst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Serum</a:t>
            </a:r>
            <a:r>
              <a:rPr sz="1550" spc="-10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</a:t>
            </a:r>
            <a:r>
              <a:rPr sz="1550" spc="1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125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&gt;200</a:t>
            </a:r>
            <a:r>
              <a:rPr sz="155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U/mL</a:t>
            </a:r>
            <a:r>
              <a:rPr sz="155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had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been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used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as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criterion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for</a:t>
            </a:r>
            <a:r>
              <a:rPr sz="1550" spc="1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referral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to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gynecologic oncologist.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3"/>
            <a:ext cx="10058400" cy="5668010"/>
            <a:chOff x="0" y="-63"/>
            <a:chExt cx="10058400" cy="5668010"/>
          </a:xfrm>
        </p:grpSpPr>
        <p:sp>
          <p:nvSpPr>
            <p:cNvPr id="3" name="object 3"/>
            <p:cNvSpPr/>
            <p:nvPr/>
          </p:nvSpPr>
          <p:spPr>
            <a:xfrm>
              <a:off x="0" y="1010157"/>
              <a:ext cx="10058400" cy="4657725"/>
            </a:xfrm>
            <a:custGeom>
              <a:avLst/>
              <a:gdLst/>
              <a:ahLst/>
              <a:cxnLst/>
              <a:rect l="l" t="t" r="r" b="b"/>
              <a:pathLst>
                <a:path w="10058400" h="4657725">
                  <a:moveTo>
                    <a:pt x="0" y="4657217"/>
                  </a:moveTo>
                  <a:lnTo>
                    <a:pt x="10058400" y="4657217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4657217"/>
                  </a:lnTo>
                  <a:close/>
                </a:path>
              </a:pathLst>
            </a:custGeom>
            <a:solidFill>
              <a:srgbClr val="CAD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-63"/>
              <a:ext cx="10058400" cy="1010285"/>
            </a:xfrm>
            <a:custGeom>
              <a:avLst/>
              <a:gdLst/>
              <a:ahLst/>
              <a:cxnLst/>
              <a:rect l="l" t="t" r="r" b="b"/>
              <a:pathLst>
                <a:path w="10058400" h="1010285">
                  <a:moveTo>
                    <a:pt x="0" y="1010221"/>
                  </a:moveTo>
                  <a:lnTo>
                    <a:pt x="10058400" y="1010221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010221"/>
                  </a:lnTo>
                  <a:close/>
                </a:path>
              </a:pathLst>
            </a:custGeom>
            <a:solidFill>
              <a:srgbClr val="8ED0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85996" y="245110"/>
            <a:ext cx="1581404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Imaging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762" y="1670367"/>
            <a:ext cx="8343265" cy="26142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7025" indent="-314325">
              <a:lnSpc>
                <a:spcPct val="100000"/>
              </a:lnSpc>
              <a:spcBef>
                <a:spcPts val="125"/>
              </a:spcBef>
              <a:buSzPct val="109677"/>
              <a:buFont typeface="Arial MT"/>
              <a:buChar char="•"/>
              <a:tabLst>
                <a:tab pos="327025" algn="l"/>
              </a:tabLst>
            </a:pP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Pelvic</a:t>
            </a:r>
            <a:r>
              <a:rPr sz="1550" b="1" spc="-5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F5B5D"/>
                </a:solidFill>
                <a:latin typeface="Arial"/>
                <a:cs typeface="Arial"/>
              </a:rPr>
              <a:t>ultrasound</a:t>
            </a:r>
            <a:r>
              <a:rPr sz="1550" b="1" spc="-8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is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single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most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effective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way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evaluating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</a:t>
            </a:r>
            <a:r>
              <a:rPr sz="1550" spc="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ovarian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mass.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With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F5B5D"/>
              </a:buClr>
              <a:buFont typeface="Arial MT"/>
              <a:buChar char="•"/>
            </a:pPr>
            <a:endParaRPr sz="1550">
              <a:latin typeface="Arial MT"/>
              <a:cs typeface="Arial MT"/>
            </a:endParaRPr>
          </a:p>
          <a:p>
            <a:pPr marL="327025">
              <a:lnSpc>
                <a:spcPct val="100000"/>
              </a:lnSpc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transvaginal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ultrasonography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being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preferable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due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to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its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increased</a:t>
            </a:r>
            <a:r>
              <a:rPr sz="1550" spc="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sensitivity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over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550">
              <a:latin typeface="Arial MT"/>
              <a:cs typeface="Arial MT"/>
            </a:endParaRPr>
          </a:p>
          <a:p>
            <a:pPr marL="327025">
              <a:lnSpc>
                <a:spcPct val="100000"/>
              </a:lnSpc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transabdominal</a:t>
            </a:r>
            <a:r>
              <a:rPr sz="1550" spc="-9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ultrasound.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Arial MT"/>
              <a:cs typeface="Arial MT"/>
            </a:endParaRPr>
          </a:p>
          <a:p>
            <a:pPr marL="327025" indent="-314325">
              <a:lnSpc>
                <a:spcPct val="100000"/>
              </a:lnSpc>
              <a:buSzPct val="109677"/>
              <a:buFont typeface="Arial MT"/>
              <a:buChar char="•"/>
              <a:tabLst>
                <a:tab pos="327025" algn="l"/>
              </a:tabLst>
            </a:pP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CT</a:t>
            </a:r>
            <a:r>
              <a:rPr sz="1550" b="1" spc="-6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or</a:t>
            </a:r>
            <a:r>
              <a:rPr sz="1550" b="1" spc="-8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MRI</a:t>
            </a:r>
            <a:r>
              <a:rPr sz="1550" b="1" spc="-3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are</a:t>
            </a:r>
            <a:r>
              <a:rPr sz="1550" spc="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used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for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presence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distant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extension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disease.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F5B5D"/>
              </a:buClr>
              <a:buFont typeface="Arial MT"/>
              <a:buChar char="•"/>
            </a:pPr>
            <a:endParaRPr sz="1550">
              <a:latin typeface="Arial MT"/>
              <a:cs typeface="Arial MT"/>
            </a:endParaRPr>
          </a:p>
          <a:p>
            <a:pPr marL="327025" indent="-314325">
              <a:lnSpc>
                <a:spcPct val="100000"/>
              </a:lnSpc>
              <a:buSzPct val="109677"/>
              <a:buFont typeface="Arial MT"/>
              <a:buChar char="•"/>
              <a:tabLst>
                <a:tab pos="327025" algn="l"/>
              </a:tabLst>
            </a:pP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Chest</a:t>
            </a:r>
            <a:r>
              <a:rPr sz="1550" b="1" spc="-10" dirty="0">
                <a:solidFill>
                  <a:srgbClr val="4F5B5D"/>
                </a:solidFill>
                <a:latin typeface="Arial"/>
                <a:cs typeface="Arial"/>
              </a:rPr>
              <a:t> radiography</a:t>
            </a:r>
            <a:r>
              <a:rPr sz="1550" b="1" spc="-4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is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performed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most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patients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to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evaluate</a:t>
            </a:r>
            <a:r>
              <a:rPr sz="1550" spc="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for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pleural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effusion,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pulmonary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Arial MT"/>
              <a:cs typeface="Arial MT"/>
            </a:endParaRPr>
          </a:p>
          <a:p>
            <a:pPr marL="327025">
              <a:lnSpc>
                <a:spcPct val="100000"/>
              </a:lnSpc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metastases,</a:t>
            </a:r>
            <a:r>
              <a:rPr sz="1550" spc="-8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and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mediastinal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lymphadenopathy.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3"/>
            <a:ext cx="10058400" cy="5668010"/>
            <a:chOff x="0" y="-63"/>
            <a:chExt cx="10058400" cy="5668010"/>
          </a:xfrm>
        </p:grpSpPr>
        <p:sp>
          <p:nvSpPr>
            <p:cNvPr id="3" name="object 3"/>
            <p:cNvSpPr/>
            <p:nvPr/>
          </p:nvSpPr>
          <p:spPr>
            <a:xfrm>
              <a:off x="0" y="1010157"/>
              <a:ext cx="10058400" cy="4657725"/>
            </a:xfrm>
            <a:custGeom>
              <a:avLst/>
              <a:gdLst/>
              <a:ahLst/>
              <a:cxnLst/>
              <a:rect l="l" t="t" r="r" b="b"/>
              <a:pathLst>
                <a:path w="10058400" h="4657725">
                  <a:moveTo>
                    <a:pt x="0" y="4657217"/>
                  </a:moveTo>
                  <a:lnTo>
                    <a:pt x="10058400" y="4657217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4657217"/>
                  </a:lnTo>
                  <a:close/>
                </a:path>
              </a:pathLst>
            </a:custGeom>
            <a:solidFill>
              <a:srgbClr val="CAD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-63"/>
              <a:ext cx="10058400" cy="1010285"/>
            </a:xfrm>
            <a:custGeom>
              <a:avLst/>
              <a:gdLst/>
              <a:ahLst/>
              <a:cxnLst/>
              <a:rect l="l" t="t" r="r" b="b"/>
              <a:pathLst>
                <a:path w="10058400" h="1010285">
                  <a:moveTo>
                    <a:pt x="0" y="1010221"/>
                  </a:moveTo>
                  <a:lnTo>
                    <a:pt x="10058400" y="1010221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010221"/>
                  </a:lnTo>
                  <a:close/>
                </a:path>
              </a:pathLst>
            </a:custGeom>
            <a:solidFill>
              <a:srgbClr val="8ED0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-186781"/>
            <a:ext cx="8019059" cy="1239960"/>
          </a:xfrm>
          <a:prstGeom prst="rect">
            <a:avLst/>
          </a:prstGeom>
        </p:spPr>
        <p:txBody>
          <a:bodyPr vert="horz" wrap="square" lIns="0" tIns="195833" rIns="0" bIns="0" rtlCol="0">
            <a:spAutoFit/>
          </a:bodyPr>
          <a:lstStyle/>
          <a:p>
            <a:pPr marL="2239010">
              <a:lnSpc>
                <a:spcPct val="100000"/>
              </a:lnSpc>
              <a:spcBef>
                <a:spcPts val="105"/>
              </a:spcBef>
            </a:pP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Malignancy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index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(RMI)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222" y="1558289"/>
            <a:ext cx="9104630" cy="285369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27025" marR="5080" indent="-314960">
              <a:lnSpc>
                <a:spcPct val="99100"/>
              </a:lnSpc>
              <a:spcBef>
                <a:spcPts val="145"/>
              </a:spcBef>
              <a:buSzPct val="109677"/>
              <a:buChar char="•"/>
              <a:tabLst>
                <a:tab pos="327025" algn="l"/>
              </a:tabLst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Is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multimodality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approach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that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combines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three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i="1" dirty="0">
                <a:solidFill>
                  <a:srgbClr val="4F5B5D"/>
                </a:solidFill>
                <a:latin typeface="Arial"/>
                <a:cs typeface="Arial"/>
              </a:rPr>
              <a:t>presurgical</a:t>
            </a:r>
            <a:r>
              <a:rPr sz="1550" i="1" spc="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features: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serum</a:t>
            </a:r>
            <a:r>
              <a:rPr sz="1550" u="heavy" spc="-3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CA</a:t>
            </a:r>
            <a:r>
              <a:rPr sz="1550" u="heavy" spc="-7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125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,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u="heavy" spc="-1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pelvic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u="heavy" spc="-1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ultrasound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,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and </a:t>
            </a:r>
            <a:r>
              <a:rPr sz="1550" u="heavy" spc="-1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menopausal</a:t>
            </a:r>
            <a:r>
              <a:rPr sz="1550" u="heavy" spc="-4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status</a:t>
            </a:r>
            <a:r>
              <a:rPr sz="1550" u="heavy" spc="-2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into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</a:t>
            </a:r>
            <a:r>
              <a:rPr sz="1550" spc="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index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score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to</a:t>
            </a:r>
            <a:r>
              <a:rPr sz="1550" spc="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predict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risk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ovarian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cancer</a:t>
            </a:r>
            <a:r>
              <a:rPr sz="1550" spc="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</a:t>
            </a:r>
            <a:r>
              <a:rPr sz="1550" spc="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women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with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adnexal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mass.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Clr>
                <a:srgbClr val="4F5B5D"/>
              </a:buClr>
              <a:buFont typeface="Arial MT"/>
              <a:buChar char="•"/>
            </a:pPr>
            <a:endParaRPr sz="1550">
              <a:latin typeface="Arial MT"/>
              <a:cs typeface="Arial MT"/>
            </a:endParaRPr>
          </a:p>
          <a:p>
            <a:pPr marL="327025" marR="109220" indent="-314960">
              <a:lnSpc>
                <a:spcPct val="99000"/>
              </a:lnSpc>
              <a:buSzPct val="109677"/>
              <a:buFont typeface="Arial MT"/>
              <a:buChar char="•"/>
              <a:tabLst>
                <a:tab pos="327025" algn="l"/>
              </a:tabLst>
            </a:pP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The</a:t>
            </a:r>
            <a:r>
              <a:rPr sz="1550" b="1" spc="-6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F5B5D"/>
                </a:solidFill>
                <a:latin typeface="Arial"/>
                <a:cs typeface="Arial"/>
              </a:rPr>
              <a:t>ultrasound</a:t>
            </a:r>
            <a:r>
              <a:rPr sz="1550" b="1" spc="-8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result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is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scored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1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point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for</a:t>
            </a:r>
            <a:r>
              <a:rPr sz="1550" spc="-8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each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following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characteristics:</a:t>
            </a:r>
            <a:r>
              <a:rPr sz="1550" spc="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AF50"/>
                </a:solidFill>
                <a:latin typeface="Arial MT"/>
                <a:cs typeface="Arial MT"/>
              </a:rPr>
              <a:t>multilocular</a:t>
            </a:r>
            <a:r>
              <a:rPr sz="1550" spc="-1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00AF50"/>
                </a:solidFill>
                <a:latin typeface="Arial MT"/>
                <a:cs typeface="Arial MT"/>
              </a:rPr>
              <a:t>cysts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, </a:t>
            </a:r>
            <a:r>
              <a:rPr sz="1550" dirty="0">
                <a:solidFill>
                  <a:srgbClr val="00AF50"/>
                </a:solidFill>
                <a:latin typeface="Arial MT"/>
                <a:cs typeface="Arial MT"/>
              </a:rPr>
              <a:t>solid</a:t>
            </a:r>
            <a:r>
              <a:rPr sz="1550" spc="-5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AF50"/>
                </a:solidFill>
                <a:latin typeface="Arial MT"/>
                <a:cs typeface="Arial MT"/>
              </a:rPr>
              <a:t>areas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,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AF50"/>
                </a:solidFill>
                <a:latin typeface="Arial MT"/>
                <a:cs typeface="Arial MT"/>
              </a:rPr>
              <a:t>metastases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,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AF50"/>
                </a:solidFill>
                <a:latin typeface="Arial MT"/>
                <a:cs typeface="Arial MT"/>
              </a:rPr>
              <a:t>ascites</a:t>
            </a:r>
            <a:r>
              <a:rPr sz="1550" spc="-4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and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AF50"/>
                </a:solidFill>
                <a:latin typeface="Arial MT"/>
                <a:cs typeface="Arial MT"/>
              </a:rPr>
              <a:t>bilateral</a:t>
            </a:r>
            <a:r>
              <a:rPr sz="1550" spc="-4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00AF50"/>
                </a:solidFill>
                <a:latin typeface="Arial MT"/>
                <a:cs typeface="Arial MT"/>
              </a:rPr>
              <a:t>lesions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.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U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=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0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(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for</a:t>
            </a:r>
            <a:r>
              <a:rPr sz="15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an</a:t>
            </a:r>
            <a:r>
              <a:rPr sz="155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ultrasound</a:t>
            </a:r>
            <a:r>
              <a:rPr sz="155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score</a:t>
            </a:r>
            <a:r>
              <a:rPr sz="1550" spc="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155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0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),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U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=</a:t>
            </a:r>
            <a:r>
              <a:rPr sz="1550" spc="-8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1</a:t>
            </a:r>
            <a:r>
              <a:rPr sz="1550" spc="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(</a:t>
            </a:r>
            <a:r>
              <a:rPr sz="1550" spc="-20" dirty="0">
                <a:solidFill>
                  <a:srgbClr val="FF0000"/>
                </a:solidFill>
                <a:latin typeface="Arial MT"/>
                <a:cs typeface="Arial MT"/>
              </a:rPr>
              <a:t>for 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an</a:t>
            </a:r>
            <a:r>
              <a:rPr sz="155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ultrasound</a:t>
            </a:r>
            <a:r>
              <a:rPr sz="155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score</a:t>
            </a:r>
            <a:r>
              <a:rPr sz="155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15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),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U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=</a:t>
            </a:r>
            <a:r>
              <a:rPr sz="1550" spc="-10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3</a:t>
            </a:r>
            <a:r>
              <a:rPr sz="1550" spc="1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(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for</a:t>
            </a:r>
            <a:r>
              <a:rPr sz="15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an</a:t>
            </a:r>
            <a:r>
              <a:rPr sz="155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ultrasound</a:t>
            </a:r>
            <a:r>
              <a:rPr sz="155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score</a:t>
            </a:r>
            <a:r>
              <a:rPr sz="15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155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Arial MT"/>
                <a:cs typeface="Arial MT"/>
              </a:rPr>
              <a:t>2–5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).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F5B5D"/>
              </a:buClr>
              <a:buFont typeface="Arial MT"/>
              <a:buChar char="•"/>
            </a:pPr>
            <a:endParaRPr sz="1550">
              <a:latin typeface="Arial MT"/>
              <a:cs typeface="Arial MT"/>
            </a:endParaRPr>
          </a:p>
          <a:p>
            <a:pPr marL="327025" indent="-314325">
              <a:lnSpc>
                <a:spcPct val="100000"/>
              </a:lnSpc>
              <a:buSzPct val="109677"/>
              <a:buFont typeface="Arial MT"/>
              <a:buChar char="•"/>
              <a:tabLst>
                <a:tab pos="327025" algn="l"/>
              </a:tabLst>
            </a:pP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The</a:t>
            </a:r>
            <a:r>
              <a:rPr sz="1550" b="1" spc="-4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menopausal</a:t>
            </a:r>
            <a:r>
              <a:rPr sz="1550" b="1" spc="-5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status</a:t>
            </a:r>
            <a:r>
              <a:rPr sz="1550" b="1" spc="-4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is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scored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as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1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=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 premenopausal</a:t>
            </a:r>
            <a:r>
              <a:rPr sz="1550" spc="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and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3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=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 postmenopausal.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F5B5D"/>
              </a:buClr>
              <a:buFont typeface="Arial MT"/>
              <a:buChar char="•"/>
            </a:pPr>
            <a:endParaRPr sz="1550">
              <a:latin typeface="Arial MT"/>
              <a:cs typeface="Arial MT"/>
            </a:endParaRPr>
          </a:p>
          <a:p>
            <a:pPr marL="327025" marR="175895" indent="-314960">
              <a:lnSpc>
                <a:spcPct val="101099"/>
              </a:lnSpc>
              <a:buSzPct val="109677"/>
              <a:buFont typeface="Arial MT"/>
              <a:buChar char="•"/>
              <a:tabLst>
                <a:tab pos="327025" algn="l"/>
              </a:tabLst>
            </a:pP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Serum</a:t>
            </a:r>
            <a:r>
              <a:rPr sz="1550" b="1" spc="-5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spc="-30" dirty="0">
                <a:solidFill>
                  <a:srgbClr val="4F5B5D"/>
                </a:solidFill>
                <a:latin typeface="Arial"/>
                <a:cs typeface="Arial"/>
              </a:rPr>
              <a:t>CA-</a:t>
            </a: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125</a:t>
            </a:r>
            <a:r>
              <a:rPr sz="1550" b="1" spc="-3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is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measured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IU/ml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and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can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vary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between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zero</a:t>
            </a:r>
            <a:r>
              <a:rPr sz="1550" spc="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to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hundreds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or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even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thousands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of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units.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222" y="4613592"/>
            <a:ext cx="4726305" cy="504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05"/>
              </a:spcBef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RMI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score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1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&gt;200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=</a:t>
            </a:r>
            <a:r>
              <a:rPr sz="1550" spc="-1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high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risk</a:t>
            </a:r>
            <a:r>
              <a:rPr sz="1550" spc="40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(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risk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cancer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&lt;80%)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RMI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</a:t>
            </a:r>
            <a:r>
              <a:rPr sz="1550" spc="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score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&lt;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25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=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low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risk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(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risk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cancer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&lt;</a:t>
            </a:r>
            <a:r>
              <a:rPr sz="1550" spc="-8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3%)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419850" y="4581525"/>
            <a:ext cx="2786380" cy="643255"/>
            <a:chOff x="6419850" y="4581525"/>
            <a:chExt cx="2786380" cy="64325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9850" y="4581525"/>
              <a:ext cx="2786126" cy="6429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7500" y="4676775"/>
              <a:ext cx="2271776" cy="5191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1826" y="4626978"/>
              <a:ext cx="2667000" cy="52416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481826" y="4626978"/>
            <a:ext cx="2667000" cy="524510"/>
          </a:xfrm>
          <a:prstGeom prst="rect">
            <a:avLst/>
          </a:prstGeom>
          <a:ln w="9530">
            <a:solidFill>
              <a:srgbClr val="4B575A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366395">
              <a:lnSpc>
                <a:spcPct val="100000"/>
              </a:lnSpc>
              <a:spcBef>
                <a:spcPts val="1130"/>
              </a:spcBef>
            </a:pPr>
            <a:r>
              <a:rPr sz="1550" b="1" dirty="0">
                <a:solidFill>
                  <a:srgbClr val="0F1A18"/>
                </a:solidFill>
                <a:latin typeface="Arial"/>
                <a:cs typeface="Arial"/>
              </a:rPr>
              <a:t>RMI</a:t>
            </a:r>
            <a:r>
              <a:rPr sz="1550" b="1" spc="-30" dirty="0">
                <a:solidFill>
                  <a:srgbClr val="0F1A18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F1A18"/>
                </a:solidFill>
                <a:latin typeface="Arial"/>
                <a:cs typeface="Arial"/>
              </a:rPr>
              <a:t>=</a:t>
            </a:r>
            <a:r>
              <a:rPr sz="1550" b="1" spc="10" dirty="0">
                <a:solidFill>
                  <a:srgbClr val="0F1A18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F1A18"/>
                </a:solidFill>
                <a:latin typeface="Arial"/>
                <a:cs typeface="Arial"/>
              </a:rPr>
              <a:t>U</a:t>
            </a:r>
            <a:r>
              <a:rPr sz="1550" b="1" spc="20" dirty="0">
                <a:solidFill>
                  <a:srgbClr val="0F1A18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F1A18"/>
                </a:solidFill>
                <a:latin typeface="Arial"/>
                <a:cs typeface="Arial"/>
              </a:rPr>
              <a:t>*</a:t>
            </a:r>
            <a:r>
              <a:rPr sz="1550" b="1" spc="-55" dirty="0">
                <a:solidFill>
                  <a:srgbClr val="0F1A18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F1A18"/>
                </a:solidFill>
                <a:latin typeface="Arial"/>
                <a:cs typeface="Arial"/>
              </a:rPr>
              <a:t>M</a:t>
            </a:r>
            <a:r>
              <a:rPr sz="1550" b="1" spc="-5" dirty="0">
                <a:solidFill>
                  <a:srgbClr val="0F1A18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F1A18"/>
                </a:solidFill>
                <a:latin typeface="Arial"/>
                <a:cs typeface="Arial"/>
              </a:rPr>
              <a:t>*</a:t>
            </a:r>
            <a:r>
              <a:rPr sz="1550" b="1" spc="25" dirty="0">
                <a:solidFill>
                  <a:srgbClr val="0F1A18"/>
                </a:solidFill>
                <a:latin typeface="Arial"/>
                <a:cs typeface="Arial"/>
              </a:rPr>
              <a:t> </a:t>
            </a:r>
            <a:r>
              <a:rPr sz="1550" b="1" spc="-35" dirty="0">
                <a:solidFill>
                  <a:srgbClr val="0F1A18"/>
                </a:solidFill>
                <a:latin typeface="Arial"/>
                <a:cs typeface="Arial"/>
              </a:rPr>
              <a:t>CA-</a:t>
            </a:r>
            <a:r>
              <a:rPr sz="1550" b="1" spc="-25" dirty="0">
                <a:solidFill>
                  <a:srgbClr val="0F1A18"/>
                </a:solidFill>
                <a:latin typeface="Arial"/>
                <a:cs typeface="Arial"/>
              </a:rPr>
              <a:t>125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5667375"/>
          </a:xfrm>
          <a:custGeom>
            <a:avLst/>
            <a:gdLst/>
            <a:ahLst/>
            <a:cxnLst/>
            <a:rect l="l" t="t" r="r" b="b"/>
            <a:pathLst>
              <a:path w="10058400" h="5667375">
                <a:moveTo>
                  <a:pt x="10058400" y="0"/>
                </a:moveTo>
                <a:lnTo>
                  <a:pt x="0" y="0"/>
                </a:lnTo>
                <a:lnTo>
                  <a:pt x="0" y="5667375"/>
                </a:lnTo>
                <a:lnTo>
                  <a:pt x="10058400" y="56673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AD2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3715" y="1185488"/>
            <a:ext cx="8300720" cy="2042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5120" marR="5080" indent="-313055" algn="just">
              <a:lnSpc>
                <a:spcPct val="154700"/>
              </a:lnSpc>
              <a:spcBef>
                <a:spcPts val="90"/>
              </a:spcBef>
              <a:buClr>
                <a:srgbClr val="4F5B5D"/>
              </a:buClr>
              <a:buSzPct val="108823"/>
              <a:buFont typeface="Arial MT"/>
              <a:buChar char="•"/>
              <a:tabLst>
                <a:tab pos="327025" algn="l"/>
              </a:tabLst>
            </a:pP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Once</a:t>
            </a:r>
            <a:r>
              <a:rPr sz="1700" spc="1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an</a:t>
            </a:r>
            <a:r>
              <a:rPr sz="1700" spc="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adnexal</a:t>
            </a:r>
            <a:r>
              <a:rPr sz="1700" spc="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mass</a:t>
            </a:r>
            <a:r>
              <a:rPr sz="1700" spc="8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has</a:t>
            </a:r>
            <a:r>
              <a:rPr sz="1700" spc="8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been</a:t>
            </a:r>
            <a:r>
              <a:rPr sz="1700" spc="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identified,</a:t>
            </a:r>
            <a:r>
              <a:rPr sz="1700" spc="10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700" spc="1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evaluation</a:t>
            </a:r>
            <a:r>
              <a:rPr sz="1700" spc="1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to</a:t>
            </a:r>
            <a:r>
              <a:rPr sz="1700" spc="1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exclude</a:t>
            </a:r>
            <a:r>
              <a:rPr sz="1700" spc="1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4F5B5D"/>
                </a:solidFill>
                <a:latin typeface="Arial MT"/>
                <a:cs typeface="Arial MT"/>
              </a:rPr>
              <a:t>malignancy 	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includes</a:t>
            </a:r>
            <a:r>
              <a:rPr sz="1700" spc="114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a</a:t>
            </a:r>
            <a:r>
              <a:rPr sz="1700" spc="1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medical</a:t>
            </a:r>
            <a:r>
              <a:rPr sz="1700" spc="1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history,</a:t>
            </a:r>
            <a:r>
              <a:rPr sz="1700" spc="1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physical</a:t>
            </a:r>
            <a:r>
              <a:rPr sz="1700" spc="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examination,</a:t>
            </a:r>
            <a:r>
              <a:rPr sz="1700" spc="1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imaging</a:t>
            </a:r>
            <a:r>
              <a:rPr sz="1700" spc="1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studies,</a:t>
            </a:r>
            <a:r>
              <a:rPr sz="1700" spc="1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and</a:t>
            </a:r>
            <a:r>
              <a:rPr sz="1700" spc="8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4F5B5D"/>
                </a:solidFill>
                <a:latin typeface="Arial MT"/>
                <a:cs typeface="Arial MT"/>
              </a:rPr>
              <a:t>laboratory 	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evaluation</a:t>
            </a:r>
            <a:r>
              <a:rPr sz="1700" spc="10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for</a:t>
            </a:r>
            <a:r>
              <a:rPr sz="1700" spc="114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tumor</a:t>
            </a:r>
            <a:r>
              <a:rPr sz="1700" spc="1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4F5B5D"/>
                </a:solidFill>
                <a:latin typeface="Arial MT"/>
                <a:cs typeface="Arial MT"/>
              </a:rPr>
              <a:t>markers.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4F5B5D"/>
              </a:buClr>
              <a:buFont typeface="Arial MT"/>
              <a:buChar char="•"/>
            </a:pP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4"/>
              </a:spcBef>
              <a:buClr>
                <a:srgbClr val="4F5B5D"/>
              </a:buClr>
              <a:buFont typeface="Arial MT"/>
              <a:buChar char="•"/>
            </a:pPr>
            <a:endParaRPr sz="1700">
              <a:latin typeface="Arial MT"/>
              <a:cs typeface="Arial MT"/>
            </a:endParaRPr>
          </a:p>
          <a:p>
            <a:pPr marL="327025" indent="-314325">
              <a:lnSpc>
                <a:spcPct val="100000"/>
              </a:lnSpc>
              <a:buSzPct val="108823"/>
              <a:buChar char="•"/>
              <a:tabLst>
                <a:tab pos="327025" algn="l"/>
              </a:tabLst>
            </a:pP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Definitive</a:t>
            </a:r>
            <a:r>
              <a:rPr sz="1700" spc="1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diagnosis</a:t>
            </a:r>
            <a:r>
              <a:rPr sz="1700" spc="10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700" spc="114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ovarian</a:t>
            </a:r>
            <a:r>
              <a:rPr sz="1700" spc="8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cancer</a:t>
            </a:r>
            <a:r>
              <a:rPr sz="1700" spc="1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requires</a:t>
            </a:r>
            <a:r>
              <a:rPr sz="1700" spc="10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surgery</a:t>
            </a:r>
            <a:r>
              <a:rPr sz="1700" spc="10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and</a:t>
            </a:r>
            <a:r>
              <a:rPr sz="1700" spc="1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4F5B5D"/>
                </a:solidFill>
                <a:latin typeface="Arial MT"/>
                <a:cs typeface="Arial MT"/>
              </a:rPr>
              <a:t>histopathology.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3"/>
            <a:ext cx="10058400" cy="5668010"/>
            <a:chOff x="0" y="-63"/>
            <a:chExt cx="10058400" cy="5668010"/>
          </a:xfrm>
        </p:grpSpPr>
        <p:sp>
          <p:nvSpPr>
            <p:cNvPr id="3" name="object 3"/>
            <p:cNvSpPr/>
            <p:nvPr/>
          </p:nvSpPr>
          <p:spPr>
            <a:xfrm>
              <a:off x="0" y="1010157"/>
              <a:ext cx="10058400" cy="4657725"/>
            </a:xfrm>
            <a:custGeom>
              <a:avLst/>
              <a:gdLst/>
              <a:ahLst/>
              <a:cxnLst/>
              <a:rect l="l" t="t" r="r" b="b"/>
              <a:pathLst>
                <a:path w="10058400" h="4657725">
                  <a:moveTo>
                    <a:pt x="0" y="4657217"/>
                  </a:moveTo>
                  <a:lnTo>
                    <a:pt x="10058400" y="4657217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4657217"/>
                  </a:lnTo>
                  <a:close/>
                </a:path>
              </a:pathLst>
            </a:custGeom>
            <a:solidFill>
              <a:srgbClr val="CAD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-63"/>
              <a:ext cx="10058400" cy="1010285"/>
            </a:xfrm>
            <a:custGeom>
              <a:avLst/>
              <a:gdLst/>
              <a:ahLst/>
              <a:cxnLst/>
              <a:rect l="l" t="t" r="r" b="b"/>
              <a:pathLst>
                <a:path w="10058400" h="1010285">
                  <a:moveTo>
                    <a:pt x="0" y="1010221"/>
                  </a:moveTo>
                  <a:lnTo>
                    <a:pt x="10058400" y="1010221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010221"/>
                  </a:lnTo>
                  <a:close/>
                </a:path>
              </a:pathLst>
            </a:custGeom>
            <a:solidFill>
              <a:srgbClr val="8ED0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284" y="340994"/>
            <a:ext cx="2901316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Staging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1997" y="1457960"/>
            <a:ext cx="7878445" cy="35604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830"/>
              </a:lnSpc>
              <a:spcBef>
                <a:spcPts val="130"/>
              </a:spcBef>
            </a:pPr>
            <a:r>
              <a:rPr sz="1550" dirty="0">
                <a:latin typeface="Arial MT"/>
                <a:cs typeface="Arial MT"/>
              </a:rPr>
              <a:t>Cancer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of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the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ovary</a:t>
            </a:r>
            <a:r>
              <a:rPr sz="1550" spc="-3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is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surgically</a:t>
            </a:r>
            <a:r>
              <a:rPr sz="155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5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staged</a:t>
            </a:r>
            <a:r>
              <a:rPr sz="155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according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to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the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2014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International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Federation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of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ts val="1830"/>
              </a:lnSpc>
            </a:pPr>
            <a:r>
              <a:rPr sz="1550" dirty="0">
                <a:latin typeface="Arial MT"/>
                <a:cs typeface="Arial MT"/>
              </a:rPr>
              <a:t>Gynecology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Obstetrics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(FIGO)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spc="-50" dirty="0">
                <a:latin typeface="Arial MT"/>
                <a:cs typeface="Arial MT"/>
              </a:rPr>
              <a:t>: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550">
              <a:latin typeface="Arial MT"/>
              <a:cs typeface="Arial MT"/>
            </a:endParaRPr>
          </a:p>
          <a:p>
            <a:pPr marL="12700">
              <a:lnSpc>
                <a:spcPts val="1830"/>
              </a:lnSpc>
            </a:pPr>
            <a:r>
              <a:rPr sz="15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STAGE</a:t>
            </a:r>
            <a:r>
              <a:rPr sz="155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1550" b="1" spc="-25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(Tumor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confined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to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ovaries)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ts val="1830"/>
              </a:lnSpc>
            </a:pPr>
            <a:r>
              <a:rPr sz="1550" b="1" dirty="0">
                <a:latin typeface="Arial"/>
                <a:cs typeface="Arial"/>
              </a:rPr>
              <a:t>IA</a:t>
            </a:r>
            <a:r>
              <a:rPr sz="1550" b="1" spc="-75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Tumor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limited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to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1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ovary,capsule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intact,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no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tumor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on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surface,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negative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washings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ts val="1830"/>
              </a:lnSpc>
              <a:spcBef>
                <a:spcPts val="20"/>
              </a:spcBef>
            </a:pPr>
            <a:r>
              <a:rPr sz="1550" b="1" dirty="0">
                <a:latin typeface="Arial"/>
                <a:cs typeface="Arial"/>
              </a:rPr>
              <a:t>IB</a:t>
            </a:r>
            <a:r>
              <a:rPr sz="1550" b="1" spc="-85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Tumor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involves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both ovaries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,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otherwise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like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IA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ts val="1830"/>
              </a:lnSpc>
            </a:pPr>
            <a:r>
              <a:rPr sz="1550" b="1" dirty="0">
                <a:latin typeface="Arial"/>
                <a:cs typeface="Arial"/>
              </a:rPr>
              <a:t>IC</a:t>
            </a:r>
            <a:r>
              <a:rPr sz="1550" b="1" spc="-9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Tumor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limited to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1 or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both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ovaries</a:t>
            </a:r>
            <a:endParaRPr sz="1550">
              <a:latin typeface="Arial MT"/>
              <a:cs typeface="Arial MT"/>
            </a:endParaRPr>
          </a:p>
          <a:p>
            <a:pPr marL="390525">
              <a:lnSpc>
                <a:spcPct val="100000"/>
              </a:lnSpc>
              <a:spcBef>
                <a:spcPts val="20"/>
              </a:spcBef>
            </a:pPr>
            <a:r>
              <a:rPr sz="1550" b="1" dirty="0">
                <a:latin typeface="Arial"/>
                <a:cs typeface="Arial"/>
              </a:rPr>
              <a:t>IC1</a:t>
            </a:r>
            <a:r>
              <a:rPr sz="1550" b="1" spc="-7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Surgical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spc="-20" dirty="0">
                <a:latin typeface="Arial MT"/>
                <a:cs typeface="Arial MT"/>
              </a:rPr>
              <a:t>spill</a:t>
            </a:r>
            <a:endParaRPr sz="1550">
              <a:latin typeface="Arial MT"/>
              <a:cs typeface="Arial MT"/>
            </a:endParaRPr>
          </a:p>
          <a:p>
            <a:pPr marL="390525">
              <a:lnSpc>
                <a:spcPts val="1830"/>
              </a:lnSpc>
              <a:spcBef>
                <a:spcPts val="20"/>
              </a:spcBef>
            </a:pPr>
            <a:r>
              <a:rPr sz="1550" b="1" dirty="0">
                <a:latin typeface="Arial"/>
                <a:cs typeface="Arial"/>
              </a:rPr>
              <a:t>IC2</a:t>
            </a:r>
            <a:r>
              <a:rPr sz="1550" b="1" spc="-6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Capsule</a:t>
            </a:r>
            <a:r>
              <a:rPr sz="1550" spc="-3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rupture</a:t>
            </a:r>
            <a:r>
              <a:rPr sz="1550" spc="-3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before</a:t>
            </a:r>
            <a:r>
              <a:rPr sz="1550" spc="-3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surgery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or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tumor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on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ovarian</a:t>
            </a:r>
            <a:r>
              <a:rPr sz="1550" spc="-3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surface</a:t>
            </a:r>
            <a:endParaRPr sz="1550">
              <a:latin typeface="Arial MT"/>
              <a:cs typeface="Arial MT"/>
            </a:endParaRPr>
          </a:p>
          <a:p>
            <a:pPr marL="390525">
              <a:lnSpc>
                <a:spcPts val="1830"/>
              </a:lnSpc>
            </a:pPr>
            <a:r>
              <a:rPr sz="1550" b="1" dirty="0">
                <a:latin typeface="Arial"/>
                <a:cs typeface="Arial"/>
              </a:rPr>
              <a:t>IC3</a:t>
            </a:r>
            <a:r>
              <a:rPr sz="1550" b="1" spc="-7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Malignant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cells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the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ascites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or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peritoneal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washings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550">
              <a:latin typeface="Arial MT"/>
              <a:cs typeface="Arial MT"/>
            </a:endParaRPr>
          </a:p>
          <a:p>
            <a:pPr marL="12700">
              <a:lnSpc>
                <a:spcPts val="1830"/>
              </a:lnSpc>
            </a:pPr>
            <a:r>
              <a:rPr sz="15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STAGE</a:t>
            </a:r>
            <a:r>
              <a:rPr sz="155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II</a:t>
            </a:r>
            <a:r>
              <a:rPr sz="1550" b="1" spc="-4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(Tumor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involves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1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or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both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ovaries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with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pelvic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extension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(below</a:t>
            </a:r>
            <a:r>
              <a:rPr sz="1550" spc="-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the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pelvic</a:t>
            </a:r>
            <a:endParaRPr sz="1550">
              <a:latin typeface="Arial MT"/>
              <a:cs typeface="Arial MT"/>
            </a:endParaRPr>
          </a:p>
          <a:p>
            <a:pPr marL="1038860">
              <a:lnSpc>
                <a:spcPts val="1830"/>
              </a:lnSpc>
            </a:pPr>
            <a:r>
              <a:rPr sz="1550" dirty="0">
                <a:latin typeface="Arial MT"/>
                <a:cs typeface="Arial MT"/>
              </a:rPr>
              <a:t>brim)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or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primary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peritoneal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cancer)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50" b="1" dirty="0">
                <a:latin typeface="Arial"/>
                <a:cs typeface="Arial"/>
              </a:rPr>
              <a:t>IIA</a:t>
            </a:r>
            <a:r>
              <a:rPr sz="1550" b="1" spc="-45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Extension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and/or</a:t>
            </a:r>
            <a:r>
              <a:rPr sz="1550" spc="-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implant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on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uterus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and/or</a:t>
            </a:r>
            <a:r>
              <a:rPr sz="1550" spc="-2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Fallopian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tubes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50" b="1" dirty="0">
                <a:latin typeface="Arial"/>
                <a:cs typeface="Arial"/>
              </a:rPr>
              <a:t>IIB</a:t>
            </a:r>
            <a:r>
              <a:rPr sz="1550" b="1" spc="-5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9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Extension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to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other</a:t>
            </a:r>
            <a:r>
              <a:rPr sz="1550" spc="-9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pelvic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intraperitoneal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tissues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146245"/>
            <a:ext cx="899160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b="1" dirty="0" smtClean="0">
                <a:solidFill>
                  <a:srgbClr val="FF0000"/>
                </a:solidFill>
                <a:latin typeface="Arial"/>
                <a:cs typeface="Arial"/>
              </a:rPr>
              <a:t>Ovarian</a:t>
            </a:r>
            <a:r>
              <a:rPr lang="en-US" sz="5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900" b="1" spc="-10" dirty="0" smtClean="0">
                <a:solidFill>
                  <a:srgbClr val="FF0000"/>
                </a:solidFill>
                <a:latin typeface="Arial"/>
                <a:cs typeface="Arial"/>
              </a:rPr>
              <a:t>Neoplasms</a:t>
            </a:r>
            <a:endParaRPr sz="5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642" y="579437"/>
            <a:ext cx="7539355" cy="473392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039494" marR="5080" indent="-1027430">
              <a:lnSpc>
                <a:spcPct val="99000"/>
              </a:lnSpc>
              <a:spcBef>
                <a:spcPts val="145"/>
              </a:spcBef>
            </a:pPr>
            <a:r>
              <a:rPr sz="15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STAGE</a:t>
            </a:r>
            <a:r>
              <a:rPr sz="155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III</a:t>
            </a:r>
            <a:r>
              <a:rPr sz="1550" b="1" spc="-6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(Tumor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involves</a:t>
            </a:r>
            <a:r>
              <a:rPr sz="1550" spc="-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1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or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both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ovaries</a:t>
            </a:r>
            <a:r>
              <a:rPr sz="1550" spc="-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with</a:t>
            </a:r>
            <a:r>
              <a:rPr sz="1550" spc="3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cytologically</a:t>
            </a:r>
            <a:r>
              <a:rPr sz="1550" spc="-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or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histologically </a:t>
            </a:r>
            <a:r>
              <a:rPr sz="1550" dirty="0">
                <a:latin typeface="Arial MT"/>
                <a:cs typeface="Arial MT"/>
              </a:rPr>
              <a:t>confirmed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spread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to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the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peritoneum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outside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the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pelvis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and/or</a:t>
            </a:r>
            <a:r>
              <a:rPr sz="1550" spc="-8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metastasis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to </a:t>
            </a:r>
            <a:r>
              <a:rPr sz="1550" dirty="0">
                <a:latin typeface="Arial MT"/>
                <a:cs typeface="Arial MT"/>
              </a:rPr>
              <a:t>the</a:t>
            </a:r>
            <a:r>
              <a:rPr sz="1550" spc="-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retroperitoneal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lymph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nodes)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50" b="1" dirty="0">
                <a:latin typeface="Arial"/>
                <a:cs typeface="Arial"/>
              </a:rPr>
              <a:t>IIIA</a:t>
            </a:r>
            <a:r>
              <a:rPr sz="1550" b="1" spc="-8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9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Positive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retroperitoneal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lymph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nodes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and/or</a:t>
            </a:r>
            <a:r>
              <a:rPr sz="1550" spc="-10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microscopic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metastasis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beyond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the</a:t>
            </a:r>
            <a:endParaRPr sz="1550">
              <a:latin typeface="Arial MT"/>
              <a:cs typeface="Arial MT"/>
            </a:endParaRPr>
          </a:p>
          <a:p>
            <a:pPr marL="553085">
              <a:lnSpc>
                <a:spcPts val="1835"/>
              </a:lnSpc>
              <a:spcBef>
                <a:spcPts val="15"/>
              </a:spcBef>
            </a:pPr>
            <a:r>
              <a:rPr sz="1550" spc="-10" dirty="0">
                <a:latin typeface="Arial MT"/>
                <a:cs typeface="Arial MT"/>
              </a:rPr>
              <a:t>pelvis</a:t>
            </a:r>
            <a:endParaRPr sz="1550">
              <a:latin typeface="Arial MT"/>
              <a:cs typeface="Arial MT"/>
            </a:endParaRPr>
          </a:p>
          <a:p>
            <a:pPr marL="499109">
              <a:lnSpc>
                <a:spcPts val="1835"/>
              </a:lnSpc>
            </a:pPr>
            <a:r>
              <a:rPr sz="1550" b="1" dirty="0">
                <a:latin typeface="Arial"/>
                <a:cs typeface="Arial"/>
              </a:rPr>
              <a:t>IIIA1</a:t>
            </a:r>
            <a:r>
              <a:rPr sz="1550" b="1" spc="-65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Positive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retroperitoneal lymph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nodes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spc="-20" dirty="0">
                <a:latin typeface="Arial MT"/>
                <a:cs typeface="Arial MT"/>
              </a:rPr>
              <a:t>only</a:t>
            </a:r>
            <a:endParaRPr sz="1550">
              <a:latin typeface="Arial MT"/>
              <a:cs typeface="Arial MT"/>
            </a:endParaRPr>
          </a:p>
          <a:p>
            <a:pPr marL="1147445">
              <a:lnSpc>
                <a:spcPts val="1830"/>
              </a:lnSpc>
              <a:spcBef>
                <a:spcPts val="20"/>
              </a:spcBef>
            </a:pPr>
            <a:r>
              <a:rPr sz="1550" b="1" dirty="0">
                <a:latin typeface="Arial"/>
                <a:cs typeface="Arial"/>
              </a:rPr>
              <a:t>IIIA1(i)</a:t>
            </a:r>
            <a:r>
              <a:rPr sz="1550" b="1" spc="-4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Metastasis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≤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10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mm</a:t>
            </a:r>
            <a:endParaRPr sz="1550">
              <a:latin typeface="Arial MT"/>
              <a:cs typeface="Arial MT"/>
            </a:endParaRPr>
          </a:p>
          <a:p>
            <a:pPr marL="1147445">
              <a:lnSpc>
                <a:spcPts val="1830"/>
              </a:lnSpc>
            </a:pPr>
            <a:r>
              <a:rPr sz="1550" b="1" dirty="0">
                <a:latin typeface="Arial"/>
                <a:cs typeface="Arial"/>
              </a:rPr>
              <a:t>IIIA1(ii)</a:t>
            </a:r>
            <a:r>
              <a:rPr sz="1550" b="1" spc="-45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Metastasis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&gt;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10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mm</a:t>
            </a:r>
            <a:endParaRPr sz="1550">
              <a:latin typeface="Arial MT"/>
              <a:cs typeface="Arial MT"/>
            </a:endParaRPr>
          </a:p>
          <a:p>
            <a:pPr marL="1147445" marR="697230" indent="-648335">
              <a:lnSpc>
                <a:spcPct val="101099"/>
              </a:lnSpc>
            </a:pPr>
            <a:r>
              <a:rPr sz="1550" b="1" dirty="0">
                <a:latin typeface="Arial"/>
                <a:cs typeface="Arial"/>
              </a:rPr>
              <a:t>IIIA2</a:t>
            </a:r>
            <a:r>
              <a:rPr sz="1550" b="1" spc="-75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Microscopic,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extrapelvic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(above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the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brim)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peritoneal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involvement</a:t>
            </a:r>
            <a:r>
              <a:rPr sz="1550" spc="-10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± </a:t>
            </a:r>
            <a:r>
              <a:rPr sz="1550" dirty="0">
                <a:latin typeface="Arial MT"/>
                <a:cs typeface="Arial MT"/>
              </a:rPr>
              <a:t>positive </a:t>
            </a:r>
            <a:r>
              <a:rPr sz="1550" spc="-10" dirty="0">
                <a:latin typeface="Arial MT"/>
                <a:cs typeface="Arial MT"/>
              </a:rPr>
              <a:t>retroperitoneal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lymph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nodes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ts val="1800"/>
              </a:lnSpc>
            </a:pPr>
            <a:r>
              <a:rPr sz="1550" b="1" dirty="0">
                <a:latin typeface="Arial"/>
                <a:cs typeface="Arial"/>
              </a:rPr>
              <a:t>IIIB</a:t>
            </a:r>
            <a:r>
              <a:rPr sz="1550" b="1" spc="-4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Macroscopic,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extrapelvic,peritoneal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metastasis</a:t>
            </a:r>
            <a:r>
              <a:rPr sz="1550" spc="-3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≤</a:t>
            </a:r>
            <a:r>
              <a:rPr sz="1550" spc="-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2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cm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spc="65" dirty="0">
                <a:latin typeface="Arial MT"/>
                <a:cs typeface="Arial MT"/>
              </a:rPr>
              <a:t>±</a:t>
            </a:r>
            <a:r>
              <a:rPr sz="1550" spc="-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positive</a:t>
            </a:r>
            <a:r>
              <a:rPr sz="1550" spc="3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retroperitoneal</a:t>
            </a:r>
            <a:endParaRPr sz="1550">
              <a:latin typeface="Arial MT"/>
              <a:cs typeface="Arial MT"/>
            </a:endParaRPr>
          </a:p>
          <a:p>
            <a:pPr marL="553085">
              <a:lnSpc>
                <a:spcPct val="100000"/>
              </a:lnSpc>
              <a:spcBef>
                <a:spcPts val="20"/>
              </a:spcBef>
            </a:pPr>
            <a:r>
              <a:rPr sz="1550" dirty="0">
                <a:latin typeface="Arial MT"/>
                <a:cs typeface="Arial MT"/>
              </a:rPr>
              <a:t>lymph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nodes.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Includes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extension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to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capsule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of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liver/spleen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ts val="1830"/>
              </a:lnSpc>
              <a:spcBef>
                <a:spcPts val="20"/>
              </a:spcBef>
            </a:pPr>
            <a:r>
              <a:rPr sz="1550" b="1" dirty="0">
                <a:latin typeface="Arial"/>
                <a:cs typeface="Arial"/>
              </a:rPr>
              <a:t>IIIC</a:t>
            </a:r>
            <a:r>
              <a:rPr sz="1550" b="1" spc="-6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Macroscopic, </a:t>
            </a:r>
            <a:r>
              <a:rPr sz="1550" spc="-10" dirty="0">
                <a:latin typeface="Arial MT"/>
                <a:cs typeface="Arial MT"/>
              </a:rPr>
              <a:t>extrapelvic,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peritoneal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metastasis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&gt;</a:t>
            </a:r>
            <a:r>
              <a:rPr sz="1550" spc="-10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2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cm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spc="65" dirty="0">
                <a:latin typeface="Arial MT"/>
                <a:cs typeface="Arial MT"/>
              </a:rPr>
              <a:t>±</a:t>
            </a:r>
            <a:r>
              <a:rPr sz="1550" spc="-9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positive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retroperitoneal</a:t>
            </a:r>
            <a:endParaRPr sz="1550">
              <a:latin typeface="Arial MT"/>
              <a:cs typeface="Arial MT"/>
            </a:endParaRPr>
          </a:p>
          <a:p>
            <a:pPr marL="553085">
              <a:lnSpc>
                <a:spcPts val="1830"/>
              </a:lnSpc>
            </a:pPr>
            <a:r>
              <a:rPr sz="1550" dirty="0">
                <a:latin typeface="Arial MT"/>
                <a:cs typeface="Arial MT"/>
              </a:rPr>
              <a:t>lymph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nodes.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Includes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extension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to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capsule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of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liver/spleen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550">
              <a:latin typeface="Arial MT"/>
              <a:cs typeface="Arial MT"/>
            </a:endParaRPr>
          </a:p>
          <a:p>
            <a:pPr marL="12700">
              <a:lnSpc>
                <a:spcPts val="1830"/>
              </a:lnSpc>
            </a:pPr>
            <a:r>
              <a:rPr sz="15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STAGE</a:t>
            </a:r>
            <a:r>
              <a:rPr sz="1550" b="1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IV</a:t>
            </a:r>
            <a:r>
              <a:rPr sz="1550" b="1" spc="-85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(Distant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metastasis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excluding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peritoneal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metastasis)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ts val="1830"/>
              </a:lnSpc>
            </a:pPr>
            <a:r>
              <a:rPr sz="1550" b="1" dirty="0">
                <a:latin typeface="Arial"/>
                <a:cs typeface="Arial"/>
              </a:rPr>
              <a:t>IVA</a:t>
            </a:r>
            <a:r>
              <a:rPr sz="1550" b="1" spc="-5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Pleural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effusion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with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positive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cytology</a:t>
            </a:r>
            <a:endParaRPr sz="1550">
              <a:latin typeface="Arial MT"/>
              <a:cs typeface="Arial MT"/>
            </a:endParaRPr>
          </a:p>
          <a:p>
            <a:pPr marL="553085" marR="180975" indent="-541020">
              <a:lnSpc>
                <a:spcPct val="99000"/>
              </a:lnSpc>
              <a:spcBef>
                <a:spcPts val="40"/>
              </a:spcBef>
            </a:pPr>
            <a:r>
              <a:rPr sz="1550" b="1" dirty="0">
                <a:latin typeface="Arial"/>
                <a:cs typeface="Arial"/>
              </a:rPr>
              <a:t>IVB</a:t>
            </a:r>
            <a:r>
              <a:rPr sz="1550" b="1" spc="-5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Hepatic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and/or</a:t>
            </a:r>
            <a:r>
              <a:rPr sz="1550" spc="-9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splenic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parenchymal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metastasis,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metastasis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to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extra-</a:t>
            </a:r>
            <a:r>
              <a:rPr sz="1550" spc="-10" dirty="0">
                <a:latin typeface="Arial MT"/>
                <a:cs typeface="Arial MT"/>
              </a:rPr>
              <a:t>abdominal </a:t>
            </a:r>
            <a:r>
              <a:rPr sz="1550" dirty="0">
                <a:latin typeface="Arial MT"/>
                <a:cs typeface="Arial MT"/>
              </a:rPr>
              <a:t>organs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(including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inguinal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lymph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nodes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lymph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nodes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outside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of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the </a:t>
            </a:r>
            <a:r>
              <a:rPr sz="1550" dirty="0">
                <a:latin typeface="Arial MT"/>
                <a:cs typeface="Arial MT"/>
              </a:rPr>
              <a:t>abdominal</a:t>
            </a:r>
            <a:r>
              <a:rPr sz="1550" spc="-8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cavity)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5667375"/>
          </a:xfrm>
          <a:custGeom>
            <a:avLst/>
            <a:gdLst/>
            <a:ahLst/>
            <a:cxnLst/>
            <a:rect l="l" t="t" r="r" b="b"/>
            <a:pathLst>
              <a:path w="10058400" h="5667375">
                <a:moveTo>
                  <a:pt x="10058400" y="0"/>
                </a:moveTo>
                <a:lnTo>
                  <a:pt x="0" y="0"/>
                </a:lnTo>
                <a:lnTo>
                  <a:pt x="0" y="5667375"/>
                </a:lnTo>
                <a:lnTo>
                  <a:pt x="10058400" y="56673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CAD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6400" y="2024674"/>
            <a:ext cx="4823460" cy="20142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89890" indent="-377190">
              <a:lnSpc>
                <a:spcPct val="100000"/>
              </a:lnSpc>
              <a:spcBef>
                <a:spcPts val="830"/>
              </a:spcBef>
              <a:buClr>
                <a:srgbClr val="4F5B5D"/>
              </a:buClr>
              <a:buSzPct val="108823"/>
              <a:buFont typeface="Arial MT"/>
              <a:buAutoNum type="arabicPeriod"/>
              <a:tabLst>
                <a:tab pos="389890" algn="l"/>
              </a:tabLst>
            </a:pP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Total</a:t>
            </a:r>
            <a:r>
              <a:rPr sz="1700" spc="1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abdominal</a:t>
            </a:r>
            <a:r>
              <a:rPr sz="1700" spc="1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4F5B5D"/>
                </a:solidFill>
                <a:latin typeface="Arial MT"/>
                <a:cs typeface="Arial MT"/>
              </a:rPr>
              <a:t>hysterectomy</a:t>
            </a:r>
            <a:endParaRPr sz="1700">
              <a:latin typeface="Arial MT"/>
              <a:cs typeface="Arial MT"/>
            </a:endParaRPr>
          </a:p>
          <a:p>
            <a:pPr marL="389890" indent="-377190">
              <a:lnSpc>
                <a:spcPct val="100000"/>
              </a:lnSpc>
              <a:spcBef>
                <a:spcPts val="935"/>
              </a:spcBef>
              <a:buSzPct val="108823"/>
              <a:buAutoNum type="arabicPeriod"/>
              <a:tabLst>
                <a:tab pos="389890" algn="l"/>
              </a:tabLst>
            </a:pP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Bilateral</a:t>
            </a:r>
            <a:r>
              <a:rPr sz="1700" spc="3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salpingo-</a:t>
            </a:r>
            <a:r>
              <a:rPr sz="1700" spc="-10" dirty="0">
                <a:solidFill>
                  <a:srgbClr val="4F5B5D"/>
                </a:solidFill>
                <a:latin typeface="Arial MT"/>
                <a:cs typeface="Arial MT"/>
              </a:rPr>
              <a:t>oophorectomy</a:t>
            </a:r>
            <a:endParaRPr sz="1700">
              <a:latin typeface="Arial MT"/>
              <a:cs typeface="Arial MT"/>
            </a:endParaRPr>
          </a:p>
          <a:p>
            <a:pPr marL="389890" indent="-377190">
              <a:lnSpc>
                <a:spcPct val="100000"/>
              </a:lnSpc>
              <a:spcBef>
                <a:spcPts val="935"/>
              </a:spcBef>
              <a:buSzPct val="108823"/>
              <a:buAutoNum type="arabicPeriod"/>
              <a:tabLst>
                <a:tab pos="389890" algn="l"/>
              </a:tabLst>
            </a:pP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Peritoneal</a:t>
            </a:r>
            <a:r>
              <a:rPr sz="1700" spc="19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4F5B5D"/>
                </a:solidFill>
                <a:latin typeface="Arial MT"/>
                <a:cs typeface="Arial MT"/>
              </a:rPr>
              <a:t>cytology</a:t>
            </a:r>
            <a:endParaRPr sz="1700">
              <a:latin typeface="Arial MT"/>
              <a:cs typeface="Arial MT"/>
            </a:endParaRPr>
          </a:p>
          <a:p>
            <a:pPr marL="389890" indent="-377190">
              <a:lnSpc>
                <a:spcPct val="100000"/>
              </a:lnSpc>
              <a:spcBef>
                <a:spcPts val="940"/>
              </a:spcBef>
              <a:buSzPct val="108823"/>
              <a:buAutoNum type="arabicPeriod"/>
              <a:tabLst>
                <a:tab pos="389890" algn="l"/>
              </a:tabLst>
            </a:pP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Infra-colic</a:t>
            </a:r>
            <a:r>
              <a:rPr sz="1700" spc="1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4F5B5D"/>
                </a:solidFill>
                <a:latin typeface="Arial MT"/>
                <a:cs typeface="Arial MT"/>
              </a:rPr>
              <a:t>omentectomy</a:t>
            </a:r>
            <a:endParaRPr sz="1700">
              <a:latin typeface="Arial MT"/>
              <a:cs typeface="Arial MT"/>
            </a:endParaRPr>
          </a:p>
          <a:p>
            <a:pPr marL="389890" indent="-377190">
              <a:lnSpc>
                <a:spcPct val="100000"/>
              </a:lnSpc>
              <a:spcBef>
                <a:spcPts val="1010"/>
              </a:spcBef>
              <a:buSzPct val="108823"/>
              <a:buAutoNum type="arabicPeriod"/>
              <a:tabLst>
                <a:tab pos="389890" algn="l"/>
              </a:tabLst>
            </a:pP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Pelvic</a:t>
            </a:r>
            <a:r>
              <a:rPr sz="1700" spc="1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and</a:t>
            </a:r>
            <a:r>
              <a:rPr sz="1700" spc="10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para-aortic</a:t>
            </a:r>
            <a:r>
              <a:rPr sz="1700" spc="1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lymph</a:t>
            </a:r>
            <a:r>
              <a:rPr sz="1700" spc="18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F5B5D"/>
                </a:solidFill>
                <a:latin typeface="Arial MT"/>
                <a:cs typeface="Arial MT"/>
              </a:rPr>
              <a:t>node</a:t>
            </a:r>
            <a:r>
              <a:rPr sz="1700" spc="9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4F5B5D"/>
                </a:solidFill>
                <a:latin typeface="Arial MT"/>
                <a:cs typeface="Arial MT"/>
              </a:rPr>
              <a:t>dissection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6400" y="1013205"/>
            <a:ext cx="8650605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1" u="sng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Cyto-reductive</a:t>
            </a:r>
            <a:r>
              <a:rPr sz="2150" b="1" u="sng" spc="30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surgery</a:t>
            </a:r>
            <a:r>
              <a:rPr sz="2150" b="1" u="sng" spc="31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(De-bulking</a:t>
            </a:r>
            <a:r>
              <a:rPr sz="2150" b="1" u="sng" spc="24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surgery)(Staging</a:t>
            </a:r>
            <a:r>
              <a:rPr sz="2150" b="1" u="sng" spc="25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spc="-1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"/>
                <a:cs typeface="Arial"/>
              </a:rPr>
              <a:t>laprotomy):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007" y="634999"/>
            <a:ext cx="8254365" cy="37985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There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are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several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potential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benefits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8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aggressive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primary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surgical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management</a:t>
            </a:r>
            <a:r>
              <a:rPr sz="1550" spc="-8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women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with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epithelial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ovarian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carcinoma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(EOC),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particularly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for</a:t>
            </a:r>
            <a:r>
              <a:rPr sz="1550" spc="-9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those with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advanced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disease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: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Arial MT"/>
              <a:cs typeface="Arial MT"/>
            </a:endParaRPr>
          </a:p>
          <a:p>
            <a:pPr marL="239395" indent="-22669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39395" algn="l"/>
              </a:tabLst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Optimal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response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to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postoperative</a:t>
            </a:r>
            <a:r>
              <a:rPr sz="1550" spc="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systemic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chemotherapy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is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achieved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setting</a:t>
            </a:r>
            <a:endParaRPr sz="1550">
              <a:latin typeface="Arial MT"/>
              <a:cs typeface="Arial MT"/>
            </a:endParaRPr>
          </a:p>
          <a:p>
            <a:pPr marL="282575">
              <a:lnSpc>
                <a:spcPct val="100000"/>
              </a:lnSpc>
              <a:spcBef>
                <a:spcPts val="20"/>
              </a:spcBef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minimal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disease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burden.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Arial MT"/>
              <a:cs typeface="Arial MT"/>
            </a:endParaRPr>
          </a:p>
          <a:p>
            <a:pPr marL="238760" marR="645160" indent="-226695">
              <a:lnSpc>
                <a:spcPct val="99000"/>
              </a:lnSpc>
              <a:buAutoNum type="arabicParenR" startAt="2"/>
              <a:tabLst>
                <a:tab pos="282575" algn="l"/>
              </a:tabLst>
            </a:pP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Disease-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related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symptoms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(eg,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abdominal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pain,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increased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abdominal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girth,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dyspnea, 	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early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satiety)</a:t>
            </a:r>
            <a:r>
              <a:rPr sz="1550" spc="-8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are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related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to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tumor</a:t>
            </a:r>
            <a:r>
              <a:rPr sz="1550" spc="-1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burden.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Removal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bulky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disease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rapidly</a:t>
            </a:r>
            <a:r>
              <a:rPr sz="1550" spc="500" dirty="0">
                <a:solidFill>
                  <a:srgbClr val="4F5B5D"/>
                </a:solidFill>
                <a:latin typeface="Arial MT"/>
                <a:cs typeface="Arial MT"/>
              </a:rPr>
              <a:t> 	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improves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symptoms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and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quality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8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life.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F5B5D"/>
              </a:buClr>
              <a:buFont typeface="Arial MT"/>
              <a:buAutoNum type="arabicParenR" startAt="2"/>
            </a:pPr>
            <a:endParaRPr sz="1550">
              <a:latin typeface="Arial MT"/>
              <a:cs typeface="Arial MT"/>
            </a:endParaRPr>
          </a:p>
          <a:p>
            <a:pPr marL="238760" marR="1438910" indent="-226695">
              <a:lnSpc>
                <a:spcPct val="101000"/>
              </a:lnSpc>
              <a:buAutoNum type="arabicParenR" startAt="2"/>
              <a:tabLst>
                <a:tab pos="282575" algn="l"/>
              </a:tabLst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Ovarian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neoplasms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produce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multiple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cytokines,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at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least some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which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are 	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immunosuppressive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(eg,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interleukin-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10,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vascular</a:t>
            </a:r>
            <a:r>
              <a:rPr sz="1550" spc="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endothelial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growth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factor). 	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Removal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tumor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bulk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may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improve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or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restore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host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immune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competence.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F5B5D"/>
              </a:buClr>
              <a:buFont typeface="Arial MT"/>
              <a:buAutoNum type="arabicParenR" startAt="2"/>
            </a:pPr>
            <a:endParaRPr sz="1550">
              <a:latin typeface="Arial MT"/>
              <a:cs typeface="Arial MT"/>
            </a:endParaRPr>
          </a:p>
          <a:p>
            <a:pPr marL="239395" indent="-226695">
              <a:lnSpc>
                <a:spcPct val="100000"/>
              </a:lnSpc>
              <a:spcBef>
                <a:spcPts val="5"/>
              </a:spcBef>
              <a:buAutoNum type="arabicParenR" startAt="2"/>
              <a:tabLst>
                <a:tab pos="239395" algn="l"/>
              </a:tabLst>
            </a:pP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Cytoreduction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is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associated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with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increased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survival.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volume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residual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disease</a:t>
            </a:r>
            <a:endParaRPr sz="1550">
              <a:latin typeface="Arial MT"/>
              <a:cs typeface="Arial MT"/>
            </a:endParaRPr>
          </a:p>
          <a:p>
            <a:pPr marL="282575">
              <a:lnSpc>
                <a:spcPct val="100000"/>
              </a:lnSpc>
              <a:spcBef>
                <a:spcPts val="20"/>
              </a:spcBef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remaining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after</a:t>
            </a:r>
            <a:r>
              <a:rPr sz="1550" spc="-8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cytoreductive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surgery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correlates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inversely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with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survival.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5667375"/>
            <a:chOff x="0" y="0"/>
            <a:chExt cx="10058400" cy="56673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58400" cy="2830830"/>
            </a:xfrm>
            <a:custGeom>
              <a:avLst/>
              <a:gdLst/>
              <a:ahLst/>
              <a:cxnLst/>
              <a:rect l="l" t="t" r="r" b="b"/>
              <a:pathLst>
                <a:path w="10058400" h="2830830">
                  <a:moveTo>
                    <a:pt x="0" y="2830450"/>
                  </a:moveTo>
                  <a:lnTo>
                    <a:pt x="10058400" y="283045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2830450"/>
                  </a:lnTo>
                  <a:close/>
                </a:path>
              </a:pathLst>
            </a:custGeom>
            <a:solidFill>
              <a:srgbClr val="CAD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830450"/>
              <a:ext cx="10058400" cy="2837180"/>
            </a:xfrm>
            <a:custGeom>
              <a:avLst/>
              <a:gdLst/>
              <a:ahLst/>
              <a:cxnLst/>
              <a:rect l="l" t="t" r="r" b="b"/>
              <a:pathLst>
                <a:path w="10058400" h="2837179">
                  <a:moveTo>
                    <a:pt x="10058400" y="0"/>
                  </a:moveTo>
                  <a:lnTo>
                    <a:pt x="0" y="0"/>
                  </a:lnTo>
                  <a:lnTo>
                    <a:pt x="0" y="2836924"/>
                  </a:lnTo>
                  <a:lnTo>
                    <a:pt x="10058400" y="2836924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AAD2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45819" y="699452"/>
            <a:ext cx="7526655" cy="19081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terminology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regarding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extent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cytoreduction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is: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Arial MT"/>
              <a:cs typeface="Arial MT"/>
            </a:endParaRPr>
          </a:p>
          <a:p>
            <a:pPr marL="239395" indent="-226695">
              <a:lnSpc>
                <a:spcPct val="100000"/>
              </a:lnSpc>
              <a:buAutoNum type="arabicParenR"/>
              <a:tabLst>
                <a:tab pos="239395" algn="l"/>
              </a:tabLst>
            </a:pPr>
            <a:r>
              <a:rPr sz="1550" b="1" spc="-10" dirty="0">
                <a:solidFill>
                  <a:srgbClr val="4F5B5D"/>
                </a:solidFill>
                <a:latin typeface="Arial"/>
                <a:cs typeface="Arial"/>
              </a:rPr>
              <a:t>Complete</a:t>
            </a:r>
            <a:r>
              <a:rPr sz="1550" b="1" spc="-5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F5B5D"/>
                </a:solidFill>
                <a:latin typeface="Arial"/>
                <a:cs typeface="Arial"/>
              </a:rPr>
              <a:t>cytoreduction</a:t>
            </a:r>
            <a:r>
              <a:rPr sz="1550" b="1" spc="-7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–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Cytoreduction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to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no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grossly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visible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disease.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Clr>
                <a:srgbClr val="4F5B5D"/>
              </a:buClr>
              <a:buFont typeface="Arial"/>
              <a:buAutoNum type="arabicParenR"/>
            </a:pPr>
            <a:endParaRPr sz="1550">
              <a:latin typeface="Arial MT"/>
              <a:cs typeface="Arial MT"/>
            </a:endParaRPr>
          </a:p>
          <a:p>
            <a:pPr marL="239395" indent="-226695">
              <a:lnSpc>
                <a:spcPts val="1830"/>
              </a:lnSpc>
              <a:spcBef>
                <a:spcPts val="5"/>
              </a:spcBef>
              <a:buAutoNum type="arabicParenR"/>
              <a:tabLst>
                <a:tab pos="239395" algn="l"/>
              </a:tabLst>
            </a:pP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Optimal</a:t>
            </a:r>
            <a:r>
              <a:rPr sz="1550" b="1" spc="-6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F5B5D"/>
                </a:solidFill>
                <a:latin typeface="Arial"/>
                <a:cs typeface="Arial"/>
              </a:rPr>
              <a:t>cytoreduction</a:t>
            </a:r>
            <a:r>
              <a:rPr sz="1550" b="1" spc="-8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–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Gynecologic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Oncology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Group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(GOG)</a:t>
            </a:r>
            <a:r>
              <a:rPr sz="1550" spc="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defines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optimal</a:t>
            </a:r>
            <a:endParaRPr sz="1550">
              <a:latin typeface="Arial MT"/>
              <a:cs typeface="Arial MT"/>
            </a:endParaRPr>
          </a:p>
          <a:p>
            <a:pPr marL="174625">
              <a:lnSpc>
                <a:spcPts val="1830"/>
              </a:lnSpc>
            </a:pP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cytoreduction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as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residual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disease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that is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≤1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cm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maximum</a:t>
            </a:r>
            <a:r>
              <a:rPr sz="1550" spc="-10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tumor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 diameter.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Arial MT"/>
              <a:cs typeface="Arial MT"/>
            </a:endParaRPr>
          </a:p>
          <a:p>
            <a:pPr marL="239395" indent="-226695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239395" algn="l"/>
              </a:tabLst>
            </a:pPr>
            <a:r>
              <a:rPr sz="1550" b="1" spc="-10" dirty="0">
                <a:solidFill>
                  <a:srgbClr val="4F5B5D"/>
                </a:solidFill>
                <a:latin typeface="Arial"/>
                <a:cs typeface="Arial"/>
              </a:rPr>
              <a:t>Suboptimal</a:t>
            </a:r>
            <a:r>
              <a:rPr sz="1550" b="1" spc="-6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F5B5D"/>
                </a:solidFill>
                <a:latin typeface="Arial"/>
                <a:cs typeface="Arial"/>
              </a:rPr>
              <a:t>cytoreduction</a:t>
            </a:r>
            <a:r>
              <a:rPr sz="1550" b="1" spc="-7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–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Cytoreduction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with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tumor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nodules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&gt;1</a:t>
            </a:r>
            <a:r>
              <a:rPr sz="1550" spc="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cm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remaining.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5667375"/>
          </a:xfrm>
          <a:custGeom>
            <a:avLst/>
            <a:gdLst/>
            <a:ahLst/>
            <a:cxnLst/>
            <a:rect l="l" t="t" r="r" b="b"/>
            <a:pathLst>
              <a:path w="10058400" h="5667375">
                <a:moveTo>
                  <a:pt x="10058400" y="0"/>
                </a:moveTo>
                <a:lnTo>
                  <a:pt x="0" y="0"/>
                </a:lnTo>
                <a:lnTo>
                  <a:pt x="0" y="5667375"/>
                </a:lnTo>
                <a:lnTo>
                  <a:pt x="10058400" y="56673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CAD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000" y="109048"/>
            <a:ext cx="4946294" cy="854913"/>
          </a:xfrm>
          <a:prstGeom prst="rect">
            <a:avLst/>
          </a:prstGeom>
        </p:spPr>
        <p:txBody>
          <a:bodyPr vert="horz" wrap="square" lIns="0" tIns="58756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4F5B5D"/>
                </a:solidFill>
                <a:latin typeface="Arial"/>
                <a:cs typeface="Arial"/>
              </a:rPr>
              <a:t>Adjuvant</a:t>
            </a:r>
            <a:r>
              <a:rPr sz="1700" b="1" spc="229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4F5B5D"/>
                </a:solidFill>
                <a:latin typeface="Arial"/>
                <a:cs typeface="Arial"/>
              </a:rPr>
              <a:t>therapy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509" y="1370012"/>
            <a:ext cx="87687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Women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with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EOC</a:t>
            </a:r>
            <a:r>
              <a:rPr sz="1550" spc="-9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should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undergo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adjuvant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treatment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with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exception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those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with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stage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IA</a:t>
            </a:r>
            <a:r>
              <a:rPr sz="1550" spc="-8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EOC.</a:t>
            </a:r>
            <a:endParaRPr sz="15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509" y="2448179"/>
            <a:ext cx="9503410" cy="24142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dirty="0">
                <a:solidFill>
                  <a:srgbClr val="4F5B5D"/>
                </a:solidFill>
                <a:latin typeface="Arial"/>
                <a:cs typeface="Arial"/>
              </a:rPr>
              <a:t>Neoadjuvant</a:t>
            </a:r>
            <a:r>
              <a:rPr sz="1700" b="1" spc="26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4F5B5D"/>
                </a:solidFill>
                <a:latin typeface="Arial"/>
                <a:cs typeface="Arial"/>
              </a:rPr>
              <a:t>therapy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89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refers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to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administration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systemic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chemotherapy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before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definitive</a:t>
            </a:r>
            <a:r>
              <a:rPr sz="1550" spc="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surgery.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goal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NACT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is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to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reduce</a:t>
            </a:r>
            <a:r>
              <a:rPr sz="1550" u="heavy" spc="-4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perioperative</a:t>
            </a:r>
            <a:r>
              <a:rPr sz="1550" u="heavy" spc="-5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morbidity</a:t>
            </a:r>
            <a:r>
              <a:rPr sz="1550" u="heavy" spc="-3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and</a:t>
            </a:r>
            <a:r>
              <a:rPr sz="1550" u="heavy" spc="-4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spc="-1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mortality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and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increase</a:t>
            </a:r>
            <a:r>
              <a:rPr sz="1550" u="heavy" spc="-4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the</a:t>
            </a:r>
            <a:r>
              <a:rPr sz="1550" u="heavy" spc="-5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likelihood</a:t>
            </a:r>
            <a:r>
              <a:rPr sz="1550" u="heavy" spc="2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of</a:t>
            </a:r>
            <a:r>
              <a:rPr sz="1550" u="heavy" spc="-6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a</a:t>
            </a:r>
            <a:r>
              <a:rPr sz="1550" u="heavy" spc="2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spc="-1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complete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resection</a:t>
            </a:r>
            <a:r>
              <a:rPr sz="1550" u="heavy" spc="-3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of</a:t>
            </a:r>
            <a:r>
              <a:rPr sz="1550" u="heavy" spc="-5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disease</a:t>
            </a:r>
            <a:r>
              <a:rPr sz="1550" u="heavy" spc="-3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at</a:t>
            </a:r>
            <a:r>
              <a:rPr sz="1550" u="heavy" spc="-4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the</a:t>
            </a:r>
            <a:r>
              <a:rPr sz="1550" u="heavy" spc="-3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time</a:t>
            </a:r>
            <a:r>
              <a:rPr sz="1550" u="heavy" spc="-3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of</a:t>
            </a:r>
            <a:r>
              <a:rPr sz="1550" u="heavy" spc="3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spc="-1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cytoreductive</a:t>
            </a:r>
            <a:r>
              <a:rPr sz="1550" u="heavy" spc="-35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 </a:t>
            </a:r>
            <a:r>
              <a:rPr sz="1550" u="heavy" spc="-10" dirty="0">
                <a:solidFill>
                  <a:srgbClr val="4F5B5D"/>
                </a:solidFill>
                <a:uFill>
                  <a:solidFill>
                    <a:srgbClr val="4F5B5D"/>
                  </a:solidFill>
                </a:uFill>
                <a:latin typeface="Arial MT"/>
                <a:cs typeface="Arial MT"/>
              </a:rPr>
              <a:t>surgery.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most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cases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women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treated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with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NACT,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further</a:t>
            </a:r>
            <a:r>
              <a:rPr sz="1550" spc="-8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chemotherapy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is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administered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following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surgery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(ie,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adjuvant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chemotherapy).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587" y="915606"/>
            <a:ext cx="9382125" cy="37979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40"/>
              </a:spcBef>
            </a:pPr>
            <a:r>
              <a:rPr sz="1550" b="1" dirty="0">
                <a:latin typeface="Arial"/>
                <a:cs typeface="Arial"/>
              </a:rPr>
              <a:t>Epithelial</a:t>
            </a:r>
            <a:r>
              <a:rPr sz="1550" b="1" spc="-8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ovarian</a:t>
            </a:r>
            <a:r>
              <a:rPr sz="1550" b="1" spc="-6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cancer</a:t>
            </a:r>
            <a:r>
              <a:rPr sz="1550" b="1" spc="5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(EOG)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occurs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primarily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b="1" spc="-10" dirty="0">
                <a:latin typeface="Arial"/>
                <a:cs typeface="Arial"/>
              </a:rPr>
              <a:t>postmenopausal</a:t>
            </a:r>
            <a:r>
              <a:rPr sz="1550" b="1" spc="-4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women,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those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with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</a:t>
            </a:r>
            <a:r>
              <a:rPr sz="1550" spc="2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family </a:t>
            </a:r>
            <a:r>
              <a:rPr sz="1550" dirty="0">
                <a:latin typeface="Arial MT"/>
                <a:cs typeface="Arial MT"/>
              </a:rPr>
              <a:t>history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of</a:t>
            </a:r>
            <a:r>
              <a:rPr sz="1550" spc="-9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ovarian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or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b="1" dirty="0">
                <a:latin typeface="Arial"/>
                <a:cs typeface="Arial"/>
              </a:rPr>
              <a:t>breast</a:t>
            </a:r>
            <a:r>
              <a:rPr sz="1550" b="1" spc="-3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cancer</a:t>
            </a:r>
            <a:r>
              <a:rPr sz="1550" b="1" spc="-55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(eg,</a:t>
            </a:r>
            <a:r>
              <a:rPr sz="1550" i="1" dirty="0">
                <a:latin typeface="Arial"/>
                <a:cs typeface="Arial"/>
              </a:rPr>
              <a:t>BRCA</a:t>
            </a:r>
            <a:r>
              <a:rPr sz="1550" i="1" spc="-6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mutation</a:t>
            </a:r>
            <a:r>
              <a:rPr sz="1550" spc="-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carrier)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are</a:t>
            </a:r>
            <a:r>
              <a:rPr sz="1550" spc="-8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particularly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susceptible.</a:t>
            </a:r>
            <a:r>
              <a:rPr sz="1550" spc="-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EOG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commonly </a:t>
            </a:r>
            <a:r>
              <a:rPr sz="1550" dirty="0">
                <a:latin typeface="Arial MT"/>
                <a:cs typeface="Arial MT"/>
              </a:rPr>
              <a:t>presents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with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advanced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disease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as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early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symptoms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(eg,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bloating,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abdominal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pain)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tend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to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be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vague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and </a:t>
            </a:r>
            <a:r>
              <a:rPr sz="1550" dirty="0">
                <a:latin typeface="Arial MT"/>
                <a:cs typeface="Arial MT"/>
              </a:rPr>
              <a:t>nonspecific.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</a:t>
            </a:r>
            <a:r>
              <a:rPr sz="1550" spc="-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firm,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non-mobile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b="1" dirty="0">
                <a:latin typeface="Arial"/>
                <a:cs typeface="Arial"/>
              </a:rPr>
              <a:t>pelvic</a:t>
            </a:r>
            <a:r>
              <a:rPr sz="1550" b="1" spc="-6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mass with</a:t>
            </a:r>
            <a:r>
              <a:rPr sz="1550" b="1" spc="-7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nodularity</a:t>
            </a:r>
            <a:r>
              <a:rPr sz="1550" b="1" spc="-3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in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postmenopausal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patient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is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concerning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for </a:t>
            </a:r>
            <a:r>
              <a:rPr sz="1550" dirty="0">
                <a:latin typeface="Arial MT"/>
                <a:cs typeface="Arial MT"/>
              </a:rPr>
              <a:t>EOG</a:t>
            </a:r>
            <a:r>
              <a:rPr sz="1550" spc="-10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thathas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extended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beyond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the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adnexa.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addition,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this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patient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has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symptoms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of</a:t>
            </a:r>
            <a:r>
              <a:rPr sz="1550" spc="75" dirty="0">
                <a:latin typeface="Arial MT"/>
                <a:cs typeface="Arial MT"/>
              </a:rPr>
              <a:t> </a:t>
            </a:r>
            <a:r>
              <a:rPr sz="1550" b="1" dirty="0">
                <a:latin typeface="Arial"/>
                <a:cs typeface="Arial"/>
              </a:rPr>
              <a:t>ascites</a:t>
            </a:r>
            <a:r>
              <a:rPr sz="1550" b="1" spc="-65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(eg,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shortness </a:t>
            </a:r>
            <a:r>
              <a:rPr sz="1550" dirty="0">
                <a:latin typeface="Arial MT"/>
                <a:cs typeface="Arial MT"/>
              </a:rPr>
              <a:t>of</a:t>
            </a:r>
            <a:r>
              <a:rPr sz="1550" spc="-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breath,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decreased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appetite,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abdominal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distension,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decreased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bowel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sounds),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which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is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likely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due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to </a:t>
            </a:r>
            <a:r>
              <a:rPr sz="1550" spc="-10" dirty="0">
                <a:latin typeface="Arial MT"/>
                <a:cs typeface="Arial MT"/>
              </a:rPr>
              <a:t>peritoneal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spread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of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cancer </a:t>
            </a:r>
            <a:r>
              <a:rPr sz="1550" spc="-10" dirty="0">
                <a:latin typeface="Arial MT"/>
                <a:cs typeface="Arial MT"/>
              </a:rPr>
              <a:t>causing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increased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capillary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permeability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</a:t>
            </a:r>
            <a:r>
              <a:rPr sz="1550" spc="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decreased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intravascular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oncotic pressure.</a:t>
            </a:r>
            <a:endParaRPr sz="1550">
              <a:latin typeface="Arial MT"/>
              <a:cs typeface="Arial MT"/>
            </a:endParaRPr>
          </a:p>
          <a:p>
            <a:pPr marL="12700" marR="158115">
              <a:lnSpc>
                <a:spcPct val="100000"/>
              </a:lnSpc>
              <a:spcBef>
                <a:spcPts val="20"/>
              </a:spcBef>
            </a:pPr>
            <a:r>
              <a:rPr sz="1550" dirty="0">
                <a:latin typeface="Arial MT"/>
                <a:cs typeface="Arial MT"/>
              </a:rPr>
              <a:t>Imaging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(eg,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pelvic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ultrasound)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is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done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to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confirm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the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presumed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clinical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diagnosis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of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ovarian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cancer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and </a:t>
            </a:r>
            <a:r>
              <a:rPr sz="1550" dirty="0">
                <a:latin typeface="Arial MT"/>
                <a:cs typeface="Arial MT"/>
              </a:rPr>
              <a:t>ascites;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it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may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also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evaluate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for </a:t>
            </a:r>
            <a:r>
              <a:rPr sz="1550" spc="-10" dirty="0">
                <a:latin typeface="Arial MT"/>
                <a:cs typeface="Arial MT"/>
              </a:rPr>
              <a:t>metastatic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disease.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CA-125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should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be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drawn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to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correlate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with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clinical </a:t>
            </a:r>
            <a:r>
              <a:rPr sz="1550" dirty="0">
                <a:latin typeface="Arial MT"/>
                <a:cs typeface="Arial MT"/>
              </a:rPr>
              <a:t>findings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to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monitor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treatment in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the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future.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b="1" spc="-10" dirty="0">
                <a:latin typeface="Arial"/>
                <a:cs typeface="Arial"/>
              </a:rPr>
              <a:t>Exploratory</a:t>
            </a:r>
            <a:r>
              <a:rPr sz="1550" b="1" spc="-65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laparotomy</a:t>
            </a:r>
            <a:r>
              <a:rPr sz="1550" b="1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with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cancer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resection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and </a:t>
            </a:r>
            <a:r>
              <a:rPr sz="1550" dirty="0">
                <a:latin typeface="Arial MT"/>
                <a:cs typeface="Arial MT"/>
              </a:rPr>
              <a:t>inspection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of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the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entire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abdominal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cavity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for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metastases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(ie,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b="1" dirty="0">
                <a:latin typeface="Arial"/>
                <a:cs typeface="Arial"/>
              </a:rPr>
              <a:t>surgical</a:t>
            </a:r>
            <a:r>
              <a:rPr sz="1550" b="1" spc="5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staging)</a:t>
            </a:r>
            <a:r>
              <a:rPr sz="1550" b="1" spc="-95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is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b="1" dirty="0">
                <a:latin typeface="Arial"/>
                <a:cs typeface="Arial"/>
              </a:rPr>
              <a:t>required</a:t>
            </a:r>
            <a:r>
              <a:rPr sz="1550" b="1" spc="-7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when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there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is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spc="-50" dirty="0">
                <a:latin typeface="Arial MT"/>
                <a:cs typeface="Arial MT"/>
              </a:rPr>
              <a:t>a </a:t>
            </a:r>
            <a:r>
              <a:rPr sz="1550" dirty="0">
                <a:latin typeface="Arial MT"/>
                <a:cs typeface="Arial MT"/>
              </a:rPr>
              <a:t>high</a:t>
            </a:r>
            <a:r>
              <a:rPr sz="1550" spc="-2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clinical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ts val="1805"/>
              </a:lnSpc>
            </a:pPr>
            <a:r>
              <a:rPr sz="1550" dirty="0">
                <a:latin typeface="Arial MT"/>
                <a:cs typeface="Arial MT"/>
              </a:rPr>
              <a:t>suspicion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of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EOG,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particularly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with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acute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presentation,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as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this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patient.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During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surgery,</a:t>
            </a:r>
            <a:r>
              <a:rPr sz="1550" spc="-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the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ovaries,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50" dirty="0">
                <a:latin typeface="Arial MT"/>
                <a:cs typeface="Arial MT"/>
              </a:rPr>
              <a:t>uterus, omentum,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any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visually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apparent cancerous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lesion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will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be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removed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pelvic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paraaortic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550" dirty="0">
                <a:latin typeface="Arial MT"/>
                <a:cs typeface="Arial MT"/>
              </a:rPr>
              <a:t>lymph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nodes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will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be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dissected.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Chemotherapy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with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platinum-</a:t>
            </a:r>
            <a:r>
              <a:rPr sz="1550" dirty="0">
                <a:latin typeface="Arial MT"/>
                <a:cs typeface="Arial MT"/>
              </a:rPr>
              <a:t>based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agents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is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initiated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after </a:t>
            </a:r>
            <a:r>
              <a:rPr sz="1550" spc="-10" dirty="0">
                <a:latin typeface="Arial MT"/>
                <a:cs typeface="Arial MT"/>
              </a:rPr>
              <a:t>surgery.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solidFill>
                  <a:srgbClr val="FFFFFF"/>
                </a:solidFill>
              </a:rPr>
              <a:t>Prognosis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371600" y="1082675"/>
            <a:ext cx="6410960" cy="266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Overall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five-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year</a:t>
            </a:r>
            <a:r>
              <a:rPr sz="1550" spc="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survival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in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women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with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ovarian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cancer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is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less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than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45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%.</a:t>
            </a:r>
            <a:endParaRPr sz="155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850" y="1820291"/>
            <a:ext cx="5876925" cy="362153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7872" y="1297241"/>
            <a:ext cx="7558405" cy="26238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major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prognostic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factors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associated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with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improved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outcome</a:t>
            </a:r>
            <a:r>
              <a:rPr sz="1550" spc="1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were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: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 MT"/>
              <a:cs typeface="Arial MT"/>
            </a:endParaRPr>
          </a:p>
          <a:p>
            <a:pPr marL="346710" marR="5080" indent="-334645">
              <a:lnSpc>
                <a:spcPct val="101000"/>
              </a:lnSpc>
              <a:spcBef>
                <a:spcPts val="5"/>
              </a:spcBef>
              <a:buAutoNum type="arabicParenR"/>
              <a:tabLst>
                <a:tab pos="1741805" algn="l"/>
              </a:tabLst>
            </a:pP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younger</a:t>
            </a:r>
            <a:r>
              <a:rPr sz="1550" b="1" spc="-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age</a:t>
            </a:r>
            <a:r>
              <a:rPr sz="1550" b="1" spc="-4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: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Younger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patients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are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more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likely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to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have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favorable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prognosis 	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because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they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are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more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likely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to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have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tumors</a:t>
            </a:r>
            <a:r>
              <a:rPr sz="1550" spc="-3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less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aggressive 	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histology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and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lower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grade,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and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better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 baseline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performance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status.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F5B5D"/>
              </a:buClr>
              <a:buFont typeface="Arial"/>
              <a:buAutoNum type="arabicParenR"/>
            </a:pPr>
            <a:endParaRPr sz="1550">
              <a:latin typeface="Arial MT"/>
              <a:cs typeface="Arial MT"/>
            </a:endParaRPr>
          </a:p>
          <a:p>
            <a:pPr marL="346710" indent="-334010">
              <a:lnSpc>
                <a:spcPct val="100000"/>
              </a:lnSpc>
              <a:buAutoNum type="arabicParenR"/>
              <a:tabLst>
                <a:tab pos="346710" algn="l"/>
              </a:tabLst>
            </a:pP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Low</a:t>
            </a:r>
            <a:r>
              <a:rPr sz="1550" b="1" spc="-2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volume</a:t>
            </a:r>
            <a:r>
              <a:rPr sz="1550" b="1" spc="-4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of</a:t>
            </a:r>
            <a:r>
              <a:rPr sz="1550" b="1" spc="1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F5B5D"/>
                </a:solidFill>
                <a:latin typeface="Arial"/>
                <a:cs typeface="Arial"/>
              </a:rPr>
              <a:t>residual</a:t>
            </a:r>
            <a:r>
              <a:rPr sz="1550" b="1" spc="-5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F5B5D"/>
                </a:solidFill>
                <a:latin typeface="Arial"/>
                <a:cs typeface="Arial"/>
              </a:rPr>
              <a:t>disease.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F5B5D"/>
              </a:buClr>
              <a:buFont typeface="Arial"/>
              <a:buAutoNum type="arabicParenR"/>
            </a:pPr>
            <a:endParaRPr sz="1550">
              <a:latin typeface="Arial"/>
              <a:cs typeface="Arial"/>
            </a:endParaRPr>
          </a:p>
          <a:p>
            <a:pPr marL="346710" indent="-334010">
              <a:lnSpc>
                <a:spcPct val="100000"/>
              </a:lnSpc>
              <a:buAutoNum type="arabicParenR"/>
              <a:tabLst>
                <a:tab pos="346710" algn="l"/>
              </a:tabLst>
            </a:pP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Good</a:t>
            </a:r>
            <a:r>
              <a:rPr sz="1550" b="1" spc="2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F5B5D"/>
                </a:solidFill>
                <a:latin typeface="Arial"/>
                <a:cs typeface="Arial"/>
              </a:rPr>
              <a:t>performance</a:t>
            </a:r>
            <a:r>
              <a:rPr sz="1550" b="1" spc="-4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F5B5D"/>
                </a:solidFill>
                <a:latin typeface="Arial"/>
                <a:cs typeface="Arial"/>
              </a:rPr>
              <a:t>status.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Clr>
                <a:srgbClr val="4F5B5D"/>
              </a:buClr>
              <a:buFont typeface="Arial"/>
              <a:buAutoNum type="arabicParenR"/>
            </a:pPr>
            <a:endParaRPr sz="1550">
              <a:latin typeface="Arial"/>
              <a:cs typeface="Arial"/>
            </a:endParaRPr>
          </a:p>
          <a:p>
            <a:pPr marL="346710" indent="-334010">
              <a:lnSpc>
                <a:spcPct val="100000"/>
              </a:lnSpc>
              <a:buAutoNum type="arabicParenR"/>
              <a:tabLst>
                <a:tab pos="346710" algn="l"/>
              </a:tabLst>
            </a:pPr>
            <a:r>
              <a:rPr sz="1550" b="1" dirty="0">
                <a:solidFill>
                  <a:srgbClr val="4F5B5D"/>
                </a:solidFill>
                <a:latin typeface="Arial"/>
                <a:cs typeface="Arial"/>
              </a:rPr>
              <a:t>Serous</a:t>
            </a:r>
            <a:r>
              <a:rPr sz="1550" b="1" spc="-3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F5B5D"/>
                </a:solidFill>
                <a:latin typeface="Arial"/>
                <a:cs typeface="Arial"/>
              </a:rPr>
              <a:t>histology.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050" y="1227772"/>
            <a:ext cx="8756650" cy="2146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10" dirty="0">
                <a:solidFill>
                  <a:srgbClr val="4F5B5D"/>
                </a:solidFill>
                <a:latin typeface="Arial"/>
                <a:cs typeface="Arial"/>
              </a:rPr>
              <a:t>POSTTREATMENT</a:t>
            </a:r>
            <a:r>
              <a:rPr sz="1550" b="1" spc="-7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F5B5D"/>
                </a:solidFill>
                <a:latin typeface="Arial"/>
                <a:cs typeface="Arial"/>
              </a:rPr>
              <a:t>SURVEILLANCE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buAutoNum type="arabicParenR"/>
              <a:tabLst>
                <a:tab pos="239395" algn="l"/>
              </a:tabLst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Office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visits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(including</a:t>
            </a:r>
            <a:r>
              <a:rPr sz="1550" spc="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physical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and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pelvic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exams)</a:t>
            </a:r>
            <a:r>
              <a:rPr sz="1550" spc="-1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every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three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to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six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months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up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to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five</a:t>
            </a:r>
            <a:r>
              <a:rPr sz="1550" spc="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years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posttreatment,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then</a:t>
            </a:r>
            <a:r>
              <a:rPr sz="1550" spc="1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annually.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Arial MT"/>
              <a:cs typeface="Arial MT"/>
            </a:endParaRPr>
          </a:p>
          <a:p>
            <a:pPr marL="239395" indent="-226695">
              <a:lnSpc>
                <a:spcPct val="100000"/>
              </a:lnSpc>
              <a:buAutoNum type="arabicParenR" startAt="2"/>
              <a:tabLst>
                <a:tab pos="239395" algn="l"/>
              </a:tabLst>
            </a:pP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CA-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125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or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other tumor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markers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(eg,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HE4)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every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visit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if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initially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elevated,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if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indicated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F5B5D"/>
              </a:buClr>
              <a:buFont typeface="Arial MT"/>
              <a:buAutoNum type="arabicParenR" startAt="2"/>
            </a:pPr>
            <a:endParaRPr sz="1550">
              <a:latin typeface="Arial MT"/>
              <a:cs typeface="Arial MT"/>
            </a:endParaRPr>
          </a:p>
          <a:p>
            <a:pPr marL="239395" indent="-226695">
              <a:lnSpc>
                <a:spcPct val="100000"/>
              </a:lnSpc>
              <a:buAutoNum type="arabicParenR" startAt="2"/>
              <a:tabLst>
                <a:tab pos="239395" algn="l"/>
              </a:tabLst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Other</a:t>
            </a:r>
            <a:r>
              <a:rPr sz="1550" spc="-9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testing (ie,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chemistry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profile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or</a:t>
            </a:r>
            <a:r>
              <a:rPr sz="1550" spc="-9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complete</a:t>
            </a:r>
            <a:r>
              <a:rPr sz="1550" spc="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blood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count,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CT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scan,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or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transvaginal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ultrasound</a:t>
            </a:r>
            <a:r>
              <a:rPr sz="1550" spc="-6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in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women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who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underwent</a:t>
            </a:r>
            <a:r>
              <a:rPr sz="1550" spc="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4F5B5D"/>
                </a:solidFill>
                <a:latin typeface="Arial MT"/>
                <a:cs typeface="Arial MT"/>
              </a:rPr>
              <a:t>fertility-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sparing</a:t>
            </a:r>
            <a:r>
              <a:rPr sz="1550" spc="-5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surgery) only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as</a:t>
            </a:r>
            <a:r>
              <a:rPr sz="1550" spc="-3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clinically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indicated.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5667375"/>
          </a:xfrm>
          <a:custGeom>
            <a:avLst/>
            <a:gdLst/>
            <a:ahLst/>
            <a:cxnLst/>
            <a:rect l="l" t="t" r="r" b="b"/>
            <a:pathLst>
              <a:path w="10058400" h="5667375">
                <a:moveTo>
                  <a:pt x="10058400" y="0"/>
                </a:moveTo>
                <a:lnTo>
                  <a:pt x="0" y="0"/>
                </a:lnTo>
                <a:lnTo>
                  <a:pt x="0" y="5667375"/>
                </a:lnTo>
                <a:lnTo>
                  <a:pt x="10058400" y="56673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CAD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7877" y="1296924"/>
            <a:ext cx="310515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dirty="0">
                <a:solidFill>
                  <a:srgbClr val="4F5B5D"/>
                </a:solidFill>
                <a:latin typeface="Arial"/>
                <a:cs typeface="Arial"/>
              </a:rPr>
              <a:t>Screening</a:t>
            </a:r>
            <a:r>
              <a:rPr sz="1700" b="1" spc="15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F5B5D"/>
                </a:solidFill>
                <a:latin typeface="Arial"/>
                <a:cs typeface="Arial"/>
              </a:rPr>
              <a:t>for</a:t>
            </a:r>
            <a:r>
              <a:rPr sz="1700" b="1" spc="170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F5B5D"/>
                </a:solidFill>
                <a:latin typeface="Arial"/>
                <a:cs typeface="Arial"/>
              </a:rPr>
              <a:t>ovarian</a:t>
            </a:r>
            <a:r>
              <a:rPr sz="1700" b="1" spc="165" dirty="0">
                <a:solidFill>
                  <a:srgbClr val="4F5B5D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4F5B5D"/>
                </a:solidFill>
                <a:latin typeface="Arial"/>
                <a:cs typeface="Arial"/>
              </a:rPr>
              <a:t>cancer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7877" y="2089848"/>
            <a:ext cx="7397115" cy="972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Screening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for</a:t>
            </a:r>
            <a:r>
              <a:rPr sz="1550" spc="-8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high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risk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women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:</a:t>
            </a:r>
            <a:r>
              <a:rPr sz="1550" spc="-7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There</a:t>
            </a:r>
            <a:r>
              <a:rPr sz="1550" spc="1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is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consensus</a:t>
            </a:r>
            <a:r>
              <a:rPr sz="1550" spc="-4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that women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at average</a:t>
            </a:r>
            <a:r>
              <a:rPr sz="1550" spc="-5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risk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4F5B5D"/>
                </a:solidFill>
                <a:latin typeface="Arial MT"/>
                <a:cs typeface="Arial MT"/>
              </a:rPr>
              <a:t>for</a:t>
            </a:r>
            <a:endParaRPr sz="1550">
              <a:latin typeface="Arial MT"/>
              <a:cs typeface="Arial MT"/>
            </a:endParaRPr>
          </a:p>
          <a:p>
            <a:pPr marL="228600">
              <a:lnSpc>
                <a:spcPct val="100000"/>
              </a:lnSpc>
              <a:spcBef>
                <a:spcPts val="20"/>
              </a:spcBef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ovarian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cancer</a:t>
            </a:r>
            <a:r>
              <a:rPr sz="1550" spc="-9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should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NOT</a:t>
            </a:r>
            <a:r>
              <a:rPr sz="1550" spc="-1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undergo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screening.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Screening</a:t>
            </a:r>
            <a:r>
              <a:rPr sz="1550" spc="1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tests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: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Measurement</a:t>
            </a:r>
            <a:r>
              <a:rPr sz="1550" spc="-7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of</a:t>
            </a:r>
            <a:r>
              <a:rPr sz="1550" spc="-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CA</a:t>
            </a:r>
            <a:r>
              <a:rPr sz="1550" spc="-8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125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and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transvaginal</a:t>
            </a:r>
            <a:r>
              <a:rPr sz="1550" spc="-60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F5B5D"/>
                </a:solidFill>
                <a:latin typeface="Arial MT"/>
                <a:cs typeface="Arial MT"/>
              </a:rPr>
              <a:t>pelvic</a:t>
            </a:r>
            <a:r>
              <a:rPr sz="1550" spc="-45" dirty="0">
                <a:solidFill>
                  <a:srgbClr val="4F5B5D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F5B5D"/>
                </a:solidFill>
                <a:latin typeface="Arial MT"/>
                <a:cs typeface="Arial MT"/>
              </a:rPr>
              <a:t>ultrasound.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507773"/>
            <a:ext cx="381000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1" dirty="0">
                <a:solidFill>
                  <a:srgbClr val="C0504D"/>
                </a:solidFill>
                <a:latin typeface="Arial"/>
                <a:cs typeface="Arial"/>
              </a:rPr>
              <a:t>Ovarian</a:t>
            </a:r>
            <a:r>
              <a:rPr sz="2150" b="1" spc="19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C0504D"/>
                </a:solidFill>
                <a:latin typeface="Arial"/>
                <a:cs typeface="Arial"/>
              </a:rPr>
              <a:t>Neoplasms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692" y="1158875"/>
            <a:ext cx="9029065" cy="11521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13360" marR="5080" indent="-209550">
              <a:lnSpc>
                <a:spcPct val="100899"/>
              </a:lnSpc>
              <a:spcBef>
                <a:spcPts val="80"/>
              </a:spcBef>
              <a:buSzPct val="86111"/>
              <a:buChar char="●"/>
              <a:tabLst>
                <a:tab pos="266700" algn="l"/>
              </a:tabLst>
            </a:pPr>
            <a:r>
              <a:rPr sz="1800" dirty="0">
                <a:latin typeface="Arial MT"/>
                <a:cs typeface="Arial MT"/>
              </a:rPr>
              <a:t>Ovarian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neoplasms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arise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from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surface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epithelium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germ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cells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sex-cord</a:t>
            </a:r>
            <a:r>
              <a:rPr sz="1800" spc="-10" dirty="0">
                <a:latin typeface="Arial MT"/>
                <a:cs typeface="Arial MT"/>
              </a:rPr>
              <a:t>-</a:t>
            </a:r>
            <a:r>
              <a:rPr sz="1800" spc="500" dirty="0">
                <a:latin typeface="Arial MT"/>
                <a:cs typeface="Arial MT"/>
              </a:rPr>
              <a:t> 	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stromal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tissue</a:t>
            </a:r>
            <a:r>
              <a:rPr sz="1800" u="sng" spc="-6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may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benign,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borderline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malignant.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These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neoplasms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persist 	</a:t>
            </a:r>
            <a:r>
              <a:rPr sz="1800" b="1" dirty="0">
                <a:latin typeface="Arial"/>
                <a:cs typeface="Arial"/>
              </a:rPr>
              <a:t>unless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excised.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"/>
              </a:spcBef>
              <a:buFont typeface="Arial MT"/>
              <a:buChar char="●"/>
            </a:pPr>
            <a:endParaRPr sz="1800" dirty="0">
              <a:latin typeface="Arial"/>
              <a:cs typeface="Arial"/>
            </a:endParaRPr>
          </a:p>
        </p:txBody>
      </p:sp>
      <p:grpSp>
        <p:nvGrpSpPr>
          <p:cNvPr id="4" name="object 2"/>
          <p:cNvGrpSpPr/>
          <p:nvPr/>
        </p:nvGrpSpPr>
        <p:grpSpPr>
          <a:xfrm>
            <a:off x="474492" y="2073275"/>
            <a:ext cx="9144000" cy="3276600"/>
            <a:chOff x="342885" y="371384"/>
            <a:chExt cx="9368155" cy="4967605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885" y="371384"/>
              <a:ext cx="9367929" cy="4967395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>
            <a:xfrm>
              <a:off x="390524" y="400329"/>
              <a:ext cx="9277350" cy="4870450"/>
            </a:xfrm>
            <a:custGeom>
              <a:avLst/>
              <a:gdLst/>
              <a:ahLst/>
              <a:cxnLst/>
              <a:rect l="l" t="t" r="r" b="b"/>
              <a:pathLst>
                <a:path w="9277350" h="4870450">
                  <a:moveTo>
                    <a:pt x="9277350" y="0"/>
                  </a:moveTo>
                  <a:lnTo>
                    <a:pt x="0" y="0"/>
                  </a:lnTo>
                  <a:lnTo>
                    <a:pt x="0" y="4869941"/>
                  </a:lnTo>
                  <a:lnTo>
                    <a:pt x="9277350" y="4869941"/>
                  </a:lnTo>
                  <a:lnTo>
                    <a:pt x="9277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3575" y="533742"/>
              <a:ext cx="6191250" cy="46031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332" y="1188974"/>
            <a:ext cx="9107805" cy="18319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0"/>
              </a:spcBef>
            </a:pPr>
            <a:r>
              <a:rPr sz="1950" b="1" dirty="0">
                <a:latin typeface="Arial"/>
                <a:cs typeface="Arial"/>
              </a:rPr>
              <a:t>Ovarian</a:t>
            </a:r>
            <a:r>
              <a:rPr sz="1950" b="1" spc="6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cancer</a:t>
            </a:r>
            <a:r>
              <a:rPr sz="1950" b="1" spc="-5" dirty="0">
                <a:latin typeface="Arial"/>
                <a:cs typeface="Arial"/>
              </a:rPr>
              <a:t> </a:t>
            </a:r>
            <a:r>
              <a:rPr sz="1950" dirty="0">
                <a:latin typeface="Arial MT"/>
                <a:cs typeface="Arial MT"/>
              </a:rPr>
              <a:t>is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one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of</a:t>
            </a:r>
            <a:r>
              <a:rPr sz="1950" spc="4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the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leading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causes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of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b="1" dirty="0">
                <a:latin typeface="Arial"/>
                <a:cs typeface="Arial"/>
              </a:rPr>
              <a:t>cancer</a:t>
            </a:r>
            <a:r>
              <a:rPr sz="1950" b="1" spc="5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mortality</a:t>
            </a:r>
            <a:r>
              <a:rPr sz="1950" b="1" spc="25" dirty="0">
                <a:latin typeface="Arial"/>
                <a:cs typeface="Arial"/>
              </a:rPr>
              <a:t> </a:t>
            </a:r>
            <a:r>
              <a:rPr sz="1950" dirty="0">
                <a:latin typeface="Arial MT"/>
                <a:cs typeface="Arial MT"/>
              </a:rPr>
              <a:t>in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the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World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as </a:t>
            </a:r>
            <a:r>
              <a:rPr sz="1950" dirty="0">
                <a:latin typeface="Arial MT"/>
                <a:cs typeface="Arial MT"/>
              </a:rPr>
              <a:t>the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disease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is</a:t>
            </a:r>
            <a:r>
              <a:rPr sz="1950" spc="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typically</a:t>
            </a:r>
            <a:r>
              <a:rPr sz="1950" spc="5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diagnosed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in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b="1" dirty="0">
                <a:latin typeface="Arial"/>
                <a:cs typeface="Arial"/>
              </a:rPr>
              <a:t>advanced</a:t>
            </a:r>
            <a:r>
              <a:rPr sz="1950" b="1" spc="-2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stages</a:t>
            </a:r>
            <a:r>
              <a:rPr sz="1950" b="1" spc="65" dirty="0">
                <a:latin typeface="Arial"/>
                <a:cs typeface="Arial"/>
              </a:rPr>
              <a:t> </a:t>
            </a:r>
            <a:r>
              <a:rPr sz="1950" dirty="0">
                <a:latin typeface="Arial MT"/>
                <a:cs typeface="Arial MT"/>
              </a:rPr>
              <a:t>with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widespread </a:t>
            </a:r>
            <a:r>
              <a:rPr sz="1950" b="1" dirty="0">
                <a:latin typeface="Arial"/>
                <a:cs typeface="Arial"/>
              </a:rPr>
              <a:t>metastasis.</a:t>
            </a:r>
            <a:r>
              <a:rPr sz="1950" b="1" spc="20" dirty="0">
                <a:latin typeface="Arial"/>
                <a:cs typeface="Arial"/>
              </a:rPr>
              <a:t> </a:t>
            </a:r>
            <a:r>
              <a:rPr sz="1950" dirty="0">
                <a:latin typeface="Arial MT"/>
                <a:cs typeface="Arial MT"/>
              </a:rPr>
              <a:t>For</a:t>
            </a:r>
            <a:r>
              <a:rPr sz="1950" spc="5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average-risk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patients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(eg,</a:t>
            </a:r>
            <a:r>
              <a:rPr sz="1950" spc="8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no</a:t>
            </a:r>
            <a:r>
              <a:rPr sz="1950" spc="7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hereditary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cancer</a:t>
            </a:r>
            <a:r>
              <a:rPr sz="1950" spc="5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syndromes),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b="1" spc="-25" dirty="0">
                <a:latin typeface="Arial"/>
                <a:cs typeface="Arial"/>
              </a:rPr>
              <a:t>no </a:t>
            </a:r>
            <a:r>
              <a:rPr sz="1950" b="1" dirty="0">
                <a:latin typeface="Arial"/>
                <a:cs typeface="Arial"/>
              </a:rPr>
              <a:t>screening</a:t>
            </a:r>
            <a:r>
              <a:rPr sz="1950" b="1" spc="10" dirty="0">
                <a:latin typeface="Arial"/>
                <a:cs typeface="Arial"/>
              </a:rPr>
              <a:t> </a:t>
            </a:r>
            <a:r>
              <a:rPr sz="1950" dirty="0">
                <a:latin typeface="Arial MT"/>
                <a:cs typeface="Arial MT"/>
              </a:rPr>
              <a:t>tests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exist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to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detect</a:t>
            </a:r>
            <a:r>
              <a:rPr sz="1950" spc="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ovarian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cancer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in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its</a:t>
            </a:r>
            <a:r>
              <a:rPr sz="1950" spc="6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early,</a:t>
            </a:r>
            <a:r>
              <a:rPr sz="1950" spc="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more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treatable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stages. </a:t>
            </a:r>
            <a:r>
              <a:rPr sz="1950" dirty="0">
                <a:latin typeface="Arial MT"/>
                <a:cs typeface="Arial MT"/>
              </a:rPr>
              <a:t>This patient's</a:t>
            </a:r>
            <a:r>
              <a:rPr sz="1950" spc="8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family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history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of</a:t>
            </a:r>
            <a:r>
              <a:rPr sz="1950" spc="-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a</a:t>
            </a:r>
            <a:r>
              <a:rPr sz="1950" spc="4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single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second-</a:t>
            </a:r>
            <a:r>
              <a:rPr sz="1950" dirty="0">
                <a:latin typeface="Arial MT"/>
                <a:cs typeface="Arial MT"/>
              </a:rPr>
              <a:t>degree</a:t>
            </a:r>
            <a:r>
              <a:rPr sz="1950" spc="4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relative</a:t>
            </a:r>
            <a:r>
              <a:rPr sz="1950" spc="4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with</a:t>
            </a:r>
            <a:r>
              <a:rPr sz="1950" spc="4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ovarian</a:t>
            </a:r>
            <a:r>
              <a:rPr sz="1950" spc="4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cancer </a:t>
            </a:r>
            <a:r>
              <a:rPr sz="1950" dirty="0">
                <a:latin typeface="Arial MT"/>
                <a:cs typeface="Arial MT"/>
              </a:rPr>
              <a:t>does</a:t>
            </a:r>
            <a:r>
              <a:rPr sz="1950" spc="7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not</a:t>
            </a:r>
            <a:r>
              <a:rPr sz="1950" spc="6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impart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increased</a:t>
            </a:r>
            <a:r>
              <a:rPr sz="1950" spc="3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likelihood</a:t>
            </a:r>
            <a:r>
              <a:rPr sz="1950" spc="4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of</a:t>
            </a:r>
            <a:r>
              <a:rPr sz="1950" spc="-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a</a:t>
            </a:r>
            <a:r>
              <a:rPr sz="1950" spc="4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hereditary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cancer</a:t>
            </a:r>
            <a:r>
              <a:rPr sz="1950" spc="10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syndrome.</a:t>
            </a:r>
            <a:endParaRPr sz="1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37803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399" cy="3780367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919145" y="4352635"/>
            <a:ext cx="0" cy="75607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5261B2-8815-1195-C6BA-41605B57AB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rcRect t="14414" r="1" b="10400"/>
          <a:stretch/>
        </p:blipFill>
        <p:spPr>
          <a:xfrm>
            <a:off x="20" y="10"/>
            <a:ext cx="10055865" cy="56705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58" y="532051"/>
            <a:ext cx="6517916" cy="46064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4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Endometrial hyperplasia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D83131-BADD-9F67-65AE-9E2EFE0C7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2576" y="532051"/>
            <a:ext cx="2554964" cy="46064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20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5174" y="1512146"/>
            <a:ext cx="0" cy="2646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CE06DF-C84E-4980-3BBF-18F174F7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4D1EA3-D26C-2815-0E56-FAB4EFB9F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06" y="1890183"/>
            <a:ext cx="9213494" cy="3780367"/>
          </a:xfrm>
        </p:spPr>
        <p:txBody>
          <a:bodyPr>
            <a:normAutofit/>
          </a:bodyPr>
          <a:lstStyle/>
          <a:p>
            <a:r>
              <a:rPr lang="en-US" sz="2400" dirty="0"/>
              <a:t>Abnormal proliferation of endometrial glands due to unopposed estrogen stimulation. Leads to an increased gland-to-stroma ratio.</a:t>
            </a:r>
          </a:p>
        </p:txBody>
      </p:sp>
    </p:spTree>
    <p:extLst>
      <p:ext uri="{BB962C8B-B14F-4D97-AF65-F5344CB8AC3E}">
        <p14:creationId xmlns:p14="http://schemas.microsoft.com/office/powerpoint/2010/main" val="2561746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D30E-08C3-F954-E309-F8F3282C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77A35-3D63-CF04-9F9F-AB351DE93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06" y="1890183"/>
            <a:ext cx="9213494" cy="3780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general, all premalignant and malignant uterine conditions are estrogen-dependent. Therefore, increased estrogen exposure leads to endometrial hyperplasia, which may progress to endometrial carcinoma.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Obesity (peripheral conversion of androgens to estrogen).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Unopposed estrogen exposure: Chronic anovulation (e.g., PCOS, perimenopause).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Estrogen-only therapy without progestogens. HRT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Tamoxifen use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Late menopause / Early menarche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Estrogen-secreting tumors (e.g., granulosa cell tumors)</a:t>
            </a:r>
          </a:p>
        </p:txBody>
      </p:sp>
    </p:spTree>
    <p:extLst>
      <p:ext uri="{BB962C8B-B14F-4D97-AF65-F5344CB8AC3E}">
        <p14:creationId xmlns:p14="http://schemas.microsoft.com/office/powerpoint/2010/main" val="3754888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D81C0-6060-68D8-681D-B22102F9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according to the WHO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EA2D5-5F22-4546-8DC8-033D9F689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06" y="1890183"/>
            <a:ext cx="9213494" cy="3780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Endometrial hyperplasia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Endometrial Hyperplasia without Atypia</a:t>
            </a:r>
          </a:p>
          <a:p>
            <a:r>
              <a:rPr lang="en-US" sz="1800" dirty="0"/>
              <a:t>	•	Glands are proliferative and may be crowded, but there is no cytologic atypia.</a:t>
            </a:r>
          </a:p>
          <a:p>
            <a:r>
              <a:rPr lang="en-US" sz="1800" dirty="0"/>
              <a:t>	•	Low risk of progression to cancer (1–3% over 10–20 years).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1800" dirty="0"/>
              <a:t>Atypical Endometrial Hyperplasia/nuclear changes (also called Endometrial Intraepithelial Neoplasia – EIN)</a:t>
            </a:r>
          </a:p>
          <a:p>
            <a:r>
              <a:rPr lang="en-US" sz="1800" dirty="0"/>
              <a:t>	•	Presence of cytologic atypia, with glandular crowding and architectural complexity.</a:t>
            </a:r>
          </a:p>
          <a:p>
            <a:r>
              <a:rPr lang="en-US" sz="1800" dirty="0"/>
              <a:t>	•	High risk of progression to carcinoma (up to 30% or more).</a:t>
            </a:r>
          </a:p>
          <a:p>
            <a:r>
              <a:rPr lang="en-US" sz="1800" dirty="0"/>
              <a:t>	•	Considered pre-malignant.</a:t>
            </a:r>
          </a:p>
        </p:txBody>
      </p:sp>
    </p:spTree>
    <p:extLst>
      <p:ext uri="{BB962C8B-B14F-4D97-AF65-F5344CB8AC3E}">
        <p14:creationId xmlns:p14="http://schemas.microsoft.com/office/powerpoint/2010/main" val="148625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D46B-AC3F-1622-BF80-A9787660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D15D2-C0AC-BA3F-C4F4-4AAE047E9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06" y="1890183"/>
            <a:ext cx="9213494" cy="3780367"/>
          </a:xfrm>
        </p:spPr>
        <p:txBody>
          <a:bodyPr>
            <a:normAutofit/>
          </a:bodyPr>
          <a:lstStyle/>
          <a:p>
            <a:r>
              <a:rPr lang="en-US" sz="2400" dirty="0"/>
              <a:t>Abnormal uterine bleeding: menorrhagia, intermenstrual bleeding, postmenopausal bleeding.</a:t>
            </a:r>
          </a:p>
        </p:txBody>
      </p:sp>
    </p:spTree>
    <p:extLst>
      <p:ext uri="{BB962C8B-B14F-4D97-AF65-F5344CB8AC3E}">
        <p14:creationId xmlns:p14="http://schemas.microsoft.com/office/powerpoint/2010/main" val="1477518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CAA1-F9E7-8476-AF98-24C0CF3F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06" y="483887"/>
            <a:ext cx="8019059" cy="1239960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F354F-AC5C-4975-7C86-B9DFF6E01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50" y="1890712"/>
            <a:ext cx="9213850" cy="3779838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Step 1: Clinical History</a:t>
            </a:r>
          </a:p>
          <a:p>
            <a:r>
              <a:rPr lang="en-US" sz="2000" dirty="0"/>
              <a:t>Evaluate all women with abnormal uterine or postmenopausal bleeding.</a:t>
            </a:r>
          </a:p>
          <a:p>
            <a:r>
              <a:rPr lang="en-US" sz="2000" dirty="0"/>
              <a:t>Identify risk factors</a:t>
            </a:r>
          </a:p>
          <a:p>
            <a:r>
              <a:rPr lang="en-US" sz="2000" b="1" dirty="0"/>
              <a:t>Step 2: Transvaginal Ultrasound (TVS)</a:t>
            </a:r>
          </a:p>
          <a:p>
            <a:r>
              <a:rPr lang="en-US" sz="2000" dirty="0"/>
              <a:t>First-line imaging modality.</a:t>
            </a:r>
          </a:p>
          <a:p>
            <a:r>
              <a:rPr lang="en-US" sz="2000" dirty="0"/>
              <a:t>Assess endometrial thickness (ET):</a:t>
            </a:r>
          </a:p>
          <a:p>
            <a:r>
              <a:rPr lang="en-US" sz="2000" dirty="0"/>
              <a:t>Premenopausal: ET &gt;16 mm → biopsy recommended.</a:t>
            </a:r>
          </a:p>
          <a:p>
            <a:r>
              <a:rPr lang="en-US" sz="2000" dirty="0"/>
              <a:t>** Keep in mind the cycle phase (proliferative or luteal).</a:t>
            </a:r>
          </a:p>
          <a:p>
            <a:r>
              <a:rPr lang="en-US" sz="2000" dirty="0"/>
              <a:t>Postmenopausal: ET ≥4 mm → requires biopsy. </a:t>
            </a:r>
          </a:p>
          <a:p>
            <a:r>
              <a:rPr lang="en-US" sz="2000" dirty="0"/>
              <a:t>**Any woman &gt;40 years old with abnormal uterine bleeding requires biopsy regardless of the endometrial thickness.</a:t>
            </a:r>
          </a:p>
        </p:txBody>
      </p:sp>
    </p:spTree>
    <p:extLst>
      <p:ext uri="{BB962C8B-B14F-4D97-AF65-F5344CB8AC3E}">
        <p14:creationId xmlns:p14="http://schemas.microsoft.com/office/powerpoint/2010/main" val="327642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301F-2518-7E36-1040-78979239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25300-D235-9BF4-C06C-253883C63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06" y="1890183"/>
            <a:ext cx="9213494" cy="3780367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/>
              <a:t>Step 3: Endometrial Sampling</a:t>
            </a:r>
          </a:p>
          <a:p>
            <a:r>
              <a:rPr lang="en-US" sz="1800" dirty="0"/>
              <a:t>A. Pipelle Biopsy</a:t>
            </a:r>
          </a:p>
          <a:p>
            <a:r>
              <a:rPr lang="en-US" sz="1800" dirty="0"/>
              <a:t>Office-based procedure.</a:t>
            </a:r>
          </a:p>
          <a:p>
            <a:r>
              <a:rPr lang="en-US" sz="1800" dirty="0"/>
              <a:t>60–90% sensitivity.</a:t>
            </a:r>
          </a:p>
          <a:p>
            <a:r>
              <a:rPr lang="en-US" sz="1800" dirty="0"/>
              <a:t>Minimally invasive and cost-effective.</a:t>
            </a:r>
          </a:p>
          <a:p>
            <a:r>
              <a:rPr lang="en-US" sz="1800" dirty="0"/>
              <a:t>Limitations: May miss focal lesions → if negative but suspicion remains, proceed to hysteroscopy.</a:t>
            </a:r>
          </a:p>
          <a:p>
            <a:r>
              <a:rPr lang="en-US" sz="1800" dirty="0"/>
              <a:t>B. Hysteroscopy + Biopsy</a:t>
            </a:r>
          </a:p>
          <a:p>
            <a:r>
              <a:rPr lang="en-US" sz="1800" dirty="0"/>
              <a:t>Gold standard: Allows direct visualization + targeted biopsy.</a:t>
            </a:r>
          </a:p>
          <a:p>
            <a:r>
              <a:rPr lang="en-US" sz="1800" dirty="0"/>
              <a:t>Indicated if:</a:t>
            </a:r>
          </a:p>
          <a:p>
            <a:r>
              <a:rPr lang="en-US" sz="1800" dirty="0"/>
              <a:t>Pipelle is inconclusive/inadequate.</a:t>
            </a:r>
          </a:p>
          <a:p>
            <a:r>
              <a:rPr lang="en-US" sz="1800" dirty="0"/>
              <a:t>Imaging suggests focal lesions.</a:t>
            </a:r>
          </a:p>
        </p:txBody>
      </p:sp>
    </p:spTree>
    <p:extLst>
      <p:ext uri="{BB962C8B-B14F-4D97-AF65-F5344CB8AC3E}">
        <p14:creationId xmlns:p14="http://schemas.microsoft.com/office/powerpoint/2010/main" val="611733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8130-8409-43AC-83F5-1F09D0781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E8F05-09AB-5853-0C7E-05E3B486D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06" y="1890183"/>
            <a:ext cx="9213494" cy="3780367"/>
          </a:xfrm>
        </p:spPr>
        <p:txBody>
          <a:bodyPr>
            <a:normAutofit/>
          </a:bodyPr>
          <a:lstStyle/>
          <a:p>
            <a:r>
              <a:rPr lang="en-US" sz="2400" b="1" dirty="0"/>
              <a:t>For the evaluation of abnormal uterine bleeding, endometrial biopsy should be considered in: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Patients &gt; 45 years old as first-line test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Patients with abnormal uterine bleeding that persists despite medical management, regardless of 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Patients &lt; 45 years old with risk factors for endometrial cancer (Strong Recommendation)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0874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CADE9-F6BF-0B69-AE75-49DC108D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F514F-9F52-6A14-38B6-D15BCE33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06" y="1890183"/>
            <a:ext cx="9213494" cy="3780367"/>
          </a:xfrm>
        </p:spPr>
        <p:txBody>
          <a:bodyPr>
            <a:normAutofit/>
          </a:bodyPr>
          <a:lstStyle/>
          <a:p>
            <a:r>
              <a:rPr lang="en-US" sz="1800" dirty="0"/>
              <a:t>A. Non-Atypical Hyperplasia</a:t>
            </a:r>
          </a:p>
          <a:p>
            <a:r>
              <a:rPr lang="en-US" sz="1800" dirty="0"/>
              <a:t>First-Line: Mirena IUS (Levonorgestrel-releasing)</a:t>
            </a:r>
          </a:p>
          <a:p>
            <a:r>
              <a:rPr lang="en-US" sz="1800" dirty="0"/>
              <a:t>Delivers local progestogen to the endometrium.</a:t>
            </a:r>
          </a:p>
          <a:p>
            <a:r>
              <a:rPr lang="en-US" sz="1800" dirty="0"/>
              <a:t>~90% regression rate at 6 months.</a:t>
            </a:r>
          </a:p>
          <a:p>
            <a:r>
              <a:rPr lang="en-US" sz="1800" dirty="0"/>
              <a:t>Alternative: Oral Progestogens</a:t>
            </a:r>
          </a:p>
          <a:p>
            <a:r>
              <a:rPr lang="en-US" sz="1800" dirty="0"/>
              <a:t>Continuous or cyclic dosing.</a:t>
            </a:r>
          </a:p>
          <a:p>
            <a:r>
              <a:rPr lang="en-US" sz="1800" dirty="0"/>
              <a:t>Used when IUS is contraindicated or not tolerated.</a:t>
            </a:r>
          </a:p>
          <a:p>
            <a:r>
              <a:rPr lang="en-US" sz="1800" dirty="0"/>
              <a:t>Follow-up:</a:t>
            </a:r>
          </a:p>
          <a:p>
            <a:r>
              <a:rPr lang="en-US" sz="1800" dirty="0"/>
              <a:t>Repeat biopsy at 6-12 months to assess regression.</a:t>
            </a:r>
          </a:p>
        </p:txBody>
      </p:sp>
    </p:spTree>
    <p:extLst>
      <p:ext uri="{BB962C8B-B14F-4D97-AF65-F5344CB8AC3E}">
        <p14:creationId xmlns:p14="http://schemas.microsoft.com/office/powerpoint/2010/main" val="91432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01675"/>
            <a:ext cx="7848600" cy="357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1654" b="1" dirty="0"/>
          </a:p>
          <a:p>
            <a:pPr algn="l" rtl="0"/>
            <a:endParaRPr lang="en-US" sz="1400" b="1" dirty="0"/>
          </a:p>
          <a:p>
            <a:pPr algn="l" rtl="0"/>
            <a:r>
              <a:rPr lang="en-US" sz="1400" dirty="0"/>
              <a:t>● </a:t>
            </a:r>
            <a:r>
              <a:rPr lang="en-US" sz="1400" dirty="0">
                <a:solidFill>
                  <a:srgbClr val="FF0000"/>
                </a:solidFill>
              </a:rPr>
              <a:t>The second most common gynecologic malignancy</a:t>
            </a:r>
          </a:p>
          <a:p>
            <a:pPr algn="l" rtl="0"/>
            <a:endParaRPr lang="en-US" sz="1400" dirty="0"/>
          </a:p>
          <a:p>
            <a:pPr algn="l" rtl="0"/>
            <a:r>
              <a:rPr lang="en-US" sz="1400" dirty="0"/>
              <a:t>● </a:t>
            </a:r>
            <a:r>
              <a:rPr lang="en-US" sz="1400" dirty="0">
                <a:solidFill>
                  <a:srgbClr val="FF0000"/>
                </a:solidFill>
              </a:rPr>
              <a:t>The most common cause of gynecologic cancer death </a:t>
            </a:r>
            <a:r>
              <a:rPr lang="en-US" sz="1400" dirty="0"/>
              <a:t>and the fifth leading cause of </a:t>
            </a:r>
          </a:p>
          <a:p>
            <a:pPr algn="l" rtl="0"/>
            <a:r>
              <a:rPr lang="en-US" sz="1400" dirty="0"/>
              <a:t>    cancer death in women.</a:t>
            </a:r>
          </a:p>
          <a:p>
            <a:pPr algn="l" rtl="0"/>
            <a:endParaRPr lang="en-US" sz="1400" dirty="0"/>
          </a:p>
          <a:p>
            <a:pPr algn="l" rtl="0"/>
            <a:r>
              <a:rPr lang="en-US" sz="1400" dirty="0"/>
              <a:t>● The lifetime risk of developing ovarian cancer in US is.</a:t>
            </a:r>
            <a:r>
              <a:rPr lang="en-US" sz="1400" b="1" dirty="0"/>
              <a:t> 1.4%.</a:t>
            </a:r>
            <a:r>
              <a:rPr lang="en-US" sz="1400" dirty="0"/>
              <a:t> </a:t>
            </a:r>
          </a:p>
          <a:p>
            <a:pPr algn="l" rtl="0"/>
            <a:endParaRPr lang="en-US" sz="1400" dirty="0"/>
          </a:p>
          <a:p>
            <a:pPr algn="l" rtl="0"/>
            <a:r>
              <a:rPr lang="en-US" sz="1400" dirty="0"/>
              <a:t>● The majority of ovarian malignancies (95 %) are derived from </a:t>
            </a:r>
            <a:r>
              <a:rPr lang="en-US" sz="1400" u="sng" dirty="0">
                <a:solidFill>
                  <a:srgbClr val="FF0000"/>
                </a:solidFill>
              </a:rPr>
              <a:t>epithelial cells</a:t>
            </a:r>
            <a:r>
              <a:rPr lang="en-US" sz="1400" dirty="0"/>
              <a:t>; </a:t>
            </a:r>
          </a:p>
          <a:p>
            <a:pPr algn="l" rtl="0"/>
            <a:endParaRPr lang="en-US" sz="1400" dirty="0"/>
          </a:p>
          <a:p>
            <a:pPr algn="l" rtl="0"/>
            <a:r>
              <a:rPr lang="en-US" sz="1400" dirty="0"/>
              <a:t>● </a:t>
            </a:r>
            <a:r>
              <a:rPr lang="en-US" sz="1400" u="sng" dirty="0">
                <a:solidFill>
                  <a:srgbClr val="FF0000"/>
                </a:solidFill>
              </a:rPr>
              <a:t>Serous carcinoma</a:t>
            </a:r>
            <a:r>
              <a:rPr lang="en-US" sz="1400" dirty="0"/>
              <a:t>, the most common histologic subtype (75 percent of epithelial carcinomas). </a:t>
            </a:r>
          </a:p>
          <a:p>
            <a:pPr algn="l" rtl="0"/>
            <a:endParaRPr lang="en-US" sz="1400" dirty="0"/>
          </a:p>
          <a:p>
            <a:pPr algn="l" rtl="0"/>
            <a:r>
              <a:rPr lang="en-US" sz="1400" dirty="0"/>
              <a:t>● The majority of ovarian cancers are diagnosed at an advanced stage</a:t>
            </a:r>
          </a:p>
          <a:p>
            <a:pPr algn="l" rtl="0"/>
            <a:endParaRPr lang="en-US" sz="1400" dirty="0"/>
          </a:p>
          <a:p>
            <a:pPr algn="l" rtl="0"/>
            <a:endParaRPr lang="ar-JO" sz="1400" dirty="0"/>
          </a:p>
        </p:txBody>
      </p:sp>
      <p:sp>
        <p:nvSpPr>
          <p:cNvPr id="3" name="object 2"/>
          <p:cNvSpPr txBox="1"/>
          <p:nvPr/>
        </p:nvSpPr>
        <p:spPr>
          <a:xfrm>
            <a:off x="3429000" y="320675"/>
            <a:ext cx="274193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1" spc="-10" dirty="0">
                <a:latin typeface="Calibri"/>
                <a:cs typeface="Calibri"/>
              </a:rPr>
              <a:t>EPIDEMIOLOGY</a:t>
            </a:r>
            <a:endParaRPr sz="33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9201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2A145-23EE-AF06-A76C-0F950D9C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D1E5C-605E-76BF-3DA5-C8D90735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06" y="1890183"/>
            <a:ext cx="9213494" cy="3780367"/>
          </a:xfrm>
        </p:spPr>
        <p:txBody>
          <a:bodyPr>
            <a:normAutofit/>
          </a:bodyPr>
          <a:lstStyle/>
          <a:p>
            <a:r>
              <a:rPr lang="en-US" sz="2400" dirty="0"/>
              <a:t>B. Atypical Hyperplasia (EIN)</a:t>
            </a:r>
          </a:p>
          <a:p>
            <a:r>
              <a:rPr lang="en-US" sz="2400" dirty="0"/>
              <a:t>First-Line: Hysterectomy</a:t>
            </a:r>
          </a:p>
          <a:p>
            <a:r>
              <a:rPr lang="en-US" sz="2400" dirty="0"/>
              <a:t>Due to the high risk of coexisting or progressing to endometrial cancer.</a:t>
            </a:r>
          </a:p>
        </p:txBody>
      </p:sp>
    </p:spTree>
    <p:extLst>
      <p:ext uri="{BB962C8B-B14F-4D97-AF65-F5344CB8AC3E}">
        <p14:creationId xmlns:p14="http://schemas.microsoft.com/office/powerpoint/2010/main" val="644147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0457E-A277-B8AF-9150-D17CC266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2023A-55AA-C519-AA80-B20927BF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06" y="1890183"/>
            <a:ext cx="9213494" cy="3780367"/>
          </a:xfrm>
        </p:spPr>
        <p:txBody>
          <a:bodyPr/>
          <a:lstStyle/>
          <a:p>
            <a:r>
              <a:rPr lang="en-US" dirty="0"/>
              <a:t>Fertility-Sparing Option</a:t>
            </a:r>
          </a:p>
          <a:p>
            <a:r>
              <a:rPr lang="en-US" dirty="0"/>
              <a:t>I must counsel her about the consequences of preserving the uterus since there is a 25% of cases of EH with hidden malignancy.</a:t>
            </a:r>
          </a:p>
          <a:p>
            <a:r>
              <a:rPr lang="en-US" dirty="0"/>
              <a:t>High-dose progestogens (e.g., megestrol acetate, Mirena + oral progestin).</a:t>
            </a:r>
          </a:p>
          <a:p>
            <a:r>
              <a:rPr lang="en-US" dirty="0"/>
              <a:t>Requires:</a:t>
            </a:r>
          </a:p>
          <a:p>
            <a:r>
              <a:rPr lang="en-US" dirty="0"/>
              <a:t>Biopsy every 3-6 months.</a:t>
            </a:r>
          </a:p>
          <a:p>
            <a:r>
              <a:rPr lang="en-US" dirty="0"/>
              <a:t>Plan for early conception and later hysterectomy.</a:t>
            </a:r>
          </a:p>
          <a:p>
            <a:r>
              <a:rPr lang="en-US" dirty="0"/>
              <a:t>Up to 30% may fail medical management → Close monitoring is critical.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48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5320" y="918527"/>
            <a:ext cx="6048375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b="1" i="1" dirty="0">
                <a:solidFill>
                  <a:srgbClr val="528BD4"/>
                </a:solidFill>
                <a:latin typeface="Calibri"/>
                <a:cs typeface="Calibri"/>
              </a:rPr>
              <a:t>Endometrial</a:t>
            </a:r>
            <a:r>
              <a:rPr sz="5900" b="1" i="1" spc="-160" dirty="0">
                <a:solidFill>
                  <a:srgbClr val="528BD4"/>
                </a:solidFill>
                <a:latin typeface="Calibri"/>
                <a:cs typeface="Calibri"/>
              </a:rPr>
              <a:t> </a:t>
            </a:r>
            <a:r>
              <a:rPr sz="5900" b="1" i="1" spc="-10" dirty="0">
                <a:solidFill>
                  <a:srgbClr val="528BD4"/>
                </a:solidFill>
                <a:latin typeface="Calibri"/>
                <a:cs typeface="Calibri"/>
              </a:rPr>
              <a:t>cancer</a:t>
            </a:r>
            <a:endParaRPr sz="5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6950" y="2239632"/>
            <a:ext cx="537210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662" y="835660"/>
            <a:ext cx="8604250" cy="35350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89890" marR="5080" indent="-377825">
              <a:lnSpc>
                <a:spcPts val="2400"/>
              </a:lnSpc>
              <a:spcBef>
                <a:spcPts val="660"/>
              </a:spcBef>
              <a:buClr>
                <a:srgbClr val="001F5F"/>
              </a:buClr>
              <a:buFont typeface="Arial MT"/>
              <a:buChar char="•"/>
              <a:tabLst>
                <a:tab pos="389890" algn="l"/>
              </a:tabLst>
            </a:pP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Endometrial</a:t>
            </a:r>
            <a:r>
              <a:rPr sz="245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carcinoma</a:t>
            </a:r>
            <a:r>
              <a:rPr sz="245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50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45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001F5F"/>
                </a:solidFill>
                <a:latin typeface="Calibri"/>
                <a:cs typeface="Calibri"/>
              </a:rPr>
              <a:t>fifth</a:t>
            </a:r>
            <a:r>
              <a:rPr sz="245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leading</a:t>
            </a:r>
            <a:r>
              <a:rPr sz="245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cancer</a:t>
            </a:r>
            <a:r>
              <a:rPr sz="245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5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45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001F5F"/>
                </a:solidFill>
                <a:latin typeface="Calibri"/>
                <a:cs typeface="Calibri"/>
              </a:rPr>
              <a:t>women worldwide.</a:t>
            </a:r>
            <a:endParaRPr sz="2450">
              <a:latin typeface="Calibri"/>
              <a:cs typeface="Calibri"/>
            </a:endParaRPr>
          </a:p>
          <a:p>
            <a:pPr marL="389890" marR="80645" indent="-377825">
              <a:lnSpc>
                <a:spcPts val="2400"/>
              </a:lnSpc>
              <a:spcBef>
                <a:spcPts val="535"/>
              </a:spcBef>
              <a:buFont typeface="Arial MT"/>
              <a:buChar char="•"/>
              <a:tabLst>
                <a:tab pos="389890" algn="l"/>
              </a:tabLst>
            </a:pP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5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developed</a:t>
            </a:r>
            <a:r>
              <a:rPr sz="245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countries</a:t>
            </a:r>
            <a:r>
              <a:rPr sz="2450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it’s</a:t>
            </a:r>
            <a:r>
              <a:rPr sz="245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45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most</a:t>
            </a:r>
            <a:r>
              <a:rPr sz="245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common</a:t>
            </a:r>
            <a:r>
              <a:rPr sz="245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001F5F"/>
                </a:solidFill>
                <a:latin typeface="Calibri"/>
                <a:cs typeface="Calibri"/>
              </a:rPr>
              <a:t>gynecological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cancer</a:t>
            </a:r>
            <a:r>
              <a:rPr sz="245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45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second</a:t>
            </a:r>
            <a:r>
              <a:rPr sz="245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most</a:t>
            </a:r>
            <a:r>
              <a:rPr sz="245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common</a:t>
            </a:r>
            <a:r>
              <a:rPr sz="245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5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developing</a:t>
            </a:r>
            <a:r>
              <a:rPr sz="245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countries</a:t>
            </a:r>
            <a:r>
              <a:rPr sz="245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001F5F"/>
                </a:solidFill>
                <a:latin typeface="Calibri"/>
                <a:cs typeface="Calibri"/>
              </a:rPr>
              <a:t>after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cervical</a:t>
            </a:r>
            <a:r>
              <a:rPr sz="2450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spc="-25" dirty="0">
                <a:solidFill>
                  <a:srgbClr val="001F5F"/>
                </a:solidFill>
                <a:latin typeface="Calibri"/>
                <a:cs typeface="Calibri"/>
              </a:rPr>
              <a:t>CA.</a:t>
            </a:r>
            <a:endParaRPr sz="2450">
              <a:latin typeface="Calibri"/>
              <a:cs typeface="Calibri"/>
            </a:endParaRPr>
          </a:p>
          <a:p>
            <a:pPr marL="461009" marR="3194050" indent="-448309">
              <a:lnSpc>
                <a:spcPct val="100000"/>
              </a:lnSpc>
              <a:spcBef>
                <a:spcPts val="2870"/>
              </a:spcBef>
              <a:buFont typeface="Arial MT"/>
              <a:buChar char="•"/>
              <a:tabLst>
                <a:tab pos="584835" algn="l"/>
                <a:tab pos="1276350" algn="l"/>
              </a:tabLst>
            </a:pP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Mean</a:t>
            </a:r>
            <a:r>
              <a:rPr sz="245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age</a:t>
            </a:r>
            <a:r>
              <a:rPr sz="245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5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presentation</a:t>
            </a:r>
            <a:r>
              <a:rPr sz="245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5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001F5F"/>
                </a:solidFill>
                <a:latin typeface="Calibri"/>
                <a:cs typeface="Calibri"/>
              </a:rPr>
              <a:t>56</a:t>
            </a:r>
            <a:r>
              <a:rPr sz="245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001F5F"/>
                </a:solidFill>
                <a:latin typeface="Calibri"/>
                <a:cs typeface="Calibri"/>
              </a:rPr>
              <a:t>years</a:t>
            </a:r>
            <a:r>
              <a:rPr sz="245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spc="-50" dirty="0">
                <a:solidFill>
                  <a:srgbClr val="001F5F"/>
                </a:solidFill>
                <a:latin typeface="Calibri"/>
                <a:cs typeface="Calibri"/>
              </a:rPr>
              <a:t>. 	</a:t>
            </a:r>
            <a:r>
              <a:rPr sz="2450" spc="-25" dirty="0">
                <a:solidFill>
                  <a:srgbClr val="001F5F"/>
                </a:solidFill>
                <a:latin typeface="Calibri"/>
                <a:cs typeface="Calibri"/>
              </a:rPr>
              <a:t>75%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	after</a:t>
            </a:r>
            <a:r>
              <a:rPr sz="245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001F5F"/>
                </a:solidFill>
                <a:latin typeface="Calibri"/>
                <a:cs typeface="Calibri"/>
              </a:rPr>
              <a:t>menopause.</a:t>
            </a:r>
            <a:endParaRPr sz="2450">
              <a:latin typeface="Calibri"/>
              <a:cs typeface="Calibri"/>
            </a:endParaRPr>
          </a:p>
          <a:p>
            <a:pPr marL="584835">
              <a:lnSpc>
                <a:spcPts val="2845"/>
              </a:lnSpc>
            </a:pP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20%</a:t>
            </a:r>
            <a:r>
              <a:rPr sz="245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001F5F"/>
                </a:solidFill>
                <a:latin typeface="Calibri"/>
                <a:cs typeface="Calibri"/>
              </a:rPr>
              <a:t>perimenopausal.</a:t>
            </a:r>
            <a:endParaRPr sz="2450">
              <a:latin typeface="Calibri"/>
              <a:cs typeface="Calibri"/>
            </a:endParaRPr>
          </a:p>
          <a:p>
            <a:pPr marL="584835">
              <a:lnSpc>
                <a:spcPts val="2935"/>
              </a:lnSpc>
            </a:pP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5%</a:t>
            </a:r>
            <a:r>
              <a:rPr sz="245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before</a:t>
            </a:r>
            <a:r>
              <a:rPr sz="245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age</a:t>
            </a:r>
            <a:r>
              <a:rPr sz="245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5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50" spc="-25" dirty="0">
                <a:solidFill>
                  <a:srgbClr val="001F5F"/>
                </a:solidFill>
                <a:latin typeface="Calibri"/>
                <a:cs typeface="Calibri"/>
              </a:rPr>
              <a:t>40.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-159502"/>
            <a:ext cx="8323859" cy="1133514"/>
          </a:xfrm>
          <a:prstGeom prst="rect">
            <a:avLst/>
          </a:prstGeom>
        </p:spPr>
        <p:txBody>
          <a:bodyPr vert="horz" wrap="square" lIns="0" tIns="436752" rIns="0" bIns="0" rtlCol="0">
            <a:spAutoFit/>
          </a:bodyPr>
          <a:lstStyle/>
          <a:p>
            <a:pPr marL="3811270">
              <a:lnSpc>
                <a:spcPct val="100000"/>
              </a:lnSpc>
              <a:spcBef>
                <a:spcPts val="110"/>
              </a:spcBef>
            </a:pPr>
            <a:r>
              <a:rPr sz="4500" b="1" spc="-10" dirty="0">
                <a:solidFill>
                  <a:srgbClr val="FF0000"/>
                </a:solidFill>
                <a:latin typeface="Calibri"/>
                <a:cs typeface="Calibri"/>
              </a:rPr>
              <a:t>Etiology</a:t>
            </a:r>
            <a:endParaRPr sz="45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1502" y="1334706"/>
            <a:ext cx="8698865" cy="35045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9890" marR="5080" indent="-37782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389890" algn="l"/>
              </a:tabLst>
            </a:pP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It</a:t>
            </a:r>
            <a:r>
              <a:rPr sz="3500" spc="-6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is</a:t>
            </a:r>
            <a:r>
              <a:rPr sz="3500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3500" spc="-10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case</a:t>
            </a:r>
            <a:r>
              <a:rPr sz="3500" spc="-9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3500" spc="-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FF0000"/>
                </a:solidFill>
                <a:latin typeface="Calibri"/>
                <a:cs typeface="Calibri"/>
              </a:rPr>
              <a:t>hyperestrogenemia</a:t>
            </a:r>
            <a:r>
              <a:rPr sz="35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35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so</a:t>
            </a:r>
            <a:r>
              <a:rPr sz="3500" spc="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any</a:t>
            </a:r>
            <a:r>
              <a:rPr sz="3500" spc="-20" dirty="0">
                <a:solidFill>
                  <a:srgbClr val="17365D"/>
                </a:solidFill>
                <a:latin typeface="Calibri"/>
                <a:cs typeface="Calibri"/>
              </a:rPr>
              <a:t> case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that</a:t>
            </a:r>
            <a:r>
              <a:rPr sz="3500" spc="-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include</a:t>
            </a:r>
            <a:r>
              <a:rPr sz="3500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an</a:t>
            </a:r>
            <a:r>
              <a:rPr sz="3500" spc="-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increase</a:t>
            </a:r>
            <a:r>
              <a:rPr sz="3500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in</a:t>
            </a:r>
            <a:r>
              <a:rPr sz="3500" spc="-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estrogen</a:t>
            </a:r>
            <a:r>
              <a:rPr sz="3500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level</a:t>
            </a:r>
            <a:r>
              <a:rPr sz="3500" spc="-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spc="-20" dirty="0">
                <a:solidFill>
                  <a:srgbClr val="17365D"/>
                </a:solidFill>
                <a:latin typeface="Calibri"/>
                <a:cs typeface="Calibri"/>
              </a:rPr>
              <a:t>will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increase</a:t>
            </a:r>
            <a:r>
              <a:rPr sz="3500" spc="-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the</a:t>
            </a:r>
            <a:r>
              <a:rPr sz="3500" spc="-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risk</a:t>
            </a:r>
            <a:r>
              <a:rPr sz="3500" spc="-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3500" spc="-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7365D"/>
                </a:solidFill>
                <a:latin typeface="Calibri"/>
                <a:cs typeface="Calibri"/>
              </a:rPr>
              <a:t>Endometrial</a:t>
            </a:r>
            <a:r>
              <a:rPr sz="3500" spc="-8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17365D"/>
                </a:solidFill>
                <a:latin typeface="Calibri"/>
                <a:cs typeface="Calibri"/>
              </a:rPr>
              <a:t>carcinoma,</a:t>
            </a:r>
            <a:endParaRPr sz="3500">
              <a:latin typeface="Calibri"/>
              <a:cs typeface="Calibri"/>
            </a:endParaRPr>
          </a:p>
          <a:p>
            <a:pPr marL="180340" algn="ctr">
              <a:lnSpc>
                <a:spcPct val="100000"/>
              </a:lnSpc>
              <a:spcBef>
                <a:spcPts val="705"/>
              </a:spcBef>
            </a:pPr>
            <a:r>
              <a:rPr sz="3500" b="1" dirty="0">
                <a:solidFill>
                  <a:srgbClr val="17365D"/>
                </a:solidFill>
                <a:latin typeface="Calibri"/>
                <a:cs typeface="Calibri"/>
              </a:rPr>
              <a:t>-</a:t>
            </a:r>
            <a:r>
              <a:rPr sz="3500" b="1" spc="-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17365D"/>
                </a:solidFill>
                <a:latin typeface="Calibri"/>
                <a:cs typeface="Calibri"/>
              </a:rPr>
              <a:t>indiscriminate</a:t>
            </a:r>
            <a:r>
              <a:rPr sz="3500" b="1" spc="-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17365D"/>
                </a:solidFill>
                <a:latin typeface="Calibri"/>
                <a:cs typeface="Calibri"/>
              </a:rPr>
              <a:t>use</a:t>
            </a:r>
            <a:r>
              <a:rPr sz="3500" b="1" spc="-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3500" b="1" spc="-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b="1" spc="-10" dirty="0">
                <a:solidFill>
                  <a:srgbClr val="17365D"/>
                </a:solidFill>
                <a:latin typeface="Calibri"/>
                <a:cs typeface="Calibri"/>
              </a:rPr>
              <a:t>oestrogen.</a:t>
            </a:r>
            <a:endParaRPr sz="3500">
              <a:latin typeface="Calibri"/>
              <a:cs typeface="Calibri"/>
            </a:endParaRPr>
          </a:p>
          <a:p>
            <a:pPr marL="180975" algn="ctr">
              <a:lnSpc>
                <a:spcPct val="100000"/>
              </a:lnSpc>
              <a:spcBef>
                <a:spcPts val="685"/>
              </a:spcBef>
            </a:pPr>
            <a:r>
              <a:rPr sz="3500" b="1" dirty="0">
                <a:solidFill>
                  <a:srgbClr val="17365D"/>
                </a:solidFill>
                <a:latin typeface="Calibri"/>
                <a:cs typeface="Calibri"/>
              </a:rPr>
              <a:t>-</a:t>
            </a:r>
            <a:r>
              <a:rPr sz="35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17365D"/>
                </a:solidFill>
                <a:latin typeface="Calibri"/>
                <a:cs typeface="Calibri"/>
              </a:rPr>
              <a:t>unopposed</a:t>
            </a:r>
            <a:r>
              <a:rPr sz="3500" b="1" spc="-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b="1" spc="-10" dirty="0">
                <a:solidFill>
                  <a:srgbClr val="17365D"/>
                </a:solidFill>
                <a:latin typeface="Calibri"/>
                <a:cs typeface="Calibri"/>
              </a:rPr>
              <a:t>oestrogen.</a:t>
            </a:r>
            <a:endParaRPr sz="3500">
              <a:latin typeface="Calibri"/>
              <a:cs typeface="Calibri"/>
            </a:endParaRPr>
          </a:p>
          <a:p>
            <a:pPr marL="187325" algn="ctr">
              <a:lnSpc>
                <a:spcPct val="100000"/>
              </a:lnSpc>
              <a:spcBef>
                <a:spcPts val="765"/>
              </a:spcBef>
            </a:pPr>
            <a:r>
              <a:rPr sz="3500" b="1" dirty="0">
                <a:solidFill>
                  <a:srgbClr val="17365D"/>
                </a:solidFill>
                <a:latin typeface="Calibri"/>
                <a:cs typeface="Calibri"/>
              </a:rPr>
              <a:t>-</a:t>
            </a:r>
            <a:r>
              <a:rPr sz="3500" b="1" spc="-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17365D"/>
                </a:solidFill>
                <a:latin typeface="Calibri"/>
                <a:cs typeface="Calibri"/>
              </a:rPr>
              <a:t>Theca</a:t>
            </a:r>
            <a:r>
              <a:rPr sz="3500" b="1" spc="-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17365D"/>
                </a:solidFill>
                <a:latin typeface="Calibri"/>
                <a:cs typeface="Calibri"/>
              </a:rPr>
              <a:t>granulosa</a:t>
            </a:r>
            <a:r>
              <a:rPr sz="3500" b="1" spc="-8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17365D"/>
                </a:solidFill>
                <a:latin typeface="Calibri"/>
                <a:cs typeface="Calibri"/>
              </a:rPr>
              <a:t>cell</a:t>
            </a:r>
            <a:r>
              <a:rPr sz="3500" b="1" spc="-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500" b="1" spc="-10" dirty="0">
                <a:solidFill>
                  <a:srgbClr val="17365D"/>
                </a:solidFill>
                <a:latin typeface="Calibri"/>
                <a:cs typeface="Calibri"/>
              </a:rPr>
              <a:t>tumours.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287" y="340105"/>
            <a:ext cx="8089900" cy="4775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8275" algn="ctr">
              <a:lnSpc>
                <a:spcPts val="2515"/>
              </a:lnSpc>
              <a:spcBef>
                <a:spcPts val="105"/>
              </a:spcBef>
            </a:pPr>
            <a:r>
              <a:rPr sz="2100" b="1" i="1" dirty="0">
                <a:solidFill>
                  <a:srgbClr val="FF0000"/>
                </a:solidFill>
                <a:latin typeface="Calibri"/>
                <a:cs typeface="Calibri"/>
              </a:rPr>
              <a:t>Risk</a:t>
            </a:r>
            <a:r>
              <a:rPr sz="21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i="1" spc="-10" dirty="0">
                <a:solidFill>
                  <a:srgbClr val="FF0000"/>
                </a:solidFill>
                <a:latin typeface="Calibri"/>
                <a:cs typeface="Calibri"/>
              </a:rPr>
              <a:t>factors:</a:t>
            </a:r>
            <a:endParaRPr sz="2100" dirty="0">
              <a:latin typeface="Calibri"/>
              <a:cs typeface="Calibri"/>
            </a:endParaRPr>
          </a:p>
          <a:p>
            <a:pPr marL="389890" indent="-377190">
              <a:lnSpc>
                <a:spcPts val="2890"/>
              </a:lnSpc>
              <a:buFont typeface="Arial MT"/>
              <a:buChar char="•"/>
              <a:tabLst>
                <a:tab pos="389890" algn="l"/>
              </a:tabLst>
            </a:pP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Diabetes</a:t>
            </a:r>
            <a:r>
              <a:rPr sz="2450" spc="1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or</a:t>
            </a:r>
            <a:r>
              <a:rPr sz="2450" spc="9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abnormal</a:t>
            </a:r>
            <a:r>
              <a:rPr sz="2450" spc="8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glucose</a:t>
            </a:r>
            <a:r>
              <a:rPr sz="2450" spc="10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tolerance</a:t>
            </a:r>
            <a:r>
              <a:rPr sz="2450" spc="18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7365D"/>
                </a:solidFill>
                <a:latin typeface="Calibri"/>
                <a:cs typeface="Calibri"/>
              </a:rPr>
              <a:t>test.</a:t>
            </a:r>
            <a:endParaRPr sz="2450" dirty="0">
              <a:latin typeface="Calibri"/>
              <a:cs typeface="Calibri"/>
            </a:endParaRPr>
          </a:p>
          <a:p>
            <a:pPr marL="389890" indent="-377190">
              <a:lnSpc>
                <a:spcPts val="2895"/>
              </a:lnSpc>
              <a:buFont typeface="Arial MT"/>
              <a:buChar char="•"/>
              <a:tabLst>
                <a:tab pos="389890" algn="l"/>
              </a:tabLst>
            </a:pPr>
            <a:r>
              <a:rPr sz="2450" spc="-10" dirty="0">
                <a:solidFill>
                  <a:srgbClr val="17365D"/>
                </a:solidFill>
                <a:latin typeface="Calibri"/>
                <a:cs typeface="Calibri"/>
              </a:rPr>
              <a:t>Hypertension.</a:t>
            </a:r>
            <a:endParaRPr sz="2450" dirty="0">
              <a:latin typeface="Calibri"/>
              <a:cs typeface="Calibri"/>
            </a:endParaRPr>
          </a:p>
          <a:p>
            <a:pPr marL="389890" indent="-377190">
              <a:lnSpc>
                <a:spcPts val="2930"/>
              </a:lnSpc>
              <a:buFont typeface="Arial MT"/>
              <a:buChar char="•"/>
              <a:tabLst>
                <a:tab pos="389890" algn="l"/>
              </a:tabLst>
            </a:pPr>
            <a:r>
              <a:rPr sz="2450" spc="-10" dirty="0">
                <a:solidFill>
                  <a:srgbClr val="17365D"/>
                </a:solidFill>
                <a:latin typeface="Calibri"/>
                <a:cs typeface="Calibri"/>
              </a:rPr>
              <a:t>Fibroids.</a:t>
            </a:r>
            <a:endParaRPr sz="2450" dirty="0">
              <a:latin typeface="Calibri"/>
              <a:cs typeface="Calibri"/>
            </a:endParaRPr>
          </a:p>
          <a:p>
            <a:pPr marL="389890" indent="-377190">
              <a:lnSpc>
                <a:spcPts val="2895"/>
              </a:lnSpc>
              <a:buFont typeface="Arial MT"/>
              <a:buChar char="•"/>
              <a:tabLst>
                <a:tab pos="389890" algn="l"/>
              </a:tabLst>
            </a:pP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Polycystic</a:t>
            </a:r>
            <a:r>
              <a:rPr sz="2450" spc="7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ovarian</a:t>
            </a:r>
            <a:r>
              <a:rPr sz="2450" spc="1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7365D"/>
                </a:solidFill>
                <a:latin typeface="Calibri"/>
                <a:cs typeface="Calibri"/>
              </a:rPr>
              <a:t>syndrome.</a:t>
            </a:r>
            <a:endParaRPr sz="2450" dirty="0">
              <a:latin typeface="Calibri"/>
              <a:cs typeface="Calibri"/>
            </a:endParaRPr>
          </a:p>
          <a:p>
            <a:pPr marL="389890" indent="-377190">
              <a:lnSpc>
                <a:spcPts val="2895"/>
              </a:lnSpc>
              <a:buFont typeface="Arial MT"/>
              <a:buChar char="•"/>
              <a:tabLst>
                <a:tab pos="389890" algn="l"/>
              </a:tabLst>
            </a:pP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overnight</a:t>
            </a:r>
            <a:r>
              <a:rPr sz="2450" spc="8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or</a:t>
            </a:r>
            <a:r>
              <a:rPr sz="2450" spc="1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obese</a:t>
            </a:r>
            <a:r>
              <a:rPr sz="2450" spc="6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patients</a:t>
            </a:r>
            <a:r>
              <a:rPr sz="2450" spc="1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50" dirty="0">
                <a:solidFill>
                  <a:srgbClr val="17365D"/>
                </a:solidFill>
                <a:latin typeface="Calibri"/>
                <a:cs typeface="Calibri"/>
              </a:rPr>
              <a:t>.</a:t>
            </a:r>
            <a:endParaRPr sz="2450" dirty="0">
              <a:latin typeface="Calibri"/>
              <a:cs typeface="Calibri"/>
            </a:endParaRPr>
          </a:p>
          <a:p>
            <a:pPr marL="389890" indent="-377190">
              <a:lnSpc>
                <a:spcPts val="2930"/>
              </a:lnSpc>
              <a:buFont typeface="Arial MT"/>
              <a:buChar char="•"/>
              <a:tabLst>
                <a:tab pos="389890" algn="l"/>
              </a:tabLst>
            </a:pP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Infertility,</a:t>
            </a:r>
            <a:r>
              <a:rPr sz="2450" spc="1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Arthritis,</a:t>
            </a:r>
            <a:r>
              <a:rPr sz="2450" spc="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and</a:t>
            </a:r>
            <a:r>
              <a:rPr sz="2450" spc="1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Thyroid</a:t>
            </a:r>
            <a:r>
              <a:rPr sz="2450" spc="1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7365D"/>
                </a:solidFill>
                <a:latin typeface="Calibri"/>
                <a:cs typeface="Calibri"/>
              </a:rPr>
              <a:t>disease.</a:t>
            </a:r>
            <a:endParaRPr sz="2450" dirty="0">
              <a:latin typeface="Calibri"/>
              <a:cs typeface="Calibri"/>
            </a:endParaRPr>
          </a:p>
          <a:p>
            <a:pPr marL="389890" indent="-377190">
              <a:lnSpc>
                <a:spcPts val="2895"/>
              </a:lnSpc>
              <a:buFont typeface="Arial MT"/>
              <a:buChar char="•"/>
              <a:tabLst>
                <a:tab pos="389890" algn="l"/>
              </a:tabLst>
            </a:pP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Early</a:t>
            </a:r>
            <a:r>
              <a:rPr sz="2450" spc="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menrach</a:t>
            </a:r>
            <a:r>
              <a:rPr sz="2450" spc="10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and</a:t>
            </a:r>
            <a:r>
              <a:rPr sz="2450" spc="1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late</a:t>
            </a:r>
            <a:r>
              <a:rPr sz="2450" spc="18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menopause</a:t>
            </a:r>
            <a:r>
              <a:rPr sz="2450" spc="10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50" dirty="0">
                <a:solidFill>
                  <a:srgbClr val="17365D"/>
                </a:solidFill>
                <a:latin typeface="Calibri"/>
                <a:cs typeface="Calibri"/>
              </a:rPr>
              <a:t>.</a:t>
            </a:r>
            <a:endParaRPr sz="2450" dirty="0">
              <a:latin typeface="Calibri"/>
              <a:cs typeface="Calibri"/>
            </a:endParaRPr>
          </a:p>
          <a:p>
            <a:pPr marL="389890" indent="-377190">
              <a:lnSpc>
                <a:spcPts val="2895"/>
              </a:lnSpc>
              <a:buFont typeface="Arial MT"/>
              <a:buChar char="•"/>
              <a:tabLst>
                <a:tab pos="389890" algn="l"/>
              </a:tabLst>
            </a:pP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Use</a:t>
            </a:r>
            <a:r>
              <a:rPr sz="2450" spc="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2450" spc="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7365D"/>
                </a:solidFill>
                <a:latin typeface="Calibri"/>
                <a:cs typeface="Calibri"/>
              </a:rPr>
              <a:t>TAMOXIFEN.</a:t>
            </a:r>
            <a:endParaRPr sz="2450" dirty="0">
              <a:latin typeface="Calibri"/>
              <a:cs typeface="Calibri"/>
            </a:endParaRPr>
          </a:p>
          <a:p>
            <a:pPr marL="389890" indent="-377190">
              <a:lnSpc>
                <a:spcPts val="2930"/>
              </a:lnSpc>
              <a:buFont typeface="Arial MT"/>
              <a:buChar char="•"/>
              <a:tabLst>
                <a:tab pos="389890" algn="l"/>
              </a:tabLst>
            </a:pP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Previous</a:t>
            </a:r>
            <a:r>
              <a:rPr sz="2450" spc="1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pelvic</a:t>
            </a:r>
            <a:r>
              <a:rPr sz="2450" spc="10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7365D"/>
                </a:solidFill>
                <a:latin typeface="Calibri"/>
                <a:cs typeface="Calibri"/>
              </a:rPr>
              <a:t>irradiation.</a:t>
            </a:r>
            <a:endParaRPr sz="2450" dirty="0">
              <a:latin typeface="Calibri"/>
              <a:cs typeface="Calibri"/>
            </a:endParaRPr>
          </a:p>
          <a:p>
            <a:pPr marL="389890" indent="-377190">
              <a:lnSpc>
                <a:spcPts val="2895"/>
              </a:lnSpc>
              <a:buFont typeface="Arial MT"/>
              <a:buChar char="•"/>
              <a:tabLst>
                <a:tab pos="389890" algn="l"/>
                <a:tab pos="6356350" algn="l"/>
              </a:tabLst>
            </a:pP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Positive</a:t>
            </a:r>
            <a:r>
              <a:rPr sz="2450" spc="1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family</a:t>
            </a:r>
            <a:r>
              <a:rPr sz="2450" spc="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history</a:t>
            </a:r>
            <a:r>
              <a:rPr sz="2450" spc="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2450" spc="1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breast,</a:t>
            </a:r>
            <a:r>
              <a:rPr sz="2450" spc="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ovarian,</a:t>
            </a:r>
            <a:r>
              <a:rPr sz="2450" spc="1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25" dirty="0">
                <a:solidFill>
                  <a:srgbClr val="17365D"/>
                </a:solidFill>
                <a:latin typeface="Calibri"/>
                <a:cs typeface="Calibri"/>
              </a:rPr>
              <a:t>and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	colon</a:t>
            </a:r>
            <a:r>
              <a:rPr sz="2450" spc="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7365D"/>
                </a:solidFill>
                <a:latin typeface="Calibri"/>
                <a:cs typeface="Calibri"/>
              </a:rPr>
              <a:t>cancer.</a:t>
            </a:r>
            <a:endParaRPr sz="2450" dirty="0">
              <a:latin typeface="Calibri"/>
              <a:cs typeface="Calibri"/>
            </a:endParaRPr>
          </a:p>
          <a:p>
            <a:pPr marL="389890" indent="-377190">
              <a:lnSpc>
                <a:spcPts val="2895"/>
              </a:lnSpc>
              <a:buFont typeface="Arial MT"/>
              <a:buChar char="•"/>
              <a:tabLst>
                <a:tab pos="389890" algn="l"/>
              </a:tabLst>
            </a:pP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ATYPICAL</a:t>
            </a:r>
            <a:r>
              <a:rPr sz="2450" spc="2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ADENOMATOUS</a:t>
            </a:r>
            <a:r>
              <a:rPr sz="2450" spc="2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HYPERPLASIA</a:t>
            </a:r>
            <a:r>
              <a:rPr sz="2450" spc="1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(complex</a:t>
            </a:r>
            <a:r>
              <a:rPr sz="2450" spc="20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7365D"/>
                </a:solidFill>
                <a:latin typeface="Calibri"/>
                <a:cs typeface="Calibri"/>
              </a:rPr>
              <a:t>atypical)</a:t>
            </a:r>
            <a:endParaRPr sz="2450" dirty="0">
              <a:latin typeface="Calibri"/>
              <a:cs typeface="Calibri"/>
            </a:endParaRPr>
          </a:p>
          <a:p>
            <a:pPr marL="83820">
              <a:lnSpc>
                <a:spcPts val="2935"/>
              </a:lnSpc>
            </a:pP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25%</a:t>
            </a:r>
            <a:r>
              <a:rPr sz="2450" spc="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will</a:t>
            </a:r>
            <a:r>
              <a:rPr sz="2450" spc="8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progress</a:t>
            </a:r>
            <a:r>
              <a:rPr sz="2450" spc="1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into</a:t>
            </a:r>
            <a:r>
              <a:rPr sz="2450" spc="9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endometrial</a:t>
            </a:r>
            <a:r>
              <a:rPr sz="2450" spc="8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25" dirty="0">
                <a:solidFill>
                  <a:srgbClr val="17365D"/>
                </a:solidFill>
                <a:latin typeface="Calibri"/>
                <a:cs typeface="Calibri"/>
              </a:rPr>
              <a:t>CA.</a:t>
            </a:r>
            <a:endParaRPr sz="24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310" y="473075"/>
            <a:ext cx="458089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1" dirty="0">
                <a:solidFill>
                  <a:srgbClr val="17365D"/>
                </a:solidFill>
                <a:latin typeface="Calibri"/>
                <a:cs typeface="Calibri"/>
              </a:rPr>
              <a:t>Protective</a:t>
            </a:r>
            <a:r>
              <a:rPr sz="3300" b="1" spc="-7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17365D"/>
                </a:solidFill>
                <a:latin typeface="Calibri"/>
                <a:cs typeface="Calibri"/>
              </a:rPr>
              <a:t>factors: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53310" y="1651190"/>
            <a:ext cx="4399915" cy="16294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89890" indent="-37719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389890" algn="l"/>
              </a:tabLst>
            </a:pPr>
            <a:r>
              <a:rPr sz="3000" spc="-10" dirty="0">
                <a:solidFill>
                  <a:srgbClr val="17365D"/>
                </a:solidFill>
                <a:latin typeface="Calibri"/>
                <a:cs typeface="Calibri"/>
              </a:rPr>
              <a:t>Smoking</a:t>
            </a:r>
            <a:endParaRPr sz="300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389890" algn="l"/>
              </a:tabLst>
            </a:pPr>
            <a:r>
              <a:rPr sz="3000" dirty="0">
                <a:solidFill>
                  <a:srgbClr val="17365D"/>
                </a:solidFill>
                <a:latin typeface="Calibri"/>
                <a:cs typeface="Calibri"/>
              </a:rPr>
              <a:t>Use</a:t>
            </a:r>
            <a:r>
              <a:rPr sz="3000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3000" spc="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7365D"/>
                </a:solidFill>
                <a:latin typeface="Calibri"/>
                <a:cs typeface="Calibri"/>
              </a:rPr>
              <a:t>oral</a:t>
            </a:r>
            <a:r>
              <a:rPr sz="3000" spc="-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17365D"/>
                </a:solidFill>
                <a:latin typeface="Calibri"/>
                <a:cs typeface="Calibri"/>
              </a:rPr>
              <a:t>contraceptive.</a:t>
            </a:r>
            <a:endParaRPr sz="300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389890" algn="l"/>
              </a:tabLst>
            </a:pPr>
            <a:r>
              <a:rPr sz="3000" dirty="0">
                <a:solidFill>
                  <a:srgbClr val="17365D"/>
                </a:solidFill>
                <a:latin typeface="Calibri"/>
                <a:cs typeface="Calibri"/>
              </a:rPr>
              <a:t>Use</a:t>
            </a:r>
            <a:r>
              <a:rPr sz="3000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3000" spc="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17365D"/>
                </a:solidFill>
                <a:latin typeface="Calibri"/>
                <a:cs typeface="Calibri"/>
              </a:rPr>
              <a:t>progesterone.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0445" y="703580"/>
            <a:ext cx="5099685" cy="8274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9890" indent="-377190">
              <a:lnSpc>
                <a:spcPct val="100000"/>
              </a:lnSpc>
              <a:spcBef>
                <a:spcPts val="130"/>
              </a:spcBef>
              <a:buClr>
                <a:srgbClr val="17365D"/>
              </a:buClr>
              <a:buFont typeface="Arial MT"/>
              <a:buChar char="•"/>
              <a:tabLst>
                <a:tab pos="389890" algn="l"/>
              </a:tabLst>
            </a:pP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Each</a:t>
            </a:r>
            <a:r>
              <a:rPr sz="2600" spc="-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is</a:t>
            </a:r>
            <a:r>
              <a:rPr sz="2600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further</a:t>
            </a:r>
            <a:r>
              <a:rPr sz="2600" spc="-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graded</a:t>
            </a:r>
            <a:r>
              <a:rPr sz="2600" spc="-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according</a:t>
            </a:r>
            <a:r>
              <a:rPr sz="2600" spc="-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17365D"/>
                </a:solidFill>
                <a:latin typeface="Calibri"/>
                <a:cs typeface="Calibri"/>
              </a:rPr>
              <a:t>to</a:t>
            </a:r>
            <a:endParaRPr sz="2600">
              <a:latin typeface="Calibri"/>
              <a:cs typeface="Calibri"/>
            </a:endParaRPr>
          </a:p>
          <a:p>
            <a:pPr marL="389890">
              <a:lnSpc>
                <a:spcPct val="100000"/>
              </a:lnSpc>
              <a:spcBef>
                <a:spcPts val="35"/>
              </a:spcBef>
            </a:pPr>
            <a:r>
              <a:rPr sz="2600" b="1" u="sng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Calibri"/>
                <a:cs typeface="Calibri"/>
              </a:rPr>
              <a:t>Broder’s</a:t>
            </a:r>
            <a:r>
              <a:rPr sz="2600" b="1" u="sng" spc="-55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sng" spc="-10" dirty="0">
                <a:solidFill>
                  <a:srgbClr val="17365D"/>
                </a:solidFill>
                <a:uFill>
                  <a:solidFill>
                    <a:srgbClr val="17365D"/>
                  </a:solidFill>
                </a:uFill>
                <a:latin typeface="Calibri"/>
                <a:cs typeface="Calibri"/>
              </a:rPr>
              <a:t>classification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75" y="1953767"/>
            <a:ext cx="6343650" cy="14573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78404" y="3751960"/>
            <a:ext cx="5041265" cy="107759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45"/>
              </a:spcBef>
            </a:pPr>
            <a:r>
              <a:rPr sz="2300" b="1" dirty="0">
                <a:solidFill>
                  <a:srgbClr val="344675"/>
                </a:solidFill>
                <a:latin typeface="Arial"/>
                <a:cs typeface="Arial"/>
              </a:rPr>
              <a:t>Grade</a:t>
            </a:r>
            <a:r>
              <a:rPr sz="2300" b="1" spc="-65" dirty="0">
                <a:solidFill>
                  <a:srgbClr val="34467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344675"/>
                </a:solidFill>
                <a:latin typeface="Arial"/>
                <a:cs typeface="Arial"/>
              </a:rPr>
              <a:t>1</a:t>
            </a:r>
            <a:r>
              <a:rPr sz="2300" b="1" spc="-20" dirty="0">
                <a:solidFill>
                  <a:srgbClr val="34467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344675"/>
                </a:solidFill>
                <a:latin typeface="Arial"/>
                <a:cs typeface="Arial"/>
              </a:rPr>
              <a:t>tumors</a:t>
            </a:r>
            <a:r>
              <a:rPr sz="2300" b="1" spc="-65" dirty="0">
                <a:solidFill>
                  <a:srgbClr val="34467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344675"/>
                </a:solidFill>
                <a:latin typeface="Arial"/>
                <a:cs typeface="Arial"/>
              </a:rPr>
              <a:t>are</a:t>
            </a:r>
            <a:r>
              <a:rPr sz="2300" b="1" spc="5" dirty="0">
                <a:solidFill>
                  <a:srgbClr val="34467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344675"/>
                </a:solidFill>
                <a:latin typeface="Arial"/>
                <a:cs typeface="Arial"/>
              </a:rPr>
              <a:t>more</a:t>
            </a:r>
            <a:r>
              <a:rPr sz="2300" b="1" spc="-65" dirty="0">
                <a:solidFill>
                  <a:srgbClr val="34467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344675"/>
                </a:solidFill>
                <a:latin typeface="Arial"/>
                <a:cs typeface="Arial"/>
              </a:rPr>
              <a:t>often</a:t>
            </a:r>
            <a:r>
              <a:rPr sz="2300" b="1" spc="30" dirty="0">
                <a:solidFill>
                  <a:srgbClr val="344675"/>
                </a:solidFill>
                <a:latin typeface="Arial"/>
                <a:cs typeface="Arial"/>
              </a:rPr>
              <a:t> </a:t>
            </a:r>
            <a:r>
              <a:rPr sz="2300" b="1" spc="-20" dirty="0">
                <a:solidFill>
                  <a:srgbClr val="344675"/>
                </a:solidFill>
                <a:latin typeface="Arial"/>
                <a:cs typeface="Arial"/>
              </a:rPr>
              <a:t>seen </a:t>
            </a:r>
            <a:r>
              <a:rPr sz="2300" b="1" dirty="0">
                <a:solidFill>
                  <a:srgbClr val="344675"/>
                </a:solidFill>
                <a:latin typeface="Arial"/>
                <a:cs typeface="Arial"/>
              </a:rPr>
              <a:t>than</a:t>
            </a:r>
            <a:r>
              <a:rPr sz="2300" b="1" spc="-40" dirty="0">
                <a:solidFill>
                  <a:srgbClr val="34467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344675"/>
                </a:solidFill>
                <a:latin typeface="Arial"/>
                <a:cs typeface="Arial"/>
              </a:rPr>
              <a:t>anaplastic</a:t>
            </a:r>
            <a:r>
              <a:rPr sz="2300" b="1" spc="-55" dirty="0">
                <a:solidFill>
                  <a:srgbClr val="34467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344675"/>
                </a:solidFill>
                <a:latin typeface="Arial"/>
                <a:cs typeface="Arial"/>
              </a:rPr>
              <a:t>,</a:t>
            </a:r>
            <a:r>
              <a:rPr sz="2300" b="1" spc="-15" dirty="0">
                <a:solidFill>
                  <a:srgbClr val="34467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344675"/>
                </a:solidFill>
                <a:latin typeface="Arial"/>
                <a:cs typeface="Arial"/>
              </a:rPr>
              <a:t>therefore</a:t>
            </a:r>
            <a:r>
              <a:rPr sz="2300" b="1" spc="-55" dirty="0">
                <a:solidFill>
                  <a:srgbClr val="34467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344675"/>
                </a:solidFill>
                <a:latin typeface="Arial"/>
                <a:cs typeface="Arial"/>
              </a:rPr>
              <a:t>carries</a:t>
            </a:r>
            <a:r>
              <a:rPr sz="2300" b="1" spc="-60" dirty="0">
                <a:solidFill>
                  <a:srgbClr val="344675"/>
                </a:solidFill>
                <a:latin typeface="Arial"/>
                <a:cs typeface="Arial"/>
              </a:rPr>
              <a:t> </a:t>
            </a:r>
            <a:r>
              <a:rPr sz="2300" b="1" spc="-50" dirty="0">
                <a:solidFill>
                  <a:srgbClr val="344675"/>
                </a:solidFill>
                <a:latin typeface="Arial"/>
                <a:cs typeface="Arial"/>
              </a:rPr>
              <a:t>a </a:t>
            </a:r>
            <a:r>
              <a:rPr sz="2300" b="1" dirty="0">
                <a:solidFill>
                  <a:srgbClr val="344675"/>
                </a:solidFill>
                <a:latin typeface="Arial"/>
                <a:cs typeface="Arial"/>
              </a:rPr>
              <a:t>better</a:t>
            </a:r>
            <a:r>
              <a:rPr sz="2300" b="1" spc="-40" dirty="0">
                <a:solidFill>
                  <a:srgbClr val="34467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344675"/>
                </a:solidFill>
                <a:latin typeface="Arial"/>
                <a:cs typeface="Arial"/>
              </a:rPr>
              <a:t>prognosis</a:t>
            </a:r>
            <a:r>
              <a:rPr sz="2300" b="1" spc="-50" dirty="0">
                <a:solidFill>
                  <a:srgbClr val="344675"/>
                </a:solidFill>
                <a:latin typeface="Arial"/>
                <a:cs typeface="Arial"/>
              </a:rPr>
              <a:t> 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562" y="625475"/>
            <a:ext cx="2306638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1" dirty="0">
                <a:solidFill>
                  <a:srgbClr val="FF0000"/>
                </a:solidFill>
                <a:latin typeface="Arial"/>
                <a:cs typeface="Arial"/>
              </a:rPr>
              <a:t>Spread</a:t>
            </a:r>
            <a:r>
              <a:rPr sz="33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562" y="1356677"/>
            <a:ext cx="8408670" cy="293941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89890" marR="711835" indent="-377825">
              <a:lnSpc>
                <a:spcPct val="78900"/>
              </a:lnSpc>
              <a:spcBef>
                <a:spcPts val="790"/>
              </a:spcBef>
              <a:buFont typeface="Arial MT"/>
              <a:buChar char="•"/>
              <a:tabLst>
                <a:tab pos="389890" algn="l"/>
              </a:tabLst>
            </a:pP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Invasion</a:t>
            </a:r>
            <a:r>
              <a:rPr sz="2700" spc="-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through</a:t>
            </a:r>
            <a:r>
              <a:rPr sz="2700" spc="-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the</a:t>
            </a:r>
            <a:r>
              <a:rPr sz="2700" spc="-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17365D"/>
                </a:solidFill>
                <a:latin typeface="Calibri"/>
                <a:cs typeface="Calibri"/>
              </a:rPr>
              <a:t>myometrium</a:t>
            </a:r>
            <a:r>
              <a:rPr sz="2700" b="1" spc="-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17365D"/>
                </a:solidFill>
                <a:latin typeface="Calibri"/>
                <a:cs typeface="Calibri"/>
              </a:rPr>
              <a:t>and</a:t>
            </a:r>
            <a:r>
              <a:rPr sz="2700" b="1" spc="-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17365D"/>
                </a:solidFill>
                <a:latin typeface="Calibri"/>
                <a:cs typeface="Calibri"/>
              </a:rPr>
              <a:t>by</a:t>
            </a:r>
            <a:r>
              <a:rPr sz="2700" b="1" spc="-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17365D"/>
                </a:solidFill>
                <a:latin typeface="Calibri"/>
                <a:cs typeface="Calibri"/>
              </a:rPr>
              <a:t>filling</a:t>
            </a:r>
            <a:r>
              <a:rPr sz="2700" b="1" spc="-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spc="-25" dirty="0">
                <a:solidFill>
                  <a:srgbClr val="17365D"/>
                </a:solidFill>
                <a:latin typeface="Calibri"/>
                <a:cs typeface="Calibri"/>
              </a:rPr>
              <a:t>the </a:t>
            </a:r>
            <a:r>
              <a:rPr sz="2700" b="1" dirty="0">
                <a:solidFill>
                  <a:srgbClr val="17365D"/>
                </a:solidFill>
                <a:latin typeface="Calibri"/>
                <a:cs typeface="Calibri"/>
              </a:rPr>
              <a:t>uterine</a:t>
            </a:r>
            <a:r>
              <a:rPr sz="2700" b="1" spc="-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17365D"/>
                </a:solidFill>
                <a:latin typeface="Calibri"/>
                <a:cs typeface="Calibri"/>
              </a:rPr>
              <a:t>cavity.</a:t>
            </a:r>
            <a:endParaRPr sz="2700">
              <a:latin typeface="Calibri"/>
              <a:cs typeface="Calibri"/>
            </a:endParaRPr>
          </a:p>
          <a:p>
            <a:pPr marL="389890" indent="-377190">
              <a:lnSpc>
                <a:spcPts val="2815"/>
              </a:lnSpc>
              <a:buFont typeface="Arial MT"/>
              <a:buChar char="•"/>
              <a:tabLst>
                <a:tab pos="389890" algn="l"/>
              </a:tabLst>
            </a:pP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Invasion</a:t>
            </a:r>
            <a:r>
              <a:rPr sz="2700" spc="-6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to</a:t>
            </a:r>
            <a:r>
              <a:rPr sz="2700" spc="-6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the</a:t>
            </a:r>
            <a:r>
              <a:rPr sz="2700" spc="-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cervix</a:t>
            </a:r>
            <a:r>
              <a:rPr sz="2700" spc="-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with</a:t>
            </a:r>
            <a:r>
              <a:rPr sz="2700" spc="-6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subsequent</a:t>
            </a:r>
            <a:r>
              <a:rPr sz="2700" spc="-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17365D"/>
                </a:solidFill>
                <a:latin typeface="Calibri"/>
                <a:cs typeface="Calibri"/>
              </a:rPr>
              <a:t>lymphatic</a:t>
            </a:r>
            <a:r>
              <a:rPr sz="2700" b="1" spc="-6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17365D"/>
                </a:solidFill>
                <a:latin typeface="Calibri"/>
                <a:cs typeface="Calibri"/>
              </a:rPr>
              <a:t>spread</a:t>
            </a:r>
            <a:endParaRPr sz="2700">
              <a:latin typeface="Calibri"/>
              <a:cs typeface="Calibri"/>
            </a:endParaRPr>
          </a:p>
          <a:p>
            <a:pPr marL="389890">
              <a:lnSpc>
                <a:spcPts val="2820"/>
              </a:lnSpc>
            </a:pP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involving</a:t>
            </a:r>
            <a:r>
              <a:rPr sz="2700" spc="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the</a:t>
            </a:r>
            <a:r>
              <a:rPr sz="2700" spc="-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iliac</a:t>
            </a:r>
            <a:r>
              <a:rPr sz="2700" spc="-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and</a:t>
            </a:r>
            <a:r>
              <a:rPr sz="2700" spc="-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17365D"/>
                </a:solidFill>
                <a:latin typeface="Calibri"/>
                <a:cs typeface="Calibri"/>
              </a:rPr>
              <a:t>para-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aortic</a:t>
            </a:r>
            <a:r>
              <a:rPr sz="2700" spc="-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17365D"/>
                </a:solidFill>
                <a:latin typeface="Calibri"/>
                <a:cs typeface="Calibri"/>
              </a:rPr>
              <a:t>nodes.</a:t>
            </a:r>
            <a:endParaRPr sz="2700">
              <a:latin typeface="Calibri"/>
              <a:cs typeface="Calibri"/>
            </a:endParaRPr>
          </a:p>
          <a:p>
            <a:pPr marL="389890" marR="97155" indent="-377825">
              <a:lnSpc>
                <a:spcPts val="2630"/>
              </a:lnSpc>
              <a:spcBef>
                <a:spcPts val="515"/>
              </a:spcBef>
              <a:buFont typeface="Arial MT"/>
              <a:buChar char="•"/>
              <a:tabLst>
                <a:tab pos="389890" algn="l"/>
              </a:tabLst>
            </a:pP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From</a:t>
            </a:r>
            <a:r>
              <a:rPr sz="2700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upper uterus</a:t>
            </a:r>
            <a:r>
              <a:rPr sz="2700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may</a:t>
            </a:r>
            <a:r>
              <a:rPr sz="2700" spc="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17365D"/>
                </a:solidFill>
                <a:latin typeface="Calibri"/>
                <a:cs typeface="Calibri"/>
              </a:rPr>
              <a:t>spread</a:t>
            </a:r>
            <a:r>
              <a:rPr sz="2700" b="1" spc="-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17365D"/>
                </a:solidFill>
                <a:latin typeface="Calibri"/>
                <a:cs typeface="Calibri"/>
              </a:rPr>
              <a:t>to</a:t>
            </a:r>
            <a:r>
              <a:rPr sz="2700" b="1" spc="-6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17365D"/>
                </a:solidFill>
                <a:latin typeface="Calibri"/>
                <a:cs typeface="Calibri"/>
              </a:rPr>
              <a:t>round</a:t>
            </a:r>
            <a:r>
              <a:rPr sz="2700" b="1" spc="-6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17365D"/>
                </a:solidFill>
                <a:latin typeface="Calibri"/>
                <a:cs typeface="Calibri"/>
              </a:rPr>
              <a:t>ligament</a:t>
            </a:r>
            <a:r>
              <a:rPr sz="2700" b="1" spc="-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17365D"/>
                </a:solidFill>
                <a:latin typeface="Calibri"/>
                <a:cs typeface="Calibri"/>
              </a:rPr>
              <a:t>to</a:t>
            </a:r>
            <a:r>
              <a:rPr sz="2700" b="1" spc="-6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spc="-25" dirty="0">
                <a:solidFill>
                  <a:srgbClr val="17365D"/>
                </a:solidFill>
                <a:latin typeface="Calibri"/>
                <a:cs typeface="Calibri"/>
              </a:rPr>
              <a:t>the </a:t>
            </a:r>
            <a:r>
              <a:rPr sz="2700" b="1" dirty="0">
                <a:solidFill>
                  <a:srgbClr val="17365D"/>
                </a:solidFill>
                <a:latin typeface="Calibri"/>
                <a:cs typeface="Calibri"/>
              </a:rPr>
              <a:t>deep</a:t>
            </a:r>
            <a:r>
              <a:rPr sz="2700" b="1" spc="-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17365D"/>
                </a:solidFill>
                <a:latin typeface="Calibri"/>
                <a:cs typeface="Calibri"/>
              </a:rPr>
              <a:t>inguinal</a:t>
            </a:r>
            <a:r>
              <a:rPr sz="2700" b="1" spc="-10" dirty="0">
                <a:solidFill>
                  <a:srgbClr val="17365D"/>
                </a:solidFill>
                <a:latin typeface="Calibri"/>
                <a:cs typeface="Calibri"/>
              </a:rPr>
              <a:t> nodes</a:t>
            </a:r>
            <a:r>
              <a:rPr sz="2700" spc="-10" dirty="0">
                <a:solidFill>
                  <a:srgbClr val="17365D"/>
                </a:solidFill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  <a:p>
            <a:pPr marL="389890" marR="5080" indent="-377825">
              <a:lnSpc>
                <a:spcPts val="2630"/>
              </a:lnSpc>
              <a:spcBef>
                <a:spcPts val="455"/>
              </a:spcBef>
              <a:buFont typeface="Arial MT"/>
              <a:buChar char="•"/>
              <a:tabLst>
                <a:tab pos="389890" algn="l"/>
              </a:tabLst>
            </a:pP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In</a:t>
            </a:r>
            <a:r>
              <a:rPr sz="2700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advanced</a:t>
            </a:r>
            <a:r>
              <a:rPr sz="2700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cases,</a:t>
            </a:r>
            <a:r>
              <a:rPr sz="2700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the</a:t>
            </a:r>
            <a:r>
              <a:rPr sz="2700" spc="-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17365D"/>
                </a:solidFill>
                <a:latin typeface="Calibri"/>
                <a:cs typeface="Calibri"/>
              </a:rPr>
              <a:t>blood-</a:t>
            </a:r>
            <a:r>
              <a:rPr sz="2700" b="1" dirty="0">
                <a:solidFill>
                  <a:srgbClr val="17365D"/>
                </a:solidFill>
                <a:latin typeface="Calibri"/>
                <a:cs typeface="Calibri"/>
              </a:rPr>
              <a:t>stream</a:t>
            </a:r>
            <a:r>
              <a:rPr sz="2700" b="1" spc="-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17365D"/>
                </a:solidFill>
                <a:latin typeface="Calibri"/>
                <a:cs typeface="Calibri"/>
              </a:rPr>
              <a:t>spread</a:t>
            </a:r>
            <a:r>
              <a:rPr sz="2700" b="1" spc="-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may</a:t>
            </a:r>
            <a:r>
              <a:rPr sz="2700" spc="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carry</a:t>
            </a:r>
            <a:r>
              <a:rPr sz="2700" spc="-6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spc="-25" dirty="0">
                <a:solidFill>
                  <a:srgbClr val="17365D"/>
                </a:solidFill>
                <a:latin typeface="Calibri"/>
                <a:cs typeface="Calibri"/>
              </a:rPr>
              <a:t>to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the</a:t>
            </a:r>
            <a:r>
              <a:rPr sz="2700" spc="-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lungs,</a:t>
            </a:r>
            <a:r>
              <a:rPr sz="2700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liver,</a:t>
            </a:r>
            <a:r>
              <a:rPr sz="2700" spc="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and</a:t>
            </a:r>
            <a:r>
              <a:rPr sz="2700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to</a:t>
            </a:r>
            <a:r>
              <a:rPr sz="2700" spc="-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7365D"/>
                </a:solidFill>
                <a:latin typeface="Calibri"/>
                <a:cs typeface="Calibri"/>
              </a:rPr>
              <a:t>the</a:t>
            </a:r>
            <a:r>
              <a:rPr sz="2700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17365D"/>
                </a:solidFill>
                <a:latin typeface="Calibri"/>
                <a:cs typeface="Calibri"/>
              </a:rPr>
              <a:t>bone.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5071" y="664781"/>
            <a:ext cx="3329304" cy="426085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89890" marR="236220" indent="-377825">
              <a:lnSpc>
                <a:spcPct val="81900"/>
              </a:lnSpc>
              <a:spcBef>
                <a:spcPts val="665"/>
              </a:spcBef>
              <a:buClr>
                <a:srgbClr val="FF0000"/>
              </a:buClr>
              <a:buFont typeface="Arial MT"/>
              <a:buChar char="•"/>
              <a:tabLst>
                <a:tab pos="389890" algn="l"/>
              </a:tabLst>
            </a:pPr>
            <a:r>
              <a:rPr sz="2450" b="1" dirty="0">
                <a:solidFill>
                  <a:srgbClr val="FF0000"/>
                </a:solidFill>
                <a:latin typeface="Calibri"/>
                <a:cs typeface="Calibri"/>
              </a:rPr>
              <a:t>Staging</a:t>
            </a:r>
            <a:r>
              <a:rPr sz="245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F487C"/>
                </a:solidFill>
                <a:latin typeface="Calibri"/>
                <a:cs typeface="Calibri"/>
              </a:rPr>
              <a:t>is</a:t>
            </a:r>
            <a:r>
              <a:rPr sz="2450" spc="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50" spc="-20" dirty="0">
                <a:solidFill>
                  <a:srgbClr val="1F487C"/>
                </a:solidFill>
                <a:latin typeface="Calibri"/>
                <a:cs typeface="Calibri"/>
              </a:rPr>
              <a:t>made </a:t>
            </a:r>
            <a:r>
              <a:rPr sz="2450" dirty="0">
                <a:solidFill>
                  <a:srgbClr val="1F487C"/>
                </a:solidFill>
                <a:latin typeface="Calibri"/>
                <a:cs typeface="Calibri"/>
              </a:rPr>
              <a:t>surgically</a:t>
            </a:r>
            <a:r>
              <a:rPr sz="2450" spc="8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F487C"/>
                </a:solidFill>
                <a:latin typeface="Calibri"/>
                <a:cs typeface="Calibri"/>
              </a:rPr>
              <a:t>by</a:t>
            </a:r>
            <a:r>
              <a:rPr sz="2450" spc="1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50" spc="-25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2450" dirty="0">
                <a:solidFill>
                  <a:srgbClr val="1F487C"/>
                </a:solidFill>
                <a:latin typeface="Calibri"/>
                <a:cs typeface="Calibri"/>
              </a:rPr>
              <a:t>following</a:t>
            </a:r>
            <a:r>
              <a:rPr sz="2450" spc="1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F487C"/>
                </a:solidFill>
                <a:latin typeface="Calibri"/>
                <a:cs typeface="Calibri"/>
              </a:rPr>
              <a:t>procedure:</a:t>
            </a:r>
            <a:endParaRPr sz="2450">
              <a:latin typeface="Calibri"/>
              <a:cs typeface="Calibri"/>
            </a:endParaRPr>
          </a:p>
          <a:p>
            <a:pPr marL="389890" marR="5080" indent="-377825">
              <a:lnSpc>
                <a:spcPts val="2410"/>
              </a:lnSpc>
              <a:spcBef>
                <a:spcPts val="509"/>
              </a:spcBef>
              <a:buFont typeface="Arial MT"/>
              <a:buChar char="•"/>
              <a:tabLst>
                <a:tab pos="389890" algn="l"/>
              </a:tabLst>
            </a:pPr>
            <a:r>
              <a:rPr sz="2450" spc="-10" dirty="0">
                <a:solidFill>
                  <a:srgbClr val="1F487C"/>
                </a:solidFill>
                <a:latin typeface="Calibri"/>
                <a:cs typeface="Calibri"/>
              </a:rPr>
              <a:t>Laparatomy,</a:t>
            </a:r>
            <a:r>
              <a:rPr sz="2450" spc="6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F487C"/>
                </a:solidFill>
                <a:latin typeface="Calibri"/>
                <a:cs typeface="Calibri"/>
              </a:rPr>
              <a:t>peritoneal</a:t>
            </a:r>
            <a:r>
              <a:rPr sz="2450" spc="1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F487C"/>
                </a:solidFill>
                <a:latin typeface="Calibri"/>
                <a:cs typeface="Calibri"/>
              </a:rPr>
              <a:t>wash</a:t>
            </a:r>
            <a:r>
              <a:rPr sz="2450" spc="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50" spc="-25" dirty="0">
                <a:solidFill>
                  <a:srgbClr val="1F487C"/>
                </a:solidFill>
                <a:latin typeface="Calibri"/>
                <a:cs typeface="Calibri"/>
              </a:rPr>
              <a:t>to </a:t>
            </a:r>
            <a:r>
              <a:rPr sz="2450" dirty="0">
                <a:solidFill>
                  <a:srgbClr val="1F487C"/>
                </a:solidFill>
                <a:latin typeface="Calibri"/>
                <a:cs typeface="Calibri"/>
              </a:rPr>
              <a:t>detect</a:t>
            </a:r>
            <a:r>
              <a:rPr sz="2450" spc="1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2450" spc="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F487C"/>
                </a:solidFill>
                <a:latin typeface="Calibri"/>
                <a:cs typeface="Calibri"/>
              </a:rPr>
              <a:t>presence</a:t>
            </a:r>
            <a:r>
              <a:rPr sz="2450" spc="8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50" spc="-25" dirty="0">
                <a:solidFill>
                  <a:srgbClr val="1F487C"/>
                </a:solidFill>
                <a:latin typeface="Calibri"/>
                <a:cs typeface="Calibri"/>
              </a:rPr>
              <a:t>of </a:t>
            </a:r>
            <a:r>
              <a:rPr sz="2450" spc="-10" dirty="0">
                <a:solidFill>
                  <a:srgbClr val="1F487C"/>
                </a:solidFill>
                <a:latin typeface="Calibri"/>
                <a:cs typeface="Calibri"/>
              </a:rPr>
              <a:t>mets.</a:t>
            </a:r>
            <a:endParaRPr sz="2450">
              <a:latin typeface="Calibri"/>
              <a:cs typeface="Calibri"/>
            </a:endParaRPr>
          </a:p>
          <a:p>
            <a:pPr marL="389890" marR="364490" indent="-377825">
              <a:lnSpc>
                <a:spcPct val="81800"/>
              </a:lnSpc>
              <a:spcBef>
                <a:spcPts val="445"/>
              </a:spcBef>
              <a:buFont typeface="Arial MT"/>
              <a:buChar char="•"/>
              <a:tabLst>
                <a:tab pos="389890" algn="l"/>
              </a:tabLst>
            </a:pPr>
            <a:r>
              <a:rPr sz="2450" dirty="0">
                <a:solidFill>
                  <a:srgbClr val="1F487C"/>
                </a:solidFill>
                <a:latin typeface="Calibri"/>
                <a:cs typeface="Calibri"/>
              </a:rPr>
              <a:t>Total</a:t>
            </a:r>
            <a:r>
              <a:rPr sz="2450" spc="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F487C"/>
                </a:solidFill>
                <a:latin typeface="Calibri"/>
                <a:cs typeface="Calibri"/>
              </a:rPr>
              <a:t>abdominal </a:t>
            </a:r>
            <a:r>
              <a:rPr sz="2450" dirty="0">
                <a:solidFill>
                  <a:srgbClr val="1F487C"/>
                </a:solidFill>
                <a:latin typeface="Calibri"/>
                <a:cs typeface="Calibri"/>
              </a:rPr>
              <a:t>hystrectomy</a:t>
            </a:r>
            <a:r>
              <a:rPr sz="2450" spc="1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50" spc="-20" dirty="0">
                <a:solidFill>
                  <a:srgbClr val="1F487C"/>
                </a:solidFill>
                <a:latin typeface="Calibri"/>
                <a:cs typeface="Calibri"/>
              </a:rPr>
              <a:t>with </a:t>
            </a:r>
            <a:r>
              <a:rPr sz="2450" spc="-10" dirty="0">
                <a:solidFill>
                  <a:srgbClr val="1F487C"/>
                </a:solidFill>
                <a:latin typeface="Calibri"/>
                <a:cs typeface="Calibri"/>
              </a:rPr>
              <a:t>bilateral salpingophrectmoy.</a:t>
            </a:r>
            <a:endParaRPr sz="2450">
              <a:latin typeface="Calibri"/>
              <a:cs typeface="Calibri"/>
            </a:endParaRPr>
          </a:p>
          <a:p>
            <a:pPr marL="389890" marR="906780" indent="-377825">
              <a:lnSpc>
                <a:spcPts val="2410"/>
              </a:lnSpc>
              <a:spcBef>
                <a:spcPts val="515"/>
              </a:spcBef>
              <a:buFont typeface="Arial MT"/>
              <a:buChar char="•"/>
              <a:tabLst>
                <a:tab pos="389890" algn="l"/>
              </a:tabLst>
            </a:pPr>
            <a:r>
              <a:rPr sz="2450" dirty="0">
                <a:solidFill>
                  <a:srgbClr val="1F487C"/>
                </a:solidFill>
                <a:latin typeface="Calibri"/>
                <a:cs typeface="Calibri"/>
              </a:rPr>
              <a:t>3.</a:t>
            </a:r>
            <a:r>
              <a:rPr sz="2450" spc="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F487C"/>
                </a:solidFill>
                <a:latin typeface="Calibri"/>
                <a:cs typeface="Calibri"/>
              </a:rPr>
              <a:t>Lymph</a:t>
            </a:r>
            <a:r>
              <a:rPr sz="2450" spc="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50" spc="-20" dirty="0">
                <a:solidFill>
                  <a:srgbClr val="1F487C"/>
                </a:solidFill>
                <a:latin typeface="Calibri"/>
                <a:cs typeface="Calibri"/>
              </a:rPr>
              <a:t>nodes </a:t>
            </a:r>
            <a:r>
              <a:rPr sz="2450" spc="-10" dirty="0">
                <a:solidFill>
                  <a:srgbClr val="1F487C"/>
                </a:solidFill>
                <a:latin typeface="Calibri"/>
                <a:cs typeface="Calibri"/>
              </a:rPr>
              <a:t>dissection.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19263" y="505079"/>
            <a:ext cx="3858260" cy="5158105"/>
            <a:chOff x="1819263" y="505079"/>
            <a:chExt cx="3858260" cy="51581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9263" y="5229123"/>
              <a:ext cx="3852949" cy="4334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274" y="505079"/>
              <a:ext cx="3857625" cy="47175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7474" y="-17411"/>
            <a:ext cx="10098405" cy="5685155"/>
            <a:chOff x="-17474" y="-17411"/>
            <a:chExt cx="10098405" cy="5685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56673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63" y="4825"/>
              <a:ext cx="10053955" cy="5613400"/>
            </a:xfrm>
            <a:custGeom>
              <a:avLst/>
              <a:gdLst/>
              <a:ahLst/>
              <a:cxnLst/>
              <a:rect l="l" t="t" r="r" b="b"/>
              <a:pathLst>
                <a:path w="10053955" h="5613400">
                  <a:moveTo>
                    <a:pt x="10053636" y="0"/>
                  </a:moveTo>
                  <a:lnTo>
                    <a:pt x="0" y="0"/>
                  </a:lnTo>
                  <a:lnTo>
                    <a:pt x="0" y="5064912"/>
                  </a:lnTo>
                  <a:lnTo>
                    <a:pt x="198259" y="5107940"/>
                  </a:lnTo>
                  <a:lnTo>
                    <a:pt x="325919" y="5134533"/>
                  </a:lnTo>
                  <a:lnTo>
                    <a:pt x="477887" y="5162613"/>
                  </a:lnTo>
                  <a:lnTo>
                    <a:pt x="658240" y="5196230"/>
                  </a:lnTo>
                  <a:lnTo>
                    <a:pt x="857833" y="5231688"/>
                  </a:lnTo>
                  <a:lnTo>
                    <a:pt x="1082763" y="5269001"/>
                  </a:lnTo>
                  <a:lnTo>
                    <a:pt x="1327974" y="5308536"/>
                  </a:lnTo>
                  <a:lnTo>
                    <a:pt x="1594420" y="5348058"/>
                  </a:lnTo>
                  <a:lnTo>
                    <a:pt x="1878138" y="5388330"/>
                  </a:lnTo>
                  <a:lnTo>
                    <a:pt x="2184081" y="5425643"/>
                  </a:lnTo>
                  <a:lnTo>
                    <a:pt x="2504248" y="5461469"/>
                  </a:lnTo>
                  <a:lnTo>
                    <a:pt x="2842703" y="5493981"/>
                  </a:lnTo>
                  <a:lnTo>
                    <a:pt x="3195255" y="5525020"/>
                  </a:lnTo>
                  <a:lnTo>
                    <a:pt x="3563047" y="5554201"/>
                  </a:lnTo>
                  <a:lnTo>
                    <a:pt x="3751515" y="5564544"/>
                  </a:lnTo>
                  <a:lnTo>
                    <a:pt x="3943920" y="5575997"/>
                  </a:lnTo>
                  <a:lnTo>
                    <a:pt x="4139500" y="5586710"/>
                  </a:lnTo>
                  <a:lnTo>
                    <a:pt x="4336096" y="5593730"/>
                  </a:lnTo>
                  <a:lnTo>
                    <a:pt x="4536629" y="5600010"/>
                  </a:lnTo>
                  <a:lnTo>
                    <a:pt x="4739321" y="5606660"/>
                  </a:lnTo>
                  <a:lnTo>
                    <a:pt x="4945950" y="5611092"/>
                  </a:lnTo>
                  <a:lnTo>
                    <a:pt x="5154738" y="5611092"/>
                  </a:lnTo>
                  <a:lnTo>
                    <a:pt x="5365431" y="5613309"/>
                  </a:lnTo>
                  <a:lnTo>
                    <a:pt x="5578156" y="5611092"/>
                  </a:lnTo>
                  <a:lnTo>
                    <a:pt x="5794056" y="5606660"/>
                  </a:lnTo>
                  <a:lnTo>
                    <a:pt x="6009829" y="5602596"/>
                  </a:lnTo>
                  <a:lnTo>
                    <a:pt x="6228650" y="5593730"/>
                  </a:lnTo>
                  <a:lnTo>
                    <a:pt x="6449503" y="5584493"/>
                  </a:lnTo>
                  <a:lnTo>
                    <a:pt x="6670356" y="5573781"/>
                  </a:lnTo>
                  <a:lnTo>
                    <a:pt x="6893368" y="5558635"/>
                  </a:lnTo>
                  <a:lnTo>
                    <a:pt x="7118285" y="5540532"/>
                  </a:lnTo>
                  <a:lnTo>
                    <a:pt x="7344218" y="5523166"/>
                  </a:lnTo>
                  <a:lnTo>
                    <a:pt x="7570151" y="5501005"/>
                  </a:lnTo>
                  <a:lnTo>
                    <a:pt x="7799132" y="5474411"/>
                  </a:lnTo>
                  <a:lnTo>
                    <a:pt x="8025065" y="5447804"/>
                  </a:lnTo>
                  <a:lnTo>
                    <a:pt x="8255062" y="5417146"/>
                  </a:lnTo>
                  <a:lnTo>
                    <a:pt x="8486075" y="5383530"/>
                  </a:lnTo>
                  <a:lnTo>
                    <a:pt x="8714040" y="5348058"/>
                  </a:lnTo>
                  <a:lnTo>
                    <a:pt x="8945053" y="5306682"/>
                  </a:lnTo>
                  <a:lnTo>
                    <a:pt x="9174923" y="5262359"/>
                  </a:lnTo>
                  <a:lnTo>
                    <a:pt x="9405936" y="5218391"/>
                  </a:lnTo>
                  <a:lnTo>
                    <a:pt x="9635933" y="5167045"/>
                  </a:lnTo>
                  <a:lnTo>
                    <a:pt x="9864914" y="5114582"/>
                  </a:lnTo>
                  <a:lnTo>
                    <a:pt x="10053636" y="5069444"/>
                  </a:lnTo>
                  <a:lnTo>
                    <a:pt x="10053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3" y="4825"/>
              <a:ext cx="10053955" cy="5613400"/>
            </a:xfrm>
            <a:custGeom>
              <a:avLst/>
              <a:gdLst/>
              <a:ahLst/>
              <a:cxnLst/>
              <a:rect l="l" t="t" r="r" b="b"/>
              <a:pathLst>
                <a:path w="10053955" h="5613400">
                  <a:moveTo>
                    <a:pt x="10053636" y="5069444"/>
                  </a:moveTo>
                  <a:lnTo>
                    <a:pt x="9864914" y="5114582"/>
                  </a:lnTo>
                  <a:lnTo>
                    <a:pt x="9635933" y="5167045"/>
                  </a:lnTo>
                  <a:lnTo>
                    <a:pt x="9405936" y="5218391"/>
                  </a:lnTo>
                  <a:lnTo>
                    <a:pt x="9174923" y="5262359"/>
                  </a:lnTo>
                  <a:lnTo>
                    <a:pt x="8945053" y="5306682"/>
                  </a:lnTo>
                  <a:lnTo>
                    <a:pt x="8714040" y="5348058"/>
                  </a:lnTo>
                  <a:lnTo>
                    <a:pt x="8486075" y="5383530"/>
                  </a:lnTo>
                  <a:lnTo>
                    <a:pt x="8255062" y="5417146"/>
                  </a:lnTo>
                  <a:lnTo>
                    <a:pt x="8025065" y="5447804"/>
                  </a:lnTo>
                  <a:lnTo>
                    <a:pt x="7799132" y="5474411"/>
                  </a:lnTo>
                  <a:lnTo>
                    <a:pt x="7570151" y="5501005"/>
                  </a:lnTo>
                  <a:lnTo>
                    <a:pt x="7344218" y="5523166"/>
                  </a:lnTo>
                  <a:lnTo>
                    <a:pt x="7118285" y="5540532"/>
                  </a:lnTo>
                  <a:lnTo>
                    <a:pt x="6893368" y="5558635"/>
                  </a:lnTo>
                  <a:lnTo>
                    <a:pt x="6670356" y="5573781"/>
                  </a:lnTo>
                  <a:lnTo>
                    <a:pt x="6449503" y="5584493"/>
                  </a:lnTo>
                  <a:lnTo>
                    <a:pt x="6228650" y="5593730"/>
                  </a:lnTo>
                  <a:lnTo>
                    <a:pt x="6009829" y="5602596"/>
                  </a:lnTo>
                  <a:lnTo>
                    <a:pt x="5794056" y="5606660"/>
                  </a:lnTo>
                  <a:lnTo>
                    <a:pt x="5578156" y="5611092"/>
                  </a:lnTo>
                  <a:lnTo>
                    <a:pt x="5365431" y="5613309"/>
                  </a:lnTo>
                  <a:lnTo>
                    <a:pt x="5154738" y="5611092"/>
                  </a:lnTo>
                  <a:lnTo>
                    <a:pt x="4945950" y="5611092"/>
                  </a:lnTo>
                  <a:lnTo>
                    <a:pt x="4739321" y="5606660"/>
                  </a:lnTo>
                  <a:lnTo>
                    <a:pt x="4536629" y="5600010"/>
                  </a:lnTo>
                  <a:lnTo>
                    <a:pt x="4336096" y="5593730"/>
                  </a:lnTo>
                  <a:lnTo>
                    <a:pt x="4139500" y="5586710"/>
                  </a:lnTo>
                  <a:lnTo>
                    <a:pt x="3943920" y="5575997"/>
                  </a:lnTo>
                  <a:lnTo>
                    <a:pt x="3751515" y="5564544"/>
                  </a:lnTo>
                  <a:lnTo>
                    <a:pt x="3563047" y="5554201"/>
                  </a:lnTo>
                  <a:lnTo>
                    <a:pt x="3195255" y="5525020"/>
                  </a:lnTo>
                  <a:lnTo>
                    <a:pt x="2842703" y="5493981"/>
                  </a:lnTo>
                  <a:lnTo>
                    <a:pt x="2504248" y="5461469"/>
                  </a:lnTo>
                  <a:lnTo>
                    <a:pt x="2184081" y="5425643"/>
                  </a:lnTo>
                  <a:lnTo>
                    <a:pt x="1878138" y="5388330"/>
                  </a:lnTo>
                  <a:lnTo>
                    <a:pt x="1594420" y="5348058"/>
                  </a:lnTo>
                  <a:lnTo>
                    <a:pt x="1327974" y="5308536"/>
                  </a:lnTo>
                  <a:lnTo>
                    <a:pt x="1082763" y="5269001"/>
                  </a:lnTo>
                  <a:lnTo>
                    <a:pt x="857833" y="5231688"/>
                  </a:lnTo>
                  <a:lnTo>
                    <a:pt x="658240" y="5196230"/>
                  </a:lnTo>
                  <a:lnTo>
                    <a:pt x="477887" y="5162613"/>
                  </a:lnTo>
                  <a:lnTo>
                    <a:pt x="325919" y="5134533"/>
                  </a:lnTo>
                  <a:lnTo>
                    <a:pt x="198259" y="5107940"/>
                  </a:lnTo>
                  <a:lnTo>
                    <a:pt x="22978" y="5069890"/>
                  </a:lnTo>
                  <a:lnTo>
                    <a:pt x="0" y="5064912"/>
                  </a:lnTo>
                  <a:lnTo>
                    <a:pt x="0" y="0"/>
                  </a:lnTo>
                  <a:lnTo>
                    <a:pt x="10053636" y="0"/>
                  </a:lnTo>
                </a:path>
              </a:pathLst>
            </a:custGeom>
            <a:ln w="44475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69060" y="1839093"/>
            <a:ext cx="732282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Epithelial</a:t>
            </a:r>
            <a:r>
              <a:rPr sz="44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Ovarian</a:t>
            </a:r>
            <a:r>
              <a:rPr sz="4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FF0000"/>
                </a:solidFill>
                <a:latin typeface="Calibri"/>
                <a:cs typeface="Calibri"/>
              </a:rPr>
              <a:t>Cancer</a:t>
            </a:r>
            <a:endParaRPr sz="4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0" y="320675"/>
            <a:ext cx="2267331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b="1" spc="215" dirty="0">
                <a:solidFill>
                  <a:srgbClr val="FF0000"/>
                </a:solidFill>
                <a:latin typeface="Cambria"/>
                <a:cs typeface="Cambria"/>
              </a:rPr>
              <a:t>History:</a:t>
            </a:r>
            <a:endParaRPr sz="305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2187" y="985774"/>
            <a:ext cx="7795259" cy="36360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89890" marR="5080" indent="-377825">
              <a:lnSpc>
                <a:spcPct val="80800"/>
              </a:lnSpc>
              <a:spcBef>
                <a:spcPts val="660"/>
              </a:spcBef>
              <a:buFont typeface="Arial MT"/>
              <a:buChar char="•"/>
              <a:tabLst>
                <a:tab pos="389890" algn="l"/>
              </a:tabLst>
            </a:pP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postmenopausal</a:t>
            </a:r>
            <a:r>
              <a:rPr sz="23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01F5F"/>
                </a:solidFill>
                <a:latin typeface="Calibri"/>
                <a:cs typeface="Calibri"/>
              </a:rPr>
              <a:t>bleeding</a:t>
            </a:r>
            <a:r>
              <a:rPr sz="23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3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staining(</a:t>
            </a:r>
            <a:r>
              <a:rPr sz="23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this</a:t>
            </a:r>
            <a:r>
              <a:rPr sz="23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symptom</a:t>
            </a:r>
            <a:r>
              <a:rPr sz="23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should</a:t>
            </a:r>
            <a:r>
              <a:rPr sz="23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001F5F"/>
                </a:solidFill>
                <a:latin typeface="Calibri"/>
                <a:cs typeface="Calibri"/>
              </a:rPr>
              <a:t>be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assumed</a:t>
            </a:r>
            <a:r>
              <a:rPr sz="23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3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be</a:t>
            </a:r>
            <a:r>
              <a:rPr sz="23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caused</a:t>
            </a:r>
            <a:r>
              <a:rPr sz="23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r>
              <a:rPr sz="23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carcinoma</a:t>
            </a:r>
            <a:r>
              <a:rPr sz="23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3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3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endometrium</a:t>
            </a:r>
            <a:r>
              <a:rPr sz="23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01F5F"/>
                </a:solidFill>
                <a:latin typeface="Calibri"/>
                <a:cs typeface="Calibri"/>
              </a:rPr>
              <a:t>until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proved</a:t>
            </a:r>
            <a:r>
              <a:rPr sz="23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otherwise),</a:t>
            </a:r>
            <a:r>
              <a:rPr sz="23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only</a:t>
            </a:r>
            <a:r>
              <a:rPr sz="23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10%</a:t>
            </a:r>
            <a:r>
              <a:rPr sz="23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3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PMB</a:t>
            </a:r>
            <a:r>
              <a:rPr sz="23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have</a:t>
            </a:r>
            <a:r>
              <a:rPr sz="23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01F5F"/>
                </a:solidFill>
                <a:latin typeface="Calibri"/>
                <a:cs typeface="Calibri"/>
              </a:rPr>
              <a:t>endometrial carcinoma.</a:t>
            </a:r>
            <a:endParaRPr sz="2300">
              <a:latin typeface="Calibri"/>
              <a:cs typeface="Calibri"/>
            </a:endParaRPr>
          </a:p>
          <a:p>
            <a:pPr marL="389890" indent="-377190">
              <a:lnSpc>
                <a:spcPts val="2680"/>
              </a:lnSpc>
              <a:buFont typeface="Arial MT"/>
              <a:buChar char="•"/>
              <a:tabLst>
                <a:tab pos="389890" algn="l"/>
              </a:tabLst>
            </a:pP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Perimenopausal</a:t>
            </a:r>
            <a:r>
              <a:rPr sz="23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menstrual</a:t>
            </a:r>
            <a:r>
              <a:rPr sz="23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01F5F"/>
                </a:solidFill>
                <a:latin typeface="Calibri"/>
                <a:cs typeface="Calibri"/>
              </a:rPr>
              <a:t>irregularities.</a:t>
            </a:r>
            <a:endParaRPr sz="2300">
              <a:latin typeface="Calibri"/>
              <a:cs typeface="Calibri"/>
            </a:endParaRPr>
          </a:p>
          <a:p>
            <a:pPr marL="389890" indent="-377190">
              <a:lnSpc>
                <a:spcPts val="2705"/>
              </a:lnSpc>
              <a:buFont typeface="Arial MT"/>
              <a:buChar char="•"/>
              <a:tabLst>
                <a:tab pos="389890" algn="l"/>
              </a:tabLst>
            </a:pP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Blood</a:t>
            </a:r>
            <a:r>
              <a:rPr sz="23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stained</a:t>
            </a:r>
            <a:r>
              <a:rPr sz="23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vaginal</a:t>
            </a:r>
            <a:r>
              <a:rPr sz="23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01F5F"/>
                </a:solidFill>
                <a:latin typeface="Calibri"/>
                <a:cs typeface="Calibri"/>
              </a:rPr>
              <a:t>discharge.</a:t>
            </a:r>
            <a:endParaRPr sz="2300">
              <a:latin typeface="Calibri"/>
              <a:cs typeface="Calibri"/>
            </a:endParaRPr>
          </a:p>
          <a:p>
            <a:pPr marL="389890" indent="-377190">
              <a:lnSpc>
                <a:spcPts val="2705"/>
              </a:lnSpc>
              <a:buFont typeface="Arial MT"/>
              <a:buChar char="•"/>
              <a:tabLst>
                <a:tab pos="389890" algn="l"/>
              </a:tabLst>
            </a:pP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Heavy</a:t>
            </a:r>
            <a:r>
              <a:rPr sz="23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3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irregular</a:t>
            </a:r>
            <a:r>
              <a:rPr sz="23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vaginal</a:t>
            </a:r>
            <a:r>
              <a:rPr sz="23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01F5F"/>
                </a:solidFill>
                <a:latin typeface="Calibri"/>
                <a:cs typeface="Calibri"/>
              </a:rPr>
              <a:t>bleeding</a:t>
            </a:r>
            <a:endParaRPr sz="2300">
              <a:latin typeface="Calibri"/>
              <a:cs typeface="Calibri"/>
            </a:endParaRPr>
          </a:p>
          <a:p>
            <a:pPr marL="389890" indent="-377190">
              <a:lnSpc>
                <a:spcPts val="2705"/>
              </a:lnSpc>
              <a:buFont typeface="Arial MT"/>
              <a:buChar char="•"/>
              <a:tabLst>
                <a:tab pos="389890" algn="l"/>
              </a:tabLst>
            </a:pPr>
            <a:r>
              <a:rPr sz="2300" spc="-10" dirty="0">
                <a:solidFill>
                  <a:srgbClr val="001F5F"/>
                </a:solidFill>
                <a:latin typeface="Calibri"/>
                <a:cs typeface="Calibri"/>
              </a:rPr>
              <a:t>Dysuria</a:t>
            </a:r>
            <a:endParaRPr sz="2300">
              <a:latin typeface="Calibri"/>
              <a:cs typeface="Calibri"/>
            </a:endParaRPr>
          </a:p>
          <a:p>
            <a:pPr marL="389890" indent="-377190">
              <a:lnSpc>
                <a:spcPts val="2705"/>
              </a:lnSpc>
              <a:buFont typeface="Arial MT"/>
              <a:buChar char="•"/>
              <a:tabLst>
                <a:tab pos="389890" algn="l"/>
              </a:tabLst>
            </a:pPr>
            <a:r>
              <a:rPr sz="2300" spc="-10" dirty="0">
                <a:solidFill>
                  <a:srgbClr val="001F5F"/>
                </a:solidFill>
                <a:latin typeface="Calibri"/>
                <a:cs typeface="Calibri"/>
              </a:rPr>
              <a:t>Dysparenia</a:t>
            </a:r>
            <a:endParaRPr sz="2300">
              <a:latin typeface="Calibri"/>
              <a:cs typeface="Calibri"/>
            </a:endParaRPr>
          </a:p>
          <a:p>
            <a:pPr marL="389890" indent="-377190">
              <a:lnSpc>
                <a:spcPts val="2705"/>
              </a:lnSpc>
              <a:buFont typeface="Arial MT"/>
              <a:buChar char="•"/>
              <a:tabLst>
                <a:tab pos="389890" algn="l"/>
              </a:tabLst>
            </a:pP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Back</a:t>
            </a:r>
            <a:r>
              <a:rPr sz="23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001F5F"/>
                </a:solidFill>
                <a:latin typeface="Calibri"/>
                <a:cs typeface="Calibri"/>
              </a:rPr>
              <a:t>pain</a:t>
            </a:r>
            <a:endParaRPr sz="2300">
              <a:latin typeface="Calibri"/>
              <a:cs typeface="Calibri"/>
            </a:endParaRPr>
          </a:p>
          <a:p>
            <a:pPr marL="389890" indent="-377190">
              <a:lnSpc>
                <a:spcPts val="2735"/>
              </a:lnSpc>
              <a:buFont typeface="Arial MT"/>
              <a:buChar char="•"/>
              <a:tabLst>
                <a:tab pos="389890" algn="l"/>
              </a:tabLst>
            </a:pP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pain</a:t>
            </a:r>
            <a:r>
              <a:rPr sz="23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3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mass</a:t>
            </a:r>
            <a:r>
              <a:rPr sz="23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3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3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01F5F"/>
                </a:solidFill>
                <a:latin typeface="Calibri"/>
                <a:cs typeface="Calibri"/>
              </a:rPr>
              <a:t>pelvis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3257" y="529907"/>
            <a:ext cx="7795895" cy="4154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7245">
              <a:lnSpc>
                <a:spcPts val="2510"/>
              </a:lnSpc>
              <a:spcBef>
                <a:spcPts val="100"/>
              </a:spcBef>
            </a:pPr>
            <a:r>
              <a:rPr sz="2100" b="1" spc="170" dirty="0">
                <a:solidFill>
                  <a:srgbClr val="FF0000"/>
                </a:solidFill>
                <a:latin typeface="Cambria"/>
                <a:cs typeface="Cambria"/>
              </a:rPr>
              <a:t>Examination:</a:t>
            </a:r>
            <a:endParaRPr sz="2100">
              <a:latin typeface="Cambria"/>
              <a:cs typeface="Cambria"/>
            </a:endParaRPr>
          </a:p>
          <a:p>
            <a:pPr marL="389890" marR="5080" indent="-377825">
              <a:lnSpc>
                <a:spcPct val="81800"/>
              </a:lnSpc>
              <a:spcBef>
                <a:spcPts val="530"/>
              </a:spcBef>
              <a:buFont typeface="Arial MT"/>
              <a:buChar char="•"/>
              <a:tabLst>
                <a:tab pos="389890" algn="l"/>
              </a:tabLst>
            </a:pPr>
            <a:r>
              <a:rPr sz="2450" b="1" dirty="0">
                <a:solidFill>
                  <a:srgbClr val="4AACC5"/>
                </a:solidFill>
                <a:latin typeface="Calibri"/>
                <a:cs typeface="Calibri"/>
              </a:rPr>
              <a:t>physical</a:t>
            </a:r>
            <a:r>
              <a:rPr sz="2450" b="1" spc="70" dirty="0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4AACC5"/>
                </a:solidFill>
                <a:latin typeface="Calibri"/>
                <a:cs typeface="Calibri"/>
              </a:rPr>
              <a:t>examination</a:t>
            </a:r>
            <a:r>
              <a:rPr sz="2450" b="1" spc="145" dirty="0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2450" spc="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the</a:t>
            </a:r>
            <a:r>
              <a:rPr sz="2450" spc="1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patient</a:t>
            </a:r>
            <a:r>
              <a:rPr sz="2450" spc="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with</a:t>
            </a:r>
            <a:r>
              <a:rPr sz="2450" spc="1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7365D"/>
                </a:solidFill>
                <a:latin typeface="Calibri"/>
                <a:cs typeface="Calibri"/>
              </a:rPr>
              <a:t>endometrial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carcinoma</a:t>
            </a:r>
            <a:r>
              <a:rPr sz="2450" spc="1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is</a:t>
            </a:r>
            <a:r>
              <a:rPr sz="2450" spc="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frequently</a:t>
            </a:r>
            <a:r>
              <a:rPr sz="2450" spc="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entirely</a:t>
            </a:r>
            <a:r>
              <a:rPr sz="2450" spc="1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7365D"/>
                </a:solidFill>
                <a:latin typeface="Calibri"/>
                <a:cs typeface="Calibri"/>
              </a:rPr>
              <a:t>normal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,</a:t>
            </a:r>
            <a:r>
              <a:rPr sz="2450" spc="1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it</a:t>
            </a:r>
            <a:r>
              <a:rPr sz="2450" spc="6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should</a:t>
            </a:r>
            <a:r>
              <a:rPr sz="2450" spc="1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7365D"/>
                </a:solidFill>
                <a:latin typeface="Calibri"/>
                <a:cs typeface="Calibri"/>
              </a:rPr>
              <a:t>include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palpation</a:t>
            </a:r>
            <a:r>
              <a:rPr sz="2450" spc="1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2450" spc="7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supraclavicular</a:t>
            </a:r>
            <a:r>
              <a:rPr sz="2450" spc="1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and</a:t>
            </a:r>
            <a:r>
              <a:rPr sz="2450" spc="1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inguinal</a:t>
            </a:r>
            <a:r>
              <a:rPr sz="2450" spc="1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lymph</a:t>
            </a:r>
            <a:r>
              <a:rPr sz="2450" spc="1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7365D"/>
                </a:solidFill>
                <a:latin typeface="Calibri"/>
                <a:cs typeface="Calibri"/>
              </a:rPr>
              <a:t>nodes,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abdominal</a:t>
            </a:r>
            <a:r>
              <a:rPr sz="2450" spc="1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palpation</a:t>
            </a:r>
            <a:r>
              <a:rPr sz="2450" spc="8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might</a:t>
            </a:r>
            <a:r>
              <a:rPr sz="2450" spc="1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be</a:t>
            </a:r>
            <a:r>
              <a:rPr sz="2450" spc="8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difficult</a:t>
            </a:r>
            <a:r>
              <a:rPr sz="2450" spc="1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due</a:t>
            </a:r>
            <a:r>
              <a:rPr sz="2450" spc="8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to</a:t>
            </a:r>
            <a:r>
              <a:rPr sz="2450" spc="7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7365D"/>
                </a:solidFill>
                <a:latin typeface="Calibri"/>
                <a:cs typeface="Calibri"/>
              </a:rPr>
              <a:t>obesity.</a:t>
            </a:r>
            <a:endParaRPr sz="2450">
              <a:latin typeface="Calibri"/>
              <a:cs typeface="Calibri"/>
            </a:endParaRPr>
          </a:p>
          <a:p>
            <a:pPr marL="389890" indent="-377190">
              <a:lnSpc>
                <a:spcPts val="2850"/>
              </a:lnSpc>
              <a:buFont typeface="Arial MT"/>
              <a:buChar char="•"/>
              <a:tabLst>
                <a:tab pos="389890" algn="l"/>
              </a:tabLst>
            </a:pPr>
            <a:r>
              <a:rPr sz="2450" b="1" dirty="0">
                <a:solidFill>
                  <a:srgbClr val="4AACC5"/>
                </a:solidFill>
                <a:latin typeface="Calibri"/>
                <a:cs typeface="Calibri"/>
              </a:rPr>
              <a:t>Gynaecological</a:t>
            </a:r>
            <a:r>
              <a:rPr sz="2450" b="1" spc="285" dirty="0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4AACC5"/>
                </a:solidFill>
                <a:latin typeface="Calibri"/>
                <a:cs typeface="Calibri"/>
              </a:rPr>
              <a:t>examination:</a:t>
            </a:r>
            <a:endParaRPr sz="2450">
              <a:latin typeface="Calibri"/>
              <a:cs typeface="Calibri"/>
            </a:endParaRPr>
          </a:p>
          <a:p>
            <a:pPr marL="389890" indent="-377190">
              <a:lnSpc>
                <a:spcPts val="2930"/>
              </a:lnSpc>
              <a:buFont typeface="Arial MT"/>
              <a:buChar char="•"/>
              <a:tabLst>
                <a:tab pos="389890" algn="l"/>
              </a:tabLst>
            </a:pPr>
            <a:r>
              <a:rPr sz="2450" b="1" dirty="0">
                <a:solidFill>
                  <a:srgbClr val="17365D"/>
                </a:solidFill>
                <a:latin typeface="Calibri"/>
                <a:cs typeface="Calibri"/>
              </a:rPr>
              <a:t>inspection</a:t>
            </a:r>
            <a:r>
              <a:rPr sz="2450" b="1" spc="8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2450" spc="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vulva,</a:t>
            </a:r>
            <a:r>
              <a:rPr sz="2450" spc="114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vaginal</a:t>
            </a:r>
            <a:r>
              <a:rPr sz="2450" spc="8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skin</a:t>
            </a:r>
            <a:r>
              <a:rPr sz="2450" spc="10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in</a:t>
            </a:r>
            <a:r>
              <a:rPr sz="2450" spc="10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suburethral</a:t>
            </a:r>
            <a:r>
              <a:rPr sz="2450" spc="8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20" dirty="0">
                <a:solidFill>
                  <a:srgbClr val="17365D"/>
                </a:solidFill>
                <a:latin typeface="Calibri"/>
                <a:cs typeface="Calibri"/>
              </a:rPr>
              <a:t>area</a:t>
            </a:r>
            <a:endParaRPr sz="2450">
              <a:latin typeface="Calibri"/>
              <a:cs typeface="Calibri"/>
            </a:endParaRPr>
          </a:p>
          <a:p>
            <a:pPr marL="675640" indent="-662940">
              <a:lnSpc>
                <a:spcPts val="2895"/>
              </a:lnSpc>
              <a:buFont typeface="Arial MT"/>
              <a:buChar char="•"/>
              <a:tabLst>
                <a:tab pos="675640" algn="l"/>
              </a:tabLst>
            </a:pP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and</a:t>
            </a:r>
            <a:r>
              <a:rPr sz="2450" spc="9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7365D"/>
                </a:solidFill>
                <a:latin typeface="Calibri"/>
                <a:cs typeface="Calibri"/>
              </a:rPr>
              <a:t>cervix.</a:t>
            </a:r>
            <a:endParaRPr sz="2450">
              <a:latin typeface="Calibri"/>
              <a:cs typeface="Calibri"/>
            </a:endParaRPr>
          </a:p>
          <a:p>
            <a:pPr marL="389890" marR="50165" indent="-377825">
              <a:lnSpc>
                <a:spcPts val="2410"/>
              </a:lnSpc>
              <a:spcBef>
                <a:spcPts val="480"/>
              </a:spcBef>
              <a:buFont typeface="Arial MT"/>
              <a:buChar char="•"/>
              <a:tabLst>
                <a:tab pos="389890" algn="l"/>
              </a:tabLst>
            </a:pPr>
            <a:r>
              <a:rPr sz="2450" b="1" dirty="0">
                <a:solidFill>
                  <a:srgbClr val="17365D"/>
                </a:solidFill>
                <a:latin typeface="Calibri"/>
                <a:cs typeface="Calibri"/>
              </a:rPr>
              <a:t>Bimanual</a:t>
            </a:r>
            <a:r>
              <a:rPr sz="2450" b="1" spc="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7365D"/>
                </a:solidFill>
                <a:latin typeface="Calibri"/>
                <a:cs typeface="Calibri"/>
              </a:rPr>
              <a:t>vaginal</a:t>
            </a:r>
            <a:r>
              <a:rPr sz="2450" b="1" spc="1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7365D"/>
                </a:solidFill>
                <a:latin typeface="Calibri"/>
                <a:cs typeface="Calibri"/>
              </a:rPr>
              <a:t>examination</a:t>
            </a:r>
            <a:r>
              <a:rPr sz="2450" b="1" spc="9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assesses</a:t>
            </a:r>
            <a:r>
              <a:rPr sz="2450" spc="1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uterine</a:t>
            </a:r>
            <a:r>
              <a:rPr sz="2450" spc="114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size,</a:t>
            </a:r>
            <a:r>
              <a:rPr sz="2450" spc="1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25" dirty="0">
                <a:solidFill>
                  <a:srgbClr val="17365D"/>
                </a:solidFill>
                <a:latin typeface="Calibri"/>
                <a:cs typeface="Calibri"/>
              </a:rPr>
              <a:t>and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mobility,</a:t>
            </a:r>
            <a:r>
              <a:rPr sz="2450" spc="1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state</a:t>
            </a:r>
            <a:r>
              <a:rPr sz="2450" spc="9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2450" spc="1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parametria</a:t>
            </a:r>
            <a:r>
              <a:rPr sz="2450" spc="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and</a:t>
            </a:r>
            <a:r>
              <a:rPr sz="2450" spc="10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7365D"/>
                </a:solidFill>
                <a:latin typeface="Calibri"/>
                <a:cs typeface="Calibri"/>
              </a:rPr>
              <a:t>adnexa.</a:t>
            </a:r>
            <a:endParaRPr sz="2450">
              <a:latin typeface="Calibri"/>
              <a:cs typeface="Calibri"/>
            </a:endParaRPr>
          </a:p>
          <a:p>
            <a:pPr marL="389890" indent="-377190">
              <a:lnSpc>
                <a:spcPts val="2930"/>
              </a:lnSpc>
              <a:buFont typeface="Arial MT"/>
              <a:buChar char="•"/>
              <a:tabLst>
                <a:tab pos="389890" algn="l"/>
              </a:tabLst>
            </a:pPr>
            <a:r>
              <a:rPr sz="2450" b="1" dirty="0">
                <a:solidFill>
                  <a:srgbClr val="17365D"/>
                </a:solidFill>
                <a:latin typeface="Calibri"/>
                <a:cs typeface="Calibri"/>
              </a:rPr>
              <a:t>Bimanual</a:t>
            </a:r>
            <a:r>
              <a:rPr sz="2450" b="1" spc="1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7365D"/>
                </a:solidFill>
                <a:latin typeface="Calibri"/>
                <a:cs typeface="Calibri"/>
              </a:rPr>
              <a:t>recto-vaginal</a:t>
            </a:r>
            <a:r>
              <a:rPr sz="2450" b="1" spc="1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7365D"/>
                </a:solidFill>
                <a:latin typeface="Calibri"/>
                <a:cs typeface="Calibri"/>
              </a:rPr>
              <a:t>examination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.</a:t>
            </a:r>
            <a:r>
              <a:rPr sz="2450" spc="204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(rectal</a:t>
            </a:r>
            <a:r>
              <a:rPr sz="2450" spc="19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25" dirty="0">
                <a:solidFill>
                  <a:srgbClr val="17365D"/>
                </a:solidFill>
                <a:latin typeface="Calibri"/>
                <a:cs typeface="Calibri"/>
              </a:rPr>
              <a:t>and</a:t>
            </a:r>
            <a:endParaRPr sz="2450">
              <a:latin typeface="Calibri"/>
              <a:cs typeface="Calibri"/>
            </a:endParaRPr>
          </a:p>
          <a:p>
            <a:pPr marL="83820">
              <a:lnSpc>
                <a:spcPts val="2935"/>
              </a:lnSpc>
            </a:pP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uterosacral</a:t>
            </a:r>
            <a:r>
              <a:rPr sz="2450" spc="18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17365D"/>
                </a:solidFill>
                <a:latin typeface="Calibri"/>
                <a:cs typeface="Calibri"/>
              </a:rPr>
              <a:t>ligament</a:t>
            </a:r>
            <a:r>
              <a:rPr sz="2450" spc="1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17365D"/>
                </a:solidFill>
                <a:latin typeface="Calibri"/>
                <a:cs typeface="Calibri"/>
              </a:rPr>
              <a:t>infiltration).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3439" y="621030"/>
            <a:ext cx="8133715" cy="411240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53970">
              <a:lnSpc>
                <a:spcPts val="2520"/>
              </a:lnSpc>
              <a:spcBef>
                <a:spcPts val="130"/>
              </a:spcBef>
            </a:pPr>
            <a:r>
              <a:rPr sz="2150" b="1" dirty="0">
                <a:solidFill>
                  <a:srgbClr val="FF0000"/>
                </a:solidFill>
                <a:latin typeface="Arial"/>
                <a:cs typeface="Arial"/>
              </a:rPr>
              <a:t>Investigations</a:t>
            </a:r>
            <a:r>
              <a:rPr sz="2150" b="1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150" b="1"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FF0000"/>
                </a:solidFill>
                <a:latin typeface="Arial"/>
                <a:cs typeface="Arial"/>
              </a:rPr>
              <a:t>imaging</a:t>
            </a:r>
            <a:r>
              <a:rPr sz="2150" b="1" spc="-1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en-US" sz="2150" b="1" spc="-1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553970">
              <a:lnSpc>
                <a:spcPts val="2520"/>
              </a:lnSpc>
              <a:spcBef>
                <a:spcPts val="130"/>
              </a:spcBef>
            </a:pPr>
            <a:endParaRPr sz="2150" dirty="0">
              <a:latin typeface="Arial"/>
              <a:cs typeface="Arial"/>
            </a:endParaRPr>
          </a:p>
          <a:p>
            <a:pPr marL="389890" indent="-377190">
              <a:lnSpc>
                <a:spcPts val="3100"/>
              </a:lnSpc>
              <a:buFont typeface="Arial MT"/>
              <a:buChar char="•"/>
              <a:tabLst>
                <a:tab pos="389890" algn="l"/>
              </a:tabLst>
            </a:pPr>
            <a:r>
              <a:rPr sz="2700" b="1" spc="-20" dirty="0">
                <a:solidFill>
                  <a:srgbClr val="1F487C"/>
                </a:solidFill>
                <a:latin typeface="Calibri"/>
                <a:cs typeface="Calibri"/>
              </a:rPr>
              <a:t>CBC.</a:t>
            </a:r>
            <a:endParaRPr sz="2700" dirty="0">
              <a:latin typeface="Calibri"/>
              <a:cs typeface="Calibri"/>
            </a:endParaRPr>
          </a:p>
          <a:p>
            <a:pPr marL="389890" indent="-377190">
              <a:lnSpc>
                <a:spcPts val="3080"/>
              </a:lnSpc>
              <a:buFont typeface="Arial MT"/>
              <a:buChar char="•"/>
              <a:tabLst>
                <a:tab pos="389890" algn="l"/>
              </a:tabLst>
            </a:pPr>
            <a:r>
              <a:rPr sz="2700" b="1" dirty="0">
                <a:solidFill>
                  <a:srgbClr val="1F487C"/>
                </a:solidFill>
                <a:latin typeface="Calibri"/>
                <a:cs typeface="Calibri"/>
              </a:rPr>
              <a:t>Liver</a:t>
            </a:r>
            <a:r>
              <a:rPr sz="2700" b="1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1F487C"/>
                </a:solidFill>
                <a:latin typeface="Calibri"/>
                <a:cs typeface="Calibri"/>
              </a:rPr>
              <a:t>function</a:t>
            </a:r>
            <a:r>
              <a:rPr sz="2700" b="1" spc="-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spc="-20" dirty="0">
                <a:solidFill>
                  <a:srgbClr val="1F487C"/>
                </a:solidFill>
                <a:latin typeface="Calibri"/>
                <a:cs typeface="Calibri"/>
              </a:rPr>
              <a:t>test.</a:t>
            </a:r>
            <a:endParaRPr sz="2700" dirty="0">
              <a:latin typeface="Calibri"/>
              <a:cs typeface="Calibri"/>
            </a:endParaRPr>
          </a:p>
          <a:p>
            <a:pPr marL="389890" indent="-377190">
              <a:lnSpc>
                <a:spcPts val="3080"/>
              </a:lnSpc>
              <a:buFont typeface="Arial MT"/>
              <a:buChar char="•"/>
              <a:tabLst>
                <a:tab pos="389890" algn="l"/>
              </a:tabLst>
            </a:pPr>
            <a:r>
              <a:rPr sz="2700" b="1" dirty="0">
                <a:solidFill>
                  <a:srgbClr val="1F487C"/>
                </a:solidFill>
                <a:latin typeface="Calibri"/>
                <a:cs typeface="Calibri"/>
              </a:rPr>
              <a:t>Renal</a:t>
            </a:r>
            <a:r>
              <a:rPr sz="2700" b="1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1F487C"/>
                </a:solidFill>
                <a:latin typeface="Calibri"/>
                <a:cs typeface="Calibri"/>
              </a:rPr>
              <a:t>function</a:t>
            </a:r>
            <a:r>
              <a:rPr sz="2700" b="1" spc="-20" dirty="0">
                <a:solidFill>
                  <a:srgbClr val="1F487C"/>
                </a:solidFill>
                <a:latin typeface="Calibri"/>
                <a:cs typeface="Calibri"/>
              </a:rPr>
              <a:t> test.</a:t>
            </a:r>
            <a:endParaRPr sz="2700" dirty="0">
              <a:latin typeface="Calibri"/>
              <a:cs typeface="Calibri"/>
            </a:endParaRPr>
          </a:p>
          <a:p>
            <a:pPr marL="389890" indent="-377190">
              <a:lnSpc>
                <a:spcPts val="3120"/>
              </a:lnSpc>
              <a:buFont typeface="Arial MT"/>
              <a:buChar char="•"/>
              <a:tabLst>
                <a:tab pos="389890" algn="l"/>
              </a:tabLst>
            </a:pPr>
            <a:r>
              <a:rPr sz="2700" b="1" dirty="0">
                <a:solidFill>
                  <a:srgbClr val="1F487C"/>
                </a:solidFill>
                <a:latin typeface="Calibri"/>
                <a:cs typeface="Calibri"/>
              </a:rPr>
              <a:t>Chest</a:t>
            </a:r>
            <a:r>
              <a:rPr sz="2700" b="1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1F487C"/>
                </a:solidFill>
                <a:latin typeface="Calibri"/>
                <a:cs typeface="Calibri"/>
              </a:rPr>
              <a:t>X</a:t>
            </a:r>
            <a:r>
              <a:rPr sz="27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spc="-20" dirty="0">
                <a:solidFill>
                  <a:srgbClr val="1F487C"/>
                </a:solidFill>
                <a:latin typeface="Calibri"/>
                <a:cs typeface="Calibri"/>
              </a:rPr>
              <a:t>ray.</a:t>
            </a:r>
            <a:endParaRPr sz="2700" dirty="0">
              <a:latin typeface="Calibri"/>
              <a:cs typeface="Calibri"/>
            </a:endParaRPr>
          </a:p>
          <a:p>
            <a:pPr marL="389890" marR="1337945" indent="-377825">
              <a:lnSpc>
                <a:spcPct val="78900"/>
              </a:lnSpc>
              <a:spcBef>
                <a:spcPts val="640"/>
              </a:spcBef>
              <a:buFont typeface="Arial MT"/>
              <a:buChar char="•"/>
              <a:tabLst>
                <a:tab pos="389890" algn="l"/>
              </a:tabLst>
            </a:pPr>
            <a:r>
              <a:rPr sz="2700" b="1" dirty="0">
                <a:solidFill>
                  <a:srgbClr val="1F487C"/>
                </a:solidFill>
                <a:latin typeface="Calibri"/>
                <a:cs typeface="Calibri"/>
              </a:rPr>
              <a:t>Ultrasound:</a:t>
            </a:r>
            <a:r>
              <a:rPr sz="2700" b="1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reveals</a:t>
            </a:r>
            <a:r>
              <a:rPr sz="2700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7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u="sng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thick</a:t>
            </a:r>
            <a:r>
              <a:rPr sz="2700" b="1" u="sng" spc="-7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>
              <a:rPr sz="2700" b="1" u="sng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endometrium</a:t>
            </a:r>
            <a:r>
              <a:rPr sz="2700" b="1" u="sng" spc="-9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in</a:t>
            </a:r>
            <a:r>
              <a:rPr sz="2700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spc="-50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postmenopausal</a:t>
            </a:r>
            <a:r>
              <a:rPr sz="2700" spc="-1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1F487C"/>
                </a:solidFill>
                <a:latin typeface="Calibri"/>
                <a:cs typeface="Calibri"/>
              </a:rPr>
              <a:t>woman.(&gt;5mm)</a:t>
            </a:r>
            <a:endParaRPr sz="2700" dirty="0">
              <a:latin typeface="Calibri"/>
              <a:cs typeface="Calibri"/>
            </a:endParaRPr>
          </a:p>
          <a:p>
            <a:pPr marL="90170">
              <a:lnSpc>
                <a:spcPts val="3040"/>
              </a:lnSpc>
            </a:pP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(must</a:t>
            </a:r>
            <a:r>
              <a:rPr sz="27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be</a:t>
            </a:r>
            <a:r>
              <a:rPr sz="2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thin</a:t>
            </a:r>
            <a:r>
              <a:rPr sz="2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as</a:t>
            </a:r>
            <a:r>
              <a:rPr sz="27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estrogen</a:t>
            </a:r>
            <a:r>
              <a:rPr sz="27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should</a:t>
            </a:r>
            <a:r>
              <a:rPr sz="2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be</a:t>
            </a:r>
            <a:r>
              <a:rPr sz="27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very</a:t>
            </a:r>
            <a:r>
              <a:rPr sz="2700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1F487C"/>
                </a:solidFill>
                <a:latin typeface="Calibri"/>
                <a:cs typeface="Calibri"/>
              </a:rPr>
              <a:t>low).</a:t>
            </a:r>
            <a:endParaRPr sz="2700" dirty="0">
              <a:latin typeface="Calibri"/>
              <a:cs typeface="Calibri"/>
            </a:endParaRPr>
          </a:p>
          <a:p>
            <a:pPr marL="389890" marR="5080" indent="-377825">
              <a:lnSpc>
                <a:spcPct val="78900"/>
              </a:lnSpc>
              <a:spcBef>
                <a:spcPts val="645"/>
              </a:spcBef>
              <a:buChar char="•"/>
              <a:tabLst>
                <a:tab pos="389890" algn="l"/>
                <a:tab pos="467359" algn="l"/>
              </a:tabLst>
            </a:pPr>
            <a:r>
              <a:rPr sz="2700" dirty="0">
                <a:solidFill>
                  <a:srgbClr val="1F487C"/>
                </a:solidFill>
                <a:latin typeface="Arial MT"/>
                <a:cs typeface="Arial MT"/>
              </a:rPr>
              <a:t>	</a:t>
            </a:r>
            <a:r>
              <a:rPr sz="2700" b="1" dirty="0">
                <a:solidFill>
                  <a:srgbClr val="1F487C"/>
                </a:solidFill>
                <a:latin typeface="Calibri"/>
                <a:cs typeface="Calibri"/>
              </a:rPr>
              <a:t>Cytology</a:t>
            </a:r>
            <a:r>
              <a:rPr sz="2700" b="1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1F487C"/>
                </a:solidFill>
                <a:latin typeface="Calibri"/>
                <a:cs typeface="Calibri"/>
              </a:rPr>
              <a:t>brush</a:t>
            </a:r>
            <a:r>
              <a:rPr sz="27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from</a:t>
            </a:r>
            <a:r>
              <a:rPr sz="27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lower</a:t>
            </a:r>
            <a:r>
              <a:rPr sz="2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cervical</a:t>
            </a:r>
            <a:r>
              <a:rPr sz="2700" spc="-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canal and</a:t>
            </a:r>
            <a:r>
              <a:rPr sz="27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1F487C"/>
                </a:solidFill>
                <a:latin typeface="Calibri"/>
                <a:cs typeface="Calibri"/>
              </a:rPr>
              <a:t>posterior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fornix</a:t>
            </a:r>
            <a:r>
              <a:rPr sz="27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to</a:t>
            </a:r>
            <a:r>
              <a:rPr sz="27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analyze</a:t>
            </a:r>
            <a:r>
              <a:rPr sz="27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27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1F487C"/>
                </a:solidFill>
                <a:latin typeface="Calibri"/>
                <a:cs typeface="Calibri"/>
              </a:rPr>
              <a:t>cells.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0275" y="562355"/>
            <a:ext cx="5686425" cy="18762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0" y="2849626"/>
            <a:ext cx="5695950" cy="15049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62200" y="2427533"/>
            <a:ext cx="2474712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2000" b="1" spc="-40" dirty="0">
                <a:solidFill>
                  <a:srgbClr val="465E9C"/>
                </a:solidFill>
                <a:latin typeface="Tahoma"/>
                <a:cs typeface="Tahoma"/>
              </a:rPr>
              <a:t>Thin</a:t>
            </a:r>
            <a:r>
              <a:rPr sz="2000" b="1" spc="-114" dirty="0">
                <a:solidFill>
                  <a:srgbClr val="465E9C"/>
                </a:solidFill>
                <a:latin typeface="Tahoma"/>
                <a:cs typeface="Tahoma"/>
              </a:rPr>
              <a:t> </a:t>
            </a:r>
            <a:r>
              <a:rPr sz="2000" b="1" spc="-55" dirty="0" smtClean="0">
                <a:solidFill>
                  <a:srgbClr val="465E9C"/>
                </a:solidFill>
                <a:latin typeface="Tahoma"/>
                <a:cs typeface="Tahoma"/>
              </a:rPr>
              <a:t>endometrium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77683" y="2438653"/>
            <a:ext cx="3160512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10" dirty="0" smtClean="0">
                <a:solidFill>
                  <a:srgbClr val="465E9C"/>
                </a:solidFill>
                <a:latin typeface="Tahoma"/>
                <a:cs typeface="Tahoma"/>
              </a:rPr>
              <a:t>Thick</a:t>
            </a:r>
            <a:r>
              <a:rPr lang="en-US" sz="2000" b="1" spc="-10" dirty="0">
                <a:solidFill>
                  <a:srgbClr val="465E9C"/>
                </a:solidFill>
                <a:latin typeface="Tahoma"/>
                <a:cs typeface="Tahoma"/>
              </a:rPr>
              <a:t> endometrium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0165" y="4408170"/>
            <a:ext cx="344868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45" dirty="0">
                <a:solidFill>
                  <a:srgbClr val="006FC0"/>
                </a:solidFill>
                <a:latin typeface="Tahoma"/>
                <a:cs typeface="Tahoma"/>
              </a:rPr>
              <a:t>Endometrial</a:t>
            </a:r>
            <a:r>
              <a:rPr sz="2000" b="1" spc="-1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ahoma"/>
                <a:cs typeface="Tahoma"/>
              </a:rPr>
              <a:t>Cytology</a:t>
            </a:r>
            <a:r>
              <a:rPr sz="2000" b="1" spc="-9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006FC0"/>
                </a:solidFill>
                <a:latin typeface="Tahoma"/>
                <a:cs typeface="Tahoma"/>
              </a:rPr>
              <a:t>brush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49275"/>
            <a:ext cx="8009255" cy="692497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>
              <a:lnSpc>
                <a:spcPct val="79400"/>
              </a:lnSpc>
              <a:spcBef>
                <a:spcPts val="85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Definite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diagnosis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made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biopsy,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which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5" dirty="0" smtClean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Arial"/>
                <a:cs typeface="Arial"/>
              </a:rPr>
              <a:t>obtained</a:t>
            </a:r>
            <a:r>
              <a:rPr sz="2400" b="1" spc="-13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by: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387475"/>
            <a:ext cx="8407400" cy="404495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 marR="1003935" indent="377190">
              <a:lnSpc>
                <a:spcPct val="88700"/>
              </a:lnSpc>
              <a:spcBef>
                <a:spcPts val="515"/>
              </a:spcBef>
              <a:buChar char="•"/>
              <a:tabLst>
                <a:tab pos="389890" algn="l"/>
              </a:tabLst>
            </a:pP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1.</a:t>
            </a:r>
            <a:r>
              <a:rPr sz="3000" spc="-65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b="1" dirty="0">
                <a:solidFill>
                  <a:srgbClr val="1F487C"/>
                </a:solidFill>
                <a:latin typeface="Arial"/>
                <a:cs typeface="Arial"/>
              </a:rPr>
              <a:t>Endometrial</a:t>
            </a:r>
            <a:r>
              <a:rPr sz="3000" b="1" spc="-8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1F487C"/>
                </a:solidFill>
                <a:latin typeface="Arial"/>
                <a:cs typeface="Arial"/>
              </a:rPr>
              <a:t>biopsy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,</a:t>
            </a:r>
            <a:r>
              <a:rPr sz="3000" spc="-90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blind</a:t>
            </a:r>
            <a:r>
              <a:rPr sz="3000" spc="-30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spc="-10" dirty="0">
                <a:solidFill>
                  <a:srgbClr val="1F487C"/>
                </a:solidFill>
                <a:latin typeface="Arial MT"/>
                <a:cs typeface="Arial MT"/>
              </a:rPr>
              <a:t>sample.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Fractional</a:t>
            </a:r>
            <a:r>
              <a:rPr sz="3000" spc="-80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curettage,</a:t>
            </a:r>
            <a:r>
              <a:rPr sz="3000" spc="-95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piplle,</a:t>
            </a:r>
            <a:r>
              <a:rPr sz="3000" spc="-25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jet</a:t>
            </a:r>
            <a:r>
              <a:rPr sz="3000" spc="-100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irrigation</a:t>
            </a:r>
            <a:r>
              <a:rPr sz="3000" spc="-105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spc="-25" dirty="0">
                <a:solidFill>
                  <a:srgbClr val="1F487C"/>
                </a:solidFill>
                <a:latin typeface="Arial MT"/>
                <a:cs typeface="Arial MT"/>
              </a:rPr>
              <a:t>and </a:t>
            </a:r>
            <a:r>
              <a:rPr sz="3000" spc="-10" dirty="0">
                <a:solidFill>
                  <a:srgbClr val="1F487C"/>
                </a:solidFill>
                <a:latin typeface="Arial MT"/>
                <a:cs typeface="Arial MT"/>
              </a:rPr>
              <a:t>suction.</a:t>
            </a:r>
            <a:endParaRPr sz="3000" dirty="0">
              <a:latin typeface="Arial MT"/>
              <a:cs typeface="Arial MT"/>
            </a:endParaRPr>
          </a:p>
          <a:p>
            <a:pPr marL="389890" marR="619125" indent="-377825">
              <a:lnSpc>
                <a:spcPct val="79300"/>
              </a:lnSpc>
              <a:spcBef>
                <a:spcPts val="675"/>
              </a:spcBef>
              <a:buChar char="•"/>
              <a:tabLst>
                <a:tab pos="389890" algn="l"/>
                <a:tab pos="1284605" algn="l"/>
              </a:tabLst>
            </a:pP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2.</a:t>
            </a:r>
            <a:r>
              <a:rPr sz="3000" spc="-80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b="1" dirty="0">
                <a:solidFill>
                  <a:srgbClr val="1F487C"/>
                </a:solidFill>
                <a:latin typeface="Arial"/>
                <a:cs typeface="Arial"/>
              </a:rPr>
              <a:t>Examination</a:t>
            </a:r>
            <a:r>
              <a:rPr sz="3000" b="1" spc="-6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1F487C"/>
                </a:solidFill>
                <a:latin typeface="Arial"/>
                <a:cs typeface="Arial"/>
              </a:rPr>
              <a:t>under</a:t>
            </a:r>
            <a:r>
              <a:rPr sz="3000" b="1" spc="-1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1F487C"/>
                </a:solidFill>
                <a:latin typeface="Arial"/>
                <a:cs typeface="Arial"/>
              </a:rPr>
              <a:t>general</a:t>
            </a:r>
            <a:r>
              <a:rPr sz="3000" b="1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1F487C"/>
                </a:solidFill>
                <a:latin typeface="Arial"/>
                <a:cs typeface="Arial"/>
              </a:rPr>
              <a:t>anasthesia </a:t>
            </a:r>
            <a:r>
              <a:rPr sz="3000" b="1" spc="-25" dirty="0">
                <a:solidFill>
                  <a:srgbClr val="1F487C"/>
                </a:solidFill>
                <a:latin typeface="Arial"/>
                <a:cs typeface="Arial"/>
              </a:rPr>
              <a:t>and</a:t>
            </a:r>
            <a:r>
              <a:rPr sz="3000" b="1" dirty="0">
                <a:solidFill>
                  <a:srgbClr val="1F487C"/>
                </a:solidFill>
                <a:latin typeface="Arial"/>
                <a:cs typeface="Arial"/>
              </a:rPr>
              <a:t>	</a:t>
            </a:r>
            <a:r>
              <a:rPr sz="3000" b="1" spc="-25" dirty="0">
                <a:solidFill>
                  <a:srgbClr val="1F487C"/>
                </a:solidFill>
                <a:latin typeface="Arial"/>
                <a:cs typeface="Arial"/>
              </a:rPr>
              <a:t>D&amp;C</a:t>
            </a:r>
            <a:endParaRPr sz="3000" dirty="0">
              <a:latin typeface="Arial"/>
              <a:cs typeface="Arial"/>
            </a:endParaRPr>
          </a:p>
          <a:p>
            <a:pPr marL="389890" marR="78105" indent="-377825">
              <a:lnSpc>
                <a:spcPct val="79300"/>
              </a:lnSpc>
              <a:spcBef>
                <a:spcPts val="680"/>
              </a:spcBef>
              <a:buChar char="•"/>
              <a:tabLst>
                <a:tab pos="389890" algn="l"/>
                <a:tab pos="920115" algn="l"/>
              </a:tabLst>
            </a:pPr>
            <a:r>
              <a:rPr sz="3000" spc="-25" dirty="0">
                <a:solidFill>
                  <a:srgbClr val="1F487C"/>
                </a:solidFill>
                <a:latin typeface="Arial MT"/>
                <a:cs typeface="Arial MT"/>
              </a:rPr>
              <a:t>3.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	</a:t>
            </a:r>
            <a:r>
              <a:rPr sz="3000" b="1" dirty="0">
                <a:solidFill>
                  <a:srgbClr val="1F487C"/>
                </a:solidFill>
                <a:latin typeface="Arial"/>
                <a:cs typeface="Arial"/>
              </a:rPr>
              <a:t>Hysteroscopy</a:t>
            </a:r>
            <a:r>
              <a:rPr sz="3000" b="1" spc="-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1F487C"/>
                </a:solidFill>
                <a:latin typeface="Arial"/>
                <a:cs typeface="Arial"/>
              </a:rPr>
              <a:t>and</a:t>
            </a:r>
            <a:r>
              <a:rPr sz="3000" b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1F487C"/>
                </a:solidFill>
                <a:latin typeface="Arial"/>
                <a:cs typeface="Arial"/>
              </a:rPr>
              <a:t>biopsy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,</a:t>
            </a:r>
            <a:r>
              <a:rPr sz="3000" spc="-65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the</a:t>
            </a:r>
            <a:r>
              <a:rPr sz="3000" spc="-70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best,</a:t>
            </a:r>
            <a:r>
              <a:rPr sz="3000" spc="-65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spc="-10" dirty="0">
                <a:solidFill>
                  <a:srgbClr val="1F487C"/>
                </a:solidFill>
                <a:latin typeface="Arial MT"/>
                <a:cs typeface="Arial MT"/>
              </a:rPr>
              <a:t>under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vision,</a:t>
            </a:r>
            <a:r>
              <a:rPr sz="3000" spc="-65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any</a:t>
            </a:r>
            <a:r>
              <a:rPr sz="3000" spc="-55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abnormal</a:t>
            </a:r>
            <a:r>
              <a:rPr sz="3000" spc="-35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lesions</a:t>
            </a:r>
            <a:r>
              <a:rPr sz="3000" spc="-55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seen</a:t>
            </a:r>
            <a:r>
              <a:rPr sz="3000" spc="-70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will</a:t>
            </a:r>
            <a:r>
              <a:rPr sz="3000" spc="-40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spc="-35" dirty="0">
                <a:solidFill>
                  <a:srgbClr val="1F487C"/>
                </a:solidFill>
                <a:latin typeface="Arial MT"/>
                <a:cs typeface="Arial MT"/>
              </a:rPr>
              <a:t>be </a:t>
            </a:r>
            <a:r>
              <a:rPr sz="3000" spc="-10" dirty="0">
                <a:solidFill>
                  <a:srgbClr val="1F487C"/>
                </a:solidFill>
                <a:latin typeface="Arial MT"/>
                <a:cs typeface="Arial MT"/>
              </a:rPr>
              <a:t>biopsied.</a:t>
            </a:r>
            <a:endParaRPr sz="3000" dirty="0">
              <a:latin typeface="Arial MT"/>
              <a:cs typeface="Arial MT"/>
            </a:endParaRPr>
          </a:p>
          <a:p>
            <a:pPr marL="389890" indent="-377190">
              <a:lnSpc>
                <a:spcPts val="2475"/>
              </a:lnSpc>
              <a:buFont typeface="Arial MT"/>
              <a:buChar char="•"/>
              <a:tabLst>
                <a:tab pos="389890" algn="l"/>
              </a:tabLst>
            </a:pPr>
            <a:r>
              <a:rPr sz="2150" b="1" dirty="0">
                <a:solidFill>
                  <a:srgbClr val="1F487C"/>
                </a:solidFill>
                <a:latin typeface="Arial"/>
                <a:cs typeface="Arial"/>
              </a:rPr>
              <a:t>for</a:t>
            </a:r>
            <a:r>
              <a:rPr sz="2150" b="1" spc="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1F487C"/>
                </a:solidFill>
                <a:latin typeface="Arial"/>
                <a:cs typeface="Arial"/>
              </a:rPr>
              <a:t>staging:</a:t>
            </a:r>
            <a:endParaRPr sz="2150" dirty="0">
              <a:latin typeface="Arial"/>
              <a:cs typeface="Arial"/>
            </a:endParaRPr>
          </a:p>
          <a:p>
            <a:pPr marL="118745">
              <a:lnSpc>
                <a:spcPts val="3540"/>
              </a:lnSpc>
            </a:pP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proctoscopy</a:t>
            </a:r>
            <a:r>
              <a:rPr sz="3000" spc="-5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and</a:t>
            </a:r>
            <a:r>
              <a:rPr sz="3000" spc="-95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/</a:t>
            </a:r>
            <a:r>
              <a:rPr sz="3000" spc="-10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or</a:t>
            </a:r>
            <a:r>
              <a:rPr sz="3000" spc="-100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1F487C"/>
                </a:solidFill>
                <a:latin typeface="Arial MT"/>
                <a:cs typeface="Arial MT"/>
              </a:rPr>
              <a:t>sigmoidoscopy,</a:t>
            </a:r>
            <a:r>
              <a:rPr sz="3000" spc="-10" dirty="0">
                <a:solidFill>
                  <a:srgbClr val="1F487C"/>
                </a:solidFill>
                <a:latin typeface="Arial MT"/>
                <a:cs typeface="Arial MT"/>
              </a:rPr>
              <a:t> cystoscopy,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1" y="283772"/>
            <a:ext cx="4038600" cy="6713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b="1" spc="-10" dirty="0">
                <a:solidFill>
                  <a:srgbClr val="FF0000"/>
                </a:solidFill>
                <a:latin typeface="Arial"/>
                <a:cs typeface="Arial"/>
              </a:rPr>
              <a:t>management</a:t>
            </a:r>
            <a:endParaRPr sz="42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127" y="980693"/>
            <a:ext cx="8620760" cy="3891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9890" indent="-377190">
              <a:lnSpc>
                <a:spcPts val="2050"/>
              </a:lnSpc>
              <a:spcBef>
                <a:spcPts val="130"/>
              </a:spcBef>
              <a:buFont typeface="Arial MT"/>
              <a:buChar char="•"/>
              <a:tabLst>
                <a:tab pos="389890" algn="l"/>
              </a:tabLst>
            </a:pP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During</a:t>
            </a:r>
            <a:r>
              <a:rPr sz="1850" spc="9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surgery,</a:t>
            </a:r>
            <a:r>
              <a:rPr sz="1850" spc="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if</a:t>
            </a:r>
            <a:r>
              <a:rPr sz="1850" spc="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850" spc="8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frozen</a:t>
            </a:r>
            <a:r>
              <a:rPr sz="1850" spc="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section</a:t>
            </a:r>
            <a:r>
              <a:rPr sz="1850" spc="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facility</a:t>
            </a:r>
            <a:r>
              <a:rPr sz="1850" spc="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is</a:t>
            </a:r>
            <a:r>
              <a:rPr sz="1850" spc="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available</a:t>
            </a:r>
            <a:r>
              <a:rPr sz="1850" spc="60" dirty="0">
                <a:solidFill>
                  <a:srgbClr val="17365D"/>
                </a:solidFill>
                <a:latin typeface="Calibri"/>
                <a:cs typeface="Calibri"/>
              </a:rPr>
              <a:t> 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we</a:t>
            </a:r>
            <a:r>
              <a:rPr sz="1850" spc="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can</a:t>
            </a:r>
            <a:r>
              <a:rPr sz="1850" spc="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do</a:t>
            </a:r>
            <a:r>
              <a:rPr sz="1850" spc="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so,</a:t>
            </a:r>
            <a:r>
              <a:rPr sz="1850" spc="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if</a:t>
            </a:r>
            <a:r>
              <a:rPr sz="1850" spc="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the</a:t>
            </a:r>
            <a:r>
              <a:rPr sz="1850" spc="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stage</a:t>
            </a:r>
            <a:r>
              <a:rPr sz="1850" spc="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is</a:t>
            </a:r>
            <a:r>
              <a:rPr sz="1850" spc="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spc="-25" dirty="0">
                <a:solidFill>
                  <a:srgbClr val="17365D"/>
                </a:solidFill>
                <a:latin typeface="Calibri"/>
                <a:cs typeface="Calibri"/>
              </a:rPr>
              <a:t>IA,</a:t>
            </a:r>
            <a:endParaRPr sz="1850">
              <a:latin typeface="Calibri"/>
              <a:cs typeface="Calibri"/>
            </a:endParaRPr>
          </a:p>
          <a:p>
            <a:pPr marL="389890">
              <a:lnSpc>
                <a:spcPts val="2030"/>
              </a:lnSpc>
            </a:pP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no</a:t>
            </a:r>
            <a:r>
              <a:rPr sz="1850" spc="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need</a:t>
            </a:r>
            <a:r>
              <a:rPr sz="1850" spc="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for</a:t>
            </a:r>
            <a:r>
              <a:rPr sz="1850" spc="9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lymph</a:t>
            </a:r>
            <a:r>
              <a:rPr sz="1850" spc="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nodes</a:t>
            </a:r>
            <a:r>
              <a:rPr sz="1850" spc="8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17365D"/>
                </a:solidFill>
                <a:latin typeface="Calibri"/>
                <a:cs typeface="Calibri"/>
              </a:rPr>
              <a:t>dissection.</a:t>
            </a:r>
            <a:endParaRPr sz="1850">
              <a:latin typeface="Calibri"/>
              <a:cs typeface="Calibri"/>
            </a:endParaRPr>
          </a:p>
          <a:p>
            <a:pPr marL="389890" indent="-377190">
              <a:lnSpc>
                <a:spcPts val="2030"/>
              </a:lnSpc>
              <a:buFont typeface="Arial MT"/>
              <a:buChar char="•"/>
              <a:tabLst>
                <a:tab pos="389890" algn="l"/>
              </a:tabLst>
            </a:pP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Stage</a:t>
            </a:r>
            <a:r>
              <a:rPr sz="1850" b="1" spc="1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IA</a:t>
            </a:r>
            <a:r>
              <a:rPr sz="1850" b="1" spc="9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grade</a:t>
            </a:r>
            <a:r>
              <a:rPr sz="1850" b="1" spc="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I</a:t>
            </a:r>
            <a:r>
              <a:rPr sz="1850" b="1" spc="1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(well</a:t>
            </a:r>
            <a:r>
              <a:rPr sz="1850" b="1" spc="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differentiated)</a:t>
            </a:r>
            <a:r>
              <a:rPr sz="1850" b="1" spc="20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require</a:t>
            </a:r>
            <a:r>
              <a:rPr sz="1850" spc="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surgery</a:t>
            </a:r>
            <a:r>
              <a:rPr sz="1850" spc="7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(TAH</a:t>
            </a:r>
            <a:r>
              <a:rPr sz="1850" spc="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with</a:t>
            </a:r>
            <a:r>
              <a:rPr sz="1850" spc="10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BSO),</a:t>
            </a:r>
            <a:r>
              <a:rPr sz="1850" spc="9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no</a:t>
            </a:r>
            <a:r>
              <a:rPr sz="1850" spc="9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need</a:t>
            </a:r>
            <a:r>
              <a:rPr sz="1850" spc="10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spc="-25" dirty="0">
                <a:solidFill>
                  <a:srgbClr val="17365D"/>
                </a:solidFill>
                <a:latin typeface="Calibri"/>
                <a:cs typeface="Calibri"/>
              </a:rPr>
              <a:t>for</a:t>
            </a:r>
            <a:endParaRPr sz="1850">
              <a:latin typeface="Calibri"/>
              <a:cs typeface="Calibri"/>
            </a:endParaRPr>
          </a:p>
          <a:p>
            <a:pPr marL="389890">
              <a:lnSpc>
                <a:spcPts val="2030"/>
              </a:lnSpc>
            </a:pP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lymph</a:t>
            </a:r>
            <a:r>
              <a:rPr sz="1850" spc="9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nodes</a:t>
            </a:r>
            <a:r>
              <a:rPr sz="1850" spc="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dissection,</a:t>
            </a:r>
            <a:r>
              <a:rPr sz="1850" spc="8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no</a:t>
            </a:r>
            <a:r>
              <a:rPr sz="1850" spc="8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need</a:t>
            </a:r>
            <a:r>
              <a:rPr sz="1850" spc="9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for</a:t>
            </a:r>
            <a:r>
              <a:rPr sz="1850" spc="1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postop</a:t>
            </a:r>
            <a:r>
              <a:rPr sz="1850" spc="9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chemotherapy</a:t>
            </a:r>
            <a:r>
              <a:rPr sz="1850" spc="7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or</a:t>
            </a:r>
            <a:r>
              <a:rPr sz="1850" spc="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17365D"/>
                </a:solidFill>
                <a:latin typeface="Calibri"/>
                <a:cs typeface="Calibri"/>
              </a:rPr>
              <a:t>radiotherapy.</a:t>
            </a:r>
            <a:endParaRPr sz="1850">
              <a:latin typeface="Calibri"/>
              <a:cs typeface="Calibri"/>
            </a:endParaRPr>
          </a:p>
          <a:p>
            <a:pPr marL="12700" marR="2261870" indent="377190">
              <a:lnSpc>
                <a:spcPts val="2250"/>
              </a:lnSpc>
              <a:spcBef>
                <a:spcPts val="30"/>
              </a:spcBef>
              <a:buFont typeface="Arial MT"/>
              <a:buChar char="•"/>
              <a:tabLst>
                <a:tab pos="389890" algn="l"/>
              </a:tabLst>
            </a:pP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Stages</a:t>
            </a:r>
            <a:r>
              <a:rPr sz="1850" b="1" spc="9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IB-III</a:t>
            </a:r>
            <a:r>
              <a:rPr sz="1850" b="1" spc="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all</a:t>
            </a:r>
            <a:r>
              <a:rPr sz="1850" spc="114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require</a:t>
            </a:r>
            <a:r>
              <a:rPr sz="1850" spc="1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surgery,</a:t>
            </a:r>
            <a:r>
              <a:rPr sz="1850" spc="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postop</a:t>
            </a:r>
            <a:r>
              <a:rPr sz="1850" spc="8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17365D"/>
                </a:solidFill>
                <a:latin typeface="Calibri"/>
                <a:cs typeface="Calibri"/>
              </a:rPr>
              <a:t>radio/chemotherapy,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stage</a:t>
            </a:r>
            <a:r>
              <a:rPr sz="1850" spc="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III</a:t>
            </a:r>
            <a:r>
              <a:rPr sz="1850" spc="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require</a:t>
            </a:r>
            <a:r>
              <a:rPr sz="1850" spc="10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both</a:t>
            </a:r>
            <a:r>
              <a:rPr sz="1850" spc="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to</a:t>
            </a:r>
            <a:r>
              <a:rPr sz="1850" spc="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reduce</a:t>
            </a:r>
            <a:r>
              <a:rPr sz="1850" spc="10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the</a:t>
            </a:r>
            <a:r>
              <a:rPr sz="1850" spc="10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risk</a:t>
            </a:r>
            <a:r>
              <a:rPr sz="1850" spc="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1850" spc="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17365D"/>
                </a:solidFill>
                <a:latin typeface="Calibri"/>
                <a:cs typeface="Calibri"/>
              </a:rPr>
              <a:t>recurrence.</a:t>
            </a:r>
            <a:endParaRPr sz="1850">
              <a:latin typeface="Calibri"/>
              <a:cs typeface="Calibri"/>
            </a:endParaRPr>
          </a:p>
          <a:p>
            <a:pPr marL="389890" indent="-377190">
              <a:lnSpc>
                <a:spcPts val="2105"/>
              </a:lnSpc>
              <a:buFont typeface="Arial MT"/>
              <a:buChar char="•"/>
              <a:tabLst>
                <a:tab pos="389890" algn="l"/>
              </a:tabLst>
            </a:pP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stage</a:t>
            </a:r>
            <a:r>
              <a:rPr sz="1850" b="1" spc="9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IV</a:t>
            </a:r>
            <a:r>
              <a:rPr sz="1850" b="1" spc="1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adenocarcinoma:</a:t>
            </a:r>
            <a:r>
              <a:rPr sz="1850" spc="17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spc="-20" dirty="0">
                <a:solidFill>
                  <a:srgbClr val="17365D"/>
                </a:solidFill>
                <a:latin typeface="Calibri"/>
                <a:cs typeface="Calibri"/>
              </a:rPr>
              <a:t>Rare</a:t>
            </a:r>
            <a:endParaRPr sz="185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389890" algn="l"/>
              </a:tabLst>
            </a:pP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Symptomatic</a:t>
            </a:r>
            <a:r>
              <a:rPr sz="1850" b="1" spc="1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management</a:t>
            </a:r>
            <a:r>
              <a:rPr sz="1850" b="1" spc="114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,control</a:t>
            </a:r>
            <a:r>
              <a:rPr sz="1850" b="1" spc="1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1850" b="1" spc="9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tumour</a:t>
            </a:r>
            <a:r>
              <a:rPr sz="1850" b="1" spc="19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growth,</a:t>
            </a:r>
            <a:r>
              <a:rPr sz="1850" b="1" spc="1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so:</a:t>
            </a:r>
            <a:r>
              <a:rPr sz="1850" b="1" spc="2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spc="-10" dirty="0">
                <a:solidFill>
                  <a:srgbClr val="17365D"/>
                </a:solidFill>
                <a:latin typeface="Calibri"/>
                <a:cs typeface="Calibri"/>
              </a:rPr>
              <a:t>“Palliative”</a:t>
            </a:r>
            <a:endParaRPr sz="1850">
              <a:latin typeface="Calibri"/>
              <a:cs typeface="Calibri"/>
            </a:endParaRPr>
          </a:p>
          <a:p>
            <a:pPr marL="389890" indent="-377190">
              <a:lnSpc>
                <a:spcPts val="2200"/>
              </a:lnSpc>
              <a:spcBef>
                <a:spcPts val="35"/>
              </a:spcBef>
              <a:buFont typeface="Arial MT"/>
              <a:buChar char="•"/>
              <a:tabLst>
                <a:tab pos="389890" algn="l"/>
              </a:tabLst>
            </a:pP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-hysterectomy</a:t>
            </a:r>
            <a:r>
              <a:rPr sz="1850" b="1" spc="1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to</a:t>
            </a:r>
            <a:r>
              <a:rPr sz="1850" b="1" spc="1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reduce</a:t>
            </a:r>
            <a:r>
              <a:rPr sz="1850" b="1" spc="10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the</a:t>
            </a:r>
            <a:r>
              <a:rPr sz="1850" b="1" spc="10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spc="-10" dirty="0">
                <a:solidFill>
                  <a:srgbClr val="17365D"/>
                </a:solidFill>
                <a:latin typeface="Calibri"/>
                <a:cs typeface="Calibri"/>
              </a:rPr>
              <a:t>bleeding.</a:t>
            </a:r>
            <a:endParaRPr sz="1850">
              <a:latin typeface="Calibri"/>
              <a:cs typeface="Calibri"/>
            </a:endParaRPr>
          </a:p>
          <a:p>
            <a:pPr marL="389890" indent="-377190">
              <a:lnSpc>
                <a:spcPts val="2200"/>
              </a:lnSpc>
              <a:buFont typeface="Arial MT"/>
              <a:buChar char="•"/>
              <a:tabLst>
                <a:tab pos="389890" algn="l"/>
              </a:tabLst>
            </a:pP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-Radiotherapy</a:t>
            </a:r>
            <a:r>
              <a:rPr sz="1850" b="1" spc="114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to</a:t>
            </a:r>
            <a:r>
              <a:rPr sz="1850" b="1" spc="1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decrease</a:t>
            </a:r>
            <a:r>
              <a:rPr sz="1850" b="1" spc="1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the</a:t>
            </a:r>
            <a:r>
              <a:rPr sz="1850" b="1" spc="1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spc="-10" dirty="0">
                <a:solidFill>
                  <a:srgbClr val="17365D"/>
                </a:solidFill>
                <a:latin typeface="Calibri"/>
                <a:cs typeface="Calibri"/>
              </a:rPr>
              <a:t>bleeding.</a:t>
            </a:r>
            <a:endParaRPr sz="185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389890" algn="l"/>
              </a:tabLst>
            </a:pP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-Cytotoxic</a:t>
            </a:r>
            <a:r>
              <a:rPr sz="1850" b="1" spc="2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spc="-10" dirty="0">
                <a:solidFill>
                  <a:srgbClr val="17365D"/>
                </a:solidFill>
                <a:latin typeface="Calibri"/>
                <a:cs typeface="Calibri"/>
              </a:rPr>
              <a:t>drugs.</a:t>
            </a:r>
            <a:endParaRPr sz="1850">
              <a:latin typeface="Calibri"/>
              <a:cs typeface="Calibri"/>
            </a:endParaRPr>
          </a:p>
          <a:p>
            <a:pPr marL="389890" indent="-377190">
              <a:lnSpc>
                <a:spcPts val="2200"/>
              </a:lnSpc>
              <a:spcBef>
                <a:spcPts val="35"/>
              </a:spcBef>
              <a:buFont typeface="Arial MT"/>
              <a:buChar char="•"/>
              <a:tabLst>
                <a:tab pos="389890" algn="l"/>
              </a:tabLst>
            </a:pP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-Hormonal</a:t>
            </a:r>
            <a:r>
              <a:rPr sz="1850" b="1" spc="204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spc="-10" dirty="0">
                <a:solidFill>
                  <a:srgbClr val="17365D"/>
                </a:solidFill>
                <a:latin typeface="Calibri"/>
                <a:cs typeface="Calibri"/>
              </a:rPr>
              <a:t>therapy</a:t>
            </a:r>
            <a:endParaRPr sz="1850">
              <a:latin typeface="Calibri"/>
              <a:cs typeface="Calibri"/>
            </a:endParaRPr>
          </a:p>
          <a:p>
            <a:pPr marL="66675" marR="2030730" indent="-53975">
              <a:lnSpc>
                <a:spcPts val="2260"/>
              </a:lnSpc>
              <a:spcBef>
                <a:spcPts val="20"/>
              </a:spcBef>
              <a:buFont typeface="Arial MT"/>
              <a:buChar char="•"/>
              <a:tabLst>
                <a:tab pos="66675" algn="l"/>
                <a:tab pos="389890" algn="l"/>
              </a:tabLst>
            </a:pP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	May</a:t>
            </a:r>
            <a:r>
              <a:rPr sz="1850" spc="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all</a:t>
            </a:r>
            <a:r>
              <a:rPr sz="1850" spc="10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be</a:t>
            </a:r>
            <a:r>
              <a:rPr sz="1850" spc="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required.</a:t>
            </a:r>
            <a:r>
              <a:rPr sz="1850" spc="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Rarely</a:t>
            </a:r>
            <a:r>
              <a:rPr sz="1850" spc="1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limited</a:t>
            </a:r>
            <a:r>
              <a:rPr sz="1850" spc="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surgery</a:t>
            </a:r>
            <a:r>
              <a:rPr sz="1850" spc="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to</a:t>
            </a:r>
            <a:r>
              <a:rPr sz="1850" spc="6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stop</a:t>
            </a:r>
            <a:r>
              <a:rPr sz="1850" spc="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the</a:t>
            </a:r>
            <a:r>
              <a:rPr sz="1850" spc="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17365D"/>
                </a:solidFill>
                <a:latin typeface="Calibri"/>
                <a:cs typeface="Calibri"/>
              </a:rPr>
              <a:t>bleeding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as</a:t>
            </a:r>
            <a:r>
              <a:rPr sz="1850" spc="10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palliative</a:t>
            </a:r>
            <a:r>
              <a:rPr sz="1850" spc="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procedure</a:t>
            </a:r>
            <a:r>
              <a:rPr sz="1850" spc="1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is</a:t>
            </a:r>
            <a:r>
              <a:rPr sz="1850" spc="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carried</a:t>
            </a:r>
            <a:r>
              <a:rPr sz="1850" spc="8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spc="-20" dirty="0">
                <a:solidFill>
                  <a:srgbClr val="17365D"/>
                </a:solidFill>
                <a:latin typeface="Calibri"/>
                <a:cs typeface="Calibri"/>
              </a:rPr>
              <a:t>out.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036" y="643890"/>
            <a:ext cx="7624763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dirty="0">
                <a:solidFill>
                  <a:srgbClr val="E4B8B7"/>
                </a:solidFill>
                <a:latin typeface="Arial"/>
                <a:cs typeface="Arial"/>
              </a:rPr>
              <a:t>Indications</a:t>
            </a:r>
            <a:r>
              <a:rPr sz="2100" b="1" spc="-100" dirty="0">
                <a:solidFill>
                  <a:srgbClr val="E4B8B7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E4B8B7"/>
                </a:solidFill>
                <a:latin typeface="Arial"/>
                <a:cs typeface="Arial"/>
              </a:rPr>
              <a:t>for</a:t>
            </a:r>
            <a:r>
              <a:rPr sz="2100" b="1" spc="-45" dirty="0">
                <a:solidFill>
                  <a:srgbClr val="E4B8B7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E4B8B7"/>
                </a:solidFill>
                <a:latin typeface="Arial"/>
                <a:cs typeface="Arial"/>
              </a:rPr>
              <a:t>post</a:t>
            </a:r>
            <a:r>
              <a:rPr sz="2100" b="1" spc="-75" dirty="0">
                <a:solidFill>
                  <a:srgbClr val="E4B8B7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E4B8B7"/>
                </a:solidFill>
                <a:latin typeface="Arial"/>
                <a:cs typeface="Arial"/>
              </a:rPr>
              <a:t>operative</a:t>
            </a:r>
            <a:r>
              <a:rPr sz="2100" b="1" spc="-95" dirty="0">
                <a:solidFill>
                  <a:srgbClr val="E4B8B7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E4B8B7"/>
                </a:solidFill>
                <a:latin typeface="Arial"/>
                <a:cs typeface="Arial"/>
              </a:rPr>
              <a:t>radiotherapy: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7882" y="955230"/>
            <a:ext cx="7393940" cy="382524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89890" indent="-37719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389890" algn="l"/>
              </a:tabLst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Moderate</a:t>
            </a:r>
            <a:r>
              <a:rPr sz="32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poor</a:t>
            </a:r>
            <a:r>
              <a:rPr sz="32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differentiation(G2,G3).</a:t>
            </a:r>
            <a:endParaRPr sz="3200">
              <a:latin typeface="Calibri"/>
              <a:cs typeface="Calibri"/>
            </a:endParaRPr>
          </a:p>
          <a:p>
            <a:pPr marL="389890" marR="121920" indent="-377825">
              <a:lnSpc>
                <a:spcPct val="100000"/>
              </a:lnSpc>
              <a:spcBef>
                <a:spcPts val="595"/>
              </a:spcBef>
              <a:buFont typeface="Arial MT"/>
              <a:buChar char="•"/>
              <a:tabLst>
                <a:tab pos="389890" algn="l"/>
              </a:tabLst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Other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histological</a:t>
            </a:r>
            <a:r>
              <a:rPr sz="32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type</a:t>
            </a:r>
            <a:r>
              <a:rPr sz="32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than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adenocarcinoma</a:t>
            </a:r>
            <a:r>
              <a:rPr sz="3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32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papillary or</a:t>
            </a:r>
            <a:r>
              <a:rPr sz="32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clear</a:t>
            </a:r>
            <a:r>
              <a:rPr sz="3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cell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carcinoma.</a:t>
            </a:r>
            <a:endParaRPr sz="320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389890" algn="l"/>
              </a:tabLst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Invasion</a:t>
            </a:r>
            <a:r>
              <a:rPr sz="32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32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myometrium</a:t>
            </a:r>
            <a:r>
              <a:rPr sz="32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of&gt;</a:t>
            </a:r>
            <a:r>
              <a:rPr sz="3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1/2.</a:t>
            </a:r>
            <a:r>
              <a:rPr sz="32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(IB)</a:t>
            </a:r>
            <a:endParaRPr sz="320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89890" algn="l"/>
              </a:tabLst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Positive</a:t>
            </a:r>
            <a:r>
              <a:rPr sz="32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peritoneal</a:t>
            </a:r>
            <a:r>
              <a:rPr sz="32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wash.</a:t>
            </a:r>
            <a:endParaRPr sz="320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595"/>
              </a:spcBef>
              <a:buFont typeface="Arial MT"/>
              <a:buChar char="•"/>
              <a:tabLst>
                <a:tab pos="389890" algn="l"/>
              </a:tabLst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Positive</a:t>
            </a:r>
            <a:r>
              <a:rPr sz="32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lymph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nodes.</a:t>
            </a:r>
            <a:r>
              <a:rPr sz="32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(III)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549275"/>
            <a:ext cx="5077461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0" b="1" spc="-10" dirty="0">
                <a:latin typeface="Arial"/>
                <a:cs typeface="Arial"/>
              </a:rPr>
              <a:t>Complications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894" y="1330959"/>
            <a:ext cx="5398770" cy="300418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89890" indent="-377190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389890" algn="l"/>
              </a:tabLst>
            </a:pPr>
            <a:r>
              <a:rPr sz="2600" spc="-10" dirty="0">
                <a:solidFill>
                  <a:srgbClr val="17365D"/>
                </a:solidFill>
                <a:latin typeface="Calibri"/>
                <a:cs typeface="Calibri"/>
              </a:rPr>
              <a:t>peritonitis</a:t>
            </a:r>
            <a:endParaRPr sz="2600">
              <a:latin typeface="Calibri"/>
              <a:cs typeface="Calibri"/>
            </a:endParaRPr>
          </a:p>
          <a:p>
            <a:pPr marL="389890" marR="5080" indent="-377825">
              <a:lnSpc>
                <a:spcPct val="100400"/>
              </a:lnSpc>
              <a:spcBef>
                <a:spcPts val="550"/>
              </a:spcBef>
              <a:buFont typeface="Arial MT"/>
              <a:buChar char="•"/>
              <a:tabLst>
                <a:tab pos="389890" algn="l"/>
              </a:tabLst>
            </a:pP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hematometra</a:t>
            </a:r>
            <a:r>
              <a:rPr sz="2600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(collection</a:t>
            </a:r>
            <a:r>
              <a:rPr sz="2600" spc="-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2600" spc="-9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7365D"/>
                </a:solidFill>
                <a:latin typeface="Calibri"/>
                <a:cs typeface="Calibri"/>
              </a:rPr>
              <a:t>blood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within</a:t>
            </a:r>
            <a:r>
              <a:rPr sz="2600" spc="-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uterus</a:t>
            </a:r>
            <a:r>
              <a:rPr sz="2600" spc="-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due</a:t>
            </a:r>
            <a:r>
              <a:rPr sz="2600" spc="-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to</a:t>
            </a:r>
            <a:r>
              <a:rPr sz="2600" spc="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lower</a:t>
            </a:r>
            <a:r>
              <a:rPr sz="2600" spc="-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uterine</a:t>
            </a:r>
            <a:r>
              <a:rPr sz="2600" spc="-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17365D"/>
                </a:solidFill>
                <a:latin typeface="Calibri"/>
                <a:cs typeface="Calibri"/>
              </a:rPr>
              <a:t>or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cervical</a:t>
            </a:r>
            <a:r>
              <a:rPr sz="2600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obstruction)</a:t>
            </a:r>
            <a:r>
              <a:rPr sz="2600" spc="-6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and</a:t>
            </a:r>
            <a:r>
              <a:rPr sz="2600" spc="-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if</a:t>
            </a:r>
            <a:r>
              <a:rPr sz="2600" spc="-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it </a:t>
            </a:r>
            <a:r>
              <a:rPr sz="2600" spc="-20" dirty="0">
                <a:solidFill>
                  <a:srgbClr val="17365D"/>
                </a:solidFill>
                <a:latin typeface="Calibri"/>
                <a:cs typeface="Calibri"/>
              </a:rPr>
              <a:t>gets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infected</a:t>
            </a:r>
            <a:r>
              <a:rPr sz="2600" spc="-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may</a:t>
            </a:r>
            <a:r>
              <a:rPr sz="2600" spc="-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result</a:t>
            </a:r>
            <a:r>
              <a:rPr sz="2600" spc="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in</a:t>
            </a:r>
            <a:r>
              <a:rPr sz="2600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7365D"/>
                </a:solidFill>
                <a:latin typeface="Calibri"/>
                <a:cs typeface="Calibri"/>
              </a:rPr>
              <a:t>pyometra</a:t>
            </a:r>
            <a:endParaRPr sz="2600">
              <a:latin typeface="Calibri"/>
              <a:cs typeface="Calibri"/>
            </a:endParaRPr>
          </a:p>
          <a:p>
            <a:pPr marL="389890" marR="333375" indent="-377825">
              <a:lnSpc>
                <a:spcPts val="3080"/>
              </a:lnSpc>
              <a:spcBef>
                <a:spcPts val="625"/>
              </a:spcBef>
              <a:buFont typeface="Arial MT"/>
              <a:buChar char="•"/>
              <a:tabLst>
                <a:tab pos="389890" algn="l"/>
              </a:tabLst>
            </a:pP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malignant</a:t>
            </a:r>
            <a:r>
              <a:rPr sz="2600" spc="-7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fistula</a:t>
            </a:r>
            <a:r>
              <a:rPr sz="2600" spc="-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365D"/>
                </a:solidFill>
                <a:latin typeface="Calibri"/>
                <a:cs typeface="Calibri"/>
              </a:rPr>
              <a:t>(bladder,</a:t>
            </a:r>
            <a:r>
              <a:rPr sz="2600" spc="-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7365D"/>
                </a:solidFill>
                <a:latin typeface="Calibri"/>
                <a:cs typeface="Calibri"/>
              </a:rPr>
              <a:t>rectum, ureters)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1350" y="2220595"/>
            <a:ext cx="1885950" cy="1924049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68242"/>
            <a:ext cx="8019059" cy="1239960"/>
          </a:xfrm>
          <a:prstGeom prst="rect">
            <a:avLst/>
          </a:prstGeom>
        </p:spPr>
        <p:txBody>
          <a:bodyPr vert="horz" wrap="square" lIns="0" tIns="234188" rIns="0" bIns="0" rtlCol="0">
            <a:spAutoFit/>
          </a:bodyPr>
          <a:lstStyle/>
          <a:p>
            <a:pPr marL="338201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Prognosis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197" y="1312799"/>
            <a:ext cx="7638415" cy="31476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Generally</a:t>
            </a:r>
            <a:r>
              <a:rPr sz="1850" spc="17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endometrial</a:t>
            </a:r>
            <a:r>
              <a:rPr sz="1850" spc="1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CA</a:t>
            </a:r>
            <a:r>
              <a:rPr sz="1850" spc="1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has</a:t>
            </a:r>
            <a:r>
              <a:rPr sz="1850" spc="8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good</a:t>
            </a:r>
            <a:r>
              <a:rPr sz="1850" b="1" spc="1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prognosis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,</a:t>
            </a:r>
            <a:r>
              <a:rPr sz="1850" spc="8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better</a:t>
            </a:r>
            <a:r>
              <a:rPr sz="1850" spc="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than</a:t>
            </a:r>
            <a:r>
              <a:rPr sz="1850" spc="9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cervical</a:t>
            </a:r>
            <a:r>
              <a:rPr sz="1850" spc="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CA</a:t>
            </a:r>
            <a:r>
              <a:rPr sz="1850" spc="6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due</a:t>
            </a:r>
            <a:r>
              <a:rPr sz="1850" spc="6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spc="-25" dirty="0">
                <a:solidFill>
                  <a:srgbClr val="17365D"/>
                </a:solidFill>
                <a:latin typeface="Calibri"/>
                <a:cs typeface="Calibri"/>
              </a:rPr>
              <a:t>to:</a:t>
            </a:r>
            <a:endParaRPr sz="1850" dirty="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389890" algn="l"/>
              </a:tabLst>
            </a:pP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Early</a:t>
            </a:r>
            <a:r>
              <a:rPr sz="1850" b="1" spc="1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presentation,</a:t>
            </a:r>
            <a:r>
              <a:rPr sz="1850" b="1" spc="10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as</a:t>
            </a:r>
            <a:r>
              <a:rPr sz="1850" b="1" spc="1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patient</a:t>
            </a:r>
            <a:r>
              <a:rPr sz="1850" b="1" spc="8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is</a:t>
            </a:r>
            <a:r>
              <a:rPr sz="1850" b="1" spc="1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spc="-10" dirty="0">
                <a:solidFill>
                  <a:srgbClr val="17365D"/>
                </a:solidFill>
                <a:latin typeface="Calibri"/>
                <a:cs typeface="Calibri"/>
              </a:rPr>
              <a:t>symptomatic.</a:t>
            </a:r>
            <a:endParaRPr sz="1850" dirty="0">
              <a:latin typeface="Calibri"/>
              <a:cs typeface="Calibri"/>
            </a:endParaRPr>
          </a:p>
          <a:p>
            <a:pPr marL="389890" indent="-377190">
              <a:lnSpc>
                <a:spcPts val="2200"/>
              </a:lnSpc>
              <a:spcBef>
                <a:spcPts val="35"/>
              </a:spcBef>
              <a:buFont typeface="Arial MT"/>
              <a:buChar char="•"/>
              <a:tabLst>
                <a:tab pos="389890" algn="l"/>
              </a:tabLst>
            </a:pP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Slow</a:t>
            </a:r>
            <a:r>
              <a:rPr sz="1850" b="1" spc="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spc="-10" dirty="0">
                <a:solidFill>
                  <a:srgbClr val="17365D"/>
                </a:solidFill>
                <a:latin typeface="Calibri"/>
                <a:cs typeface="Calibri"/>
              </a:rPr>
              <a:t>growth.</a:t>
            </a:r>
            <a:endParaRPr sz="1850" dirty="0">
              <a:latin typeface="Calibri"/>
              <a:cs typeface="Calibri"/>
            </a:endParaRPr>
          </a:p>
          <a:p>
            <a:pPr marL="389890" indent="-377190">
              <a:lnSpc>
                <a:spcPts val="2200"/>
              </a:lnSpc>
              <a:buFont typeface="Arial MT"/>
              <a:buChar char="•"/>
              <a:tabLst>
                <a:tab pos="389890" algn="l"/>
              </a:tabLst>
            </a:pP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Well</a:t>
            </a:r>
            <a:r>
              <a:rPr sz="1850" b="1" spc="1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differentiated</a:t>
            </a:r>
            <a:r>
              <a:rPr sz="1850" b="1" spc="2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spc="-50" dirty="0">
                <a:solidFill>
                  <a:srgbClr val="17365D"/>
                </a:solidFill>
                <a:latin typeface="Calibri"/>
                <a:cs typeface="Calibri"/>
              </a:rPr>
              <a:t>.</a:t>
            </a:r>
            <a:endParaRPr sz="1850" dirty="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40"/>
              </a:spcBef>
              <a:buFont typeface="Arial MT"/>
              <a:buChar char="•"/>
              <a:tabLst>
                <a:tab pos="389890" algn="l"/>
              </a:tabLst>
            </a:pP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Late</a:t>
            </a:r>
            <a:r>
              <a:rPr sz="1850" b="1" spc="1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lymph</a:t>
            </a:r>
            <a:r>
              <a:rPr sz="1850" b="1" spc="8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17365D"/>
                </a:solidFill>
                <a:latin typeface="Calibri"/>
                <a:cs typeface="Calibri"/>
              </a:rPr>
              <a:t>nodes</a:t>
            </a:r>
            <a:r>
              <a:rPr sz="1850" b="1" spc="1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b="1" spc="-10" dirty="0">
                <a:solidFill>
                  <a:srgbClr val="17365D"/>
                </a:solidFill>
                <a:latin typeface="Calibri"/>
                <a:cs typeface="Calibri"/>
              </a:rPr>
              <a:t>involvement.</a:t>
            </a:r>
            <a:endParaRPr sz="1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5</a:t>
            </a:r>
            <a:r>
              <a:rPr sz="1850" spc="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years</a:t>
            </a:r>
            <a:r>
              <a:rPr sz="1850" spc="7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17365D"/>
                </a:solidFill>
                <a:latin typeface="Calibri"/>
                <a:cs typeface="Calibri"/>
              </a:rPr>
              <a:t>survival:</a:t>
            </a:r>
            <a:endParaRPr sz="1850" dirty="0">
              <a:latin typeface="Calibri"/>
              <a:cs typeface="Calibri"/>
            </a:endParaRPr>
          </a:p>
          <a:p>
            <a:pPr marL="389890" indent="-377190">
              <a:lnSpc>
                <a:spcPts val="2200"/>
              </a:lnSpc>
              <a:spcBef>
                <a:spcPts val="35"/>
              </a:spcBef>
              <a:buFont typeface="Arial MT"/>
              <a:buChar char="•"/>
              <a:tabLst>
                <a:tab pos="389890" algn="l"/>
              </a:tabLst>
            </a:pP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Stage</a:t>
            </a:r>
            <a:r>
              <a:rPr sz="1850" spc="114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I</a:t>
            </a:r>
            <a:r>
              <a:rPr sz="1850" spc="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:</a:t>
            </a:r>
            <a:r>
              <a:rPr sz="1850" spc="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80-</a:t>
            </a:r>
            <a:r>
              <a:rPr sz="1850" spc="-25" dirty="0">
                <a:solidFill>
                  <a:srgbClr val="17365D"/>
                </a:solidFill>
                <a:latin typeface="Calibri"/>
                <a:cs typeface="Calibri"/>
              </a:rPr>
              <a:t>90%</a:t>
            </a:r>
            <a:endParaRPr sz="1850" dirty="0">
              <a:latin typeface="Calibri"/>
              <a:cs typeface="Calibri"/>
            </a:endParaRPr>
          </a:p>
          <a:p>
            <a:pPr marL="389890" indent="-377190">
              <a:lnSpc>
                <a:spcPts val="2200"/>
              </a:lnSpc>
              <a:buFont typeface="Arial MT"/>
              <a:buChar char="•"/>
              <a:tabLst>
                <a:tab pos="389890" algn="l"/>
              </a:tabLst>
            </a:pP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Stage</a:t>
            </a:r>
            <a:r>
              <a:rPr sz="1850" spc="1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II:</a:t>
            </a:r>
            <a:r>
              <a:rPr sz="1850" spc="7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70-</a:t>
            </a:r>
            <a:r>
              <a:rPr sz="1850" spc="-25" dirty="0">
                <a:solidFill>
                  <a:srgbClr val="17365D"/>
                </a:solidFill>
                <a:latin typeface="Calibri"/>
                <a:cs typeface="Calibri"/>
              </a:rPr>
              <a:t>80%</a:t>
            </a:r>
            <a:endParaRPr sz="1850" dirty="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389890" algn="l"/>
              </a:tabLst>
            </a:pP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Stage</a:t>
            </a:r>
            <a:r>
              <a:rPr sz="1850" spc="1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III:</a:t>
            </a:r>
            <a:r>
              <a:rPr sz="1850" spc="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20-</a:t>
            </a:r>
            <a:r>
              <a:rPr sz="1850" spc="-25" dirty="0">
                <a:solidFill>
                  <a:srgbClr val="17365D"/>
                </a:solidFill>
                <a:latin typeface="Calibri"/>
                <a:cs typeface="Calibri"/>
              </a:rPr>
              <a:t>60%</a:t>
            </a:r>
            <a:endParaRPr sz="1850" dirty="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389890" algn="l"/>
              </a:tabLst>
            </a:pP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Stage</a:t>
            </a:r>
            <a:r>
              <a:rPr sz="1850" spc="8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17365D"/>
                </a:solidFill>
                <a:latin typeface="Calibri"/>
                <a:cs typeface="Calibri"/>
              </a:rPr>
              <a:t>IV:</a:t>
            </a:r>
            <a:r>
              <a:rPr sz="1850" spc="5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850" spc="-25" dirty="0">
                <a:solidFill>
                  <a:srgbClr val="17365D"/>
                </a:solidFill>
                <a:latin typeface="Calibri"/>
                <a:cs typeface="Calibri"/>
              </a:rPr>
              <a:t>15%</a:t>
            </a:r>
            <a:endParaRPr sz="18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1D5FF3-EA73-03C3-C083-9335A73087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rcRect t="9033" r="1" b="10410"/>
          <a:stretch/>
        </p:blipFill>
        <p:spPr>
          <a:xfrm>
            <a:off x="20" y="10"/>
            <a:ext cx="10055865" cy="56705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223A8E9-6BA9-9A6C-DEDC-3187056B1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860" y="532051"/>
            <a:ext cx="5910856" cy="4606447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76F467-11A4-A781-DD1F-FE21433D5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2576" y="532051"/>
            <a:ext cx="2554964" cy="4606447"/>
          </a:xfrm>
        </p:spPr>
        <p:txBody>
          <a:bodyPr>
            <a:normAutofit/>
          </a:bodyPr>
          <a:lstStyle/>
          <a:p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5174" y="1512146"/>
            <a:ext cx="0" cy="2646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61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396875"/>
            <a:ext cx="2330134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1" dirty="0">
                <a:solidFill>
                  <a:srgbClr val="000000"/>
                </a:solidFill>
                <a:latin typeface="Arial"/>
                <a:cs typeface="Arial"/>
              </a:rPr>
              <a:t>Risk</a:t>
            </a:r>
            <a:r>
              <a:rPr sz="2150" b="1" spc="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000000"/>
                </a:solidFill>
                <a:latin typeface="Arial"/>
                <a:cs typeface="Arial"/>
              </a:rPr>
              <a:t>factors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2474" y="1158875"/>
            <a:ext cx="8617585" cy="34733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90" indent="-210820">
              <a:lnSpc>
                <a:spcPct val="100000"/>
              </a:lnSpc>
              <a:spcBef>
                <a:spcPts val="105"/>
              </a:spcBef>
              <a:buSzPct val="97222"/>
              <a:buAutoNum type="arabicParenR"/>
              <a:tabLst>
                <a:tab pos="212090" algn="l"/>
              </a:tabLst>
            </a:pPr>
            <a:r>
              <a:rPr sz="1800" b="1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Age:</a:t>
            </a:r>
            <a:endParaRPr lang="en-US" dirty="0">
              <a:latin typeface="Arial"/>
              <a:cs typeface="Arial"/>
            </a:endParaRPr>
          </a:p>
          <a:p>
            <a:pPr marL="212090" indent="-210820">
              <a:lnSpc>
                <a:spcPct val="100000"/>
              </a:lnSpc>
              <a:spcBef>
                <a:spcPts val="105"/>
              </a:spcBef>
              <a:buSzPct val="97222"/>
              <a:buAutoNum type="arabicParenR"/>
              <a:tabLst>
                <a:tab pos="212090" algn="l"/>
              </a:tabLst>
            </a:pPr>
            <a:endParaRPr sz="1800" dirty="0">
              <a:latin typeface="Arial"/>
              <a:cs typeface="Arial"/>
            </a:endParaRPr>
          </a:p>
          <a:p>
            <a:pPr marL="324485" lvl="1" indent="-311785">
              <a:lnSpc>
                <a:spcPct val="100000"/>
              </a:lnSpc>
              <a:buClr>
                <a:srgbClr val="C0504D"/>
              </a:buClr>
              <a:buSzPct val="103333"/>
              <a:buChar char="•"/>
              <a:tabLst>
                <a:tab pos="324485" algn="l"/>
              </a:tabLst>
            </a:pP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incidence</a:t>
            </a:r>
            <a:r>
              <a:rPr sz="1500" spc="-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increases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with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increasing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age.</a:t>
            </a:r>
            <a:endParaRPr lang="en-US" sz="1500" dirty="0">
              <a:latin typeface="Arial MT"/>
              <a:cs typeface="Arial MT"/>
            </a:endParaRPr>
          </a:p>
          <a:p>
            <a:pPr marL="324485" lvl="1" indent="-311785">
              <a:lnSpc>
                <a:spcPct val="100000"/>
              </a:lnSpc>
              <a:buClr>
                <a:srgbClr val="C0504D"/>
              </a:buClr>
              <a:buSzPct val="103333"/>
              <a:buChar char="•"/>
              <a:tabLst>
                <a:tab pos="324485" algn="l"/>
              </a:tabLst>
            </a:pP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2)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Reproductive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hormonal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factors:</a:t>
            </a:r>
            <a:endParaRPr lang="en-US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500380" indent="-220979">
              <a:lnSpc>
                <a:spcPct val="100000"/>
              </a:lnSpc>
              <a:buAutoNum type="arabicPlain"/>
              <a:tabLst>
                <a:tab pos="500380" algn="l"/>
              </a:tabLst>
            </a:pPr>
            <a:r>
              <a:rPr sz="2000" dirty="0">
                <a:latin typeface="Arial MT"/>
                <a:cs typeface="Arial MT"/>
              </a:rPr>
              <a:t>Early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menarche (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&lt;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12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years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)</a:t>
            </a:r>
            <a:endParaRPr sz="2000" dirty="0">
              <a:latin typeface="Arial MT"/>
              <a:cs typeface="Arial MT"/>
            </a:endParaRPr>
          </a:p>
          <a:p>
            <a:pPr marL="500380" indent="-220979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500380" algn="l"/>
              </a:tabLst>
            </a:pPr>
            <a:r>
              <a:rPr sz="2000" dirty="0">
                <a:latin typeface="Arial MT"/>
                <a:cs typeface="Arial MT"/>
              </a:rPr>
              <a:t>late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menopause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&gt;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52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years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)</a:t>
            </a:r>
            <a:endParaRPr sz="2000" dirty="0">
              <a:latin typeface="Arial MT"/>
              <a:cs typeface="Arial MT"/>
            </a:endParaRPr>
          </a:p>
          <a:p>
            <a:pPr marL="500380" indent="-220979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500380" algn="l"/>
              </a:tabLst>
            </a:pPr>
            <a:r>
              <a:rPr sz="2000" spc="-10" dirty="0">
                <a:latin typeface="Arial MT"/>
                <a:cs typeface="Arial MT"/>
              </a:rPr>
              <a:t>Nulliparity</a:t>
            </a:r>
            <a:endParaRPr sz="2000" dirty="0">
              <a:latin typeface="Arial MT"/>
              <a:cs typeface="Arial MT"/>
            </a:endParaRPr>
          </a:p>
          <a:p>
            <a:pPr marL="500380" indent="-220979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500380" algn="l"/>
              </a:tabLst>
            </a:pPr>
            <a:r>
              <a:rPr sz="2000" spc="-10" dirty="0">
                <a:latin typeface="Arial MT"/>
                <a:cs typeface="Arial MT"/>
              </a:rPr>
              <a:t>Infertility</a:t>
            </a:r>
            <a:r>
              <a:rPr lang="en-US" sz="2000" spc="-1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(ovulation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induction)</a:t>
            </a:r>
            <a:endParaRPr sz="2000" dirty="0">
              <a:latin typeface="Arial MT"/>
              <a:cs typeface="Arial MT"/>
            </a:endParaRPr>
          </a:p>
          <a:p>
            <a:pPr marL="500380" indent="-220979">
              <a:lnSpc>
                <a:spcPct val="100000"/>
              </a:lnSpc>
              <a:buAutoNum type="arabicPlain"/>
              <a:tabLst>
                <a:tab pos="500380" algn="l"/>
              </a:tabLst>
            </a:pPr>
            <a:r>
              <a:rPr sz="2000" spc="-10" dirty="0">
                <a:latin typeface="Arial MT"/>
                <a:cs typeface="Arial MT"/>
              </a:rPr>
              <a:t>Endometriosis</a:t>
            </a:r>
            <a:endParaRPr sz="2000" dirty="0">
              <a:latin typeface="Arial MT"/>
              <a:cs typeface="Arial MT"/>
            </a:endParaRPr>
          </a:p>
          <a:p>
            <a:pPr marL="500380" indent="-220979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500380" algn="l"/>
              </a:tabLst>
            </a:pPr>
            <a:r>
              <a:rPr sz="2000" dirty="0">
                <a:latin typeface="Arial MT"/>
                <a:cs typeface="Arial MT"/>
              </a:rPr>
              <a:t>Polycystic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ovarian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syndrome</a:t>
            </a:r>
            <a:endParaRPr sz="2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6441" y="224950"/>
            <a:ext cx="226123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dirty="0">
                <a:solidFill>
                  <a:srgbClr val="000000"/>
                </a:solidFill>
                <a:latin typeface="Arial"/>
                <a:cs typeface="Arial"/>
              </a:rPr>
              <a:t>Risk</a:t>
            </a:r>
            <a:r>
              <a:rPr sz="2150" b="1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000000"/>
                </a:solidFill>
                <a:latin typeface="Arial"/>
                <a:cs typeface="Arial"/>
              </a:rPr>
              <a:t>factors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109" y="740807"/>
            <a:ext cx="9105900" cy="2986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3)</a:t>
            </a:r>
            <a:r>
              <a:rPr sz="1800" b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Genetic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factors: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 dirty="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buClr>
                <a:srgbClr val="C0504D"/>
              </a:buClr>
              <a:buSzPct val="103333"/>
              <a:buChar char="•"/>
              <a:tabLst>
                <a:tab pos="325120" algn="l"/>
              </a:tabLst>
            </a:pPr>
            <a:r>
              <a:rPr sz="1500" dirty="0">
                <a:latin typeface="Arial MT"/>
                <a:cs typeface="Arial MT"/>
              </a:rPr>
              <a:t>primarily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b="1" dirty="0">
                <a:latin typeface="Arial"/>
                <a:cs typeface="Arial"/>
              </a:rPr>
              <a:t>BRCA1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b="1" dirty="0">
                <a:latin typeface="Arial"/>
                <a:cs typeface="Arial"/>
              </a:rPr>
              <a:t>2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the</a:t>
            </a:r>
            <a:r>
              <a:rPr lang="en-US" sz="150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mismatch</a:t>
            </a:r>
            <a:r>
              <a:rPr sz="1500" spc="-7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repair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genes</a:t>
            </a:r>
            <a:r>
              <a:rPr sz="1500" spc="-5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(associated</a:t>
            </a:r>
            <a:r>
              <a:rPr sz="1500" spc="-6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with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b="1" dirty="0">
                <a:latin typeface="Arial"/>
                <a:cs typeface="Arial"/>
              </a:rPr>
              <a:t>Lynch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syndrome</a:t>
            </a:r>
            <a:r>
              <a:rPr sz="1500" spc="-10" dirty="0">
                <a:latin typeface="Arial MT"/>
                <a:cs typeface="Arial MT"/>
              </a:rPr>
              <a:t>).</a:t>
            </a:r>
            <a:endParaRPr sz="1500" dirty="0">
              <a:latin typeface="Arial MT"/>
              <a:cs typeface="Arial MT"/>
            </a:endParaRPr>
          </a:p>
          <a:p>
            <a:pPr marL="325120" marR="42545" indent="-313055">
              <a:lnSpc>
                <a:spcPct val="100000"/>
              </a:lnSpc>
              <a:spcBef>
                <a:spcPts val="755"/>
              </a:spcBef>
              <a:buClr>
                <a:srgbClr val="C0504D"/>
              </a:buClr>
              <a:buSzPct val="103333"/>
              <a:buChar char="•"/>
              <a:tabLst>
                <a:tab pos="325120" algn="l"/>
              </a:tabLst>
            </a:pPr>
            <a:r>
              <a:rPr sz="1500" dirty="0">
                <a:latin typeface="Arial MT"/>
                <a:cs typeface="Arial MT"/>
              </a:rPr>
              <a:t>The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estimated</a:t>
            </a:r>
            <a:r>
              <a:rPr sz="1500" spc="-7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lifetime</a:t>
            </a:r>
            <a:r>
              <a:rPr sz="1500" spc="-6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risk</a:t>
            </a:r>
            <a:r>
              <a:rPr sz="1500" spc="-6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ovarian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cancer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is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35-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46</a:t>
            </a:r>
            <a:r>
              <a:rPr sz="1500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%</a:t>
            </a:r>
            <a:r>
              <a:rPr sz="15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sz="15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BRCA1</a:t>
            </a:r>
            <a:r>
              <a:rPr sz="1500" b="1" u="sng" spc="3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mutation</a:t>
            </a:r>
            <a:r>
              <a:rPr sz="1500" spc="-6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carriers</a:t>
            </a:r>
            <a:r>
              <a:rPr sz="1500" spc="36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13-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23</a:t>
            </a:r>
            <a:r>
              <a:rPr sz="1500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%</a:t>
            </a:r>
            <a:r>
              <a:rPr sz="15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BRCA2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mutation</a:t>
            </a:r>
            <a:r>
              <a:rPr sz="1500" spc="-9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carriers.</a:t>
            </a:r>
            <a:endParaRPr sz="1500" dirty="0">
              <a:latin typeface="Arial MT"/>
              <a:cs typeface="Arial MT"/>
            </a:endParaRPr>
          </a:p>
          <a:p>
            <a:pPr marL="325120" indent="-312420">
              <a:lnSpc>
                <a:spcPct val="100000"/>
              </a:lnSpc>
              <a:spcBef>
                <a:spcPts val="685"/>
              </a:spcBef>
              <a:buClr>
                <a:srgbClr val="C0504D"/>
              </a:buClr>
              <a:buSzPct val="103333"/>
              <a:buChar char="•"/>
              <a:tabLst>
                <a:tab pos="325120" algn="l"/>
              </a:tabLst>
            </a:pP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lifetime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risk of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ovarian</a:t>
            </a:r>
            <a:r>
              <a:rPr sz="1500" spc="-7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cancer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women</a:t>
            </a:r>
            <a:r>
              <a:rPr sz="1500" spc="-7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with</a:t>
            </a:r>
            <a:r>
              <a:rPr sz="1500" spc="-80" dirty="0">
                <a:latin typeface="Arial MT"/>
                <a:cs typeface="Arial MT"/>
              </a:rPr>
              <a:t> </a:t>
            </a:r>
            <a:r>
              <a:rPr sz="1500" b="1" dirty="0">
                <a:latin typeface="Arial MT"/>
                <a:cs typeface="Arial MT"/>
              </a:rPr>
              <a:t>Lynch</a:t>
            </a:r>
            <a:r>
              <a:rPr sz="1500" b="1" spc="-80" dirty="0">
                <a:latin typeface="Arial MT"/>
                <a:cs typeface="Arial MT"/>
              </a:rPr>
              <a:t> </a:t>
            </a:r>
            <a:r>
              <a:rPr sz="1500" b="1" dirty="0">
                <a:latin typeface="Arial MT"/>
                <a:cs typeface="Arial MT"/>
              </a:rPr>
              <a:t>syndrome</a:t>
            </a:r>
            <a:r>
              <a:rPr sz="1500" b="1" spc="-10" dirty="0">
                <a:latin typeface="Arial MT"/>
                <a:cs typeface="Arial MT"/>
              </a:rPr>
              <a:t> </a:t>
            </a:r>
            <a:r>
              <a:rPr sz="1500" b="1" dirty="0">
                <a:latin typeface="Arial MT"/>
                <a:cs typeface="Arial MT"/>
              </a:rPr>
              <a:t>is</a:t>
            </a:r>
            <a:r>
              <a:rPr sz="1500" b="1" spc="65" dirty="0">
                <a:latin typeface="Arial MT"/>
                <a:cs typeface="Arial MT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3-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14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%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compared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with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1.5</a:t>
            </a:r>
            <a:r>
              <a:rPr sz="1500" spc="-7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%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the</a:t>
            </a:r>
            <a:r>
              <a:rPr lang="en-US" sz="150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general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population.</a:t>
            </a: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4)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Family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history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ovarian</a:t>
            </a:r>
            <a:r>
              <a:rPr sz="18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cancer:</a:t>
            </a:r>
            <a:endParaRPr sz="1800" dirty="0">
              <a:latin typeface="Arial"/>
              <a:cs typeface="Arial"/>
            </a:endParaRPr>
          </a:p>
          <a:p>
            <a:pPr marL="592455" marR="113030" indent="-313055">
              <a:lnSpc>
                <a:spcPct val="150300"/>
              </a:lnSpc>
              <a:spcBef>
                <a:spcPts val="1995"/>
              </a:spcBef>
              <a:buClr>
                <a:srgbClr val="C0504D"/>
              </a:buClr>
              <a:buSzPct val="103333"/>
              <a:buChar char="•"/>
              <a:tabLst>
                <a:tab pos="592455" algn="l"/>
              </a:tabLst>
            </a:pPr>
            <a:r>
              <a:rPr sz="1500" dirty="0">
                <a:latin typeface="Arial MT"/>
                <a:cs typeface="Arial MT"/>
              </a:rPr>
              <a:t>A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personal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or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family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history</a:t>
            </a:r>
            <a:r>
              <a:rPr sz="1500" spc="-6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b="1" dirty="0">
                <a:latin typeface="Arial MT"/>
                <a:cs typeface="Arial MT"/>
              </a:rPr>
              <a:t>breast</a:t>
            </a:r>
            <a:r>
              <a:rPr sz="1500" b="1" spc="-40" dirty="0">
                <a:latin typeface="Arial MT"/>
                <a:cs typeface="Arial MT"/>
              </a:rPr>
              <a:t> </a:t>
            </a:r>
            <a:r>
              <a:rPr sz="1500" b="1" dirty="0">
                <a:latin typeface="Arial MT"/>
                <a:cs typeface="Arial MT"/>
              </a:rPr>
              <a:t>cancer</a:t>
            </a:r>
            <a:endParaRPr sz="1500" dirty="0">
              <a:latin typeface="Arial MT"/>
              <a:cs typeface="Arial MT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24109" y="3749675"/>
            <a:ext cx="8896985" cy="17344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5)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Environmental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factors: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 dirty="0">
              <a:latin typeface="Arial"/>
              <a:cs typeface="Arial"/>
            </a:endParaRPr>
          </a:p>
          <a:p>
            <a:pPr marL="233679" indent="-220979">
              <a:lnSpc>
                <a:spcPct val="100000"/>
              </a:lnSpc>
              <a:buAutoNum type="arabicPlain"/>
              <a:tabLst>
                <a:tab pos="233679" algn="l"/>
              </a:tabLst>
            </a:pPr>
            <a:r>
              <a:rPr sz="15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Cigarette</a:t>
            </a:r>
            <a:r>
              <a:rPr sz="15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smoking</a:t>
            </a:r>
            <a:r>
              <a:rPr sz="1500" u="sng" spc="-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:</a:t>
            </a:r>
            <a:r>
              <a:rPr sz="1500" spc="-5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increase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8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risk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mucinous</a:t>
            </a:r>
            <a:r>
              <a:rPr sz="1500" spc="-8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ovarian</a:t>
            </a:r>
            <a:r>
              <a:rPr lang="en-US" sz="150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cancer</a:t>
            </a:r>
            <a:endParaRPr lang="en-US" sz="1500" dirty="0">
              <a:latin typeface="Arial MT"/>
              <a:cs typeface="Arial MT"/>
            </a:endParaRPr>
          </a:p>
          <a:p>
            <a:pPr marL="233679" indent="-220979">
              <a:lnSpc>
                <a:spcPct val="100000"/>
              </a:lnSpc>
              <a:buAutoNum type="arabicPlain"/>
              <a:tabLst>
                <a:tab pos="233679" algn="l"/>
              </a:tabLst>
            </a:pPr>
            <a:endParaRPr sz="1500" dirty="0">
              <a:latin typeface="Arial MT"/>
              <a:cs typeface="Arial MT"/>
            </a:endParaRPr>
          </a:p>
          <a:p>
            <a:pPr marL="234315" indent="-221615">
              <a:lnSpc>
                <a:spcPct val="100000"/>
              </a:lnSpc>
              <a:buAutoNum type="arabicPlain" startAt="2"/>
              <a:tabLst>
                <a:tab pos="234315" algn="l"/>
              </a:tabLst>
            </a:pPr>
            <a:r>
              <a:rPr sz="15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Talc</a:t>
            </a:r>
            <a:r>
              <a:rPr sz="1500" u="sng" spc="-6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and</a:t>
            </a:r>
            <a:r>
              <a:rPr sz="1500" u="sng" spc="-6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asbestos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: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e.g,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genital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use</a:t>
            </a:r>
            <a:r>
              <a:rPr sz="1500" spc="-7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talcum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powder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(talc).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Font typeface="Arial MT"/>
              <a:buAutoNum type="arabicPlain" startAt="2"/>
            </a:pPr>
            <a:endParaRPr sz="1500" dirty="0">
              <a:latin typeface="Arial MT"/>
              <a:cs typeface="Arial MT"/>
            </a:endParaRPr>
          </a:p>
          <a:p>
            <a:pPr marL="233679" indent="-220979">
              <a:lnSpc>
                <a:spcPct val="100000"/>
              </a:lnSpc>
              <a:buAutoNum type="arabicPlain" startAt="2"/>
              <a:tabLst>
                <a:tab pos="233679" algn="l"/>
              </a:tabLst>
            </a:pPr>
            <a:r>
              <a:rPr sz="15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Obesity</a:t>
            </a:r>
            <a:endParaRPr sz="1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33705"/>
            <a:ext cx="6934200" cy="607473"/>
          </a:xfrm>
          <a:prstGeom prst="rect">
            <a:avLst/>
          </a:prstGeom>
        </p:spPr>
        <p:txBody>
          <a:bodyPr vert="horz" wrap="square" lIns="0" tIns="273938" rIns="0" bIns="0" rtlCol="0">
            <a:spAutoFit/>
          </a:bodyPr>
          <a:lstStyle/>
          <a:p>
            <a:pPr marL="3398520">
              <a:lnSpc>
                <a:spcPct val="100000"/>
              </a:lnSpc>
              <a:spcBef>
                <a:spcPts val="130"/>
              </a:spcBef>
            </a:pPr>
            <a:r>
              <a:rPr sz="2150" b="1" dirty="0">
                <a:solidFill>
                  <a:srgbClr val="000000"/>
                </a:solidFill>
                <a:latin typeface="Arial"/>
                <a:cs typeface="Arial"/>
              </a:rPr>
              <a:t>Protective</a:t>
            </a:r>
            <a:r>
              <a:rPr sz="2150" b="1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000000"/>
                </a:solidFill>
                <a:latin typeface="Arial"/>
                <a:cs typeface="Arial"/>
              </a:rPr>
              <a:t>factors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463675"/>
            <a:ext cx="3705225" cy="360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100"/>
              </a:spcBef>
              <a:buClr>
                <a:srgbClr val="C0504D"/>
              </a:buClr>
              <a:buSzPct val="111111"/>
              <a:buChar char="•"/>
              <a:tabLst>
                <a:tab pos="325120" algn="l"/>
              </a:tabLst>
            </a:pPr>
            <a:r>
              <a:rPr sz="1800" dirty="0">
                <a:latin typeface="Arial MT"/>
                <a:cs typeface="Arial MT"/>
              </a:rPr>
              <a:t>Oral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contraceptives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0"/>
              </a:spcBef>
              <a:buClr>
                <a:srgbClr val="C0504D"/>
              </a:buClr>
              <a:buFont typeface="Arial MT"/>
              <a:buChar char="•"/>
            </a:pPr>
            <a:endParaRPr sz="1800" dirty="0">
              <a:latin typeface="Arial MT"/>
              <a:cs typeface="Arial MT"/>
            </a:endParaRPr>
          </a:p>
          <a:p>
            <a:pPr marL="325120" indent="-312420">
              <a:lnSpc>
                <a:spcPct val="100000"/>
              </a:lnSpc>
              <a:buClr>
                <a:srgbClr val="C0504D"/>
              </a:buClr>
              <a:buSzPct val="111111"/>
              <a:buChar char="•"/>
              <a:tabLst>
                <a:tab pos="325120" algn="l"/>
              </a:tabLst>
            </a:pPr>
            <a:r>
              <a:rPr sz="1800" spc="-10" dirty="0">
                <a:latin typeface="Arial MT"/>
                <a:cs typeface="Arial MT"/>
              </a:rPr>
              <a:t>Multiparity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0504D"/>
              </a:buClr>
              <a:buFont typeface="Arial MT"/>
              <a:buChar char="•"/>
            </a:pPr>
            <a:endParaRPr sz="1800" dirty="0">
              <a:latin typeface="Arial MT"/>
              <a:cs typeface="Arial MT"/>
            </a:endParaRPr>
          </a:p>
          <a:p>
            <a:pPr marL="325120" indent="-312420">
              <a:lnSpc>
                <a:spcPct val="100000"/>
              </a:lnSpc>
              <a:spcBef>
                <a:spcPts val="5"/>
              </a:spcBef>
              <a:buClr>
                <a:srgbClr val="C0504D"/>
              </a:buClr>
              <a:buSzPct val="111111"/>
              <a:buChar char="•"/>
              <a:tabLst>
                <a:tab pos="325120" algn="l"/>
              </a:tabLst>
            </a:pPr>
            <a:r>
              <a:rPr sz="1800" dirty="0">
                <a:latin typeface="Arial MT"/>
                <a:cs typeface="Arial MT"/>
              </a:rPr>
              <a:t>Bilateral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Salpingo-</a:t>
            </a:r>
            <a:r>
              <a:rPr sz="1800" spc="-10" dirty="0">
                <a:latin typeface="Arial MT"/>
                <a:cs typeface="Arial MT"/>
              </a:rPr>
              <a:t>oophorectomy,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0"/>
              </a:spcBef>
              <a:buClr>
                <a:srgbClr val="C0504D"/>
              </a:buClr>
              <a:buFont typeface="Arial MT"/>
              <a:buChar char="•"/>
            </a:pPr>
            <a:endParaRPr sz="1800" dirty="0">
              <a:latin typeface="Arial MT"/>
              <a:cs typeface="Arial MT"/>
            </a:endParaRPr>
          </a:p>
          <a:p>
            <a:pPr marL="325120" indent="-312420">
              <a:lnSpc>
                <a:spcPct val="100000"/>
              </a:lnSpc>
              <a:buClr>
                <a:srgbClr val="C0504D"/>
              </a:buClr>
              <a:buSzPct val="111111"/>
              <a:buChar char="•"/>
              <a:tabLst>
                <a:tab pos="325120" algn="l"/>
              </a:tabLst>
            </a:pPr>
            <a:r>
              <a:rPr sz="1800" dirty="0">
                <a:latin typeface="Arial MT"/>
                <a:cs typeface="Arial MT"/>
              </a:rPr>
              <a:t>Tubal</a:t>
            </a:r>
            <a:r>
              <a:rPr sz="1800" spc="-10" dirty="0">
                <a:latin typeface="Arial MT"/>
                <a:cs typeface="Arial MT"/>
              </a:rPr>
              <a:t> ligation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0"/>
              </a:spcBef>
              <a:buClr>
                <a:srgbClr val="C0504D"/>
              </a:buClr>
              <a:buFont typeface="Arial MT"/>
              <a:buChar char="•"/>
            </a:pPr>
            <a:endParaRPr sz="1800" dirty="0">
              <a:latin typeface="Arial MT"/>
              <a:cs typeface="Arial MT"/>
            </a:endParaRPr>
          </a:p>
          <a:p>
            <a:pPr marL="388620" indent="-375920">
              <a:lnSpc>
                <a:spcPct val="100000"/>
              </a:lnSpc>
              <a:buClr>
                <a:srgbClr val="C0504D"/>
              </a:buClr>
              <a:buSzPct val="111111"/>
              <a:buChar char="•"/>
              <a:tabLst>
                <a:tab pos="388620" algn="l"/>
              </a:tabLst>
            </a:pPr>
            <a:r>
              <a:rPr sz="1800" spc="-10" dirty="0">
                <a:latin typeface="Arial MT"/>
                <a:cs typeface="Arial MT"/>
              </a:rPr>
              <a:t>Hysterectomy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C0504D"/>
              </a:buClr>
              <a:buFont typeface="Arial MT"/>
              <a:buChar char="•"/>
            </a:pPr>
            <a:endParaRPr sz="1800" dirty="0">
              <a:latin typeface="Arial MT"/>
              <a:cs typeface="Arial MT"/>
            </a:endParaRPr>
          </a:p>
          <a:p>
            <a:pPr marL="325120" indent="-312420">
              <a:lnSpc>
                <a:spcPct val="100000"/>
              </a:lnSpc>
              <a:buClr>
                <a:srgbClr val="C0504D"/>
              </a:buClr>
              <a:buSzPct val="111111"/>
              <a:buChar char="•"/>
              <a:tabLst>
                <a:tab pos="325120" algn="l"/>
              </a:tabLst>
            </a:pPr>
            <a:r>
              <a:rPr sz="1800" spc="-10" dirty="0">
                <a:latin typeface="Arial MT"/>
                <a:cs typeface="Arial MT"/>
              </a:rPr>
              <a:t>Breastfeeding/pregnancy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0"/>
              </a:spcBef>
              <a:buClr>
                <a:srgbClr val="C0504D"/>
              </a:buClr>
              <a:buFont typeface="Arial MT"/>
              <a:buChar char="•"/>
            </a:pPr>
            <a:endParaRPr sz="1800" dirty="0">
              <a:latin typeface="Arial MT"/>
              <a:cs typeface="Arial MT"/>
            </a:endParaRPr>
          </a:p>
          <a:p>
            <a:pPr marL="325120" indent="-312420">
              <a:lnSpc>
                <a:spcPct val="100000"/>
              </a:lnSpc>
              <a:buClr>
                <a:srgbClr val="C0504D"/>
              </a:buClr>
              <a:buSzPct val="111111"/>
              <a:buChar char="•"/>
              <a:tabLst>
                <a:tab pos="325120" algn="l"/>
              </a:tabLst>
            </a:pPr>
            <a:r>
              <a:rPr sz="1800" dirty="0">
                <a:latin typeface="Arial MT"/>
                <a:cs typeface="Arial MT"/>
              </a:rPr>
              <a:t>Intrauterine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device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387475"/>
            <a:ext cx="4471670" cy="209740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387985" indent="-375285">
              <a:lnSpc>
                <a:spcPct val="100000"/>
              </a:lnSpc>
              <a:spcBef>
                <a:spcPts val="1245"/>
              </a:spcBef>
              <a:buClr>
                <a:srgbClr val="C0504D"/>
              </a:buClr>
              <a:buFont typeface="Arial MT"/>
              <a:buAutoNum type="arabicPeriod"/>
              <a:tabLst>
                <a:tab pos="387985" algn="l"/>
              </a:tabLst>
            </a:pPr>
            <a:r>
              <a:rPr sz="1800" spc="-10" dirty="0">
                <a:latin typeface="Arial MT"/>
                <a:cs typeface="Arial MT"/>
              </a:rPr>
              <a:t>High-</a:t>
            </a:r>
            <a:r>
              <a:rPr sz="1800" dirty="0">
                <a:latin typeface="Arial MT"/>
                <a:cs typeface="Arial MT"/>
              </a:rPr>
              <a:t>grade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serous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carcinoma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(70-80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%)</a:t>
            </a:r>
            <a:endParaRPr sz="1800" dirty="0">
              <a:latin typeface="Arial MT"/>
              <a:cs typeface="Arial MT"/>
            </a:endParaRPr>
          </a:p>
          <a:p>
            <a:pPr marL="387985" indent="-375285">
              <a:lnSpc>
                <a:spcPct val="100000"/>
              </a:lnSpc>
              <a:spcBef>
                <a:spcPts val="1145"/>
              </a:spcBef>
              <a:buClr>
                <a:srgbClr val="C0504D"/>
              </a:buClr>
              <a:buAutoNum type="arabicPeriod"/>
              <a:tabLst>
                <a:tab pos="387985" algn="l"/>
              </a:tabLst>
            </a:pPr>
            <a:r>
              <a:rPr sz="1800" dirty="0">
                <a:latin typeface="Arial MT"/>
                <a:cs typeface="Arial MT"/>
              </a:rPr>
              <a:t>Endometrioid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carcinoma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(10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%)</a:t>
            </a:r>
            <a:endParaRPr sz="1800" dirty="0">
              <a:latin typeface="Arial MT"/>
              <a:cs typeface="Arial MT"/>
            </a:endParaRPr>
          </a:p>
          <a:p>
            <a:pPr marL="387985" indent="-375285">
              <a:lnSpc>
                <a:spcPct val="100000"/>
              </a:lnSpc>
              <a:spcBef>
                <a:spcPts val="1075"/>
              </a:spcBef>
              <a:buClr>
                <a:srgbClr val="C0504D"/>
              </a:buClr>
              <a:buAutoNum type="arabicPeriod"/>
              <a:tabLst>
                <a:tab pos="387985" algn="l"/>
              </a:tabLst>
            </a:pPr>
            <a:r>
              <a:rPr sz="1800" dirty="0">
                <a:latin typeface="Arial MT"/>
                <a:cs typeface="Arial MT"/>
              </a:rPr>
              <a:t>Clear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cell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carcinomas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(10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%)</a:t>
            </a:r>
            <a:endParaRPr sz="1800" dirty="0">
              <a:latin typeface="Arial MT"/>
              <a:cs typeface="Arial MT"/>
            </a:endParaRPr>
          </a:p>
          <a:p>
            <a:pPr marL="387985" indent="-375285">
              <a:lnSpc>
                <a:spcPct val="100000"/>
              </a:lnSpc>
              <a:spcBef>
                <a:spcPts val="1070"/>
              </a:spcBef>
              <a:buClr>
                <a:srgbClr val="C0504D"/>
              </a:buClr>
              <a:buAutoNum type="arabicPeriod"/>
              <a:tabLst>
                <a:tab pos="387985" algn="l"/>
              </a:tabLst>
            </a:pPr>
            <a:r>
              <a:rPr sz="1800" dirty="0">
                <a:latin typeface="Arial MT"/>
                <a:cs typeface="Arial MT"/>
              </a:rPr>
              <a:t>Mucinous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carcinoma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(3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%)</a:t>
            </a:r>
            <a:endParaRPr sz="1800" dirty="0">
              <a:latin typeface="Arial MT"/>
              <a:cs typeface="Arial MT"/>
            </a:endParaRPr>
          </a:p>
          <a:p>
            <a:pPr marL="387985" indent="-375285">
              <a:lnSpc>
                <a:spcPct val="100000"/>
              </a:lnSpc>
              <a:spcBef>
                <a:spcPts val="1075"/>
              </a:spcBef>
              <a:buClr>
                <a:srgbClr val="C0504D"/>
              </a:buClr>
              <a:buAutoNum type="arabicPeriod"/>
              <a:tabLst>
                <a:tab pos="387985" algn="l"/>
              </a:tabLst>
            </a:pPr>
            <a:r>
              <a:rPr sz="1800" spc="-10" dirty="0">
                <a:latin typeface="Arial MT"/>
                <a:cs typeface="Arial MT"/>
              </a:rPr>
              <a:t>Low-</a:t>
            </a:r>
            <a:r>
              <a:rPr sz="1800" dirty="0">
                <a:latin typeface="Arial MT"/>
                <a:cs typeface="Arial MT"/>
              </a:rPr>
              <a:t>grade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serous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carcinoma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(&lt;5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%)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244475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/>
              <a:t>Histopathology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867975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 based upon histopathology the five main subtypes of epithelial ovarian carcinomas: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123</TotalTime>
  <Words>3375</Words>
  <Application>Microsoft Office PowerPoint</Application>
  <PresentationFormat>Custom</PresentationFormat>
  <Paragraphs>443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Arial MT</vt:lpstr>
      <vt:lpstr>Calibri</vt:lpstr>
      <vt:lpstr>Cambria</vt:lpstr>
      <vt:lpstr>Tahoma</vt:lpstr>
      <vt:lpstr>Tw Cen MT</vt:lpstr>
      <vt:lpstr>Tw Cen MT Condensed</vt:lpstr>
      <vt:lpstr>Wingdings 3</vt:lpstr>
      <vt:lpstr>Integral</vt:lpstr>
      <vt:lpstr>Endometrial &amp; ovarian tumors: approach to, diagnosis, and management</vt:lpstr>
      <vt:lpstr>Ovarian Neoplasms</vt:lpstr>
      <vt:lpstr>Ovarian Neoplasms</vt:lpstr>
      <vt:lpstr>PowerPoint Presentation</vt:lpstr>
      <vt:lpstr>Epithelial Ovarian Cancer</vt:lpstr>
      <vt:lpstr>Risk factors</vt:lpstr>
      <vt:lpstr>Risk factors</vt:lpstr>
      <vt:lpstr>Protective factors</vt:lpstr>
      <vt:lpstr>PowerPoint Presentation</vt:lpstr>
      <vt:lpstr>PowerPoint Presentation</vt:lpstr>
      <vt:lpstr>Other subacute presentations :</vt:lpstr>
      <vt:lpstr>PowerPoint Presentation</vt:lpstr>
      <vt:lpstr>Tumor serum biomarkers</vt:lpstr>
      <vt:lpstr>Cancer antigen 125 ( CA 125 )</vt:lpstr>
      <vt:lpstr>PowerPoint Presentation</vt:lpstr>
      <vt:lpstr>Imaging</vt:lpstr>
      <vt:lpstr>Risk of Malignancy index (RMI)</vt:lpstr>
      <vt:lpstr>PowerPoint Presentation</vt:lpstr>
      <vt:lpstr>Staging System</vt:lpstr>
      <vt:lpstr>PowerPoint Presentation</vt:lpstr>
      <vt:lpstr>Cyto-reductive surgery (De-bulking surgery)(Staging laprotomy):</vt:lpstr>
      <vt:lpstr>PowerPoint Presentation</vt:lpstr>
      <vt:lpstr>PowerPoint Presentation</vt:lpstr>
      <vt:lpstr>Adjuvant therapy</vt:lpstr>
      <vt:lpstr>PowerPoint Presentation</vt:lpstr>
      <vt:lpstr>Prognosis</vt:lpstr>
      <vt:lpstr>PowerPoint Presentation</vt:lpstr>
      <vt:lpstr>PowerPoint Presentation</vt:lpstr>
      <vt:lpstr>Screening for ovarian cancer</vt:lpstr>
      <vt:lpstr>PowerPoint Presentation</vt:lpstr>
      <vt:lpstr>Endometrial hyperplasia</vt:lpstr>
      <vt:lpstr>Definition</vt:lpstr>
      <vt:lpstr>etiology</vt:lpstr>
      <vt:lpstr>Classification according to the WHO 2014</vt:lpstr>
      <vt:lpstr>Clinical presentation</vt:lpstr>
      <vt:lpstr>diagnosis</vt:lpstr>
      <vt:lpstr>diagnosis</vt:lpstr>
      <vt:lpstr>diagnosis</vt:lpstr>
      <vt:lpstr>management</vt:lpstr>
      <vt:lpstr>management</vt:lpstr>
      <vt:lpstr>management</vt:lpstr>
      <vt:lpstr>Endometrial cancer</vt:lpstr>
      <vt:lpstr>PowerPoint Presentation</vt:lpstr>
      <vt:lpstr>Etiology</vt:lpstr>
      <vt:lpstr>PowerPoint Presentation</vt:lpstr>
      <vt:lpstr>Protective factors:</vt:lpstr>
      <vt:lpstr>PowerPoint Presentation</vt:lpstr>
      <vt:lpstr>Spread :</vt:lpstr>
      <vt:lpstr>PowerPoint Presentation</vt:lpstr>
      <vt:lpstr>History:</vt:lpstr>
      <vt:lpstr>PowerPoint Presentation</vt:lpstr>
      <vt:lpstr>PowerPoint Presentation</vt:lpstr>
      <vt:lpstr>Thick endometrium</vt:lpstr>
      <vt:lpstr>Definite diagnosis is made by biopsy, which will be obtained by:</vt:lpstr>
      <vt:lpstr>management</vt:lpstr>
      <vt:lpstr>Indications for post operative radiotherapy:</vt:lpstr>
      <vt:lpstr>Complications</vt:lpstr>
      <vt:lpstr>Prognosis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</dc:title>
  <cp:lastModifiedBy>DELL</cp:lastModifiedBy>
  <cp:revision>12</cp:revision>
  <dcterms:created xsi:type="dcterms:W3CDTF">2025-04-20T15:43:02Z</dcterms:created>
  <dcterms:modified xsi:type="dcterms:W3CDTF">2025-04-21T17:47:38Z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2024-10-17T00:00:00Z</vt:filetime>
  </property>
  <property fmtid="{D5CDD505-2E9C-101B-9397-08002B2CF9AE}" pid="3" name="LastSaved">
    <vt:filetime>2025-04-20T00:00:00Z</vt:filetime>
  </property>
</Properties>
</file>