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6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9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295150-4FD7-4802-B0EB-D52217513A72}" type="datetime1">
              <a:rPr lang="en-US" smtClean="0"/>
              <a:pPr/>
              <a:t>4/13/2019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895A-832A-4167-BE9B-7448CA062309}" type="datetime1">
              <a:rPr lang="en-US" smtClean="0"/>
              <a:pPr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71FF-D602-4BB6-9683-7A1E909D4296}" type="datetime1">
              <a:rPr lang="en-US" smtClean="0"/>
              <a:pPr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2BEB-5202-498C-89F7-BBD3BEE1B887}" type="datetime1">
              <a:rPr lang="en-US" smtClean="0"/>
              <a:pPr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B6C6-10FF-4510-A888-F0B9C6A788B0}" type="datetime1">
              <a:rPr lang="en-US" smtClean="0"/>
              <a:pPr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B31-A4E1-4FCE-8661-5EC33A675437}" type="datetime1">
              <a:rPr lang="en-US" smtClean="0"/>
              <a:pPr/>
              <a:t>4/13/2019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832D-B7F8-4A85-B115-3F84BE9AC26D}" type="datetime1">
              <a:rPr lang="en-US" smtClean="0"/>
              <a:pPr/>
              <a:t>4/13/2019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34F3-05F7-41C1-B84E-68CE2E00C83C}" type="datetime1">
              <a:rPr lang="en-US" smtClean="0"/>
              <a:pPr/>
              <a:t>4/13/2019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7F82-2B2E-4837-B3AB-C94C672FBECB}" type="datetime1">
              <a:rPr lang="en-US" smtClean="0"/>
              <a:pPr/>
              <a:t>4/13/2019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7738-F4B0-48EA-9B71-E0F723F8BF6C}" type="datetime1">
              <a:rPr lang="en-US" smtClean="0"/>
              <a:pPr/>
              <a:t>4/13/2019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D5EF-7D26-425F-8C45-B9312ACE18BC}" type="datetime1">
              <a:rPr lang="en-US" smtClean="0"/>
              <a:pPr/>
              <a:t>4/13/2019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1909345-DEE0-4B07-8E32-441AC9DA095E}" type="datetime1">
              <a:rPr lang="en-US" smtClean="0"/>
              <a:pPr/>
              <a:t>4/13/2019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1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6576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JO" dirty="0" smtClean="0"/>
              <a:t>بسم الله الرحمن الرحيم </a:t>
            </a:r>
            <a:endParaRPr lang="ar-J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4000" b="1" dirty="0" smtClean="0"/>
              <a:t>Bone Histology Lab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051652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Decalcified section in compact 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bone</a:t>
            </a:r>
            <a:endParaRPr lang="ar-JO" dirty="0"/>
          </a:p>
        </p:txBody>
      </p:sp>
      <p:pic>
        <p:nvPicPr>
          <p:cNvPr id="4" name="Picture 7" descr="1230552-1254517-322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8001000" cy="426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037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Compact bone </a:t>
            </a:r>
            <a:br>
              <a:rPr lang="en-US" sz="2400" dirty="0" smtClean="0"/>
            </a:br>
            <a:r>
              <a:rPr lang="en-US" sz="2400" dirty="0" smtClean="0"/>
              <a:t>ground section </a:t>
            </a:r>
            <a:endParaRPr lang="ar-JO" sz="2400" dirty="0"/>
          </a:p>
        </p:txBody>
      </p:sp>
      <p:pic>
        <p:nvPicPr>
          <p:cNvPr id="1026" name="Picture 2" descr="C:\Users\user\Desktop\Medical DOC\bone\bon10g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38400"/>
            <a:ext cx="36576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Medical DOC\bone\1450941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62200"/>
            <a:ext cx="33528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234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Compact bone</a:t>
            </a:r>
            <a:br>
              <a:rPr lang="en-US" sz="3200" dirty="0" smtClean="0"/>
            </a:br>
            <a:r>
              <a:rPr lang="en-US" sz="3200" dirty="0" smtClean="0"/>
              <a:t>ground section</a:t>
            </a:r>
            <a:endParaRPr lang="ar-JO" sz="3200" dirty="0"/>
          </a:p>
        </p:txBody>
      </p:sp>
      <p:pic>
        <p:nvPicPr>
          <p:cNvPr id="2050" name="Picture 2" descr="C:\Users\user\Desktop\Medical DOC\bone\15685033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37338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Medical DOC\bone\912401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33600"/>
            <a:ext cx="36576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8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Compact bone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H= </a:t>
            </a:r>
            <a:r>
              <a:rPr lang="en-US" altLang="en-US" sz="1800" dirty="0" err="1"/>
              <a:t>Haversian</a:t>
            </a:r>
            <a:r>
              <a:rPr lang="en-US" altLang="en-US" sz="1800" dirty="0"/>
              <a:t> canals </a:t>
            </a:r>
            <a:r>
              <a:rPr lang="en-US" altLang="en-US" sz="1800" dirty="0" smtClean="0"/>
              <a:t>      </a:t>
            </a:r>
            <a:r>
              <a:rPr lang="en-US" sz="1800" dirty="0" smtClean="0"/>
              <a:t>O=</a:t>
            </a:r>
            <a:r>
              <a:rPr lang="en-US" sz="1800" dirty="0" err="1" smtClean="0"/>
              <a:t>osteone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I= </a:t>
            </a:r>
            <a:r>
              <a:rPr lang="en-US" altLang="en-US" sz="1800" dirty="0"/>
              <a:t>interstitial </a:t>
            </a:r>
            <a:r>
              <a:rPr lang="en-US" altLang="en-US" sz="1800" dirty="0" smtClean="0"/>
              <a:t>lamellae</a:t>
            </a:r>
            <a:r>
              <a:rPr lang="en-US" altLang="en-US" sz="1800" dirty="0"/>
              <a:t> </a:t>
            </a:r>
            <a:r>
              <a:rPr lang="en-US" altLang="en-US" sz="1800" dirty="0" smtClean="0"/>
              <a:t>  </a:t>
            </a:r>
            <a:r>
              <a:rPr lang="en-US" sz="1800" dirty="0" smtClean="0"/>
              <a:t>V= </a:t>
            </a:r>
            <a:r>
              <a:rPr lang="en-US" altLang="en-US" sz="1800" dirty="0" err="1"/>
              <a:t>Volkman’s</a:t>
            </a:r>
            <a:r>
              <a:rPr lang="en-US" altLang="en-US" sz="1800" dirty="0"/>
              <a:t> </a:t>
            </a:r>
            <a:r>
              <a:rPr lang="en-US" altLang="en-US" sz="1800" dirty="0" smtClean="0"/>
              <a:t>canal</a:t>
            </a:r>
            <a:endParaRPr lang="ar-JO" sz="1800" dirty="0"/>
          </a:p>
        </p:txBody>
      </p:sp>
      <p:pic>
        <p:nvPicPr>
          <p:cNvPr id="3074" name="Picture 2" descr="C:\Users\user\Desktop\Medical DOC\bone\fig09denseb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7772400" cy="457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482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 </a:t>
            </a:r>
            <a:r>
              <a:rPr lang="en-GB" sz="2800" dirty="0" smtClean="0"/>
              <a:t>Compact bone</a:t>
            </a:r>
            <a:r>
              <a:rPr lang="ar-JO" sz="2800" dirty="0" smtClean="0"/>
              <a:t> </a:t>
            </a:r>
            <a:br>
              <a:rPr lang="ar-JO" sz="2800" dirty="0" smtClean="0"/>
            </a:br>
            <a:r>
              <a:rPr lang="en-GB" sz="2800" dirty="0" smtClean="0"/>
              <a:t>decalcified </a:t>
            </a:r>
            <a:endParaRPr lang="ar-JO" sz="2800" dirty="0"/>
          </a:p>
        </p:txBody>
      </p:sp>
      <p:pic>
        <p:nvPicPr>
          <p:cNvPr id="4098" name="Picture 2" descr="C:\Users\user\Desktop\Medical DOC\bone\Compact_bone_-_decalcified_cross_secti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3733800" cy="387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Medical DOC\bone\6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09800"/>
            <a:ext cx="41148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962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rgbClr val="895D1D"/>
                </a:solidFill>
              </a:rPr>
              <a:t>Compact bone</a:t>
            </a:r>
            <a:r>
              <a:rPr lang="ar-JO" sz="2800" dirty="0">
                <a:solidFill>
                  <a:srgbClr val="895D1D"/>
                </a:solidFill>
              </a:rPr>
              <a:t> </a:t>
            </a:r>
            <a:br>
              <a:rPr lang="ar-JO" sz="2800" dirty="0">
                <a:solidFill>
                  <a:srgbClr val="895D1D"/>
                </a:solidFill>
              </a:rPr>
            </a:br>
            <a:r>
              <a:rPr lang="en-GB" sz="2800" dirty="0">
                <a:solidFill>
                  <a:srgbClr val="895D1D"/>
                </a:solidFill>
              </a:rPr>
              <a:t>decalcified </a:t>
            </a:r>
            <a:endParaRPr lang="ar-JO" dirty="0"/>
          </a:p>
        </p:txBody>
      </p:sp>
      <p:pic>
        <p:nvPicPr>
          <p:cNvPr id="5122" name="Picture 2" descr="C:\Users\user\Desktop\Medical DOC\bone\621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40386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Medical DOC\bone\6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3600"/>
            <a:ext cx="4343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564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rgbClr val="895D1D"/>
                </a:solidFill>
              </a:rPr>
              <a:t>Compact bone</a:t>
            </a:r>
            <a:r>
              <a:rPr lang="ar-JO" sz="2800" dirty="0">
                <a:solidFill>
                  <a:srgbClr val="895D1D"/>
                </a:solidFill>
              </a:rPr>
              <a:t> </a:t>
            </a:r>
            <a:br>
              <a:rPr lang="ar-JO" sz="2800" dirty="0">
                <a:solidFill>
                  <a:srgbClr val="895D1D"/>
                </a:solidFill>
              </a:rPr>
            </a:br>
            <a:r>
              <a:rPr lang="en-GB" sz="2800" dirty="0">
                <a:solidFill>
                  <a:srgbClr val="895D1D"/>
                </a:solidFill>
              </a:rPr>
              <a:t>decalcified</a:t>
            </a:r>
            <a:endParaRPr lang="ar-JO" dirty="0"/>
          </a:p>
        </p:txBody>
      </p:sp>
      <p:pic>
        <p:nvPicPr>
          <p:cNvPr id="4" name="Picture 4" descr="C:\Users\user\Desktop\Medical DOC\bone\1285704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362200"/>
            <a:ext cx="4161971" cy="384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user\Desktop\Medical DOC\bone\art44_f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3434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042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304800"/>
            <a:ext cx="7756263" cy="1371600"/>
          </a:xfrm>
        </p:spPr>
        <p:txBody>
          <a:bodyPr>
            <a:normAutofit fontScale="90000"/>
          </a:bodyPr>
          <a:lstStyle/>
          <a:p>
            <a:r>
              <a:rPr lang="en-US" alt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compact bone</a:t>
            </a:r>
            <a:r>
              <a:rPr lang="ar-JO" sz="2000" b="1" dirty="0" smtClean="0"/>
              <a:t/>
            </a:r>
            <a:br>
              <a:rPr lang="ar-JO" sz="2000" b="1" dirty="0" smtClean="0"/>
            </a:br>
            <a:r>
              <a:rPr lang="en-US" sz="2000" b="1" dirty="0" smtClean="0"/>
              <a:t> </a:t>
            </a:r>
            <a:r>
              <a:rPr lang="en-US" sz="2000" b="1" dirty="0"/>
              <a:t>Inner circumferential lamellae - around the marrow </a:t>
            </a:r>
            <a:r>
              <a:rPr lang="en-US" sz="2000" b="1" dirty="0" smtClean="0"/>
              <a:t>cavity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>           Outer circumferential lamellae - underneath the outer surface of the </a:t>
            </a:r>
            <a:r>
              <a:rPr lang="en-US" sz="2000" b="1" dirty="0" smtClean="0"/>
              <a:t>bone</a:t>
            </a:r>
            <a:r>
              <a:rPr lang="ar-JO" sz="2000" b="1" dirty="0" smtClean="0"/>
              <a:t> </a:t>
            </a:r>
            <a:br>
              <a:rPr lang="ar-JO" sz="2000" b="1" dirty="0" smtClean="0"/>
            </a:br>
            <a:r>
              <a:rPr lang="en-US" sz="2000" b="1" dirty="0" smtClean="0"/>
              <a:t>           </a:t>
            </a:r>
            <a:r>
              <a:rPr lang="en-US" sz="2000" b="1" dirty="0"/>
              <a:t>Interstitial lamellae - between the osteons</a:t>
            </a:r>
            <a:endParaRPr lang="ar-JO" sz="2000" b="1" dirty="0"/>
          </a:p>
        </p:txBody>
      </p:sp>
      <p:pic>
        <p:nvPicPr>
          <p:cNvPr id="20482" name="Picture 2" descr="C:\Users\user\Desktop\Medical DOC\bone\58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76200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648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err="1" smtClean="0"/>
              <a:t>Periosteum</a:t>
            </a:r>
            <a:r>
              <a:rPr lang="en-GB" sz="2800" dirty="0" smtClean="0"/>
              <a:t> </a:t>
            </a:r>
            <a:endParaRPr lang="ar-JO" sz="2800" dirty="0"/>
          </a:p>
        </p:txBody>
      </p:sp>
      <p:pic>
        <p:nvPicPr>
          <p:cNvPr id="7170" name="Picture 2" descr="C:\Users\user\Desktop\Medical DOC\bone\bone-structure-and-clinical-importance-13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4251219" cy="387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Medical DOC\bone\ND8DuyX6lr6N0p20Bh3i8g_m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438400"/>
            <a:ext cx="3657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734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Epyphyseal</a:t>
            </a:r>
            <a:r>
              <a:rPr lang="en-US" dirty="0" smtClean="0"/>
              <a:t> plate </a:t>
            </a:r>
            <a:endParaRPr lang="ar-JO" dirty="0"/>
          </a:p>
        </p:txBody>
      </p:sp>
      <p:pic>
        <p:nvPicPr>
          <p:cNvPr id="8194" name="Picture 2" descr="C:\Users\user\Desktop\Medical DOC\bone\epiphyseal plate\bc_fig_24_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41148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Medical DOC\bone\epiphyseal plate\022_epiphyseal-plate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10088" y="2195512"/>
            <a:ext cx="4638674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142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381000"/>
            <a:ext cx="7756263" cy="1243406"/>
          </a:xfrm>
        </p:spPr>
        <p:txBody>
          <a:bodyPr/>
          <a:lstStyle/>
          <a:p>
            <a:pPr lvl="0" rtl="0" fontAlgn="base"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This is spongy or </a:t>
            </a:r>
            <a:r>
              <a:rPr lang="en-US" altLang="en-US" sz="1600" b="1" dirty="0" err="1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cancellous</a:t>
            </a: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or trabecular bone</a:t>
            </a:r>
            <a:r>
              <a:rPr lang="en-US" altLang="en-US" sz="16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. This type of bone is found in the ends of long </a:t>
            </a:r>
            <a:br>
              <a:rPr lang="en-US" altLang="en-US" sz="16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en-US" altLang="en-US" sz="16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bones and between flat bones. The </a:t>
            </a:r>
            <a:r>
              <a:rPr lang="en-US" altLang="en-US" sz="1600" b="1" dirty="0">
                <a:solidFill>
                  <a:srgbClr val="FFFF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</a:t>
            </a:r>
            <a:r>
              <a:rPr lang="en-US" altLang="en-US" sz="16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indicate </a:t>
            </a:r>
            <a:r>
              <a:rPr lang="en-US" altLang="en-US" sz="16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trabeculae</a:t>
            </a:r>
            <a:r>
              <a:rPr lang="en-US" altLang="en-US" sz="16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. The microscopic </a:t>
            </a:r>
            <a:br>
              <a:rPr lang="en-US" altLang="en-US" sz="16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</a:br>
            <a:r>
              <a:rPr lang="en-US" altLang="en-US" sz="16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elements in spongy bone are the same as in compact bone</a:t>
            </a: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.</a:t>
            </a:r>
            <a:endParaRPr lang="ar-JO" sz="1600" b="1" dirty="0"/>
          </a:p>
        </p:txBody>
      </p:sp>
      <p:pic>
        <p:nvPicPr>
          <p:cNvPr id="4" name="Picture 1026" descr="spong2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7772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>
          <a:xfrm>
            <a:off x="5410200" y="2819400"/>
            <a:ext cx="228600" cy="9144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6" name="Down Arrow 5"/>
          <p:cNvSpPr/>
          <p:nvPr/>
        </p:nvSpPr>
        <p:spPr>
          <a:xfrm>
            <a:off x="2819400" y="37338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180056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Epyphyseal</a:t>
            </a:r>
            <a:r>
              <a:rPr lang="en-US" dirty="0"/>
              <a:t> plate </a:t>
            </a:r>
            <a:endParaRPr lang="ar-JO" dirty="0"/>
          </a:p>
        </p:txBody>
      </p:sp>
      <p:pic>
        <p:nvPicPr>
          <p:cNvPr id="9218" name="Picture 2" descr="C:\Users\user\Desktop\Medical DOC\bone\epiphyseal plate\bc_fig_22_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399"/>
            <a:ext cx="4267200" cy="449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Medical DOC\bone\epiphyseal plate\02402ho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95800" y="2438401"/>
            <a:ext cx="4495798" cy="37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49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Epyphyseal</a:t>
            </a:r>
            <a:r>
              <a:rPr lang="en-US" dirty="0"/>
              <a:t> plate </a:t>
            </a:r>
            <a:endParaRPr lang="ar-JO" dirty="0"/>
          </a:p>
        </p:txBody>
      </p:sp>
      <p:pic>
        <p:nvPicPr>
          <p:cNvPr id="10243" name="Picture 3" descr="C:\Users\user\Desktop\Medical DOC\bone\epiphyseal plate\enos04h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user\Desktop\Medical DOC\bone\epiphyseal plate\grbong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362201"/>
            <a:ext cx="3810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user\Desktop\Medical DOC\bone\epiphyseal plate\GROWTH%20PLATE%20CLOSE%20SM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371" y="4724401"/>
            <a:ext cx="4038600" cy="213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333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Epyphyseal</a:t>
            </a:r>
            <a:r>
              <a:rPr lang="en-US" dirty="0"/>
              <a:t> plate </a:t>
            </a:r>
            <a:endParaRPr lang="ar-JO" dirty="0"/>
          </a:p>
        </p:txBody>
      </p:sp>
      <p:pic>
        <p:nvPicPr>
          <p:cNvPr id="11266" name="Picture 2" descr="C:\Users\user\Desktop\Medical DOC\bone\epiphyseal plate\untitled5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3693763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\Desktop\Medical DOC\bone\epiphyseal plate\Picture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057400"/>
            <a:ext cx="47244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user\Desktop\Medical DOC\bone\epiphyseal plate\Picture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724400"/>
            <a:ext cx="4724399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612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Resting zone </a:t>
            </a:r>
            <a:endParaRPr lang="ar-JO" dirty="0"/>
          </a:p>
        </p:txBody>
      </p:sp>
      <p:pic>
        <p:nvPicPr>
          <p:cNvPr id="12290" name="Picture 2" descr="C:\Users\user\Desktop\Medical DOC\bone\epiphyseal plate\untitled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47900"/>
            <a:ext cx="7620000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403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Proliferating zone </a:t>
            </a:r>
            <a:endParaRPr lang="ar-JO" dirty="0"/>
          </a:p>
        </p:txBody>
      </p:sp>
      <p:pic>
        <p:nvPicPr>
          <p:cNvPr id="13314" name="Picture 2" descr="C:\Users\user\Desktop\Medical DOC\bone\epiphyseal plate\untitled1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0"/>
            <a:ext cx="7543800" cy="387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542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Hypertrophic zone </a:t>
            </a:r>
            <a:endParaRPr lang="ar-JO" dirty="0"/>
          </a:p>
        </p:txBody>
      </p:sp>
      <p:pic>
        <p:nvPicPr>
          <p:cNvPr id="14338" name="Picture 2" descr="C:\Users\user\Desktop\Medical DOC\bone\epiphyseal plate\untitled2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47900"/>
            <a:ext cx="8077200" cy="387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8900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Ossification zone </a:t>
            </a:r>
            <a:endParaRPr lang="ar-JO" dirty="0"/>
          </a:p>
        </p:txBody>
      </p:sp>
      <p:pic>
        <p:nvPicPr>
          <p:cNvPr id="15362" name="Picture 2" descr="C:\Users\user\Desktop\Medical DOC\bone\epiphyseal plate\untitled3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47900"/>
            <a:ext cx="7620000" cy="387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2338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Osteoclast </a:t>
            </a:r>
            <a:endParaRPr lang="ar-JO" dirty="0"/>
          </a:p>
        </p:txBody>
      </p:sp>
      <p:pic>
        <p:nvPicPr>
          <p:cNvPr id="16386" name="Picture 2" descr="C:\Users\user\Desktop\Medical DOC\bone\Picture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3733800" cy="439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user\Desktop\Medical DOC\bone\Picture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2209800"/>
            <a:ext cx="3911600" cy="439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1749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Osteoblast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osteoclast </a:t>
            </a:r>
            <a:endParaRPr lang="ar-JO" sz="4400" dirty="0"/>
          </a:p>
        </p:txBody>
      </p:sp>
      <p:pic>
        <p:nvPicPr>
          <p:cNvPr id="17410" name="Picture 2" descr="C:\Users\user\Desktop\Medical DOC\bone\Picture1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82296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Up Arrow 4"/>
          <p:cNvSpPr/>
          <p:nvPr/>
        </p:nvSpPr>
        <p:spPr>
          <a:xfrm>
            <a:off x="3242346" y="4495800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6" name="Up Arrow 5"/>
          <p:cNvSpPr/>
          <p:nvPr/>
        </p:nvSpPr>
        <p:spPr>
          <a:xfrm>
            <a:off x="5916168" y="533400"/>
            <a:ext cx="484632" cy="4892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7" name="Right Arrow 6"/>
          <p:cNvSpPr/>
          <p:nvPr/>
        </p:nvSpPr>
        <p:spPr>
          <a:xfrm>
            <a:off x="5180076" y="3325368"/>
            <a:ext cx="978408" cy="4846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8" name="Right Arrow 7"/>
          <p:cNvSpPr/>
          <p:nvPr/>
        </p:nvSpPr>
        <p:spPr>
          <a:xfrm>
            <a:off x="5916168" y="1219200"/>
            <a:ext cx="637032" cy="426719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6180784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Osteoclast </a:t>
            </a:r>
            <a:endParaRPr lang="ar-JO" dirty="0"/>
          </a:p>
        </p:txBody>
      </p:sp>
      <p:pic>
        <p:nvPicPr>
          <p:cNvPr id="18434" name="Picture 2" descr="C:\Users\user\Desktop\Medical DOC\bone\Picture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4419600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user\Desktop\Medical DOC\bone\remod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09800"/>
            <a:ext cx="36576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497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09800"/>
            <a:ext cx="4343400" cy="4419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Cancellous</a:t>
            </a:r>
            <a:r>
              <a:rPr lang="en-US" dirty="0" smtClean="0"/>
              <a:t> bone </a:t>
            </a:r>
            <a:endParaRPr lang="ar-J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133600"/>
            <a:ext cx="39624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4532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Lamellar bone </a:t>
            </a:r>
            <a:r>
              <a:rPr lang="en-US" sz="3200" dirty="0" smtClean="0"/>
              <a:t>(mature bone)</a:t>
            </a:r>
            <a:endParaRPr lang="ar-JO" sz="3200" dirty="0"/>
          </a:p>
        </p:txBody>
      </p:sp>
      <p:pic>
        <p:nvPicPr>
          <p:cNvPr id="19458" name="Picture 2" descr="C:\Users\user\Desktop\Medical DOC\bone\Picture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0"/>
            <a:ext cx="6934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4294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Mb=mature bone</a:t>
            </a:r>
            <a:br>
              <a:rPr lang="en-US" sz="4400" dirty="0" smtClean="0"/>
            </a:br>
            <a:r>
              <a:rPr lang="en-US" sz="4400" dirty="0" smtClean="0"/>
              <a:t>IB= immature bone</a:t>
            </a:r>
            <a:endParaRPr lang="ar-JO" sz="4400" dirty="0"/>
          </a:p>
        </p:txBody>
      </p:sp>
      <p:pic>
        <p:nvPicPr>
          <p:cNvPr id="4" name="Picture 5" descr="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" r="4347" b="17392"/>
          <a:stretch>
            <a:fillRect/>
          </a:stretch>
        </p:blipFill>
        <p:spPr bwMode="auto">
          <a:xfrm>
            <a:off x="762000" y="2444650"/>
            <a:ext cx="7543800" cy="38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9957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304800"/>
            <a:ext cx="7756263" cy="1319606"/>
          </a:xfrm>
        </p:spPr>
        <p:txBody>
          <a:bodyPr/>
          <a:lstStyle/>
          <a:p>
            <a:r>
              <a:rPr lang="en-GB" sz="2800" dirty="0" smtClean="0">
                <a:solidFill>
                  <a:srgbClr val="0070C0"/>
                </a:solidFill>
              </a:rPr>
              <a:t>Skeletal muscles </a:t>
            </a:r>
            <a:br>
              <a:rPr lang="en-GB" sz="2800" dirty="0" smtClean="0">
                <a:solidFill>
                  <a:srgbClr val="0070C0"/>
                </a:solidFill>
              </a:rPr>
            </a:br>
            <a:r>
              <a:rPr lang="en-GB" sz="2800" dirty="0" smtClean="0">
                <a:solidFill>
                  <a:srgbClr val="00B050"/>
                </a:solidFill>
              </a:rPr>
              <a:t>Compact bone </a:t>
            </a:r>
            <a:br>
              <a:rPr lang="en-GB" sz="2800" dirty="0" smtClean="0">
                <a:solidFill>
                  <a:srgbClr val="00B050"/>
                </a:solidFill>
              </a:rPr>
            </a:br>
            <a:r>
              <a:rPr lang="en-US" sz="2800" dirty="0" smtClean="0">
                <a:solidFill>
                  <a:srgbClr val="FFFF00"/>
                </a:solidFill>
              </a:rPr>
              <a:t>Adipocytes 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21506" name="Picture 2" descr="C:\Users\user\Desktop\Medical DOC\bone\2012_2_1_14_13_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82585"/>
            <a:ext cx="7543799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1375229" y="3240314"/>
            <a:ext cx="1143000" cy="4572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5" name="Down Arrow 4"/>
          <p:cNvSpPr/>
          <p:nvPr/>
        </p:nvSpPr>
        <p:spPr>
          <a:xfrm>
            <a:off x="5486400" y="2438400"/>
            <a:ext cx="685800" cy="15240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6" name="Up Arrow 5"/>
          <p:cNvSpPr/>
          <p:nvPr/>
        </p:nvSpPr>
        <p:spPr>
          <a:xfrm>
            <a:off x="7583714" y="5424714"/>
            <a:ext cx="457200" cy="106680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986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2148115"/>
            <a:ext cx="4112079" cy="402408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b="1" dirty="0" err="1"/>
              <a:t>Cancellous</a:t>
            </a:r>
            <a:r>
              <a:rPr lang="en-US" altLang="en-US" b="1" dirty="0"/>
              <a:t> bone</a:t>
            </a:r>
            <a:endParaRPr lang="en-US" alt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0" y="2155370"/>
            <a:ext cx="4133850" cy="401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683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094" y="2247900"/>
            <a:ext cx="5181812" cy="38782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 err="1"/>
              <a:t>Cancellous</a:t>
            </a:r>
            <a:r>
              <a:rPr lang="en-US" altLang="en-US" sz="3600" b="1" dirty="0"/>
              <a:t> </a:t>
            </a:r>
            <a:r>
              <a:rPr lang="en-US" altLang="en-US" sz="3600" b="1" dirty="0" smtClean="0"/>
              <a:t>bone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580853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err="1" smtClean="0"/>
              <a:t>Cancellous</a:t>
            </a:r>
            <a:r>
              <a:rPr lang="en-GB" sz="2800" dirty="0" smtClean="0"/>
              <a:t> bone </a:t>
            </a:r>
            <a:endParaRPr lang="ar-JO" sz="2800" dirty="0"/>
          </a:p>
        </p:txBody>
      </p:sp>
      <p:pic>
        <p:nvPicPr>
          <p:cNvPr id="6146" name="Picture 2" descr="C:\Users\user\Desktop\Medical DOC\bone\Picture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49286"/>
            <a:ext cx="4114800" cy="40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Medical DOC\bone\bon20h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14600"/>
            <a:ext cx="40386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059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47900"/>
            <a:ext cx="7238999" cy="40767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fontAlgn="base">
              <a:spcAft>
                <a:spcPct val="0"/>
              </a:spcAft>
            </a:pPr>
            <a:r>
              <a:rPr lang="en-US" altLang="en-US" sz="2400" b="1" dirty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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=</a:t>
            </a:r>
            <a:r>
              <a:rPr lang="en-US" altLang="en-US" sz="1800" b="1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the </a:t>
            </a:r>
            <a:r>
              <a:rPr lang="en-US" altLang="en-US" sz="1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haversian</a:t>
            </a:r>
            <a:r>
              <a:rPr lang="en-US" altLang="en-US" sz="1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canals while the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</a:t>
            </a:r>
            <a:r>
              <a:rPr lang="en-US" altLang="en-US" sz="2400" b="1" dirty="0">
                <a:solidFill>
                  <a:srgbClr val="3333CC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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= </a:t>
            </a:r>
            <a:r>
              <a:rPr lang="en-US" altLang="en-US" sz="1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Volkman’s</a:t>
            </a:r>
            <a:r>
              <a:rPr lang="en-US" altLang="en-US" sz="1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canal. </a:t>
            </a:r>
            <a:br>
              <a:rPr lang="en-US" altLang="en-US" sz="1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</a:br>
            <a:r>
              <a:rPr lang="en-US" altLang="en-US" sz="1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   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Ground section in compact 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bone</a:t>
            </a:r>
            <a:endParaRPr lang="ar-JO" b="1" dirty="0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 rot="2926988">
            <a:off x="4664399" y="4703955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6429375" y="4800600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6429375" y="2819400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2362200" y="2667000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825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fontAlgn="base">
              <a:spcAft>
                <a:spcPct val="0"/>
              </a:spcAft>
            </a:pPr>
            <a:r>
              <a:rPr lang="en-US" sz="2000" dirty="0" smtClean="0"/>
              <a:t>Compact or dense bone</a:t>
            </a:r>
            <a:br>
              <a:rPr lang="en-US" sz="2000" dirty="0" smtClean="0"/>
            </a:br>
            <a:r>
              <a:rPr lang="en-US" altLang="en-US" sz="18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In this slide one can see a </a:t>
            </a:r>
            <a:r>
              <a:rPr lang="en-US" altLang="en-US" sz="18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haversian</a:t>
            </a:r>
            <a:r>
              <a:rPr lang="en-US" altLang="en-US" sz="18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system. The 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</a:t>
            </a:r>
            <a:r>
              <a:rPr lang="en-US" altLang="en-US" sz="1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= </a:t>
            </a:r>
            <a:r>
              <a:rPr lang="en-US" altLang="en-US" sz="18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interstitial lamellae that lie </a:t>
            </a:r>
            <a:br>
              <a:rPr lang="en-US" altLang="en-US" sz="18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</a:br>
            <a:r>
              <a:rPr lang="en-US" altLang="en-US" sz="18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around the </a:t>
            </a:r>
            <a:r>
              <a:rPr lang="en-US" altLang="en-US" sz="18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haversian</a:t>
            </a:r>
            <a:r>
              <a:rPr lang="en-US" altLang="en-US" sz="18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system.</a:t>
            </a:r>
            <a:r>
              <a:rPr lang="en-US" altLang="en-US" sz="1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/>
            </a:r>
            <a:br>
              <a:rPr lang="en-US" altLang="en-US" sz="1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</a:br>
            <a:endParaRPr lang="ar-JO" sz="2000" dirty="0"/>
          </a:p>
        </p:txBody>
      </p:sp>
      <p:pic>
        <p:nvPicPr>
          <p:cNvPr id="4" name="Picture 1026" descr="BONE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7010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027"/>
          <p:cNvSpPr>
            <a:spLocks noChangeArrowheads="1"/>
          </p:cNvSpPr>
          <p:nvPr/>
        </p:nvSpPr>
        <p:spPr bwMode="auto">
          <a:xfrm rot="2746926">
            <a:off x="5991358" y="5010811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7" name="Text Box 1028"/>
          <p:cNvSpPr txBox="1">
            <a:spLocks noChangeArrowheads="1"/>
          </p:cNvSpPr>
          <p:nvPr/>
        </p:nvSpPr>
        <p:spPr bwMode="auto">
          <a:xfrm>
            <a:off x="2133600" y="5498967"/>
            <a:ext cx="2728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</a:rPr>
              <a:t>Interstitial lamellae</a:t>
            </a:r>
          </a:p>
        </p:txBody>
      </p:sp>
    </p:spTree>
    <p:extLst>
      <p:ext uri="{BB962C8B-B14F-4D97-AF65-F5344CB8AC3E}">
        <p14:creationId xmlns:p14="http://schemas.microsoft.com/office/powerpoint/2010/main" val="420884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rtl="0" fontAlgn="base">
              <a:spcAft>
                <a:spcPct val="0"/>
              </a:spcAft>
            </a:pPr>
            <a:r>
              <a:rPr lang="en-US" altLang="en-US" sz="1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This is a high powered view of bone. The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</a:t>
            </a:r>
            <a:r>
              <a:rPr lang="en-US" altLang="en-US" sz="1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= the </a:t>
            </a:r>
            <a:r>
              <a:rPr lang="en-US" altLang="en-US" sz="1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canaliculi</a:t>
            </a:r>
            <a:r>
              <a:rPr lang="en-US" altLang="en-US" sz="1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while the </a:t>
            </a:r>
            <a:r>
              <a:rPr lang="en-US" altLang="en-US" sz="2400" b="1" dirty="0">
                <a:solidFill>
                  <a:srgbClr val="FFFF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</a:t>
            </a:r>
            <a:r>
              <a:rPr lang="en-US" altLang="en-US" sz="2400" b="1" dirty="0">
                <a:solidFill>
                  <a:srgbClr val="FFFF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= a lacuna.</a:t>
            </a:r>
            <a:br>
              <a:rPr lang="en-US" altLang="en-US" sz="1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en-US" altLang="en-US" sz="1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In the lacuna lies an osteocyte with some bone fluid around it while the processes of</a:t>
            </a:r>
            <a:br>
              <a:rPr lang="en-US" altLang="en-US" sz="1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en-US" altLang="en-US" sz="1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the osteocyte lie in the </a:t>
            </a:r>
            <a:r>
              <a:rPr lang="en-US" altLang="en-US" sz="1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canaliculi</a:t>
            </a:r>
            <a:endParaRPr lang="ar-JO" b="1" dirty="0"/>
          </a:p>
        </p:txBody>
      </p:sp>
      <p:pic>
        <p:nvPicPr>
          <p:cNvPr id="4" name="Picture 2064" descr="bon20g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7772400" cy="480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051"/>
          <p:cNvSpPr>
            <a:spLocks noChangeArrowheads="1"/>
          </p:cNvSpPr>
          <p:nvPr/>
        </p:nvSpPr>
        <p:spPr bwMode="auto">
          <a:xfrm>
            <a:off x="6491287" y="5257800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6" name="AutoShape 2052"/>
          <p:cNvSpPr>
            <a:spLocks noChangeArrowheads="1"/>
          </p:cNvSpPr>
          <p:nvPr/>
        </p:nvSpPr>
        <p:spPr bwMode="auto">
          <a:xfrm rot="3479890">
            <a:off x="3165839" y="3104681"/>
            <a:ext cx="287337" cy="976313"/>
          </a:xfrm>
          <a:prstGeom prst="upArrow">
            <a:avLst>
              <a:gd name="adj1" fmla="val 50000"/>
              <a:gd name="adj2" fmla="val 8494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441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151</TotalTime>
  <Words>124</Words>
  <Application>Microsoft Office PowerPoint</Application>
  <PresentationFormat>On-screen Show (4:3)</PresentationFormat>
  <Paragraphs>34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Default Theme</vt:lpstr>
      <vt:lpstr>بسم الله الرحمن الرحيم </vt:lpstr>
      <vt:lpstr>This is spongy or cancellous or trabecular bone. This type of bone is found in the ends of long  bones and between flat bones. The  indicate trabeculae. The microscopic  elements in spongy bone are the same as in compact bone.</vt:lpstr>
      <vt:lpstr>Cancellous bone </vt:lpstr>
      <vt:lpstr>Cancellous bone</vt:lpstr>
      <vt:lpstr>Cancellous bone</vt:lpstr>
      <vt:lpstr>Cancellous bone </vt:lpstr>
      <vt:lpstr>= the haversian canals while the  = Volkman’s canal.       Ground section in compact bone</vt:lpstr>
      <vt:lpstr>Compact or dense bone In this slide one can see a haversian system. The  = interstitial lamellae that lie  around the haversian system. </vt:lpstr>
      <vt:lpstr>This is a high powered view of bone. The  = the canaliculi while the   = a lacuna. In the lacuna lies an osteocyte with some bone fluid around it while the processes of the osteocyte lie in the canaliculi</vt:lpstr>
      <vt:lpstr>Decalcified section in compact bone</vt:lpstr>
      <vt:lpstr>Compact bone  ground section </vt:lpstr>
      <vt:lpstr>Compact bone ground section</vt:lpstr>
      <vt:lpstr>Compact bone H= Haversian canals       O=osteone I= interstitial lamellae   V= Volkman’s canal</vt:lpstr>
      <vt:lpstr> Compact bone  decalcified </vt:lpstr>
      <vt:lpstr>Compact bone  decalcified </vt:lpstr>
      <vt:lpstr>Compact bone  decalcified</vt:lpstr>
      <vt:lpstr>compact bone  Inner circumferential lamellae - around the marrow cavity            Outer circumferential lamellae - underneath the outer surface of the bone             Interstitial lamellae - between the osteons</vt:lpstr>
      <vt:lpstr>Periosteum </vt:lpstr>
      <vt:lpstr>Epyphyseal plate </vt:lpstr>
      <vt:lpstr>Epyphyseal plate </vt:lpstr>
      <vt:lpstr>Epyphyseal plate </vt:lpstr>
      <vt:lpstr>Epyphyseal plate </vt:lpstr>
      <vt:lpstr>Resting zone </vt:lpstr>
      <vt:lpstr>Proliferating zone </vt:lpstr>
      <vt:lpstr>Hypertrophic zone </vt:lpstr>
      <vt:lpstr>Ossification zone </vt:lpstr>
      <vt:lpstr>Osteoclast </vt:lpstr>
      <vt:lpstr>Osteoblast   osteoclast </vt:lpstr>
      <vt:lpstr>Osteoclast </vt:lpstr>
      <vt:lpstr>Lamellar bone (mature bone)</vt:lpstr>
      <vt:lpstr>Mb=mature bone IB= immature bone</vt:lpstr>
      <vt:lpstr>Skeletal muscles  Compact bone  Adipocytes </vt:lpstr>
    </vt:vector>
  </TitlesOfParts>
  <Company>Ahmed-Under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الرحيم</dc:title>
  <dc:creator>Windows User</dc:creator>
  <cp:lastModifiedBy>Windows User</cp:lastModifiedBy>
  <cp:revision>17</cp:revision>
  <dcterms:created xsi:type="dcterms:W3CDTF">2019-04-13T07:13:45Z</dcterms:created>
  <dcterms:modified xsi:type="dcterms:W3CDTF">2019-04-13T09:44:53Z</dcterms:modified>
</cp:coreProperties>
</file>