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86"/>
  </p:notesMasterIdLst>
  <p:sldIdLst>
    <p:sldId id="256" r:id="rId2"/>
    <p:sldId id="382" r:id="rId3"/>
    <p:sldId id="290" r:id="rId4"/>
    <p:sldId id="291" r:id="rId5"/>
    <p:sldId id="292" r:id="rId6"/>
    <p:sldId id="293" r:id="rId7"/>
    <p:sldId id="258" r:id="rId8"/>
    <p:sldId id="349" r:id="rId9"/>
    <p:sldId id="259" r:id="rId10"/>
    <p:sldId id="350" r:id="rId11"/>
    <p:sldId id="361" r:id="rId12"/>
    <p:sldId id="383" r:id="rId13"/>
    <p:sldId id="257" r:id="rId14"/>
    <p:sldId id="357" r:id="rId15"/>
    <p:sldId id="384" r:id="rId16"/>
    <p:sldId id="363" r:id="rId17"/>
    <p:sldId id="266" r:id="rId18"/>
    <p:sldId id="265" r:id="rId19"/>
    <p:sldId id="379" r:id="rId20"/>
    <p:sldId id="356" r:id="rId21"/>
    <p:sldId id="378" r:id="rId22"/>
    <p:sldId id="314" r:id="rId23"/>
    <p:sldId id="316" r:id="rId24"/>
    <p:sldId id="317" r:id="rId25"/>
    <p:sldId id="318" r:id="rId26"/>
    <p:sldId id="319" r:id="rId27"/>
    <p:sldId id="315" r:id="rId28"/>
    <p:sldId id="260" r:id="rId29"/>
    <p:sldId id="380" r:id="rId30"/>
    <p:sldId id="261" r:id="rId31"/>
    <p:sldId id="354" r:id="rId32"/>
    <p:sldId id="262" r:id="rId33"/>
    <p:sldId id="355" r:id="rId34"/>
    <p:sldId id="263" r:id="rId35"/>
    <p:sldId id="264" r:id="rId36"/>
    <p:sldId id="381" r:id="rId37"/>
    <p:sldId id="267" r:id="rId38"/>
    <p:sldId id="268" r:id="rId39"/>
    <p:sldId id="269" r:id="rId40"/>
    <p:sldId id="270" r:id="rId41"/>
    <p:sldId id="353" r:id="rId42"/>
    <p:sldId id="271" r:id="rId43"/>
    <p:sldId id="272" r:id="rId44"/>
    <p:sldId id="385" r:id="rId45"/>
    <p:sldId id="274" r:id="rId46"/>
    <p:sldId id="275" r:id="rId47"/>
    <p:sldId id="282" r:id="rId48"/>
    <p:sldId id="283" r:id="rId49"/>
    <p:sldId id="284" r:id="rId50"/>
    <p:sldId id="321" r:id="rId51"/>
    <p:sldId id="322" r:id="rId52"/>
    <p:sldId id="325" r:id="rId53"/>
    <p:sldId id="326" r:id="rId54"/>
    <p:sldId id="327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35" r:id="rId63"/>
    <p:sldId id="336" r:id="rId64"/>
    <p:sldId id="337" r:id="rId65"/>
    <p:sldId id="338" r:id="rId66"/>
    <p:sldId id="339" r:id="rId67"/>
    <p:sldId id="340" r:id="rId68"/>
    <p:sldId id="341" r:id="rId69"/>
    <p:sldId id="342" r:id="rId70"/>
    <p:sldId id="343" r:id="rId71"/>
    <p:sldId id="344" r:id="rId72"/>
    <p:sldId id="345" r:id="rId73"/>
    <p:sldId id="276" r:id="rId74"/>
    <p:sldId id="278" r:id="rId75"/>
    <p:sldId id="279" r:id="rId76"/>
    <p:sldId id="280" r:id="rId77"/>
    <p:sldId id="281" r:id="rId78"/>
    <p:sldId id="346" r:id="rId79"/>
    <p:sldId id="347" r:id="rId80"/>
    <p:sldId id="348" r:id="rId81"/>
    <p:sldId id="285" r:id="rId82"/>
    <p:sldId id="287" r:id="rId83"/>
    <p:sldId id="288" r:id="rId84"/>
    <p:sldId id="286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84229" autoAdjust="0"/>
  </p:normalViewPr>
  <p:slideViewPr>
    <p:cSldViewPr>
      <p:cViewPr varScale="1">
        <p:scale>
          <a:sx n="96" d="100"/>
          <a:sy n="96" d="100"/>
        </p:scale>
        <p:origin x="226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FF1CD1F-6423-40B7-ABEB-23618BDCFAF3}" type="datetimeFigureOut">
              <a:rPr lang="ar-JO" smtClean="0"/>
              <a:pPr/>
              <a:t>17‏/4‏/1445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45651B5-141D-40C6-A44E-C7BD6C35A0CF}" type="slidenum">
              <a:rPr lang="ar-JO" smtClean="0"/>
              <a:pPr/>
              <a:t>‹#›</a:t>
            </a:fld>
            <a:endParaRPr lang="ar-J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increasing prevalence of cardiovascular risk factors—diabetes,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hypertension, and obesity. Also the treatment of congenital heart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disease has improved, resulting in an increased number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women with heart disease reaching childbearing age.8 In western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countries maternal heart disease is now the major cause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maternal death during pregnancy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0CFBA-B74C-48C4-AE30-DF6CBF841DAB}" type="slidenum">
              <a:rPr lang="ar-JO" smtClean="0"/>
              <a:pPr/>
              <a:t>3</a:t>
            </a:fld>
            <a:endParaRPr lang="ar-J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Symptoms&gt;Shortness of breath</a:t>
            </a:r>
          </a:p>
          <a:p>
            <a:r>
              <a:rPr lang="en-US" dirty="0"/>
              <a:t>Swelling in the </a:t>
            </a:r>
            <a:r>
              <a:rPr lang="en-US" dirty="0" err="1"/>
              <a:t>legs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PPCM should be managed according 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GA of the fetus. Beyond 34 weeks’ GA, the risks to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mother of remaining pregnant are usually greater than those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premature delivery of the fetus. At earlier GAs, however,</a:t>
            </a:r>
          </a:p>
          <a:p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betamethasone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should be administered to promote fetal lung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maturity, and the patient delivered accordingly. The patient’s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heart failure is managed similarly to other patients with heart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failure using diuretics,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digoxin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vasodilators. Well over half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patients with PPCM have excellent return to baseline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their cardiac activity within several months of delivery</a:t>
            </a:r>
            <a:endParaRPr lang="en-US" dirty="0"/>
          </a:p>
          <a:p>
            <a:pPr fontAlgn="base"/>
            <a:r>
              <a:rPr lang="en-US" dirty="0"/>
              <a:t>Feeling tired</a:t>
            </a:r>
          </a:p>
          <a:p>
            <a:pPr fontAlgn="base"/>
            <a:r>
              <a:rPr lang="en-US" dirty="0"/>
              <a:t>Heart palpitations </a:t>
            </a: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651B5-141D-40C6-A44E-C7BD6C35A0CF}" type="slidenum">
              <a:rPr lang="ar-JO" smtClean="0"/>
              <a:pPr/>
              <a:t>50</a:t>
            </a:fld>
            <a:endParaRPr lang="ar-J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In early pregnancy increased CO is primarily related to the</a:t>
            </a:r>
          </a:p>
          <a:p>
            <a:r>
              <a:rPr lang="en-US" dirty="0"/>
              <a:t>rise in stroke volume; however, in late pregnancy, heart rate is the</a:t>
            </a:r>
          </a:p>
          <a:p>
            <a:r>
              <a:rPr lang="en-US" dirty="0"/>
              <a:t>major factor. Heart rate starts to rise at 20 weeks and increases</a:t>
            </a:r>
          </a:p>
          <a:p>
            <a:r>
              <a:rPr lang="en-US" dirty="0"/>
              <a:t>until 32 weeks. It remains high 2–5 days after delivery.</a:t>
            </a:r>
          </a:p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Heart rate starts to rise at 20 weeks and increases until 32 weeks</a:t>
            </a:r>
          </a:p>
          <a:p>
            <a:r>
              <a:rPr lang="en-US" dirty="0"/>
              <a:t> Systemic BP (SBP) typically falls early in gestation and diastolic BP (DBP) is usually 10 mmHg below baseline in the second trimester. This</a:t>
            </a:r>
          </a:p>
          <a:p>
            <a:r>
              <a:rPr lang="en-US" dirty="0"/>
              <a:t>decrease in BP is caused by active vasodilatation, achieved through the action of local mediators such as </a:t>
            </a:r>
            <a:r>
              <a:rPr lang="en-US" dirty="0" err="1"/>
              <a:t>prostacyclin</a:t>
            </a:r>
            <a:r>
              <a:rPr lang="en-US" dirty="0"/>
              <a:t> and nitric oxide. In the third trimester, the DBP gradually increases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Physiological changes that occur during pregnancy can affect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absorption, excretion, and bioavailability of all drugs.14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increased intravascular blood volume partly explains the higher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dosages of drugs required to achieve therapeutic plasma concentrations,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 dose adaptations needed during treatment. Moreover,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raised renal perfusion and the higher hepatic metabolism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 drug clearance. The altered pharmacokinetics of drugs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vary in magnitude during different stages of pregnancy, making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careful monitoring of the patient and dose adjustments necessary.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Uterine contractions, positioning (left lateral vs. supine), pain,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anxiety, exertion, bleeding, and uterine involution cause significant</a:t>
            </a:r>
          </a:p>
          <a:p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haemodynamic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changes during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post-partum.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Anaesthesia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analgesia,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haemorrhage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infection may induce additional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cardiovascular stress. SBP and DBP increase 15–25% and 10–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15%, respectively, during uterine contractions. Such increases are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associated with a rise in pressure in the amniotic fluid, and in the</a:t>
            </a:r>
          </a:p>
          <a:p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intrathoracic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venous, cerebrospinal, and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extradural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fluids. CO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increases by 15% in early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by 25% during stage 1, and by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50% during expulsive efforts.15 It reaches an increase of 80%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early post-partum due to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autotransfusion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associated with uterine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involution and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resorption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leg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oedema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conclusion, the physiological adaptations to pregnancy influence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evaluation and interpretation of cardiac function and clinical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status.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651B5-141D-40C6-A44E-C7BD6C35A0CF}" type="slidenum">
              <a:rPr lang="ar-JO" smtClean="0"/>
              <a:pPr/>
              <a:t>5</a:t>
            </a:fld>
            <a:endParaRPr lang="ar-J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 trimester ultrasound allows accurate measurement of gestational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 and early detection of multiple pregnancy and of malformations.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Diagnosis of congenital cardiac malformations can be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made as early as 13 weeks, and, in families with heart disease</a:t>
            </a:r>
            <a:endParaRPr lang="ar-JO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ar-JO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--------------------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 A full fetal echocardiography to evaluate cardiac structure and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function, arterial and venous flow, and rhythm.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 Detailed scanning of the fetal anatomy to look for associated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anomalies (particularly the digits and bones).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(3) Family history to search for familial syndromes.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(4) Maternal medical history to identify chronic medical disorders,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viral illnesses, or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teratogenic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medications.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(5) Fetal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karyotype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(with screening for deletion in 22q11.2 when</a:t>
            </a:r>
          </a:p>
          <a:p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conotruncal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anomalies are present).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(6) Referral to a maternal–fetal medicine specialist,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paediatric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cardiologist,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geneticist, and/or neonatologist to discuss prognosis,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obstetric, and neonatal management, and options.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(7) Delivery at an institution that can provide neonatal cardiac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care, if needed.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651B5-141D-40C6-A44E-C7BD6C35A0CF}" type="slidenum">
              <a:rPr lang="ar-JO" smtClean="0"/>
              <a:pPr/>
              <a:t>35</a:t>
            </a:fld>
            <a:endParaRPr lang="ar-J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651B5-141D-40C6-A44E-C7BD6C35A0CF}" type="slidenum">
              <a:rPr lang="ar-JO" smtClean="0"/>
              <a:pPr/>
              <a:t>37</a:t>
            </a:fld>
            <a:endParaRPr lang="ar-J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651B5-141D-40C6-A44E-C7BD6C35A0CF}" type="slidenum">
              <a:rPr lang="ar-JO" smtClean="0"/>
              <a:pPr/>
              <a:t>39</a:t>
            </a:fld>
            <a:endParaRPr lang="ar-J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Grade–I : At least two weeks prior to the expected date of delivery</a:t>
            </a:r>
          </a:p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Grade–II : At 28th week specially in case of unfavorable social surroundings</a:t>
            </a:r>
          </a:p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Grade III and IV : As soon as pregnancy is diagnosed. The patient should be kept in the hospital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651B5-141D-40C6-A44E-C7BD6C35A0CF}" type="slidenum">
              <a:rPr lang="ar-JO" smtClean="0"/>
              <a:pPr/>
              <a:t>40</a:t>
            </a:fld>
            <a:endParaRPr lang="ar-J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Pulse more 100&lt;</a:t>
            </a:r>
            <a:r>
              <a:rPr lang="en-US" dirty="0" err="1"/>
              <a:t>rrmore</a:t>
            </a:r>
            <a:r>
              <a:rPr lang="en-US" dirty="0"/>
              <a:t> 24 this is </a:t>
            </a:r>
            <a:r>
              <a:rPr lang="en-US" dirty="0" err="1"/>
              <a:t>HF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induction</a:t>
            </a:r>
          </a:p>
          <a:p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Oxytocin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artificial rupture of the membranes are indicated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the Bishop score is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favourable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 long induction time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should be avoided if the cervix is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unfavourable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While there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absolute contraindication to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misoprostol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dinoprostone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is a theoretical risk of coronary vasospasm and a low risk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arrhythmias.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Dinoprostone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also has more profound effects 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 than prostaglandin E1 and is therefore contraindicated in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active CVD. Mechanical methods such as a Foley catheter would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preferable to pharmacological agents, particularly in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 with cyanosis where a drop in systemic vascular resistance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and/or BP would be detrimental.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------------------------------------------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Vaginal or caesarean delivery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preferred mode of delivery is vaginal, with an individualized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delivery plan which informs the team of timing of delivery (spontaneous/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induced), method of induction, analgesia/regional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anaesthesia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level of monitoring required. In high risk lesions,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delivery should take place in a tertiary centre with specialist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multidisciplinary team care. Vaginal delivery is associated with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less blood loss and infection risk compared with caesarean delivery,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also increases the risk of venous thrombosis and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thrombo-embolism.48 In general, caesarean delivery is reserved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obstetric indications. There is no consensus regarding absolute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contraindications to vaginal delivery as this is very much dependent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maternal status at the time of delivery and the anticipated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cardiopulmonary tolerance of the patient. Caesarean delivery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should be considered for the patient on oral anticoagulants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(OACs) in pre-term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patients with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Marfan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syndrome and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aortic diameter .45 mm, patients with acute or chronic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aortic dissection, and those in acute intractable heart failure.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Cesarean delivery may be considered in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Marfan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patients with an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aortic diameter 40–45 mm.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651B5-141D-40C6-A44E-C7BD6C35A0CF}" type="slidenum">
              <a:rPr lang="ar-JO" smtClean="0"/>
              <a:pPr/>
              <a:t>42</a:t>
            </a:fld>
            <a:endParaRPr lang="ar-JO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Post-partum care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slow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i.v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infusion of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oxytocin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(,2 U/min), which avoids systemic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hypotension, is administered after placental delivery to prevent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maternal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haemorrhage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Prostaglandin F analogues are useful 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treat post-partum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haemorrhage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unless an increase in pulmonary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artery pressure (PAP) is undesirable.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Methylergonovine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contraindicated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 of the risk (.10%) of vasoconstriction and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hypertension.62,63 Meticulous leg care, elastic support stockings,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early ambulation are important to reduce the risk of</a:t>
            </a:r>
          </a:p>
          <a:p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thrombo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-embolism. Delivery is associated with important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haemodynamic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changes and fluid shifts, particularly in the first 12–24 h,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may precipitate heart failure in women with structural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heart disease.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Haemodynamic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monitoring should therefore be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continued for at least 24 h after delivery.64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Breastfeeding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Lactation is associated with a low risk of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bacteraemia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secondary 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mastitis. In highly symptomatic/unwell patients, bottle-feeding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should be considered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651B5-141D-40C6-A44E-C7BD6C35A0CF}" type="slidenum">
              <a:rPr lang="ar-JO" smtClean="0"/>
              <a:pPr/>
              <a:t>43</a:t>
            </a:fld>
            <a:endParaRPr lang="ar-J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651B5-141D-40C6-A44E-C7BD6C35A0CF}" type="slidenum">
              <a:rPr lang="ar-JO" smtClean="0"/>
              <a:pPr/>
              <a:t>46</a:t>
            </a:fld>
            <a:endParaRPr lang="ar-J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10/31/23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02337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37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10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07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10/31/23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859951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1776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410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40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10/31/23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5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10/31/23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5239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10/31/23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88861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10/31/23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561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6858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r" defTabSz="6858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r" defTabSz="6858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r" defTabSz="6858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r" defTabSz="6858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r" defTabSz="6858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r" defTabSz="6858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r" defTabSz="6858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r" defTabSz="6858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reference.medscape.com/drug/pitocin-oxytocin-343132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://reference.medscape.com/drug/zorprin-bayer-buffered-aspirin-343279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9434" y="1676400"/>
            <a:ext cx="7772400" cy="2590800"/>
          </a:xfrm>
        </p:spPr>
        <p:txBody>
          <a:bodyPr>
            <a:normAutofit/>
          </a:bodyPr>
          <a:lstStyle/>
          <a:p>
            <a:r>
              <a:rPr lang="en-US" sz="8000"/>
              <a:t>Heart </a:t>
            </a:r>
            <a:r>
              <a:rPr lang="en-US" sz="8000" dirty="0"/>
              <a:t>disease in pregnancy </a:t>
            </a:r>
            <a:endParaRPr lang="ar-JO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154" y="4729655"/>
            <a:ext cx="3370380" cy="25181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GB" dirty="0" err="1"/>
              <a:t>Ghiath</a:t>
            </a:r>
            <a:r>
              <a:rPr lang="en-GB" dirty="0"/>
              <a:t> </a:t>
            </a:r>
            <a:r>
              <a:rPr lang="en-GB" dirty="0" err="1"/>
              <a:t>osama</a:t>
            </a:r>
            <a:r>
              <a:rPr lang="en-GB" dirty="0"/>
              <a:t> </a:t>
            </a:r>
            <a:endParaRPr lang="en-US" dirty="0"/>
          </a:p>
          <a:p>
            <a:pPr algn="l"/>
            <a:endParaRPr lang="ar-JO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6DC63B4-DFD2-2083-3F61-148ED3D1E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509" y="-1"/>
            <a:ext cx="7464036" cy="6858001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200" dirty="0">
                <a:solidFill>
                  <a:srgbClr val="FF0000"/>
                </a:solidFill>
              </a:rPr>
              <a:t>Cardiac out put :</a:t>
            </a:r>
            <a:r>
              <a:rPr lang="en-GB" sz="2200" dirty="0">
                <a:solidFill>
                  <a:srgbClr val="FF0000"/>
                </a:solidFill>
              </a:rPr>
              <a:t>  </a:t>
            </a:r>
            <a:r>
              <a:rPr lang="en-US" sz="2200" dirty="0"/>
              <a:t> COP = Heart rate X </a:t>
            </a:r>
            <a:r>
              <a:rPr lang="en-US" sz="2200" dirty="0" err="1"/>
              <a:t>stroks</a:t>
            </a:r>
            <a:r>
              <a:rPr lang="en-US" sz="2200" dirty="0"/>
              <a:t> volume</a:t>
            </a:r>
            <a:r>
              <a:rPr lang="en-GB" sz="2200" dirty="0"/>
              <a:t> </a:t>
            </a:r>
          </a:p>
          <a:p>
            <a:pPr algn="l">
              <a:buFont typeface="Wingdings" pitchFamily="2" charset="2"/>
              <a:buChar char="q"/>
            </a:pPr>
            <a:r>
              <a:rPr lang="en-US" sz="2200" dirty="0"/>
              <a:t>In early pregnancy increased CO  due to rise in stroke volume in late pregnancy due to heart rate is the major factor. </a:t>
            </a:r>
            <a:endParaRPr lang="en-US" sz="2200" dirty="0">
              <a:solidFill>
                <a:srgbClr val="FF0000"/>
              </a:solidFill>
            </a:endParaRPr>
          </a:p>
          <a:p>
            <a:pPr algn="l"/>
            <a:r>
              <a:rPr lang="en-US" sz="2200" dirty="0"/>
              <a:t> </a:t>
            </a:r>
            <a:endParaRPr lang="en-GB" sz="2200" dirty="0"/>
          </a:p>
          <a:p>
            <a:pPr algn="l"/>
            <a:r>
              <a:rPr lang="en-US" sz="2200" b="1" dirty="0">
                <a:solidFill>
                  <a:schemeClr val="tx1"/>
                </a:solidFill>
              </a:rPr>
              <a:t>starts to increase from 5th week of pregnancy</a:t>
            </a:r>
            <a:endParaRPr lang="en-GB" sz="2200" b="1" dirty="0">
              <a:solidFill>
                <a:schemeClr val="tx1"/>
              </a:solidFill>
            </a:endParaRPr>
          </a:p>
          <a:p>
            <a:pPr algn="l"/>
            <a:endParaRPr lang="en-GB" sz="2200" dirty="0"/>
          </a:p>
          <a:p>
            <a:pPr algn="l"/>
            <a:r>
              <a:rPr lang="en-GB" sz="2200" b="1" dirty="0">
                <a:solidFill>
                  <a:schemeClr val="tx1"/>
                </a:solidFill>
              </a:rPr>
              <a:t>During pregnancy</a:t>
            </a:r>
            <a:r>
              <a:rPr lang="en-GB" sz="2200" dirty="0"/>
              <a:t>:  </a:t>
            </a:r>
            <a:r>
              <a:rPr lang="en-US" sz="2200" dirty="0"/>
              <a:t>reaches its peak 40–50% at about 30–34 weeks</a:t>
            </a:r>
            <a:r>
              <a:rPr lang="en-GB" sz="2200" dirty="0"/>
              <a:t> (due to increase in </a:t>
            </a:r>
            <a:r>
              <a:rPr lang="en-US" sz="2200" dirty="0"/>
              <a:t>blood volume and  decrease peripheral resistance</a:t>
            </a:r>
            <a:r>
              <a:rPr lang="en-GB" sz="2200" dirty="0"/>
              <a:t> ) </a:t>
            </a:r>
            <a:r>
              <a:rPr lang="en-US" sz="2200" dirty="0"/>
              <a:t>. Thereafter the CO remains static till term.</a:t>
            </a:r>
            <a:endParaRPr lang="en-GB" sz="2200" dirty="0"/>
          </a:p>
          <a:p>
            <a:pPr algn="l"/>
            <a:endParaRPr lang="en-GB" sz="2200" dirty="0"/>
          </a:p>
          <a:p>
            <a:pPr algn="l"/>
            <a:r>
              <a:rPr lang="en-US" sz="2200" dirty="0"/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Durins</a:t>
            </a:r>
            <a:r>
              <a:rPr lang="en-US" sz="2200" b="1" dirty="0">
                <a:solidFill>
                  <a:schemeClr val="tx1"/>
                </a:solidFill>
              </a:rPr>
              <a:t> labor:</a:t>
            </a:r>
            <a:r>
              <a:rPr lang="en-GB" sz="2200" b="1" dirty="0">
                <a:solidFill>
                  <a:schemeClr val="tx1"/>
                </a:solidFill>
              </a:rPr>
              <a:t>  </a:t>
            </a:r>
            <a:r>
              <a:rPr lang="en-US" sz="2200" b="1" dirty="0">
                <a:solidFill>
                  <a:schemeClr val="tx1"/>
                </a:solidFill>
              </a:rPr>
              <a:t>(+50%</a:t>
            </a:r>
            <a:r>
              <a:rPr lang="en-US" sz="2200" dirty="0"/>
              <a:t>)</a:t>
            </a:r>
            <a:endParaRPr lang="en-GB" sz="2200" dirty="0"/>
          </a:p>
          <a:p>
            <a:pPr algn="l"/>
            <a:r>
              <a:rPr lang="en-US" sz="2200" dirty="0">
                <a:solidFill>
                  <a:srgbClr val="00B050"/>
                </a:solidFill>
              </a:rPr>
              <a:t>. 1</a:t>
            </a:r>
            <a:r>
              <a:rPr lang="en-US" sz="2200" baseline="30000" dirty="0">
                <a:solidFill>
                  <a:srgbClr val="00B050"/>
                </a:solidFill>
              </a:rPr>
              <a:t>st</a:t>
            </a:r>
            <a:r>
              <a:rPr lang="en-US" sz="2200" dirty="0">
                <a:solidFill>
                  <a:srgbClr val="00B050"/>
                </a:solidFill>
              </a:rPr>
              <a:t> stage</a:t>
            </a:r>
            <a:r>
              <a:rPr lang="en-US" sz="2200" dirty="0"/>
              <a:t>: pain + uterine contractions lead to increase VR to heart  that lead to increase COP</a:t>
            </a:r>
            <a:r>
              <a:rPr lang="en-GB" sz="2200" dirty="0"/>
              <a:t> </a:t>
            </a:r>
            <a:endParaRPr lang="en-US" sz="2200" dirty="0"/>
          </a:p>
          <a:p>
            <a:pPr algn="l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81242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5A73C8-82A7-1CE5-B090-42B0B38F4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825" y="-1"/>
            <a:ext cx="7820526" cy="6572807"/>
          </a:xfrm>
        </p:spPr>
        <p:txBody>
          <a:bodyPr>
            <a:normAutofit fontScale="92500" lnSpcReduction="20000"/>
          </a:bodyPr>
          <a:lstStyle/>
          <a:p>
            <a:pPr algn="l"/>
            <a:endParaRPr lang="en-US" sz="3200" dirty="0"/>
          </a:p>
          <a:p>
            <a:pPr algn="l"/>
            <a:r>
              <a:rPr lang="en-US" sz="3200" dirty="0">
                <a:solidFill>
                  <a:srgbClr val="00B050"/>
                </a:solidFill>
              </a:rPr>
              <a:t>2nd stage:</a:t>
            </a:r>
            <a:r>
              <a:rPr lang="en-US" sz="3200" dirty="0"/>
              <a:t> as 1</a:t>
            </a:r>
            <a:r>
              <a:rPr lang="en-US" sz="3200" baseline="30000" dirty="0"/>
              <a:t>st</a:t>
            </a:r>
            <a:r>
              <a:rPr lang="en-US" sz="3200" dirty="0"/>
              <a:t> stage and bearing down</a:t>
            </a:r>
          </a:p>
          <a:p>
            <a:pPr algn="l"/>
            <a:endParaRPr lang="en-GB" sz="3200" dirty="0">
              <a:solidFill>
                <a:srgbClr val="00B050"/>
              </a:solidFill>
            </a:endParaRPr>
          </a:p>
          <a:p>
            <a:pPr algn="l"/>
            <a:r>
              <a:rPr lang="en-US" sz="3200" dirty="0">
                <a:solidFill>
                  <a:srgbClr val="00B050"/>
                </a:solidFill>
              </a:rPr>
              <a:t>3rd stage</a:t>
            </a:r>
            <a:r>
              <a:rPr lang="en-US" sz="3200" dirty="0"/>
              <a:t>: loss of shunting effect of the placenta (return of'500 ml </a:t>
            </a:r>
            <a:r>
              <a:rPr lang="en-GB" sz="3200" dirty="0"/>
              <a:t>blood </a:t>
            </a:r>
            <a:r>
              <a:rPr lang="en-US" sz="3200" dirty="0"/>
              <a:t>in the </a:t>
            </a:r>
            <a:r>
              <a:rPr lang="en-US" sz="3200" dirty="0" err="1"/>
              <a:t>uteroplacental</a:t>
            </a:r>
            <a:r>
              <a:rPr lang="en-US" sz="3200" dirty="0"/>
              <a:t> circulation  to general circulation </a:t>
            </a:r>
            <a:r>
              <a:rPr lang="en-US" sz="3200" dirty="0" err="1"/>
              <a:t>afte</a:t>
            </a:r>
            <a:r>
              <a:rPr lang="en-GB" sz="3200" dirty="0"/>
              <a:t> </a:t>
            </a:r>
            <a:r>
              <a:rPr lang="en-US" sz="3200" dirty="0"/>
              <a:t>separation</a:t>
            </a:r>
            <a:endParaRPr lang="en-GB" sz="3200" dirty="0"/>
          </a:p>
          <a:p>
            <a:pPr algn="l"/>
            <a:endParaRPr lang="en-GB" sz="3200" b="1" dirty="0"/>
          </a:p>
          <a:p>
            <a:pPr algn="l"/>
            <a:r>
              <a:rPr lang="en-US" sz="3200" b="1" dirty="0"/>
              <a:t>immediately following delivery</a:t>
            </a:r>
            <a:r>
              <a:rPr lang="en-US" sz="3200" dirty="0"/>
              <a:t> (+70%) over the pre-labor values</a:t>
            </a:r>
            <a:r>
              <a:rPr lang="en-GB" sz="3200" dirty="0"/>
              <a:t> </a:t>
            </a:r>
            <a:endParaRPr lang="en-US" sz="3200" dirty="0"/>
          </a:p>
          <a:p>
            <a:pPr algn="l"/>
            <a:endParaRPr lang="en-GB" sz="3200" dirty="0"/>
          </a:p>
          <a:p>
            <a:pPr algn="l"/>
            <a:r>
              <a:rPr lang="en-GB" sz="3200" b="1" dirty="0"/>
              <a:t>Postpartum</a:t>
            </a:r>
            <a:r>
              <a:rPr lang="en-GB" sz="3200" dirty="0"/>
              <a:t> : </a:t>
            </a:r>
            <a:r>
              <a:rPr lang="en-US" sz="3200" dirty="0"/>
              <a:t>CO returns to pre-labor values by one hour following delivery and to the pre-pregnant level by another 4 weeks time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406616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487FD2-D3B4-2B6D-A226-04E43DB8C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0"/>
            <a:ext cx="7633742" cy="1874517"/>
          </a:xfrm>
        </p:spPr>
        <p:txBody>
          <a:bodyPr>
            <a:normAutofit/>
          </a:bodyPr>
          <a:lstStyle/>
          <a:p>
            <a:r>
              <a:rPr lang="en-GB" sz="3200" dirty="0"/>
              <a:t>Cardiac symptoms&amp; sign that mimic normal pregnancy </a:t>
            </a:r>
            <a:endParaRPr lang="ar-JO" sz="3200" dirty="0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0667D069-3421-0795-0EA7-6BF98817E214}"/>
              </a:ext>
            </a:extLst>
          </p:cNvPr>
          <p:cNvSpPr/>
          <p:nvPr/>
        </p:nvSpPr>
        <p:spPr>
          <a:xfrm>
            <a:off x="5748420" y="1716040"/>
            <a:ext cx="3007709" cy="48855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GB" sz="3400" dirty="0">
                <a:solidFill>
                  <a:schemeClr val="tx1"/>
                </a:solidFill>
              </a:rPr>
              <a:t>Symptom </a:t>
            </a:r>
          </a:p>
          <a:p>
            <a:r>
              <a:rPr lang="en-GB" sz="3400" dirty="0">
                <a:solidFill>
                  <a:schemeClr val="tx1"/>
                </a:solidFill>
              </a:rPr>
              <a:t>1- </a:t>
            </a:r>
            <a:r>
              <a:rPr lang="en-GB" sz="3400" dirty="0" err="1">
                <a:solidFill>
                  <a:schemeClr val="tx1"/>
                </a:solidFill>
              </a:rPr>
              <a:t>dyspena</a:t>
            </a:r>
            <a:r>
              <a:rPr lang="en-GB" sz="3400" dirty="0">
                <a:solidFill>
                  <a:schemeClr val="tx1"/>
                </a:solidFill>
              </a:rPr>
              <a:t> </a:t>
            </a:r>
          </a:p>
          <a:p>
            <a:r>
              <a:rPr lang="en-GB" sz="3400" dirty="0">
                <a:solidFill>
                  <a:schemeClr val="tx1"/>
                </a:solidFill>
              </a:rPr>
              <a:t>2-palpitation</a:t>
            </a:r>
          </a:p>
          <a:p>
            <a:r>
              <a:rPr lang="en-GB" sz="3400" dirty="0">
                <a:solidFill>
                  <a:schemeClr val="tx1"/>
                </a:solidFill>
              </a:rPr>
              <a:t>3- </a:t>
            </a:r>
            <a:r>
              <a:rPr lang="en-GB" sz="3400" dirty="0" err="1">
                <a:solidFill>
                  <a:schemeClr val="tx1"/>
                </a:solidFill>
              </a:rPr>
              <a:t>malar</a:t>
            </a:r>
            <a:r>
              <a:rPr lang="en-GB" sz="3400" dirty="0">
                <a:solidFill>
                  <a:schemeClr val="tx1"/>
                </a:solidFill>
              </a:rPr>
              <a:t> rash </a:t>
            </a:r>
          </a:p>
          <a:p>
            <a:r>
              <a:rPr lang="en-GB" sz="3400" dirty="0">
                <a:solidFill>
                  <a:schemeClr val="tx1"/>
                </a:solidFill>
              </a:rPr>
              <a:t>4- lower limb swelling </a:t>
            </a:r>
            <a:endParaRPr lang="ar-JO" sz="3400" dirty="0">
              <a:solidFill>
                <a:schemeClr val="tx1"/>
              </a:solidFill>
            </a:endParaRPr>
          </a:p>
        </p:txBody>
      </p:sp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13DFED66-12E3-5C6E-AB28-6C415C9BC58D}"/>
              </a:ext>
            </a:extLst>
          </p:cNvPr>
          <p:cNvSpPr>
            <a:spLocks noGrp="1"/>
          </p:cNvSpPr>
          <p:nvPr/>
        </p:nvSpPr>
        <p:spPr>
          <a:xfrm>
            <a:off x="755129" y="1632205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685800" rtl="1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685800" rtl="1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685800" rtl="1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685800" rtl="1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685800" rtl="1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685800" rtl="1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685800" rtl="1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685800" rtl="1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685800" rtl="1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JO" dirty="0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669104F-AE8C-F64C-F5B1-2D18D4A32E3B}"/>
              </a:ext>
            </a:extLst>
          </p:cNvPr>
          <p:cNvSpPr/>
          <p:nvPr/>
        </p:nvSpPr>
        <p:spPr>
          <a:xfrm>
            <a:off x="682712" y="1754126"/>
            <a:ext cx="4698449" cy="48855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GB" sz="2500" b="1" dirty="0">
                <a:solidFill>
                  <a:schemeClr val="tx1"/>
                </a:solidFill>
              </a:rPr>
              <a:t>Sign : </a:t>
            </a:r>
          </a:p>
          <a:p>
            <a:endParaRPr lang="en-GB" sz="2500" b="1" dirty="0">
              <a:solidFill>
                <a:schemeClr val="tx1"/>
              </a:solidFill>
            </a:endParaRPr>
          </a:p>
          <a:p>
            <a:r>
              <a:rPr lang="en-GB" sz="2500" b="1" dirty="0">
                <a:solidFill>
                  <a:schemeClr val="tx1"/>
                </a:solidFill>
              </a:rPr>
              <a:t>1- splitting first heart sound</a:t>
            </a:r>
          </a:p>
          <a:p>
            <a:r>
              <a:rPr lang="en-GB" sz="2500" b="1" dirty="0">
                <a:solidFill>
                  <a:schemeClr val="tx1"/>
                </a:solidFill>
              </a:rPr>
              <a:t>2- s3 </a:t>
            </a:r>
          </a:p>
          <a:p>
            <a:r>
              <a:rPr lang="en-GB" sz="2500" b="1" dirty="0">
                <a:solidFill>
                  <a:schemeClr val="tx1"/>
                </a:solidFill>
              </a:rPr>
              <a:t>3- soft systolic murmur </a:t>
            </a:r>
          </a:p>
          <a:p>
            <a:r>
              <a:rPr lang="en-GB" sz="2500" b="1" dirty="0">
                <a:solidFill>
                  <a:schemeClr val="tx1"/>
                </a:solidFill>
              </a:rPr>
              <a:t>4- peripheral venous congestion </a:t>
            </a:r>
          </a:p>
          <a:p>
            <a:r>
              <a:rPr lang="en-GB" sz="2500" b="1" dirty="0">
                <a:solidFill>
                  <a:schemeClr val="tx1"/>
                </a:solidFill>
              </a:rPr>
              <a:t>5- hummer pulse </a:t>
            </a:r>
            <a:endParaRPr lang="ar-JO" sz="2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77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7C0F1F4-C6AF-5E26-65DD-AFF3B7D25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9" r="33442" b="-1"/>
          <a:stretch/>
        </p:blipFill>
        <p:spPr>
          <a:xfrm>
            <a:off x="5446901" y="85352"/>
            <a:ext cx="3640016" cy="6857990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6769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07" y="85352"/>
            <a:ext cx="4457993" cy="1474297"/>
          </a:xfrm>
        </p:spPr>
        <p:txBody>
          <a:bodyPr>
            <a:normAutofit fontScale="90000"/>
          </a:bodyPr>
          <a:lstStyle/>
          <a:p>
            <a:r>
              <a:rPr lang="en-GB"/>
              <a:t>Heart disease in pregnancy </a:t>
            </a:r>
            <a:endParaRPr lang="ar-J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772" y="1645001"/>
            <a:ext cx="5068129" cy="5212999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buNone/>
            </a:pPr>
            <a:r>
              <a:rPr lang="en-US" sz="1900" b="1"/>
              <a:t>Etiology:</a:t>
            </a:r>
          </a:p>
          <a:p>
            <a:pPr algn="l">
              <a:lnSpc>
                <a:spcPct val="100000"/>
              </a:lnSpc>
              <a:buNone/>
            </a:pPr>
            <a:r>
              <a:rPr lang="en-US" sz="1900" b="1"/>
              <a:t> 1- Congenital heart disease 6%</a:t>
            </a:r>
            <a:r>
              <a:rPr lang="en-GB" sz="1900"/>
              <a:t> </a:t>
            </a:r>
          </a:p>
          <a:p>
            <a:pPr algn="l">
              <a:lnSpc>
                <a:spcPct val="100000"/>
              </a:lnSpc>
              <a:buNone/>
            </a:pPr>
            <a:r>
              <a:rPr lang="en-GB" sz="1900"/>
              <a:t>(</a:t>
            </a:r>
            <a:r>
              <a:rPr lang="en-US" sz="1900"/>
              <a:t>commonest in the developed countries</a:t>
            </a:r>
            <a:r>
              <a:rPr lang="en-GB" sz="1900"/>
              <a:t>) </a:t>
            </a:r>
          </a:p>
          <a:p>
            <a:pPr algn="l">
              <a:lnSpc>
                <a:spcPct val="100000"/>
              </a:lnSpc>
            </a:pPr>
            <a:r>
              <a:rPr lang="en-US" sz="1900"/>
              <a:t>Marfan syndrome (rare)</a:t>
            </a:r>
            <a:endParaRPr lang="en-GB" sz="1900"/>
          </a:p>
          <a:p>
            <a:pPr algn="l">
              <a:lnSpc>
                <a:spcPct val="100000"/>
              </a:lnSpc>
            </a:pPr>
            <a:endParaRPr lang="en-US" sz="1900"/>
          </a:p>
          <a:p>
            <a:pPr algn="l">
              <a:lnSpc>
                <a:spcPct val="100000"/>
              </a:lnSpc>
              <a:buNone/>
            </a:pPr>
            <a:r>
              <a:rPr lang="en-US" sz="1900"/>
              <a:t> </a:t>
            </a:r>
            <a:r>
              <a:rPr lang="en-US" sz="1900" b="1"/>
              <a:t>2-Acquired heart diseases 93%</a:t>
            </a:r>
          </a:p>
          <a:p>
            <a:pPr algn="l">
              <a:lnSpc>
                <a:spcPct val="100000"/>
              </a:lnSpc>
              <a:buNone/>
            </a:pPr>
            <a:r>
              <a:rPr lang="en-US" sz="1900"/>
              <a:t> Rheumatic heart disease </a:t>
            </a:r>
            <a:r>
              <a:rPr lang="en-GB" sz="1900"/>
              <a:t>(</a:t>
            </a:r>
            <a:r>
              <a:rPr lang="en-US" sz="1900"/>
              <a:t>MS) </a:t>
            </a:r>
            <a:endParaRPr lang="en-GB" sz="1900"/>
          </a:p>
          <a:p>
            <a:pPr algn="l">
              <a:lnSpc>
                <a:spcPct val="100000"/>
              </a:lnSpc>
              <a:buNone/>
            </a:pPr>
            <a:r>
              <a:rPr lang="en-US" sz="1900"/>
              <a:t>"most common in developing countries"</a:t>
            </a:r>
          </a:p>
          <a:p>
            <a:pPr algn="l">
              <a:lnSpc>
                <a:spcPct val="100000"/>
              </a:lnSpc>
              <a:buNone/>
            </a:pPr>
            <a:endParaRPr lang="en-US" sz="1900"/>
          </a:p>
          <a:p>
            <a:pPr algn="l">
              <a:lnSpc>
                <a:spcPct val="100000"/>
              </a:lnSpc>
              <a:buNone/>
            </a:pPr>
            <a:r>
              <a:rPr lang="en-US" sz="1900" b="1"/>
              <a:t>3- Others: 1%</a:t>
            </a:r>
          </a:p>
          <a:p>
            <a:pPr algn="l">
              <a:lnSpc>
                <a:spcPct val="100000"/>
              </a:lnSpc>
              <a:buNone/>
            </a:pPr>
            <a:r>
              <a:rPr lang="en-US" sz="1900"/>
              <a:t> Arrhythmias, Ischemic heart disease &amp; </a:t>
            </a:r>
            <a:r>
              <a:rPr lang="en-US" sz="1900" err="1"/>
              <a:t>Peri-partum</a:t>
            </a:r>
            <a:r>
              <a:rPr lang="en-US" sz="1900"/>
              <a:t> cardiomyopathy</a:t>
            </a:r>
            <a:endParaRPr lang="ar-JO" sz="19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661498" y="0"/>
            <a:ext cx="3482502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14595D9A-4A39-DC4E-5316-E11BFDA80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496" y="457200"/>
            <a:ext cx="2318004" cy="1197864"/>
          </a:xfrm>
        </p:spPr>
        <p:txBody>
          <a:bodyPr anchor="b">
            <a:normAutofit/>
          </a:bodyPr>
          <a:lstStyle/>
          <a:p>
            <a:r>
              <a:rPr lang="en-GB" sz="1700">
                <a:solidFill>
                  <a:schemeClr val="accent1"/>
                </a:solidFill>
              </a:rPr>
              <a:t>Women with heart disease </a:t>
            </a:r>
            <a:endParaRPr lang="ar-JO" sz="1700">
              <a:solidFill>
                <a:schemeClr val="accent1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4E581B0-96AF-7FB2-4011-E39CCD3B3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4591"/>
          <a:stretch/>
        </p:blipFill>
        <p:spPr>
          <a:xfrm>
            <a:off x="275001" y="-1"/>
            <a:ext cx="5173898" cy="6684211"/>
          </a:xfrm>
          <a:prstGeom prst="rect">
            <a:avLst/>
          </a:prstGeom>
        </p:spPr>
      </p:pic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0BEA5A6-68E2-0E1F-2EE8-09C5C1ED2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4496" y="1655065"/>
            <a:ext cx="2318004" cy="4224528"/>
          </a:xfrm>
        </p:spPr>
        <p:txBody>
          <a:bodyPr>
            <a:norm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1- non pregnant – coming for preconception counselling 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2- known case of heart disease for ANC check up 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3- pregnant women with suspected heart disease </a:t>
            </a:r>
            <a:endParaRPr lang="ar-JO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67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2DD55CBB-AFB7-4414-AAC1-5F7C75BEC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DCF29-A4AC-4FFE-82CB-B71530A8A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640174-A062-4A3E-B057-7DDA11F9C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9143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C19F89DD-8DEB-8DC1-ADF6-D1298EB6D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388" y="1681041"/>
            <a:ext cx="4526280" cy="3296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0"/>
            <a:r>
              <a:rPr lang="en-US" sz="3600" spc="600"/>
              <a:t>1- non pregnant – coming for preconception counselling </a:t>
            </a:r>
            <a:br>
              <a:rPr lang="en-US" sz="3600" spc="600"/>
            </a:br>
            <a:endParaRPr lang="en-US" sz="3600" spc="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409040-2B21-4C40-9998-12171975F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00" y="0"/>
            <a:ext cx="4041988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04FD1D-2BD2-3332-3D10-8DA1E771C5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45"/>
          <a:stretch/>
        </p:blipFill>
        <p:spPr>
          <a:xfrm>
            <a:off x="158262" y="1428750"/>
            <a:ext cx="3745523" cy="3683977"/>
          </a:xfrm>
          <a:prstGeom prst="rect">
            <a:avLst/>
          </a:prstGeom>
        </p:spPr>
      </p:pic>
      <p:sp>
        <p:nvSpPr>
          <p:cNvPr id="19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857250"/>
            <a:ext cx="4021931" cy="51435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21931" y="0"/>
            <a:ext cx="57150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51058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0C40A78-B977-2A6B-4680-805AAB83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233" y="584333"/>
            <a:ext cx="8229600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/>
              <a:t>Pre-conception counselling 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F30F3C00-3518-0D6B-BDA3-D001BF8EE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602" y="1012958"/>
            <a:ext cx="7872679" cy="1409860"/>
          </a:xfrm>
        </p:spPr>
        <p:txBody>
          <a:bodyPr/>
          <a:lstStyle/>
          <a:p>
            <a:pPr algn="l" rtl="0" eaLnBrk="1" hangingPunct="1"/>
            <a:endParaRPr lang="en-GB" altLang="en-US" sz="1500" dirty="0"/>
          </a:p>
          <a:p>
            <a:pPr algn="l" rtl="0" eaLnBrk="1" hangingPunct="1"/>
            <a:r>
              <a:rPr lang="en-GB" altLang="en-US" sz="1500" dirty="0"/>
              <a:t>1-</a:t>
            </a:r>
            <a:r>
              <a:rPr lang="en-US" altLang="en-US" sz="1500" dirty="0"/>
              <a:t> Adolescents should be given advice on contraception, and pregnancy issues should be discussed as soon as they become sexually active.</a:t>
            </a:r>
          </a:p>
          <a:p>
            <a:pPr algn="l" rtl="0" eaLnBrk="1" hangingPunct="1"/>
            <a:endParaRPr lang="en-GB" altLang="en-US" sz="1500" dirty="0"/>
          </a:p>
          <a:p>
            <a:pPr algn="l" rtl="0" eaLnBrk="1" hangingPunct="1"/>
            <a:endParaRPr lang="en-GB" altLang="en-US" sz="1500" dirty="0"/>
          </a:p>
        </p:txBody>
      </p:sp>
      <p:pic>
        <p:nvPicPr>
          <p:cNvPr id="3" name="Picture 3" descr="received_999729020479957.jpeg">
            <a:extLst>
              <a:ext uri="{FF2B5EF4-FFF2-40B4-BE49-F238E27FC236}">
                <a16:creationId xmlns:a16="http://schemas.microsoft.com/office/drawing/2014/main" id="{E21FF79B-FFAD-AF81-9754-8C90FC85D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2024062"/>
            <a:ext cx="7719218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342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9904" y="0"/>
            <a:ext cx="5507747" cy="6858000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 Effect of  cardiac diseases in pregnancy :</a:t>
            </a:r>
            <a:r>
              <a:rPr lang="en-GB" dirty="0"/>
              <a:t> </a:t>
            </a:r>
            <a:endParaRPr lang="ar-JO" dirty="0"/>
          </a:p>
          <a:p>
            <a:pPr algn="l">
              <a:buFont typeface="Wingdings" pitchFamily="2" charset="2"/>
              <a:buChar char="v"/>
            </a:pPr>
            <a:r>
              <a:rPr lang="en-US" dirty="0">
                <a:solidFill>
                  <a:srgbClr val="00B050"/>
                </a:solidFill>
              </a:rPr>
              <a:t> Fetal :</a:t>
            </a:r>
          </a:p>
          <a:p>
            <a:pPr algn="l"/>
            <a:r>
              <a:rPr lang="en-US" dirty="0"/>
              <a:t> IUGR, IUFD</a:t>
            </a:r>
            <a:r>
              <a:rPr lang="en-GB" dirty="0"/>
              <a:t> ( more seen in cyanotic heart disease) </a:t>
            </a:r>
            <a:r>
              <a:rPr lang="en-US" dirty="0"/>
              <a:t>, abortion, prematurity</a:t>
            </a:r>
          </a:p>
          <a:p>
            <a:pPr algn="l"/>
            <a:endParaRPr lang="en-US" dirty="0"/>
          </a:p>
          <a:p>
            <a:pPr algn="l">
              <a:buFont typeface="Wingdings" pitchFamily="2" charset="2"/>
              <a:buChar char="v"/>
            </a:pP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Maternal:</a:t>
            </a:r>
          </a:p>
          <a:p>
            <a:pPr algn="l">
              <a:buNone/>
            </a:pPr>
            <a:r>
              <a:rPr lang="en-US" dirty="0">
                <a:solidFill>
                  <a:srgbClr val="00B050"/>
                </a:solidFill>
              </a:rPr>
              <a:t>1-</a:t>
            </a:r>
            <a:r>
              <a:rPr lang="en-US" dirty="0"/>
              <a:t>Abortion  (in severe cyanotic heart disease)</a:t>
            </a:r>
          </a:p>
          <a:p>
            <a:pPr algn="l">
              <a:buNone/>
            </a:pPr>
            <a:r>
              <a:rPr lang="en-US" dirty="0"/>
              <a:t>2-Prematurity (small fetus &amp; soft cervix)</a:t>
            </a:r>
          </a:p>
          <a:p>
            <a:pPr algn="l">
              <a:buNone/>
            </a:pPr>
            <a:r>
              <a:rPr lang="en-US" dirty="0"/>
              <a:t>3- </a:t>
            </a:r>
            <a:r>
              <a:rPr lang="en-US" dirty="0" err="1"/>
              <a:t>polyhvdramnios</a:t>
            </a:r>
            <a:r>
              <a:rPr lang="en-US" dirty="0"/>
              <a:t> (due to congestion)</a:t>
            </a:r>
          </a:p>
          <a:p>
            <a:pPr algn="l">
              <a:buNone/>
            </a:pPr>
            <a:r>
              <a:rPr lang="pt-BR" dirty="0"/>
              <a:t>4- PPH (hypoxic myometrium + ergometrin is contraindicated) </a:t>
            </a:r>
          </a:p>
          <a:p>
            <a:pPr algn="l">
              <a:buNone/>
            </a:pPr>
            <a:r>
              <a:rPr lang="pt-BR" dirty="0"/>
              <a:t>5- Puerperium :  4S</a:t>
            </a:r>
            <a:endParaRPr lang="ar-JO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6CF06E1-EAD0-0ABF-1DCF-6EEA183D8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31" y="951529"/>
            <a:ext cx="2621560" cy="577053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3760" y="228600"/>
            <a:ext cx="7514439" cy="6629400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dirty="0">
                <a:solidFill>
                  <a:srgbClr val="FF0000"/>
                </a:solidFill>
              </a:rPr>
              <a:t> Effect of pregnancy on cardiac diseases:</a:t>
            </a:r>
          </a:p>
          <a:p>
            <a:pPr algn="l">
              <a:buFont typeface="Wingdings" pitchFamily="2" charset="2"/>
              <a:buChar char="§"/>
            </a:pPr>
            <a:r>
              <a:rPr lang="en-US" sz="2400" dirty="0"/>
              <a:t>A. A</a:t>
            </a:r>
            <a:r>
              <a:rPr lang="en-GB" sz="2400" dirty="0" err="1"/>
              <a:t>rr</a:t>
            </a:r>
            <a:r>
              <a:rPr lang="en-US" sz="2400" dirty="0" err="1"/>
              <a:t>hythmias</a:t>
            </a:r>
            <a:r>
              <a:rPr lang="en-GB" sz="2400" dirty="0"/>
              <a:t> , </a:t>
            </a:r>
            <a:r>
              <a:rPr lang="en-US" sz="2400" dirty="0"/>
              <a:t>Rheumatic Activity (recurrence of rheumatic activity is rare but serious if occurred)</a:t>
            </a:r>
          </a:p>
          <a:p>
            <a:pPr algn="l">
              <a:buFont typeface="Wingdings" pitchFamily="2" charset="2"/>
              <a:buChar char="§"/>
            </a:pPr>
            <a:r>
              <a:rPr lang="en-US" sz="2400" dirty="0"/>
              <a:t>Bacterial </a:t>
            </a:r>
            <a:r>
              <a:rPr lang="en-US" sz="2400" dirty="0" err="1"/>
              <a:t>endocarditis</a:t>
            </a:r>
            <a:r>
              <a:rPr lang="en-US" sz="2400" dirty="0"/>
              <a:t> (</a:t>
            </a:r>
            <a:r>
              <a:rPr lang="en-US" sz="2400" dirty="0" err="1"/>
              <a:t>lEC</a:t>
            </a:r>
            <a:r>
              <a:rPr lang="en-US" sz="2400" dirty="0"/>
              <a:t> after any procedure </a:t>
            </a:r>
            <a:r>
              <a:rPr lang="en-US" sz="2400" dirty="0" err="1"/>
              <a:t>esp</a:t>
            </a:r>
            <a:r>
              <a:rPr lang="en-US" sz="2400" dirty="0"/>
              <a:t> in </a:t>
            </a:r>
            <a:r>
              <a:rPr lang="en-US" sz="2400" dirty="0" err="1"/>
              <a:t>puerperium</a:t>
            </a:r>
            <a:r>
              <a:rPr lang="en-US" sz="2400" dirty="0"/>
              <a:t>)</a:t>
            </a:r>
          </a:p>
          <a:p>
            <a:pPr algn="l">
              <a:buFont typeface="Wingdings" pitchFamily="2" charset="2"/>
              <a:buChar char="§"/>
            </a:pPr>
            <a:r>
              <a:rPr lang="en-US" sz="2400" dirty="0"/>
              <a:t>Increase  Cyanosis in cyanotic </a:t>
            </a:r>
            <a:r>
              <a:rPr lang="en-US" sz="2400" dirty="0" err="1"/>
              <a:t>heait</a:t>
            </a:r>
            <a:r>
              <a:rPr lang="en-US" sz="2400" dirty="0"/>
              <a:t> diseases</a:t>
            </a:r>
          </a:p>
          <a:p>
            <a:pPr algn="l">
              <a:buFont typeface="Wingdings" pitchFamily="2" charset="2"/>
              <a:buChar char="§"/>
            </a:pPr>
            <a:r>
              <a:rPr lang="en-US" sz="2400" dirty="0" err="1"/>
              <a:t>Decompensation</a:t>
            </a:r>
            <a:r>
              <a:rPr lang="en-US" sz="2400" dirty="0"/>
              <a:t> (Heart failure &amp; deterioration by 1 grade)</a:t>
            </a:r>
          </a:p>
          <a:p>
            <a:pPr algn="l">
              <a:buFont typeface="Wingdings" pitchFamily="2" charset="2"/>
              <a:buChar char="§"/>
            </a:pPr>
            <a:endParaRPr lang="en-US" sz="2400" dirty="0"/>
          </a:p>
          <a:p>
            <a:pPr algn="l"/>
            <a:endParaRPr lang="en-US" sz="24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819C7D9-6EBC-2E82-100A-BABAF20EA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65799"/>
            <a:ext cx="3689987" cy="289220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BC428AA-59FF-9451-B2C4-6030DDACD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587" y="3965799"/>
            <a:ext cx="2697302" cy="289195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2AA47D9-E038-F82D-5BEC-DB488FC65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418" y="1449917"/>
            <a:ext cx="8794749" cy="4381500"/>
          </a:xfrm>
        </p:spPr>
        <p:txBody>
          <a:bodyPr/>
          <a:lstStyle/>
          <a:p>
            <a:pPr algn="l" rtl="0" eaLnBrk="1" hangingPunct="1"/>
            <a:r>
              <a:rPr lang="en-GB" altLang="en-US" sz="1800" dirty="0"/>
              <a:t>3- </a:t>
            </a:r>
            <a:r>
              <a:rPr lang="en-US" altLang="en-US" sz="1800" dirty="0"/>
              <a:t> drugs reviewed so that those which are contraindicated in pregnancy can be stopped or changed to alternatives where possible. </a:t>
            </a:r>
          </a:p>
          <a:p>
            <a:pPr algn="l" rtl="0" eaLnBrk="1" hangingPunct="1"/>
            <a:r>
              <a:rPr lang="en-US" altLang="en-US" sz="1800" dirty="0"/>
              <a:t> </a:t>
            </a:r>
            <a:endParaRPr lang="ar-JO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ECE9497-BD1E-DE84-F708-4D562F1DA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" y="2049992"/>
            <a:ext cx="8932334" cy="395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559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79EB39A-99F7-CC30-9947-36C58AF56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913510"/>
            <a:ext cx="7633742" cy="4966084"/>
          </a:xfrm>
        </p:spPr>
        <p:txBody>
          <a:bodyPr>
            <a:noAutofit/>
          </a:bodyPr>
          <a:lstStyle/>
          <a:p>
            <a:r>
              <a:rPr lang="en-GB" sz="2600" b="1" dirty="0"/>
              <a:t>Epidemiology </a:t>
            </a:r>
          </a:p>
          <a:p>
            <a:endParaRPr lang="en-GB" sz="2600" b="1" dirty="0"/>
          </a:p>
          <a:p>
            <a:r>
              <a:rPr lang="en-GB" sz="2600" b="1" dirty="0"/>
              <a:t>Cardiovascular changes during pregnancy </a:t>
            </a:r>
          </a:p>
          <a:p>
            <a:endParaRPr lang="en-GB" sz="2600" b="1" dirty="0"/>
          </a:p>
          <a:p>
            <a:r>
              <a:rPr lang="en-GB" sz="2600" b="1" dirty="0"/>
              <a:t>Heart disease </a:t>
            </a:r>
          </a:p>
          <a:p>
            <a:endParaRPr lang="en-GB" sz="2600" b="1" dirty="0"/>
          </a:p>
          <a:p>
            <a:endParaRPr lang="ar-JO" sz="2600" b="1" dirty="0"/>
          </a:p>
        </p:txBody>
      </p:sp>
    </p:spTree>
    <p:extLst>
      <p:ext uri="{BB962C8B-B14F-4D97-AF65-F5344CB8AC3E}">
        <p14:creationId xmlns:p14="http://schemas.microsoft.com/office/powerpoint/2010/main" val="3787997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315665-3641-6BEB-E98E-FD1EE95EC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Cardiovascular </a:t>
            </a:r>
            <a:r>
              <a:rPr lang="en-GB"/>
              <a:t>risk </a:t>
            </a:r>
            <a:r>
              <a:rPr lang="en-GB" dirty="0"/>
              <a:t>during pregnancy</a:t>
            </a:r>
            <a:endParaRPr lang="ar-JO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A9B20FE-B14A-7984-7BC7-23360BD32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3200" b="1" i="0" u="none" strike="noStrike" dirty="0">
                <a:effectLst/>
                <a:latin typeface="Google Sans"/>
              </a:rPr>
              <a:t>1- The </a:t>
            </a:r>
            <a:r>
              <a:rPr lang="en-GB" sz="3200" b="1" i="0" u="none" strike="noStrike" dirty="0" err="1">
                <a:effectLst/>
                <a:latin typeface="Google Sans"/>
              </a:rPr>
              <a:t>CARPREG</a:t>
            </a:r>
            <a:r>
              <a:rPr lang="en-GB" sz="3200" b="1" i="0" u="none" strike="noStrike" dirty="0">
                <a:effectLst/>
                <a:latin typeface="Google Sans"/>
              </a:rPr>
              <a:t> index and modified WHO classification can be applied to both congenital and acquired heart conditions;</a:t>
            </a:r>
          </a:p>
          <a:p>
            <a:endParaRPr lang="en-GB" sz="3200" b="1" dirty="0">
              <a:latin typeface="Google Sans"/>
            </a:endParaRPr>
          </a:p>
          <a:p>
            <a:r>
              <a:rPr lang="en-GB" sz="3200" b="1" dirty="0">
                <a:latin typeface="Google Sans"/>
              </a:rPr>
              <a:t>2- </a:t>
            </a:r>
            <a:r>
              <a:rPr lang="en-GB" sz="3200" b="1" i="0" u="none" strike="noStrike" dirty="0">
                <a:effectLst/>
                <a:latin typeface="Google Sans"/>
              </a:rPr>
              <a:t> the ZAHARA score is exclusively for women with CHD</a:t>
            </a:r>
            <a:endParaRPr lang="ar-JO" sz="3200" b="1" dirty="0"/>
          </a:p>
        </p:txBody>
      </p:sp>
    </p:spTree>
    <p:extLst>
      <p:ext uri="{BB962C8B-B14F-4D97-AF65-F5344CB8AC3E}">
        <p14:creationId xmlns:p14="http://schemas.microsoft.com/office/powerpoint/2010/main" val="1934668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14C9E1-21A0-9BB7-4E64-C1D0579DF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398" y="0"/>
            <a:ext cx="8229600" cy="4878917"/>
          </a:xfrm>
        </p:spPr>
        <p:txBody>
          <a:bodyPr/>
          <a:lstStyle/>
          <a:p>
            <a:pPr algn="l" rtl="0" eaLnBrk="1" hangingPunct="1"/>
            <a:r>
              <a:rPr lang="en-GB" altLang="en-US" sz="2100" dirty="0"/>
              <a:t>1-  </a:t>
            </a:r>
            <a:r>
              <a:rPr lang="en-US" altLang="en-US" sz="2100" dirty="0"/>
              <a:t> A risk assessment should be performed prior to pregnancy </a:t>
            </a:r>
            <a:r>
              <a:rPr lang="en-GB" altLang="en-US" sz="2100" dirty="0"/>
              <a:t>by </a:t>
            </a:r>
            <a:r>
              <a:rPr lang="en-US" sz="1800" b="1" dirty="0" err="1"/>
              <a:t>CARPREG</a:t>
            </a:r>
            <a:r>
              <a:rPr lang="en-GB" sz="1800" b="1" dirty="0"/>
              <a:t> score which consists of 4 factors and increasing number of factors corresponds to increasing risk of maternal cardiac complications during pregnancy </a:t>
            </a:r>
            <a:endParaRPr lang="en-GB" altLang="en-US" sz="1800" b="1" dirty="0"/>
          </a:p>
          <a:p>
            <a:pPr algn="l" rtl="0" eaLnBrk="1" hangingPunct="1"/>
            <a:endParaRPr lang="en-GB" altLang="en-US" sz="2100" dirty="0"/>
          </a:p>
          <a:p>
            <a:pPr algn="l" rtl="0" eaLnBrk="1" hangingPunct="1"/>
            <a:endParaRPr lang="ar-JO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2631C7D-FB50-DE17-5AB8-88D175A81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1" y="1368898"/>
            <a:ext cx="9144000" cy="548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224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E1DD9F23-5F83-1408-66B4-2462CFD47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1"/>
            <a:ext cx="8534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8305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04800"/>
            <a:ext cx="8153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686799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304801"/>
            <a:ext cx="7848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129" y="169335"/>
            <a:ext cx="7633742" cy="1657683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800" dirty="0">
                <a:solidFill>
                  <a:srgbClr val="FF0000"/>
                </a:solidFill>
              </a:rPr>
              <a:t>Prognosis depends on:</a:t>
            </a:r>
          </a:p>
          <a:p>
            <a:r>
              <a:rPr lang="en-US" dirty="0"/>
              <a:t> </a:t>
            </a:r>
            <a:r>
              <a:rPr lang="en-US" sz="2200" dirty="0"/>
              <a:t>Age, parity, the functional capacity of the heart, previous heart failure</a:t>
            </a:r>
            <a:r>
              <a:rPr lang="en-GB" sz="2200" dirty="0"/>
              <a:t> , NYHA classification , ( pulmonary hypertension) </a:t>
            </a:r>
            <a:endParaRPr lang="en-US" sz="2200" dirty="0"/>
          </a:p>
          <a:p>
            <a:endParaRPr lang="ar-JO" sz="2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27018"/>
            <a:ext cx="8305800" cy="503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عنوان 5">
            <a:extLst>
              <a:ext uri="{FF2B5EF4-FFF2-40B4-BE49-F238E27FC236}">
                <a16:creationId xmlns:a16="http://schemas.microsoft.com/office/drawing/2014/main" id="{43E2DF23-99B7-06B2-CB11-E747D96A3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Prognosis </a:t>
            </a:r>
            <a:endParaRPr lang="ar-JO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67762" y="630936"/>
            <a:ext cx="3926681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8E1E36FB-BE23-D195-1D18-44D63D3C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36" y="954923"/>
            <a:ext cx="4406771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rtl="0"/>
            <a:r>
              <a:rPr lang="en-US" sz="5300" spc="800"/>
              <a:t> pregnant women with suspected heart disease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74630" y="0"/>
            <a:ext cx="396188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1885670-FE50-0CE5-62FC-6F891BF41A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9" r="20221"/>
          <a:stretch/>
        </p:blipFill>
        <p:spPr>
          <a:xfrm>
            <a:off x="5182110" y="10"/>
            <a:ext cx="3961890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9079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77" y="473781"/>
            <a:ext cx="2656566" cy="2934661"/>
          </a:xfrm>
        </p:spPr>
        <p:txBody>
          <a:bodyPr anchor="ctr">
            <a:normAutofit/>
          </a:bodyPr>
          <a:lstStyle/>
          <a:p>
            <a:r>
              <a:rPr lang="en-GB" sz="3500" dirty="0"/>
              <a:t>Why talking about cardio obstetric?</a:t>
            </a:r>
            <a:endParaRPr lang="ar-JO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3879" y="1"/>
            <a:ext cx="5520101" cy="4762500"/>
          </a:xfrm>
        </p:spPr>
        <p:txBody>
          <a:bodyPr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At present,</a:t>
            </a:r>
            <a:r>
              <a:rPr lang="en-GB" sz="2400" dirty="0"/>
              <a:t> </a:t>
            </a:r>
            <a:r>
              <a:rPr lang="en-US" sz="2400" dirty="0"/>
              <a:t>4% of all pregnancies in western countries are complicated by CVD</a:t>
            </a:r>
            <a:endParaRPr lang="en-GB" sz="2400" dirty="0"/>
          </a:p>
          <a:p>
            <a:pPr algn="l">
              <a:lnSpc>
                <a:spcPct val="90000"/>
              </a:lnSpc>
            </a:pPr>
            <a:r>
              <a:rPr lang="en-GB" sz="2400" dirty="0"/>
              <a:t> </a:t>
            </a:r>
            <a:r>
              <a:rPr lang="en-US" sz="2400" dirty="0"/>
              <a:t>increasing prevalence of cardiovascular risk factors diabetes, hypertension, and obesity. </a:t>
            </a:r>
          </a:p>
          <a:p>
            <a:pPr algn="l">
              <a:lnSpc>
                <a:spcPct val="90000"/>
              </a:lnSpc>
            </a:pPr>
            <a:r>
              <a:rPr lang="en-US" sz="2400" dirty="0"/>
              <a:t>Also the treatment of congenital heart disease has improved, resulting in an increased number of women with heart disease reaching childbearing age</a:t>
            </a:r>
            <a:endParaRPr lang="ar-JO" sz="2400" dirty="0"/>
          </a:p>
        </p:txBody>
      </p:sp>
      <p:pic>
        <p:nvPicPr>
          <p:cNvPr id="25" name="Picture 11" descr="Colourful pills stacked to make a bar graph">
            <a:extLst>
              <a:ext uri="{FF2B5EF4-FFF2-40B4-BE49-F238E27FC236}">
                <a16:creationId xmlns:a16="http://schemas.microsoft.com/office/drawing/2014/main" id="{66C23FEA-D446-3A1D-E4FC-7F4685EAC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78" b="8367"/>
          <a:stretch/>
        </p:blipFill>
        <p:spPr>
          <a:xfrm>
            <a:off x="985344" y="4250972"/>
            <a:ext cx="7817069" cy="2607028"/>
          </a:xfrm>
          <a:prstGeom prst="rect">
            <a:avLst/>
          </a:prstGeom>
          <a:effectLst>
            <a:innerShdw blurRad="190500" dist="127000" dir="16200000">
              <a:prstClr val="black">
                <a:alpha val="19000"/>
              </a:prstClr>
            </a:inn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`</a:t>
            </a:r>
            <a:endParaRPr lang="ar-JO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14300"/>
            <a:ext cx="8229600" cy="6079735"/>
          </a:xfrm>
        </p:spPr>
        <p:txBody>
          <a:bodyPr numCol="1">
            <a:norm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Diagnosis</a:t>
            </a:r>
            <a:r>
              <a:rPr lang="en-US" dirty="0"/>
              <a:t> :</a:t>
            </a:r>
          </a:p>
          <a:p>
            <a:pPr algn="l">
              <a:buFont typeface="Wingdings" pitchFamily="2" charset="2"/>
              <a:buChar char="§"/>
            </a:pPr>
            <a:r>
              <a:rPr lang="en-US" sz="2800" dirty="0"/>
              <a:t>History</a:t>
            </a:r>
            <a:r>
              <a:rPr lang="en-US" dirty="0"/>
              <a:t>: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600" dirty="0">
                <a:solidFill>
                  <a:srgbClr val="00B0F0"/>
                </a:solidFill>
              </a:rPr>
              <a:t>personal history:</a:t>
            </a:r>
          </a:p>
          <a:p>
            <a:pPr marL="514350" indent="-514350" algn="l"/>
            <a:r>
              <a:rPr lang="en-US" sz="2000" dirty="0"/>
              <a:t>Increase Age &amp; Parity : the worse the prognosis</a:t>
            </a:r>
          </a:p>
          <a:p>
            <a:pPr algn="l"/>
            <a:r>
              <a:rPr lang="en-US" sz="2000" dirty="0"/>
              <a:t>  Occupation :advise against marked physical effort</a:t>
            </a:r>
          </a:p>
          <a:p>
            <a:pPr algn="l"/>
            <a:r>
              <a:rPr lang="en-US" sz="2000" dirty="0"/>
              <a:t> Address  :rheumatic HD more in non sunny areas</a:t>
            </a:r>
          </a:p>
          <a:p>
            <a:pPr algn="l"/>
            <a:r>
              <a:rPr lang="en-US" sz="2000" dirty="0"/>
              <a:t>Smoking : must stop smoking</a:t>
            </a:r>
          </a:p>
          <a:p>
            <a:pPr algn="l"/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A5C2993-A85D-DB08-A5B3-E58E9182A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4495363"/>
            <a:ext cx="2857500" cy="236263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A544555-E1AD-3686-0FAF-B2570C024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0"/>
            <a:ext cx="7633742" cy="6357830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solidFill>
                  <a:srgbClr val="00B0F0"/>
                </a:solidFill>
              </a:rPr>
              <a:t>2.   Present history:</a:t>
            </a:r>
            <a:endParaRPr lang="ar-SA" sz="3200" dirty="0">
              <a:solidFill>
                <a:srgbClr val="00B050"/>
              </a:solidFill>
            </a:endParaRPr>
          </a:p>
          <a:p>
            <a:pPr algn="l"/>
            <a:r>
              <a:rPr lang="en-US" sz="3200">
                <a:solidFill>
                  <a:srgbClr val="00B050"/>
                </a:solidFill>
              </a:rPr>
              <a:t>PVC</a:t>
            </a:r>
            <a:r>
              <a:rPr lang="en-US" sz="3200"/>
              <a:t>: cough, expectoration, hemoptysis, dyspnea, </a:t>
            </a:r>
            <a:r>
              <a:rPr lang="en-US" sz="3200" dirty="0" err="1"/>
              <a:t>orthopnea</a:t>
            </a:r>
            <a:r>
              <a:rPr lang="en-US" sz="3200"/>
              <a:t>, PND</a:t>
            </a:r>
            <a:endParaRPr lang="en-US" sz="3200" dirty="0"/>
          </a:p>
          <a:p>
            <a:pPr algn="l"/>
            <a:r>
              <a:rPr lang="en-US" sz="3200" dirty="0">
                <a:solidFill>
                  <a:srgbClr val="00B050"/>
                </a:solidFill>
              </a:rPr>
              <a:t>SV</a:t>
            </a:r>
            <a:r>
              <a:rPr lang="en-GB" sz="3200" dirty="0">
                <a:solidFill>
                  <a:srgbClr val="00B050"/>
                </a:solidFill>
              </a:rPr>
              <a:t> </a:t>
            </a:r>
            <a:r>
              <a:rPr lang="en-US" sz="3200"/>
              <a:t>, Rt. </a:t>
            </a:r>
            <a:r>
              <a:rPr lang="en-US" sz="3200" dirty="0" err="1"/>
              <a:t>hypochondrial</a:t>
            </a:r>
            <a:r>
              <a:rPr lang="en-US" sz="3200"/>
              <a:t> pain</a:t>
            </a:r>
            <a:endParaRPr lang="en-US" sz="3200" dirty="0"/>
          </a:p>
          <a:p>
            <a:pPr algn="l"/>
            <a:r>
              <a:rPr lang="en-US" sz="3200">
                <a:solidFill>
                  <a:srgbClr val="00B050"/>
                </a:solidFill>
              </a:rPr>
              <a:t>Low cardiac</a:t>
            </a:r>
            <a:r>
              <a:rPr lang="en-GB" sz="3200" dirty="0">
                <a:solidFill>
                  <a:srgbClr val="00B050"/>
                </a:solidFill>
              </a:rPr>
              <a:t> </a:t>
            </a:r>
            <a:r>
              <a:rPr lang="en-US" sz="3200"/>
              <a:t>: fainting attacks, fatigue</a:t>
            </a:r>
            <a:endParaRPr lang="en-US" sz="3200" dirty="0"/>
          </a:p>
          <a:p>
            <a:pPr algn="l"/>
            <a:r>
              <a:rPr lang="en-US" sz="3200">
                <a:solidFill>
                  <a:srgbClr val="00B050"/>
                </a:solidFill>
              </a:rPr>
              <a:t>Infective endocarditis: </a:t>
            </a:r>
            <a:r>
              <a:rPr lang="en-US" sz="3200"/>
              <a:t>fever, Rt &amp; Lt </a:t>
            </a:r>
            <a:r>
              <a:rPr lang="en-US" sz="3200" dirty="0" err="1"/>
              <a:t>hypochondrial</a:t>
            </a:r>
            <a:r>
              <a:rPr lang="en-US" sz="3200"/>
              <a:t> pain, Hematuria</a:t>
            </a:r>
            <a:endParaRPr lang="en-US" sz="3200" dirty="0"/>
          </a:p>
          <a:p>
            <a:pPr algn="l"/>
            <a:endParaRPr lang="en-US" sz="3200" dirty="0"/>
          </a:p>
          <a:p>
            <a:pPr algn="l"/>
            <a:r>
              <a:rPr lang="en-US" sz="3200">
                <a:solidFill>
                  <a:srgbClr val="00B050"/>
                </a:solidFill>
              </a:rPr>
              <a:t>Arrhythmia</a:t>
            </a:r>
            <a:r>
              <a:rPr lang="en-US" sz="3200"/>
              <a:t> (palpitation), </a:t>
            </a:r>
            <a:r>
              <a:rPr lang="en-US" sz="3200">
                <a:solidFill>
                  <a:srgbClr val="00B050"/>
                </a:solidFill>
              </a:rPr>
              <a:t>cyanotic heart disease </a:t>
            </a:r>
            <a:r>
              <a:rPr lang="en-US" sz="3200"/>
              <a:t>(cyanosis, </a:t>
            </a:r>
            <a:r>
              <a:rPr lang="en-US" sz="3200" dirty="0" err="1"/>
              <a:t>malar</a:t>
            </a:r>
            <a:r>
              <a:rPr lang="en-US" sz="3200"/>
              <a:t> flush) 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10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400" dirty="0">
                <a:solidFill>
                  <a:srgbClr val="00B0F0"/>
                </a:solidFill>
              </a:rPr>
              <a:t>3.menstrual  history : </a:t>
            </a:r>
            <a:r>
              <a:rPr lang="en-US" sz="2400" dirty="0"/>
              <a:t>for dating</a:t>
            </a:r>
            <a:endParaRPr lang="en-US" sz="2400" dirty="0">
              <a:solidFill>
                <a:srgbClr val="00B0F0"/>
              </a:solidFill>
            </a:endParaRPr>
          </a:p>
          <a:p>
            <a:pPr algn="l">
              <a:buNone/>
            </a:pPr>
            <a:r>
              <a:rPr lang="en-US" sz="2400" dirty="0" err="1">
                <a:solidFill>
                  <a:srgbClr val="00B0F0"/>
                </a:solidFill>
              </a:rPr>
              <a:t>4.Obestatric</a:t>
            </a:r>
            <a:r>
              <a:rPr lang="en-GB" sz="2400" dirty="0">
                <a:solidFill>
                  <a:srgbClr val="00B0F0"/>
                </a:solidFill>
              </a:rPr>
              <a:t> history </a:t>
            </a:r>
            <a:endParaRPr lang="en-US" sz="2400" dirty="0">
              <a:solidFill>
                <a:srgbClr val="00B0F0"/>
              </a:solidFill>
            </a:endParaRPr>
          </a:p>
          <a:p>
            <a:pPr algn="l">
              <a:buNone/>
            </a:pPr>
            <a:r>
              <a:rPr lang="en-US" sz="2400" dirty="0">
                <a:solidFill>
                  <a:srgbClr val="00B0F0"/>
                </a:solidFill>
              </a:rPr>
              <a:t>5.Past history :</a:t>
            </a:r>
          </a:p>
          <a:p>
            <a:pPr algn="l"/>
            <a:r>
              <a:rPr lang="en-US" sz="2400" dirty="0">
                <a:solidFill>
                  <a:srgbClr val="00B050"/>
                </a:solidFill>
              </a:rPr>
              <a:t>Medical: </a:t>
            </a:r>
            <a:r>
              <a:rPr lang="en-US" sz="2400" dirty="0"/>
              <a:t>attacks of HF, and duration of heart disease</a:t>
            </a:r>
          </a:p>
          <a:p>
            <a:pPr algn="l"/>
            <a:r>
              <a:rPr lang="en-US" sz="2400" dirty="0">
                <a:solidFill>
                  <a:srgbClr val="00B050"/>
                </a:solidFill>
              </a:rPr>
              <a:t>Surgical: </a:t>
            </a:r>
            <a:r>
              <a:rPr lang="en-US" sz="2400" dirty="0"/>
              <a:t>valve replacement</a:t>
            </a:r>
          </a:p>
          <a:p>
            <a:pPr algn="l"/>
            <a:r>
              <a:rPr lang="en-US" sz="2400" dirty="0">
                <a:solidFill>
                  <a:srgbClr val="00B050"/>
                </a:solidFill>
              </a:rPr>
              <a:t>Drugs: </a:t>
            </a:r>
            <a:r>
              <a:rPr lang="en-US" sz="2400" dirty="0"/>
              <a:t>long acting penicillin, anti-failure measures or anti-coagulant</a:t>
            </a:r>
          </a:p>
          <a:p>
            <a:pPr algn="l"/>
            <a:endParaRPr lang="ar-JO" sz="24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59D86B7-19BC-EE14-C004-2F597AAAC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0"/>
            <a:ext cx="7633742" cy="6260877"/>
          </a:xfrm>
        </p:spPr>
        <p:txBody>
          <a:bodyPr>
            <a:normAutofit fontScale="85000" lnSpcReduction="20000"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Examination: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/>
              <a:t>General examination:</a:t>
            </a:r>
          </a:p>
          <a:p>
            <a:pPr algn="l"/>
            <a:r>
              <a:rPr lang="en-GB" sz="3200" dirty="0"/>
              <a:t>Congested</a:t>
            </a:r>
            <a:r>
              <a:rPr lang="en-US" sz="3200" dirty="0"/>
              <a:t> neck veins (not reliable due to f blood volume)</a:t>
            </a:r>
          </a:p>
          <a:p>
            <a:pPr algn="l"/>
            <a:r>
              <a:rPr lang="en-US" sz="3200" dirty="0"/>
              <a:t>LL edema (may occur due to pregnancy or PE)</a:t>
            </a:r>
          </a:p>
          <a:p>
            <a:pPr algn="l"/>
            <a:r>
              <a:rPr lang="en-US" sz="3200" dirty="0"/>
              <a:t> Enlarged liver (may be difficult to palpate due to large uterus )</a:t>
            </a:r>
          </a:p>
          <a:p>
            <a:pPr algn="l"/>
            <a:r>
              <a:rPr lang="en-US" sz="3200" dirty="0"/>
              <a:t> Normally we can see signs of </a:t>
            </a:r>
            <a:r>
              <a:rPr lang="en-US" sz="3200" dirty="0" err="1"/>
              <a:t>hyperdvnamic</a:t>
            </a:r>
            <a:r>
              <a:rPr lang="en-US" sz="3200" dirty="0"/>
              <a:t> circulation as water hammer pulse or capillary pulsations</a:t>
            </a:r>
            <a:endParaRPr lang="en-GB" sz="3200" dirty="0"/>
          </a:p>
          <a:p>
            <a:pPr algn="l"/>
            <a:endParaRPr lang="en-GB" sz="3200" dirty="0"/>
          </a:p>
          <a:p>
            <a:pPr algn="l"/>
            <a:r>
              <a:rPr lang="en-US" sz="3400" dirty="0">
                <a:solidFill>
                  <a:srgbClr val="00B050"/>
                </a:solidFill>
              </a:rPr>
              <a:t>Rheumatic activity</a:t>
            </a:r>
            <a:r>
              <a:rPr lang="en-US" sz="3400" dirty="0"/>
              <a:t>: carditis, arthritis, SC nodules, erythema, chorea</a:t>
            </a:r>
            <a:endParaRPr lang="ar-JO" sz="3400" dirty="0"/>
          </a:p>
        </p:txBody>
      </p:sp>
    </p:spTree>
    <p:extLst>
      <p:ext uri="{BB962C8B-B14F-4D97-AF65-F5344CB8AC3E}">
        <p14:creationId xmlns:p14="http://schemas.microsoft.com/office/powerpoint/2010/main" val="1351372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248" y="457200"/>
            <a:ext cx="7783352" cy="61722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 startAt="2"/>
            </a:pPr>
            <a:r>
              <a:rPr lang="en-US" sz="2800" b="1" dirty="0"/>
              <a:t>Chest and heart : 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00B050"/>
                </a:solidFill>
              </a:rPr>
              <a:t>Palpation: </a:t>
            </a:r>
            <a:r>
              <a:rPr lang="en-US" sz="2800" dirty="0"/>
              <a:t> Apex is shifted to 4th space and  Thrill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00B050"/>
                </a:solidFill>
              </a:rPr>
              <a:t>Auscultation:</a:t>
            </a:r>
            <a:r>
              <a:rPr lang="en-US" sz="2800" dirty="0"/>
              <a:t>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/>
              <a:t>Heart sounds: Splitting of S1 &amp; appearance of S3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/>
              <a:t>Additional sound :</a:t>
            </a:r>
            <a:r>
              <a:rPr lang="en-US" sz="2800" dirty="0" err="1"/>
              <a:t>preicardial</a:t>
            </a:r>
            <a:r>
              <a:rPr lang="en-US" sz="2800" dirty="0"/>
              <a:t> rub, harsh systolic and diastolic </a:t>
            </a:r>
            <a:r>
              <a:rPr lang="en-US" sz="2800" dirty="0" err="1"/>
              <a:t>murmer</a:t>
            </a:r>
            <a:endParaRPr lang="en-US" sz="2800" dirty="0"/>
          </a:p>
          <a:p>
            <a:pPr algn="l"/>
            <a:r>
              <a:rPr lang="en-US" sz="2800" dirty="0">
                <a:solidFill>
                  <a:srgbClr val="00B050"/>
                </a:solidFill>
              </a:rPr>
              <a:t>Normally we could hear :</a:t>
            </a:r>
          </a:p>
          <a:p>
            <a:pPr algn="l"/>
            <a:r>
              <a:rPr lang="en-US" sz="2800" dirty="0"/>
              <a:t> Splitting of the l" sound</a:t>
            </a:r>
          </a:p>
          <a:p>
            <a:pPr algn="l"/>
            <a:r>
              <a:rPr lang="en-US" sz="2800" dirty="0"/>
              <a:t> Appearance of the 3th sound</a:t>
            </a:r>
          </a:p>
          <a:p>
            <a:pPr algn="l"/>
            <a:r>
              <a:rPr lang="en-US" sz="2800" dirty="0"/>
              <a:t> Soft systolic murmurs (2/6)</a:t>
            </a:r>
          </a:p>
          <a:p>
            <a:pPr algn="l"/>
            <a:r>
              <a:rPr lang="en-US" sz="2800" dirty="0"/>
              <a:t> Shift of apex beat from 5th to 4th intercostals space</a:t>
            </a:r>
          </a:p>
          <a:p>
            <a:pPr algn="l"/>
            <a:r>
              <a:rPr lang="en-US" sz="2800" dirty="0"/>
              <a:t>3</a:t>
            </a:r>
            <a:r>
              <a:rPr lang="en-GB" sz="2800" dirty="0"/>
              <a:t>- </a:t>
            </a:r>
            <a:r>
              <a:rPr lang="en-GB" sz="2800" b="1" dirty="0"/>
              <a:t>Abdomen </a:t>
            </a:r>
            <a:r>
              <a:rPr lang="en-GB" sz="3600" dirty="0"/>
              <a:t>: </a:t>
            </a:r>
          </a:p>
          <a:p>
            <a:pPr algn="l"/>
            <a:r>
              <a:rPr lang="en-GB" sz="3600" dirty="0"/>
              <a:t>Fundal height </a:t>
            </a:r>
            <a:r>
              <a:rPr lang="en-GB" sz="2800" dirty="0"/>
              <a:t>(</a:t>
            </a:r>
            <a:r>
              <a:rPr lang="en-US" sz="2800" dirty="0"/>
              <a:t>IUGR, IUFD, and </a:t>
            </a:r>
            <a:r>
              <a:rPr lang="en-US" sz="2800" dirty="0" err="1"/>
              <a:t>polyhydramnios</a:t>
            </a:r>
            <a:r>
              <a:rPr lang="en-GB" sz="2800" dirty="0"/>
              <a:t>)</a:t>
            </a:r>
            <a:endParaRPr lang="en-US" sz="2800" dirty="0"/>
          </a:p>
          <a:p>
            <a:pPr algn="l">
              <a:buNone/>
            </a:pPr>
            <a:endParaRPr lang="en-US" sz="2800" dirty="0"/>
          </a:p>
          <a:p>
            <a:pPr marL="514350" indent="-514350" algn="l">
              <a:buNone/>
            </a:pPr>
            <a:endParaRPr lang="ar-JO" sz="2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err="1">
                <a:solidFill>
                  <a:srgbClr val="FF0000"/>
                </a:solidFill>
              </a:rPr>
              <a:t>Investigatians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 algn="l">
              <a:buNone/>
            </a:pPr>
            <a:r>
              <a:rPr lang="en-US" dirty="0"/>
              <a:t>1- CXR + abdominal shield : </a:t>
            </a:r>
            <a:r>
              <a:rPr lang="en-US" dirty="0" err="1"/>
              <a:t>cardiomegally</a:t>
            </a:r>
            <a:endParaRPr lang="en-US" dirty="0"/>
          </a:p>
          <a:p>
            <a:pPr algn="l">
              <a:buNone/>
            </a:pPr>
            <a:r>
              <a:rPr lang="en-US" dirty="0"/>
              <a:t>2- ECG, ECHO</a:t>
            </a:r>
          </a:p>
          <a:p>
            <a:pPr algn="l">
              <a:buNone/>
            </a:pPr>
            <a:r>
              <a:rPr lang="en-GB" dirty="0"/>
              <a:t>3</a:t>
            </a:r>
            <a:r>
              <a:rPr lang="en-US" dirty="0"/>
              <a:t>- Investigations of rheumatic fever: AS0T, CRP, ESR</a:t>
            </a:r>
          </a:p>
          <a:p>
            <a:pPr algn="l">
              <a:buNone/>
            </a:pPr>
            <a:r>
              <a:rPr lang="en-GB" dirty="0"/>
              <a:t>4-</a:t>
            </a:r>
            <a:r>
              <a:rPr lang="en-US" dirty="0"/>
              <a:t> Assessment of FWB</a:t>
            </a:r>
            <a:endParaRPr lang="ar-JO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2DD55CBB-AFB7-4414-AAC1-5F7C75BEC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EDCF29-A4AC-4FFE-82CB-B71530A8A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640174-A062-4A3E-B057-7DDA11F9C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9143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عنصر نائب للمحتوى 2">
            <a:extLst>
              <a:ext uri="{FF2B5EF4-FFF2-40B4-BE49-F238E27FC236}">
                <a16:creationId xmlns:a16="http://schemas.microsoft.com/office/drawing/2014/main" id="{04C02FE0-7F3F-5DE3-62F8-D5FB0C484B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49388" y="1681041"/>
            <a:ext cx="4526280" cy="3296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r" defTabSz="685800" rtl="1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685800" rtl="1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685800" rtl="1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685800" rtl="1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685800" rtl="1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685800" rtl="1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685800" rtl="1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685800" rtl="1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685800" rtl="1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4100" b="1" spc="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known case of heart disease for ANC check up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409040-2B21-4C40-9998-12171975F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00" y="0"/>
            <a:ext cx="4041988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D45D49-1C3C-A27A-A1E2-2775C1DB0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" r="2" b="491"/>
          <a:stretch/>
        </p:blipFill>
        <p:spPr>
          <a:xfrm>
            <a:off x="158262" y="1428750"/>
            <a:ext cx="3745523" cy="3683977"/>
          </a:xfrm>
          <a:prstGeom prst="rect">
            <a:avLst/>
          </a:prstGeom>
        </p:spPr>
      </p:pic>
      <p:sp>
        <p:nvSpPr>
          <p:cNvPr id="23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857250"/>
            <a:ext cx="4021931" cy="51435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21931" y="0"/>
            <a:ext cx="57150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97648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81000"/>
            <a:ext cx="7775074" cy="6096000"/>
          </a:xfrm>
        </p:spPr>
        <p:txBody>
          <a:bodyPr>
            <a:normAutofit fontScale="70000" lnSpcReduction="20000"/>
          </a:bodyPr>
          <a:lstStyle/>
          <a:p>
            <a:pPr algn="l">
              <a:buFont typeface="Wingdings" pitchFamily="2" charset="2"/>
              <a:buChar char="q"/>
            </a:pPr>
            <a:endParaRPr lang="en-US" sz="4600" dirty="0">
              <a:solidFill>
                <a:srgbClr val="FF0000"/>
              </a:solidFill>
            </a:endParaRPr>
          </a:p>
          <a:p>
            <a:pPr algn="l">
              <a:buFont typeface="Wingdings" pitchFamily="2" charset="2"/>
              <a:buChar char="v"/>
            </a:pPr>
            <a:r>
              <a:rPr lang="en-US" sz="4600" b="1" dirty="0">
                <a:solidFill>
                  <a:srgbClr val="C00000"/>
                </a:solidFill>
              </a:rPr>
              <a:t>avoid and termination of pregnancy  (in 1st trimester only + sterilization if :</a:t>
            </a:r>
          </a:p>
          <a:p>
            <a:pPr algn="l">
              <a:buNone/>
            </a:pPr>
            <a:r>
              <a:rPr lang="en-US" sz="3800" dirty="0"/>
              <a:t>   1. </a:t>
            </a:r>
            <a:r>
              <a:rPr lang="en-US" sz="3800" dirty="0" err="1"/>
              <a:t>Decompensation</a:t>
            </a:r>
            <a:r>
              <a:rPr lang="en-US" sz="3800" dirty="0">
                <a:solidFill>
                  <a:srgbClr val="00B050"/>
                </a:solidFill>
              </a:rPr>
              <a:t>:</a:t>
            </a:r>
          </a:p>
          <a:p>
            <a:pPr algn="l"/>
            <a:r>
              <a:rPr lang="en-US" dirty="0"/>
              <a:t> Grade IV &amp; Grade III if  completed her family </a:t>
            </a:r>
          </a:p>
          <a:p>
            <a:pPr algn="l"/>
            <a:r>
              <a:rPr lang="en-US" dirty="0" err="1"/>
              <a:t>prervious</a:t>
            </a:r>
            <a:r>
              <a:rPr lang="en-US" dirty="0"/>
              <a:t> HF during pregnancy</a:t>
            </a:r>
          </a:p>
          <a:p>
            <a:pPr algn="l"/>
            <a:r>
              <a:rPr lang="en-US" dirty="0"/>
              <a:t> </a:t>
            </a:r>
            <a:r>
              <a:rPr lang="en-US" dirty="0" err="1"/>
              <a:t>Cardiomyopathy</a:t>
            </a:r>
            <a:r>
              <a:rPr lang="en-US" dirty="0"/>
              <a:t> , </a:t>
            </a:r>
            <a:r>
              <a:rPr lang="en-US" dirty="0" err="1"/>
              <a:t>Marfan</a:t>
            </a:r>
            <a:r>
              <a:rPr lang="en-US" dirty="0"/>
              <a:t> with aortic dilatation </a:t>
            </a:r>
          </a:p>
          <a:p>
            <a:pPr algn="l"/>
            <a:r>
              <a:rPr lang="en-US" dirty="0"/>
              <a:t>History of rheumatic activity :</a:t>
            </a:r>
            <a:r>
              <a:rPr lang="en-US" dirty="0" err="1"/>
              <a:t>lEC</a:t>
            </a:r>
            <a:r>
              <a:rPr lang="en-US" dirty="0"/>
              <a:t> in the past 2years</a:t>
            </a:r>
          </a:p>
          <a:p>
            <a:pPr algn="l"/>
            <a:r>
              <a:rPr lang="en-US" sz="4600" dirty="0"/>
              <a:t>2- </a:t>
            </a:r>
            <a:r>
              <a:rPr lang="en-US" sz="4100" dirty="0"/>
              <a:t>Outflow obstruction</a:t>
            </a:r>
            <a:r>
              <a:rPr lang="en-US" sz="4600" dirty="0"/>
              <a:t>: </a:t>
            </a:r>
          </a:p>
          <a:p>
            <a:pPr algn="l">
              <a:buNone/>
            </a:pPr>
            <a:r>
              <a:rPr lang="en-US" dirty="0"/>
              <a:t>    1 - Tight Aortic </a:t>
            </a:r>
            <a:r>
              <a:rPr lang="en-US" dirty="0" err="1"/>
              <a:t>stenosis</a:t>
            </a:r>
            <a:endParaRPr lang="en-US" dirty="0"/>
          </a:p>
          <a:p>
            <a:pPr algn="l">
              <a:buNone/>
            </a:pPr>
            <a:r>
              <a:rPr lang="en-US" dirty="0"/>
              <a:t>    2 –Pulmonary hypertension </a:t>
            </a:r>
          </a:p>
          <a:p>
            <a:pPr algn="l">
              <a:buNone/>
            </a:pPr>
            <a:r>
              <a:rPr lang="en-US" dirty="0"/>
              <a:t>    3- </a:t>
            </a:r>
            <a:r>
              <a:rPr lang="en-US" dirty="0" err="1"/>
              <a:t>Coarctation</a:t>
            </a:r>
            <a:r>
              <a:rPr lang="en-US" dirty="0"/>
              <a:t> of Aorta</a:t>
            </a:r>
          </a:p>
          <a:p>
            <a:pPr algn="l">
              <a:buNone/>
            </a:pPr>
            <a:r>
              <a:rPr lang="en-US" dirty="0"/>
              <a:t>    4 -</a:t>
            </a:r>
            <a:r>
              <a:rPr lang="en-US" dirty="0" err="1"/>
              <a:t>Collogen</a:t>
            </a:r>
            <a:r>
              <a:rPr lang="en-US" dirty="0"/>
              <a:t> heart disease: </a:t>
            </a:r>
            <a:r>
              <a:rPr lang="en-US" dirty="0" err="1"/>
              <a:t>Marfan</a:t>
            </a:r>
            <a:r>
              <a:rPr lang="en-US" dirty="0"/>
              <a:t>  with aortic dilatation</a:t>
            </a:r>
          </a:p>
          <a:p>
            <a:pPr algn="l">
              <a:buNone/>
            </a:pPr>
            <a:endParaRPr lang="en-GB" sz="4100" dirty="0">
              <a:solidFill>
                <a:srgbClr val="00B050"/>
              </a:solidFill>
            </a:endParaRPr>
          </a:p>
          <a:p>
            <a:pPr algn="l">
              <a:buNone/>
            </a:pPr>
            <a:r>
              <a:rPr lang="en-US" sz="4100" dirty="0">
                <a:solidFill>
                  <a:srgbClr val="00B050"/>
                </a:solidFill>
              </a:rPr>
              <a:t> </a:t>
            </a:r>
            <a:endParaRPr lang="ar-JO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412" y="228600"/>
            <a:ext cx="7655187" cy="63246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3600" b="1" dirty="0" err="1">
                <a:solidFill>
                  <a:srgbClr val="FF0000"/>
                </a:solidFill>
              </a:rPr>
              <a:t>Antinatal</a:t>
            </a:r>
            <a:r>
              <a:rPr lang="en-US" sz="3600" b="1" dirty="0">
                <a:solidFill>
                  <a:srgbClr val="FF0000"/>
                </a:solidFill>
              </a:rPr>
              <a:t> management</a:t>
            </a:r>
            <a:endParaRPr lang="en-GB" sz="3600" b="1" dirty="0">
              <a:solidFill>
                <a:srgbClr val="FF0000"/>
              </a:solidFill>
            </a:endParaRPr>
          </a:p>
          <a:p>
            <a:pPr algn="l">
              <a:buFont typeface="Wingdings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b="1" u="sng" dirty="0">
                <a:solidFill>
                  <a:srgbClr val="FF0000"/>
                </a:solidFill>
              </a:rPr>
              <a:t>combined care by </a:t>
            </a:r>
            <a:r>
              <a:rPr lang="en-US" b="1" u="sng" dirty="0" err="1">
                <a:solidFill>
                  <a:srgbClr val="FF0000"/>
                </a:solidFill>
              </a:rPr>
              <a:t>obstetrican</a:t>
            </a:r>
            <a:r>
              <a:rPr lang="en-US" b="1" u="sng" dirty="0">
                <a:solidFill>
                  <a:srgbClr val="FF0000"/>
                </a:solidFill>
              </a:rPr>
              <a:t> and cardiologist</a:t>
            </a:r>
            <a:r>
              <a:rPr lang="en-US" dirty="0">
                <a:solidFill>
                  <a:srgbClr val="FF0000"/>
                </a:solidFill>
              </a:rPr>
              <a:t>):</a:t>
            </a:r>
          </a:p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  1- where??</a:t>
            </a:r>
          </a:p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/>
              <a:t>*   In special antenatal clinics</a:t>
            </a:r>
          </a:p>
          <a:p>
            <a:pPr algn="l">
              <a:buNone/>
            </a:pPr>
            <a:r>
              <a:rPr lang="en-US" dirty="0"/>
              <a:t>  *   In the hospital at (30 - 34 w) then to plan     labor (after 36 w)</a:t>
            </a:r>
          </a:p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   2-when??</a:t>
            </a:r>
            <a:endParaRPr lang="en-US" dirty="0"/>
          </a:p>
          <a:p>
            <a:pPr algn="l">
              <a:buNone/>
            </a:pPr>
            <a:r>
              <a:rPr lang="en-US" dirty="0"/>
              <a:t>    * Every 1-2 weeks till 28 week</a:t>
            </a:r>
          </a:p>
          <a:p>
            <a:pPr algn="l">
              <a:buNone/>
            </a:pPr>
            <a:r>
              <a:rPr lang="en-US" dirty="0"/>
              <a:t>    * Then weekly till 36 week</a:t>
            </a:r>
          </a:p>
          <a:p>
            <a:pPr algn="l">
              <a:buNone/>
            </a:pPr>
            <a:r>
              <a:rPr lang="en-US" dirty="0"/>
              <a:t>    * Then hospitalize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898" y="609600"/>
            <a:ext cx="7619301" cy="5638800"/>
          </a:xfrm>
        </p:spPr>
        <p:txBody>
          <a:bodyPr>
            <a:normAutofit fontScale="25000" lnSpcReduction="20000"/>
          </a:bodyPr>
          <a:lstStyle/>
          <a:p>
            <a:pPr algn="l">
              <a:buNone/>
            </a:pPr>
            <a:r>
              <a:rPr lang="en-US" sz="5100" dirty="0">
                <a:solidFill>
                  <a:srgbClr val="FF0000"/>
                </a:solidFill>
              </a:rPr>
              <a:t> 3 </a:t>
            </a:r>
            <a:r>
              <a:rPr lang="en-US" sz="7400" dirty="0">
                <a:solidFill>
                  <a:srgbClr val="FF0000"/>
                </a:solidFill>
              </a:rPr>
              <a:t>–How??</a:t>
            </a:r>
          </a:p>
          <a:p>
            <a:pPr algn="l">
              <a:buNone/>
            </a:pPr>
            <a:r>
              <a:rPr lang="en-US" sz="7400" dirty="0">
                <a:solidFill>
                  <a:srgbClr val="FF0000"/>
                </a:solidFill>
              </a:rPr>
              <a:t>     1-</a:t>
            </a:r>
            <a:r>
              <a:rPr lang="en-US" sz="7400" dirty="0"/>
              <a:t>Bed rest (10 hrs daily)</a:t>
            </a:r>
          </a:p>
          <a:p>
            <a:pPr algn="l">
              <a:buNone/>
            </a:pPr>
            <a:r>
              <a:rPr lang="en-US" sz="7400" dirty="0"/>
              <a:t>       2-Diet “decrease  salt", weight gain should not exceed l2 kg.</a:t>
            </a:r>
          </a:p>
          <a:p>
            <a:pPr algn="l">
              <a:buNone/>
            </a:pPr>
            <a:r>
              <a:rPr lang="en-US" sz="7400" dirty="0"/>
              <a:t>       3-Sedation , steroids to enhance fetal lung maturity.</a:t>
            </a:r>
          </a:p>
          <a:p>
            <a:pPr algn="l"/>
            <a:r>
              <a:rPr lang="en-US" sz="7400" dirty="0">
                <a:solidFill>
                  <a:srgbClr val="FF0000"/>
                </a:solidFill>
              </a:rPr>
              <a:t>Drugs?</a:t>
            </a:r>
            <a:r>
              <a:rPr lang="en-US" sz="7400" dirty="0"/>
              <a:t>   </a:t>
            </a:r>
          </a:p>
          <a:p>
            <a:pPr algn="l">
              <a:buFont typeface="Wingdings" pitchFamily="2" charset="2"/>
              <a:buChar char="Ø"/>
            </a:pPr>
            <a:r>
              <a:rPr lang="en-US" sz="7400" dirty="0"/>
              <a:t>Pneumococcal vaccine : Chest infection is the most common cause of heart failure</a:t>
            </a:r>
          </a:p>
          <a:p>
            <a:pPr algn="l">
              <a:buFont typeface="Wingdings" pitchFamily="2" charset="2"/>
              <a:buChar char="Ø"/>
            </a:pPr>
            <a:r>
              <a:rPr lang="en-US" sz="7400" dirty="0" err="1"/>
              <a:t>Benzathine</a:t>
            </a:r>
            <a:r>
              <a:rPr lang="en-US" sz="7400" dirty="0"/>
              <a:t> penicillin 1.2 million I/U 2 weeks as </a:t>
            </a:r>
            <a:r>
              <a:rPr lang="en-US" sz="7400" dirty="0" err="1"/>
              <a:t>prophlaxis</a:t>
            </a:r>
            <a:r>
              <a:rPr lang="en-US" sz="7400" dirty="0"/>
              <a:t> of rheumatic HD</a:t>
            </a:r>
          </a:p>
          <a:p>
            <a:pPr algn="l">
              <a:buFont typeface="Wingdings" pitchFamily="2" charset="2"/>
              <a:buChar char="Ø"/>
            </a:pPr>
            <a:r>
              <a:rPr lang="en-US" sz="7400" dirty="0"/>
              <a:t>- Class III &amp; IV: Hospitalization &amp; </a:t>
            </a:r>
            <a:r>
              <a:rPr lang="en-GB" sz="7400" dirty="0" err="1"/>
              <a:t>tx</a:t>
            </a:r>
            <a:r>
              <a:rPr lang="en-GB" sz="7400" dirty="0"/>
              <a:t> </a:t>
            </a:r>
            <a:r>
              <a:rPr lang="en-US" sz="7400" dirty="0"/>
              <a:t> of heart failure</a:t>
            </a:r>
          </a:p>
          <a:p>
            <a:pPr algn="l"/>
            <a:r>
              <a:rPr lang="en-US" sz="7400" dirty="0"/>
              <a:t>A: analgesics "morphine"</a:t>
            </a:r>
          </a:p>
          <a:p>
            <a:pPr algn="l"/>
            <a:r>
              <a:rPr lang="en-US" sz="7400" dirty="0"/>
              <a:t>B: breathe O2by IPPV</a:t>
            </a:r>
          </a:p>
          <a:p>
            <a:pPr algn="l"/>
            <a:r>
              <a:rPr lang="en-US" sz="7400" dirty="0"/>
              <a:t>C; catheterization of pulmonary A</a:t>
            </a:r>
          </a:p>
          <a:p>
            <a:pPr algn="l"/>
            <a:r>
              <a:rPr lang="en-US" sz="7400" dirty="0"/>
              <a:t>D: drugs, Diuretics, Dilators &amp; </a:t>
            </a:r>
            <a:r>
              <a:rPr lang="en-US" sz="7400" dirty="0" err="1"/>
              <a:t>digoxin</a:t>
            </a:r>
            <a:endParaRPr lang="ar-JO" sz="7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CED893C-FC3C-E98C-A7C5-2DA61973E4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2" r="32216" b="-1"/>
          <a:stretch/>
        </p:blipFill>
        <p:spPr>
          <a:xfrm>
            <a:off x="5503984" y="10"/>
            <a:ext cx="3640016" cy="6857990"/>
          </a:xfrm>
          <a:prstGeom prst="rect">
            <a:avLst/>
          </a:prstGeom>
        </p:spPr>
      </p:pic>
      <p:sp>
        <p:nvSpPr>
          <p:cNvPr id="13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6769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84" y="1"/>
            <a:ext cx="5288016" cy="62952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q"/>
            </a:pPr>
            <a:r>
              <a:rPr lang="en-US" sz="3200" b="1" dirty="0" err="1">
                <a:solidFill>
                  <a:srgbClr val="C00000"/>
                </a:solidFill>
              </a:rPr>
              <a:t>Intranatal</a:t>
            </a:r>
            <a:r>
              <a:rPr lang="en-US" sz="3200" b="1" dirty="0">
                <a:solidFill>
                  <a:srgbClr val="C00000"/>
                </a:solidFill>
              </a:rPr>
              <a:t> management:</a:t>
            </a:r>
          </a:p>
          <a:p>
            <a:pPr>
              <a:lnSpc>
                <a:spcPct val="100000"/>
              </a:lnSpc>
              <a:buFont typeface="Wingdings" pitchFamily="2" charset="2"/>
              <a:buChar char="v"/>
            </a:pPr>
            <a:r>
              <a:rPr lang="en-US" sz="1700" dirty="0"/>
              <a:t> </a:t>
            </a:r>
            <a:endParaRPr lang="en-GB" sz="1700" dirty="0"/>
          </a:p>
          <a:p>
            <a:pPr>
              <a:lnSpc>
                <a:spcPct val="100000"/>
              </a:lnSpc>
              <a:buFont typeface="Wingdings" pitchFamily="2" charset="2"/>
              <a:buChar char="v"/>
            </a:pPr>
            <a:r>
              <a:rPr lang="en-GB" sz="1700" dirty="0"/>
              <a:t>according to WHO classification </a:t>
            </a:r>
            <a:endParaRPr lang="en-US" sz="1700" dirty="0"/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en-US" sz="1700" dirty="0"/>
              <a:t>  Class I &amp; II: leave for spontaneous onset of vaginal delivery (induction is hazardous)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endParaRPr lang="en-GB" sz="1700" dirty="0"/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en-US" sz="1700" dirty="0"/>
              <a:t>Class III:</a:t>
            </a:r>
          </a:p>
          <a:p>
            <a:pPr>
              <a:lnSpc>
                <a:spcPct val="100000"/>
              </a:lnSpc>
              <a:buNone/>
            </a:pPr>
            <a:r>
              <a:rPr lang="en-US" sz="1700" dirty="0"/>
              <a:t>        A- If Completed her family : better to terminate (in first  trimester only)</a:t>
            </a:r>
          </a:p>
          <a:p>
            <a:pPr>
              <a:lnSpc>
                <a:spcPct val="100000"/>
              </a:lnSpc>
              <a:buNone/>
            </a:pPr>
            <a:r>
              <a:rPr lang="en-US" sz="1700" dirty="0"/>
              <a:t>        B- If not completed her family: continue the pregnancy in the hospital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en-US" sz="1700" dirty="0"/>
              <a:t>   </a:t>
            </a:r>
            <a:endParaRPr lang="en-GB" sz="1700" dirty="0"/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endParaRPr lang="en-GB" sz="1700" dirty="0"/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en-US" sz="1700" dirty="0"/>
              <a:t>Class IV : control the heart failure then terminate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endParaRPr lang="en-US" sz="17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74BD3A9-25D1-4691-BE05-149182EC4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8D49CF1A-01DD-4115-A6BB-CFA8F7045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6769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3751C205-2ED1-F96A-9BBA-D86A33E3B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08" y="484631"/>
            <a:ext cx="4755389" cy="1638469"/>
          </a:xfrm>
        </p:spPr>
        <p:txBody>
          <a:bodyPr>
            <a:normAutofit/>
          </a:bodyPr>
          <a:lstStyle/>
          <a:p>
            <a:r>
              <a:rPr lang="en-GB" dirty="0"/>
              <a:t> </a:t>
            </a:r>
            <a:endParaRPr lang="ar-JO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DAFA16-9D2D-4BEC-89D0-B4EABEE9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F3CDA28-5F1B-3432-20FC-007EDC762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74" y="1"/>
            <a:ext cx="5310533" cy="685800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buFont typeface="Wingdings" pitchFamily="2" charset="2"/>
              <a:buChar char="ü"/>
            </a:pPr>
            <a:r>
              <a:rPr lang="en-US" sz="2300" b="1" u="sng" dirty="0">
                <a:solidFill>
                  <a:schemeClr val="tx1"/>
                </a:solidFill>
              </a:rPr>
              <a:t>Delivery is better vaginal but </a:t>
            </a:r>
            <a:r>
              <a:rPr lang="en-US" sz="2300" b="1" u="sng" dirty="0" err="1">
                <a:solidFill>
                  <a:schemeClr val="tx1"/>
                </a:solidFill>
              </a:rPr>
              <a:t>cs</a:t>
            </a:r>
            <a:r>
              <a:rPr lang="en-US" sz="2300" b="1" u="sng" dirty="0">
                <a:solidFill>
                  <a:schemeClr val="tx1"/>
                </a:solidFill>
              </a:rPr>
              <a:t> in :</a:t>
            </a:r>
          </a:p>
          <a:p>
            <a:pPr algn="l">
              <a:lnSpc>
                <a:spcPct val="100000"/>
              </a:lnSpc>
            </a:pPr>
            <a:r>
              <a:rPr lang="en-US" sz="2300" dirty="0" err="1">
                <a:solidFill>
                  <a:schemeClr val="tx1"/>
                </a:solidFill>
              </a:rPr>
              <a:t>Collogen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diseoses</a:t>
            </a:r>
            <a:r>
              <a:rPr lang="en-US" sz="2300" dirty="0">
                <a:solidFill>
                  <a:schemeClr val="tx1"/>
                </a:solidFill>
              </a:rPr>
              <a:t> as Marfan  if having dissecting aortic aneurysm</a:t>
            </a:r>
          </a:p>
          <a:p>
            <a:pPr algn="l">
              <a:lnSpc>
                <a:spcPct val="100000"/>
              </a:lnSpc>
            </a:pPr>
            <a:r>
              <a:rPr lang="en-US" sz="2300" dirty="0">
                <a:solidFill>
                  <a:schemeClr val="tx1"/>
                </a:solidFill>
              </a:rPr>
              <a:t> </a:t>
            </a:r>
            <a:endParaRPr lang="en-GB" sz="2300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2300" dirty="0">
                <a:solidFill>
                  <a:schemeClr val="tx1"/>
                </a:solidFill>
              </a:rPr>
              <a:t>Outflow </a:t>
            </a:r>
            <a:r>
              <a:rPr lang="en-US" sz="2300" dirty="0" err="1">
                <a:solidFill>
                  <a:schemeClr val="tx1"/>
                </a:solidFill>
              </a:rPr>
              <a:t>obstruciion</a:t>
            </a:r>
            <a:r>
              <a:rPr lang="en-US" sz="2300" dirty="0">
                <a:solidFill>
                  <a:schemeClr val="tx1"/>
                </a:solidFill>
              </a:rPr>
              <a:t>: Aortic Stenosis with post stenotic dilatation, 1ry pulmonary hypertension, coarctation of the aorta</a:t>
            </a:r>
          </a:p>
          <a:p>
            <a:pPr algn="l">
              <a:lnSpc>
                <a:spcPct val="100000"/>
              </a:lnSpc>
            </a:pPr>
            <a:r>
              <a:rPr lang="en-US" sz="2300" dirty="0">
                <a:solidFill>
                  <a:schemeClr val="tx1"/>
                </a:solidFill>
              </a:rPr>
              <a:t> </a:t>
            </a:r>
            <a:endParaRPr lang="en-GB" sz="2300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2300" dirty="0">
                <a:solidFill>
                  <a:schemeClr val="tx1"/>
                </a:solidFill>
              </a:rPr>
              <a:t>Cyanotic heart diseases as </a:t>
            </a:r>
            <a:r>
              <a:rPr lang="en-US" sz="2300" dirty="0" err="1">
                <a:solidFill>
                  <a:schemeClr val="tx1"/>
                </a:solidFill>
              </a:rPr>
              <a:t>Fallot</a:t>
            </a:r>
            <a:r>
              <a:rPr lang="en-US" sz="2300" dirty="0">
                <a:solidFill>
                  <a:schemeClr val="tx1"/>
                </a:solidFill>
              </a:rPr>
              <a:t> &amp; </a:t>
            </a:r>
            <a:r>
              <a:rPr lang="en-US" sz="2300" dirty="0" err="1">
                <a:solidFill>
                  <a:schemeClr val="tx1"/>
                </a:solidFill>
              </a:rPr>
              <a:t>Eisenmenger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</a:p>
          <a:p>
            <a:pPr algn="l">
              <a:lnSpc>
                <a:spcPct val="100000"/>
              </a:lnSpc>
            </a:pPr>
            <a:endParaRPr lang="en-GB" sz="2300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Associoted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indicotions</a:t>
            </a:r>
            <a:r>
              <a:rPr lang="en-US" sz="2300" dirty="0">
                <a:solidFill>
                  <a:schemeClr val="tx1"/>
                </a:solidFill>
              </a:rPr>
              <a:t>: fetal or maternal distress,. prolonged labor,</a:t>
            </a:r>
          </a:p>
          <a:p>
            <a:pPr algn="l">
              <a:lnSpc>
                <a:spcPct val="100000"/>
              </a:lnSpc>
            </a:pPr>
            <a:r>
              <a:rPr lang="en-US" sz="2300" dirty="0">
                <a:solidFill>
                  <a:schemeClr val="tx1"/>
                </a:solidFill>
              </a:rPr>
              <a:t>placenta </a:t>
            </a:r>
            <a:r>
              <a:rPr lang="en-US" sz="2300" dirty="0" err="1">
                <a:solidFill>
                  <a:schemeClr val="tx1"/>
                </a:solidFill>
              </a:rPr>
              <a:t>previa</a:t>
            </a:r>
            <a:endParaRPr lang="ar-JO" sz="2300" dirty="0">
              <a:solidFill>
                <a:schemeClr val="tx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5FE2226-1E42-71DD-0660-3D621B45AC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3" r="17029" b="2"/>
          <a:stretch/>
        </p:blipFill>
        <p:spPr>
          <a:xfrm>
            <a:off x="6038090" y="1046929"/>
            <a:ext cx="2742436" cy="476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680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434866"/>
            <a:ext cx="8229600" cy="6324600"/>
          </a:xfrm>
        </p:spPr>
        <p:txBody>
          <a:bodyPr>
            <a:normAutofit fontScale="85000" lnSpcReduction="20000"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800" dirty="0">
                <a:solidFill>
                  <a:srgbClr val="FF0000"/>
                </a:solidFill>
              </a:rPr>
              <a:t>VAGINAL DELIVERY IN CARDIAC PATIENT :</a:t>
            </a:r>
          </a:p>
          <a:p>
            <a:pPr marL="514350" indent="-514350" algn="l">
              <a:buFont typeface="Wingdings" pitchFamily="2" charset="2"/>
              <a:buChar char="v"/>
            </a:pPr>
            <a:r>
              <a:rPr lang="en-US" dirty="0">
                <a:solidFill>
                  <a:srgbClr val="00B050"/>
                </a:solidFill>
              </a:rPr>
              <a:t>1st stage:</a:t>
            </a:r>
          </a:p>
          <a:p>
            <a:pPr algn="l">
              <a:buNone/>
            </a:pPr>
            <a:r>
              <a:rPr lang="en-US" sz="2800" dirty="0"/>
              <a:t>   - </a:t>
            </a:r>
            <a:r>
              <a:rPr lang="en-US" sz="2000" b="1" dirty="0"/>
              <a:t>Semi-sitting</a:t>
            </a:r>
            <a:r>
              <a:rPr lang="en-US" sz="2000" dirty="0"/>
              <a:t> + no bearing down</a:t>
            </a:r>
            <a:endParaRPr lang="en-GB" sz="2000" dirty="0"/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r>
              <a:rPr lang="en-US" sz="2000" dirty="0"/>
              <a:t>     -</a:t>
            </a:r>
            <a:r>
              <a:rPr lang="en-US" sz="2000" b="1" dirty="0"/>
              <a:t>Oxygen + anti failure treatment if needed</a:t>
            </a:r>
            <a:r>
              <a:rPr lang="en-US" sz="2000" dirty="0"/>
              <a:t>.</a:t>
            </a:r>
          </a:p>
          <a:p>
            <a:pPr algn="l">
              <a:buNone/>
            </a:pPr>
            <a:r>
              <a:rPr lang="en-US" sz="2000" dirty="0"/>
              <a:t> </a:t>
            </a:r>
            <a:endParaRPr lang="en-GB" sz="2000" dirty="0"/>
          </a:p>
          <a:p>
            <a:pPr algn="l">
              <a:buNone/>
            </a:pPr>
            <a:r>
              <a:rPr lang="en-US" sz="2000" dirty="0"/>
              <a:t>   - </a:t>
            </a:r>
            <a:r>
              <a:rPr lang="en-US" sz="2000" b="1" dirty="0"/>
              <a:t>Epidural anesthesia ' </a:t>
            </a:r>
            <a:r>
              <a:rPr lang="en-US" sz="2000" dirty="0"/>
              <a:t>except in pulmonary hypertension, aortic </a:t>
            </a:r>
            <a:r>
              <a:rPr lang="en-US" sz="2000" dirty="0" err="1"/>
              <a:t>sten</a:t>
            </a:r>
            <a:r>
              <a:rPr lang="en-US" sz="2000" dirty="0"/>
              <a:t> &amp; cyanotic heart disease (morphine 10 mg is better than pethidine 100 m no lead to tachycardia).</a:t>
            </a:r>
          </a:p>
          <a:p>
            <a:pPr algn="l">
              <a:buNone/>
            </a:pPr>
            <a:r>
              <a:rPr lang="en-US" sz="2000" dirty="0">
                <a:solidFill>
                  <a:srgbClr val="FF0000"/>
                </a:solidFill>
              </a:rPr>
              <a:t>     </a:t>
            </a:r>
            <a:endParaRPr lang="en-GB" sz="2000" dirty="0">
              <a:solidFill>
                <a:srgbClr val="FF0000"/>
              </a:solidFill>
            </a:endParaRPr>
          </a:p>
          <a:p>
            <a:pPr algn="l">
              <a:buNone/>
            </a:pPr>
            <a:r>
              <a:rPr lang="en-US" sz="2000" dirty="0"/>
              <a:t>-</a:t>
            </a:r>
            <a:r>
              <a:rPr lang="en-US" sz="2000" b="1" dirty="0"/>
              <a:t>decrease PV examination and delay ROM</a:t>
            </a:r>
          </a:p>
          <a:p>
            <a:pPr algn="l">
              <a:buNone/>
            </a:pPr>
            <a:r>
              <a:rPr lang="en-US" sz="2000" dirty="0">
                <a:solidFill>
                  <a:srgbClr val="FF0000"/>
                </a:solidFill>
              </a:rPr>
              <a:t>    </a:t>
            </a:r>
            <a:endParaRPr lang="en-GB" sz="2000" dirty="0">
              <a:solidFill>
                <a:srgbClr val="FF0000"/>
              </a:solidFill>
            </a:endParaRPr>
          </a:p>
          <a:p>
            <a:pPr algn="l">
              <a:buNone/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 - </a:t>
            </a:r>
            <a:r>
              <a:rPr lang="en-US" sz="2000" b="1" dirty="0"/>
              <a:t>antibiotic agent IEC:</a:t>
            </a:r>
            <a:r>
              <a:rPr lang="en-US" sz="2000" dirty="0"/>
              <a:t>2g ampicillin IV or IM +1.5mg/kg gentamicin IM during active phase and follow by 1 dose of ampicillin 8 hrs post partum</a:t>
            </a:r>
          </a:p>
          <a:p>
            <a:pPr algn="l">
              <a:buNone/>
            </a:pPr>
            <a:r>
              <a:rPr lang="en-US" sz="2000" dirty="0">
                <a:solidFill>
                  <a:srgbClr val="FF0000"/>
                </a:solidFill>
              </a:rPr>
              <a:t>    </a:t>
            </a:r>
            <a:endParaRPr lang="en-GB" sz="2000" dirty="0">
              <a:solidFill>
                <a:srgbClr val="FF0000"/>
              </a:solidFill>
            </a:endParaRPr>
          </a:p>
          <a:p>
            <a:pPr algn="l">
              <a:buNone/>
            </a:pPr>
            <a:r>
              <a:rPr lang="en-US" sz="2000" dirty="0">
                <a:solidFill>
                  <a:srgbClr val="FF0000"/>
                </a:solidFill>
              </a:rPr>
              <a:t>   </a:t>
            </a:r>
            <a:r>
              <a:rPr lang="en-US" sz="2000" dirty="0"/>
              <a:t>-</a:t>
            </a:r>
            <a:r>
              <a:rPr lang="en-US" sz="2000" b="1" dirty="0"/>
              <a:t>fluid</a:t>
            </a:r>
            <a:r>
              <a:rPr lang="en-US" sz="2000" dirty="0"/>
              <a:t> 125 ml/hour</a:t>
            </a:r>
          </a:p>
          <a:p>
            <a:pPr algn="l">
              <a:buNone/>
            </a:pPr>
            <a:r>
              <a:rPr lang="en-US" sz="2000" dirty="0">
                <a:solidFill>
                  <a:srgbClr val="FF0000"/>
                </a:solidFill>
              </a:rPr>
              <a:t>     </a:t>
            </a:r>
            <a:endParaRPr lang="en-GB" sz="2000" dirty="0">
              <a:solidFill>
                <a:srgbClr val="FF0000"/>
              </a:solidFill>
            </a:endParaRPr>
          </a:p>
          <a:p>
            <a:pPr algn="l">
              <a:buNone/>
            </a:pPr>
            <a:r>
              <a:rPr lang="en-US" sz="2000" dirty="0">
                <a:solidFill>
                  <a:srgbClr val="FF0000"/>
                </a:solidFill>
              </a:rPr>
              <a:t>  </a:t>
            </a:r>
            <a:r>
              <a:rPr lang="en-US" sz="2000" dirty="0"/>
              <a:t>-</a:t>
            </a:r>
            <a:r>
              <a:rPr lang="en-US" sz="2000" b="1" dirty="0"/>
              <a:t>vital sign every 15 minute and every 10 m in second stage</a:t>
            </a:r>
          </a:p>
          <a:p>
            <a:pPr algn="l">
              <a:buNone/>
            </a:pPr>
            <a:r>
              <a:rPr lang="en-US" sz="2000" dirty="0">
                <a:solidFill>
                  <a:srgbClr val="FF0000"/>
                </a:solidFill>
              </a:rPr>
              <a:t>     </a:t>
            </a:r>
            <a:endParaRPr lang="en-GB" sz="2000" dirty="0">
              <a:solidFill>
                <a:srgbClr val="FF0000"/>
              </a:solidFill>
            </a:endParaRPr>
          </a:p>
          <a:p>
            <a:pPr algn="l">
              <a:buNone/>
            </a:pPr>
            <a:r>
              <a:rPr lang="en-US" sz="2000" dirty="0">
                <a:solidFill>
                  <a:srgbClr val="FF0000"/>
                </a:solidFill>
              </a:rPr>
              <a:t>   </a:t>
            </a:r>
            <a:r>
              <a:rPr lang="en-US" sz="2000" b="1" dirty="0" err="1"/>
              <a:t>intrapartum</a:t>
            </a:r>
            <a:r>
              <a:rPr lang="en-US" sz="2000" b="1" dirty="0"/>
              <a:t> assessment</a:t>
            </a:r>
            <a:r>
              <a:rPr lang="en-US" sz="2000" dirty="0"/>
              <a:t>  of FWB</a:t>
            </a:r>
          </a:p>
          <a:p>
            <a:pPr algn="l"/>
            <a:endParaRPr lang="en-GB" sz="2000" dirty="0"/>
          </a:p>
          <a:p>
            <a:pPr algn="l"/>
            <a:endParaRPr lang="ar-JO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070" y="457200"/>
            <a:ext cx="7702330" cy="617220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rgbClr val="00B050"/>
                </a:solidFill>
              </a:rPr>
              <a:t>secand</a:t>
            </a:r>
            <a:r>
              <a:rPr lang="en-US" dirty="0">
                <a:solidFill>
                  <a:srgbClr val="00B050"/>
                </a:solidFill>
              </a:rPr>
              <a:t> stage:</a:t>
            </a:r>
          </a:p>
          <a:p>
            <a:pPr algn="l">
              <a:buNone/>
            </a:pPr>
            <a:r>
              <a:rPr lang="en-US" sz="2000" dirty="0">
                <a:solidFill>
                  <a:srgbClr val="00B050"/>
                </a:solidFill>
              </a:rPr>
              <a:t>        -</a:t>
            </a:r>
            <a:r>
              <a:rPr lang="en-US" sz="2000" dirty="0"/>
              <a:t> Forceps delivery can be used to shorten the 2nd stage</a:t>
            </a:r>
          </a:p>
          <a:p>
            <a:pPr algn="l">
              <a:buNone/>
            </a:pPr>
            <a:r>
              <a:rPr lang="en-US" sz="2000" dirty="0"/>
              <a:t>        -Usually easy: small fetus + congested ripened </a:t>
            </a:r>
            <a:r>
              <a:rPr lang="en-US" sz="2000" dirty="0" err="1"/>
              <a:t>ceryix</a:t>
            </a:r>
            <a:endParaRPr lang="en-GB" dirty="0">
              <a:solidFill>
                <a:srgbClr val="00B050"/>
              </a:solidFill>
            </a:endParaRPr>
          </a:p>
          <a:p>
            <a:pPr algn="l">
              <a:buFont typeface="Wingdings" pitchFamily="2" charset="2"/>
              <a:buChar char="v"/>
            </a:pPr>
            <a:r>
              <a:rPr lang="en-US" dirty="0">
                <a:solidFill>
                  <a:srgbClr val="00B050"/>
                </a:solidFill>
              </a:rPr>
              <a:t>third stage:</a:t>
            </a:r>
          </a:p>
          <a:p>
            <a:pPr algn="l">
              <a:buNone/>
            </a:pPr>
            <a:r>
              <a:rPr lang="en-US" dirty="0">
                <a:solidFill>
                  <a:srgbClr val="00B050"/>
                </a:solidFill>
              </a:rPr>
              <a:t>   </a:t>
            </a:r>
            <a:endParaRPr lang="en-GB" dirty="0">
              <a:solidFill>
                <a:srgbClr val="00B050"/>
              </a:solidFill>
            </a:endParaRPr>
          </a:p>
          <a:p>
            <a:pPr algn="l">
              <a:buNone/>
            </a:pPr>
            <a:r>
              <a:rPr lang="en-US" dirty="0">
                <a:solidFill>
                  <a:srgbClr val="00B050"/>
                </a:solidFill>
              </a:rPr>
              <a:t>- </a:t>
            </a:r>
            <a:r>
              <a:rPr lang="en-US" sz="2000" dirty="0"/>
              <a:t>Avoid </a:t>
            </a:r>
            <a:r>
              <a:rPr lang="en-US" sz="2000" dirty="0" err="1"/>
              <a:t>ergometrin</a:t>
            </a:r>
            <a:r>
              <a:rPr lang="en-US" sz="2000" dirty="0"/>
              <a:t>  lead to </a:t>
            </a:r>
            <a:r>
              <a:rPr lang="en-US" sz="2000" dirty="0" err="1"/>
              <a:t>increas</a:t>
            </a:r>
            <a:r>
              <a:rPr lang="en-US" sz="2000" dirty="0"/>
              <a:t> heart load due to VC + strong uterine </a:t>
            </a:r>
            <a:r>
              <a:rPr lang="en-US" sz="2000" dirty="0" err="1"/>
              <a:t>contractioris</a:t>
            </a:r>
            <a:r>
              <a:rPr lang="en-US" sz="2000" dirty="0"/>
              <a:t> may increase  arrhythmias</a:t>
            </a:r>
          </a:p>
          <a:p>
            <a:pPr algn="l">
              <a:buNone/>
            </a:pPr>
            <a:r>
              <a:rPr lang="en-US" sz="2000" dirty="0"/>
              <a:t>     </a:t>
            </a:r>
            <a:endParaRPr lang="en-GB" sz="2000" dirty="0"/>
          </a:p>
          <a:p>
            <a:pPr algn="l">
              <a:buNone/>
            </a:pPr>
            <a:r>
              <a:rPr lang="en-US" sz="2000" dirty="0"/>
              <a:t> - Frusemide my be given</a:t>
            </a:r>
          </a:p>
          <a:p>
            <a:pPr algn="l">
              <a:buNone/>
            </a:pPr>
            <a:r>
              <a:rPr lang="en-US" sz="2000" dirty="0"/>
              <a:t>     </a:t>
            </a:r>
            <a:endParaRPr lang="en-GB" sz="2000" dirty="0"/>
          </a:p>
          <a:p>
            <a:pPr algn="l">
              <a:buNone/>
            </a:pPr>
            <a:r>
              <a:rPr lang="en-US" sz="2000" dirty="0"/>
              <a:t> -Guard against PPH</a:t>
            </a:r>
          </a:p>
          <a:p>
            <a:pPr algn="l">
              <a:buFont typeface="Wingdings" pitchFamily="2" charset="2"/>
              <a:buChar char="v"/>
            </a:pPr>
            <a:r>
              <a:rPr lang="en-US" sz="2000" dirty="0">
                <a:solidFill>
                  <a:srgbClr val="00B050"/>
                </a:solidFill>
              </a:rPr>
              <a:t> </a:t>
            </a:r>
            <a:endParaRPr lang="ar-JO" sz="20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FF94005-586C-9F26-4170-1CBDE42F0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897" y="0"/>
            <a:ext cx="8364482" cy="6689397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dirty="0">
                <a:solidFill>
                  <a:srgbClr val="00B050"/>
                </a:solidFill>
              </a:rPr>
              <a:t>post natal management :</a:t>
            </a:r>
          </a:p>
          <a:p>
            <a:pPr algn="l">
              <a:buFont typeface="Wingdings" pitchFamily="2" charset="2"/>
              <a:buChar char="Ø"/>
            </a:pPr>
            <a:r>
              <a:rPr lang="en-US" sz="2000" dirty="0">
                <a:solidFill>
                  <a:srgbClr val="00B050"/>
                </a:solidFill>
              </a:rPr>
              <a:t> </a:t>
            </a:r>
            <a:endParaRPr lang="en-GB" sz="2000" dirty="0">
              <a:solidFill>
                <a:srgbClr val="00B050"/>
              </a:solidFill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000" b="1" dirty="0">
                <a:solidFill>
                  <a:srgbClr val="C00000"/>
                </a:solidFill>
              </a:rPr>
              <a:t>Lactation</a:t>
            </a:r>
            <a:r>
              <a:rPr lang="en-US" sz="2000" dirty="0"/>
              <a:t>:  Breast feeding is allowed unless severely compromised</a:t>
            </a:r>
          </a:p>
          <a:p>
            <a:pPr algn="l"/>
            <a:endParaRPr lang="en-GB" sz="2000" dirty="0"/>
          </a:p>
          <a:p>
            <a:pPr algn="l"/>
            <a:r>
              <a:rPr lang="en-US" sz="2000" b="1" dirty="0">
                <a:solidFill>
                  <a:srgbClr val="C00000"/>
                </a:solidFill>
              </a:rPr>
              <a:t>CONTRACEPTION</a:t>
            </a:r>
            <a:r>
              <a:rPr lang="en-US" sz="2000" dirty="0"/>
              <a:t>: </a:t>
            </a:r>
            <a:endParaRPr lang="en-GB" sz="2000" dirty="0"/>
          </a:p>
          <a:p>
            <a:pPr algn="l"/>
            <a:r>
              <a:rPr lang="en-GB" sz="2000" b="1" dirty="0"/>
              <a:t>1- </a:t>
            </a:r>
            <a:r>
              <a:rPr lang="en-US" sz="2000" b="1" dirty="0"/>
              <a:t>Steroidal contraception is contraindicated as it may precipitate </a:t>
            </a:r>
            <a:r>
              <a:rPr lang="en-US" sz="2000" b="1" dirty="0" err="1"/>
              <a:t>thrombo-embolic</a:t>
            </a:r>
            <a:r>
              <a:rPr lang="en-US" sz="2000" b="1" dirty="0"/>
              <a:t> </a:t>
            </a:r>
            <a:r>
              <a:rPr lang="en-US" sz="2000" dirty="0"/>
              <a:t>phenomenon</a:t>
            </a:r>
          </a:p>
          <a:p>
            <a:pPr algn="l"/>
            <a:r>
              <a:rPr lang="en-US" sz="2000" dirty="0"/>
              <a:t>. </a:t>
            </a:r>
            <a:r>
              <a:rPr lang="en-GB" sz="2000" dirty="0"/>
              <a:t>2- </a:t>
            </a:r>
            <a:r>
              <a:rPr lang="en-US" sz="2000" b="1" dirty="0"/>
              <a:t>Intrauterine device is avoided for fear of infection.</a:t>
            </a:r>
          </a:p>
          <a:p>
            <a:pPr algn="l"/>
            <a:r>
              <a:rPr lang="en-US" sz="2000" b="1" dirty="0"/>
              <a:t> </a:t>
            </a:r>
            <a:r>
              <a:rPr lang="en-GB" sz="2000" b="1" dirty="0"/>
              <a:t>3- </a:t>
            </a:r>
            <a:r>
              <a:rPr lang="en-US" sz="2000" b="1" dirty="0"/>
              <a:t>Progestin only pills or parenteral progestins </a:t>
            </a:r>
            <a:r>
              <a:rPr lang="en-US" sz="2000" dirty="0"/>
              <a:t>are safe and effective. They may cause irregular bleeding specially if the patient is </a:t>
            </a:r>
            <a:r>
              <a:rPr lang="en-US" sz="2000" dirty="0" err="1"/>
              <a:t>anticoagulated</a:t>
            </a:r>
            <a:endParaRPr lang="en-US" sz="2000" dirty="0"/>
          </a:p>
          <a:p>
            <a:pPr algn="l"/>
            <a:r>
              <a:rPr lang="en-US" sz="2000" dirty="0"/>
              <a:t>. </a:t>
            </a:r>
            <a:r>
              <a:rPr lang="en-GB" sz="2000" dirty="0"/>
              <a:t>4- </a:t>
            </a:r>
            <a:r>
              <a:rPr lang="en-US" sz="2000" b="1" dirty="0"/>
              <a:t>Barrier</a:t>
            </a:r>
            <a:r>
              <a:rPr lang="en-GB" sz="2000" b="1" dirty="0"/>
              <a:t> </a:t>
            </a:r>
            <a:r>
              <a:rPr lang="en-US" sz="2000" b="1" dirty="0"/>
              <a:t>method of contraceptives (condom) is the best.</a:t>
            </a:r>
          </a:p>
          <a:p>
            <a:pPr algn="l"/>
            <a:r>
              <a:rPr lang="en-US" sz="2000" b="1" dirty="0"/>
              <a:t> </a:t>
            </a:r>
            <a:r>
              <a:rPr lang="en-GB" sz="2000" b="1" dirty="0"/>
              <a:t>5-</a:t>
            </a:r>
            <a:r>
              <a:rPr lang="en-US" sz="2000" b="1" dirty="0"/>
              <a:t>Sterilization should be considered with the completion of </a:t>
            </a:r>
            <a:r>
              <a:rPr lang="en-GB" sz="2000" b="1" dirty="0"/>
              <a:t>the family</a:t>
            </a:r>
            <a:endParaRPr lang="en-US" sz="2000" dirty="0"/>
          </a:p>
          <a:p>
            <a:pPr algn="l"/>
            <a:r>
              <a:rPr lang="en-US" sz="2000" dirty="0"/>
              <a:t>.Best are: mechanical methods, sterilization or POP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3486254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3200" dirty="0"/>
              <a:t>Risk factors for the development of heart failure in</a:t>
            </a:r>
            <a:br>
              <a:rPr lang="en-US" sz="3200" dirty="0"/>
            </a:br>
            <a:r>
              <a:rPr lang="en-US" sz="3200" dirty="0"/>
              <a:t>pregnancy</a:t>
            </a:r>
          </a:p>
        </p:txBody>
      </p:sp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450499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Respiratory or urinary infections.</a:t>
            </a:r>
          </a:p>
          <a:p>
            <a:r>
              <a:rPr lang="en-US" dirty="0" err="1"/>
              <a:t>Anaemia</a:t>
            </a:r>
            <a:r>
              <a:rPr lang="en-US" dirty="0"/>
              <a:t>.</a:t>
            </a:r>
          </a:p>
          <a:p>
            <a:r>
              <a:rPr lang="en-US" dirty="0"/>
              <a:t>Obesity.</a:t>
            </a:r>
          </a:p>
          <a:p>
            <a:r>
              <a:rPr lang="en-US" dirty="0"/>
              <a:t>Corticosteroids.</a:t>
            </a:r>
          </a:p>
          <a:p>
            <a:r>
              <a:rPr lang="en-US" dirty="0" err="1"/>
              <a:t>Tocolytics</a:t>
            </a:r>
            <a:r>
              <a:rPr lang="en-US" dirty="0"/>
              <a:t>.</a:t>
            </a:r>
          </a:p>
          <a:p>
            <a:r>
              <a:rPr lang="en-US" dirty="0"/>
              <a:t>Multiple gestation.</a:t>
            </a:r>
          </a:p>
          <a:p>
            <a:r>
              <a:rPr lang="en-US" dirty="0"/>
              <a:t>Hypertension.</a:t>
            </a:r>
          </a:p>
          <a:p>
            <a:r>
              <a:rPr lang="en-US" dirty="0"/>
              <a:t>Arrhythmias.</a:t>
            </a:r>
          </a:p>
          <a:p>
            <a:r>
              <a:rPr lang="en-US" dirty="0"/>
              <a:t>Pain-related stress.</a:t>
            </a:r>
          </a:p>
          <a:p>
            <a:r>
              <a:rPr lang="en-US" dirty="0"/>
              <a:t>Fluid overload.</a:t>
            </a:r>
          </a:p>
        </p:txBody>
      </p:sp>
    </p:spTree>
    <p:extLst>
      <p:ext uri="{BB962C8B-B14F-4D97-AF65-F5344CB8AC3E}">
        <p14:creationId xmlns:p14="http://schemas.microsoft.com/office/powerpoint/2010/main" val="16122320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Cardiac diseases </a:t>
            </a:r>
            <a:br>
              <a:rPr lang="en-US" dirty="0"/>
            </a:br>
            <a:r>
              <a:rPr lang="en-US" dirty="0"/>
              <a:t>in pregnancy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cardiomyopathies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Hypertrophic cardiomyopathy (HCM) has been considered a relatively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rare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disease in pregnant women. However, the diagnosis is increasing in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frequency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due to increased awareness and improved screening.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Syncope may occur from left ventricular outflow tract obstruction, arrhythmias, or myocardial ischemia or infarction. 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Clinical deterioration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during pregnancy is uncommon, occurring in less than 5% of previously asymptomatic patients. The presence of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outflow obstruction at baseline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increases the risk of clinical deterioration</a:t>
            </a:r>
          </a:p>
        </p:txBody>
      </p:sp>
    </p:spTree>
    <p:extLst>
      <p:ext uri="{BB962C8B-B14F-4D97-AF65-F5344CB8AC3E}">
        <p14:creationId xmlns:p14="http://schemas.microsoft.com/office/powerpoint/2010/main" val="30472291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Cnt</a:t>
            </a:r>
            <a:r>
              <a:rPr lang="en-US" dirty="0"/>
              <a:t> HCM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Management of HCM in pregnancy should focus on preventing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blood loss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avoiding the use of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drugs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that cause vasodilatation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en-US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Beta blockers, diuretics, and calcium channel blockers ,should be used in symptomatic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pateints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Vaginal delivery is preferred.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Shortening of the second stage of labor by the use of forceps or vacuum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assistance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should be considered in patients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with left ventricular outflow obstruction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Oxytocin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is the preferred agent for induction as compared to prostaglandins due to the vasodilatory effect .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153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Gross HCM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99" y="2653049"/>
            <a:ext cx="6442656" cy="3644721"/>
          </a:xfrm>
        </p:spPr>
      </p:pic>
    </p:spTree>
    <p:extLst>
      <p:ext uri="{BB962C8B-B14F-4D97-AF65-F5344CB8AC3E}">
        <p14:creationId xmlns:p14="http://schemas.microsoft.com/office/powerpoint/2010/main" val="3026238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67762" y="630936"/>
            <a:ext cx="3926681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D21332B-FE15-41A6-8919-8563A89EA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675" y="3741641"/>
            <a:ext cx="7600649" cy="1857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 rtl="0"/>
            <a:r>
              <a:rPr lang="en-US" sz="3900" spc="800"/>
              <a:t>Cardiovascular changes during pregnancy</a:t>
            </a: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439F6CA3-780D-4C3A-A889-C705E7E7D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64368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7" name="Graphic 6" descr="Heart Organ">
            <a:extLst>
              <a:ext uri="{FF2B5EF4-FFF2-40B4-BE49-F238E27FC236}">
                <a16:creationId xmlns:a16="http://schemas.microsoft.com/office/drawing/2014/main" id="{428C8A2E-2B18-D860-1A09-8C525CD17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8271" y="941544"/>
            <a:ext cx="2487458" cy="248745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6335BA4-3C40-424B-A885-29B1007B8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err="1">
                <a:solidFill>
                  <a:srgbClr val="FF0000"/>
                </a:solidFill>
              </a:rPr>
              <a:t>Peripartum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cardiomyopathy</a:t>
            </a:r>
            <a:r>
              <a:rPr lang="en-US" dirty="0">
                <a:solidFill>
                  <a:srgbClr val="FF0000"/>
                </a:solidFill>
              </a:rPr>
              <a:t> PPCMI:1/1500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rgbClr val="00B050"/>
                </a:solidFill>
              </a:rPr>
              <a:t> Definition</a:t>
            </a:r>
            <a:r>
              <a:rPr lang="en-US" dirty="0"/>
              <a:t>: dilated </a:t>
            </a:r>
            <a:r>
              <a:rPr lang="en-US" dirty="0" err="1"/>
              <a:t>cardiomyopathy</a:t>
            </a:r>
            <a:r>
              <a:rPr lang="en-US" dirty="0"/>
              <a:t> &gt;&gt; HF in 3rd </a:t>
            </a:r>
            <a:r>
              <a:rPr lang="en-US" dirty="0" err="1"/>
              <a:t>ftimester</a:t>
            </a:r>
            <a:r>
              <a:rPr lang="en-US" dirty="0"/>
              <a:t> /</a:t>
            </a:r>
            <a:r>
              <a:rPr lang="en-US" dirty="0" err="1"/>
              <a:t>puerperium</a:t>
            </a:r>
            <a:r>
              <a:rPr lang="en-US" dirty="0"/>
              <a:t>(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first month after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delivery)</a:t>
            </a: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rgbClr val="00B050"/>
                </a:solidFill>
              </a:rPr>
              <a:t>I </a:t>
            </a:r>
            <a:r>
              <a:rPr lang="en-US" dirty="0" err="1">
                <a:solidFill>
                  <a:srgbClr val="00B050"/>
                </a:solidFill>
              </a:rPr>
              <a:t>Etioloev</a:t>
            </a:r>
            <a:r>
              <a:rPr lang="en-US" dirty="0"/>
              <a:t>: unknown but may be viral infection, autoimmune</a:t>
            </a:r>
          </a:p>
          <a:p>
            <a:pPr>
              <a:buFont typeface="Wingdings" pitchFamily="2" charset="2"/>
              <a:buChar char="v"/>
            </a:pPr>
            <a:r>
              <a:rPr lang="en-US" b="1" dirty="0"/>
              <a:t>(PPCM) is </a:t>
            </a:r>
            <a:r>
              <a:rPr lang="en-US" b="1" dirty="0" err="1"/>
              <a:t>specifi</a:t>
            </a:r>
            <a:r>
              <a:rPr lang="en-US" b="1" dirty="0"/>
              <a:t> </a:t>
            </a:r>
            <a:r>
              <a:rPr lang="en-US" b="1" dirty="0" err="1"/>
              <a:t>cally</a:t>
            </a:r>
            <a:r>
              <a:rPr lang="en-US" b="1" dirty="0"/>
              <a:t> caused by pregnancy</a:t>
            </a: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rgbClr val="00B050"/>
                </a:solidFill>
              </a:rPr>
              <a:t>predisposing factors </a:t>
            </a:r>
            <a:r>
              <a:rPr lang="en-US" dirty="0"/>
              <a:t>: hypertension, twins, </a:t>
            </a:r>
            <a:r>
              <a:rPr lang="en-US" dirty="0" err="1"/>
              <a:t>genetii</a:t>
            </a:r>
            <a:r>
              <a:rPr lang="en-US" dirty="0"/>
              <a:t> predisposition, Obesity, poor nutritional status</a:t>
            </a:r>
          </a:p>
          <a:p>
            <a:pPr>
              <a:buFont typeface="Wingdings" pitchFamily="2" charset="2"/>
              <a:buChar char="v"/>
            </a:pPr>
            <a:r>
              <a:rPr lang="en-US" dirty="0" err="1">
                <a:solidFill>
                  <a:srgbClr val="00B050"/>
                </a:solidFill>
              </a:rPr>
              <a:t>IPrognosis</a:t>
            </a:r>
            <a:r>
              <a:rPr lang="en-US" dirty="0">
                <a:solidFill>
                  <a:srgbClr val="00B050"/>
                </a:solidFill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/>
              <a:t>Mortaliry</a:t>
            </a:r>
            <a:r>
              <a:rPr lang="en-US" dirty="0"/>
              <a:t> in 25-50 %(fatal)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Mortality in next pregnancy is 80%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rgbClr val="00B050"/>
                </a:solidFill>
              </a:rPr>
              <a:t>Treatment: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Hospitalization.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Digitalis.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Decrease after load (</a:t>
            </a:r>
            <a:r>
              <a:rPr lang="en-US" dirty="0" err="1"/>
              <a:t>hydralazin</a:t>
            </a:r>
            <a:r>
              <a:rPr lang="en-US" dirty="0"/>
              <a:t>), decrease preload (diuretics)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Heparin (risk of thrombus formation in dilated heart, it is the cause of death)</a:t>
            </a:r>
            <a:endParaRPr lang="ar-JO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33400"/>
            <a:ext cx="74580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References 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Obstetrics by Ten Teachers / 20</a:t>
            </a:r>
            <a:r>
              <a:rPr lang="en-US" baseline="30000" dirty="0"/>
              <a:t>th</a:t>
            </a:r>
            <a:r>
              <a:rPr lang="en-US" dirty="0"/>
              <a:t> edition </a:t>
            </a:r>
          </a:p>
          <a:p>
            <a:r>
              <a:rPr lang="en-US" dirty="0" err="1"/>
              <a:t>Usmle</a:t>
            </a:r>
            <a:r>
              <a:rPr lang="en-US" dirty="0"/>
              <a:t> step 2 ck obstetrics and gynecology /2019</a:t>
            </a:r>
          </a:p>
          <a:p>
            <a:r>
              <a:rPr lang="en-US" dirty="0"/>
              <a:t>Pregnancy and Congenital Heart Disease</a:t>
            </a:r>
          </a:p>
          <a:p>
            <a:r>
              <a:rPr lang="en-US" b="1" dirty="0"/>
              <a:t>DC </a:t>
            </a:r>
            <a:r>
              <a:rPr lang="en-US" b="1" dirty="0" err="1"/>
              <a:t>Dutta’s</a:t>
            </a:r>
            <a:r>
              <a:rPr lang="en-US" dirty="0"/>
              <a:t> Textbook of </a:t>
            </a:r>
            <a:r>
              <a:rPr lang="en-US" b="1" dirty="0"/>
              <a:t>Obstetrics</a:t>
            </a:r>
          </a:p>
          <a:p>
            <a:r>
              <a:rPr lang="en-US" dirty="0"/>
              <a:t> ESC Guidelines on the management of cardiovascular diseases during pregnancy</a:t>
            </a:r>
          </a:p>
          <a:p>
            <a:r>
              <a:rPr lang="en-US" dirty="0" err="1"/>
              <a:t>SixYearGyna</a:t>
            </a:r>
            <a:r>
              <a:rPr lang="en-US" dirty="0"/>
              <a:t> &amp; </a:t>
            </a:r>
            <a:r>
              <a:rPr lang="en-US" dirty="0" err="1"/>
              <a:t>ObstDr</a:t>
            </a:r>
            <a:r>
              <a:rPr lang="en-US" dirty="0"/>
              <a:t>. M. </a:t>
            </a:r>
            <a:r>
              <a:rPr lang="en-US" dirty="0" err="1"/>
              <a:t>Elsokkary</a:t>
            </a:r>
            <a:r>
              <a:rPr lang="ar-JO" dirty="0"/>
              <a:t> </a:t>
            </a:r>
            <a:r>
              <a:rPr lang="en-US" dirty="0" err="1"/>
              <a:t>Obst</a:t>
            </a:r>
            <a:r>
              <a:rPr lang="en-US" dirty="0"/>
              <a:t> 1&amp;2</a:t>
            </a:r>
          </a:p>
          <a:p>
            <a:r>
              <a:rPr lang="en-US" dirty="0"/>
              <a:t>Up to date</a:t>
            </a:r>
            <a:endParaRPr lang="ar-JO" dirty="0"/>
          </a:p>
          <a:p>
            <a:endParaRPr lang="ar-JO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71472" y="2714620"/>
            <a:ext cx="7772400" cy="1470025"/>
          </a:xfrm>
        </p:spPr>
        <p:txBody>
          <a:bodyPr/>
          <a:lstStyle/>
          <a:p>
            <a:r>
              <a:rPr lang="en-US" b="1" i="1" dirty="0"/>
              <a:t>RHEUMATIC HEART DISEASE</a:t>
            </a:r>
            <a:br>
              <a:rPr lang="en-US" b="1" i="1" dirty="0"/>
            </a:br>
            <a:endParaRPr lang="ar-JO" b="1" i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RHEUMATIC HEART DISEASE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The most common acquired cardiac disease in pregnancy .</a:t>
            </a:r>
          </a:p>
          <a:p>
            <a:pPr algn="l"/>
            <a:r>
              <a:rPr lang="en-US" dirty="0"/>
              <a:t> The most common lesion associated with rheumatic heart disease is </a:t>
            </a:r>
            <a:r>
              <a:rPr lang="en-US" b="1" dirty="0">
                <a:solidFill>
                  <a:srgbClr val="C00000"/>
                </a:solidFill>
              </a:rPr>
              <a:t>mitral </a:t>
            </a:r>
            <a:r>
              <a:rPr lang="en-US" b="1" dirty="0" err="1">
                <a:solidFill>
                  <a:srgbClr val="C00000"/>
                </a:solidFill>
              </a:rPr>
              <a:t>stenosis</a:t>
            </a:r>
            <a:r>
              <a:rPr lang="en-US" dirty="0"/>
              <a:t>, followed by </a:t>
            </a:r>
            <a:r>
              <a:rPr lang="en-US" b="1" dirty="0">
                <a:solidFill>
                  <a:srgbClr val="C00000"/>
                </a:solidFill>
              </a:rPr>
              <a:t>mitral regurgitation</a:t>
            </a:r>
            <a:r>
              <a:rPr lang="en-US" dirty="0"/>
              <a:t>.</a:t>
            </a:r>
          </a:p>
          <a:p>
            <a:pPr algn="l"/>
            <a:r>
              <a:rPr lang="en-US" dirty="0"/>
              <a:t> Patients with mitral </a:t>
            </a:r>
            <a:r>
              <a:rPr lang="en-US" dirty="0" err="1"/>
              <a:t>stenosis</a:t>
            </a:r>
            <a:r>
              <a:rPr lang="en-US" dirty="0"/>
              <a:t>, especially those with a valve area less than </a:t>
            </a:r>
            <a:r>
              <a:rPr lang="en-US" b="1" dirty="0"/>
              <a:t>1.5</a:t>
            </a:r>
            <a:r>
              <a:rPr lang="en-US" dirty="0"/>
              <a:t> cm2 , are at high risk of inadequate diastolic flow </a:t>
            </a:r>
          </a:p>
          <a:p>
            <a:pPr algn="l"/>
            <a:endParaRPr lang="en-US" b="1" u="sng" dirty="0"/>
          </a:p>
          <a:p>
            <a:pPr algn="l"/>
            <a:endParaRPr lang="en-US" b="1" u="sng" dirty="0"/>
          </a:p>
          <a:p>
            <a:pPr algn="l"/>
            <a:endParaRPr lang="ar-JO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785794"/>
            <a:ext cx="8329642" cy="534036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 During pregnancy, the mechanical obstruction associated with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mitral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stenosis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worsens as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cardiac output increases</a:t>
            </a:r>
            <a:r>
              <a:rPr lang="en-US" dirty="0"/>
              <a:t>. </a:t>
            </a:r>
          </a:p>
          <a:p>
            <a:pPr algn="l"/>
            <a:r>
              <a:rPr lang="en-US" dirty="0"/>
              <a:t>Asymptomatic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patients may develop symptoms of cardiac </a:t>
            </a:r>
            <a:r>
              <a:rPr lang="en-US" dirty="0" err="1"/>
              <a:t>decompensation</a:t>
            </a:r>
            <a:endParaRPr lang="en-US" dirty="0"/>
          </a:p>
          <a:p>
            <a:pPr algn="l"/>
            <a:r>
              <a:rPr lang="en-US" dirty="0"/>
              <a:t> or pulmonary edema as</a:t>
            </a:r>
          </a:p>
          <a:p>
            <a:pPr algn="l">
              <a:buNone/>
            </a:pPr>
            <a:r>
              <a:rPr lang="en-US" dirty="0"/>
              <a:t> pregnancy progresses. </a:t>
            </a:r>
          </a:p>
          <a:p>
            <a:pPr algn="l">
              <a:buNone/>
            </a:pPr>
            <a:endParaRPr lang="en-US" dirty="0"/>
          </a:p>
          <a:p>
            <a:pPr algn="l"/>
            <a:endParaRPr lang="en-US" dirty="0"/>
          </a:p>
          <a:p>
            <a:pPr algn="l"/>
            <a:endParaRPr lang="ar-JO" dirty="0"/>
          </a:p>
        </p:txBody>
      </p:sp>
      <p:pic>
        <p:nvPicPr>
          <p:cNvPr id="13314" name="Picture 2" descr="mitral val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3643314"/>
            <a:ext cx="4141440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/>
              <a:t>  so they are at high risk for developing :</a:t>
            </a:r>
          </a:p>
          <a:p>
            <a:pPr algn="l"/>
            <a:r>
              <a:rPr lang="en-US" b="1" u="sng" dirty="0" err="1"/>
              <a:t>Atrial</a:t>
            </a:r>
            <a:r>
              <a:rPr lang="en-US" b="1" u="sng" dirty="0"/>
              <a:t> fibrillation </a:t>
            </a:r>
          </a:p>
          <a:p>
            <a:pPr algn="l"/>
            <a:r>
              <a:rPr lang="en-US" b="1" u="sng" dirty="0" err="1"/>
              <a:t>subacute</a:t>
            </a:r>
            <a:r>
              <a:rPr lang="en-US" b="1" u="sng" dirty="0"/>
              <a:t> bacterial </a:t>
            </a:r>
            <a:r>
              <a:rPr lang="en-US" b="1" u="sng" dirty="0" err="1"/>
              <a:t>endocarditis</a:t>
            </a:r>
            <a:endParaRPr lang="en-US" b="1" u="sng" dirty="0"/>
          </a:p>
          <a:p>
            <a:pPr algn="l"/>
            <a:r>
              <a:rPr lang="en-US" b="1" u="sng" dirty="0" err="1"/>
              <a:t>thromboembolic</a:t>
            </a:r>
            <a:r>
              <a:rPr lang="en-US" b="1" u="sng" dirty="0"/>
              <a:t> disease</a:t>
            </a:r>
            <a:r>
              <a:rPr lang="en-US" dirty="0"/>
              <a:t>. </a:t>
            </a:r>
          </a:p>
          <a:p>
            <a:pPr algn="l"/>
            <a:r>
              <a:rPr lang="en-US" b="1" u="sng" dirty="0"/>
              <a:t>heart failure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Management </a:t>
            </a:r>
            <a:endParaRPr lang="ar-JO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dirty="0"/>
              <a:t>Early identification </a:t>
            </a:r>
          </a:p>
          <a:p>
            <a:pPr algn="l">
              <a:buNone/>
            </a:pPr>
            <a:r>
              <a:rPr lang="en-US" dirty="0"/>
              <a:t>Multi disciplinary approach </a:t>
            </a:r>
          </a:p>
          <a:p>
            <a:pPr algn="l">
              <a:buNone/>
            </a:pPr>
            <a:r>
              <a:rPr lang="en-US" dirty="0" err="1"/>
              <a:t>Intrapartum</a:t>
            </a:r>
            <a:r>
              <a:rPr lang="en-US" dirty="0"/>
              <a:t> care </a:t>
            </a:r>
          </a:p>
          <a:p>
            <a:pPr algn="l">
              <a:buNone/>
            </a:pPr>
            <a:r>
              <a:rPr lang="en-US" dirty="0"/>
              <a:t>Post partum monitoring </a:t>
            </a:r>
            <a:endParaRPr lang="ar-JO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Management during pregnancy 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42844" y="1600200"/>
            <a:ext cx="8715436" cy="4525963"/>
          </a:xfrm>
        </p:spPr>
        <p:txBody>
          <a:bodyPr/>
          <a:lstStyle/>
          <a:p>
            <a:pPr algn="l"/>
            <a:r>
              <a:rPr lang="en-US" dirty="0"/>
              <a:t>A careful </a:t>
            </a:r>
            <a:r>
              <a:rPr lang="en-US" b="1" i="1" dirty="0"/>
              <a:t>history and physical examination </a:t>
            </a:r>
            <a:r>
              <a:rPr lang="en-US" dirty="0"/>
              <a:t>should be performed</a:t>
            </a:r>
          </a:p>
          <a:p>
            <a:pPr algn="l"/>
            <a:r>
              <a:rPr lang="en-US" b="1" i="1" dirty="0"/>
              <a:t>ECG and echocardiogram </a:t>
            </a:r>
            <a:r>
              <a:rPr lang="en-US" dirty="0"/>
              <a:t>should be obtained</a:t>
            </a:r>
          </a:p>
          <a:p>
            <a:pPr algn="l"/>
            <a:r>
              <a:rPr lang="en-US" b="1" i="1" dirty="0"/>
              <a:t>Regular antenatal visits  </a:t>
            </a:r>
          </a:p>
          <a:p>
            <a:pPr algn="l"/>
            <a:r>
              <a:rPr lang="en-US" dirty="0"/>
              <a:t> frequent hospital admissions may be needed, especially for patients with class III or IV cardiac disease</a:t>
            </a:r>
          </a:p>
          <a:p>
            <a:pPr algn="l">
              <a:buNone/>
            </a:pPr>
            <a:endParaRPr lang="ar-JO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14282" y="571480"/>
            <a:ext cx="8643966" cy="5340369"/>
          </a:xfrm>
        </p:spPr>
        <p:txBody>
          <a:bodyPr>
            <a:normAutofit/>
          </a:bodyPr>
          <a:lstStyle/>
          <a:p>
            <a:pPr algn="l"/>
            <a:r>
              <a:rPr lang="en-US" b="1" i="1" dirty="0"/>
              <a:t>Avoidance of excessive weight  gain and edema</a:t>
            </a:r>
          </a:p>
          <a:p>
            <a:pPr algn="l"/>
            <a:r>
              <a:rPr lang="en-US" dirty="0"/>
              <a:t>Women should be encouraged to </a:t>
            </a:r>
            <a:r>
              <a:rPr lang="en-US" sz="3600" b="1" i="1" dirty="0"/>
              <a:t>rest</a:t>
            </a:r>
            <a:r>
              <a:rPr lang="en-US" dirty="0"/>
              <a:t> in the left lateral </a:t>
            </a:r>
            <a:r>
              <a:rPr lang="en-US" dirty="0" err="1"/>
              <a:t>decubitus</a:t>
            </a:r>
            <a:r>
              <a:rPr lang="en-US" dirty="0"/>
              <a:t> position (which avoids compression of the vena cava) for at least 1 hour every day</a:t>
            </a:r>
          </a:p>
          <a:p>
            <a:pPr algn="l"/>
            <a:r>
              <a:rPr lang="en-US" b="1" i="1" dirty="0"/>
              <a:t>Avoidance of anemia </a:t>
            </a:r>
          </a:p>
          <a:p>
            <a:pPr algn="l"/>
            <a:r>
              <a:rPr lang="en-US" b="1" i="1" dirty="0"/>
              <a:t>Avoidance of infection </a:t>
            </a:r>
          </a:p>
          <a:p>
            <a:pPr algn="l"/>
            <a:r>
              <a:rPr lang="en-US" b="1" i="1" dirty="0"/>
              <a:t>Fetal US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B642429-6CE8-CF29-8528-E6AB4643AA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9" r="40018" b="-1"/>
          <a:stretch/>
        </p:blipFill>
        <p:spPr>
          <a:xfrm>
            <a:off x="5503984" y="10"/>
            <a:ext cx="3640016" cy="6857990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6769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88" y="382385"/>
            <a:ext cx="4511923" cy="1492132"/>
          </a:xfrm>
        </p:spPr>
        <p:txBody>
          <a:bodyPr>
            <a:normAutofit/>
          </a:bodyPr>
          <a:lstStyle/>
          <a:p>
            <a:r>
              <a:rPr lang="en-US" sz="3200" err="1"/>
              <a:t>Hypercoagulability</a:t>
            </a:r>
            <a:r>
              <a:rPr lang="en-GB" sz="3200"/>
              <a:t> </a:t>
            </a:r>
            <a:endParaRPr lang="ar-JO" sz="3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2286001"/>
            <a:ext cx="4511923" cy="35935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700" dirty="0"/>
              <a:t>1- </a:t>
            </a:r>
            <a:r>
              <a:rPr lang="en-US" sz="1700" dirty="0"/>
              <a:t>increase in concentration of </a:t>
            </a:r>
            <a:r>
              <a:rPr lang="en-US" sz="1700" b="1" dirty="0"/>
              <a:t>coagulation factors</a:t>
            </a:r>
            <a:r>
              <a:rPr lang="en-GB" sz="1700" b="1" dirty="0"/>
              <a:t> </a:t>
            </a:r>
            <a:r>
              <a:rPr lang="en-US" sz="1700" b="1" dirty="0"/>
              <a:t>, fibrinogen, and platelet adhesiveness,</a:t>
            </a:r>
            <a:r>
              <a:rPr lang="en-US" sz="1700" dirty="0"/>
              <a:t> as well as </a:t>
            </a:r>
            <a:r>
              <a:rPr lang="en-US" sz="1700" b="1" dirty="0"/>
              <a:t>diminished fibrinolysis</a:t>
            </a:r>
            <a:r>
              <a:rPr lang="en-US" sz="1700" dirty="0"/>
              <a:t>, which lead to </a:t>
            </a:r>
            <a:r>
              <a:rPr lang="en-US" sz="1700" dirty="0" err="1"/>
              <a:t>hypercoagulability</a:t>
            </a:r>
            <a:r>
              <a:rPr lang="en-US" sz="1700" dirty="0"/>
              <a:t> and an increased risk of </a:t>
            </a:r>
            <a:r>
              <a:rPr lang="en-US" sz="1700" dirty="0" err="1"/>
              <a:t>thrombo-embolic</a:t>
            </a:r>
            <a:endParaRPr lang="en-GB" sz="1700"/>
          </a:p>
          <a:p>
            <a:pPr>
              <a:lnSpc>
                <a:spcPct val="100000"/>
              </a:lnSpc>
            </a:pPr>
            <a:endParaRPr lang="en-GB" sz="1700"/>
          </a:p>
          <a:p>
            <a:pPr>
              <a:lnSpc>
                <a:spcPct val="100000"/>
              </a:lnSpc>
            </a:pPr>
            <a:r>
              <a:rPr lang="en-GB" sz="1700" dirty="0"/>
              <a:t>2- </a:t>
            </a:r>
            <a:r>
              <a:rPr lang="en-US" sz="1700" dirty="0"/>
              <a:t> obstruction to venous return by the enlarging uterus causes stasis and a further rise in risk of </a:t>
            </a:r>
            <a:r>
              <a:rPr lang="en-US" sz="1700" dirty="0" err="1"/>
              <a:t>thrombo-embolism</a:t>
            </a:r>
            <a:r>
              <a:rPr lang="en-US" sz="1700" dirty="0"/>
              <a:t>.</a:t>
            </a:r>
            <a:endParaRPr lang="en-US" sz="1700"/>
          </a:p>
          <a:p>
            <a:pPr>
              <a:lnSpc>
                <a:spcPct val="100000"/>
              </a:lnSpc>
            </a:pPr>
            <a:r>
              <a:rPr lang="en-US" sz="1700" dirty="0"/>
              <a:t>Heart can increase its size by  up to30 % due to dilation  </a:t>
            </a:r>
            <a:endParaRPr lang="ar-JO" sz="17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Management during pregnancy </a:t>
            </a:r>
            <a:endParaRPr lang="ar-JO" b="1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" y="1685924"/>
            <a:ext cx="8458200" cy="395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Management during pregnancy </a:t>
            </a:r>
            <a:endParaRPr lang="ar-JO" b="1" i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Medical management  :</a:t>
            </a:r>
            <a:r>
              <a:rPr lang="en-US" dirty="0"/>
              <a:t> </a:t>
            </a:r>
          </a:p>
          <a:p>
            <a:pPr algn="l">
              <a:buNone/>
            </a:pPr>
            <a:r>
              <a:rPr lang="en-US" dirty="0"/>
              <a:t>B-blocker </a:t>
            </a:r>
          </a:p>
          <a:p>
            <a:pPr algn="l">
              <a:buNone/>
            </a:pPr>
            <a:r>
              <a:rPr lang="en-US" dirty="0"/>
              <a:t>Low dose diuretics </a:t>
            </a:r>
            <a:r>
              <a:rPr lang="en-US" b="1" dirty="0"/>
              <a:t>as indicated</a:t>
            </a:r>
            <a:r>
              <a:rPr lang="en-US" dirty="0"/>
              <a:t> </a:t>
            </a:r>
          </a:p>
          <a:p>
            <a:pPr algn="l">
              <a:buNone/>
            </a:pPr>
            <a:r>
              <a:rPr lang="en-US" dirty="0" err="1"/>
              <a:t>Digoxin</a:t>
            </a:r>
            <a:r>
              <a:rPr lang="en-US" dirty="0"/>
              <a:t> </a:t>
            </a:r>
            <a:r>
              <a:rPr lang="en-US" b="1" dirty="0"/>
              <a:t>as indicated </a:t>
            </a:r>
          </a:p>
          <a:p>
            <a:pPr algn="l">
              <a:buNone/>
            </a:pPr>
            <a:r>
              <a:rPr lang="en-US" dirty="0"/>
              <a:t>Anti coagulant </a:t>
            </a:r>
            <a:endParaRPr lang="ar-JO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381404" y="214290"/>
            <a:ext cx="7762596" cy="664371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Severe mitral </a:t>
            </a:r>
            <a:r>
              <a:rPr lang="en-US" dirty="0" err="1"/>
              <a:t>stenosis</a:t>
            </a:r>
            <a:r>
              <a:rPr lang="en-US" dirty="0"/>
              <a:t> :</a:t>
            </a:r>
          </a:p>
          <a:p>
            <a:pPr algn="l">
              <a:buNone/>
            </a:pPr>
            <a:r>
              <a:rPr lang="en-US" dirty="0"/>
              <a:t>PBMV ( </a:t>
            </a:r>
            <a:r>
              <a:rPr lang="en-US" dirty="0" err="1"/>
              <a:t>percautaneous</a:t>
            </a:r>
            <a:r>
              <a:rPr lang="en-US" dirty="0"/>
              <a:t> balloon mitral </a:t>
            </a:r>
            <a:r>
              <a:rPr lang="en-US" dirty="0" err="1"/>
              <a:t>valvuloplasty</a:t>
            </a:r>
            <a:r>
              <a:rPr lang="en-US" dirty="0"/>
              <a:t> ) at the end of second trimester </a:t>
            </a:r>
          </a:p>
          <a:p>
            <a:pPr algn="l">
              <a:buNone/>
            </a:pPr>
            <a:endParaRPr lang="ar-JO" dirty="0"/>
          </a:p>
          <a:p>
            <a:pPr algn="l">
              <a:buNone/>
            </a:pPr>
            <a:r>
              <a:rPr lang="en-US" dirty="0"/>
              <a:t> </a:t>
            </a:r>
          </a:p>
          <a:p>
            <a:pPr algn="l">
              <a:buNone/>
            </a:pPr>
            <a:r>
              <a:rPr lang="en-US" dirty="0"/>
              <a:t>In </a:t>
            </a:r>
            <a:r>
              <a:rPr lang="en-US" b="1" i="1" dirty="0"/>
              <a:t>very </a:t>
            </a:r>
            <a:r>
              <a:rPr lang="en-US" dirty="0"/>
              <a:t>severe </a:t>
            </a:r>
            <a:r>
              <a:rPr lang="en-US" dirty="0" err="1"/>
              <a:t>stenosis</a:t>
            </a:r>
            <a:r>
              <a:rPr lang="en-US" dirty="0"/>
              <a:t> and </a:t>
            </a:r>
            <a:r>
              <a:rPr lang="en-US" b="1" i="1" dirty="0"/>
              <a:t>very</a:t>
            </a:r>
          </a:p>
          <a:p>
            <a:pPr algn="l">
              <a:buNone/>
            </a:pPr>
            <a:r>
              <a:rPr lang="en-US" dirty="0"/>
              <a:t> symptomatic patient:</a:t>
            </a:r>
          </a:p>
          <a:p>
            <a:pPr algn="l">
              <a:buNone/>
            </a:pPr>
            <a:r>
              <a:rPr lang="en-US" dirty="0"/>
              <a:t> mitral valve surgery </a:t>
            </a:r>
          </a:p>
          <a:p>
            <a:pPr algn="l">
              <a:buNone/>
            </a:pPr>
            <a:r>
              <a:rPr lang="en-US" dirty="0"/>
              <a:t>( regardless the fetal outcome ) </a:t>
            </a:r>
            <a:r>
              <a:rPr lang="en-US" b="1" i="1" dirty="0"/>
              <a:t>  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endParaRPr lang="en-US" dirty="0"/>
          </a:p>
        </p:txBody>
      </p:sp>
      <p:pic>
        <p:nvPicPr>
          <p:cNvPr id="1026" name="Picture 2" descr="C:\Users\TOSHIBA\Desktop\pbmv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643050"/>
            <a:ext cx="3162809" cy="2700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2654296"/>
          </a:xfrm>
        </p:spPr>
        <p:txBody>
          <a:bodyPr>
            <a:normAutofit/>
          </a:bodyPr>
          <a:lstStyle/>
          <a:p>
            <a:r>
              <a:rPr lang="en-US" sz="3600" b="1" i="1" dirty="0" err="1"/>
              <a:t>Intrapartum</a:t>
            </a:r>
            <a:r>
              <a:rPr lang="en-US" sz="3600" b="1" i="1" dirty="0"/>
              <a:t> management</a:t>
            </a:r>
            <a:br>
              <a:rPr lang="en-US" sz="3200" b="1" i="1" dirty="0"/>
            </a:br>
            <a:r>
              <a:rPr lang="en-US" sz="3200" b="1" i="1" dirty="0"/>
              <a:t> </a:t>
            </a:r>
            <a:br>
              <a:rPr lang="en-US" sz="3200" dirty="0"/>
            </a:br>
            <a:r>
              <a:rPr lang="en-US" sz="3200" dirty="0"/>
              <a:t>Cardiac patients should be delivered </a:t>
            </a:r>
            <a:r>
              <a:rPr lang="en-US" sz="3200" b="1" dirty="0"/>
              <a:t>vaginally</a:t>
            </a:r>
            <a:r>
              <a:rPr lang="en-US" sz="3200" dirty="0"/>
              <a:t> unless obstetric indications for cesarean delivery are present</a:t>
            </a:r>
            <a:endParaRPr lang="ar-JO" sz="3200" b="1" i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828256" y="3384550"/>
            <a:ext cx="18542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203158" y="571480"/>
            <a:ext cx="7583684" cy="5697559"/>
          </a:xfrm>
        </p:spPr>
        <p:txBody>
          <a:bodyPr/>
          <a:lstStyle/>
          <a:p>
            <a:pPr algn="l"/>
            <a:r>
              <a:rPr lang="en-US" dirty="0"/>
              <a:t>They should be allowed to labor in the lateral </a:t>
            </a:r>
            <a:r>
              <a:rPr lang="en-US" dirty="0" err="1"/>
              <a:t>decubitus</a:t>
            </a:r>
            <a:r>
              <a:rPr lang="en-US" dirty="0"/>
              <a:t> position</a:t>
            </a:r>
          </a:p>
          <a:p>
            <a:pPr algn="l"/>
            <a:r>
              <a:rPr lang="en-US" dirty="0"/>
              <a:t>frequent assessment of vital signs, urine output, and pulse </a:t>
            </a:r>
            <a:r>
              <a:rPr lang="en-US" dirty="0" err="1"/>
              <a:t>oximetry</a:t>
            </a:r>
            <a:endParaRPr lang="en-US" dirty="0"/>
          </a:p>
          <a:p>
            <a:pPr algn="l"/>
            <a:r>
              <a:rPr lang="en-US" dirty="0"/>
              <a:t>Adequate analgesia is important ( morphine or </a:t>
            </a:r>
            <a:r>
              <a:rPr lang="en-US" dirty="0" err="1"/>
              <a:t>pethidine</a:t>
            </a:r>
            <a:r>
              <a:rPr lang="en-US" dirty="0"/>
              <a:t> ) , Epidural anesthesia </a:t>
            </a:r>
          </a:p>
          <a:p>
            <a:pPr algn="l"/>
            <a:r>
              <a:rPr lang="en-US" dirty="0"/>
              <a:t>The second stage of labor can be assisted by forceps or </a:t>
            </a:r>
            <a:r>
              <a:rPr lang="en-US" dirty="0" err="1"/>
              <a:t>vaccum</a:t>
            </a:r>
            <a:r>
              <a:rPr lang="en-US" dirty="0"/>
              <a:t> (Pushing should be avoided during the second stage of labor)</a:t>
            </a:r>
            <a:endParaRPr lang="ar-JO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28596" y="785794"/>
            <a:ext cx="8215370" cy="5311781"/>
          </a:xfrm>
        </p:spPr>
        <p:txBody>
          <a:bodyPr/>
          <a:lstStyle/>
          <a:p>
            <a:pPr algn="l"/>
            <a:r>
              <a:rPr lang="en-US" dirty="0"/>
              <a:t>Antibiotic prophylaxis is recommended only for high-risk patients </a:t>
            </a:r>
            <a:r>
              <a:rPr lang="en-US" sz="2400" dirty="0"/>
              <a:t>(The 2008 American Heart Association guidelines state that, in most cases, delivery does not increase the risk of infectious </a:t>
            </a:r>
            <a:r>
              <a:rPr lang="en-US" sz="2400" dirty="0" err="1"/>
              <a:t>endocarditis</a:t>
            </a:r>
            <a:r>
              <a:rPr lang="en-US" sz="2400" dirty="0"/>
              <a:t> )</a:t>
            </a:r>
          </a:p>
          <a:p>
            <a:pPr algn="l">
              <a:buNone/>
            </a:pPr>
            <a:r>
              <a:rPr lang="en-US" b="1" dirty="0"/>
              <a:t>high-risk patients : </a:t>
            </a:r>
          </a:p>
          <a:p>
            <a:pPr algn="l">
              <a:buNone/>
            </a:pPr>
            <a:r>
              <a:rPr lang="en-US" sz="2400" b="1" dirty="0"/>
              <a:t>-</a:t>
            </a:r>
            <a:r>
              <a:rPr lang="en-US" sz="2400" dirty="0"/>
              <a:t> prosthetic valves</a:t>
            </a:r>
          </a:p>
          <a:p>
            <a:pPr algn="l">
              <a:buNone/>
            </a:pPr>
            <a:r>
              <a:rPr lang="en-US" sz="2400" b="1" dirty="0"/>
              <a:t>-</a:t>
            </a:r>
            <a:r>
              <a:rPr lang="en-US" sz="2400" dirty="0"/>
              <a:t> unrepaired congenital heart disease</a:t>
            </a:r>
          </a:p>
          <a:p>
            <a:pPr algn="l">
              <a:buNone/>
            </a:pPr>
            <a:r>
              <a:rPr lang="en-US" sz="2400" b="1" dirty="0"/>
              <a:t>-</a:t>
            </a:r>
            <a:r>
              <a:rPr lang="en-US" sz="2400" dirty="0"/>
              <a:t> previous history of bacterial </a:t>
            </a:r>
            <a:r>
              <a:rPr lang="en-US" sz="2400" dirty="0" err="1"/>
              <a:t>endocarditis</a:t>
            </a:r>
            <a:r>
              <a:rPr lang="en-US" sz="2400" dirty="0"/>
              <a:t>.</a:t>
            </a:r>
          </a:p>
          <a:p>
            <a:pPr algn="l">
              <a:buNone/>
            </a:pPr>
            <a:r>
              <a:rPr lang="en-US" sz="2400" dirty="0"/>
              <a:t> </a:t>
            </a:r>
            <a:endParaRPr lang="ar-JO" sz="2400" dirty="0"/>
          </a:p>
        </p:txBody>
      </p:sp>
      <p:sp>
        <p:nvSpPr>
          <p:cNvPr id="4" name="مستطيل 3"/>
          <p:cNvSpPr/>
          <p:nvPr/>
        </p:nvSpPr>
        <p:spPr>
          <a:xfrm>
            <a:off x="285720" y="4786322"/>
            <a:ext cx="8072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Post partum monitoring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48h because the risk of heart failure is higher in this period 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Maintain fluid balance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prevention of uterine </a:t>
            </a:r>
            <a:r>
              <a:rPr lang="en-US" dirty="0" err="1"/>
              <a:t>atony</a:t>
            </a:r>
            <a:r>
              <a:rPr lang="en-US" dirty="0"/>
              <a:t> with </a:t>
            </a:r>
            <a:r>
              <a:rPr lang="en-US" dirty="0" err="1"/>
              <a:t>oxytocin</a:t>
            </a:r>
            <a:r>
              <a:rPr lang="en-US" dirty="0"/>
              <a:t> and uterine massage. </a:t>
            </a:r>
          </a:p>
          <a:p>
            <a:pPr algn="l"/>
            <a:r>
              <a:rPr lang="en-US" b="1" dirty="0" err="1"/>
              <a:t>Methergine</a:t>
            </a:r>
            <a:r>
              <a:rPr lang="en-US" b="1" dirty="0"/>
              <a:t> should be avoided due to its vasoconstrictor effects</a:t>
            </a:r>
            <a:r>
              <a:rPr lang="en-US" dirty="0"/>
              <a:t>. </a:t>
            </a:r>
          </a:p>
          <a:p>
            <a:pPr algn="l"/>
            <a:r>
              <a:rPr lang="en-US" dirty="0"/>
              <a:t> </a:t>
            </a:r>
            <a:endParaRPr lang="ar-JO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28596" y="2857496"/>
            <a:ext cx="8229600" cy="1143000"/>
          </a:xfrm>
        </p:spPr>
        <p:txBody>
          <a:bodyPr/>
          <a:lstStyle/>
          <a:p>
            <a:r>
              <a:rPr lang="en-US" b="1" dirty="0"/>
              <a:t>ISCHEMIC HEART DISEASE </a:t>
            </a:r>
            <a:endParaRPr lang="ar-JO" b="1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Coronary Artery Disease in Pregnancy</a:t>
            </a:r>
            <a:br>
              <a:rPr lang="en-US" dirty="0"/>
            </a:b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85720" y="1071546"/>
            <a:ext cx="8572560" cy="5054617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Myocardial infarction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complicating pregnancy is a rare occurrence, with an estimated incidence in the United States of 1 in 10,000 pregnancies</a:t>
            </a:r>
          </a:p>
          <a:p>
            <a:pPr algn="l"/>
            <a:r>
              <a:rPr lang="en-US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risk of myocardial infarction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is 3-4 fold higher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pregnancy when compared to non pregnant reproductive age women</a:t>
            </a:r>
            <a:r>
              <a:rPr lang="en-US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the incidence is expected to rise owing to increasing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maternal age</a:t>
            </a:r>
          </a:p>
          <a:p>
            <a:pPr algn="l"/>
            <a:r>
              <a:rPr lang="en-US" b="1" i="1" dirty="0">
                <a:solidFill>
                  <a:srgbClr val="C00000"/>
                </a:solidFill>
              </a:rPr>
              <a:t>Risk factors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coronary artery disease (CAD) in the childbearing age group include:</a:t>
            </a:r>
          </a:p>
          <a:p>
            <a:pPr algn="l"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cigarette smoking, family history of premature CAD, an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atherogenic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lipid profile ,DM ,  hypertension, oral contraceptive use, and cocaine use.</a:t>
            </a:r>
          </a:p>
          <a:p>
            <a:pPr algn="l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ar-JO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diagnosis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 myocardial infarction in pregnancy is established in the same way as in the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nonpregnant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state because clinical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symptoms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of infarction,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ECG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and cardiac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biomarkers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(specifically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troponin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are not routinely affected by pregnancy</a:t>
            </a:r>
            <a:endParaRPr lang="ar-JO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87D9197-4A85-4276-8FC4-67873E207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01B5B487-A1DE-47E1-B06D-F13BBCCA7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6769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608" y="484631"/>
            <a:ext cx="4755389" cy="1638469"/>
          </a:xfrm>
        </p:spPr>
        <p:txBody>
          <a:bodyPr>
            <a:normAutofit/>
          </a:bodyPr>
          <a:lstStyle/>
          <a:p>
            <a:r>
              <a:rPr lang="en-US" sz="3600"/>
              <a:t>Maternal adaptation in the C.V.S</a:t>
            </a:r>
            <a:endParaRPr lang="ar-JO" sz="3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45AF6B-4F42-45F1-A22C-AF0FCA898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2443140"/>
            <a:ext cx="4729732" cy="3930227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0000"/>
              </a:lnSpc>
              <a:buFont typeface="Wingdings" pitchFamily="2" charset="2"/>
              <a:buChar char="q"/>
            </a:pPr>
            <a:r>
              <a:rPr lang="en-US" sz="2700" b="1" dirty="0">
                <a:solidFill>
                  <a:srgbClr val="000000"/>
                </a:solidFill>
              </a:rPr>
              <a:t>Veins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Voricose</a:t>
            </a:r>
            <a:r>
              <a:rPr lang="en-US" dirty="0">
                <a:solidFill>
                  <a:srgbClr val="000000"/>
                </a:solidFill>
              </a:rPr>
              <a:t> veins due to:</a:t>
            </a:r>
          </a:p>
          <a:p>
            <a:pPr algn="l"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</a:rPr>
              <a:t>- Progesterone relaxant effect on vessels</a:t>
            </a:r>
          </a:p>
          <a:p>
            <a:pPr algn="l"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</a:rPr>
              <a:t> Pressure by gravid uterus</a:t>
            </a:r>
          </a:p>
          <a:p>
            <a:pPr algn="l"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</a:rPr>
              <a:t> increase Blood volume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q"/>
            </a:pPr>
            <a:r>
              <a:rPr lang="en-US" sz="2200" b="1" dirty="0">
                <a:solidFill>
                  <a:srgbClr val="000000"/>
                </a:solidFill>
              </a:rPr>
              <a:t>BLOOD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§"/>
            </a:pPr>
            <a:r>
              <a:rPr lang="pt-BR" dirty="0">
                <a:solidFill>
                  <a:srgbClr val="000000"/>
                </a:solidFill>
              </a:rPr>
              <a:t>Volume : </a:t>
            </a:r>
            <a:r>
              <a:rPr lang="pt-BR" dirty="0" err="1">
                <a:solidFill>
                  <a:srgbClr val="000000"/>
                </a:solidFill>
              </a:rPr>
              <a:t>increase40-50</a:t>
            </a:r>
            <a:r>
              <a:rPr lang="pt-BR" dirty="0">
                <a:solidFill>
                  <a:srgbClr val="000000"/>
                </a:solidFill>
              </a:rPr>
              <a:t>% (max. at34 </a:t>
            </a:r>
            <a:r>
              <a:rPr lang="pt-BR" dirty="0" err="1">
                <a:solidFill>
                  <a:srgbClr val="000000"/>
                </a:solidFill>
              </a:rPr>
              <a:t>wk</a:t>
            </a:r>
            <a:r>
              <a:rPr lang="pt-BR" dirty="0">
                <a:solidFill>
                  <a:srgbClr val="000000"/>
                </a:solidFill>
              </a:rPr>
              <a:t> )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</a:rPr>
              <a:t>  </a:t>
            </a:r>
            <a:r>
              <a:rPr lang="en-US" sz="2500" b="1" dirty="0">
                <a:solidFill>
                  <a:srgbClr val="000000"/>
                </a:solidFill>
              </a:rPr>
              <a:t>Apex</a:t>
            </a:r>
            <a:r>
              <a:rPr lang="en-US" dirty="0">
                <a:solidFill>
                  <a:srgbClr val="000000"/>
                </a:solidFill>
              </a:rPr>
              <a:t>: shifted upward &amp; laterally (4th ICS instead of 5th )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</a:rPr>
              <a:t> </a:t>
            </a:r>
            <a:endParaRPr lang="ar-JO" dirty="0">
              <a:solidFill>
                <a:srgbClr val="00000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52B1E17-158C-3A6E-41A0-528051430C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6346" r="6109" b="10894"/>
          <a:stretch/>
        </p:blipFill>
        <p:spPr>
          <a:xfrm>
            <a:off x="5557764" y="271430"/>
            <a:ext cx="3803012" cy="403991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7780226-7DB6-174F-C7A6-422710895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506" y="4311344"/>
            <a:ext cx="2473706" cy="2546656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Management during pregnancy 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management generally the same in non-pregnant state  with consideration of fetal effects.</a:t>
            </a:r>
          </a:p>
          <a:p>
            <a:pPr algn="l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Low-dose 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aspirin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is considered safe during pregnancy but </a:t>
            </a:r>
            <a:r>
              <a:rPr lang="en-US" dirty="0"/>
              <a:t>should be stopped before delivery to avoid bleeding complications</a:t>
            </a:r>
          </a:p>
          <a:p>
            <a:pPr algn="l"/>
            <a:endParaRPr lang="ar-JO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/>
              <a:t>lipid-lowering agents or </a:t>
            </a:r>
            <a:r>
              <a:rPr lang="en-US" b="1" dirty="0" err="1"/>
              <a:t>angiotensin</a:t>
            </a:r>
            <a:r>
              <a:rPr lang="en-US" b="1" dirty="0"/>
              <a:t>-converting enzyme (ACE) inhibitors </a:t>
            </a:r>
            <a:r>
              <a:rPr lang="en-US" dirty="0"/>
              <a:t>should be </a:t>
            </a:r>
            <a:r>
              <a:rPr lang="en-US" b="1" dirty="0"/>
              <a:t>avoided</a:t>
            </a:r>
            <a:r>
              <a:rPr lang="en-US" dirty="0"/>
              <a:t> during pregnancy because these drugs are currently labeled </a:t>
            </a:r>
            <a:r>
              <a:rPr lang="en-US" b="1" dirty="0"/>
              <a:t>class X </a:t>
            </a:r>
            <a:r>
              <a:rPr lang="en-US" dirty="0"/>
              <a:t>because of concerns regarding fetal toxicity</a:t>
            </a:r>
          </a:p>
          <a:p>
            <a:pPr algn="l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Beta-blockers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are the drug of choice in pregnancy due to their safety profile, while </a:t>
            </a:r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nitrates and calcium channel blockers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should be used with caution to avoid maternal hypotension</a:t>
            </a:r>
            <a:endParaRPr lang="ar-JO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i="1" dirty="0"/>
              <a:t>Regular antenatal visits  </a:t>
            </a:r>
          </a:p>
          <a:p>
            <a:pPr algn="l"/>
            <a:r>
              <a:rPr lang="en-US" b="1" i="1" dirty="0"/>
              <a:t>ECG and Echo if needed</a:t>
            </a:r>
          </a:p>
          <a:p>
            <a:pPr algn="l"/>
            <a:r>
              <a:rPr lang="en-US" b="1" dirty="0"/>
              <a:t>Left lateral rest , restrict sodium diet , avoid strenuous activity , avoid anemia </a:t>
            </a:r>
            <a:endParaRPr lang="en-US" b="1" i="1" dirty="0"/>
          </a:p>
          <a:p>
            <a:pPr algn="l"/>
            <a:r>
              <a:rPr lang="en-US" b="1" i="1" dirty="0"/>
              <a:t>Fetal monitoring : US , </a:t>
            </a:r>
            <a:r>
              <a:rPr lang="en-US" dirty="0"/>
              <a:t>looking for :</a:t>
            </a:r>
          </a:p>
          <a:p>
            <a:pPr algn="l">
              <a:buFontTx/>
              <a:buChar char="-"/>
            </a:pPr>
            <a:r>
              <a:rPr lang="en-US" dirty="0"/>
              <a:t>Fetal wellbeing </a:t>
            </a:r>
          </a:p>
          <a:p>
            <a:pPr algn="l">
              <a:buFontTx/>
              <a:buChar char="-"/>
            </a:pPr>
            <a:r>
              <a:rPr lang="en-US" dirty="0"/>
              <a:t>Fetal growth  </a:t>
            </a:r>
          </a:p>
          <a:p>
            <a:pPr algn="l"/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i="1" dirty="0" err="1"/>
              <a:t>Intrapartum</a:t>
            </a:r>
            <a:r>
              <a:rPr lang="en-US" sz="3600" b="1" i="1" dirty="0"/>
              <a:t> management</a:t>
            </a:r>
            <a:endParaRPr lang="ar-JO" sz="36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14282" y="1142984"/>
            <a:ext cx="8643998" cy="528641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Aims for vaginal </a:t>
            </a:r>
            <a:r>
              <a:rPr lang="en-US" dirty="0" err="1"/>
              <a:t>delievery</a:t>
            </a:r>
            <a:r>
              <a:rPr lang="en-US" dirty="0"/>
              <a:t> </a:t>
            </a:r>
          </a:p>
          <a:p>
            <a:pPr algn="l"/>
            <a:r>
              <a:rPr lang="en-US" dirty="0"/>
              <a:t> left lateral rest</a:t>
            </a:r>
          </a:p>
          <a:p>
            <a:pPr algn="l"/>
            <a:r>
              <a:rPr lang="en-US" dirty="0"/>
              <a:t> monitoring of vital signs and intravascular volume </a:t>
            </a:r>
          </a:p>
          <a:p>
            <a:pPr algn="l"/>
            <a:r>
              <a:rPr lang="en-US" dirty="0"/>
              <a:t>administer oxygen and good analgesia </a:t>
            </a:r>
          </a:p>
          <a:p>
            <a:pPr algn="l"/>
            <a:r>
              <a:rPr lang="en-US" dirty="0"/>
              <a:t>SBE prophylaxis </a:t>
            </a:r>
          </a:p>
          <a:p>
            <a:pPr algn="l"/>
            <a:r>
              <a:rPr lang="en-US" dirty="0"/>
              <a:t>Epidural anesthesia </a:t>
            </a:r>
          </a:p>
          <a:p>
            <a:pPr algn="l"/>
            <a:r>
              <a:rPr lang="en-US" dirty="0"/>
              <a:t>Shorten the second stage by forceps or </a:t>
            </a:r>
            <a:r>
              <a:rPr lang="en-US" dirty="0" err="1"/>
              <a:t>vaccum</a:t>
            </a:r>
            <a:r>
              <a:rPr lang="en-US" dirty="0"/>
              <a:t> ( no pushing ) 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endParaRPr lang="en-US" dirty="0"/>
          </a:p>
          <a:p>
            <a:pPr algn="l"/>
            <a:r>
              <a:rPr lang="en-US" b="1" i="1" u="sng" dirty="0"/>
              <a:t>Post partum monitoring</a:t>
            </a:r>
            <a:r>
              <a:rPr lang="en-US" dirty="0"/>
              <a:t> </a:t>
            </a:r>
          </a:p>
          <a:p>
            <a:pPr algn="l">
              <a:buNone/>
            </a:pPr>
            <a:r>
              <a:rPr lang="en-US" dirty="0"/>
              <a:t>Watch closely for intravascular overload caused by sudden emptying of uterine  venous sinuses after placental </a:t>
            </a:r>
            <a:r>
              <a:rPr lang="en-US" dirty="0" err="1"/>
              <a:t>delievery</a:t>
            </a:r>
            <a:r>
              <a:rPr lang="en-US" dirty="0"/>
              <a:t> </a:t>
            </a:r>
            <a:endParaRPr lang="ar-JO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85720" y="2857496"/>
            <a:ext cx="8229600" cy="1143000"/>
          </a:xfrm>
        </p:spPr>
        <p:txBody>
          <a:bodyPr/>
          <a:lstStyle/>
          <a:p>
            <a:r>
              <a:rPr lang="en-US" b="1" dirty="0"/>
              <a:t>Congenital heart disease</a:t>
            </a:r>
            <a:endParaRPr lang="ar-JO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8229600" cy="939784"/>
          </a:xfrm>
        </p:spPr>
        <p:txBody>
          <a:bodyPr>
            <a:normAutofit/>
          </a:bodyPr>
          <a:lstStyle/>
          <a:p>
            <a:pPr algn="l"/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>
              <a:buClr>
                <a:srgbClr val="FF0000"/>
              </a:buClr>
              <a:buFont typeface="Wingdings" pitchFamily="2" charset="2"/>
              <a:buChar char="Ø"/>
            </a:pPr>
            <a:r>
              <a:rPr lang="en-US" b="1" dirty="0" err="1">
                <a:solidFill>
                  <a:srgbClr val="C00000"/>
                </a:solidFill>
              </a:rPr>
              <a:t>Acyanotic</a:t>
            </a:r>
            <a:r>
              <a:rPr lang="en-US" b="1" dirty="0">
                <a:solidFill>
                  <a:srgbClr val="C00000"/>
                </a:solidFill>
              </a:rPr>
              <a:t> congenital heart disease:</a:t>
            </a:r>
          </a:p>
          <a:p>
            <a:pPr algn="l" rtl="0">
              <a:buFontTx/>
              <a:buNone/>
            </a:pPr>
            <a:r>
              <a:rPr lang="en-US" dirty="0"/>
              <a:t>		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ASD	,VSD : </a:t>
            </a:r>
            <a:r>
              <a:rPr lang="en-US" b="1" dirty="0"/>
              <a:t>most common congenital lesion</a:t>
            </a:r>
          </a:p>
          <a:p>
            <a:pPr algn="l" rtl="0">
              <a:buFontTx/>
              <a:buNone/>
            </a:pPr>
            <a:r>
              <a:rPr lang="en-US" dirty="0"/>
              <a:t>         </a:t>
            </a:r>
            <a:r>
              <a:rPr lang="en-US" dirty="0">
                <a:solidFill>
                  <a:srgbClr val="C00000"/>
                </a:solidFill>
              </a:rPr>
              <a:t> - </a:t>
            </a:r>
            <a:r>
              <a:rPr lang="en-US" dirty="0"/>
              <a:t>PDA	</a:t>
            </a:r>
          </a:p>
          <a:p>
            <a:pPr algn="l" rtl="0">
              <a:buFontTx/>
              <a:buNone/>
            </a:pPr>
            <a:r>
              <a:rPr lang="en-US" dirty="0"/>
              <a:t>		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Pulmonary </a:t>
            </a:r>
            <a:r>
              <a:rPr lang="en-US" dirty="0" err="1"/>
              <a:t>stenosis</a:t>
            </a:r>
            <a:r>
              <a:rPr lang="en-US" dirty="0"/>
              <a:t>.</a:t>
            </a:r>
          </a:p>
          <a:p>
            <a:pPr algn="l" rtl="0">
              <a:buFontTx/>
              <a:buNone/>
            </a:pPr>
            <a:r>
              <a:rPr lang="en-US" dirty="0"/>
              <a:t>		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Aortic </a:t>
            </a:r>
            <a:r>
              <a:rPr lang="en-US" dirty="0" err="1"/>
              <a:t>stenosis</a:t>
            </a:r>
            <a:endParaRPr lang="en-US" dirty="0"/>
          </a:p>
          <a:p>
            <a:pPr algn="l" rtl="0">
              <a:buClr>
                <a:srgbClr val="FF0000"/>
              </a:buClr>
              <a:buFont typeface="Wingdings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Cyanotic congenital heart disease:</a:t>
            </a:r>
          </a:p>
          <a:p>
            <a:pPr algn="l" rtl="0">
              <a:buFontTx/>
              <a:buNone/>
            </a:pPr>
            <a:r>
              <a:rPr lang="en-US" dirty="0"/>
              <a:t>		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TOF </a:t>
            </a:r>
            <a:r>
              <a:rPr lang="en-US" b="1" dirty="0"/>
              <a:t>:  most common cyanotic CHD</a:t>
            </a:r>
            <a:r>
              <a:rPr lang="en-US" dirty="0"/>
              <a:t> </a:t>
            </a:r>
          </a:p>
          <a:p>
            <a:pPr algn="l" rtl="0">
              <a:buFontTx/>
              <a:buNone/>
            </a:pPr>
            <a:r>
              <a:rPr lang="en-US" dirty="0"/>
              <a:t>		</a:t>
            </a:r>
            <a:endParaRPr lang="ar-JO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>
              <a:lnSpc>
                <a:spcPct val="90000"/>
              </a:lnSpc>
              <a:buFont typeface="Wingdings" pitchFamily="2" charset="2"/>
              <a:buChar char="Ø"/>
            </a:pPr>
            <a:endParaRPr lang="en-US" b="1" dirty="0">
              <a:solidFill>
                <a:srgbClr val="C00000"/>
              </a:solidFill>
            </a:endParaRPr>
          </a:p>
          <a:p>
            <a:pPr algn="l" rtl="0">
              <a:lnSpc>
                <a:spcPct val="90000"/>
              </a:lnSpc>
              <a:buFont typeface="Wingdings" pitchFamily="2" charset="2"/>
              <a:buChar char="Ø"/>
            </a:pPr>
            <a:r>
              <a:rPr lang="en-US" b="1" dirty="0"/>
              <a:t> percentage of having baby with cardiac problem : 15-20%</a:t>
            </a:r>
          </a:p>
          <a:p>
            <a:pPr algn="l" rtl="0">
              <a:lnSpc>
                <a:spcPct val="90000"/>
              </a:lnSpc>
              <a:buFont typeface="Wingdings" pitchFamily="2" charset="2"/>
              <a:buChar char="Ø"/>
            </a:pPr>
            <a:r>
              <a:rPr lang="en-US" b="1" dirty="0"/>
              <a:t>Prophylactic antibiotic in both vaginal </a:t>
            </a:r>
            <a:r>
              <a:rPr lang="en-US" b="1" dirty="0" err="1"/>
              <a:t>delievery</a:t>
            </a:r>
            <a:r>
              <a:rPr lang="en-US" b="1" dirty="0"/>
              <a:t> and CS ( against SBE). </a:t>
            </a:r>
          </a:p>
          <a:p>
            <a:pPr algn="l" rtl="0">
              <a:lnSpc>
                <a:spcPct val="90000"/>
              </a:lnSpc>
              <a:buFont typeface="Wingdings" pitchFamily="2" charset="2"/>
              <a:buChar char="Ø"/>
            </a:pPr>
            <a:endParaRPr lang="en-US" b="1" dirty="0">
              <a:solidFill>
                <a:srgbClr val="C00000"/>
              </a:solidFill>
            </a:endParaRPr>
          </a:p>
          <a:p>
            <a:pPr algn="l" rtl="0">
              <a:lnSpc>
                <a:spcPct val="90000"/>
              </a:lnSpc>
              <a:buFont typeface="Wingdings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ASD , VSD &amp; PDA:</a:t>
            </a:r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 dirty="0"/>
              <a:t>They are also well tolerated in pregnancy unless the defects are large &amp; complicated by pulmonary vascular disease ( VSD &amp; PDA ) </a:t>
            </a:r>
            <a:endParaRPr lang="ar-JO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</a:rPr>
              <a:t>Pulmonary </a:t>
            </a:r>
            <a:r>
              <a:rPr lang="en-US" b="1" dirty="0" err="1">
                <a:solidFill>
                  <a:srgbClr val="C00000"/>
                </a:solidFill>
              </a:rPr>
              <a:t>stenosis</a:t>
            </a:r>
            <a:r>
              <a:rPr lang="en-US" b="1" dirty="0">
                <a:solidFill>
                  <a:srgbClr val="C00000"/>
                </a:solidFill>
              </a:rPr>
              <a:t>:</a:t>
            </a:r>
          </a:p>
          <a:p>
            <a:pPr algn="l"/>
            <a:r>
              <a:rPr lang="en-US" dirty="0"/>
              <a:t> mild – moderate well tolerated </a:t>
            </a:r>
          </a:p>
          <a:p>
            <a:pPr algn="l"/>
            <a:r>
              <a:rPr lang="en-US" dirty="0"/>
              <a:t>If severe ,  it will cause right ventricular failure, balloon pulmonary </a:t>
            </a:r>
            <a:r>
              <a:rPr lang="en-US" dirty="0" err="1"/>
              <a:t>valvotomy</a:t>
            </a:r>
            <a:r>
              <a:rPr lang="en-US" dirty="0"/>
              <a:t> is carried out </a:t>
            </a:r>
            <a:r>
              <a:rPr lang="en-US" b="1" dirty="0"/>
              <a:t>(2</a:t>
            </a:r>
            <a:r>
              <a:rPr lang="en-US" b="1" baseline="30000" dirty="0"/>
              <a:t>nd</a:t>
            </a:r>
            <a:r>
              <a:rPr lang="en-US" b="1" dirty="0"/>
              <a:t> trimester).</a:t>
            </a:r>
          </a:p>
          <a:p>
            <a:pPr algn="l"/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Aotric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stenosis</a:t>
            </a:r>
            <a:r>
              <a:rPr lang="en-US" b="1" dirty="0">
                <a:solidFill>
                  <a:srgbClr val="C00000"/>
                </a:solidFill>
              </a:rPr>
              <a:t> : </a:t>
            </a:r>
          </a:p>
          <a:p>
            <a:pPr algn="l"/>
            <a:r>
              <a:rPr lang="en-US" dirty="0"/>
              <a:t>The most common cause of aortic </a:t>
            </a:r>
            <a:r>
              <a:rPr lang="en-US" dirty="0" err="1"/>
              <a:t>stenosis</a:t>
            </a:r>
            <a:r>
              <a:rPr lang="en-US" dirty="0"/>
              <a:t> in women of childbearing age is a </a:t>
            </a:r>
            <a:r>
              <a:rPr lang="en-US" b="1" dirty="0"/>
              <a:t>congenitally bicuspid valve </a:t>
            </a:r>
            <a:br>
              <a:rPr lang="en-US" b="1" dirty="0"/>
            </a:br>
            <a:endParaRPr lang="ar-JO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42844" y="428604"/>
            <a:ext cx="8786874" cy="6000792"/>
          </a:xfrm>
        </p:spPr>
        <p:txBody>
          <a:bodyPr/>
          <a:lstStyle/>
          <a:p>
            <a:pPr algn="l"/>
            <a:r>
              <a:rPr lang="en-US" b="1" dirty="0"/>
              <a:t>Mild to moderate </a:t>
            </a:r>
            <a:r>
              <a:rPr lang="en-US" dirty="0"/>
              <a:t>aortic </a:t>
            </a:r>
            <a:r>
              <a:rPr lang="en-US" dirty="0" err="1"/>
              <a:t>stenosis</a:t>
            </a:r>
            <a:r>
              <a:rPr lang="en-US" dirty="0"/>
              <a:t> with preserved left ventricular function usually is well tolerated during pregnancy.</a:t>
            </a:r>
          </a:p>
          <a:p>
            <a:pPr algn="l"/>
            <a:r>
              <a:rPr lang="en-US" b="1" dirty="0"/>
              <a:t>Severe </a:t>
            </a:r>
            <a:r>
              <a:rPr lang="en-US" dirty="0"/>
              <a:t>aortic </a:t>
            </a:r>
            <a:r>
              <a:rPr lang="en-US" dirty="0" err="1"/>
              <a:t>stenosis</a:t>
            </a:r>
            <a:r>
              <a:rPr lang="en-US" dirty="0"/>
              <a:t> (aortic valve area less than 1.0 cm</a:t>
            </a:r>
            <a:r>
              <a:rPr lang="en-US" baseline="30000" dirty="0"/>
              <a:t>2</a:t>
            </a:r>
            <a:r>
              <a:rPr lang="en-US" dirty="0"/>
              <a:t> or mean gradient more than 50 mm Hg) is associated with a 10% risk of maternal morbidity (maternal mortality is rare)</a:t>
            </a:r>
          </a:p>
          <a:p>
            <a:pPr algn="l"/>
            <a:r>
              <a:rPr lang="en-US" dirty="0"/>
              <a:t>Cardiac surgery is needed in approximately 40% of patients with severe aortic </a:t>
            </a:r>
            <a:r>
              <a:rPr lang="en-US" dirty="0" err="1"/>
              <a:t>stenosis</a:t>
            </a:r>
            <a:r>
              <a:rPr lang="en-US" dirty="0"/>
              <a:t> within 2 years of pregnancy.</a:t>
            </a:r>
          </a:p>
          <a:p>
            <a:pPr algn="l"/>
            <a:endParaRPr lang="ar-JO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Eisenmenger’s</a:t>
            </a:r>
            <a:r>
              <a:rPr lang="en-US" b="1" dirty="0"/>
              <a:t> syndrome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0"/>
            <a:ext cx="8929718" cy="4525963"/>
          </a:xfrm>
        </p:spPr>
        <p:txBody>
          <a:bodyPr/>
          <a:lstStyle/>
          <a:p>
            <a:pPr algn="l" rtl="0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dirty="0"/>
              <a:t>It caused by an </a:t>
            </a:r>
            <a:r>
              <a:rPr lang="en-US" dirty="0" err="1"/>
              <a:t>acyanotic</a:t>
            </a:r>
            <a:r>
              <a:rPr lang="en-US" dirty="0"/>
              <a:t> heart disease (as ASD, VSD, PDA) .</a:t>
            </a:r>
          </a:p>
          <a:p>
            <a:pPr algn="l" rtl="0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dirty="0"/>
              <a:t>At first there’s Lt-to-</a:t>
            </a:r>
            <a:r>
              <a:rPr lang="en-US" dirty="0" err="1"/>
              <a:t>Rt</a:t>
            </a:r>
            <a:r>
              <a:rPr lang="en-US" dirty="0"/>
              <a:t> shunt which increase pressure in pulmonary arteries &amp; causing pulmonary HTN</a:t>
            </a:r>
          </a:p>
          <a:p>
            <a:pPr algn="l" rtl="0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dirty="0"/>
              <a:t> At later stage there will be reversed shunt (</a:t>
            </a:r>
            <a:r>
              <a:rPr lang="en-US" dirty="0" err="1"/>
              <a:t>Rt</a:t>
            </a:r>
            <a:r>
              <a:rPr lang="en-US" dirty="0"/>
              <a:t>-to-Lt shunt ) &amp; cyanosis.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DEAEAB9-9E3A-8D91-1991-0F0B5CF94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074" y="271519"/>
            <a:ext cx="7633742" cy="3790406"/>
          </a:xfrm>
        </p:spPr>
        <p:txBody>
          <a:bodyPr>
            <a:normAutofit fontScale="85000" lnSpcReduction="20000"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3600" dirty="0">
                <a:solidFill>
                  <a:srgbClr val="FF0000"/>
                </a:solidFill>
              </a:rPr>
              <a:t>Pulse</a:t>
            </a:r>
            <a:r>
              <a:rPr lang="en-US" dirty="0"/>
              <a:t> :</a:t>
            </a:r>
          </a:p>
          <a:p>
            <a:pPr algn="l">
              <a:buFont typeface="Wingdings" pitchFamily="2" charset="2"/>
              <a:buChar char="§"/>
            </a:pPr>
            <a:r>
              <a:rPr lang="en-US" sz="2800" dirty="0"/>
              <a:t>.increase 10-15bmp/min</a:t>
            </a:r>
          </a:p>
          <a:p>
            <a:pPr algn="l">
              <a:buFont typeface="Courier New" pitchFamily="49" charset="0"/>
              <a:buChar char="o"/>
            </a:pPr>
            <a:r>
              <a:rPr lang="en-US" sz="3200" dirty="0">
                <a:solidFill>
                  <a:srgbClr val="FF0000"/>
                </a:solidFill>
              </a:rPr>
              <a:t> Heart sounds:</a:t>
            </a:r>
          </a:p>
          <a:p>
            <a:pPr algn="l"/>
            <a:r>
              <a:rPr lang="en-GB" sz="2800" dirty="0"/>
              <a:t> </a:t>
            </a:r>
            <a:r>
              <a:rPr lang="en-GB" sz="2800" dirty="0">
                <a:solidFill>
                  <a:schemeClr val="tx1"/>
                </a:solidFill>
              </a:rPr>
              <a:t>  splitting</a:t>
            </a:r>
            <a:r>
              <a:rPr lang="en-US" sz="2800" dirty="0">
                <a:solidFill>
                  <a:schemeClr val="tx1"/>
                </a:solidFill>
              </a:rPr>
              <a:t> of 1</a:t>
            </a:r>
            <a:r>
              <a:rPr lang="en-US" sz="2800" baseline="30000" dirty="0">
                <a:solidFill>
                  <a:schemeClr val="tx1"/>
                </a:solidFill>
              </a:rPr>
              <a:t>st</a:t>
            </a:r>
            <a:r>
              <a:rPr lang="en-US" sz="2800" dirty="0">
                <a:solidFill>
                  <a:schemeClr val="tx1"/>
                </a:solidFill>
              </a:rPr>
              <a:t>  heart sound</a:t>
            </a:r>
            <a:r>
              <a:rPr lang="en-GB" sz="2800" dirty="0">
                <a:solidFill>
                  <a:schemeClr val="tx1"/>
                </a:solidFill>
              </a:rPr>
              <a:t>. (</a:t>
            </a:r>
            <a:r>
              <a:rPr lang="en-GB" sz="2400" b="0" i="0" u="none" strike="noStrike" dirty="0">
                <a:solidFill>
                  <a:schemeClr val="tx1"/>
                </a:solidFill>
                <a:effectLst/>
                <a:latin typeface="Google Sans"/>
              </a:rPr>
              <a:t>mitral valve closes significantly before the tricuspid valve, allowing each valve to make a separate audible sound</a:t>
            </a:r>
            <a:r>
              <a:rPr lang="en-GB" sz="2800" dirty="0"/>
              <a:t> ) </a:t>
            </a:r>
            <a:endParaRPr lang="en-US" sz="2800" dirty="0"/>
          </a:p>
          <a:p>
            <a:pPr algn="l"/>
            <a:r>
              <a:rPr lang="en-US" sz="2800" dirty="0"/>
              <a:t>Appearance of 3rd heard sounds</a:t>
            </a:r>
            <a:r>
              <a:rPr lang="en-GB" sz="2800" dirty="0"/>
              <a:t>( </a:t>
            </a:r>
            <a:r>
              <a:rPr lang="en-GB" sz="2400" b="0" i="0" u="none" strike="noStrike" dirty="0">
                <a:solidFill>
                  <a:schemeClr val="tx1"/>
                </a:solidFill>
                <a:effectLst/>
                <a:latin typeface="Google Sans"/>
              </a:rPr>
              <a:t> Large amount of blood striking a very compliant left ventricle ) </a:t>
            </a:r>
            <a:r>
              <a:rPr lang="en-GB" sz="2800" dirty="0"/>
              <a:t> </a:t>
            </a:r>
            <a:endParaRPr lang="en-US" sz="2800" dirty="0"/>
          </a:p>
          <a:p>
            <a:pPr algn="l">
              <a:buFont typeface="Courier New" pitchFamily="49" charset="0"/>
              <a:buChar char="o"/>
            </a:pPr>
            <a:r>
              <a:rPr lang="en-US" sz="2800" dirty="0"/>
              <a:t> </a:t>
            </a:r>
            <a:endParaRPr lang="ar-JO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74AE665-C50D-0B78-DB4F-EB70C2EA9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-3373" r="3829" b="54842"/>
          <a:stretch/>
        </p:blipFill>
        <p:spPr>
          <a:xfrm>
            <a:off x="903074" y="4061925"/>
            <a:ext cx="4572934" cy="278063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8556A53-3C00-EB86-8E2C-B0AEAB5131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r="19770" b="10293"/>
          <a:stretch/>
        </p:blipFill>
        <p:spPr>
          <a:xfrm>
            <a:off x="5476009" y="4220051"/>
            <a:ext cx="3360330" cy="262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878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dirty="0"/>
              <a:t>Deceased O</a:t>
            </a:r>
            <a:r>
              <a:rPr lang="en-US" baseline="-25000" dirty="0"/>
              <a:t>2</a:t>
            </a:r>
            <a:r>
              <a:rPr lang="en-US" dirty="0"/>
              <a:t> saturation leads to </a:t>
            </a:r>
            <a:r>
              <a:rPr lang="en-US" dirty="0" err="1"/>
              <a:t>polycythemia</a:t>
            </a:r>
            <a:r>
              <a:rPr lang="en-US" dirty="0"/>
              <a:t> (</a:t>
            </a:r>
            <a:r>
              <a:rPr lang="en-US" dirty="0" err="1"/>
              <a:t>hypervicosity</a:t>
            </a:r>
            <a:r>
              <a:rPr lang="en-US" dirty="0"/>
              <a:t> syndrome) &amp;, later, to elevation of immature RBCs.</a:t>
            </a:r>
          </a:p>
          <a:p>
            <a:pPr algn="l" rtl="0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dirty="0"/>
              <a:t>High mortality rate 50% </a:t>
            </a:r>
            <a:r>
              <a:rPr lang="en-US" dirty="0" err="1"/>
              <a:t>esp</a:t>
            </a:r>
            <a:r>
              <a:rPr lang="en-US" dirty="0"/>
              <a:t> during delivery, so termination of pregnancy is advisable.</a:t>
            </a:r>
          </a:p>
          <a:p>
            <a:pPr algn="l" rtl="0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dirty="0"/>
              <a:t>If pregnancy continued, there’s a high risk of miscarriage &amp; IUGR. </a:t>
            </a:r>
          </a:p>
          <a:p>
            <a:pPr algn="l" rtl="0">
              <a:lnSpc>
                <a:spcPct val="90000"/>
              </a:lnSpc>
              <a:buClr>
                <a:srgbClr val="FF0000"/>
              </a:buClr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>
              <a:buNone/>
            </a:pPr>
            <a:endParaRPr lang="ar-JO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Issues in pre pregnancy counseling of women with heart disease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Risk of maternal death.</a:t>
            </a:r>
          </a:p>
          <a:p>
            <a:pPr algn="l"/>
            <a:r>
              <a:rPr lang="en-US" dirty="0"/>
              <a:t>Effects of pregnancy on cardiac disease.</a:t>
            </a:r>
          </a:p>
          <a:p>
            <a:pPr algn="l"/>
            <a:r>
              <a:rPr lang="en-US" dirty="0"/>
              <a:t>Mortality associated with high-risk conditions.</a:t>
            </a:r>
          </a:p>
          <a:p>
            <a:pPr algn="l"/>
            <a:r>
              <a:rPr lang="en-US" dirty="0"/>
              <a:t>Risk of fetus developing congenital heart disease.</a:t>
            </a:r>
          </a:p>
          <a:p>
            <a:pPr algn="l"/>
            <a:r>
              <a:rPr lang="en-US" dirty="0"/>
              <a:t>Risk of preterm labor and FGR.</a:t>
            </a:r>
          </a:p>
          <a:p>
            <a:pPr algn="l"/>
            <a:r>
              <a:rPr lang="en-US" dirty="0"/>
              <a:t>Need for frequent hospital attendance and possible admission.</a:t>
            </a:r>
          </a:p>
          <a:p>
            <a:pPr algn="l"/>
            <a:r>
              <a:rPr lang="en-US" dirty="0"/>
              <a:t>Intensive maternal and fetal monitoring during pregnancy and labor.</a:t>
            </a:r>
          </a:p>
          <a:p>
            <a:pPr algn="l"/>
            <a:r>
              <a:rPr lang="en-US" dirty="0"/>
              <a:t>Timing of pregnancy.</a:t>
            </a:r>
          </a:p>
          <a:p>
            <a:pPr algn="l"/>
            <a:endParaRPr lang="ar-JO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/>
          <a:lstStyle/>
          <a:p>
            <a:r>
              <a:rPr lang="en-US" dirty="0"/>
              <a:t>Case 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785794"/>
            <a:ext cx="9144000" cy="6072206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30 year old female patient , she is 32 week pregnant came to ER with </a:t>
            </a:r>
            <a:r>
              <a:rPr lang="en-US" sz="2400" dirty="0" err="1"/>
              <a:t>dyspnea</a:t>
            </a:r>
            <a:r>
              <a:rPr lang="en-US" sz="2400" dirty="0"/>
              <a:t> and palpitation on exam :</a:t>
            </a:r>
          </a:p>
          <a:p>
            <a:pPr algn="l">
              <a:buNone/>
            </a:pPr>
            <a:r>
              <a:rPr lang="en-US" sz="2400" dirty="0"/>
              <a:t>HR : 110 </a:t>
            </a:r>
            <a:r>
              <a:rPr lang="en-US" sz="2400" dirty="0" err="1"/>
              <a:t>bpm</a:t>
            </a:r>
            <a:r>
              <a:rPr lang="en-US" sz="2400" dirty="0"/>
              <a:t> , regular </a:t>
            </a:r>
          </a:p>
          <a:p>
            <a:pPr algn="l">
              <a:buNone/>
            </a:pPr>
            <a:r>
              <a:rPr lang="en-US" sz="2400" dirty="0"/>
              <a:t>JVP : 13 cm </a:t>
            </a:r>
          </a:p>
          <a:p>
            <a:pPr algn="l">
              <a:buNone/>
            </a:pPr>
            <a:r>
              <a:rPr lang="en-US" sz="2400" dirty="0"/>
              <a:t>On auscultation : diastolic murmur and crackles (both lungs) ,</a:t>
            </a:r>
          </a:p>
          <a:p>
            <a:pPr algn="l">
              <a:buNone/>
            </a:pPr>
            <a:r>
              <a:rPr lang="en-US" sz="2400" dirty="0"/>
              <a:t> ECG shown sinus tachycardia and you give her diuretics what would you recommend as the next step ?</a:t>
            </a:r>
          </a:p>
          <a:p>
            <a:pPr algn="l">
              <a:buNone/>
            </a:pPr>
            <a:r>
              <a:rPr lang="en-US" sz="2400" dirty="0"/>
              <a:t>A- </a:t>
            </a:r>
            <a:r>
              <a:rPr lang="en-US" sz="2400" dirty="0" err="1"/>
              <a:t>Percautaneous</a:t>
            </a:r>
            <a:r>
              <a:rPr lang="en-US" sz="2400" dirty="0"/>
              <a:t> intervention </a:t>
            </a:r>
          </a:p>
          <a:p>
            <a:pPr algn="l">
              <a:buNone/>
            </a:pPr>
            <a:r>
              <a:rPr lang="en-US" sz="2400" dirty="0"/>
              <a:t>B- </a:t>
            </a:r>
            <a:r>
              <a:rPr lang="en-US" sz="2400" dirty="0" err="1"/>
              <a:t>Deliever</a:t>
            </a:r>
            <a:r>
              <a:rPr lang="en-US" sz="2400" dirty="0"/>
              <a:t> fetus </a:t>
            </a:r>
          </a:p>
          <a:p>
            <a:pPr algn="l">
              <a:buNone/>
            </a:pPr>
            <a:r>
              <a:rPr lang="en-US" sz="2400" dirty="0"/>
              <a:t>C- IV </a:t>
            </a:r>
            <a:r>
              <a:rPr lang="en-US" sz="2400" dirty="0" err="1"/>
              <a:t>amiodarone</a:t>
            </a:r>
            <a:r>
              <a:rPr lang="en-US" sz="2400" dirty="0"/>
              <a:t> </a:t>
            </a:r>
          </a:p>
          <a:p>
            <a:pPr algn="l">
              <a:buNone/>
            </a:pPr>
            <a:r>
              <a:rPr lang="en-US" sz="2400" dirty="0"/>
              <a:t>D- Beta blocker</a:t>
            </a:r>
          </a:p>
          <a:p>
            <a:pPr algn="l">
              <a:buNone/>
            </a:pPr>
            <a:r>
              <a:rPr lang="en-US" sz="2400" dirty="0"/>
              <a:t>E- Direct current </a:t>
            </a:r>
            <a:r>
              <a:rPr lang="en-US" sz="2400" dirty="0" err="1"/>
              <a:t>cardioversion</a:t>
            </a:r>
            <a:r>
              <a:rPr lang="en-US" sz="2400" dirty="0"/>
              <a:t>  </a:t>
            </a:r>
          </a:p>
          <a:p>
            <a:pPr algn="l">
              <a:buNone/>
            </a:pPr>
            <a:endParaRPr lang="ar-JO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References </a:t>
            </a:r>
            <a:endParaRPr lang="ar-JO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14282" y="1600200"/>
            <a:ext cx="8715436" cy="4525963"/>
          </a:xfrm>
        </p:spPr>
        <p:txBody>
          <a:bodyPr/>
          <a:lstStyle/>
          <a:p>
            <a:pPr algn="l"/>
            <a:r>
              <a:rPr lang="en-US" dirty="0"/>
              <a:t>Hacker and Moore's Essentials of Obstetrics and Gynecology / sixth edition </a:t>
            </a:r>
          </a:p>
          <a:p>
            <a:pPr algn="l"/>
            <a:r>
              <a:rPr lang="en-US" dirty="0"/>
              <a:t>Obstetrics by Ten Teachers / 20</a:t>
            </a:r>
            <a:r>
              <a:rPr lang="en-US" baseline="30000" dirty="0"/>
              <a:t>th</a:t>
            </a:r>
            <a:r>
              <a:rPr lang="en-US" dirty="0"/>
              <a:t> edition </a:t>
            </a:r>
          </a:p>
          <a:p>
            <a:pPr algn="l"/>
            <a:r>
              <a:rPr lang="en-US" dirty="0" err="1"/>
              <a:t>Usmle</a:t>
            </a:r>
            <a:r>
              <a:rPr lang="en-US" dirty="0"/>
              <a:t> step 2 ck obstetrics and gynecology /2019</a:t>
            </a:r>
          </a:p>
          <a:p>
            <a:pPr algn="l"/>
            <a:r>
              <a:rPr lang="en-US" dirty="0"/>
              <a:t>Up </a:t>
            </a:r>
            <a:r>
              <a:rPr lang="en-US"/>
              <a:t>to date</a:t>
            </a:r>
            <a:endParaRPr lang="ar-JO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2643182"/>
            <a:ext cx="8229600" cy="348298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9600" dirty="0"/>
              <a:t>THANK YOU </a:t>
            </a:r>
            <a:endParaRPr lang="ar-JO" sz="9600" dirty="0"/>
          </a:p>
          <a:p>
            <a:pPr>
              <a:buNone/>
            </a:pPr>
            <a:endParaRPr lang="ar-JO" sz="9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4BD3A9-25D1-4691-BE05-149182EC4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D49CF1A-01DD-4115-A6BB-CFA8F7045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6769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DAFA16-9D2D-4BEC-89D0-B4EABEE9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247" y="783912"/>
            <a:ext cx="4729732" cy="58684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Courier New" pitchFamily="49" charset="0"/>
              <a:buChar char="o"/>
            </a:pPr>
            <a:r>
              <a:rPr lang="en-US">
                <a:solidFill>
                  <a:schemeClr val="tx1"/>
                </a:solidFill>
              </a:rPr>
              <a:t>Murmurs: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Soft systolic murmur</a:t>
            </a:r>
            <a:r>
              <a:rPr lang="en-GB">
                <a:solidFill>
                  <a:schemeClr val="tx1"/>
                </a:solidFill>
              </a:rPr>
              <a:t> (</a:t>
            </a:r>
            <a:r>
              <a:rPr lang="en-GB" b="0" i="0" u="none" strike="noStrike">
                <a:solidFill>
                  <a:schemeClr val="tx1"/>
                </a:solidFill>
                <a:effectLst/>
                <a:latin typeface="Google Sans"/>
              </a:rPr>
              <a:t>increased flow through the right and left ventricular outflow tracts. ) </a:t>
            </a:r>
            <a:endParaRPr lang="en-US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Diastolic murmur if occurs we must exclude pathology</a:t>
            </a:r>
            <a:endParaRPr lang="en-GB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q"/>
            </a:pPr>
            <a:endParaRPr lang="en-GB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q"/>
            </a:pPr>
            <a:r>
              <a:rPr lang="en-US">
                <a:solidFill>
                  <a:schemeClr val="tx1"/>
                </a:solidFill>
              </a:rPr>
              <a:t>Blood Pressure :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pt-BR">
                <a:solidFill>
                  <a:schemeClr val="tx1"/>
                </a:solidFill>
              </a:rPr>
              <a:t>Decrease in  2nd trimester :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>
                <a:solidFill>
                  <a:schemeClr val="tx1"/>
                </a:solidFill>
              </a:rPr>
              <a:t> Placenta acts as AV shunt</a:t>
            </a:r>
            <a:r>
              <a:rPr lang="en-GB">
                <a:solidFill>
                  <a:schemeClr val="tx1"/>
                </a:solidFill>
              </a:rPr>
              <a:t> </a:t>
            </a:r>
            <a:endParaRPr lang="en-US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it-IT">
                <a:solidFill>
                  <a:schemeClr val="tx1"/>
                </a:solidFill>
              </a:rPr>
              <a:t> Progesterone, estrogen &amp; prostacyclin vasodilator effect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>
                <a:solidFill>
                  <a:schemeClr val="tx1"/>
                </a:solidFill>
              </a:rPr>
              <a:t>Increase in 3rd trimester: ( due to increase  blood volume)</a:t>
            </a:r>
          </a:p>
          <a:p>
            <a:pPr>
              <a:lnSpc>
                <a:spcPct val="100000"/>
              </a:lnSpc>
              <a:buFont typeface="Wingdings" pitchFamily="2" charset="2"/>
              <a:buChar char="q"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B6ACEB3-E342-2D39-6D25-5AEAC2BED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1336842"/>
            <a:ext cx="3467099" cy="48858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الشارة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1531</TotalTime>
  <Words>4613</Words>
  <Application>Microsoft Office PowerPoint</Application>
  <PresentationFormat>عرض على الشاشة (4:3)</PresentationFormat>
  <Paragraphs>537</Paragraphs>
  <Slides>84</Slides>
  <Notes>10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84</vt:i4>
      </vt:variant>
    </vt:vector>
  </HeadingPairs>
  <TitlesOfParts>
    <vt:vector size="85" baseType="lpstr">
      <vt:lpstr>الشارة</vt:lpstr>
      <vt:lpstr>Heart disease in pregnancy </vt:lpstr>
      <vt:lpstr>عرض تقديمي في PowerPoint</vt:lpstr>
      <vt:lpstr>Why talking about cardio obstetric?</vt:lpstr>
      <vt:lpstr>عرض تقديمي في PowerPoint</vt:lpstr>
      <vt:lpstr>Cardiovascular changes during pregnancy</vt:lpstr>
      <vt:lpstr>Hypercoagulability </vt:lpstr>
      <vt:lpstr>Maternal adaptation in the C.V.S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Cardiac symptoms&amp; sign that mimic normal pregnancy </vt:lpstr>
      <vt:lpstr>Heart disease in pregnancy </vt:lpstr>
      <vt:lpstr>Women with heart disease </vt:lpstr>
      <vt:lpstr>1- non pregnant – coming for preconception counselling  </vt:lpstr>
      <vt:lpstr>Pre-conception counselling </vt:lpstr>
      <vt:lpstr>عرض تقديمي في PowerPoint</vt:lpstr>
      <vt:lpstr>عرض تقديمي في PowerPoint</vt:lpstr>
      <vt:lpstr>عرض تقديمي في PowerPoint</vt:lpstr>
      <vt:lpstr>Cardiovascular risk during pregnancy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Prognosis </vt:lpstr>
      <vt:lpstr> pregnant women with suspected heart disease</vt:lpstr>
      <vt:lpstr>`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known case of heart disease for ANC check up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</vt:lpstr>
      <vt:lpstr>عرض تقديمي في PowerPoint</vt:lpstr>
      <vt:lpstr>عرض تقديمي في PowerPoint</vt:lpstr>
      <vt:lpstr>عرض تقديمي في PowerPoint</vt:lpstr>
      <vt:lpstr>Risk factors for the development of heart failure in pregnancy</vt:lpstr>
      <vt:lpstr>Cardiac diseases  in pregnancy</vt:lpstr>
      <vt:lpstr>cardiomyopathies</vt:lpstr>
      <vt:lpstr>Cnt HCM</vt:lpstr>
      <vt:lpstr>Gross HCM</vt:lpstr>
      <vt:lpstr>عرض تقديمي في PowerPoint</vt:lpstr>
      <vt:lpstr>عرض تقديمي في PowerPoint</vt:lpstr>
      <vt:lpstr>References </vt:lpstr>
      <vt:lpstr>RHEUMATIC HEART DISEASE </vt:lpstr>
      <vt:lpstr>RHEUMATIC HEART DISEASE</vt:lpstr>
      <vt:lpstr>عرض تقديمي في PowerPoint</vt:lpstr>
      <vt:lpstr>عرض تقديمي في PowerPoint</vt:lpstr>
      <vt:lpstr>Management </vt:lpstr>
      <vt:lpstr>Management during pregnancy </vt:lpstr>
      <vt:lpstr>عرض تقديمي في PowerPoint</vt:lpstr>
      <vt:lpstr>Management during pregnancy </vt:lpstr>
      <vt:lpstr>Management during pregnancy </vt:lpstr>
      <vt:lpstr>عرض تقديمي في PowerPoint</vt:lpstr>
      <vt:lpstr>Intrapartum management   Cardiac patients should be delivered vaginally unless obstetric indications for cesarean delivery are present</vt:lpstr>
      <vt:lpstr>عرض تقديمي في PowerPoint</vt:lpstr>
      <vt:lpstr>عرض تقديمي في PowerPoint</vt:lpstr>
      <vt:lpstr>عرض تقديمي في PowerPoint</vt:lpstr>
      <vt:lpstr>ISCHEMIC HEART DISEASE </vt:lpstr>
      <vt:lpstr>Coronary Artery Disease in Pregnancy </vt:lpstr>
      <vt:lpstr>عرض تقديمي في PowerPoint</vt:lpstr>
      <vt:lpstr>Management during pregnancy </vt:lpstr>
      <vt:lpstr>عرض تقديمي في PowerPoint</vt:lpstr>
      <vt:lpstr>عرض تقديمي في PowerPoint</vt:lpstr>
      <vt:lpstr>Intrapartum management</vt:lpstr>
      <vt:lpstr>Congenital heart disease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Eisenmenger’s syndrome</vt:lpstr>
      <vt:lpstr>عرض تقديمي في PowerPoint</vt:lpstr>
      <vt:lpstr>Issues in pre pregnancy counseling of women with heart disease</vt:lpstr>
      <vt:lpstr>Case </vt:lpstr>
      <vt:lpstr>References 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alaa</dc:creator>
  <cp:lastModifiedBy>غيث اسامه عيسى خمايسه</cp:lastModifiedBy>
  <cp:revision>26</cp:revision>
  <dcterms:created xsi:type="dcterms:W3CDTF">2006-08-16T00:00:00Z</dcterms:created>
  <dcterms:modified xsi:type="dcterms:W3CDTF">2023-10-31T18:36:19Z</dcterms:modified>
</cp:coreProperties>
</file>