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pplication/vnd.openxmlformats-package.relationships+xml" Extension="rels"/>
  <Default ContentType="image/x-emf" Extension="emf"/>
  <Override ContentType="application/vnd.openxmlformats-officedocument.drawingml.diagramData+xml" PartName="/ppt/diagrams/data3.xml"/>
  <Override ContentType="application/vnd.openxmlformats-officedocument.drawingml.diagramData+xml" PartName="/ppt/diagrams/data2.xml"/>
  <Override ContentType="application/vnd.openxmlformats-officedocument.drawingml.diagramData+xml" PartName="/ppt/diagrams/data1.xml"/>
  <Override ContentType="application/vnd.openxmlformats-officedocument.drawingml.diagramData+xml" PartName="/ppt/diagrams/data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54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53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56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55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44.xml"/>
  <Override ContentType="application/vnd.openxmlformats-officedocument.presentationml.slide+xml" PartName="/ppt/slides/slide2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ms-office.drawingml.diagramDrawing+xml" PartName="/ppt/diagrams/drawing2.xml"/>
  <Override ContentType="application/vnd.ms-office.drawingml.diagramDrawing+xml" PartName="/ppt/diagrams/drawing1.xml"/>
  <Override ContentType="application/vnd.ms-office.drawingml.diagramDrawing+xml" PartName="/ppt/diagrams/drawing3.xml"/>
  <Override ContentType="application/vnd.ms-office.drawingml.diagramDrawing+xml" PartName="/ppt/diagrams/drawing4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drawingml.diagramLayout+xml" PartName="/ppt/diagrams/layout4.xml"/>
  <Override ContentType="application/vnd.openxmlformats-officedocument.drawingml.diagramLayout+xml" PartName="/ppt/diagrams/layout3.xml"/>
  <Override ContentType="application/vnd.openxmlformats-officedocument.drawingml.diagramLayout+xml" PartName="/ppt/diagrams/layout1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4.xml"/>
  <Override ContentType="application/vnd.openxmlformats-officedocument.drawingml.diagramStyle+xml" PartName="/ppt/diagrams/quickStyle2.xml"/>
  <Override ContentType="application/vnd.openxmlformats-officedocument.drawingml.diagramStyle+xml" PartName="/ppt/diagrams/quickStyle1.xml"/>
  <Override ContentType="application/vnd.openxmlformats-officedocument.drawingml.diagramStyle+xml" PartName="/ppt/diagrams/quickStyle3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1.xml"/>
  <Override ContentType="application/vnd.openxmlformats-officedocument.drawingml.diagramColors+xml" PartName="/ppt/diagrams/colors3.xml"/>
  <Override ContentType="application/vnd.openxmlformats-officedocument.drawingml.diagramColors+xml" PartName="/ppt/diagrams/colors2.xml"/>
  <Override ContentType="application/vnd.openxmlformats-officedocument.drawingml.diagramColors+xml" PartName="/ppt/diagrams/colors4.xml"/>
  <Override ContentType="application/vnd.openxmlformats-officedocument.drawingml.diagramColors+xml" PartName="/ppt/diagrams/colors1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</p:sldIdLst>
  <p:sldSz cy="6858000" cx="12192000"/>
  <p:notesSz cx="6858000" cy="9144000"/>
  <p:defaultTextStyle>
    <a:defPPr lvl="0">
      <a:defRPr lang="ar-JO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91F1A7-6FEA-49C9-B491-F841B6DCD1EE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BEE7368-0E52-4F85-B95B-70404F743270}">
      <dgm:prSet custT="1"/>
      <dgm:spPr/>
      <dgm:t>
        <a:bodyPr/>
        <a:lstStyle/>
        <a:p>
          <a:r>
            <a:rPr lang="en-MY" sz="2400" b="1" u="sng" dirty="0">
              <a:latin typeface="Times New Roman" pitchFamily="18" charset="0"/>
              <a:cs typeface="Times New Roman" pitchFamily="18" charset="0"/>
            </a:rPr>
            <a:t>Weight loss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CDF61C90-3F68-42A0-BBB3-4546CFCD702E}" type="parTrans" cxnId="{C03D9D3A-218A-4006-ACAA-63ACE439FA7C}">
      <dgm:prSet/>
      <dgm:spPr/>
      <dgm:t>
        <a:bodyPr/>
        <a:lstStyle/>
        <a:p>
          <a:endParaRPr lang="en-US"/>
        </a:p>
      </dgm:t>
    </dgm:pt>
    <dgm:pt modelId="{016AB1C4-D2BF-4052-99AB-3E1ACC584B91}" type="sibTrans" cxnId="{C03D9D3A-218A-4006-ACAA-63ACE439FA7C}">
      <dgm:prSet/>
      <dgm:spPr/>
      <dgm:t>
        <a:bodyPr/>
        <a:lstStyle/>
        <a:p>
          <a:endParaRPr lang="en-US"/>
        </a:p>
      </dgm:t>
    </dgm:pt>
    <dgm:pt modelId="{E52F4F0A-9F5E-4F91-8C2F-702B3B15683B}">
      <dgm:prSet custT="1"/>
      <dgm:spPr/>
      <dgm:t>
        <a:bodyPr/>
        <a:lstStyle/>
        <a:p>
          <a:r>
            <a:rPr lang="en-US" sz="2400" dirty="0">
              <a:latin typeface="Times New Roman" pitchFamily="18" charset="0"/>
              <a:cs typeface="Times New Roman" pitchFamily="18" charset="0"/>
            </a:rPr>
            <a:t>Uterine evacuation &amp; normal blood loss: 5-6 kg. </a:t>
          </a:r>
        </a:p>
      </dgm:t>
    </dgm:pt>
    <dgm:pt modelId="{CA9870C6-B73E-4979-BACA-1468E14EF793}" type="parTrans" cxnId="{08629831-6702-4AF8-B0FC-F5CEE2F24D60}">
      <dgm:prSet/>
      <dgm:spPr/>
      <dgm:t>
        <a:bodyPr/>
        <a:lstStyle/>
        <a:p>
          <a:endParaRPr lang="en-US"/>
        </a:p>
      </dgm:t>
    </dgm:pt>
    <dgm:pt modelId="{FD1A0E6A-4FDF-4248-89F8-1B7CD4D34F42}" type="sibTrans" cxnId="{08629831-6702-4AF8-B0FC-F5CEE2F24D60}">
      <dgm:prSet/>
      <dgm:spPr/>
      <dgm:t>
        <a:bodyPr/>
        <a:lstStyle/>
        <a:p>
          <a:endParaRPr lang="en-US"/>
        </a:p>
      </dgm:t>
    </dgm:pt>
    <dgm:pt modelId="{0F722502-FFDB-451D-A58E-C03C7979FCAE}">
      <dgm:prSet custT="1"/>
      <dgm:spPr/>
      <dgm:t>
        <a:bodyPr/>
        <a:lstStyle/>
        <a:p>
          <a:r>
            <a:rPr lang="en-US" sz="2400" dirty="0">
              <a:latin typeface="Times New Roman" pitchFamily="18" charset="0"/>
              <a:cs typeface="Times New Roman" pitchFamily="18" charset="0"/>
            </a:rPr>
            <a:t>Loss of plasma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volme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and </a:t>
          </a:r>
          <a:r>
            <a:rPr lang="en-US" sz="2400" dirty="0" err="1">
              <a:latin typeface="Times New Roman" pitchFamily="18" charset="0"/>
              <a:cs typeface="Times New Roman" pitchFamily="18" charset="0"/>
            </a:rPr>
            <a:t>diuresis</a:t>
          </a:r>
          <a:r>
            <a:rPr lang="en-US" sz="2400" dirty="0">
              <a:latin typeface="Times New Roman" pitchFamily="18" charset="0"/>
              <a:cs typeface="Times New Roman" pitchFamily="18" charset="0"/>
            </a:rPr>
            <a:t> of extracellular fluid: 2-3 kg. </a:t>
          </a:r>
          <a:br>
            <a:rPr lang="en-US" sz="2400" dirty="0">
              <a:latin typeface="Times New Roman" pitchFamily="18" charset="0"/>
              <a:cs typeface="Times New Roman" pitchFamily="18" charset="0"/>
            </a:rPr>
          </a:br>
          <a:r>
            <a:rPr lang="en-US" sz="2400" dirty="0">
              <a:latin typeface="Times New Roman" pitchFamily="18" charset="0"/>
              <a:cs typeface="Times New Roman" pitchFamily="18" charset="0"/>
            </a:rPr>
            <a:t>  </a:t>
          </a:r>
        </a:p>
      </dgm:t>
    </dgm:pt>
    <dgm:pt modelId="{61770ECA-E644-49D0-ACEF-ECB9303F9B97}" type="parTrans" cxnId="{7A9BEEE7-07B3-43EE-BDE3-759283AA5094}">
      <dgm:prSet/>
      <dgm:spPr/>
      <dgm:t>
        <a:bodyPr/>
        <a:lstStyle/>
        <a:p>
          <a:endParaRPr lang="en-US"/>
        </a:p>
      </dgm:t>
    </dgm:pt>
    <dgm:pt modelId="{00BD626C-FE19-4D09-A3F5-60CEC2F865FE}" type="sibTrans" cxnId="{7A9BEEE7-07B3-43EE-BDE3-759283AA5094}">
      <dgm:prSet/>
      <dgm:spPr/>
      <dgm:t>
        <a:bodyPr/>
        <a:lstStyle/>
        <a:p>
          <a:endParaRPr lang="en-US"/>
        </a:p>
      </dgm:t>
    </dgm:pt>
    <dgm:pt modelId="{25E2BA82-6A8D-4D2D-969E-FB3102696FA3}">
      <dgm:prSet/>
      <dgm:spPr/>
      <dgm:t>
        <a:bodyPr/>
        <a:lstStyle/>
        <a:p>
          <a:r>
            <a:rPr lang="en-MY" b="1" i="1" u="sng" dirty="0">
              <a:latin typeface="Times New Roman" pitchFamily="18" charset="0"/>
              <a:cs typeface="Times New Roman" pitchFamily="18" charset="0"/>
            </a:rPr>
            <a:t>Temperature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D8BDA527-97DE-47CB-993A-7D4DD8655DD0}" type="parTrans" cxnId="{A32D71ED-6954-4A64-AE05-599436ABA6D5}">
      <dgm:prSet/>
      <dgm:spPr/>
      <dgm:t>
        <a:bodyPr/>
        <a:lstStyle/>
        <a:p>
          <a:endParaRPr lang="en-US"/>
        </a:p>
      </dgm:t>
    </dgm:pt>
    <dgm:pt modelId="{BF8CC763-4CA9-4B9B-8B93-90F8C3F7B410}" type="sibTrans" cxnId="{A32D71ED-6954-4A64-AE05-599436ABA6D5}">
      <dgm:prSet/>
      <dgm:spPr/>
      <dgm:t>
        <a:bodyPr/>
        <a:lstStyle/>
        <a:p>
          <a:endParaRPr lang="en-US"/>
        </a:p>
      </dgm:t>
    </dgm:pt>
    <dgm:pt modelId="{C643A61D-4A04-4D7A-8E0A-43635F56D61D}">
      <dgm:prSet custT="1"/>
      <dgm:spPr/>
      <dgm:t>
        <a:bodyPr/>
        <a:lstStyle/>
        <a:p>
          <a:r>
            <a:rPr lang="en-MY" sz="2400" dirty="0">
              <a:latin typeface="Times New Roman" pitchFamily="18" charset="0"/>
              <a:cs typeface="Times New Roman" pitchFamily="18" charset="0"/>
            </a:rPr>
            <a:t>A reactionary increase may occur following difficult delivery, but does not exceed 38°C and drops within 24 hours.</a:t>
          </a:r>
          <a:r>
            <a:rPr lang="en-US" sz="2400" b="1" dirty="0">
              <a:latin typeface="Times New Roman" pitchFamily="18" charset="0"/>
              <a:cs typeface="Times New Roman" pitchFamily="18" charset="0"/>
            </a:rPr>
            <a:t> This rise in temperature is due to the absorption of waste products of muscular contractions of labor.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84E453CF-0389-4405-AECD-BC5543CBFA02}" type="parTrans" cxnId="{4B60E25D-269B-484A-B56B-C51156B2C083}">
      <dgm:prSet/>
      <dgm:spPr/>
      <dgm:t>
        <a:bodyPr/>
        <a:lstStyle/>
        <a:p>
          <a:endParaRPr lang="en-US"/>
        </a:p>
      </dgm:t>
    </dgm:pt>
    <dgm:pt modelId="{83444A27-BB39-418F-B110-E851717DC4EA}" type="sibTrans" cxnId="{4B60E25D-269B-484A-B56B-C51156B2C083}">
      <dgm:prSet/>
      <dgm:spPr/>
      <dgm:t>
        <a:bodyPr/>
        <a:lstStyle/>
        <a:p>
          <a:endParaRPr lang="en-US"/>
        </a:p>
      </dgm:t>
    </dgm:pt>
    <dgm:pt modelId="{76E289C7-2499-4D42-97D0-F6E6000DCC43}" type="pres">
      <dgm:prSet presAssocID="{4D91F1A7-6FEA-49C9-B491-F841B6DCD1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JO"/>
        </a:p>
      </dgm:t>
    </dgm:pt>
    <dgm:pt modelId="{0C2877AE-EBC6-45C5-91B4-E3BDA132B517}" type="pres">
      <dgm:prSet presAssocID="{DBEE7368-0E52-4F85-B95B-70404F743270}" presName="parentLin" presStyleCnt="0"/>
      <dgm:spPr/>
    </dgm:pt>
    <dgm:pt modelId="{A1DA7B07-1E09-49F9-A5DC-B202354F0596}" type="pres">
      <dgm:prSet presAssocID="{DBEE7368-0E52-4F85-B95B-70404F743270}" presName="parentLeftMargin" presStyleLbl="node1" presStyleIdx="0" presStyleCnt="2"/>
      <dgm:spPr/>
      <dgm:t>
        <a:bodyPr/>
        <a:lstStyle/>
        <a:p>
          <a:pPr rtl="1"/>
          <a:endParaRPr lang="ar-JO"/>
        </a:p>
      </dgm:t>
    </dgm:pt>
    <dgm:pt modelId="{A4E62215-D540-4C58-B4E4-DD5CDAE8E5C5}" type="pres">
      <dgm:prSet presAssocID="{DBEE7368-0E52-4F85-B95B-70404F743270}" presName="parentText" presStyleLbl="node1" presStyleIdx="0" presStyleCnt="2" custScaleY="34494" custLinFactNeighborX="-10362" custLinFactNeighborY="-2440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F78BF21C-799B-4026-967D-4D33DEF3BF4B}" type="pres">
      <dgm:prSet presAssocID="{DBEE7368-0E52-4F85-B95B-70404F743270}" presName="negativeSpace" presStyleCnt="0"/>
      <dgm:spPr/>
    </dgm:pt>
    <dgm:pt modelId="{16A3CDBA-4AD4-4E92-8504-8CA437F6F56E}" type="pres">
      <dgm:prSet presAssocID="{DBEE7368-0E52-4F85-B95B-70404F743270}" presName="childText" presStyleLbl="conFgAcc1" presStyleIdx="0" presStyleCnt="2" custScaleY="82660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B3A633CB-14C4-4288-B1DD-E984B0F44171}" type="pres">
      <dgm:prSet presAssocID="{016AB1C4-D2BF-4052-99AB-3E1ACC584B91}" presName="spaceBetweenRectangles" presStyleCnt="0"/>
      <dgm:spPr/>
    </dgm:pt>
    <dgm:pt modelId="{D491DA4E-A611-448E-A66B-6E9BFA807C3D}" type="pres">
      <dgm:prSet presAssocID="{25E2BA82-6A8D-4D2D-969E-FB3102696FA3}" presName="parentLin" presStyleCnt="0"/>
      <dgm:spPr/>
    </dgm:pt>
    <dgm:pt modelId="{82F23F2F-06B8-49D9-8C73-CF6A768EF337}" type="pres">
      <dgm:prSet presAssocID="{25E2BA82-6A8D-4D2D-969E-FB3102696FA3}" presName="parentLeftMargin" presStyleLbl="node1" presStyleIdx="0" presStyleCnt="2"/>
      <dgm:spPr/>
      <dgm:t>
        <a:bodyPr/>
        <a:lstStyle/>
        <a:p>
          <a:pPr rtl="1"/>
          <a:endParaRPr lang="ar-JO"/>
        </a:p>
      </dgm:t>
    </dgm:pt>
    <dgm:pt modelId="{58F9C5AD-05DF-4115-9066-7C8A718DAA67}" type="pres">
      <dgm:prSet presAssocID="{25E2BA82-6A8D-4D2D-969E-FB3102696FA3}" presName="parentText" presStyleLbl="node1" presStyleIdx="1" presStyleCnt="2" custScaleY="36985" custLinFactNeighborX="-24502" custLinFactNeighborY="-45436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D010B875-6519-4E42-8A8F-194E54A34A8A}" type="pres">
      <dgm:prSet presAssocID="{25E2BA82-6A8D-4D2D-969E-FB3102696FA3}" presName="negativeSpace" presStyleCnt="0"/>
      <dgm:spPr/>
    </dgm:pt>
    <dgm:pt modelId="{95D56A07-3602-4585-B7C7-09516A4B682F}" type="pres">
      <dgm:prSet presAssocID="{25E2BA82-6A8D-4D2D-969E-FB3102696FA3}" presName="childText" presStyleLbl="conFgAcc1" presStyleIdx="1" presStyleCnt="2" custScaleY="56166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</dgm:ptLst>
  <dgm:cxnLst>
    <dgm:cxn modelId="{C03D9D3A-218A-4006-ACAA-63ACE439FA7C}" srcId="{4D91F1A7-6FEA-49C9-B491-F841B6DCD1EE}" destId="{DBEE7368-0E52-4F85-B95B-70404F743270}" srcOrd="0" destOrd="0" parTransId="{CDF61C90-3F68-42A0-BBB3-4546CFCD702E}" sibTransId="{016AB1C4-D2BF-4052-99AB-3E1ACC584B91}"/>
    <dgm:cxn modelId="{7A9BEEE7-07B3-43EE-BDE3-759283AA5094}" srcId="{DBEE7368-0E52-4F85-B95B-70404F743270}" destId="{0F722502-FFDB-451D-A58E-C03C7979FCAE}" srcOrd="1" destOrd="0" parTransId="{61770ECA-E644-49D0-ACEF-ECB9303F9B97}" sibTransId="{00BD626C-FE19-4D09-A3F5-60CEC2F865FE}"/>
    <dgm:cxn modelId="{5F55516F-0F66-4445-A6C5-278320BF708B}" type="presOf" srcId="{DBEE7368-0E52-4F85-B95B-70404F743270}" destId="{A4E62215-D540-4C58-B4E4-DD5CDAE8E5C5}" srcOrd="1" destOrd="0" presId="urn:microsoft.com/office/officeart/2005/8/layout/list1"/>
    <dgm:cxn modelId="{A32D71ED-6954-4A64-AE05-599436ABA6D5}" srcId="{4D91F1A7-6FEA-49C9-B491-F841B6DCD1EE}" destId="{25E2BA82-6A8D-4D2D-969E-FB3102696FA3}" srcOrd="1" destOrd="0" parTransId="{D8BDA527-97DE-47CB-993A-7D4DD8655DD0}" sibTransId="{BF8CC763-4CA9-4B9B-8B93-90F8C3F7B410}"/>
    <dgm:cxn modelId="{484F80B5-7FB1-43BD-9A4A-F0B2226C120A}" type="presOf" srcId="{DBEE7368-0E52-4F85-B95B-70404F743270}" destId="{A1DA7B07-1E09-49F9-A5DC-B202354F0596}" srcOrd="0" destOrd="0" presId="urn:microsoft.com/office/officeart/2005/8/layout/list1"/>
    <dgm:cxn modelId="{0AF46E1A-15E2-46D1-BDBE-B81346CDE3AB}" type="presOf" srcId="{E52F4F0A-9F5E-4F91-8C2F-702B3B15683B}" destId="{16A3CDBA-4AD4-4E92-8504-8CA437F6F56E}" srcOrd="0" destOrd="0" presId="urn:microsoft.com/office/officeart/2005/8/layout/list1"/>
    <dgm:cxn modelId="{3CAC16F0-82A8-42DF-AE34-3B794D13266B}" type="presOf" srcId="{25E2BA82-6A8D-4D2D-969E-FB3102696FA3}" destId="{58F9C5AD-05DF-4115-9066-7C8A718DAA67}" srcOrd="1" destOrd="0" presId="urn:microsoft.com/office/officeart/2005/8/layout/list1"/>
    <dgm:cxn modelId="{DDE538D3-36CD-4BE5-8952-CAD01AE82603}" type="presOf" srcId="{25E2BA82-6A8D-4D2D-969E-FB3102696FA3}" destId="{82F23F2F-06B8-49D9-8C73-CF6A768EF337}" srcOrd="0" destOrd="0" presId="urn:microsoft.com/office/officeart/2005/8/layout/list1"/>
    <dgm:cxn modelId="{4FCB7098-A4D8-4FA2-82BA-E215E5E6A5A6}" type="presOf" srcId="{4D91F1A7-6FEA-49C9-B491-F841B6DCD1EE}" destId="{76E289C7-2499-4D42-97D0-F6E6000DCC43}" srcOrd="0" destOrd="0" presId="urn:microsoft.com/office/officeart/2005/8/layout/list1"/>
    <dgm:cxn modelId="{69DBA033-9F2A-443E-99DB-1EBB416735D1}" type="presOf" srcId="{C643A61D-4A04-4D7A-8E0A-43635F56D61D}" destId="{95D56A07-3602-4585-B7C7-09516A4B682F}" srcOrd="0" destOrd="0" presId="urn:microsoft.com/office/officeart/2005/8/layout/list1"/>
    <dgm:cxn modelId="{4B60E25D-269B-484A-B56B-C51156B2C083}" srcId="{25E2BA82-6A8D-4D2D-969E-FB3102696FA3}" destId="{C643A61D-4A04-4D7A-8E0A-43635F56D61D}" srcOrd="0" destOrd="0" parTransId="{84E453CF-0389-4405-AECD-BC5543CBFA02}" sibTransId="{83444A27-BB39-418F-B110-E851717DC4EA}"/>
    <dgm:cxn modelId="{08629831-6702-4AF8-B0FC-F5CEE2F24D60}" srcId="{DBEE7368-0E52-4F85-B95B-70404F743270}" destId="{E52F4F0A-9F5E-4F91-8C2F-702B3B15683B}" srcOrd="0" destOrd="0" parTransId="{CA9870C6-B73E-4979-BACA-1468E14EF793}" sibTransId="{FD1A0E6A-4FDF-4248-89F8-1B7CD4D34F42}"/>
    <dgm:cxn modelId="{6C88830B-F4DD-4862-94D7-0CF240D9EA2E}" type="presOf" srcId="{0F722502-FFDB-451D-A58E-C03C7979FCAE}" destId="{16A3CDBA-4AD4-4E92-8504-8CA437F6F56E}" srcOrd="0" destOrd="1" presId="urn:microsoft.com/office/officeart/2005/8/layout/list1"/>
    <dgm:cxn modelId="{09577BE6-8ADE-4DD3-9926-48D4377AA1FF}" type="presParOf" srcId="{76E289C7-2499-4D42-97D0-F6E6000DCC43}" destId="{0C2877AE-EBC6-45C5-91B4-E3BDA132B517}" srcOrd="0" destOrd="0" presId="urn:microsoft.com/office/officeart/2005/8/layout/list1"/>
    <dgm:cxn modelId="{41BD25A2-4F9B-4F73-A351-13586F34EDDE}" type="presParOf" srcId="{0C2877AE-EBC6-45C5-91B4-E3BDA132B517}" destId="{A1DA7B07-1E09-49F9-A5DC-B202354F0596}" srcOrd="0" destOrd="0" presId="urn:microsoft.com/office/officeart/2005/8/layout/list1"/>
    <dgm:cxn modelId="{B7618FC3-5233-48C2-A281-333AAE667C49}" type="presParOf" srcId="{0C2877AE-EBC6-45C5-91B4-E3BDA132B517}" destId="{A4E62215-D540-4C58-B4E4-DD5CDAE8E5C5}" srcOrd="1" destOrd="0" presId="urn:microsoft.com/office/officeart/2005/8/layout/list1"/>
    <dgm:cxn modelId="{544878B5-2348-4E46-BCDE-395A7CF413BA}" type="presParOf" srcId="{76E289C7-2499-4D42-97D0-F6E6000DCC43}" destId="{F78BF21C-799B-4026-967D-4D33DEF3BF4B}" srcOrd="1" destOrd="0" presId="urn:microsoft.com/office/officeart/2005/8/layout/list1"/>
    <dgm:cxn modelId="{87FEF252-211D-48E9-9FC0-1792A52CC426}" type="presParOf" srcId="{76E289C7-2499-4D42-97D0-F6E6000DCC43}" destId="{16A3CDBA-4AD4-4E92-8504-8CA437F6F56E}" srcOrd="2" destOrd="0" presId="urn:microsoft.com/office/officeart/2005/8/layout/list1"/>
    <dgm:cxn modelId="{E97F2260-761D-4016-B04D-D85C4F7376D6}" type="presParOf" srcId="{76E289C7-2499-4D42-97D0-F6E6000DCC43}" destId="{B3A633CB-14C4-4288-B1DD-E984B0F44171}" srcOrd="3" destOrd="0" presId="urn:microsoft.com/office/officeart/2005/8/layout/list1"/>
    <dgm:cxn modelId="{643F6791-AF14-4646-9E2B-0860DDEC5EA1}" type="presParOf" srcId="{76E289C7-2499-4D42-97D0-F6E6000DCC43}" destId="{D491DA4E-A611-448E-A66B-6E9BFA807C3D}" srcOrd="4" destOrd="0" presId="urn:microsoft.com/office/officeart/2005/8/layout/list1"/>
    <dgm:cxn modelId="{87EEE830-C5A6-4B0C-B97F-1D7DAEF553D9}" type="presParOf" srcId="{D491DA4E-A611-448E-A66B-6E9BFA807C3D}" destId="{82F23F2F-06B8-49D9-8C73-CF6A768EF337}" srcOrd="0" destOrd="0" presId="urn:microsoft.com/office/officeart/2005/8/layout/list1"/>
    <dgm:cxn modelId="{E597D2E1-25E6-46F0-B6F7-7C42425A45C6}" type="presParOf" srcId="{D491DA4E-A611-448E-A66B-6E9BFA807C3D}" destId="{58F9C5AD-05DF-4115-9066-7C8A718DAA67}" srcOrd="1" destOrd="0" presId="urn:microsoft.com/office/officeart/2005/8/layout/list1"/>
    <dgm:cxn modelId="{913774D6-72D1-49FD-94CD-19E457280774}" type="presParOf" srcId="{76E289C7-2499-4D42-97D0-F6E6000DCC43}" destId="{D010B875-6519-4E42-8A8F-194E54A34A8A}" srcOrd="5" destOrd="0" presId="urn:microsoft.com/office/officeart/2005/8/layout/list1"/>
    <dgm:cxn modelId="{8614BB22-C16C-40E1-98B3-25CDA166F154}" type="presParOf" srcId="{76E289C7-2499-4D42-97D0-F6E6000DCC43}" destId="{95D56A07-3602-4585-B7C7-09516A4B682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0BD1AB-A22D-4C6C-94E8-88E02D4F1DE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C52998F-3544-4408-91FC-C66B16942702}">
      <dgm:prSet/>
      <dgm:spPr/>
      <dgm:t>
        <a:bodyPr/>
        <a:lstStyle/>
        <a:p>
          <a:r>
            <a:rPr lang="en-US" b="1" dirty="0"/>
            <a:t>The symptoms of postpartum depression include:</a:t>
          </a:r>
          <a:endParaRPr lang="en-US" dirty="0"/>
        </a:p>
      </dgm:t>
    </dgm:pt>
    <dgm:pt modelId="{78DF4BF3-9A37-40A7-BCA2-30D875B8E569}" type="parTrans" cxnId="{6C853CD3-FD03-4FDF-AFD1-796B0EE9A05E}">
      <dgm:prSet/>
      <dgm:spPr/>
      <dgm:t>
        <a:bodyPr/>
        <a:lstStyle/>
        <a:p>
          <a:endParaRPr lang="en-US"/>
        </a:p>
      </dgm:t>
    </dgm:pt>
    <dgm:pt modelId="{C9A3B494-041D-4035-995D-BF0829126EB3}" type="sibTrans" cxnId="{6C853CD3-FD03-4FDF-AFD1-796B0EE9A05E}">
      <dgm:prSet/>
      <dgm:spPr/>
      <dgm:t>
        <a:bodyPr/>
        <a:lstStyle/>
        <a:p>
          <a:endParaRPr lang="en-US"/>
        </a:p>
      </dgm:t>
    </dgm:pt>
    <dgm:pt modelId="{BDCCD286-249F-49C0-B0B5-3843DF43B80A}">
      <dgm:prSet/>
      <dgm:spPr/>
      <dgm:t>
        <a:bodyPr/>
        <a:lstStyle/>
        <a:p>
          <a:r>
            <a:rPr lang="en-US" b="1"/>
            <a:t>Depressed or sad mood</a:t>
          </a:r>
          <a:endParaRPr lang="en-US"/>
        </a:p>
      </dgm:t>
    </dgm:pt>
    <dgm:pt modelId="{4E2395FD-D09F-45EE-A2C5-942C7D8BDDE4}" type="parTrans" cxnId="{36DFE78F-0E52-4540-BB06-CBD6FBAB405D}">
      <dgm:prSet/>
      <dgm:spPr/>
      <dgm:t>
        <a:bodyPr/>
        <a:lstStyle/>
        <a:p>
          <a:endParaRPr lang="en-US"/>
        </a:p>
      </dgm:t>
    </dgm:pt>
    <dgm:pt modelId="{1FF1FBA8-A658-4A10-93B2-8C0D3B7572C6}" type="sibTrans" cxnId="{36DFE78F-0E52-4540-BB06-CBD6FBAB405D}">
      <dgm:prSet/>
      <dgm:spPr/>
      <dgm:t>
        <a:bodyPr/>
        <a:lstStyle/>
        <a:p>
          <a:endParaRPr lang="en-US"/>
        </a:p>
      </dgm:t>
    </dgm:pt>
    <dgm:pt modelId="{D9CA6614-E6F4-4767-908A-5C1C01F6CE06}">
      <dgm:prSet/>
      <dgm:spPr/>
      <dgm:t>
        <a:bodyPr/>
        <a:lstStyle/>
        <a:p>
          <a:r>
            <a:rPr lang="en-US" b="1"/>
            <a:t>Tearfulness</a:t>
          </a:r>
          <a:endParaRPr lang="en-US"/>
        </a:p>
      </dgm:t>
    </dgm:pt>
    <dgm:pt modelId="{3884C3C9-DAA5-4EAE-8D0E-DE44111414D6}" type="parTrans" cxnId="{5DE7D74A-8A03-4564-A7C9-0C4E0EED2AB6}">
      <dgm:prSet/>
      <dgm:spPr/>
      <dgm:t>
        <a:bodyPr/>
        <a:lstStyle/>
        <a:p>
          <a:endParaRPr lang="en-US"/>
        </a:p>
      </dgm:t>
    </dgm:pt>
    <dgm:pt modelId="{43C5B113-8D38-48AF-842B-B65E5B0DE97D}" type="sibTrans" cxnId="{5DE7D74A-8A03-4564-A7C9-0C4E0EED2AB6}">
      <dgm:prSet/>
      <dgm:spPr/>
      <dgm:t>
        <a:bodyPr/>
        <a:lstStyle/>
        <a:p>
          <a:endParaRPr lang="en-US"/>
        </a:p>
      </dgm:t>
    </dgm:pt>
    <dgm:pt modelId="{D231DEA6-2607-4FCE-B5B4-D40BC51106D8}">
      <dgm:prSet/>
      <dgm:spPr/>
      <dgm:t>
        <a:bodyPr/>
        <a:lstStyle/>
        <a:p>
          <a:r>
            <a:rPr lang="en-US" b="1"/>
            <a:t>Loss of interest in usual activities</a:t>
          </a:r>
          <a:endParaRPr lang="en-US"/>
        </a:p>
      </dgm:t>
    </dgm:pt>
    <dgm:pt modelId="{AD9F4FED-6899-405C-B967-2D8B89228269}" type="parTrans" cxnId="{5C504A63-A9B1-494F-BE66-15CB42AFB657}">
      <dgm:prSet/>
      <dgm:spPr/>
      <dgm:t>
        <a:bodyPr/>
        <a:lstStyle/>
        <a:p>
          <a:endParaRPr lang="en-US"/>
        </a:p>
      </dgm:t>
    </dgm:pt>
    <dgm:pt modelId="{DD575C3B-78D5-4E37-BDEC-31DE278E75D6}" type="sibTrans" cxnId="{5C504A63-A9B1-494F-BE66-15CB42AFB657}">
      <dgm:prSet/>
      <dgm:spPr/>
      <dgm:t>
        <a:bodyPr/>
        <a:lstStyle/>
        <a:p>
          <a:endParaRPr lang="en-US"/>
        </a:p>
      </dgm:t>
    </dgm:pt>
    <dgm:pt modelId="{FCB223A7-60A4-4794-AA3C-49939FA4687D}">
      <dgm:prSet/>
      <dgm:spPr/>
      <dgm:t>
        <a:bodyPr/>
        <a:lstStyle/>
        <a:p>
          <a:r>
            <a:rPr lang="en-US" b="1" dirty="0"/>
            <a:t>Feelings of guilt</a:t>
          </a:r>
          <a:endParaRPr lang="en-US" dirty="0"/>
        </a:p>
      </dgm:t>
    </dgm:pt>
    <dgm:pt modelId="{44D6F5C0-1252-4581-9150-80F00B7FB3B6}" type="parTrans" cxnId="{DF685E11-7EA1-407C-A13A-02951E4DF242}">
      <dgm:prSet/>
      <dgm:spPr/>
      <dgm:t>
        <a:bodyPr/>
        <a:lstStyle/>
        <a:p>
          <a:endParaRPr lang="en-US"/>
        </a:p>
      </dgm:t>
    </dgm:pt>
    <dgm:pt modelId="{F02E9608-40BE-4098-939D-AC6595C99AD8}" type="sibTrans" cxnId="{DF685E11-7EA1-407C-A13A-02951E4DF242}">
      <dgm:prSet/>
      <dgm:spPr/>
      <dgm:t>
        <a:bodyPr/>
        <a:lstStyle/>
        <a:p>
          <a:endParaRPr lang="en-US"/>
        </a:p>
      </dgm:t>
    </dgm:pt>
    <dgm:pt modelId="{EFBC9105-45C6-4C18-B7DA-F2F4E0096A63}">
      <dgm:prSet/>
      <dgm:spPr/>
      <dgm:t>
        <a:bodyPr/>
        <a:lstStyle/>
        <a:p>
          <a:r>
            <a:rPr lang="en-US" b="1"/>
            <a:t>Feelings of worthlessness or incompetence</a:t>
          </a:r>
          <a:endParaRPr lang="en-US"/>
        </a:p>
      </dgm:t>
    </dgm:pt>
    <dgm:pt modelId="{EFC06FAA-24BA-4C26-BFAF-AE79C9937F2A}" type="parTrans" cxnId="{6A6460E1-B4EA-4BDE-A012-7DF3C4F7DF47}">
      <dgm:prSet/>
      <dgm:spPr/>
      <dgm:t>
        <a:bodyPr/>
        <a:lstStyle/>
        <a:p>
          <a:endParaRPr lang="en-US"/>
        </a:p>
      </dgm:t>
    </dgm:pt>
    <dgm:pt modelId="{D8C534AA-F6B9-47E8-ACD1-77D82F7DDA55}" type="sibTrans" cxnId="{6A6460E1-B4EA-4BDE-A012-7DF3C4F7DF47}">
      <dgm:prSet/>
      <dgm:spPr/>
      <dgm:t>
        <a:bodyPr/>
        <a:lstStyle/>
        <a:p>
          <a:endParaRPr lang="en-US"/>
        </a:p>
      </dgm:t>
    </dgm:pt>
    <dgm:pt modelId="{910C386F-2991-4765-8ADC-580E046FA0CE}">
      <dgm:prSet/>
      <dgm:spPr/>
      <dgm:t>
        <a:bodyPr/>
        <a:lstStyle/>
        <a:p>
          <a:r>
            <a:rPr lang="en-US" b="1"/>
            <a:t>Fatigue</a:t>
          </a:r>
          <a:endParaRPr lang="en-US"/>
        </a:p>
      </dgm:t>
    </dgm:pt>
    <dgm:pt modelId="{142F7725-648E-4877-9C0E-EDADF8ACDDF5}" type="parTrans" cxnId="{B02FDDC3-15D1-45C5-A374-CE189D11CCC3}">
      <dgm:prSet/>
      <dgm:spPr/>
      <dgm:t>
        <a:bodyPr/>
        <a:lstStyle/>
        <a:p>
          <a:endParaRPr lang="en-US"/>
        </a:p>
      </dgm:t>
    </dgm:pt>
    <dgm:pt modelId="{5C35756D-87C9-4012-BF48-F735EA387CD8}" type="sibTrans" cxnId="{B02FDDC3-15D1-45C5-A374-CE189D11CCC3}">
      <dgm:prSet/>
      <dgm:spPr/>
      <dgm:t>
        <a:bodyPr/>
        <a:lstStyle/>
        <a:p>
          <a:endParaRPr lang="en-US"/>
        </a:p>
      </dgm:t>
    </dgm:pt>
    <dgm:pt modelId="{7DDB484E-020A-4674-9812-B8D73DA10055}">
      <dgm:prSet/>
      <dgm:spPr/>
      <dgm:t>
        <a:bodyPr/>
        <a:lstStyle/>
        <a:p>
          <a:r>
            <a:rPr lang="en-US" b="1"/>
            <a:t>Sleep disturbance</a:t>
          </a:r>
          <a:endParaRPr lang="en-US"/>
        </a:p>
      </dgm:t>
    </dgm:pt>
    <dgm:pt modelId="{3554F1E7-7F60-46DB-B3EF-E4469EED5015}" type="parTrans" cxnId="{80338F11-8DE8-4F08-800B-FA4001F3759C}">
      <dgm:prSet/>
      <dgm:spPr/>
      <dgm:t>
        <a:bodyPr/>
        <a:lstStyle/>
        <a:p>
          <a:endParaRPr lang="en-US"/>
        </a:p>
      </dgm:t>
    </dgm:pt>
    <dgm:pt modelId="{B00EE0B1-D2C3-496B-9508-191761D46398}" type="sibTrans" cxnId="{80338F11-8DE8-4F08-800B-FA4001F3759C}">
      <dgm:prSet/>
      <dgm:spPr/>
      <dgm:t>
        <a:bodyPr/>
        <a:lstStyle/>
        <a:p>
          <a:endParaRPr lang="en-US"/>
        </a:p>
      </dgm:t>
    </dgm:pt>
    <dgm:pt modelId="{9D1967E8-D613-4837-8CC6-1AB700636D78}">
      <dgm:prSet/>
      <dgm:spPr/>
      <dgm:t>
        <a:bodyPr/>
        <a:lstStyle/>
        <a:p>
          <a:r>
            <a:rPr lang="en-US" b="1"/>
            <a:t>Change in appetite</a:t>
          </a:r>
          <a:endParaRPr lang="en-US"/>
        </a:p>
      </dgm:t>
    </dgm:pt>
    <dgm:pt modelId="{AF522D79-8164-4DA5-8E84-1AC753E5B0D9}" type="parTrans" cxnId="{1722131F-D846-4DAE-9890-3EA709A87C14}">
      <dgm:prSet/>
      <dgm:spPr/>
      <dgm:t>
        <a:bodyPr/>
        <a:lstStyle/>
        <a:p>
          <a:endParaRPr lang="en-US"/>
        </a:p>
      </dgm:t>
    </dgm:pt>
    <dgm:pt modelId="{1AF1BDAC-4A6E-431D-A8DC-C20295F0C589}" type="sibTrans" cxnId="{1722131F-D846-4DAE-9890-3EA709A87C14}">
      <dgm:prSet/>
      <dgm:spPr/>
      <dgm:t>
        <a:bodyPr/>
        <a:lstStyle/>
        <a:p>
          <a:endParaRPr lang="en-US"/>
        </a:p>
      </dgm:t>
    </dgm:pt>
    <dgm:pt modelId="{0667662C-1BF8-461B-AF7E-7F9ADA1D925A}">
      <dgm:prSet/>
      <dgm:spPr/>
      <dgm:t>
        <a:bodyPr/>
        <a:lstStyle/>
        <a:p>
          <a:r>
            <a:rPr lang="en-US" b="1"/>
            <a:t>Poor concentration</a:t>
          </a:r>
          <a:endParaRPr lang="en-US"/>
        </a:p>
      </dgm:t>
    </dgm:pt>
    <dgm:pt modelId="{2F38C31F-F6F3-4AF8-AD54-8581226455E5}" type="parTrans" cxnId="{B71BB110-CF26-4D1C-AAAB-752B6DFC8175}">
      <dgm:prSet/>
      <dgm:spPr/>
      <dgm:t>
        <a:bodyPr/>
        <a:lstStyle/>
        <a:p>
          <a:endParaRPr lang="en-US"/>
        </a:p>
      </dgm:t>
    </dgm:pt>
    <dgm:pt modelId="{CAC4C7B7-26B5-4A74-B8A0-458ABA7D19F2}" type="sibTrans" cxnId="{B71BB110-CF26-4D1C-AAAB-752B6DFC8175}">
      <dgm:prSet/>
      <dgm:spPr/>
      <dgm:t>
        <a:bodyPr/>
        <a:lstStyle/>
        <a:p>
          <a:endParaRPr lang="en-US"/>
        </a:p>
      </dgm:t>
    </dgm:pt>
    <dgm:pt modelId="{0BF26EA3-1BBA-4EF0-999D-CF824FA91887}">
      <dgm:prSet/>
      <dgm:spPr/>
      <dgm:t>
        <a:bodyPr/>
        <a:lstStyle/>
        <a:p>
          <a:r>
            <a:rPr lang="en-US" b="1"/>
            <a:t>Suicidal thoughts</a:t>
          </a:r>
          <a:endParaRPr lang="en-US"/>
        </a:p>
      </dgm:t>
    </dgm:pt>
    <dgm:pt modelId="{A910F3FA-595B-46D6-A26E-777131069D43}" type="parTrans" cxnId="{4805273E-4BAA-4D4B-9316-CAB8C3F04F33}">
      <dgm:prSet/>
      <dgm:spPr/>
      <dgm:t>
        <a:bodyPr/>
        <a:lstStyle/>
        <a:p>
          <a:endParaRPr lang="en-US"/>
        </a:p>
      </dgm:t>
    </dgm:pt>
    <dgm:pt modelId="{8EA5C86D-B07F-47F1-ACA8-CDF631D0E1CB}" type="sibTrans" cxnId="{4805273E-4BAA-4D4B-9316-CAB8C3F04F33}">
      <dgm:prSet/>
      <dgm:spPr/>
      <dgm:t>
        <a:bodyPr/>
        <a:lstStyle/>
        <a:p>
          <a:endParaRPr lang="en-US"/>
        </a:p>
      </dgm:t>
    </dgm:pt>
    <dgm:pt modelId="{40D52F67-B0FC-48BB-8607-6197BD809ECB}" type="pres">
      <dgm:prSet presAssocID="{690BD1AB-A22D-4C6C-94E8-88E02D4F1DE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pPr rtl="1"/>
          <a:endParaRPr lang="ar-JO"/>
        </a:p>
      </dgm:t>
    </dgm:pt>
    <dgm:pt modelId="{66ED5496-75DD-40EF-9C1A-489FA14261DC}" type="pres">
      <dgm:prSet presAssocID="{CC52998F-3544-4408-91FC-C66B16942702}" presName="thickLine" presStyleLbl="alignNode1" presStyleIdx="0" presStyleCnt="1"/>
      <dgm:spPr/>
    </dgm:pt>
    <dgm:pt modelId="{26373A56-6303-47CD-88D8-605C650FC5BA}" type="pres">
      <dgm:prSet presAssocID="{CC52998F-3544-4408-91FC-C66B16942702}" presName="horz1" presStyleCnt="0"/>
      <dgm:spPr/>
    </dgm:pt>
    <dgm:pt modelId="{4A39DDB8-83BB-48C1-ACE3-F4BC74F48DEE}" type="pres">
      <dgm:prSet presAssocID="{CC52998F-3544-4408-91FC-C66B16942702}" presName="tx1" presStyleLbl="revTx" presStyleIdx="0" presStyleCnt="11"/>
      <dgm:spPr/>
      <dgm:t>
        <a:bodyPr/>
        <a:lstStyle/>
        <a:p>
          <a:pPr rtl="1"/>
          <a:endParaRPr lang="ar-JO"/>
        </a:p>
      </dgm:t>
    </dgm:pt>
    <dgm:pt modelId="{B0D23B99-4931-4926-AE82-7FD3219ACF0E}" type="pres">
      <dgm:prSet presAssocID="{CC52998F-3544-4408-91FC-C66B16942702}" presName="vert1" presStyleCnt="0"/>
      <dgm:spPr/>
    </dgm:pt>
    <dgm:pt modelId="{A29EA739-9131-482B-9D86-384921F9379E}" type="pres">
      <dgm:prSet presAssocID="{BDCCD286-249F-49C0-B0B5-3843DF43B80A}" presName="vertSpace2a" presStyleCnt="0"/>
      <dgm:spPr/>
    </dgm:pt>
    <dgm:pt modelId="{203647A8-B203-4E53-9E8C-94B11FA9F8A7}" type="pres">
      <dgm:prSet presAssocID="{BDCCD286-249F-49C0-B0B5-3843DF43B80A}" presName="horz2" presStyleCnt="0"/>
      <dgm:spPr/>
    </dgm:pt>
    <dgm:pt modelId="{A6B14C92-EF4F-4283-AD2F-FB83B952DFBC}" type="pres">
      <dgm:prSet presAssocID="{BDCCD286-249F-49C0-B0B5-3843DF43B80A}" presName="horzSpace2" presStyleCnt="0"/>
      <dgm:spPr/>
    </dgm:pt>
    <dgm:pt modelId="{E3CE477A-1E64-4E08-8044-58004F115AE7}" type="pres">
      <dgm:prSet presAssocID="{BDCCD286-249F-49C0-B0B5-3843DF43B80A}" presName="tx2" presStyleLbl="revTx" presStyleIdx="1" presStyleCnt="11"/>
      <dgm:spPr/>
      <dgm:t>
        <a:bodyPr/>
        <a:lstStyle/>
        <a:p>
          <a:pPr rtl="1"/>
          <a:endParaRPr lang="ar-JO"/>
        </a:p>
      </dgm:t>
    </dgm:pt>
    <dgm:pt modelId="{DC153DA6-7066-44A4-8AD9-91D14290AEB2}" type="pres">
      <dgm:prSet presAssocID="{BDCCD286-249F-49C0-B0B5-3843DF43B80A}" presName="vert2" presStyleCnt="0"/>
      <dgm:spPr/>
    </dgm:pt>
    <dgm:pt modelId="{E7DEFF12-9A9C-4677-A3AC-57ED6F0EE474}" type="pres">
      <dgm:prSet presAssocID="{BDCCD286-249F-49C0-B0B5-3843DF43B80A}" presName="thinLine2b" presStyleLbl="callout" presStyleIdx="0" presStyleCnt="10"/>
      <dgm:spPr/>
    </dgm:pt>
    <dgm:pt modelId="{409EB218-6C7F-409F-B9F5-C8134C5686AD}" type="pres">
      <dgm:prSet presAssocID="{BDCCD286-249F-49C0-B0B5-3843DF43B80A}" presName="vertSpace2b" presStyleCnt="0"/>
      <dgm:spPr/>
    </dgm:pt>
    <dgm:pt modelId="{3ED90B10-5B4C-4DE4-AA54-9B820263CC84}" type="pres">
      <dgm:prSet presAssocID="{D9CA6614-E6F4-4767-908A-5C1C01F6CE06}" presName="horz2" presStyleCnt="0"/>
      <dgm:spPr/>
    </dgm:pt>
    <dgm:pt modelId="{A1F8672F-4AD4-45D5-B4B8-78A17F2F2B31}" type="pres">
      <dgm:prSet presAssocID="{D9CA6614-E6F4-4767-908A-5C1C01F6CE06}" presName="horzSpace2" presStyleCnt="0"/>
      <dgm:spPr/>
    </dgm:pt>
    <dgm:pt modelId="{4E0BC195-9B9A-4F13-97E8-1C8C7FCE5506}" type="pres">
      <dgm:prSet presAssocID="{D9CA6614-E6F4-4767-908A-5C1C01F6CE06}" presName="tx2" presStyleLbl="revTx" presStyleIdx="2" presStyleCnt="11"/>
      <dgm:spPr/>
      <dgm:t>
        <a:bodyPr/>
        <a:lstStyle/>
        <a:p>
          <a:pPr rtl="1"/>
          <a:endParaRPr lang="ar-JO"/>
        </a:p>
      </dgm:t>
    </dgm:pt>
    <dgm:pt modelId="{941CC5F5-8A6A-4817-B6AF-15CABD0482FD}" type="pres">
      <dgm:prSet presAssocID="{D9CA6614-E6F4-4767-908A-5C1C01F6CE06}" presName="vert2" presStyleCnt="0"/>
      <dgm:spPr/>
    </dgm:pt>
    <dgm:pt modelId="{289E888C-0254-4CCB-8FC3-D3BB49C70439}" type="pres">
      <dgm:prSet presAssocID="{D9CA6614-E6F4-4767-908A-5C1C01F6CE06}" presName="thinLine2b" presStyleLbl="callout" presStyleIdx="1" presStyleCnt="10"/>
      <dgm:spPr/>
    </dgm:pt>
    <dgm:pt modelId="{A9BA2036-F6D6-4BE2-A579-90B95597DB26}" type="pres">
      <dgm:prSet presAssocID="{D9CA6614-E6F4-4767-908A-5C1C01F6CE06}" presName="vertSpace2b" presStyleCnt="0"/>
      <dgm:spPr/>
    </dgm:pt>
    <dgm:pt modelId="{1792CDEA-F4E2-423A-9C18-C82137BF3194}" type="pres">
      <dgm:prSet presAssocID="{D231DEA6-2607-4FCE-B5B4-D40BC51106D8}" presName="horz2" presStyleCnt="0"/>
      <dgm:spPr/>
    </dgm:pt>
    <dgm:pt modelId="{ED75A709-FACB-4EF8-9BFF-F7E0B799A363}" type="pres">
      <dgm:prSet presAssocID="{D231DEA6-2607-4FCE-B5B4-D40BC51106D8}" presName="horzSpace2" presStyleCnt="0"/>
      <dgm:spPr/>
    </dgm:pt>
    <dgm:pt modelId="{A9A51532-37F0-4135-9FA3-E62833810AC4}" type="pres">
      <dgm:prSet presAssocID="{D231DEA6-2607-4FCE-B5B4-D40BC51106D8}" presName="tx2" presStyleLbl="revTx" presStyleIdx="3" presStyleCnt="11"/>
      <dgm:spPr/>
      <dgm:t>
        <a:bodyPr/>
        <a:lstStyle/>
        <a:p>
          <a:pPr rtl="1"/>
          <a:endParaRPr lang="ar-JO"/>
        </a:p>
      </dgm:t>
    </dgm:pt>
    <dgm:pt modelId="{74F86B57-EBB4-405A-89A7-B279F78E2962}" type="pres">
      <dgm:prSet presAssocID="{D231DEA6-2607-4FCE-B5B4-D40BC51106D8}" presName="vert2" presStyleCnt="0"/>
      <dgm:spPr/>
    </dgm:pt>
    <dgm:pt modelId="{C90D5FAC-CD71-4B59-8298-368537BCABB1}" type="pres">
      <dgm:prSet presAssocID="{D231DEA6-2607-4FCE-B5B4-D40BC51106D8}" presName="thinLine2b" presStyleLbl="callout" presStyleIdx="2" presStyleCnt="10"/>
      <dgm:spPr/>
    </dgm:pt>
    <dgm:pt modelId="{52375C6C-4916-4549-B06E-42B13D04A229}" type="pres">
      <dgm:prSet presAssocID="{D231DEA6-2607-4FCE-B5B4-D40BC51106D8}" presName="vertSpace2b" presStyleCnt="0"/>
      <dgm:spPr/>
    </dgm:pt>
    <dgm:pt modelId="{4AC67BC8-43D1-49A7-B125-CD1315F0C649}" type="pres">
      <dgm:prSet presAssocID="{FCB223A7-60A4-4794-AA3C-49939FA4687D}" presName="horz2" presStyleCnt="0"/>
      <dgm:spPr/>
    </dgm:pt>
    <dgm:pt modelId="{DFE62E35-9309-4FEB-A2D3-CA4019AC3A5D}" type="pres">
      <dgm:prSet presAssocID="{FCB223A7-60A4-4794-AA3C-49939FA4687D}" presName="horzSpace2" presStyleCnt="0"/>
      <dgm:spPr/>
    </dgm:pt>
    <dgm:pt modelId="{D2EB009F-AB4A-4720-A8AA-477DFBF203B8}" type="pres">
      <dgm:prSet presAssocID="{FCB223A7-60A4-4794-AA3C-49939FA4687D}" presName="tx2" presStyleLbl="revTx" presStyleIdx="4" presStyleCnt="11"/>
      <dgm:spPr/>
      <dgm:t>
        <a:bodyPr/>
        <a:lstStyle/>
        <a:p>
          <a:pPr rtl="1"/>
          <a:endParaRPr lang="ar-JO"/>
        </a:p>
      </dgm:t>
    </dgm:pt>
    <dgm:pt modelId="{BA39956A-764D-4F79-BC0A-7613CF12915D}" type="pres">
      <dgm:prSet presAssocID="{FCB223A7-60A4-4794-AA3C-49939FA4687D}" presName="vert2" presStyleCnt="0"/>
      <dgm:spPr/>
    </dgm:pt>
    <dgm:pt modelId="{BEA1A6DF-4F62-48EE-A027-668205A8003E}" type="pres">
      <dgm:prSet presAssocID="{FCB223A7-60A4-4794-AA3C-49939FA4687D}" presName="thinLine2b" presStyleLbl="callout" presStyleIdx="3" presStyleCnt="10"/>
      <dgm:spPr/>
    </dgm:pt>
    <dgm:pt modelId="{8F9E0BC7-0ECB-4584-9999-60CE469B54FF}" type="pres">
      <dgm:prSet presAssocID="{FCB223A7-60A4-4794-AA3C-49939FA4687D}" presName="vertSpace2b" presStyleCnt="0"/>
      <dgm:spPr/>
    </dgm:pt>
    <dgm:pt modelId="{963AF22F-37B3-4A81-BA30-8BC490CA707F}" type="pres">
      <dgm:prSet presAssocID="{EFBC9105-45C6-4C18-B7DA-F2F4E0096A63}" presName="horz2" presStyleCnt="0"/>
      <dgm:spPr/>
    </dgm:pt>
    <dgm:pt modelId="{E3ECC845-9DFF-4D30-A766-4F1D7818CCBD}" type="pres">
      <dgm:prSet presAssocID="{EFBC9105-45C6-4C18-B7DA-F2F4E0096A63}" presName="horzSpace2" presStyleCnt="0"/>
      <dgm:spPr/>
    </dgm:pt>
    <dgm:pt modelId="{AA5A3408-D3CA-4690-AA44-9D41766DBB50}" type="pres">
      <dgm:prSet presAssocID="{EFBC9105-45C6-4C18-B7DA-F2F4E0096A63}" presName="tx2" presStyleLbl="revTx" presStyleIdx="5" presStyleCnt="11"/>
      <dgm:spPr/>
      <dgm:t>
        <a:bodyPr/>
        <a:lstStyle/>
        <a:p>
          <a:pPr rtl="1"/>
          <a:endParaRPr lang="ar-JO"/>
        </a:p>
      </dgm:t>
    </dgm:pt>
    <dgm:pt modelId="{7833427D-02A5-478D-8E0E-69831ECCB102}" type="pres">
      <dgm:prSet presAssocID="{EFBC9105-45C6-4C18-B7DA-F2F4E0096A63}" presName="vert2" presStyleCnt="0"/>
      <dgm:spPr/>
    </dgm:pt>
    <dgm:pt modelId="{C15E7297-898C-4F2C-ADA7-A074123CFEAE}" type="pres">
      <dgm:prSet presAssocID="{EFBC9105-45C6-4C18-B7DA-F2F4E0096A63}" presName="thinLine2b" presStyleLbl="callout" presStyleIdx="4" presStyleCnt="10"/>
      <dgm:spPr/>
    </dgm:pt>
    <dgm:pt modelId="{C85A1240-F589-4AB3-B48A-7E60512D4890}" type="pres">
      <dgm:prSet presAssocID="{EFBC9105-45C6-4C18-B7DA-F2F4E0096A63}" presName="vertSpace2b" presStyleCnt="0"/>
      <dgm:spPr/>
    </dgm:pt>
    <dgm:pt modelId="{5D51A561-B546-4BFD-8C96-3DE86E5E01C3}" type="pres">
      <dgm:prSet presAssocID="{910C386F-2991-4765-8ADC-580E046FA0CE}" presName="horz2" presStyleCnt="0"/>
      <dgm:spPr/>
    </dgm:pt>
    <dgm:pt modelId="{4DB92AFE-98C0-4D12-A459-C7745DA63106}" type="pres">
      <dgm:prSet presAssocID="{910C386F-2991-4765-8ADC-580E046FA0CE}" presName="horzSpace2" presStyleCnt="0"/>
      <dgm:spPr/>
    </dgm:pt>
    <dgm:pt modelId="{D4EDDC04-C5C1-4053-AC06-F4E4A07D0CF7}" type="pres">
      <dgm:prSet presAssocID="{910C386F-2991-4765-8ADC-580E046FA0CE}" presName="tx2" presStyleLbl="revTx" presStyleIdx="6" presStyleCnt="11"/>
      <dgm:spPr/>
      <dgm:t>
        <a:bodyPr/>
        <a:lstStyle/>
        <a:p>
          <a:pPr rtl="1"/>
          <a:endParaRPr lang="ar-JO"/>
        </a:p>
      </dgm:t>
    </dgm:pt>
    <dgm:pt modelId="{CC86DDB9-B245-48A7-9916-43CAD6CF1EF1}" type="pres">
      <dgm:prSet presAssocID="{910C386F-2991-4765-8ADC-580E046FA0CE}" presName="vert2" presStyleCnt="0"/>
      <dgm:spPr/>
    </dgm:pt>
    <dgm:pt modelId="{AE7BDCB5-CE47-406B-BA44-9542AE2ECBEA}" type="pres">
      <dgm:prSet presAssocID="{910C386F-2991-4765-8ADC-580E046FA0CE}" presName="thinLine2b" presStyleLbl="callout" presStyleIdx="5" presStyleCnt="10"/>
      <dgm:spPr/>
    </dgm:pt>
    <dgm:pt modelId="{32FDE47C-5464-43D6-9F3E-F79ACECE9D06}" type="pres">
      <dgm:prSet presAssocID="{910C386F-2991-4765-8ADC-580E046FA0CE}" presName="vertSpace2b" presStyleCnt="0"/>
      <dgm:spPr/>
    </dgm:pt>
    <dgm:pt modelId="{8CC91BE7-A242-4B7A-BD3F-732BA8002CB9}" type="pres">
      <dgm:prSet presAssocID="{7DDB484E-020A-4674-9812-B8D73DA10055}" presName="horz2" presStyleCnt="0"/>
      <dgm:spPr/>
    </dgm:pt>
    <dgm:pt modelId="{8564EF8D-3168-4036-9990-70B6E8F5A845}" type="pres">
      <dgm:prSet presAssocID="{7DDB484E-020A-4674-9812-B8D73DA10055}" presName="horzSpace2" presStyleCnt="0"/>
      <dgm:spPr/>
    </dgm:pt>
    <dgm:pt modelId="{895FDF82-8A75-4021-8F48-F6536AA10EE9}" type="pres">
      <dgm:prSet presAssocID="{7DDB484E-020A-4674-9812-B8D73DA10055}" presName="tx2" presStyleLbl="revTx" presStyleIdx="7" presStyleCnt="11"/>
      <dgm:spPr/>
      <dgm:t>
        <a:bodyPr/>
        <a:lstStyle/>
        <a:p>
          <a:pPr rtl="1"/>
          <a:endParaRPr lang="ar-JO"/>
        </a:p>
      </dgm:t>
    </dgm:pt>
    <dgm:pt modelId="{F67FAC1A-E521-4810-8BDC-44EB28DC6852}" type="pres">
      <dgm:prSet presAssocID="{7DDB484E-020A-4674-9812-B8D73DA10055}" presName="vert2" presStyleCnt="0"/>
      <dgm:spPr/>
    </dgm:pt>
    <dgm:pt modelId="{8DCA6492-19DC-47BE-BB9D-A0630E1C2413}" type="pres">
      <dgm:prSet presAssocID="{7DDB484E-020A-4674-9812-B8D73DA10055}" presName="thinLine2b" presStyleLbl="callout" presStyleIdx="6" presStyleCnt="10"/>
      <dgm:spPr/>
    </dgm:pt>
    <dgm:pt modelId="{17F8D355-BA9A-4131-89D9-4F3189E12C63}" type="pres">
      <dgm:prSet presAssocID="{7DDB484E-020A-4674-9812-B8D73DA10055}" presName="vertSpace2b" presStyleCnt="0"/>
      <dgm:spPr/>
    </dgm:pt>
    <dgm:pt modelId="{B17AA9F1-2596-4CA0-8F87-09691D63D74D}" type="pres">
      <dgm:prSet presAssocID="{9D1967E8-D613-4837-8CC6-1AB700636D78}" presName="horz2" presStyleCnt="0"/>
      <dgm:spPr/>
    </dgm:pt>
    <dgm:pt modelId="{46884D3A-C52C-4EF8-9060-90538A252EBD}" type="pres">
      <dgm:prSet presAssocID="{9D1967E8-D613-4837-8CC6-1AB700636D78}" presName="horzSpace2" presStyleCnt="0"/>
      <dgm:spPr/>
    </dgm:pt>
    <dgm:pt modelId="{DC233839-ED52-4A76-81B7-8CC09727ADE1}" type="pres">
      <dgm:prSet presAssocID="{9D1967E8-D613-4837-8CC6-1AB700636D78}" presName="tx2" presStyleLbl="revTx" presStyleIdx="8" presStyleCnt="11"/>
      <dgm:spPr/>
      <dgm:t>
        <a:bodyPr/>
        <a:lstStyle/>
        <a:p>
          <a:pPr rtl="1"/>
          <a:endParaRPr lang="ar-JO"/>
        </a:p>
      </dgm:t>
    </dgm:pt>
    <dgm:pt modelId="{AF0B1677-2A38-4122-A4E3-4018F4722891}" type="pres">
      <dgm:prSet presAssocID="{9D1967E8-D613-4837-8CC6-1AB700636D78}" presName="vert2" presStyleCnt="0"/>
      <dgm:spPr/>
    </dgm:pt>
    <dgm:pt modelId="{AFBA7843-11EF-4CD5-B4CF-9EE7669612EC}" type="pres">
      <dgm:prSet presAssocID="{9D1967E8-D613-4837-8CC6-1AB700636D78}" presName="thinLine2b" presStyleLbl="callout" presStyleIdx="7" presStyleCnt="10"/>
      <dgm:spPr/>
    </dgm:pt>
    <dgm:pt modelId="{EE08E1B8-C673-4963-9059-F0CA721F8076}" type="pres">
      <dgm:prSet presAssocID="{9D1967E8-D613-4837-8CC6-1AB700636D78}" presName="vertSpace2b" presStyleCnt="0"/>
      <dgm:spPr/>
    </dgm:pt>
    <dgm:pt modelId="{897FD95E-D64B-43C8-890B-9B54B8C73039}" type="pres">
      <dgm:prSet presAssocID="{0667662C-1BF8-461B-AF7E-7F9ADA1D925A}" presName="horz2" presStyleCnt="0"/>
      <dgm:spPr/>
    </dgm:pt>
    <dgm:pt modelId="{B95A4066-9CC4-4958-B52C-6CE7CDEE18D9}" type="pres">
      <dgm:prSet presAssocID="{0667662C-1BF8-461B-AF7E-7F9ADA1D925A}" presName="horzSpace2" presStyleCnt="0"/>
      <dgm:spPr/>
    </dgm:pt>
    <dgm:pt modelId="{D361BAD0-18C5-4211-9B3F-A3316150AC0F}" type="pres">
      <dgm:prSet presAssocID="{0667662C-1BF8-461B-AF7E-7F9ADA1D925A}" presName="tx2" presStyleLbl="revTx" presStyleIdx="9" presStyleCnt="11"/>
      <dgm:spPr/>
      <dgm:t>
        <a:bodyPr/>
        <a:lstStyle/>
        <a:p>
          <a:pPr rtl="1"/>
          <a:endParaRPr lang="ar-JO"/>
        </a:p>
      </dgm:t>
    </dgm:pt>
    <dgm:pt modelId="{FC3B663A-3181-419D-AAF7-486BA55C710A}" type="pres">
      <dgm:prSet presAssocID="{0667662C-1BF8-461B-AF7E-7F9ADA1D925A}" presName="vert2" presStyleCnt="0"/>
      <dgm:spPr/>
    </dgm:pt>
    <dgm:pt modelId="{029034D2-354E-4002-ABB7-34EDD53D26D2}" type="pres">
      <dgm:prSet presAssocID="{0667662C-1BF8-461B-AF7E-7F9ADA1D925A}" presName="thinLine2b" presStyleLbl="callout" presStyleIdx="8" presStyleCnt="10"/>
      <dgm:spPr/>
    </dgm:pt>
    <dgm:pt modelId="{57524BF8-8746-44F6-B0BE-3469B77D9C4E}" type="pres">
      <dgm:prSet presAssocID="{0667662C-1BF8-461B-AF7E-7F9ADA1D925A}" presName="vertSpace2b" presStyleCnt="0"/>
      <dgm:spPr/>
    </dgm:pt>
    <dgm:pt modelId="{89349B67-A6B1-45D6-ACEA-7FB4A56B375C}" type="pres">
      <dgm:prSet presAssocID="{0BF26EA3-1BBA-4EF0-999D-CF824FA91887}" presName="horz2" presStyleCnt="0"/>
      <dgm:spPr/>
    </dgm:pt>
    <dgm:pt modelId="{C43905F4-CF29-410D-BC0E-400EE1916CD5}" type="pres">
      <dgm:prSet presAssocID="{0BF26EA3-1BBA-4EF0-999D-CF824FA91887}" presName="horzSpace2" presStyleCnt="0"/>
      <dgm:spPr/>
    </dgm:pt>
    <dgm:pt modelId="{EC2F67DF-0750-48EE-AA4F-5AB35AE4C88E}" type="pres">
      <dgm:prSet presAssocID="{0BF26EA3-1BBA-4EF0-999D-CF824FA91887}" presName="tx2" presStyleLbl="revTx" presStyleIdx="10" presStyleCnt="11"/>
      <dgm:spPr/>
      <dgm:t>
        <a:bodyPr/>
        <a:lstStyle/>
        <a:p>
          <a:pPr rtl="1"/>
          <a:endParaRPr lang="ar-JO"/>
        </a:p>
      </dgm:t>
    </dgm:pt>
    <dgm:pt modelId="{6F2B8ECD-8258-4212-A1E0-9AA7DB1140C6}" type="pres">
      <dgm:prSet presAssocID="{0BF26EA3-1BBA-4EF0-999D-CF824FA91887}" presName="vert2" presStyleCnt="0"/>
      <dgm:spPr/>
    </dgm:pt>
    <dgm:pt modelId="{C685ED2D-A724-4FC9-80DC-335C8686247A}" type="pres">
      <dgm:prSet presAssocID="{0BF26EA3-1BBA-4EF0-999D-CF824FA91887}" presName="thinLine2b" presStyleLbl="callout" presStyleIdx="9" presStyleCnt="10"/>
      <dgm:spPr/>
    </dgm:pt>
    <dgm:pt modelId="{F19AF509-2030-4E9F-919C-4FD554643B51}" type="pres">
      <dgm:prSet presAssocID="{0BF26EA3-1BBA-4EF0-999D-CF824FA91887}" presName="vertSpace2b" presStyleCnt="0"/>
      <dgm:spPr/>
    </dgm:pt>
  </dgm:ptLst>
  <dgm:cxnLst>
    <dgm:cxn modelId="{B6B90A14-4381-4F96-9F3E-8EF2A62CEFD1}" type="presOf" srcId="{EFBC9105-45C6-4C18-B7DA-F2F4E0096A63}" destId="{AA5A3408-D3CA-4690-AA44-9D41766DBB50}" srcOrd="0" destOrd="0" presId="urn:microsoft.com/office/officeart/2008/layout/LinedList"/>
    <dgm:cxn modelId="{31853550-3123-4933-AC7D-764B6E5A7611}" type="presOf" srcId="{690BD1AB-A22D-4C6C-94E8-88E02D4F1DE3}" destId="{40D52F67-B0FC-48BB-8607-6197BD809ECB}" srcOrd="0" destOrd="0" presId="urn:microsoft.com/office/officeart/2008/layout/LinedList"/>
    <dgm:cxn modelId="{804B80BB-5804-4E90-ABFA-C92B2F5937DB}" type="presOf" srcId="{9D1967E8-D613-4837-8CC6-1AB700636D78}" destId="{DC233839-ED52-4A76-81B7-8CC09727ADE1}" srcOrd="0" destOrd="0" presId="urn:microsoft.com/office/officeart/2008/layout/LinedList"/>
    <dgm:cxn modelId="{991BDD5D-01B1-4791-AD2B-8C8241DC9D6F}" type="presOf" srcId="{D231DEA6-2607-4FCE-B5B4-D40BC51106D8}" destId="{A9A51532-37F0-4135-9FA3-E62833810AC4}" srcOrd="0" destOrd="0" presId="urn:microsoft.com/office/officeart/2008/layout/LinedList"/>
    <dgm:cxn modelId="{93D34C35-A78E-4460-B13B-7B10A31B0A07}" type="presOf" srcId="{BDCCD286-249F-49C0-B0B5-3843DF43B80A}" destId="{E3CE477A-1E64-4E08-8044-58004F115AE7}" srcOrd="0" destOrd="0" presId="urn:microsoft.com/office/officeart/2008/layout/LinedList"/>
    <dgm:cxn modelId="{49E5E1E7-ADB2-4D31-8E02-24A39318D206}" type="presOf" srcId="{7DDB484E-020A-4674-9812-B8D73DA10055}" destId="{895FDF82-8A75-4021-8F48-F6536AA10EE9}" srcOrd="0" destOrd="0" presId="urn:microsoft.com/office/officeart/2008/layout/LinedList"/>
    <dgm:cxn modelId="{4805273E-4BAA-4D4B-9316-CAB8C3F04F33}" srcId="{CC52998F-3544-4408-91FC-C66B16942702}" destId="{0BF26EA3-1BBA-4EF0-999D-CF824FA91887}" srcOrd="9" destOrd="0" parTransId="{A910F3FA-595B-46D6-A26E-777131069D43}" sibTransId="{8EA5C86D-B07F-47F1-ACA8-CDF631D0E1CB}"/>
    <dgm:cxn modelId="{36DFE78F-0E52-4540-BB06-CBD6FBAB405D}" srcId="{CC52998F-3544-4408-91FC-C66B16942702}" destId="{BDCCD286-249F-49C0-B0B5-3843DF43B80A}" srcOrd="0" destOrd="0" parTransId="{4E2395FD-D09F-45EE-A2C5-942C7D8BDDE4}" sibTransId="{1FF1FBA8-A658-4A10-93B2-8C0D3B7572C6}"/>
    <dgm:cxn modelId="{6A6460E1-B4EA-4BDE-A012-7DF3C4F7DF47}" srcId="{CC52998F-3544-4408-91FC-C66B16942702}" destId="{EFBC9105-45C6-4C18-B7DA-F2F4E0096A63}" srcOrd="4" destOrd="0" parTransId="{EFC06FAA-24BA-4C26-BFAF-AE79C9937F2A}" sibTransId="{D8C534AA-F6B9-47E8-ACD1-77D82F7DDA55}"/>
    <dgm:cxn modelId="{80338F11-8DE8-4F08-800B-FA4001F3759C}" srcId="{CC52998F-3544-4408-91FC-C66B16942702}" destId="{7DDB484E-020A-4674-9812-B8D73DA10055}" srcOrd="6" destOrd="0" parTransId="{3554F1E7-7F60-46DB-B3EF-E4469EED5015}" sibTransId="{B00EE0B1-D2C3-496B-9508-191761D46398}"/>
    <dgm:cxn modelId="{6C853CD3-FD03-4FDF-AFD1-796B0EE9A05E}" srcId="{690BD1AB-A22D-4C6C-94E8-88E02D4F1DE3}" destId="{CC52998F-3544-4408-91FC-C66B16942702}" srcOrd="0" destOrd="0" parTransId="{78DF4BF3-9A37-40A7-BCA2-30D875B8E569}" sibTransId="{C9A3B494-041D-4035-995D-BF0829126EB3}"/>
    <dgm:cxn modelId="{E68D590F-37A5-459A-A4CD-FCF24F24F983}" type="presOf" srcId="{D9CA6614-E6F4-4767-908A-5C1C01F6CE06}" destId="{4E0BC195-9B9A-4F13-97E8-1C8C7FCE5506}" srcOrd="0" destOrd="0" presId="urn:microsoft.com/office/officeart/2008/layout/LinedList"/>
    <dgm:cxn modelId="{AFB378D2-70E1-4D69-94FF-8B352FA15F8A}" type="presOf" srcId="{910C386F-2991-4765-8ADC-580E046FA0CE}" destId="{D4EDDC04-C5C1-4053-AC06-F4E4A07D0CF7}" srcOrd="0" destOrd="0" presId="urn:microsoft.com/office/officeart/2008/layout/LinedList"/>
    <dgm:cxn modelId="{DF685E11-7EA1-407C-A13A-02951E4DF242}" srcId="{CC52998F-3544-4408-91FC-C66B16942702}" destId="{FCB223A7-60A4-4794-AA3C-49939FA4687D}" srcOrd="3" destOrd="0" parTransId="{44D6F5C0-1252-4581-9150-80F00B7FB3B6}" sibTransId="{F02E9608-40BE-4098-939D-AC6595C99AD8}"/>
    <dgm:cxn modelId="{D9C8E0BC-831C-4715-A7E8-8EB2B806ABD6}" type="presOf" srcId="{0667662C-1BF8-461B-AF7E-7F9ADA1D925A}" destId="{D361BAD0-18C5-4211-9B3F-A3316150AC0F}" srcOrd="0" destOrd="0" presId="urn:microsoft.com/office/officeart/2008/layout/LinedList"/>
    <dgm:cxn modelId="{98781E2B-4180-4D6F-A8F9-F0BBA8625FD5}" type="presOf" srcId="{0BF26EA3-1BBA-4EF0-999D-CF824FA91887}" destId="{EC2F67DF-0750-48EE-AA4F-5AB35AE4C88E}" srcOrd="0" destOrd="0" presId="urn:microsoft.com/office/officeart/2008/layout/LinedList"/>
    <dgm:cxn modelId="{1722131F-D846-4DAE-9890-3EA709A87C14}" srcId="{CC52998F-3544-4408-91FC-C66B16942702}" destId="{9D1967E8-D613-4837-8CC6-1AB700636D78}" srcOrd="7" destOrd="0" parTransId="{AF522D79-8164-4DA5-8E84-1AC753E5B0D9}" sibTransId="{1AF1BDAC-4A6E-431D-A8DC-C20295F0C589}"/>
    <dgm:cxn modelId="{F66B428C-EB7B-4AFD-8CA4-24047F6291DB}" type="presOf" srcId="{CC52998F-3544-4408-91FC-C66B16942702}" destId="{4A39DDB8-83BB-48C1-ACE3-F4BC74F48DEE}" srcOrd="0" destOrd="0" presId="urn:microsoft.com/office/officeart/2008/layout/LinedList"/>
    <dgm:cxn modelId="{5DE7D74A-8A03-4564-A7C9-0C4E0EED2AB6}" srcId="{CC52998F-3544-4408-91FC-C66B16942702}" destId="{D9CA6614-E6F4-4767-908A-5C1C01F6CE06}" srcOrd="1" destOrd="0" parTransId="{3884C3C9-DAA5-4EAE-8D0E-DE44111414D6}" sibTransId="{43C5B113-8D38-48AF-842B-B65E5B0DE97D}"/>
    <dgm:cxn modelId="{B02FDDC3-15D1-45C5-A374-CE189D11CCC3}" srcId="{CC52998F-3544-4408-91FC-C66B16942702}" destId="{910C386F-2991-4765-8ADC-580E046FA0CE}" srcOrd="5" destOrd="0" parTransId="{142F7725-648E-4877-9C0E-EDADF8ACDDF5}" sibTransId="{5C35756D-87C9-4012-BF48-F735EA387CD8}"/>
    <dgm:cxn modelId="{B71BB110-CF26-4D1C-AAAB-752B6DFC8175}" srcId="{CC52998F-3544-4408-91FC-C66B16942702}" destId="{0667662C-1BF8-461B-AF7E-7F9ADA1D925A}" srcOrd="8" destOrd="0" parTransId="{2F38C31F-F6F3-4AF8-AD54-8581226455E5}" sibTransId="{CAC4C7B7-26B5-4A74-B8A0-458ABA7D19F2}"/>
    <dgm:cxn modelId="{3E8495DB-F880-431E-A024-42953AF107E9}" type="presOf" srcId="{FCB223A7-60A4-4794-AA3C-49939FA4687D}" destId="{D2EB009F-AB4A-4720-A8AA-477DFBF203B8}" srcOrd="0" destOrd="0" presId="urn:microsoft.com/office/officeart/2008/layout/LinedList"/>
    <dgm:cxn modelId="{5C504A63-A9B1-494F-BE66-15CB42AFB657}" srcId="{CC52998F-3544-4408-91FC-C66B16942702}" destId="{D231DEA6-2607-4FCE-B5B4-D40BC51106D8}" srcOrd="2" destOrd="0" parTransId="{AD9F4FED-6899-405C-B967-2D8B89228269}" sibTransId="{DD575C3B-78D5-4E37-BDEC-31DE278E75D6}"/>
    <dgm:cxn modelId="{B1266E10-747F-431B-A90C-AA2CCAD76F77}" type="presParOf" srcId="{40D52F67-B0FC-48BB-8607-6197BD809ECB}" destId="{66ED5496-75DD-40EF-9C1A-489FA14261DC}" srcOrd="0" destOrd="0" presId="urn:microsoft.com/office/officeart/2008/layout/LinedList"/>
    <dgm:cxn modelId="{643D47C5-5F90-4313-9190-56F9976525C4}" type="presParOf" srcId="{40D52F67-B0FC-48BB-8607-6197BD809ECB}" destId="{26373A56-6303-47CD-88D8-605C650FC5BA}" srcOrd="1" destOrd="0" presId="urn:microsoft.com/office/officeart/2008/layout/LinedList"/>
    <dgm:cxn modelId="{5BB4D811-0217-4DB2-A1C9-57D0280E2363}" type="presParOf" srcId="{26373A56-6303-47CD-88D8-605C650FC5BA}" destId="{4A39DDB8-83BB-48C1-ACE3-F4BC74F48DEE}" srcOrd="0" destOrd="0" presId="urn:microsoft.com/office/officeart/2008/layout/LinedList"/>
    <dgm:cxn modelId="{E9C86F7B-FD24-4E8F-9855-2E2876F931CD}" type="presParOf" srcId="{26373A56-6303-47CD-88D8-605C650FC5BA}" destId="{B0D23B99-4931-4926-AE82-7FD3219ACF0E}" srcOrd="1" destOrd="0" presId="urn:microsoft.com/office/officeart/2008/layout/LinedList"/>
    <dgm:cxn modelId="{2B169B5C-AE74-4FFF-94E4-0BFE2CB80BDC}" type="presParOf" srcId="{B0D23B99-4931-4926-AE82-7FD3219ACF0E}" destId="{A29EA739-9131-482B-9D86-384921F9379E}" srcOrd="0" destOrd="0" presId="urn:microsoft.com/office/officeart/2008/layout/LinedList"/>
    <dgm:cxn modelId="{ABFADE30-634F-4B42-98E4-6984D96A5059}" type="presParOf" srcId="{B0D23B99-4931-4926-AE82-7FD3219ACF0E}" destId="{203647A8-B203-4E53-9E8C-94B11FA9F8A7}" srcOrd="1" destOrd="0" presId="urn:microsoft.com/office/officeart/2008/layout/LinedList"/>
    <dgm:cxn modelId="{324971A2-84A5-48BC-8005-3F07DAC0EA14}" type="presParOf" srcId="{203647A8-B203-4E53-9E8C-94B11FA9F8A7}" destId="{A6B14C92-EF4F-4283-AD2F-FB83B952DFBC}" srcOrd="0" destOrd="0" presId="urn:microsoft.com/office/officeart/2008/layout/LinedList"/>
    <dgm:cxn modelId="{3BE293EC-9C01-48C6-B7AE-33DE2F4208C2}" type="presParOf" srcId="{203647A8-B203-4E53-9E8C-94B11FA9F8A7}" destId="{E3CE477A-1E64-4E08-8044-58004F115AE7}" srcOrd="1" destOrd="0" presId="urn:microsoft.com/office/officeart/2008/layout/LinedList"/>
    <dgm:cxn modelId="{7F41AF9C-6E6B-4E87-900F-4B74ACD379D8}" type="presParOf" srcId="{203647A8-B203-4E53-9E8C-94B11FA9F8A7}" destId="{DC153DA6-7066-44A4-8AD9-91D14290AEB2}" srcOrd="2" destOrd="0" presId="urn:microsoft.com/office/officeart/2008/layout/LinedList"/>
    <dgm:cxn modelId="{46D20C65-C123-4096-BCEA-7C89D7DA5BD9}" type="presParOf" srcId="{B0D23B99-4931-4926-AE82-7FD3219ACF0E}" destId="{E7DEFF12-9A9C-4677-A3AC-57ED6F0EE474}" srcOrd="2" destOrd="0" presId="urn:microsoft.com/office/officeart/2008/layout/LinedList"/>
    <dgm:cxn modelId="{D010AE9F-F949-4031-BEBF-30C78FE95C75}" type="presParOf" srcId="{B0D23B99-4931-4926-AE82-7FD3219ACF0E}" destId="{409EB218-6C7F-409F-B9F5-C8134C5686AD}" srcOrd="3" destOrd="0" presId="urn:microsoft.com/office/officeart/2008/layout/LinedList"/>
    <dgm:cxn modelId="{019D316D-79AA-48B9-94BF-B0D742E34F2A}" type="presParOf" srcId="{B0D23B99-4931-4926-AE82-7FD3219ACF0E}" destId="{3ED90B10-5B4C-4DE4-AA54-9B820263CC84}" srcOrd="4" destOrd="0" presId="urn:microsoft.com/office/officeart/2008/layout/LinedList"/>
    <dgm:cxn modelId="{8D61828D-DB1B-47B7-BE11-27C2A8E4D97D}" type="presParOf" srcId="{3ED90B10-5B4C-4DE4-AA54-9B820263CC84}" destId="{A1F8672F-4AD4-45D5-B4B8-78A17F2F2B31}" srcOrd="0" destOrd="0" presId="urn:microsoft.com/office/officeart/2008/layout/LinedList"/>
    <dgm:cxn modelId="{2EDE459D-DDFC-4666-B14F-AE182A1C8710}" type="presParOf" srcId="{3ED90B10-5B4C-4DE4-AA54-9B820263CC84}" destId="{4E0BC195-9B9A-4F13-97E8-1C8C7FCE5506}" srcOrd="1" destOrd="0" presId="urn:microsoft.com/office/officeart/2008/layout/LinedList"/>
    <dgm:cxn modelId="{945B7C46-B384-4FBE-9F24-9790F7DB66B9}" type="presParOf" srcId="{3ED90B10-5B4C-4DE4-AA54-9B820263CC84}" destId="{941CC5F5-8A6A-4817-B6AF-15CABD0482FD}" srcOrd="2" destOrd="0" presId="urn:microsoft.com/office/officeart/2008/layout/LinedList"/>
    <dgm:cxn modelId="{DE0D7621-E7DE-4332-A2BD-A167340EF918}" type="presParOf" srcId="{B0D23B99-4931-4926-AE82-7FD3219ACF0E}" destId="{289E888C-0254-4CCB-8FC3-D3BB49C70439}" srcOrd="5" destOrd="0" presId="urn:microsoft.com/office/officeart/2008/layout/LinedList"/>
    <dgm:cxn modelId="{87A1E457-93DC-4F8A-AD39-C61BEC9FB759}" type="presParOf" srcId="{B0D23B99-4931-4926-AE82-7FD3219ACF0E}" destId="{A9BA2036-F6D6-4BE2-A579-90B95597DB26}" srcOrd="6" destOrd="0" presId="urn:microsoft.com/office/officeart/2008/layout/LinedList"/>
    <dgm:cxn modelId="{E15A2646-81F5-4478-BFD7-6A955D740005}" type="presParOf" srcId="{B0D23B99-4931-4926-AE82-7FD3219ACF0E}" destId="{1792CDEA-F4E2-423A-9C18-C82137BF3194}" srcOrd="7" destOrd="0" presId="urn:microsoft.com/office/officeart/2008/layout/LinedList"/>
    <dgm:cxn modelId="{33A28115-6CF9-4341-8AA0-32322EC1253C}" type="presParOf" srcId="{1792CDEA-F4E2-423A-9C18-C82137BF3194}" destId="{ED75A709-FACB-4EF8-9BFF-F7E0B799A363}" srcOrd="0" destOrd="0" presId="urn:microsoft.com/office/officeart/2008/layout/LinedList"/>
    <dgm:cxn modelId="{5A0FCAE4-F7D5-4C9F-A3B1-DAE5FE0E0ACD}" type="presParOf" srcId="{1792CDEA-F4E2-423A-9C18-C82137BF3194}" destId="{A9A51532-37F0-4135-9FA3-E62833810AC4}" srcOrd="1" destOrd="0" presId="urn:microsoft.com/office/officeart/2008/layout/LinedList"/>
    <dgm:cxn modelId="{3263D038-6358-4CF8-829C-D83E829CA69B}" type="presParOf" srcId="{1792CDEA-F4E2-423A-9C18-C82137BF3194}" destId="{74F86B57-EBB4-405A-89A7-B279F78E2962}" srcOrd="2" destOrd="0" presId="urn:microsoft.com/office/officeart/2008/layout/LinedList"/>
    <dgm:cxn modelId="{2360CFB1-0A29-456B-9733-79AF5E252AB0}" type="presParOf" srcId="{B0D23B99-4931-4926-AE82-7FD3219ACF0E}" destId="{C90D5FAC-CD71-4B59-8298-368537BCABB1}" srcOrd="8" destOrd="0" presId="urn:microsoft.com/office/officeart/2008/layout/LinedList"/>
    <dgm:cxn modelId="{4B8EDFDB-7F72-42EA-A672-28CFAF46DC6A}" type="presParOf" srcId="{B0D23B99-4931-4926-AE82-7FD3219ACF0E}" destId="{52375C6C-4916-4549-B06E-42B13D04A229}" srcOrd="9" destOrd="0" presId="urn:microsoft.com/office/officeart/2008/layout/LinedList"/>
    <dgm:cxn modelId="{D5ACE589-38F0-4331-B832-A4983420FBED}" type="presParOf" srcId="{B0D23B99-4931-4926-AE82-7FD3219ACF0E}" destId="{4AC67BC8-43D1-49A7-B125-CD1315F0C649}" srcOrd="10" destOrd="0" presId="urn:microsoft.com/office/officeart/2008/layout/LinedList"/>
    <dgm:cxn modelId="{4DED2A35-CB4D-4FF1-9E1A-B2C4A9951425}" type="presParOf" srcId="{4AC67BC8-43D1-49A7-B125-CD1315F0C649}" destId="{DFE62E35-9309-4FEB-A2D3-CA4019AC3A5D}" srcOrd="0" destOrd="0" presId="urn:microsoft.com/office/officeart/2008/layout/LinedList"/>
    <dgm:cxn modelId="{17E1254C-969C-481E-84FF-541F41C894EE}" type="presParOf" srcId="{4AC67BC8-43D1-49A7-B125-CD1315F0C649}" destId="{D2EB009F-AB4A-4720-A8AA-477DFBF203B8}" srcOrd="1" destOrd="0" presId="urn:microsoft.com/office/officeart/2008/layout/LinedList"/>
    <dgm:cxn modelId="{0FF81A57-F1C7-4814-9A18-91D3E9FEDE9A}" type="presParOf" srcId="{4AC67BC8-43D1-49A7-B125-CD1315F0C649}" destId="{BA39956A-764D-4F79-BC0A-7613CF12915D}" srcOrd="2" destOrd="0" presId="urn:microsoft.com/office/officeart/2008/layout/LinedList"/>
    <dgm:cxn modelId="{BC7BB57D-47C5-4FD6-A4F7-EF4327F22F13}" type="presParOf" srcId="{B0D23B99-4931-4926-AE82-7FD3219ACF0E}" destId="{BEA1A6DF-4F62-48EE-A027-668205A8003E}" srcOrd="11" destOrd="0" presId="urn:microsoft.com/office/officeart/2008/layout/LinedList"/>
    <dgm:cxn modelId="{E8FB8FBA-17C2-469A-9A29-9F493BAEE57A}" type="presParOf" srcId="{B0D23B99-4931-4926-AE82-7FD3219ACF0E}" destId="{8F9E0BC7-0ECB-4584-9999-60CE469B54FF}" srcOrd="12" destOrd="0" presId="urn:microsoft.com/office/officeart/2008/layout/LinedList"/>
    <dgm:cxn modelId="{39C9F974-670E-4481-B5DD-125C454BF4CF}" type="presParOf" srcId="{B0D23B99-4931-4926-AE82-7FD3219ACF0E}" destId="{963AF22F-37B3-4A81-BA30-8BC490CA707F}" srcOrd="13" destOrd="0" presId="urn:microsoft.com/office/officeart/2008/layout/LinedList"/>
    <dgm:cxn modelId="{8917CC64-95D3-488A-9F2B-69221EA0ABD0}" type="presParOf" srcId="{963AF22F-37B3-4A81-BA30-8BC490CA707F}" destId="{E3ECC845-9DFF-4D30-A766-4F1D7818CCBD}" srcOrd="0" destOrd="0" presId="urn:microsoft.com/office/officeart/2008/layout/LinedList"/>
    <dgm:cxn modelId="{FDF21612-CFF4-44F3-AF76-995365CDD2C2}" type="presParOf" srcId="{963AF22F-37B3-4A81-BA30-8BC490CA707F}" destId="{AA5A3408-D3CA-4690-AA44-9D41766DBB50}" srcOrd="1" destOrd="0" presId="urn:microsoft.com/office/officeart/2008/layout/LinedList"/>
    <dgm:cxn modelId="{67AE6689-A5C4-4D8B-BBF8-BC9BD4F2B0C4}" type="presParOf" srcId="{963AF22F-37B3-4A81-BA30-8BC490CA707F}" destId="{7833427D-02A5-478D-8E0E-69831ECCB102}" srcOrd="2" destOrd="0" presId="urn:microsoft.com/office/officeart/2008/layout/LinedList"/>
    <dgm:cxn modelId="{648A8D76-C10B-4ED7-8955-8CA4E6BA80C2}" type="presParOf" srcId="{B0D23B99-4931-4926-AE82-7FD3219ACF0E}" destId="{C15E7297-898C-4F2C-ADA7-A074123CFEAE}" srcOrd="14" destOrd="0" presId="urn:microsoft.com/office/officeart/2008/layout/LinedList"/>
    <dgm:cxn modelId="{59E739D7-1668-4B29-98B2-68539610EC5D}" type="presParOf" srcId="{B0D23B99-4931-4926-AE82-7FD3219ACF0E}" destId="{C85A1240-F589-4AB3-B48A-7E60512D4890}" srcOrd="15" destOrd="0" presId="urn:microsoft.com/office/officeart/2008/layout/LinedList"/>
    <dgm:cxn modelId="{A4FD3E94-300F-4DF8-9FE6-388322069EF7}" type="presParOf" srcId="{B0D23B99-4931-4926-AE82-7FD3219ACF0E}" destId="{5D51A561-B546-4BFD-8C96-3DE86E5E01C3}" srcOrd="16" destOrd="0" presId="urn:microsoft.com/office/officeart/2008/layout/LinedList"/>
    <dgm:cxn modelId="{D593D336-9E4D-48B9-B387-B9005A795D36}" type="presParOf" srcId="{5D51A561-B546-4BFD-8C96-3DE86E5E01C3}" destId="{4DB92AFE-98C0-4D12-A459-C7745DA63106}" srcOrd="0" destOrd="0" presId="urn:microsoft.com/office/officeart/2008/layout/LinedList"/>
    <dgm:cxn modelId="{09108D69-53E4-46AE-8EEE-70EC12B2725E}" type="presParOf" srcId="{5D51A561-B546-4BFD-8C96-3DE86E5E01C3}" destId="{D4EDDC04-C5C1-4053-AC06-F4E4A07D0CF7}" srcOrd="1" destOrd="0" presId="urn:microsoft.com/office/officeart/2008/layout/LinedList"/>
    <dgm:cxn modelId="{B9A40165-E0CB-4451-9CE3-3A5BEF2CADB9}" type="presParOf" srcId="{5D51A561-B546-4BFD-8C96-3DE86E5E01C3}" destId="{CC86DDB9-B245-48A7-9916-43CAD6CF1EF1}" srcOrd="2" destOrd="0" presId="urn:microsoft.com/office/officeart/2008/layout/LinedList"/>
    <dgm:cxn modelId="{95D1CE06-C7F9-4C8B-9B3F-E8ECA5960112}" type="presParOf" srcId="{B0D23B99-4931-4926-AE82-7FD3219ACF0E}" destId="{AE7BDCB5-CE47-406B-BA44-9542AE2ECBEA}" srcOrd="17" destOrd="0" presId="urn:microsoft.com/office/officeart/2008/layout/LinedList"/>
    <dgm:cxn modelId="{CEF48FC8-7B45-424A-AD36-86AA50DD5A0D}" type="presParOf" srcId="{B0D23B99-4931-4926-AE82-7FD3219ACF0E}" destId="{32FDE47C-5464-43D6-9F3E-F79ACECE9D06}" srcOrd="18" destOrd="0" presId="urn:microsoft.com/office/officeart/2008/layout/LinedList"/>
    <dgm:cxn modelId="{0F9940A1-A34C-49AE-823F-C703BBC029DF}" type="presParOf" srcId="{B0D23B99-4931-4926-AE82-7FD3219ACF0E}" destId="{8CC91BE7-A242-4B7A-BD3F-732BA8002CB9}" srcOrd="19" destOrd="0" presId="urn:microsoft.com/office/officeart/2008/layout/LinedList"/>
    <dgm:cxn modelId="{B6D8E35E-DCD0-4905-BE19-A764BC58A2FB}" type="presParOf" srcId="{8CC91BE7-A242-4B7A-BD3F-732BA8002CB9}" destId="{8564EF8D-3168-4036-9990-70B6E8F5A845}" srcOrd="0" destOrd="0" presId="urn:microsoft.com/office/officeart/2008/layout/LinedList"/>
    <dgm:cxn modelId="{505209FC-8A69-4904-9DA6-20C58B249BD2}" type="presParOf" srcId="{8CC91BE7-A242-4B7A-BD3F-732BA8002CB9}" destId="{895FDF82-8A75-4021-8F48-F6536AA10EE9}" srcOrd="1" destOrd="0" presId="urn:microsoft.com/office/officeart/2008/layout/LinedList"/>
    <dgm:cxn modelId="{77BD6BF1-7AA6-4570-9220-58404DC42CF2}" type="presParOf" srcId="{8CC91BE7-A242-4B7A-BD3F-732BA8002CB9}" destId="{F67FAC1A-E521-4810-8BDC-44EB28DC6852}" srcOrd="2" destOrd="0" presId="urn:microsoft.com/office/officeart/2008/layout/LinedList"/>
    <dgm:cxn modelId="{9F3BB6AF-B235-4E06-9636-BF222F48630E}" type="presParOf" srcId="{B0D23B99-4931-4926-AE82-7FD3219ACF0E}" destId="{8DCA6492-19DC-47BE-BB9D-A0630E1C2413}" srcOrd="20" destOrd="0" presId="urn:microsoft.com/office/officeart/2008/layout/LinedList"/>
    <dgm:cxn modelId="{BDD44A47-7E5C-4E06-BA15-A28A700354DE}" type="presParOf" srcId="{B0D23B99-4931-4926-AE82-7FD3219ACF0E}" destId="{17F8D355-BA9A-4131-89D9-4F3189E12C63}" srcOrd="21" destOrd="0" presId="urn:microsoft.com/office/officeart/2008/layout/LinedList"/>
    <dgm:cxn modelId="{52631D53-427F-48B4-A127-614300DB9BD2}" type="presParOf" srcId="{B0D23B99-4931-4926-AE82-7FD3219ACF0E}" destId="{B17AA9F1-2596-4CA0-8F87-09691D63D74D}" srcOrd="22" destOrd="0" presId="urn:microsoft.com/office/officeart/2008/layout/LinedList"/>
    <dgm:cxn modelId="{616C97D4-71F7-4FEA-9312-54B4155CF402}" type="presParOf" srcId="{B17AA9F1-2596-4CA0-8F87-09691D63D74D}" destId="{46884D3A-C52C-4EF8-9060-90538A252EBD}" srcOrd="0" destOrd="0" presId="urn:microsoft.com/office/officeart/2008/layout/LinedList"/>
    <dgm:cxn modelId="{532E7A92-BEDF-4296-802F-C785A9267FF1}" type="presParOf" srcId="{B17AA9F1-2596-4CA0-8F87-09691D63D74D}" destId="{DC233839-ED52-4A76-81B7-8CC09727ADE1}" srcOrd="1" destOrd="0" presId="urn:microsoft.com/office/officeart/2008/layout/LinedList"/>
    <dgm:cxn modelId="{1FD03B66-25A9-4A04-B908-95150F6B7DDF}" type="presParOf" srcId="{B17AA9F1-2596-4CA0-8F87-09691D63D74D}" destId="{AF0B1677-2A38-4122-A4E3-4018F4722891}" srcOrd="2" destOrd="0" presId="urn:microsoft.com/office/officeart/2008/layout/LinedList"/>
    <dgm:cxn modelId="{2AC0BE16-584E-4BAB-A47A-7DE4633DB4FB}" type="presParOf" srcId="{B0D23B99-4931-4926-AE82-7FD3219ACF0E}" destId="{AFBA7843-11EF-4CD5-B4CF-9EE7669612EC}" srcOrd="23" destOrd="0" presId="urn:microsoft.com/office/officeart/2008/layout/LinedList"/>
    <dgm:cxn modelId="{9A6B1034-3F45-4F75-B809-F76D60D566E3}" type="presParOf" srcId="{B0D23B99-4931-4926-AE82-7FD3219ACF0E}" destId="{EE08E1B8-C673-4963-9059-F0CA721F8076}" srcOrd="24" destOrd="0" presId="urn:microsoft.com/office/officeart/2008/layout/LinedList"/>
    <dgm:cxn modelId="{6D729F98-8D6E-427C-B563-5B9E5633308B}" type="presParOf" srcId="{B0D23B99-4931-4926-AE82-7FD3219ACF0E}" destId="{897FD95E-D64B-43C8-890B-9B54B8C73039}" srcOrd="25" destOrd="0" presId="urn:microsoft.com/office/officeart/2008/layout/LinedList"/>
    <dgm:cxn modelId="{33FE2610-EB0E-4E8B-A2FE-F2BD924E577B}" type="presParOf" srcId="{897FD95E-D64B-43C8-890B-9B54B8C73039}" destId="{B95A4066-9CC4-4958-B52C-6CE7CDEE18D9}" srcOrd="0" destOrd="0" presId="urn:microsoft.com/office/officeart/2008/layout/LinedList"/>
    <dgm:cxn modelId="{0B0ABDBD-0859-440F-B9DC-3F29816457FE}" type="presParOf" srcId="{897FD95E-D64B-43C8-890B-9B54B8C73039}" destId="{D361BAD0-18C5-4211-9B3F-A3316150AC0F}" srcOrd="1" destOrd="0" presId="urn:microsoft.com/office/officeart/2008/layout/LinedList"/>
    <dgm:cxn modelId="{57ED4132-D4E7-4F4E-B377-7CE6969CFD9A}" type="presParOf" srcId="{897FD95E-D64B-43C8-890B-9B54B8C73039}" destId="{FC3B663A-3181-419D-AAF7-486BA55C710A}" srcOrd="2" destOrd="0" presId="urn:microsoft.com/office/officeart/2008/layout/LinedList"/>
    <dgm:cxn modelId="{85E04F36-5D68-4CE4-828C-EB281F514447}" type="presParOf" srcId="{B0D23B99-4931-4926-AE82-7FD3219ACF0E}" destId="{029034D2-354E-4002-ABB7-34EDD53D26D2}" srcOrd="26" destOrd="0" presId="urn:microsoft.com/office/officeart/2008/layout/LinedList"/>
    <dgm:cxn modelId="{DFFB2B89-B0F0-47A3-8CE8-C0257E8778B8}" type="presParOf" srcId="{B0D23B99-4931-4926-AE82-7FD3219ACF0E}" destId="{57524BF8-8746-44F6-B0BE-3469B77D9C4E}" srcOrd="27" destOrd="0" presId="urn:microsoft.com/office/officeart/2008/layout/LinedList"/>
    <dgm:cxn modelId="{9722A43F-9BE1-45E6-86F6-7DDD588BE272}" type="presParOf" srcId="{B0D23B99-4931-4926-AE82-7FD3219ACF0E}" destId="{89349B67-A6B1-45D6-ACEA-7FB4A56B375C}" srcOrd="28" destOrd="0" presId="urn:microsoft.com/office/officeart/2008/layout/LinedList"/>
    <dgm:cxn modelId="{382B6CCA-9876-42C4-8753-8E25EAB6CB38}" type="presParOf" srcId="{89349B67-A6B1-45D6-ACEA-7FB4A56B375C}" destId="{C43905F4-CF29-410D-BC0E-400EE1916CD5}" srcOrd="0" destOrd="0" presId="urn:microsoft.com/office/officeart/2008/layout/LinedList"/>
    <dgm:cxn modelId="{80E7960B-F47F-4B4A-A83E-30BADEDCD7FF}" type="presParOf" srcId="{89349B67-A6B1-45D6-ACEA-7FB4A56B375C}" destId="{EC2F67DF-0750-48EE-AA4F-5AB35AE4C88E}" srcOrd="1" destOrd="0" presId="urn:microsoft.com/office/officeart/2008/layout/LinedList"/>
    <dgm:cxn modelId="{EA673E79-FDA8-4EDE-B8EC-1E9A7B64DF24}" type="presParOf" srcId="{89349B67-A6B1-45D6-ACEA-7FB4A56B375C}" destId="{6F2B8ECD-8258-4212-A1E0-9AA7DB1140C6}" srcOrd="2" destOrd="0" presId="urn:microsoft.com/office/officeart/2008/layout/LinedList"/>
    <dgm:cxn modelId="{ECC742EF-C342-4051-89E4-B70A87CE0D61}" type="presParOf" srcId="{B0D23B99-4931-4926-AE82-7FD3219ACF0E}" destId="{C685ED2D-A724-4FC9-80DC-335C8686247A}" srcOrd="29" destOrd="0" presId="urn:microsoft.com/office/officeart/2008/layout/LinedList"/>
    <dgm:cxn modelId="{AAFC5F6E-D719-4827-BEBA-1AF2A26A4E1D}" type="presParOf" srcId="{B0D23B99-4931-4926-AE82-7FD3219ACF0E}" destId="{F19AF509-2030-4E9F-919C-4FD554643B51}" srcOrd="30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180F57-CD26-4776-A1A1-75FC4211B80C}" type="doc">
      <dgm:prSet loTypeId="urn:microsoft.com/office/officeart/2005/8/layout/default#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5C5391B-59AE-491F-B5FA-361E720FF3D6}">
      <dgm:prSet/>
      <dgm:spPr/>
      <dgm:t>
        <a:bodyPr/>
        <a:lstStyle/>
        <a:p>
          <a:r>
            <a:rPr lang="en-US"/>
            <a:t>Previous episode of PPD</a:t>
          </a:r>
        </a:p>
      </dgm:t>
    </dgm:pt>
    <dgm:pt modelId="{98FEAEC5-A4FB-4188-B119-C0330886577E}" type="parTrans" cxnId="{CF3C641A-09A5-4491-A3EC-12E4D6525922}">
      <dgm:prSet/>
      <dgm:spPr/>
      <dgm:t>
        <a:bodyPr/>
        <a:lstStyle/>
        <a:p>
          <a:endParaRPr lang="en-US"/>
        </a:p>
      </dgm:t>
    </dgm:pt>
    <dgm:pt modelId="{A3AD52F2-B8AE-4235-89FE-B21D8CB806DB}" type="sibTrans" cxnId="{CF3C641A-09A5-4491-A3EC-12E4D6525922}">
      <dgm:prSet/>
      <dgm:spPr/>
      <dgm:t>
        <a:bodyPr/>
        <a:lstStyle/>
        <a:p>
          <a:endParaRPr lang="en-US"/>
        </a:p>
      </dgm:t>
    </dgm:pt>
    <dgm:pt modelId="{90263AD4-0BF8-4330-B353-E7E5E70B43F9}">
      <dgm:prSet/>
      <dgm:spPr/>
      <dgm:t>
        <a:bodyPr/>
        <a:lstStyle/>
        <a:p>
          <a:r>
            <a:rPr lang="en-US"/>
            <a:t>Depression during pregnancy</a:t>
          </a:r>
        </a:p>
      </dgm:t>
    </dgm:pt>
    <dgm:pt modelId="{29113CE8-7B42-47EC-B96F-DD1DDEAD57B2}" type="parTrans" cxnId="{F744CF41-C297-4002-8BE8-4345114949D0}">
      <dgm:prSet/>
      <dgm:spPr/>
      <dgm:t>
        <a:bodyPr/>
        <a:lstStyle/>
        <a:p>
          <a:endParaRPr lang="en-US"/>
        </a:p>
      </dgm:t>
    </dgm:pt>
    <dgm:pt modelId="{F9802C54-B9E4-4088-BFC4-F2BED09A60AD}" type="sibTrans" cxnId="{F744CF41-C297-4002-8BE8-4345114949D0}">
      <dgm:prSet/>
      <dgm:spPr/>
      <dgm:t>
        <a:bodyPr/>
        <a:lstStyle/>
        <a:p>
          <a:endParaRPr lang="en-US"/>
        </a:p>
      </dgm:t>
    </dgm:pt>
    <dgm:pt modelId="{89E54049-1634-4464-9908-F84A16B8EF9A}">
      <dgm:prSet/>
      <dgm:spPr/>
      <dgm:t>
        <a:bodyPr/>
        <a:lstStyle/>
        <a:p>
          <a:r>
            <a:rPr lang="en-US"/>
            <a:t>History of depression or bipolar disorder</a:t>
          </a:r>
        </a:p>
      </dgm:t>
    </dgm:pt>
    <dgm:pt modelId="{FDE71709-EB11-4595-A657-ACC26D78F7B5}" type="parTrans" cxnId="{D978786B-5691-4E96-9B9D-0C643D9EF628}">
      <dgm:prSet/>
      <dgm:spPr/>
      <dgm:t>
        <a:bodyPr/>
        <a:lstStyle/>
        <a:p>
          <a:endParaRPr lang="en-US"/>
        </a:p>
      </dgm:t>
    </dgm:pt>
    <dgm:pt modelId="{91DC88BF-351E-4437-8A70-31F1F2D2F8C1}" type="sibTrans" cxnId="{D978786B-5691-4E96-9B9D-0C643D9EF628}">
      <dgm:prSet/>
      <dgm:spPr/>
      <dgm:t>
        <a:bodyPr/>
        <a:lstStyle/>
        <a:p>
          <a:endParaRPr lang="en-US"/>
        </a:p>
      </dgm:t>
    </dgm:pt>
    <dgm:pt modelId="{0F55077D-19E3-4B72-8BE0-CFAE26761D44}">
      <dgm:prSet/>
      <dgm:spPr/>
      <dgm:t>
        <a:bodyPr/>
        <a:lstStyle/>
        <a:p>
          <a:r>
            <a:rPr lang="en-US"/>
            <a:t>Recent stressful life events</a:t>
          </a:r>
        </a:p>
      </dgm:t>
    </dgm:pt>
    <dgm:pt modelId="{37509EBE-A48D-458F-B735-DE577132780D}" type="parTrans" cxnId="{2F734ACD-FE6E-4335-ABB0-DA27FED0D258}">
      <dgm:prSet/>
      <dgm:spPr/>
      <dgm:t>
        <a:bodyPr/>
        <a:lstStyle/>
        <a:p>
          <a:endParaRPr lang="en-US"/>
        </a:p>
      </dgm:t>
    </dgm:pt>
    <dgm:pt modelId="{FF85CB4E-2C89-4A36-A6ED-F9FA9E19B441}" type="sibTrans" cxnId="{2F734ACD-FE6E-4335-ABB0-DA27FED0D258}">
      <dgm:prSet/>
      <dgm:spPr/>
      <dgm:t>
        <a:bodyPr/>
        <a:lstStyle/>
        <a:p>
          <a:endParaRPr lang="en-US"/>
        </a:p>
      </dgm:t>
    </dgm:pt>
    <dgm:pt modelId="{13E9F532-CB26-432C-B438-7A4D16546032}">
      <dgm:prSet/>
      <dgm:spPr/>
      <dgm:t>
        <a:bodyPr/>
        <a:lstStyle/>
        <a:p>
          <a:r>
            <a:rPr lang="en-US"/>
            <a:t>Inadequate social supports</a:t>
          </a:r>
        </a:p>
      </dgm:t>
    </dgm:pt>
    <dgm:pt modelId="{60BF9160-D5AE-4E29-B6C3-DEAB9C29C814}" type="parTrans" cxnId="{193C66AE-61DB-4E98-A9C7-1FC77750F666}">
      <dgm:prSet/>
      <dgm:spPr/>
      <dgm:t>
        <a:bodyPr/>
        <a:lstStyle/>
        <a:p>
          <a:endParaRPr lang="en-US"/>
        </a:p>
      </dgm:t>
    </dgm:pt>
    <dgm:pt modelId="{53BB19AB-A94D-4502-801A-D6D6DCE3C61E}" type="sibTrans" cxnId="{193C66AE-61DB-4E98-A9C7-1FC77750F666}">
      <dgm:prSet/>
      <dgm:spPr/>
      <dgm:t>
        <a:bodyPr/>
        <a:lstStyle/>
        <a:p>
          <a:endParaRPr lang="en-US"/>
        </a:p>
      </dgm:t>
    </dgm:pt>
    <dgm:pt modelId="{D0CFB04E-860D-440B-814A-0D8F0D6D71CD}">
      <dgm:prSet/>
      <dgm:spPr/>
      <dgm:t>
        <a:bodyPr/>
        <a:lstStyle/>
        <a:p>
          <a:r>
            <a:rPr lang="en-US"/>
            <a:t>Marital problem</a:t>
          </a:r>
        </a:p>
      </dgm:t>
    </dgm:pt>
    <dgm:pt modelId="{F8B9A668-9E5A-4B60-8E95-76E74735613D}" type="parTrans" cxnId="{CD716D61-E48D-4EE3-8152-B9A69EF3BA90}">
      <dgm:prSet/>
      <dgm:spPr/>
      <dgm:t>
        <a:bodyPr/>
        <a:lstStyle/>
        <a:p>
          <a:endParaRPr lang="en-US"/>
        </a:p>
      </dgm:t>
    </dgm:pt>
    <dgm:pt modelId="{F7652C1A-E579-4E54-9ECA-29359DF183CA}" type="sibTrans" cxnId="{CD716D61-E48D-4EE3-8152-B9A69EF3BA90}">
      <dgm:prSet/>
      <dgm:spPr/>
      <dgm:t>
        <a:bodyPr/>
        <a:lstStyle/>
        <a:p>
          <a:endParaRPr lang="en-US"/>
        </a:p>
      </dgm:t>
    </dgm:pt>
    <dgm:pt modelId="{C6F3BA26-BA7A-4A95-88FF-A7B5FB35FE64}" type="pres">
      <dgm:prSet presAssocID="{6A180F57-CD26-4776-A1A1-75FC4211B80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JO"/>
        </a:p>
      </dgm:t>
    </dgm:pt>
    <dgm:pt modelId="{3B396C04-5AF9-41EB-B60F-F471494DDCD7}" type="pres">
      <dgm:prSet presAssocID="{75C5391B-59AE-491F-B5FA-361E720FF3D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C3F36013-64A2-41BA-8DF9-F761335B5161}" type="pres">
      <dgm:prSet presAssocID="{A3AD52F2-B8AE-4235-89FE-B21D8CB806DB}" presName="sibTrans" presStyleCnt="0"/>
      <dgm:spPr/>
    </dgm:pt>
    <dgm:pt modelId="{6F178712-FFDF-4CF2-A913-C9E23E2D3753}" type="pres">
      <dgm:prSet presAssocID="{90263AD4-0BF8-4330-B353-E7E5E70B43F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3902E839-6F52-4B48-8A49-7F594C613950}" type="pres">
      <dgm:prSet presAssocID="{F9802C54-B9E4-4088-BFC4-F2BED09A60AD}" presName="sibTrans" presStyleCnt="0"/>
      <dgm:spPr/>
    </dgm:pt>
    <dgm:pt modelId="{FB3C776E-0EBD-4B62-B9EB-FE4BE10E67E3}" type="pres">
      <dgm:prSet presAssocID="{89E54049-1634-4464-9908-F84A16B8EF9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3636A8CF-FBFB-42DB-9250-3FCA1AF396AE}" type="pres">
      <dgm:prSet presAssocID="{91DC88BF-351E-4437-8A70-31F1F2D2F8C1}" presName="sibTrans" presStyleCnt="0"/>
      <dgm:spPr/>
    </dgm:pt>
    <dgm:pt modelId="{948A0DF2-2A32-459F-8C50-D542F34D49D1}" type="pres">
      <dgm:prSet presAssocID="{0F55077D-19E3-4B72-8BE0-CFAE26761D4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A13984ED-3116-4F67-8298-2CA68D5D812C}" type="pres">
      <dgm:prSet presAssocID="{FF85CB4E-2C89-4A36-A6ED-F9FA9E19B441}" presName="sibTrans" presStyleCnt="0"/>
      <dgm:spPr/>
    </dgm:pt>
    <dgm:pt modelId="{A4A315F2-0A2A-415F-A2B0-4D4C22ACE05D}" type="pres">
      <dgm:prSet presAssocID="{13E9F532-CB26-432C-B438-7A4D1654603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6FB9E9AF-704F-4D97-BBDF-29B201199620}" type="pres">
      <dgm:prSet presAssocID="{53BB19AB-A94D-4502-801A-D6D6DCE3C61E}" presName="sibTrans" presStyleCnt="0"/>
      <dgm:spPr/>
    </dgm:pt>
    <dgm:pt modelId="{DA8D06CF-723E-4E49-9235-B9AB9B968C38}" type="pres">
      <dgm:prSet presAssocID="{D0CFB04E-860D-440B-814A-0D8F0D6D71C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</dgm:ptLst>
  <dgm:cxnLst>
    <dgm:cxn modelId="{DE3D340C-D154-4D16-BBE0-5BE6A09E4142}" type="presOf" srcId="{6A180F57-CD26-4776-A1A1-75FC4211B80C}" destId="{C6F3BA26-BA7A-4A95-88FF-A7B5FB35FE64}" srcOrd="0" destOrd="0" presId="urn:microsoft.com/office/officeart/2005/8/layout/default#1"/>
    <dgm:cxn modelId="{4DB9C0DB-7E18-45B9-9986-34CBF0B35EFF}" type="presOf" srcId="{13E9F532-CB26-432C-B438-7A4D16546032}" destId="{A4A315F2-0A2A-415F-A2B0-4D4C22ACE05D}" srcOrd="0" destOrd="0" presId="urn:microsoft.com/office/officeart/2005/8/layout/default#1"/>
    <dgm:cxn modelId="{6FD1A58A-5BE5-49D1-91D5-F75700CE8126}" type="presOf" srcId="{89E54049-1634-4464-9908-F84A16B8EF9A}" destId="{FB3C776E-0EBD-4B62-B9EB-FE4BE10E67E3}" srcOrd="0" destOrd="0" presId="urn:microsoft.com/office/officeart/2005/8/layout/default#1"/>
    <dgm:cxn modelId="{D978786B-5691-4E96-9B9D-0C643D9EF628}" srcId="{6A180F57-CD26-4776-A1A1-75FC4211B80C}" destId="{89E54049-1634-4464-9908-F84A16B8EF9A}" srcOrd="2" destOrd="0" parTransId="{FDE71709-EB11-4595-A657-ACC26D78F7B5}" sibTransId="{91DC88BF-351E-4437-8A70-31F1F2D2F8C1}"/>
    <dgm:cxn modelId="{CD716D61-E48D-4EE3-8152-B9A69EF3BA90}" srcId="{6A180F57-CD26-4776-A1A1-75FC4211B80C}" destId="{D0CFB04E-860D-440B-814A-0D8F0D6D71CD}" srcOrd="5" destOrd="0" parTransId="{F8B9A668-9E5A-4B60-8E95-76E74735613D}" sibTransId="{F7652C1A-E579-4E54-9ECA-29359DF183CA}"/>
    <dgm:cxn modelId="{8560EE4F-C466-4A7E-BA41-7667D1D600F6}" type="presOf" srcId="{90263AD4-0BF8-4330-B353-E7E5E70B43F9}" destId="{6F178712-FFDF-4CF2-A913-C9E23E2D3753}" srcOrd="0" destOrd="0" presId="urn:microsoft.com/office/officeart/2005/8/layout/default#1"/>
    <dgm:cxn modelId="{F744CF41-C297-4002-8BE8-4345114949D0}" srcId="{6A180F57-CD26-4776-A1A1-75FC4211B80C}" destId="{90263AD4-0BF8-4330-B353-E7E5E70B43F9}" srcOrd="1" destOrd="0" parTransId="{29113CE8-7B42-47EC-B96F-DD1DDEAD57B2}" sibTransId="{F9802C54-B9E4-4088-BFC4-F2BED09A60AD}"/>
    <dgm:cxn modelId="{2F734ACD-FE6E-4335-ABB0-DA27FED0D258}" srcId="{6A180F57-CD26-4776-A1A1-75FC4211B80C}" destId="{0F55077D-19E3-4B72-8BE0-CFAE26761D44}" srcOrd="3" destOrd="0" parTransId="{37509EBE-A48D-458F-B735-DE577132780D}" sibTransId="{FF85CB4E-2C89-4A36-A6ED-F9FA9E19B441}"/>
    <dgm:cxn modelId="{84DE25E7-4D69-415E-BB09-0B548C6DBABF}" type="presOf" srcId="{0F55077D-19E3-4B72-8BE0-CFAE26761D44}" destId="{948A0DF2-2A32-459F-8C50-D542F34D49D1}" srcOrd="0" destOrd="0" presId="urn:microsoft.com/office/officeart/2005/8/layout/default#1"/>
    <dgm:cxn modelId="{193C66AE-61DB-4E98-A9C7-1FC77750F666}" srcId="{6A180F57-CD26-4776-A1A1-75FC4211B80C}" destId="{13E9F532-CB26-432C-B438-7A4D16546032}" srcOrd="4" destOrd="0" parTransId="{60BF9160-D5AE-4E29-B6C3-DEAB9C29C814}" sibTransId="{53BB19AB-A94D-4502-801A-D6D6DCE3C61E}"/>
    <dgm:cxn modelId="{D917B4D7-2DB4-4E58-8F05-722349AD5963}" type="presOf" srcId="{75C5391B-59AE-491F-B5FA-361E720FF3D6}" destId="{3B396C04-5AF9-41EB-B60F-F471494DDCD7}" srcOrd="0" destOrd="0" presId="urn:microsoft.com/office/officeart/2005/8/layout/default#1"/>
    <dgm:cxn modelId="{9CDDB37C-4A36-427A-9792-3CE43624706D}" type="presOf" srcId="{D0CFB04E-860D-440B-814A-0D8F0D6D71CD}" destId="{DA8D06CF-723E-4E49-9235-B9AB9B968C38}" srcOrd="0" destOrd="0" presId="urn:microsoft.com/office/officeart/2005/8/layout/default#1"/>
    <dgm:cxn modelId="{CF3C641A-09A5-4491-A3EC-12E4D6525922}" srcId="{6A180F57-CD26-4776-A1A1-75FC4211B80C}" destId="{75C5391B-59AE-491F-B5FA-361E720FF3D6}" srcOrd="0" destOrd="0" parTransId="{98FEAEC5-A4FB-4188-B119-C0330886577E}" sibTransId="{A3AD52F2-B8AE-4235-89FE-B21D8CB806DB}"/>
    <dgm:cxn modelId="{4C01BFA3-68D6-452D-9A7E-57E17A7DE00B}" type="presParOf" srcId="{C6F3BA26-BA7A-4A95-88FF-A7B5FB35FE64}" destId="{3B396C04-5AF9-41EB-B60F-F471494DDCD7}" srcOrd="0" destOrd="0" presId="urn:microsoft.com/office/officeart/2005/8/layout/default#1"/>
    <dgm:cxn modelId="{4C70D048-4434-46A1-A4B7-79613FB51147}" type="presParOf" srcId="{C6F3BA26-BA7A-4A95-88FF-A7B5FB35FE64}" destId="{C3F36013-64A2-41BA-8DF9-F761335B5161}" srcOrd="1" destOrd="0" presId="urn:microsoft.com/office/officeart/2005/8/layout/default#1"/>
    <dgm:cxn modelId="{03B91CA3-E7D6-4C2D-AB05-788D6D1229C2}" type="presParOf" srcId="{C6F3BA26-BA7A-4A95-88FF-A7B5FB35FE64}" destId="{6F178712-FFDF-4CF2-A913-C9E23E2D3753}" srcOrd="2" destOrd="0" presId="urn:microsoft.com/office/officeart/2005/8/layout/default#1"/>
    <dgm:cxn modelId="{B8767051-5D48-42DC-9F96-902B246B2438}" type="presParOf" srcId="{C6F3BA26-BA7A-4A95-88FF-A7B5FB35FE64}" destId="{3902E839-6F52-4B48-8A49-7F594C613950}" srcOrd="3" destOrd="0" presId="urn:microsoft.com/office/officeart/2005/8/layout/default#1"/>
    <dgm:cxn modelId="{8C37104D-0E74-4E9D-8F09-9F01F725F191}" type="presParOf" srcId="{C6F3BA26-BA7A-4A95-88FF-A7B5FB35FE64}" destId="{FB3C776E-0EBD-4B62-B9EB-FE4BE10E67E3}" srcOrd="4" destOrd="0" presId="urn:microsoft.com/office/officeart/2005/8/layout/default#1"/>
    <dgm:cxn modelId="{38538E6E-D7B1-4A3E-928C-0A3513DE235A}" type="presParOf" srcId="{C6F3BA26-BA7A-4A95-88FF-A7B5FB35FE64}" destId="{3636A8CF-FBFB-42DB-9250-3FCA1AF396AE}" srcOrd="5" destOrd="0" presId="urn:microsoft.com/office/officeart/2005/8/layout/default#1"/>
    <dgm:cxn modelId="{2256D9CD-3E52-42B1-A3B0-1D4DDA14F5CE}" type="presParOf" srcId="{C6F3BA26-BA7A-4A95-88FF-A7B5FB35FE64}" destId="{948A0DF2-2A32-459F-8C50-D542F34D49D1}" srcOrd="6" destOrd="0" presId="urn:microsoft.com/office/officeart/2005/8/layout/default#1"/>
    <dgm:cxn modelId="{A98DA9E6-8B48-4051-819B-63DDAF75B01C}" type="presParOf" srcId="{C6F3BA26-BA7A-4A95-88FF-A7B5FB35FE64}" destId="{A13984ED-3116-4F67-8298-2CA68D5D812C}" srcOrd="7" destOrd="0" presId="urn:microsoft.com/office/officeart/2005/8/layout/default#1"/>
    <dgm:cxn modelId="{673512D3-E50C-4C80-9E99-D4D151A403A2}" type="presParOf" srcId="{C6F3BA26-BA7A-4A95-88FF-A7B5FB35FE64}" destId="{A4A315F2-0A2A-415F-A2B0-4D4C22ACE05D}" srcOrd="8" destOrd="0" presId="urn:microsoft.com/office/officeart/2005/8/layout/default#1"/>
    <dgm:cxn modelId="{02AE7D44-3280-45A3-AECA-2ECB689AAE9D}" type="presParOf" srcId="{C6F3BA26-BA7A-4A95-88FF-A7B5FB35FE64}" destId="{6FB9E9AF-704F-4D97-BBDF-29B201199620}" srcOrd="9" destOrd="0" presId="urn:microsoft.com/office/officeart/2005/8/layout/default#1"/>
    <dgm:cxn modelId="{6D8DF0B9-068A-45F5-BFD5-4441DEA86B57}" type="presParOf" srcId="{C6F3BA26-BA7A-4A95-88FF-A7B5FB35FE64}" destId="{DA8D06CF-723E-4E49-9235-B9AB9B968C38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80EC3B-016A-464E-AF09-E8B5F457FAF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57BE3D-C9A2-4D0B-B01D-CBAF72640532}">
      <dgm:prSet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2800" b="1" dirty="0">
              <a:latin typeface="Times New Roman" pitchFamily="18" charset="0"/>
              <a:cs typeface="Times New Roman" pitchFamily="18" charset="0"/>
            </a:rPr>
            <a:t>RISK FACTORS</a:t>
          </a:r>
          <a:endParaRPr lang="en-US" sz="2800" dirty="0">
            <a:latin typeface="Times New Roman" pitchFamily="18" charset="0"/>
            <a:cs typeface="Times New Roman" pitchFamily="18" charset="0"/>
          </a:endParaRPr>
        </a:p>
      </dgm:t>
    </dgm:pt>
    <dgm:pt modelId="{BA4EE3FA-8573-444F-9063-CDB5CFE7F9C2}" type="parTrans" cxnId="{7B8E589A-99F6-469D-ABBC-A9889AF0E1F4}">
      <dgm:prSet/>
      <dgm:spPr/>
      <dgm:t>
        <a:bodyPr/>
        <a:lstStyle/>
        <a:p>
          <a:endParaRPr lang="en-US"/>
        </a:p>
      </dgm:t>
    </dgm:pt>
    <dgm:pt modelId="{E2EDBAF3-2C6B-45B1-A3CD-7421B90E8B83}" type="sibTrans" cxnId="{7B8E589A-99F6-469D-ABBC-A9889AF0E1F4}">
      <dgm:prSet/>
      <dgm:spPr/>
      <dgm:t>
        <a:bodyPr/>
        <a:lstStyle/>
        <a:p>
          <a:endParaRPr lang="en-US"/>
        </a:p>
      </dgm:t>
    </dgm:pt>
    <dgm:pt modelId="{6E9666DB-8653-424F-9C23-9DACBDD13EFB}">
      <dgm:prSet custT="1"/>
      <dgm:spPr/>
      <dgm:t>
        <a:bodyPr/>
        <a:lstStyle/>
        <a:p>
          <a:r>
            <a:rPr lang="en-US" sz="2400" dirty="0">
              <a:latin typeface="Times New Roman" pitchFamily="18" charset="0"/>
              <a:cs typeface="Times New Roman" pitchFamily="18" charset="0"/>
            </a:rPr>
            <a:t>age &gt;35 years</a:t>
          </a:r>
        </a:p>
      </dgm:t>
    </dgm:pt>
    <dgm:pt modelId="{B16B5D01-43D0-46A8-9485-8BC9B504ABB7}" type="parTrans" cxnId="{0767536C-993C-4051-B800-AB97C1A1EA2D}">
      <dgm:prSet/>
      <dgm:spPr/>
      <dgm:t>
        <a:bodyPr/>
        <a:lstStyle/>
        <a:p>
          <a:endParaRPr lang="en-US"/>
        </a:p>
      </dgm:t>
    </dgm:pt>
    <dgm:pt modelId="{724D5765-717B-4676-B768-65B3A4E3FE00}" type="sibTrans" cxnId="{0767536C-993C-4051-B800-AB97C1A1EA2D}">
      <dgm:prSet/>
      <dgm:spPr/>
      <dgm:t>
        <a:bodyPr/>
        <a:lstStyle/>
        <a:p>
          <a:endParaRPr lang="en-US"/>
        </a:p>
      </dgm:t>
    </dgm:pt>
    <dgm:pt modelId="{4619B2B5-6B6A-49CA-B5DC-F210372E6466}">
      <dgm:prSet custT="1"/>
      <dgm:spPr/>
      <dgm:t>
        <a:bodyPr/>
        <a:lstStyle/>
        <a:p>
          <a:r>
            <a:rPr lang="en-US" sz="2400">
              <a:latin typeface="Times New Roman" pitchFamily="18" charset="0"/>
              <a:cs typeface="Times New Roman" pitchFamily="18" charset="0"/>
            </a:rPr>
            <a:t>hypertension</a:t>
          </a:r>
        </a:p>
      </dgm:t>
    </dgm:pt>
    <dgm:pt modelId="{1565C4CC-196E-4DF2-8F9A-444151452F85}" type="parTrans" cxnId="{DA669EE2-9044-4D99-983D-DB09952D7878}">
      <dgm:prSet/>
      <dgm:spPr/>
      <dgm:t>
        <a:bodyPr/>
        <a:lstStyle/>
        <a:p>
          <a:endParaRPr lang="en-US"/>
        </a:p>
      </dgm:t>
    </dgm:pt>
    <dgm:pt modelId="{0E761BD8-7D56-46E2-830A-936B849A53DA}" type="sibTrans" cxnId="{DA669EE2-9044-4D99-983D-DB09952D7878}">
      <dgm:prSet/>
      <dgm:spPr/>
      <dgm:t>
        <a:bodyPr/>
        <a:lstStyle/>
        <a:p>
          <a:endParaRPr lang="en-US"/>
        </a:p>
      </dgm:t>
    </dgm:pt>
    <dgm:pt modelId="{7D8299A8-3ED6-4642-9FFD-72F4B7C2FFE0}">
      <dgm:prSet custT="1"/>
      <dgm:spPr/>
      <dgm:t>
        <a:bodyPr/>
        <a:lstStyle/>
        <a:p>
          <a:r>
            <a:rPr lang="en-US" sz="2400" dirty="0">
              <a:latin typeface="Times New Roman" pitchFamily="18" charset="0"/>
              <a:cs typeface="Times New Roman" pitchFamily="18" charset="0"/>
            </a:rPr>
            <a:t>and postpartum bleeding.</a:t>
          </a:r>
        </a:p>
      </dgm:t>
    </dgm:pt>
    <dgm:pt modelId="{8951F32F-3F2F-429B-9B02-ED90605C5FDC}" type="parTrans" cxnId="{48D32907-D7F7-4601-A068-33381FE5DC76}">
      <dgm:prSet/>
      <dgm:spPr/>
      <dgm:t>
        <a:bodyPr/>
        <a:lstStyle/>
        <a:p>
          <a:endParaRPr lang="en-US"/>
        </a:p>
      </dgm:t>
    </dgm:pt>
    <dgm:pt modelId="{E5F39153-D6E0-41B4-87D2-1DC3E4602601}" type="sibTrans" cxnId="{48D32907-D7F7-4601-A068-33381FE5DC76}">
      <dgm:prSet/>
      <dgm:spPr/>
      <dgm:t>
        <a:bodyPr/>
        <a:lstStyle/>
        <a:p>
          <a:endParaRPr lang="en-US"/>
        </a:p>
      </dgm:t>
    </dgm:pt>
    <dgm:pt modelId="{289627A8-CAC8-4531-8D20-191ABA2318DB}">
      <dgm:prSet custT="1"/>
      <dgm:spPr/>
      <dgm:t>
        <a:bodyPr/>
        <a:lstStyle/>
        <a:p>
          <a:r>
            <a:rPr lang="en-US" sz="2400">
              <a:latin typeface="Times New Roman" pitchFamily="18" charset="0"/>
              <a:cs typeface="Times New Roman" pitchFamily="18" charset="0"/>
            </a:rPr>
            <a:t>Previous VTE </a:t>
          </a:r>
        </a:p>
      </dgm:t>
    </dgm:pt>
    <dgm:pt modelId="{3B8EC314-FD10-43F8-9442-5AFE497ACB94}" type="parTrans" cxnId="{29149A0C-C689-46D1-A5E6-2CCEC6ADE3AA}">
      <dgm:prSet/>
      <dgm:spPr/>
      <dgm:t>
        <a:bodyPr/>
        <a:lstStyle/>
        <a:p>
          <a:endParaRPr lang="en-US"/>
        </a:p>
      </dgm:t>
    </dgm:pt>
    <dgm:pt modelId="{63264E09-5BAE-480A-AC60-80F90B5AC095}" type="sibTrans" cxnId="{29149A0C-C689-46D1-A5E6-2CCEC6ADE3AA}">
      <dgm:prSet/>
      <dgm:spPr/>
      <dgm:t>
        <a:bodyPr/>
        <a:lstStyle/>
        <a:p>
          <a:endParaRPr lang="en-US"/>
        </a:p>
      </dgm:t>
    </dgm:pt>
    <dgm:pt modelId="{CA781D71-EB8E-4CB3-B8E6-0EFAD54115A9}">
      <dgm:prSet custT="1"/>
      <dgm:spPr/>
      <dgm:t>
        <a:bodyPr/>
        <a:lstStyle/>
        <a:p>
          <a:r>
            <a:rPr lang="en-US" sz="2400" dirty="0">
              <a:latin typeface="Times New Roman" pitchFamily="18" charset="0"/>
              <a:cs typeface="Times New Roman" pitchFamily="18" charset="0"/>
            </a:rPr>
            <a:t>High body mass index / immobilization</a:t>
          </a:r>
        </a:p>
      </dgm:t>
    </dgm:pt>
    <dgm:pt modelId="{B3C2CB36-20BA-47A1-B026-565E2950421E}" type="parTrans" cxnId="{43AC56EA-D07A-404B-85F3-2C7A0D13B887}">
      <dgm:prSet/>
      <dgm:spPr/>
      <dgm:t>
        <a:bodyPr/>
        <a:lstStyle/>
        <a:p>
          <a:endParaRPr lang="en-US"/>
        </a:p>
      </dgm:t>
    </dgm:pt>
    <dgm:pt modelId="{136DD9BC-BA79-439B-AC4C-696B92DCC598}" type="sibTrans" cxnId="{43AC56EA-D07A-404B-85F3-2C7A0D13B887}">
      <dgm:prSet/>
      <dgm:spPr/>
      <dgm:t>
        <a:bodyPr/>
        <a:lstStyle/>
        <a:p>
          <a:endParaRPr lang="en-US"/>
        </a:p>
      </dgm:t>
    </dgm:pt>
    <dgm:pt modelId="{564B4F8A-AEFA-4697-A81D-210EA437DC86}">
      <dgm:prSet custT="1"/>
      <dgm:spPr/>
      <dgm:t>
        <a:bodyPr/>
        <a:lstStyle/>
        <a:p>
          <a:r>
            <a:rPr lang="en-US" sz="2400" dirty="0">
              <a:latin typeface="Times New Roman" pitchFamily="18" charset="0"/>
              <a:cs typeface="Times New Roman" pitchFamily="18" charset="0"/>
            </a:rPr>
            <a:t>Caesarean delivery or operative delivery</a:t>
          </a:r>
        </a:p>
      </dgm:t>
    </dgm:pt>
    <dgm:pt modelId="{2EE40354-F3FD-4700-ADD6-C7E07D74D283}" type="parTrans" cxnId="{8C31E42C-AD06-40C5-A272-59406878D5D3}">
      <dgm:prSet/>
      <dgm:spPr/>
      <dgm:t>
        <a:bodyPr/>
        <a:lstStyle/>
        <a:p>
          <a:endParaRPr lang="en-US"/>
        </a:p>
      </dgm:t>
    </dgm:pt>
    <dgm:pt modelId="{FDA70D80-150B-4489-842B-AA9EFCCCB403}" type="sibTrans" cxnId="{8C31E42C-AD06-40C5-A272-59406878D5D3}">
      <dgm:prSet/>
      <dgm:spPr/>
      <dgm:t>
        <a:bodyPr/>
        <a:lstStyle/>
        <a:p>
          <a:endParaRPr lang="en-US"/>
        </a:p>
      </dgm:t>
    </dgm:pt>
    <dgm:pt modelId="{14D54E7E-310D-460A-862A-3FC2E6E97569}" type="pres">
      <dgm:prSet presAssocID="{0380EC3B-016A-464E-AF09-E8B5F457FAF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JO"/>
        </a:p>
      </dgm:t>
    </dgm:pt>
    <dgm:pt modelId="{DE366DEF-56BE-41C5-B486-A53D379A423C}" type="pres">
      <dgm:prSet presAssocID="{5F57BE3D-C9A2-4D0B-B01D-CBAF72640532}" presName="parentLin" presStyleCnt="0"/>
      <dgm:spPr/>
    </dgm:pt>
    <dgm:pt modelId="{7DE2B1B6-F336-4826-9365-DA3808DBD01B}" type="pres">
      <dgm:prSet presAssocID="{5F57BE3D-C9A2-4D0B-B01D-CBAF72640532}" presName="parentLeftMargin" presStyleLbl="node1" presStyleIdx="0" presStyleCnt="1"/>
      <dgm:spPr/>
      <dgm:t>
        <a:bodyPr/>
        <a:lstStyle/>
        <a:p>
          <a:pPr rtl="1"/>
          <a:endParaRPr lang="ar-JO"/>
        </a:p>
      </dgm:t>
    </dgm:pt>
    <dgm:pt modelId="{1F03B579-7BB2-4252-85C8-943E0C9ACE6F}" type="pres">
      <dgm:prSet presAssocID="{5F57BE3D-C9A2-4D0B-B01D-CBAF7264053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90DE549B-15F5-4402-8FF6-6D1CA83D5382}" type="pres">
      <dgm:prSet presAssocID="{5F57BE3D-C9A2-4D0B-B01D-CBAF72640532}" presName="negativeSpace" presStyleCnt="0"/>
      <dgm:spPr/>
    </dgm:pt>
    <dgm:pt modelId="{7358DF5F-BEB3-4608-BBA2-56C8D1683577}" type="pres">
      <dgm:prSet presAssocID="{5F57BE3D-C9A2-4D0B-B01D-CBAF72640532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</dgm:ptLst>
  <dgm:cxnLst>
    <dgm:cxn modelId="{A403CA48-92ED-4730-B56F-5FC465565616}" type="presOf" srcId="{289627A8-CAC8-4531-8D20-191ABA2318DB}" destId="{7358DF5F-BEB3-4608-BBA2-56C8D1683577}" srcOrd="0" destOrd="3" presId="urn:microsoft.com/office/officeart/2005/8/layout/list1"/>
    <dgm:cxn modelId="{E6FBF251-8ED7-47E5-8246-54B5A21FC2A7}" type="presOf" srcId="{7D8299A8-3ED6-4642-9FFD-72F4B7C2FFE0}" destId="{7358DF5F-BEB3-4608-BBA2-56C8D1683577}" srcOrd="0" destOrd="2" presId="urn:microsoft.com/office/officeart/2005/8/layout/list1"/>
    <dgm:cxn modelId="{D15594AE-4887-45A5-80E5-A8275765319C}" type="presOf" srcId="{4619B2B5-6B6A-49CA-B5DC-F210372E6466}" destId="{7358DF5F-BEB3-4608-BBA2-56C8D1683577}" srcOrd="0" destOrd="1" presId="urn:microsoft.com/office/officeart/2005/8/layout/list1"/>
    <dgm:cxn modelId="{62E76CD6-4683-4E09-8A63-B9D0F6CCEB32}" type="presOf" srcId="{5F57BE3D-C9A2-4D0B-B01D-CBAF72640532}" destId="{7DE2B1B6-F336-4826-9365-DA3808DBD01B}" srcOrd="0" destOrd="0" presId="urn:microsoft.com/office/officeart/2005/8/layout/list1"/>
    <dgm:cxn modelId="{AD047166-DC9B-4637-8F98-52B6D8CBD528}" type="presOf" srcId="{0380EC3B-016A-464E-AF09-E8B5F457FAFA}" destId="{14D54E7E-310D-460A-862A-3FC2E6E97569}" srcOrd="0" destOrd="0" presId="urn:microsoft.com/office/officeart/2005/8/layout/list1"/>
    <dgm:cxn modelId="{29149A0C-C689-46D1-A5E6-2CCEC6ADE3AA}" srcId="{7D8299A8-3ED6-4642-9FFD-72F4B7C2FFE0}" destId="{289627A8-CAC8-4531-8D20-191ABA2318DB}" srcOrd="0" destOrd="0" parTransId="{3B8EC314-FD10-43F8-9442-5AFE497ACB94}" sibTransId="{63264E09-5BAE-480A-AC60-80F90B5AC095}"/>
    <dgm:cxn modelId="{5709CF91-5906-4240-B0F3-8807D5A2BB9B}" type="presOf" srcId="{564B4F8A-AEFA-4697-A81D-210EA437DC86}" destId="{7358DF5F-BEB3-4608-BBA2-56C8D1683577}" srcOrd="0" destOrd="5" presId="urn:microsoft.com/office/officeart/2005/8/layout/list1"/>
    <dgm:cxn modelId="{48D32907-D7F7-4601-A068-33381FE5DC76}" srcId="{5F57BE3D-C9A2-4D0B-B01D-CBAF72640532}" destId="{7D8299A8-3ED6-4642-9FFD-72F4B7C2FFE0}" srcOrd="2" destOrd="0" parTransId="{8951F32F-3F2F-429B-9B02-ED90605C5FDC}" sibTransId="{E5F39153-D6E0-41B4-87D2-1DC3E4602601}"/>
    <dgm:cxn modelId="{47BE0BF2-C698-444A-8093-AE10F03C75B2}" type="presOf" srcId="{6E9666DB-8653-424F-9C23-9DACBDD13EFB}" destId="{7358DF5F-BEB3-4608-BBA2-56C8D1683577}" srcOrd="0" destOrd="0" presId="urn:microsoft.com/office/officeart/2005/8/layout/list1"/>
    <dgm:cxn modelId="{7B8E589A-99F6-469D-ABBC-A9889AF0E1F4}" srcId="{0380EC3B-016A-464E-AF09-E8B5F457FAFA}" destId="{5F57BE3D-C9A2-4D0B-B01D-CBAF72640532}" srcOrd="0" destOrd="0" parTransId="{BA4EE3FA-8573-444F-9063-CDB5CFE7F9C2}" sibTransId="{E2EDBAF3-2C6B-45B1-A3CD-7421B90E8B83}"/>
    <dgm:cxn modelId="{C80DFE9C-DB29-40F1-BA2E-D3D2C385B41D}" type="presOf" srcId="{CA781D71-EB8E-4CB3-B8E6-0EFAD54115A9}" destId="{7358DF5F-BEB3-4608-BBA2-56C8D1683577}" srcOrd="0" destOrd="4" presId="urn:microsoft.com/office/officeart/2005/8/layout/list1"/>
    <dgm:cxn modelId="{DA669EE2-9044-4D99-983D-DB09952D7878}" srcId="{5F57BE3D-C9A2-4D0B-B01D-CBAF72640532}" destId="{4619B2B5-6B6A-49CA-B5DC-F210372E6466}" srcOrd="1" destOrd="0" parTransId="{1565C4CC-196E-4DF2-8F9A-444151452F85}" sibTransId="{0E761BD8-7D56-46E2-830A-936B849A53DA}"/>
    <dgm:cxn modelId="{8C31E42C-AD06-40C5-A272-59406878D5D3}" srcId="{7D8299A8-3ED6-4642-9FFD-72F4B7C2FFE0}" destId="{564B4F8A-AEFA-4697-A81D-210EA437DC86}" srcOrd="2" destOrd="0" parTransId="{2EE40354-F3FD-4700-ADD6-C7E07D74D283}" sibTransId="{FDA70D80-150B-4489-842B-AA9EFCCCB403}"/>
    <dgm:cxn modelId="{0767536C-993C-4051-B800-AB97C1A1EA2D}" srcId="{5F57BE3D-C9A2-4D0B-B01D-CBAF72640532}" destId="{6E9666DB-8653-424F-9C23-9DACBDD13EFB}" srcOrd="0" destOrd="0" parTransId="{B16B5D01-43D0-46A8-9485-8BC9B504ABB7}" sibTransId="{724D5765-717B-4676-B768-65B3A4E3FE00}"/>
    <dgm:cxn modelId="{F45CEB1F-A032-4242-B86A-B2DCEE97EBF1}" type="presOf" srcId="{5F57BE3D-C9A2-4D0B-B01D-CBAF72640532}" destId="{1F03B579-7BB2-4252-85C8-943E0C9ACE6F}" srcOrd="1" destOrd="0" presId="urn:microsoft.com/office/officeart/2005/8/layout/list1"/>
    <dgm:cxn modelId="{43AC56EA-D07A-404B-85F3-2C7A0D13B887}" srcId="{7D8299A8-3ED6-4642-9FFD-72F4B7C2FFE0}" destId="{CA781D71-EB8E-4CB3-B8E6-0EFAD54115A9}" srcOrd="1" destOrd="0" parTransId="{B3C2CB36-20BA-47A1-B026-565E2950421E}" sibTransId="{136DD9BC-BA79-439B-AC4C-696B92DCC598}"/>
    <dgm:cxn modelId="{8ACB5D54-A049-435E-B31C-1679E42AF162}" type="presParOf" srcId="{14D54E7E-310D-460A-862A-3FC2E6E97569}" destId="{DE366DEF-56BE-41C5-B486-A53D379A423C}" srcOrd="0" destOrd="0" presId="urn:microsoft.com/office/officeart/2005/8/layout/list1"/>
    <dgm:cxn modelId="{5CB2B480-A379-41B0-AA36-587ABD8AF3DB}" type="presParOf" srcId="{DE366DEF-56BE-41C5-B486-A53D379A423C}" destId="{7DE2B1B6-F336-4826-9365-DA3808DBD01B}" srcOrd="0" destOrd="0" presId="urn:microsoft.com/office/officeart/2005/8/layout/list1"/>
    <dgm:cxn modelId="{499FE3D5-6AD9-4CFF-ACD5-5FD8BAA5360B}" type="presParOf" srcId="{DE366DEF-56BE-41C5-B486-A53D379A423C}" destId="{1F03B579-7BB2-4252-85C8-943E0C9ACE6F}" srcOrd="1" destOrd="0" presId="urn:microsoft.com/office/officeart/2005/8/layout/list1"/>
    <dgm:cxn modelId="{0C05E252-EDC0-41AF-9415-2172440339D6}" type="presParOf" srcId="{14D54E7E-310D-460A-862A-3FC2E6E97569}" destId="{90DE549B-15F5-4402-8FF6-6D1CA83D5382}" srcOrd="1" destOrd="0" presId="urn:microsoft.com/office/officeart/2005/8/layout/list1"/>
    <dgm:cxn modelId="{552209A0-A771-4150-9267-25E3746BB242}" type="presParOf" srcId="{14D54E7E-310D-460A-862A-3FC2E6E97569}" destId="{7358DF5F-BEB3-4608-BBA2-56C8D168357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3CDBA-4AD4-4E92-8504-8CA437F6F56E}">
      <dsp:nvSpPr>
        <dsp:cNvPr id="0" name=""/>
        <dsp:cNvSpPr/>
      </dsp:nvSpPr>
      <dsp:spPr>
        <a:xfrm>
          <a:off x="0" y="497790"/>
          <a:ext cx="10662557" cy="20830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7533" tIns="562356" rIns="82753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Uterine evacuation &amp; normal blood loss: 5-6 kg.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Loss of plasma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volme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and </a:t>
          </a:r>
          <a:r>
            <a:rPr lang="en-US" sz="2400" kern="1200" dirty="0" err="1">
              <a:latin typeface="Times New Roman" pitchFamily="18" charset="0"/>
              <a:cs typeface="Times New Roman" pitchFamily="18" charset="0"/>
            </a:rPr>
            <a:t>diuresis</a:t>
          </a: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 of extracellular fluid: 2-3 kg. </a:t>
          </a:r>
          <a:br>
            <a:rPr lang="en-US" sz="2400" kern="1200" dirty="0">
              <a:latin typeface="Times New Roman" pitchFamily="18" charset="0"/>
              <a:cs typeface="Times New Roman" pitchFamily="18" charset="0"/>
            </a:rPr>
          </a:b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  </a:t>
          </a:r>
        </a:p>
      </dsp:txBody>
      <dsp:txXfrm>
        <a:off x="0" y="497790"/>
        <a:ext cx="10662557" cy="2083032"/>
      </dsp:txXfrm>
    </dsp:sp>
    <dsp:sp modelId="{A4E62215-D540-4C58-B4E4-DD5CDAE8E5C5}">
      <dsp:nvSpPr>
        <dsp:cNvPr id="0" name=""/>
        <dsp:cNvSpPr/>
      </dsp:nvSpPr>
      <dsp:spPr>
        <a:xfrm>
          <a:off x="477885" y="329720"/>
          <a:ext cx="7463789" cy="65168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2113" tIns="0" rIns="28211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400" b="1" u="sng" kern="1200" dirty="0">
              <a:latin typeface="Times New Roman" pitchFamily="18" charset="0"/>
              <a:cs typeface="Times New Roman" pitchFamily="18" charset="0"/>
            </a:rPr>
            <a:t>Weight loss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9698" y="361533"/>
        <a:ext cx="7400163" cy="588062"/>
      </dsp:txXfrm>
    </dsp:sp>
    <dsp:sp modelId="{95D56A07-3602-4585-B7C7-09516A4B682F}">
      <dsp:nvSpPr>
        <dsp:cNvPr id="0" name=""/>
        <dsp:cNvSpPr/>
      </dsp:nvSpPr>
      <dsp:spPr>
        <a:xfrm>
          <a:off x="0" y="2680532"/>
          <a:ext cx="10662557" cy="155692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7533" tIns="562356" rIns="827533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2400" kern="1200" dirty="0">
              <a:latin typeface="Times New Roman" pitchFamily="18" charset="0"/>
              <a:cs typeface="Times New Roman" pitchFamily="18" charset="0"/>
            </a:rPr>
            <a:t>A reactionary increase may occur following difficult delivery, but does not exceed 38°C and drops within 24 hours.</a:t>
          </a:r>
          <a:r>
            <a:rPr lang="en-US" sz="2400" b="1" kern="1200" dirty="0">
              <a:latin typeface="Times New Roman" pitchFamily="18" charset="0"/>
              <a:cs typeface="Times New Roman" pitchFamily="18" charset="0"/>
            </a:rPr>
            <a:t> This rise in temperature is due to the absorption of waste products of muscular contractions of labor.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80532"/>
        <a:ext cx="10662557" cy="1556921"/>
      </dsp:txXfrm>
    </dsp:sp>
    <dsp:sp modelId="{58F9C5AD-05DF-4115-9066-7C8A718DAA67}">
      <dsp:nvSpPr>
        <dsp:cNvPr id="0" name=""/>
        <dsp:cNvSpPr/>
      </dsp:nvSpPr>
      <dsp:spPr>
        <a:xfrm>
          <a:off x="402500" y="2068009"/>
          <a:ext cx="7463789" cy="69875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2113" tIns="0" rIns="282113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700" b="1" i="1" u="sng" kern="1200" dirty="0">
              <a:latin typeface="Times New Roman" pitchFamily="18" charset="0"/>
              <a:cs typeface="Times New Roman" pitchFamily="18" charset="0"/>
            </a:rPr>
            <a:t>Temperature</a:t>
          </a:r>
          <a:endParaRPr lang="en-US" sz="2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6610" y="2102119"/>
        <a:ext cx="7395569" cy="6305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ED5496-75DD-40EF-9C1A-489FA14261DC}">
      <dsp:nvSpPr>
        <dsp:cNvPr id="0" name=""/>
        <dsp:cNvSpPr/>
      </dsp:nvSpPr>
      <dsp:spPr>
        <a:xfrm>
          <a:off x="0" y="0"/>
          <a:ext cx="99974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9DDB8-83BB-48C1-ACE3-F4BC74F48DEE}">
      <dsp:nvSpPr>
        <dsp:cNvPr id="0" name=""/>
        <dsp:cNvSpPr/>
      </dsp:nvSpPr>
      <dsp:spPr>
        <a:xfrm>
          <a:off x="0" y="0"/>
          <a:ext cx="1999488" cy="5771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The symptoms of postpartum depression include:</a:t>
          </a:r>
          <a:endParaRPr lang="en-US" sz="2800" kern="1200" dirty="0"/>
        </a:p>
      </dsp:txBody>
      <dsp:txXfrm>
        <a:off x="0" y="0"/>
        <a:ext cx="1999488" cy="5771322"/>
      </dsp:txXfrm>
    </dsp:sp>
    <dsp:sp modelId="{E3CE477A-1E64-4E08-8044-58004F115AE7}">
      <dsp:nvSpPr>
        <dsp:cNvPr id="0" name=""/>
        <dsp:cNvSpPr/>
      </dsp:nvSpPr>
      <dsp:spPr>
        <a:xfrm>
          <a:off x="2149449" y="27334"/>
          <a:ext cx="7847990" cy="546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/>
            <a:t>Depressed or sad mood</a:t>
          </a:r>
          <a:endParaRPr lang="en-US" sz="2500" kern="1200"/>
        </a:p>
      </dsp:txBody>
      <dsp:txXfrm>
        <a:off x="2149449" y="27334"/>
        <a:ext cx="7847990" cy="546697"/>
      </dsp:txXfrm>
    </dsp:sp>
    <dsp:sp modelId="{E7DEFF12-9A9C-4677-A3AC-57ED6F0EE474}">
      <dsp:nvSpPr>
        <dsp:cNvPr id="0" name=""/>
        <dsp:cNvSpPr/>
      </dsp:nvSpPr>
      <dsp:spPr>
        <a:xfrm>
          <a:off x="1999487" y="574032"/>
          <a:ext cx="7997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0BC195-9B9A-4F13-97E8-1C8C7FCE5506}">
      <dsp:nvSpPr>
        <dsp:cNvPr id="0" name=""/>
        <dsp:cNvSpPr/>
      </dsp:nvSpPr>
      <dsp:spPr>
        <a:xfrm>
          <a:off x="2149449" y="601367"/>
          <a:ext cx="7847990" cy="546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/>
            <a:t>Tearfulness</a:t>
          </a:r>
          <a:endParaRPr lang="en-US" sz="2500" kern="1200"/>
        </a:p>
      </dsp:txBody>
      <dsp:txXfrm>
        <a:off x="2149449" y="601367"/>
        <a:ext cx="7847990" cy="546697"/>
      </dsp:txXfrm>
    </dsp:sp>
    <dsp:sp modelId="{289E888C-0254-4CCB-8FC3-D3BB49C70439}">
      <dsp:nvSpPr>
        <dsp:cNvPr id="0" name=""/>
        <dsp:cNvSpPr/>
      </dsp:nvSpPr>
      <dsp:spPr>
        <a:xfrm>
          <a:off x="1999487" y="1148064"/>
          <a:ext cx="7997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51532-37F0-4135-9FA3-E62833810AC4}">
      <dsp:nvSpPr>
        <dsp:cNvPr id="0" name=""/>
        <dsp:cNvSpPr/>
      </dsp:nvSpPr>
      <dsp:spPr>
        <a:xfrm>
          <a:off x="2149449" y="1175399"/>
          <a:ext cx="7847990" cy="546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/>
            <a:t>Loss of interest in usual activities</a:t>
          </a:r>
          <a:endParaRPr lang="en-US" sz="2500" kern="1200"/>
        </a:p>
      </dsp:txBody>
      <dsp:txXfrm>
        <a:off x="2149449" y="1175399"/>
        <a:ext cx="7847990" cy="546697"/>
      </dsp:txXfrm>
    </dsp:sp>
    <dsp:sp modelId="{C90D5FAC-CD71-4B59-8298-368537BCABB1}">
      <dsp:nvSpPr>
        <dsp:cNvPr id="0" name=""/>
        <dsp:cNvSpPr/>
      </dsp:nvSpPr>
      <dsp:spPr>
        <a:xfrm>
          <a:off x="1999487" y="1722097"/>
          <a:ext cx="7997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B009F-AB4A-4720-A8AA-477DFBF203B8}">
      <dsp:nvSpPr>
        <dsp:cNvPr id="0" name=""/>
        <dsp:cNvSpPr/>
      </dsp:nvSpPr>
      <dsp:spPr>
        <a:xfrm>
          <a:off x="2149449" y="1749431"/>
          <a:ext cx="7847990" cy="546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/>
            <a:t>Feelings of guilt</a:t>
          </a:r>
          <a:endParaRPr lang="en-US" sz="2500" kern="1200" dirty="0"/>
        </a:p>
      </dsp:txBody>
      <dsp:txXfrm>
        <a:off x="2149449" y="1749431"/>
        <a:ext cx="7847990" cy="546697"/>
      </dsp:txXfrm>
    </dsp:sp>
    <dsp:sp modelId="{BEA1A6DF-4F62-48EE-A027-668205A8003E}">
      <dsp:nvSpPr>
        <dsp:cNvPr id="0" name=""/>
        <dsp:cNvSpPr/>
      </dsp:nvSpPr>
      <dsp:spPr>
        <a:xfrm>
          <a:off x="1999487" y="2296129"/>
          <a:ext cx="7997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A3408-D3CA-4690-AA44-9D41766DBB50}">
      <dsp:nvSpPr>
        <dsp:cNvPr id="0" name=""/>
        <dsp:cNvSpPr/>
      </dsp:nvSpPr>
      <dsp:spPr>
        <a:xfrm>
          <a:off x="2149449" y="2323464"/>
          <a:ext cx="7847990" cy="546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/>
            <a:t>Feelings of worthlessness or incompetence</a:t>
          </a:r>
          <a:endParaRPr lang="en-US" sz="2500" kern="1200"/>
        </a:p>
      </dsp:txBody>
      <dsp:txXfrm>
        <a:off x="2149449" y="2323464"/>
        <a:ext cx="7847990" cy="546697"/>
      </dsp:txXfrm>
    </dsp:sp>
    <dsp:sp modelId="{C15E7297-898C-4F2C-ADA7-A074123CFEAE}">
      <dsp:nvSpPr>
        <dsp:cNvPr id="0" name=""/>
        <dsp:cNvSpPr/>
      </dsp:nvSpPr>
      <dsp:spPr>
        <a:xfrm>
          <a:off x="1999487" y="2870161"/>
          <a:ext cx="7997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EDDC04-C5C1-4053-AC06-F4E4A07D0CF7}">
      <dsp:nvSpPr>
        <dsp:cNvPr id="0" name=""/>
        <dsp:cNvSpPr/>
      </dsp:nvSpPr>
      <dsp:spPr>
        <a:xfrm>
          <a:off x="2149449" y="2897496"/>
          <a:ext cx="7847990" cy="546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/>
            <a:t>Fatigue</a:t>
          </a:r>
          <a:endParaRPr lang="en-US" sz="2500" kern="1200"/>
        </a:p>
      </dsp:txBody>
      <dsp:txXfrm>
        <a:off x="2149449" y="2897496"/>
        <a:ext cx="7847990" cy="546697"/>
      </dsp:txXfrm>
    </dsp:sp>
    <dsp:sp modelId="{AE7BDCB5-CE47-406B-BA44-9542AE2ECBEA}">
      <dsp:nvSpPr>
        <dsp:cNvPr id="0" name=""/>
        <dsp:cNvSpPr/>
      </dsp:nvSpPr>
      <dsp:spPr>
        <a:xfrm>
          <a:off x="1999487" y="3444194"/>
          <a:ext cx="7997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FDF82-8A75-4021-8F48-F6536AA10EE9}">
      <dsp:nvSpPr>
        <dsp:cNvPr id="0" name=""/>
        <dsp:cNvSpPr/>
      </dsp:nvSpPr>
      <dsp:spPr>
        <a:xfrm>
          <a:off x="2149449" y="3471529"/>
          <a:ext cx="7847990" cy="546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/>
            <a:t>Sleep disturbance</a:t>
          </a:r>
          <a:endParaRPr lang="en-US" sz="2500" kern="1200"/>
        </a:p>
      </dsp:txBody>
      <dsp:txXfrm>
        <a:off x="2149449" y="3471529"/>
        <a:ext cx="7847990" cy="546697"/>
      </dsp:txXfrm>
    </dsp:sp>
    <dsp:sp modelId="{8DCA6492-19DC-47BE-BB9D-A0630E1C2413}">
      <dsp:nvSpPr>
        <dsp:cNvPr id="0" name=""/>
        <dsp:cNvSpPr/>
      </dsp:nvSpPr>
      <dsp:spPr>
        <a:xfrm>
          <a:off x="1999487" y="4018226"/>
          <a:ext cx="7997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33839-ED52-4A76-81B7-8CC09727ADE1}">
      <dsp:nvSpPr>
        <dsp:cNvPr id="0" name=""/>
        <dsp:cNvSpPr/>
      </dsp:nvSpPr>
      <dsp:spPr>
        <a:xfrm>
          <a:off x="2149449" y="4045561"/>
          <a:ext cx="7847990" cy="546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/>
            <a:t>Change in appetite</a:t>
          </a:r>
          <a:endParaRPr lang="en-US" sz="2500" kern="1200"/>
        </a:p>
      </dsp:txBody>
      <dsp:txXfrm>
        <a:off x="2149449" y="4045561"/>
        <a:ext cx="7847990" cy="546697"/>
      </dsp:txXfrm>
    </dsp:sp>
    <dsp:sp modelId="{AFBA7843-11EF-4CD5-B4CF-9EE7669612EC}">
      <dsp:nvSpPr>
        <dsp:cNvPr id="0" name=""/>
        <dsp:cNvSpPr/>
      </dsp:nvSpPr>
      <dsp:spPr>
        <a:xfrm>
          <a:off x="1999487" y="4592258"/>
          <a:ext cx="7997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1BAD0-18C5-4211-9B3F-A3316150AC0F}">
      <dsp:nvSpPr>
        <dsp:cNvPr id="0" name=""/>
        <dsp:cNvSpPr/>
      </dsp:nvSpPr>
      <dsp:spPr>
        <a:xfrm>
          <a:off x="2149449" y="4619593"/>
          <a:ext cx="7847990" cy="546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/>
            <a:t>Poor concentration</a:t>
          </a:r>
          <a:endParaRPr lang="en-US" sz="2500" kern="1200"/>
        </a:p>
      </dsp:txBody>
      <dsp:txXfrm>
        <a:off x="2149449" y="4619593"/>
        <a:ext cx="7847990" cy="546697"/>
      </dsp:txXfrm>
    </dsp:sp>
    <dsp:sp modelId="{029034D2-354E-4002-ABB7-34EDD53D26D2}">
      <dsp:nvSpPr>
        <dsp:cNvPr id="0" name=""/>
        <dsp:cNvSpPr/>
      </dsp:nvSpPr>
      <dsp:spPr>
        <a:xfrm>
          <a:off x="1999487" y="5166291"/>
          <a:ext cx="7997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2F67DF-0750-48EE-AA4F-5AB35AE4C88E}">
      <dsp:nvSpPr>
        <dsp:cNvPr id="0" name=""/>
        <dsp:cNvSpPr/>
      </dsp:nvSpPr>
      <dsp:spPr>
        <a:xfrm>
          <a:off x="2149449" y="5193626"/>
          <a:ext cx="7847990" cy="546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/>
            <a:t>Suicidal thoughts</a:t>
          </a:r>
          <a:endParaRPr lang="en-US" sz="2500" kern="1200"/>
        </a:p>
      </dsp:txBody>
      <dsp:txXfrm>
        <a:off x="2149449" y="5193626"/>
        <a:ext cx="7847990" cy="546697"/>
      </dsp:txXfrm>
    </dsp:sp>
    <dsp:sp modelId="{C685ED2D-A724-4FC9-80DC-335C8686247A}">
      <dsp:nvSpPr>
        <dsp:cNvPr id="0" name=""/>
        <dsp:cNvSpPr/>
      </dsp:nvSpPr>
      <dsp:spPr>
        <a:xfrm>
          <a:off x="1999487" y="5740323"/>
          <a:ext cx="79979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96C04-5AF9-41EB-B60F-F471494DDCD7}">
      <dsp:nvSpPr>
        <dsp:cNvPr id="0" name=""/>
        <dsp:cNvSpPr/>
      </dsp:nvSpPr>
      <dsp:spPr>
        <a:xfrm>
          <a:off x="412665" y="416"/>
          <a:ext cx="2175252" cy="13051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Previous episode of PPD</a:t>
          </a:r>
        </a:p>
      </dsp:txBody>
      <dsp:txXfrm>
        <a:off x="412665" y="416"/>
        <a:ext cx="2175252" cy="1305151"/>
      </dsp:txXfrm>
    </dsp:sp>
    <dsp:sp modelId="{6F178712-FFDF-4CF2-A913-C9E23E2D3753}">
      <dsp:nvSpPr>
        <dsp:cNvPr id="0" name=""/>
        <dsp:cNvSpPr/>
      </dsp:nvSpPr>
      <dsp:spPr>
        <a:xfrm>
          <a:off x="2805443" y="416"/>
          <a:ext cx="2175252" cy="1305151"/>
        </a:xfrm>
        <a:prstGeom prst="rect">
          <a:avLst/>
        </a:prstGeom>
        <a:gradFill rotWithShape="0">
          <a:gsLst>
            <a:gs pos="0">
              <a:schemeClr val="accent2">
                <a:hueOff val="-291073"/>
                <a:satOff val="-16786"/>
                <a:lumOff val="172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1073"/>
                <a:satOff val="-16786"/>
                <a:lumOff val="172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1073"/>
                <a:satOff val="-16786"/>
                <a:lumOff val="172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Depression during pregnancy</a:t>
          </a:r>
        </a:p>
      </dsp:txBody>
      <dsp:txXfrm>
        <a:off x="2805443" y="416"/>
        <a:ext cx="2175252" cy="1305151"/>
      </dsp:txXfrm>
    </dsp:sp>
    <dsp:sp modelId="{FB3C776E-0EBD-4B62-B9EB-FE4BE10E67E3}">
      <dsp:nvSpPr>
        <dsp:cNvPr id="0" name=""/>
        <dsp:cNvSpPr/>
      </dsp:nvSpPr>
      <dsp:spPr>
        <a:xfrm>
          <a:off x="412665" y="1523093"/>
          <a:ext cx="2175252" cy="1305151"/>
        </a:xfrm>
        <a:prstGeom prst="rect">
          <a:avLst/>
        </a:prstGeom>
        <a:gradFill rotWithShape="0">
          <a:gsLst>
            <a:gs pos="0">
              <a:schemeClr val="accent2">
                <a:hueOff val="-582145"/>
                <a:satOff val="-33571"/>
                <a:lumOff val="345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2145"/>
                <a:satOff val="-33571"/>
                <a:lumOff val="345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2145"/>
                <a:satOff val="-33571"/>
                <a:lumOff val="345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History of depression or bipolar disorder</a:t>
          </a:r>
        </a:p>
      </dsp:txBody>
      <dsp:txXfrm>
        <a:off x="412665" y="1523093"/>
        <a:ext cx="2175252" cy="1305151"/>
      </dsp:txXfrm>
    </dsp:sp>
    <dsp:sp modelId="{948A0DF2-2A32-459F-8C50-D542F34D49D1}">
      <dsp:nvSpPr>
        <dsp:cNvPr id="0" name=""/>
        <dsp:cNvSpPr/>
      </dsp:nvSpPr>
      <dsp:spPr>
        <a:xfrm>
          <a:off x="2805443" y="1523093"/>
          <a:ext cx="2175252" cy="1305151"/>
        </a:xfrm>
        <a:prstGeom prst="rect">
          <a:avLst/>
        </a:prstGeom>
        <a:gradFill rotWithShape="0">
          <a:gsLst>
            <a:gs pos="0">
              <a:schemeClr val="accent2">
                <a:hueOff val="-873218"/>
                <a:satOff val="-50357"/>
                <a:lumOff val="5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3218"/>
                <a:satOff val="-50357"/>
                <a:lumOff val="5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3218"/>
                <a:satOff val="-50357"/>
                <a:lumOff val="5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Recent stressful life events</a:t>
          </a:r>
        </a:p>
      </dsp:txBody>
      <dsp:txXfrm>
        <a:off x="2805443" y="1523093"/>
        <a:ext cx="2175252" cy="1305151"/>
      </dsp:txXfrm>
    </dsp:sp>
    <dsp:sp modelId="{A4A315F2-0A2A-415F-A2B0-4D4C22ACE05D}">
      <dsp:nvSpPr>
        <dsp:cNvPr id="0" name=""/>
        <dsp:cNvSpPr/>
      </dsp:nvSpPr>
      <dsp:spPr>
        <a:xfrm>
          <a:off x="412665" y="3045769"/>
          <a:ext cx="2175252" cy="1305151"/>
        </a:xfrm>
        <a:prstGeom prst="rect">
          <a:avLst/>
        </a:prstGeom>
        <a:gradFill rotWithShape="0">
          <a:gsLst>
            <a:gs pos="0">
              <a:schemeClr val="accent2">
                <a:hueOff val="-1164290"/>
                <a:satOff val="-67142"/>
                <a:lumOff val="6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4290"/>
                <a:satOff val="-67142"/>
                <a:lumOff val="6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4290"/>
                <a:satOff val="-67142"/>
                <a:lumOff val="6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Inadequate social supports</a:t>
          </a:r>
        </a:p>
      </dsp:txBody>
      <dsp:txXfrm>
        <a:off x="412665" y="3045769"/>
        <a:ext cx="2175252" cy="1305151"/>
      </dsp:txXfrm>
    </dsp:sp>
    <dsp:sp modelId="{DA8D06CF-723E-4E49-9235-B9AB9B968C38}">
      <dsp:nvSpPr>
        <dsp:cNvPr id="0" name=""/>
        <dsp:cNvSpPr/>
      </dsp:nvSpPr>
      <dsp:spPr>
        <a:xfrm>
          <a:off x="2805443" y="3045769"/>
          <a:ext cx="2175252" cy="1305151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/>
            <a:t>Marital problem</a:t>
          </a:r>
        </a:p>
      </dsp:txBody>
      <dsp:txXfrm>
        <a:off x="2805443" y="3045769"/>
        <a:ext cx="2175252" cy="13051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8DF5F-BEB3-4608-BBA2-56C8D1683577}">
      <dsp:nvSpPr>
        <dsp:cNvPr id="0" name=""/>
        <dsp:cNvSpPr/>
      </dsp:nvSpPr>
      <dsp:spPr>
        <a:xfrm>
          <a:off x="0" y="344469"/>
          <a:ext cx="9070759" cy="2778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3992" tIns="437388" rIns="703992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age &gt;35 years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hypertension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and postpartum bleeding.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>
              <a:latin typeface="Times New Roman" pitchFamily="18" charset="0"/>
              <a:cs typeface="Times New Roman" pitchFamily="18" charset="0"/>
            </a:rPr>
            <a:t>Previous VTE 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High body mass index / immobilization</a:t>
          </a:r>
        </a:p>
        <a:p>
          <a:pPr marL="457200" lvl="2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>
              <a:latin typeface="Times New Roman" pitchFamily="18" charset="0"/>
              <a:cs typeface="Times New Roman" pitchFamily="18" charset="0"/>
            </a:rPr>
            <a:t>Caesarean delivery or operative delivery</a:t>
          </a:r>
        </a:p>
      </dsp:txBody>
      <dsp:txXfrm>
        <a:off x="0" y="344469"/>
        <a:ext cx="9070759" cy="2778300"/>
      </dsp:txXfrm>
    </dsp:sp>
    <dsp:sp modelId="{1F03B579-7BB2-4252-85C8-943E0C9ACE6F}">
      <dsp:nvSpPr>
        <dsp:cNvPr id="0" name=""/>
        <dsp:cNvSpPr/>
      </dsp:nvSpPr>
      <dsp:spPr>
        <a:xfrm>
          <a:off x="453537" y="34509"/>
          <a:ext cx="6349531" cy="61992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9997" tIns="0" rIns="23999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>
              <a:latin typeface="Times New Roman" pitchFamily="18" charset="0"/>
              <a:cs typeface="Times New Roman" pitchFamily="18" charset="0"/>
            </a:rPr>
            <a:t>RISK FACTORS</a:t>
          </a:r>
          <a:endParaRPr lang="en-US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3799" y="64771"/>
        <a:ext cx="6289007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2C831A22-1FF2-43D2-B96D-5399709469A0}" type="datetimeFigureOut">
              <a:rPr lang="ar-JO" smtClean="0"/>
              <a:pPr/>
              <a:t>29/12/1444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C6DB2156-85A1-44F1-B807-993A57741722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75890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s.uk/mental-health/conditions/clinical-depression/overview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78C9A0-0B80-4535-9E07-25941C2D8B6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8C9A0-0B80-4535-9E07-25941C2D8B67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MY" dirty="0"/>
              <a:t>(advice ; on adequate fluid intake , increase </a:t>
            </a:r>
            <a:r>
              <a:rPr lang="en-MY" dirty="0" err="1"/>
              <a:t>fiber</a:t>
            </a:r>
            <a:r>
              <a:rPr lang="en-MY" dirty="0"/>
              <a:t> intake , stool softener )</a:t>
            </a:r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8C9A0-0B80-4535-9E07-25941C2D8B67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MY" sz="1200" dirty="0">
                <a:latin typeface="Times New Roman" pitchFamily="18" charset="0"/>
                <a:cs typeface="Times New Roman" pitchFamily="18" charset="0"/>
              </a:rPr>
              <a:t>Weight loss depends on mother’s weight gain during pregnancy, and activity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MY" sz="1200" dirty="0">
                <a:latin typeface="Times New Roman" pitchFamily="18" charset="0"/>
                <a:cs typeface="Times New Roman" pitchFamily="18" charset="0"/>
              </a:rPr>
              <a:t>Well management of weight can help reduce risk of cardiovascular diseases</a:t>
            </a:r>
            <a:r>
              <a:rPr lang="en-MY" sz="1200" dirty="0"/>
              <a:t>.</a:t>
            </a:r>
            <a:endParaRPr lang="en-US" sz="1200" dirty="0"/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8C9A0-0B80-4535-9E07-25941C2D8B67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dirty="0" err="1">
                <a:effectLst/>
                <a:latin typeface="Times New Roman" pitchFamily="18" charset="0"/>
                <a:cs typeface="Times New Roman" pitchFamily="18" charset="0"/>
              </a:rPr>
              <a:t>Telogen</a:t>
            </a:r>
            <a:r>
              <a:rPr lang="en-US" sz="1200" b="0" i="0" dirty="0">
                <a:effectLst/>
                <a:latin typeface="Times New Roman" pitchFamily="18" charset="0"/>
                <a:cs typeface="Times New Roman" pitchFamily="18" charset="0"/>
              </a:rPr>
              <a:t> effluvium is the hair loss commonly noted one to five months after delivery. It is usually self-limited with restoration of normal hair patterns by 6 to 15 months after delivery.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B2156-85A1-44F1-B807-993A57741722}" type="slidenum">
              <a:rPr lang="ar-JO" smtClean="0"/>
              <a:pPr/>
              <a:t>20</a:t>
            </a:fld>
            <a:endParaRPr lang="ar-J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8C9A0-0B80-4535-9E07-25941C2D8B67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sz="1200" b="1" i="0" dirty="0">
                <a:effectLst/>
                <a:latin typeface="Times New Roman" pitchFamily="18" charset="0"/>
                <a:cs typeface="Times New Roman" pitchFamily="18" charset="0"/>
              </a:rPr>
              <a:t>hearing, seeing, smelling or feeling things that are not there</a:t>
            </a:r>
          </a:p>
          <a:p>
            <a:pPr marL="228600" indent="-228600">
              <a:buAutoNum type="arabicPeriod"/>
            </a:pPr>
            <a:endParaRPr lang="en-US" sz="1200" b="1" i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en-US" sz="1200" b="1" i="0" dirty="0">
                <a:effectLst/>
                <a:latin typeface="Times New Roman" pitchFamily="18" charset="0"/>
                <a:cs typeface="Times New Roman" pitchFamily="18" charset="0"/>
              </a:rPr>
              <a:t>thoughts or beliefs that are unlikely to be true</a:t>
            </a:r>
          </a:p>
          <a:p>
            <a:pPr marL="228600" indent="-228600">
              <a:buAutoNum type="arabicPeriod"/>
            </a:pPr>
            <a:r>
              <a:rPr lang="en-US" sz="1200" b="1" i="0" dirty="0">
                <a:effectLst/>
                <a:latin typeface="Times New Roman" pitchFamily="18" charset="0"/>
                <a:cs typeface="Times New Roman" pitchFamily="18" charset="0"/>
              </a:rPr>
              <a:t>talking and thinking too much or too quickly, feeling "high" or "on top of the world“</a:t>
            </a:r>
          </a:p>
          <a:p>
            <a:pPr marL="228600" indent="-228600">
              <a:buAutoNum type="arabicPeriod"/>
            </a:pPr>
            <a:r>
              <a:rPr lang="en-US" sz="1200" b="1" i="0" dirty="0">
                <a:effectLst/>
                <a:latin typeface="Times New Roman" pitchFamily="18" charset="0"/>
                <a:cs typeface="Times New Roman" pitchFamily="18" charset="0"/>
              </a:rPr>
              <a:t>. showing signs of </a:t>
            </a:r>
            <a:r>
              <a:rPr lang="en-US" sz="1200" b="1" i="0" dirty="0">
                <a:effectLst/>
                <a:latin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depression</a:t>
            </a:r>
            <a:r>
              <a:rPr lang="en-US" sz="1200" b="1" i="0" dirty="0">
                <a:effectLst/>
                <a:latin typeface="Times New Roman" pitchFamily="18" charset="0"/>
                <a:cs typeface="Times New Roman" pitchFamily="18" charset="0"/>
              </a:rPr>
              <a:t>, being withdrawn or tearful, lacking energy, having a loss of appetite, anxiety, agitation or trouble sleeping</a:t>
            </a:r>
          </a:p>
          <a:p>
            <a:endParaRPr lang="en-US" sz="1200" b="1" i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B2156-85A1-44F1-B807-993A57741722}" type="slidenum">
              <a:rPr lang="ar-JO" smtClean="0"/>
              <a:pPr/>
              <a:t>26</a:t>
            </a:fld>
            <a:endParaRPr lang="ar-J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any pyrexia associated with tachycardia merits investigation</a:t>
            </a:r>
          </a:p>
          <a:p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sites associated with puerperal pyrexia include chest, throat, breasts, urinary tract, pelvic organs, Caesarean or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perineal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wounds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56631-5933-40C5-B04D-C499E555DBB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49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56631-5933-40C5-B04D-C499E555DBB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030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err="1"/>
              <a:t>thromboembolic</a:t>
            </a:r>
            <a:r>
              <a:rPr lang="en-US" sz="1200" dirty="0"/>
              <a:t> disease rises five-fold during pregnancy and the </a:t>
            </a:r>
            <a:r>
              <a:rPr lang="en-US" sz="1200" dirty="0" err="1"/>
              <a:t>puerperium</a:t>
            </a:r>
            <a:r>
              <a:rPr lang="en-US" sz="1200" dirty="0"/>
              <a:t> (</a:t>
            </a:r>
            <a:r>
              <a:rPr lang="en-US" sz="1200" dirty="0" err="1"/>
              <a:t>hypercoagulable</a:t>
            </a:r>
            <a:r>
              <a:rPr lang="en-US" sz="1200" dirty="0"/>
              <a:t> state ) The last trimester and immediate postpartum carry the highest risk</a:t>
            </a:r>
          </a:p>
          <a:p>
            <a:r>
              <a:rPr lang="en-US" sz="1200" dirty="0"/>
              <a:t>more common after Caesarean section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B2156-85A1-44F1-B807-993A57741722}" type="slidenum">
              <a:rPr lang="ar-JO" smtClean="0"/>
              <a:pPr/>
              <a:t>36</a:t>
            </a:fld>
            <a:endParaRPr lang="ar-J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as most of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eclamptic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fits occur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postnataly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and it’s the highest risk to have fluid overloud during this period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B2156-85A1-44F1-B807-993A57741722}" type="slidenum">
              <a:rPr lang="ar-JO" smtClean="0"/>
              <a:pPr/>
              <a:t>38</a:t>
            </a:fld>
            <a:endParaRPr lang="ar-J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effectLst/>
                <a:latin typeface="Gill Sans MT (Body)"/>
              </a:rPr>
              <a:t>it may be a response to a fall in body temperature following labor, fetal-maternal bleeding, micro-amniotic emboli, placental separation, anesthesia, </a:t>
            </a:r>
            <a:r>
              <a:rPr lang="en-US" b="0" i="0" dirty="0" err="1">
                <a:effectLst/>
                <a:latin typeface="Gill Sans MT (Body)"/>
              </a:rPr>
              <a:t>bacteremia</a:t>
            </a:r>
            <a:r>
              <a:rPr lang="en-US" b="0" i="0" dirty="0">
                <a:effectLst/>
                <a:latin typeface="Gill Sans MT (Body)"/>
              </a:rPr>
              <a:t>, or administration of certain drugs (e.g., </a:t>
            </a:r>
            <a:r>
              <a:rPr lang="en-US" dirty="0" err="1">
                <a:latin typeface="Gill Sans MT (Body)"/>
              </a:rPr>
              <a:t>misoprostol</a:t>
            </a:r>
            <a:r>
              <a:rPr lang="en-US" b="0" i="0" dirty="0">
                <a:effectLst/>
                <a:latin typeface="Gill Sans MT (Body)"/>
              </a:rPr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B2156-85A1-44F1-B807-993A57741722}" type="slidenum">
              <a:rPr lang="ar-JO" smtClean="0"/>
              <a:pPr/>
              <a:t>3</a:t>
            </a:fld>
            <a:endParaRPr lang="ar-JO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200" dirty="0"/>
              <a:t>Other than infection, </a:t>
            </a:r>
            <a:r>
              <a:rPr lang="en-US" sz="1400" b="1" dirty="0"/>
              <a:t>urinary retention </a:t>
            </a:r>
            <a:r>
              <a:rPr lang="en-US" sz="1200" dirty="0"/>
              <a:t>is the commonest complication following delivery, especially if there has been any </a:t>
            </a:r>
            <a:r>
              <a:rPr lang="en-US" sz="1200" b="1" u="sng" dirty="0"/>
              <a:t>trauma</a:t>
            </a:r>
            <a:r>
              <a:rPr lang="en-US" sz="1200" dirty="0"/>
              <a:t> to the urethra and resulting </a:t>
            </a:r>
            <a:r>
              <a:rPr lang="en-US" sz="1200" dirty="0" err="1"/>
              <a:t>oedema</a:t>
            </a:r>
            <a:r>
              <a:rPr lang="en-US" sz="1200" dirty="0"/>
              <a:t> round the bladder neck.</a:t>
            </a:r>
          </a:p>
          <a:p>
            <a:pPr>
              <a:buNone/>
            </a:pPr>
            <a:endParaRPr lang="en-US" sz="1200" dirty="0"/>
          </a:p>
          <a:p>
            <a:pPr>
              <a:buNone/>
            </a:pPr>
            <a:r>
              <a:rPr lang="en-US" sz="1200" dirty="0"/>
              <a:t>A painful </a:t>
            </a:r>
            <a:r>
              <a:rPr lang="en-US" sz="1200" b="1" u="sng" dirty="0"/>
              <a:t>episiotomy</a:t>
            </a:r>
            <a:r>
              <a:rPr lang="en-US" sz="1200" b="1" dirty="0"/>
              <a:t> </a:t>
            </a:r>
            <a:r>
              <a:rPr lang="en-US" sz="1200" dirty="0"/>
              <a:t>may make it very difficult for women to spontaneously </a:t>
            </a:r>
            <a:r>
              <a:rPr lang="en-US" sz="1200" dirty="0" err="1"/>
              <a:t>micturate</a:t>
            </a:r>
            <a:r>
              <a:rPr lang="en-US" sz="1200" dirty="0"/>
              <a:t> and retention of urine may occur.</a:t>
            </a:r>
          </a:p>
          <a:p>
            <a:pPr>
              <a:buNone/>
            </a:pPr>
            <a:endParaRPr lang="en-US" sz="1200" dirty="0"/>
          </a:p>
          <a:p>
            <a:pPr>
              <a:buNone/>
            </a:pPr>
            <a:r>
              <a:rPr lang="en-US" sz="1200" dirty="0"/>
              <a:t>Following </a:t>
            </a:r>
            <a:r>
              <a:rPr lang="en-US" sz="1200" b="1" u="sng" dirty="0"/>
              <a:t>epidural </a:t>
            </a:r>
            <a:r>
              <a:rPr lang="en-US" sz="1200" b="1" u="sng" dirty="0" err="1"/>
              <a:t>anaesthesia</a:t>
            </a:r>
            <a:r>
              <a:rPr lang="en-US" sz="1200" dirty="0"/>
              <a:t>, there may be temporary interruption of the normal sensory stimuli for bladder function and over‐ distension of the bladder may occur.</a:t>
            </a:r>
          </a:p>
          <a:p>
            <a:pPr>
              <a:buNone/>
            </a:pPr>
            <a:endParaRPr lang="ar-JO" sz="1200" dirty="0"/>
          </a:p>
          <a:p>
            <a:pPr>
              <a:buNone/>
            </a:pPr>
            <a:r>
              <a:rPr lang="en-US" sz="1200" dirty="0"/>
              <a:t>It is extremely important that in the immediate postnatal period urinary retention is avoided as over‐distension may lead to an </a:t>
            </a:r>
            <a:r>
              <a:rPr lang="en-US" sz="1200" b="1" dirty="0" err="1"/>
              <a:t>atonic</a:t>
            </a:r>
            <a:r>
              <a:rPr lang="en-US" sz="1200" b="1" dirty="0"/>
              <a:t> bladder</a:t>
            </a:r>
            <a:r>
              <a:rPr lang="en-US" sz="1200" dirty="0"/>
              <a:t>, which is then unable to empty spontaneously.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B2156-85A1-44F1-B807-993A57741722}" type="slidenum">
              <a:rPr lang="ar-JO" smtClean="0"/>
              <a:pPr/>
              <a:t>39</a:t>
            </a:fld>
            <a:endParaRPr lang="ar-JO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Women with this type of urinary problem should referred to a urological colleague for surgical management.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B2156-85A1-44F1-B807-993A57741722}" type="slidenum">
              <a:rPr lang="ar-JO" smtClean="0"/>
              <a:pPr/>
              <a:t>40</a:t>
            </a:fld>
            <a:endParaRPr lang="ar-JO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Voiding difficulty and over-distension of the bladder are common after childbirth specially  after epidural anesthesia (the bladder may take up to 8 hours to regain normal sensation) Overstretching of the detrusor muscle </a:t>
            </a:r>
          </a:p>
          <a:p>
            <a:r>
              <a:rPr lang="en-US" dirty="0"/>
              <a:t>who have undergone a traumatic delivery</a:t>
            </a:r>
          </a:p>
          <a:p>
            <a:r>
              <a:rPr lang="en-US" dirty="0"/>
              <a:t>may find it difficult to void because of pain</a:t>
            </a:r>
          </a:p>
          <a:p>
            <a:r>
              <a:rPr lang="en-US" dirty="0"/>
              <a:t>increase the chance for retention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56631-5933-40C5-B04D-C499E555DBB5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657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Maternal and Child Health in UK reported that, in 2003–5, genital tract sepsis accounted for 14% of direct causes of maternal death. Although some followed miscarriage or after preterm </a:t>
            </a:r>
            <a:r>
              <a:rPr lang="en-US" sz="1200" dirty="0" err="1"/>
              <a:t>prelabour</a:t>
            </a:r>
            <a:r>
              <a:rPr lang="en-US" sz="1200" dirty="0"/>
              <a:t> rupture of membranes (PPROM) majority of deaths occurred post-</a:t>
            </a:r>
            <a:r>
              <a:rPr lang="en-US" sz="1200" dirty="0" err="1"/>
              <a:t>natally</a:t>
            </a:r>
            <a:r>
              <a:rPr lang="en-US" sz="1200" dirty="0"/>
              <a:t> indicating that puerperal fever was a significant factor in maternal death.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B2156-85A1-44F1-B807-993A57741722}" type="slidenum">
              <a:rPr lang="ar-JO" smtClean="0"/>
              <a:pPr/>
              <a:t>43</a:t>
            </a:fld>
            <a:endParaRPr lang="ar-JO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CBC …..</a:t>
            </a:r>
            <a:r>
              <a:rPr lang="en-US" dirty="0" err="1"/>
              <a:t>Anaemia</a:t>
            </a:r>
            <a:r>
              <a:rPr lang="en-US" dirty="0"/>
              <a:t>, leukocytosis, thrombocytopenia</a:t>
            </a:r>
          </a:p>
          <a:p>
            <a:r>
              <a:rPr lang="en-US" dirty="0"/>
              <a:t>Urea and electrolytes ….Fluid and electrolyte imbalance </a:t>
            </a:r>
          </a:p>
          <a:p>
            <a:r>
              <a:rPr lang="en-US" dirty="0"/>
              <a:t>High vaginal swabs….. Infection screen and blood culture </a:t>
            </a:r>
          </a:p>
          <a:p>
            <a:r>
              <a:rPr lang="en-US" dirty="0"/>
              <a:t>Pelvic ultrasound….. Retained products, pelvic abscess </a:t>
            </a:r>
          </a:p>
          <a:p>
            <a:r>
              <a:rPr lang="en-US" dirty="0"/>
              <a:t>Clotting screen …..(</a:t>
            </a:r>
            <a:r>
              <a:rPr lang="en-US" dirty="0" err="1"/>
              <a:t>haemorrhage</a:t>
            </a:r>
            <a:r>
              <a:rPr lang="en-US" dirty="0"/>
              <a:t> or shock) DIC ,</a:t>
            </a:r>
          </a:p>
          <a:p>
            <a:r>
              <a:rPr lang="en-US" dirty="0"/>
              <a:t>ABG….. Acidosis and hypoxia (shock)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56631-5933-40C5-B04D-C499E555DBB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288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endotoxins produced during bacteriolysis</a:t>
            </a:r>
          </a:p>
          <a:p>
            <a:r>
              <a:rPr lang="en-US" dirty="0"/>
              <a:t>Clostridium perfringens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56631-5933-40C5-B04D-C499E555DBB5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773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PREVENTION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awareness of general hygiene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Control medical condition like anemia and diabetes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aseptic cautions during delivery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/>
              <a:t>prophylactic antibiotics during emergency Caesarean section (</a:t>
            </a:r>
            <a:r>
              <a:rPr lang="en-US" sz="1200" dirty="0" err="1"/>
              <a:t>amoxiclav</a:t>
            </a:r>
            <a:r>
              <a:rPr lang="en-US" sz="1200" dirty="0"/>
              <a:t> or cephalosporin plus </a:t>
            </a:r>
            <a:r>
              <a:rPr lang="en-US" sz="1200" dirty="0" err="1"/>
              <a:t>metronidazole</a:t>
            </a:r>
            <a:r>
              <a:rPr lang="en-US" sz="1200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B2156-85A1-44F1-B807-993A57741722}" type="slidenum">
              <a:rPr lang="ar-JO" smtClean="0"/>
              <a:pPr/>
              <a:t>48</a:t>
            </a:fld>
            <a:endParaRPr lang="ar-JO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Epidemiology </a:t>
            </a:r>
            <a:r>
              <a:rPr lang="en-US" dirty="0"/>
              <a:t>:6% of all delivery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B2156-85A1-44F1-B807-993A57741722}" type="slidenum">
              <a:rPr lang="ar-JO" smtClean="0"/>
              <a:pPr/>
              <a:t>51</a:t>
            </a:fld>
            <a:endParaRPr lang="ar-JO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Marked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hypotonia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of the uterus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Uterus is flaccid after detachment of all parts of the placenta, brisk venous bleeding occurs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Leading cause of PPH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Associated with high parity,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polyhydramnios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macrocosmic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fetus,multifetal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gestation,</a:t>
            </a:r>
            <a:r>
              <a:rPr lang="en-US" altLang="en-US" sz="1800" dirty="0" err="1">
                <a:latin typeface="Times New Roman" pitchFamily="18" charset="0"/>
                <a:cs typeface="Times New Roman" pitchFamily="18" charset="0"/>
              </a:rPr>
              <a:t>Traumatic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  <a:cs typeface="Times New Roman" pitchFamily="18" charset="0"/>
              </a:rPr>
              <a:t>birth,Magnesium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>
                <a:latin typeface="Times New Roman" pitchFamily="18" charset="0"/>
                <a:cs typeface="Times New Roman" pitchFamily="18" charset="0"/>
              </a:rPr>
              <a:t>Sulfate,Rapid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or prolonged </a:t>
            </a:r>
            <a:r>
              <a:rPr lang="en-US" altLang="en-US" sz="1800" dirty="0" err="1">
                <a:latin typeface="Times New Roman" pitchFamily="18" charset="0"/>
                <a:cs typeface="Times New Roman" pitchFamily="18" charset="0"/>
              </a:rPr>
              <a:t>labor,Chorioamnionitis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, vitamin D </a:t>
            </a:r>
            <a:r>
              <a:rPr lang="en-US" altLang="en-US" sz="1800" dirty="0" err="1">
                <a:latin typeface="Times New Roman" pitchFamily="18" charset="0"/>
                <a:cs typeface="Times New Roman" pitchFamily="18" charset="0"/>
              </a:rPr>
              <a:t>defiecncy,Use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altLang="en-US" sz="1800" dirty="0" err="1">
                <a:latin typeface="Times New Roman" pitchFamily="18" charset="0"/>
                <a:cs typeface="Times New Roman" pitchFamily="18" charset="0"/>
              </a:rPr>
              <a:t>Oxytocin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 for labor induction or augmentation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Uterus is overstretched and contracts poorly after birth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Clinical findings: a soft spongy boggy uterus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B2156-85A1-44F1-B807-993A57741722}" type="slidenum">
              <a:rPr lang="ar-JO" smtClean="0"/>
              <a:pPr/>
              <a:t>52</a:t>
            </a:fld>
            <a:endParaRPr lang="ar-JO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="" xmlns:a16="http://schemas.microsoft.com/office/drawing/2014/main" id="{10E177E1-DA8E-4409-B591-7BAD47B86C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528530B-5574-42AB-992B-ED7AF516760F}" type="slidenum">
              <a:rPr lang="en-US" altLang="en-US" sz="1200">
                <a:latin typeface="Arial" panose="020B0604020202020204" pitchFamily="34" charset="0"/>
              </a:rPr>
              <a:pPr/>
              <a:t>53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="" xmlns:a16="http://schemas.microsoft.com/office/drawing/2014/main" id="{75ACE678-7ED1-4FAC-B311-C547A0D966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="" xmlns:a16="http://schemas.microsoft.com/office/drawing/2014/main" id="{344E1251-FD3E-4287-9A13-AD589B0190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Adherent Retained Placenta</a:t>
            </a:r>
          </a:p>
          <a:p>
            <a:pPr lvl="1"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Result from zygotic implantation in an area of defective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endometrium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so that there is no separation between the placenta and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decidua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Manual removal of the placenta is generally unsuccessful</a:t>
            </a:r>
          </a:p>
          <a:p>
            <a:pPr lvl="1"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Degrees of attachment</a:t>
            </a:r>
          </a:p>
          <a:p>
            <a:pPr lvl="2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Placenta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accreta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 slight penetration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myometrium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2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Placenta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increta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 deep penetration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myometrium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by placenta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trophoblast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2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Placenta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percreta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 deep perforation of uterus by placenta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dirty="0" err="1">
                <a:effectLst/>
                <a:latin typeface="Gill Sans MT (Body)"/>
              </a:rPr>
              <a:t>Myometrial</a:t>
            </a:r>
            <a:r>
              <a:rPr lang="en-US" sz="1200" b="0" i="0" dirty="0">
                <a:effectLst/>
                <a:latin typeface="Gill Sans MT (Body)"/>
              </a:rPr>
              <a:t> retraction (</a:t>
            </a:r>
            <a:r>
              <a:rPr lang="en-US" sz="1200" b="0" i="0" dirty="0" err="1">
                <a:effectLst/>
                <a:latin typeface="Gill Sans MT (Body)"/>
              </a:rPr>
              <a:t>brachystasis</a:t>
            </a:r>
            <a:r>
              <a:rPr lang="en-US" sz="1200" b="0" i="0" dirty="0">
                <a:effectLst/>
                <a:latin typeface="Gill Sans MT (Body)"/>
              </a:rPr>
              <a:t>) : It enables the uterine muscle to maintain its shortened length following successive contractions. </a:t>
            </a:r>
          </a:p>
          <a:p>
            <a:r>
              <a:rPr lang="en-US" sz="1200" b="0" i="0" dirty="0">
                <a:effectLst/>
                <a:latin typeface="Gill Sans MT (Body)"/>
              </a:rPr>
              <a:t>Inadequate </a:t>
            </a:r>
            <a:r>
              <a:rPr lang="en-US" sz="1200" b="0" i="0" dirty="0" err="1">
                <a:effectLst/>
                <a:latin typeface="Gill Sans MT (Body)"/>
              </a:rPr>
              <a:t>myometrial</a:t>
            </a:r>
            <a:r>
              <a:rPr lang="en-US" sz="1200" b="0" i="0" dirty="0">
                <a:effectLst/>
                <a:latin typeface="Gill Sans MT (Body)"/>
              </a:rPr>
              <a:t> contraction will result in </a:t>
            </a:r>
            <a:r>
              <a:rPr lang="en-US" sz="1200" b="0" i="0" dirty="0" err="1">
                <a:effectLst/>
                <a:latin typeface="Gill Sans MT (Body)"/>
              </a:rPr>
              <a:t>atony</a:t>
            </a:r>
            <a:r>
              <a:rPr lang="en-US" sz="1200" b="0" i="0" dirty="0">
                <a:effectLst/>
                <a:latin typeface="Gill Sans MT (Body)"/>
              </a:rPr>
              <a:t> (i.e., a soft, boggy uterus), which is the most common cause of early postpartum hemorrhage. </a:t>
            </a:r>
          </a:p>
          <a:p>
            <a:r>
              <a:rPr lang="en-US" sz="1200" b="0" i="0" dirty="0">
                <a:effectLst/>
                <a:latin typeface="Gill Sans MT (Body)"/>
              </a:rPr>
              <a:t>Contraction of the interlacing </a:t>
            </a:r>
            <a:r>
              <a:rPr lang="en-US" sz="1200" b="0" i="0" dirty="0" err="1">
                <a:effectLst/>
                <a:latin typeface="Gill Sans MT (Body)"/>
              </a:rPr>
              <a:t>myometrial</a:t>
            </a:r>
            <a:r>
              <a:rPr lang="en-US" sz="1200" b="0" i="0" dirty="0">
                <a:effectLst/>
                <a:latin typeface="Gill Sans MT (Body)"/>
              </a:rPr>
              <a:t> muscle bundles constricts the </a:t>
            </a:r>
            <a:r>
              <a:rPr lang="en-US" sz="1200" b="0" i="0" dirty="0" err="1">
                <a:effectLst/>
                <a:latin typeface="Gill Sans MT (Body)"/>
              </a:rPr>
              <a:t>intramyometrial</a:t>
            </a:r>
            <a:r>
              <a:rPr lang="en-US" sz="1200" b="0" i="0" dirty="0">
                <a:effectLst/>
                <a:latin typeface="Gill Sans MT (Body)"/>
              </a:rPr>
              <a:t> vessels and impedes blood flow, which is the major mechanism preventing hemorrhage at the placental site. </a:t>
            </a:r>
          </a:p>
          <a:p>
            <a:r>
              <a:rPr lang="en-US" sz="1200" dirty="0" err="1">
                <a:latin typeface="Gill Sans MT (Body)"/>
              </a:rPr>
              <a:t>Pitocin</a:t>
            </a:r>
            <a:endParaRPr lang="en-US" sz="1200" b="0" i="0" dirty="0">
              <a:effectLst/>
              <a:latin typeface="Gill Sans MT (Body)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B2156-85A1-44F1-B807-993A57741722}" type="slidenum">
              <a:rPr lang="ar-JO" smtClean="0"/>
              <a:pPr/>
              <a:t>4</a:t>
            </a:fld>
            <a:endParaRPr lang="ar-JO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altLang="en-US" sz="1200" b="1" dirty="0"/>
              <a:t>2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by two sponge forceps with 2-3 cm in between and cutting (delay of 1 minute is advisable)</a:t>
            </a:r>
            <a:endParaRPr lang="en-US" altLang="en-US" sz="1200" b="1" dirty="0"/>
          </a:p>
          <a:p>
            <a:pPr algn="l" rtl="0" eaLnBrk="1" hangingPunct="1">
              <a:defRPr/>
            </a:pPr>
            <a:endParaRPr lang="en-US" altLang="en-US" sz="1200" b="1" dirty="0"/>
          </a:p>
          <a:p>
            <a:pPr algn="l" rtl="0" eaLnBrk="1" hangingPunct="1">
              <a:defRPr/>
            </a:pPr>
            <a:r>
              <a:rPr lang="en-US" altLang="en-US" sz="1200" b="1" dirty="0"/>
              <a:t>3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while applying counter-traction on uterus by pressing one hand just above the mothers pubic bone (don’t pull immediately, maintain tension until next uterine strong contraction ((round uterus)), to not dislodge the placenta)</a:t>
            </a:r>
            <a:endParaRPr lang="en-US" alt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AFC20-8EBE-461D-86B2-F9DA003D4B55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555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such as depot </a:t>
            </a:r>
            <a:r>
              <a:rPr lang="en-US" sz="1200" dirty="0" err="1"/>
              <a:t>medroxyprogesterone</a:t>
            </a:r>
            <a:r>
              <a:rPr lang="en-US" sz="1200" dirty="0"/>
              <a:t> acetate (Depo-Provera™) or </a:t>
            </a:r>
            <a:r>
              <a:rPr lang="en-US" sz="1200" dirty="0" err="1"/>
              <a:t>norethisterone</a:t>
            </a:r>
            <a:r>
              <a:rPr lang="en-US" sz="1200" dirty="0"/>
              <a:t> </a:t>
            </a:r>
            <a:r>
              <a:rPr lang="en-US" sz="1200" dirty="0" err="1"/>
              <a:t>enantate</a:t>
            </a:r>
            <a:r>
              <a:rPr lang="en-US" sz="1200" dirty="0"/>
              <a:t> (</a:t>
            </a:r>
            <a:r>
              <a:rPr lang="en-US" sz="1200" dirty="0" err="1"/>
              <a:t>Noristerat</a:t>
            </a:r>
            <a:r>
              <a:rPr lang="en-US" sz="1200" dirty="0"/>
              <a:t>™)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B2156-85A1-44F1-B807-993A57741722}" type="slidenum">
              <a:rPr lang="ar-JO" smtClean="0"/>
              <a:pPr/>
              <a:t>59</a:t>
            </a:fld>
            <a:endParaRPr lang="ar-JO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CBC …..</a:t>
            </a:r>
            <a:r>
              <a:rPr lang="en-US" dirty="0" err="1"/>
              <a:t>Anaemia</a:t>
            </a:r>
            <a:r>
              <a:rPr lang="en-US" dirty="0"/>
              <a:t>, leukocytosis, thrombocytopenia</a:t>
            </a:r>
          </a:p>
          <a:p>
            <a:r>
              <a:rPr lang="en-US" dirty="0"/>
              <a:t>Urea and electrolytes ….Fluid and electrolyte imbalance </a:t>
            </a:r>
          </a:p>
          <a:p>
            <a:r>
              <a:rPr lang="en-US" dirty="0"/>
              <a:t>High vaginal swabs….. Infection screen and blood culture </a:t>
            </a:r>
          </a:p>
          <a:p>
            <a:r>
              <a:rPr lang="en-US" dirty="0"/>
              <a:t>Pelvic ultrasound….. Retained products, pelvic abscess </a:t>
            </a:r>
          </a:p>
          <a:p>
            <a:r>
              <a:rPr lang="en-US" dirty="0"/>
              <a:t>Clotting screen …..(</a:t>
            </a:r>
            <a:r>
              <a:rPr lang="en-US" dirty="0" err="1"/>
              <a:t>haemorrhage</a:t>
            </a:r>
            <a:r>
              <a:rPr lang="en-US" dirty="0"/>
              <a:t> or shock) DIC ,</a:t>
            </a:r>
          </a:p>
          <a:p>
            <a:r>
              <a:rPr lang="en-US" dirty="0"/>
              <a:t>ABG….. Acidosis and hypoxia (shock)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56631-5933-40C5-B04D-C499E555DBB5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28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rtl="0" eaLnBrk="1" hangingPunct="1">
              <a:spcBef>
                <a:spcPct val="0"/>
              </a:spcBef>
            </a:pPr>
            <a:r>
              <a:rPr lang="en-US" dirty="0"/>
              <a:t> During uterine involution, </a:t>
            </a:r>
            <a:r>
              <a:rPr lang="en-US" dirty="0">
                <a:latin typeface="Times New Roman" charset="0"/>
                <a:cs typeface="Times New Roman" charset="0"/>
              </a:rPr>
              <a:t>the superficial layer of the </a:t>
            </a:r>
            <a:r>
              <a:rPr lang="en-US" dirty="0" err="1">
                <a:latin typeface="Times New Roman" charset="0"/>
                <a:cs typeface="Times New Roman" charset="0"/>
              </a:rPr>
              <a:t>endometruim</a:t>
            </a:r>
            <a:r>
              <a:rPr lang="en-US" dirty="0">
                <a:latin typeface="Times New Roman" charset="0"/>
                <a:cs typeface="Times New Roman" charset="0"/>
              </a:rPr>
              <a:t> becomes necrotic and is sloughed in </a:t>
            </a:r>
            <a:r>
              <a:rPr lang="en-US" dirty="0" err="1">
                <a:latin typeface="Times New Roman" charset="0"/>
                <a:cs typeface="Times New Roman" charset="0"/>
              </a:rPr>
              <a:t>lochia</a:t>
            </a:r>
            <a:r>
              <a:rPr lang="en-US" dirty="0">
                <a:latin typeface="Times New Roman" charset="0"/>
                <a:cs typeface="Times New Roman" charset="0"/>
              </a:rPr>
              <a:t>.</a:t>
            </a:r>
          </a:p>
          <a:p>
            <a:pPr algn="l" rtl="0" eaLnBrk="1" hangingPunct="1">
              <a:spcBef>
                <a:spcPct val="0"/>
              </a:spcBef>
            </a:pPr>
            <a:r>
              <a:rPr lang="en-US" dirty="0">
                <a:latin typeface="Times New Roman" charset="0"/>
                <a:cs typeface="Times New Roman" charset="0"/>
              </a:rPr>
              <a:t>The basal layer adjacent to the </a:t>
            </a:r>
            <a:r>
              <a:rPr lang="en-US" dirty="0" err="1">
                <a:latin typeface="Times New Roman" charset="0"/>
                <a:cs typeface="Times New Roman" charset="0"/>
              </a:rPr>
              <a:t>myometrium</a:t>
            </a:r>
            <a:r>
              <a:rPr lang="en-US" dirty="0">
                <a:latin typeface="Times New Roman" charset="0"/>
                <a:cs typeface="Times New Roman" charset="0"/>
              </a:rPr>
              <a:t> remains intact and is the source of new </a:t>
            </a:r>
            <a:r>
              <a:rPr lang="en-US" dirty="0" err="1">
                <a:latin typeface="Times New Roman" charset="0"/>
                <a:cs typeface="Times New Roman" charset="0"/>
              </a:rPr>
              <a:t>endometrium</a:t>
            </a:r>
            <a:r>
              <a:rPr lang="en-US" dirty="0">
                <a:latin typeface="Times New Roman" charset="0"/>
                <a:cs typeface="Times New Roman" charset="0"/>
              </a:rPr>
              <a:t>. </a:t>
            </a:r>
          </a:p>
          <a:p>
            <a:pPr algn="l" rtl="0" eaLnBrk="1" hangingPunct="1">
              <a:spcBef>
                <a:spcPct val="0"/>
              </a:spcBef>
            </a:pPr>
            <a:endParaRPr lang="en-US" dirty="0">
              <a:latin typeface="Times New Roman" charset="0"/>
              <a:cs typeface="Times New Roman" charset="0"/>
            </a:endParaRPr>
          </a:p>
          <a:p>
            <a:pPr algn="l" rtl="0" eaLnBrk="1" hangingPunct="1">
              <a:spcBef>
                <a:spcPct val="0"/>
              </a:spcBef>
            </a:pPr>
            <a:r>
              <a:rPr lang="en-US" sz="1200" b="0" i="0" dirty="0">
                <a:effectLst/>
                <a:latin typeface="Gill Sans MT (Body)"/>
              </a:rPr>
              <a:t>The total volume of postpartum </a:t>
            </a:r>
            <a:r>
              <a:rPr lang="en-US" sz="1200" b="0" i="0" dirty="0" err="1">
                <a:effectLst/>
                <a:latin typeface="Gill Sans MT (Body)"/>
              </a:rPr>
              <a:t>lochial</a:t>
            </a:r>
            <a:r>
              <a:rPr lang="en-US" sz="1200" b="0" i="0" dirty="0">
                <a:effectLst/>
                <a:latin typeface="Gill Sans MT (Body)"/>
              </a:rPr>
              <a:t> secretion is 200 to 500 </a:t>
            </a:r>
            <a:r>
              <a:rPr lang="en-US" sz="1200" b="0" i="0" dirty="0" err="1">
                <a:effectLst/>
                <a:latin typeface="Gill Sans MT (Body)"/>
              </a:rPr>
              <a:t>mL</a:t>
            </a:r>
            <a:r>
              <a:rPr lang="en-US" sz="1200" b="0" i="0" dirty="0">
                <a:effectLst/>
                <a:latin typeface="Gill Sans MT (Body)"/>
              </a:rPr>
              <a:t>, which is discharged over a mean duration of one month. Up to 15 percent of women continue to pass </a:t>
            </a:r>
            <a:r>
              <a:rPr lang="en-US" sz="1200" b="0" i="0" dirty="0" err="1">
                <a:effectLst/>
                <a:latin typeface="Gill Sans MT (Body)"/>
              </a:rPr>
              <a:t>lochia</a:t>
            </a:r>
            <a:r>
              <a:rPr lang="en-US" sz="1200" b="0" i="0" dirty="0">
                <a:effectLst/>
                <a:latin typeface="Gill Sans MT (Body)"/>
              </a:rPr>
              <a:t> when seen for a routine postpartum visit six to eight weeks after delivery. The duration of </a:t>
            </a:r>
            <a:r>
              <a:rPr lang="en-US" sz="1200" b="0" i="0" dirty="0" err="1">
                <a:effectLst/>
                <a:latin typeface="Gill Sans MT (Body)"/>
              </a:rPr>
              <a:t>lochia</a:t>
            </a:r>
            <a:r>
              <a:rPr lang="en-US" sz="1200" b="0" i="0" dirty="0">
                <a:effectLst/>
                <a:latin typeface="Gill Sans MT (Body)"/>
              </a:rPr>
              <a:t> does not appear to be related to lactation or to the use of either estrogen-containing or progesterone-only contraceptives, but women with bleeding diatheses may be prone to a longer duration of passing </a:t>
            </a:r>
            <a:endParaRPr lang="en-US" dirty="0">
              <a:latin typeface="Times New Roman" charset="0"/>
              <a:cs typeface="Times New Roman" charset="0"/>
            </a:endParaRPr>
          </a:p>
          <a:p>
            <a:pPr algn="l" rtl="0" eaLnBrk="1" hangingPunct="1">
              <a:spcBef>
                <a:spcPct val="0"/>
              </a:spcBef>
            </a:pPr>
            <a:endParaRPr lang="ar-JO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2866931-E7E2-1A40-A8A5-B2AE90E7E998}" type="slidenum">
              <a:rPr lang="ar-JO">
                <a:latin typeface="Calibri" charset="0"/>
              </a:rPr>
              <a:pPr eaLnBrk="1" hangingPunct="1"/>
              <a:t>6</a:t>
            </a:fld>
            <a:endParaRPr lang="ar-JO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02336" lvl="1" indent="0">
              <a:buNone/>
            </a:pPr>
            <a:r>
              <a:rPr lang="en-MY" dirty="0">
                <a:latin typeface="Times New Roman" pitchFamily="18" charset="0"/>
                <a:cs typeface="Times New Roman" pitchFamily="18" charset="0"/>
              </a:rPr>
              <a:t>It loses its elasticity and regains its </a:t>
            </a:r>
            <a:r>
              <a:rPr lang="en-MY" dirty="0" err="1">
                <a:latin typeface="Times New Roman" pitchFamily="18" charset="0"/>
                <a:cs typeface="Times New Roman" pitchFamily="18" charset="0"/>
              </a:rPr>
              <a:t>prepregnancy</a:t>
            </a:r>
            <a:r>
              <a:rPr lang="en-MY" dirty="0">
                <a:latin typeface="Times New Roman" pitchFamily="18" charset="0"/>
                <a:cs typeface="Times New Roman" pitchFamily="18" charset="0"/>
              </a:rPr>
              <a:t> firmness.</a:t>
            </a:r>
          </a:p>
          <a:p>
            <a:pPr marL="402336" lvl="1" indent="0">
              <a:buNone/>
            </a:pPr>
            <a:r>
              <a:rPr lang="en-MY" dirty="0">
                <a:latin typeface="Times New Roman" pitchFamily="18" charset="0"/>
                <a:cs typeface="Times New Roman" pitchFamily="18" charset="0"/>
              </a:rPr>
              <a:t>Initially </a:t>
            </a:r>
            <a:r>
              <a:rPr lang="en-MY" u="sng" dirty="0">
                <a:latin typeface="Times New Roman" pitchFamily="18" charset="0"/>
                <a:cs typeface="Times New Roman" pitchFamily="18" charset="0"/>
              </a:rPr>
              <a:t>soft and </a:t>
            </a:r>
            <a:r>
              <a:rPr lang="en-MY" u="sng" dirty="0" err="1">
                <a:latin typeface="Times New Roman" pitchFamily="18" charset="0"/>
                <a:cs typeface="Times New Roman" pitchFamily="18" charset="0"/>
              </a:rPr>
              <a:t>edematous</a:t>
            </a:r>
            <a:r>
              <a:rPr lang="en-MY" dirty="0">
                <a:latin typeface="Times New Roman" pitchFamily="18" charset="0"/>
                <a:cs typeface="Times New Roman" pitchFamily="18" charset="0"/>
              </a:rPr>
              <a:t>, and has little tone. </a:t>
            </a:r>
          </a:p>
          <a:p>
            <a:pPr marL="402336" lvl="1" indent="0">
              <a:buNone/>
            </a:pPr>
            <a:r>
              <a:rPr lang="en-MY" dirty="0">
                <a:latin typeface="Times New Roman" pitchFamily="18" charset="0"/>
                <a:cs typeface="Times New Roman" pitchFamily="18" charset="0"/>
              </a:rPr>
              <a:t>Small </a:t>
            </a:r>
            <a:r>
              <a:rPr lang="en-MY" u="sng" dirty="0">
                <a:latin typeface="Times New Roman" pitchFamily="18" charset="0"/>
                <a:cs typeface="Times New Roman" pitchFamily="18" charset="0"/>
              </a:rPr>
              <a:t>lacerations</a:t>
            </a:r>
            <a:r>
              <a:rPr lang="en-MY" dirty="0">
                <a:latin typeface="Times New Roman" pitchFamily="18" charset="0"/>
                <a:cs typeface="Times New Roman" pitchFamily="18" charset="0"/>
              </a:rPr>
              <a:t> may be seen.</a:t>
            </a:r>
          </a:p>
          <a:p>
            <a:pPr marL="402336" lvl="1" indent="0">
              <a:buNone/>
            </a:pPr>
            <a:endParaRPr lang="en-MY" dirty="0">
              <a:latin typeface="Times New Roman" pitchFamily="18" charset="0"/>
              <a:cs typeface="Times New Roman" pitchFamily="18" charset="0"/>
            </a:endParaRPr>
          </a:p>
          <a:p>
            <a:pPr marL="402336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The cervix reverts back to the non-pregnant state, but never to the </a:t>
            </a:r>
            <a:r>
              <a:rPr lang="en-US" altLang="ko-KR" dirty="0" err="1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nulliparous</a:t>
            </a:r>
            <a:r>
              <a:rPr lang="en-US" altLang="ko-KR" dirty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 state. </a:t>
            </a:r>
          </a:p>
          <a:p>
            <a:pPr marL="402336" lvl="1" indent="0">
              <a:buNone/>
            </a:pPr>
            <a:endParaRPr lang="en-MY" dirty="0">
              <a:latin typeface="Times New Roman" pitchFamily="18" charset="0"/>
              <a:cs typeface="Times New Roman" pitchFamily="18" charset="0"/>
            </a:endParaRPr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8C9A0-0B80-4535-9E07-25941C2D8B67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8C9A0-0B80-4535-9E07-25941C2D8B67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>
                <a:latin typeface="Lucida Sans" pitchFamily="34" charset="0"/>
              </a:rPr>
              <a:t>The delay in the return to normal ovarian function in the lactating mother is caused by the suppression of ovulation due to the elevation in </a:t>
            </a:r>
            <a:r>
              <a:rPr lang="en-US" sz="1200" b="1" i="1" dirty="0" err="1">
                <a:latin typeface="Lucida Sans" pitchFamily="34" charset="0"/>
              </a:rPr>
              <a:t>Prolactin</a:t>
            </a:r>
            <a:r>
              <a:rPr lang="en-US" sz="1200" dirty="0">
                <a:latin typeface="Lucida Sans" pitchFamily="34" charset="0"/>
              </a:rPr>
              <a:t>. </a:t>
            </a:r>
          </a:p>
          <a:p>
            <a:r>
              <a:rPr lang="en-MY" dirty="0">
                <a:latin typeface="Times New Roman" pitchFamily="18" charset="0"/>
                <a:cs typeface="Times New Roman" pitchFamily="18" charset="0"/>
              </a:rPr>
              <a:t>This depends on some factors;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which include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how much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how often the baby is fed and whether the baby's food is supplemented with formula.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8C9A0-0B80-4535-9E07-25941C2D8B67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Long-term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sequelae</a:t>
            </a:r>
            <a:r>
              <a:rPr lang="en-US" b="0" i="0" dirty="0">
                <a:effectLst/>
                <a:latin typeface="Arial" panose="020B0604020202020204" pitchFamily="34" charset="0"/>
              </a:rPr>
              <a:t> may include abdominal discomfort and cosmetic issues, which may be managed conservatively or surgically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B2156-85A1-44F1-B807-993A57741722}" type="slidenum">
              <a:rPr lang="ar-JO" smtClean="0"/>
              <a:pPr/>
              <a:t>14</a:t>
            </a:fld>
            <a:endParaRPr lang="ar-J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changes that occurred during pregnancy (e.g., increases in heart rate, cardiac output, and blood volume) generally return to baseline by approximately 6 weeks postpartum.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78C9A0-0B80-4535-9E07-25941C2D8B67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C9E0C2-2BB5-404C-9275-BF2E256919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AA63803-40F9-4A87-AD42-061375301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918D1FF-5D68-42D0-BE0A-90FB8A3E6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6382-792F-4205-AD7E-CB48E6EB4608}" type="datetimeFigureOut">
              <a:rPr lang="ar-JO" smtClean="0"/>
              <a:pPr/>
              <a:t>29/12/1444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E7350B0-949C-4674-958A-CA4631F4E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7587-AAD0-40F6-95EC-7A97E0A33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2D6-B98A-40F8-9B9B-7DC0C25363EB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07184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0A07BC-70EE-4FE7-9D1A-0565037E2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1255736-7B4B-4AD9-9F2F-606D269813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CF4D28-113D-4874-B14D-61BC70A1D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6382-792F-4205-AD7E-CB48E6EB4608}" type="datetimeFigureOut">
              <a:rPr lang="ar-JO" smtClean="0"/>
              <a:pPr/>
              <a:t>29/12/1444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C8D6498-C18A-4C22-BE9C-6D2F900C4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86E9D1-08D0-402F-BAFD-5707F593B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2D6-B98A-40F8-9B9B-7DC0C25363EB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755472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55B1932-4202-4D3E-B4AF-B8EEA5047A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A38FBE-8714-45AB-A457-81D0870277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35F841-B3CD-4936-9547-DF84E7B7F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6382-792F-4205-AD7E-CB48E6EB4608}" type="datetimeFigureOut">
              <a:rPr lang="ar-JO" smtClean="0"/>
              <a:pPr/>
              <a:t>29/12/1444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B76AAB6-4785-4353-8CEC-F079E3B45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F1182D3-24B7-4E80-ABCC-2FC82824D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2D6-B98A-40F8-9B9B-7DC0C25363EB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77527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6">
            <a:extLst>
              <a:ext uri="{FF2B5EF4-FFF2-40B4-BE49-F238E27FC236}">
                <a16:creationId xmlns="" xmlns:a16="http://schemas.microsoft.com/office/drawing/2014/main" id="{693AD4C0-C49B-4214-AD7D-5132BE9DCB0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>
            <a:extLst>
              <a:ext uri="{FF2B5EF4-FFF2-40B4-BE49-F238E27FC236}">
                <a16:creationId xmlns="" xmlns:a16="http://schemas.microsoft.com/office/drawing/2014/main" id="{37EF403A-8130-416D-8000-786689E5973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E8017B-33EC-42D5-BBE3-EA86BB3CAB8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Rectangle 28">
            <a:extLst>
              <a:ext uri="{FF2B5EF4-FFF2-40B4-BE49-F238E27FC236}">
                <a16:creationId xmlns="" xmlns:a16="http://schemas.microsoft.com/office/drawing/2014/main" id="{CDD143A2-E440-4CBD-950A-7F1BF917883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03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22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11F0410-F843-4491-A4F1-46AC036A7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28C755-225D-4BAD-89CD-6E35E73B9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199E77-8FE4-4094-9B4F-636D69226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6382-792F-4205-AD7E-CB48E6EB4608}" type="datetimeFigureOut">
              <a:rPr lang="ar-JO" smtClean="0"/>
              <a:pPr/>
              <a:t>29/12/1444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013A66-6F87-4709-A645-56DA30256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29BFDA3-4C88-420A-A464-4516B1EA8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2D6-B98A-40F8-9B9B-7DC0C25363EB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38588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224BA2-1DCA-4D77-B062-18CAFE54F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4A04481-459C-4EC0-B96A-32FB5BE82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6ACF71D-0990-44E6-893F-54E398A16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6382-792F-4205-AD7E-CB48E6EB4608}" type="datetimeFigureOut">
              <a:rPr lang="ar-JO" smtClean="0"/>
              <a:pPr/>
              <a:t>29/12/1444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F68A89-CF08-4684-9319-6ECF95DD2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2EC80FB-185B-4112-8509-F9767BC62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2D6-B98A-40F8-9B9B-7DC0C25363EB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64385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AC5080-53E0-40F6-866B-527FC88CC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257C8F6-BE30-41BC-B1C6-77CF1A8178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0C19757-1FFC-4902-B3CF-25D522E4B6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E37BDA2-0579-4A02-9F4E-2EFBAF4AD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6382-792F-4205-AD7E-CB48E6EB4608}" type="datetimeFigureOut">
              <a:rPr lang="ar-JO" smtClean="0"/>
              <a:pPr/>
              <a:t>29/12/1444</a:t>
            </a:fld>
            <a:endParaRPr lang="ar-JO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E37C4A7-3CFF-4492-A69C-F8EAEF707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6B2186E-EB35-4EDA-B14E-FDC223AB0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2D6-B98A-40F8-9B9B-7DC0C25363EB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83047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0D3F6E-68A9-46F6-8E2D-67C8E8C08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8978541-4A63-4245-9A0C-EB6068F27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D6D373C-0946-400B-A2E5-BDF90240B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585C031-B9DB-4606-BBDD-BD8CE3C828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C67FD5B-4F70-4523-B6D3-45EC048AE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B84FBBB-D54A-4B17-8D93-731C51493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6382-792F-4205-AD7E-CB48E6EB4608}" type="datetimeFigureOut">
              <a:rPr lang="ar-JO" smtClean="0"/>
              <a:pPr/>
              <a:t>29/12/1444</a:t>
            </a:fld>
            <a:endParaRPr lang="ar-JO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BCF8AF1-160E-4075-84EA-79A7F6524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48FC63-8C1A-4926-9930-C51F9445F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2D6-B98A-40F8-9B9B-7DC0C25363EB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9155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DEE93D-9B1A-4532-AB5C-B6FE7E208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5CE8798-B536-433F-AAB1-42C1ECD16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6382-792F-4205-AD7E-CB48E6EB4608}" type="datetimeFigureOut">
              <a:rPr lang="ar-JO" smtClean="0"/>
              <a:pPr/>
              <a:t>29/12/1444</a:t>
            </a:fld>
            <a:endParaRPr lang="ar-JO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79F0FA8-7FD2-4FE2-B035-40FF0F471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75EFCC3-B577-4F9D-AAE5-F288B79C0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2D6-B98A-40F8-9B9B-7DC0C25363EB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52111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A9D2139-D009-48BB-9CCE-5378FE725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6382-792F-4205-AD7E-CB48E6EB4608}" type="datetimeFigureOut">
              <a:rPr lang="ar-JO" smtClean="0"/>
              <a:pPr/>
              <a:t>29/12/1444</a:t>
            </a:fld>
            <a:endParaRPr lang="ar-JO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ACA9232-95EF-40FD-82E2-8FD4E8663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4835705-6BE9-4AAA-8B5C-527BEBBFE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2D6-B98A-40F8-9B9B-7DC0C25363EB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527864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904EB8-10B1-420B-8A02-CA20CBE9C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7CF826-3C82-4878-806C-E65433619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0E26384-57CD-404C-A318-1FC0F5DA6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1FB3F5B-4D88-462C-9060-9F5FC159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6382-792F-4205-AD7E-CB48E6EB4608}" type="datetimeFigureOut">
              <a:rPr lang="ar-JO" smtClean="0"/>
              <a:pPr/>
              <a:t>29/12/1444</a:t>
            </a:fld>
            <a:endParaRPr lang="ar-JO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38A2C40-92AC-4FD7-9AB0-C256DD513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800D150-EBDE-4924-8807-612C25E4C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2D6-B98A-40F8-9B9B-7DC0C25363EB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064478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6A27A5-EDC7-4C6F-9D23-70FBA42B7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2708D06-4E69-4155-8402-6C58349E5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491665B-D488-4CBE-BC7D-8D15DE439C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EC291D4-D67F-4C66-A71F-2BC0242C3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C6382-792F-4205-AD7E-CB48E6EB4608}" type="datetimeFigureOut">
              <a:rPr lang="ar-JO" smtClean="0"/>
              <a:pPr/>
              <a:t>29/12/1444</a:t>
            </a:fld>
            <a:endParaRPr lang="ar-JO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E49DDB4-63A8-4765-9019-416891B03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2CE40C-3F23-4D89-A824-E4AEB322A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A12D6-B98A-40F8-9B9B-7DC0C25363EB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55677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6AC70AF-2E49-4621-B2D6-FC3F3247C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9A8DB41-6300-4E50-A63B-DB549AB0F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77B16E-1FC2-4D2A-B445-2685BBDDFC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C6382-792F-4205-AD7E-CB48E6EB4608}" type="datetimeFigureOut">
              <a:rPr lang="ar-JO" smtClean="0"/>
              <a:pPr/>
              <a:t>29/12/1444</a:t>
            </a:fld>
            <a:endParaRPr lang="ar-JO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928BEF3-C628-4A44-8102-492497BF6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31B3957-5379-46FA-BF0A-F995174D0B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A12D6-B98A-40F8-9B9B-7DC0C25363EB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6972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hyperlink" Target="https://factly.in/who-did-not-list-out-these-7-brain-damaging-habits/" TargetMode="External"/><Relationship Id="rId7" Type="http://schemas.openxmlformats.org/officeDocument/2006/relationships/diagramColors" Target="../diagrams/colors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hyperlink" Target="https://creativecommons.org/licenses/by/3.0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ghp3.org/about-postpartum-psychosi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ED8E54F9-849C-4865-8C5E-FD967B81D7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391AE6B3-1D2D-4C67-A4DB-888635B527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2000" cy="6054983"/>
          </a:xfrm>
          <a:custGeom>
            <a:avLst/>
            <a:gdLst>
              <a:gd name="connsiteX0" fmla="*/ 6788003 w 12188952"/>
              <a:gd name="connsiteY0" fmla="*/ 5986774 h 6054983"/>
              <a:gd name="connsiteX1" fmla="*/ 6787005 w 12188952"/>
              <a:gd name="connsiteY1" fmla="*/ 5986852 h 6054983"/>
              <a:gd name="connsiteX2" fmla="*/ 6786779 w 12188952"/>
              <a:gd name="connsiteY2" fmla="*/ 5987386 h 6054983"/>
              <a:gd name="connsiteX3" fmla="*/ 0 w 12188952"/>
              <a:gd name="connsiteY3" fmla="*/ 0 h 6054983"/>
              <a:gd name="connsiteX4" fmla="*/ 12188952 w 12188952"/>
              <a:gd name="connsiteY4" fmla="*/ 0 h 6054983"/>
              <a:gd name="connsiteX5" fmla="*/ 12188952 w 12188952"/>
              <a:gd name="connsiteY5" fmla="*/ 5092539 h 6054983"/>
              <a:gd name="connsiteX6" fmla="*/ 12058081 w 12188952"/>
              <a:gd name="connsiteY6" fmla="*/ 5131579 h 6054983"/>
              <a:gd name="connsiteX7" fmla="*/ 11673881 w 12188952"/>
              <a:gd name="connsiteY7" fmla="*/ 5235154 h 6054983"/>
              <a:gd name="connsiteX8" fmla="*/ 10422749 w 12188952"/>
              <a:gd name="connsiteY8" fmla="*/ 5518693 h 6054983"/>
              <a:gd name="connsiteX9" fmla="*/ 9421666 w 12188952"/>
              <a:gd name="connsiteY9" fmla="*/ 5693855 h 6054983"/>
              <a:gd name="connsiteX10" fmla="*/ 8456304 w 12188952"/>
              <a:gd name="connsiteY10" fmla="*/ 5827556 h 6054983"/>
              <a:gd name="connsiteX11" fmla="*/ 7714041 w 12188952"/>
              <a:gd name="connsiteY11" fmla="*/ 5907503 h 6054983"/>
              <a:gd name="connsiteX12" fmla="*/ 6949978 w 12188952"/>
              <a:gd name="connsiteY12" fmla="*/ 5973283 h 6054983"/>
              <a:gd name="connsiteX13" fmla="*/ 6934569 w 12188952"/>
              <a:gd name="connsiteY13" fmla="*/ 5975354 h 6054983"/>
              <a:gd name="connsiteX14" fmla="*/ 6788750 w 12188952"/>
              <a:gd name="connsiteY14" fmla="*/ 5986715 h 6054983"/>
              <a:gd name="connsiteX15" fmla="*/ 6798241 w 12188952"/>
              <a:gd name="connsiteY15" fmla="*/ 5988535 h 6054983"/>
              <a:gd name="connsiteX16" fmla="*/ 6833723 w 12188952"/>
              <a:gd name="connsiteY16" fmla="*/ 5986828 h 6054983"/>
              <a:gd name="connsiteX17" fmla="*/ 6882282 w 12188952"/>
              <a:gd name="connsiteY17" fmla="*/ 5983850 h 6054983"/>
              <a:gd name="connsiteX18" fmla="*/ 7576876 w 12188952"/>
              <a:gd name="connsiteY18" fmla="*/ 5951323 h 6054983"/>
              <a:gd name="connsiteX19" fmla="*/ 8621689 w 12188952"/>
              <a:gd name="connsiteY19" fmla="*/ 5864426 h 6054983"/>
              <a:gd name="connsiteX20" fmla="*/ 9477600 w 12188952"/>
              <a:gd name="connsiteY20" fmla="*/ 5760520 h 6054983"/>
              <a:gd name="connsiteX21" fmla="*/ 10626651 w 12188952"/>
              <a:gd name="connsiteY21" fmla="*/ 5566363 h 6054983"/>
              <a:gd name="connsiteX22" fmla="*/ 11995498 w 12188952"/>
              <a:gd name="connsiteY22" fmla="*/ 5240369 h 6054983"/>
              <a:gd name="connsiteX23" fmla="*/ 12188952 w 12188952"/>
              <a:gd name="connsiteY23" fmla="*/ 5183370 h 6054983"/>
              <a:gd name="connsiteX24" fmla="*/ 12188952 w 12188952"/>
              <a:gd name="connsiteY24" fmla="*/ 5238107 h 6054983"/>
              <a:gd name="connsiteX25" fmla="*/ 11826300 w 12188952"/>
              <a:gd name="connsiteY25" fmla="*/ 5343406 h 6054983"/>
              <a:gd name="connsiteX26" fmla="*/ 10936448 w 12188952"/>
              <a:gd name="connsiteY26" fmla="*/ 5557921 h 6054983"/>
              <a:gd name="connsiteX27" fmla="*/ 9983034 w 12188952"/>
              <a:gd name="connsiteY27" fmla="*/ 5737926 h 6054983"/>
              <a:gd name="connsiteX28" fmla="*/ 9184585 w 12188952"/>
              <a:gd name="connsiteY28" fmla="*/ 5853873 h 6054983"/>
              <a:gd name="connsiteX29" fmla="*/ 8576053 w 12188952"/>
              <a:gd name="connsiteY29" fmla="*/ 5923392 h 6054983"/>
              <a:gd name="connsiteX30" fmla="*/ 7862392 w 12188952"/>
              <a:gd name="connsiteY30" fmla="*/ 5984843 h 6054983"/>
              <a:gd name="connsiteX31" fmla="*/ 6933768 w 12188952"/>
              <a:gd name="connsiteY31" fmla="*/ 6036237 h 6054983"/>
              <a:gd name="connsiteX32" fmla="*/ 6476130 w 12188952"/>
              <a:gd name="connsiteY32" fmla="*/ 6050140 h 6054983"/>
              <a:gd name="connsiteX33" fmla="*/ 6360703 w 12188952"/>
              <a:gd name="connsiteY33" fmla="*/ 6054983 h 6054983"/>
              <a:gd name="connsiteX34" fmla="*/ 6055614 w 12188952"/>
              <a:gd name="connsiteY34" fmla="*/ 6054983 h 6054983"/>
              <a:gd name="connsiteX35" fmla="*/ 5976289 w 12188952"/>
              <a:gd name="connsiteY35" fmla="*/ 6050389 h 6054983"/>
              <a:gd name="connsiteX36" fmla="*/ 5263770 w 12188952"/>
              <a:gd name="connsiteY36" fmla="*/ 6014140 h 6054983"/>
              <a:gd name="connsiteX37" fmla="*/ 4345190 w 12188952"/>
              <a:gd name="connsiteY37" fmla="*/ 5952070 h 6054983"/>
              <a:gd name="connsiteX38" fmla="*/ 3372201 w 12188952"/>
              <a:gd name="connsiteY38" fmla="*/ 5853501 h 6054983"/>
              <a:gd name="connsiteX39" fmla="*/ 2361582 w 12188952"/>
              <a:gd name="connsiteY39" fmla="*/ 5734574 h 6054983"/>
              <a:gd name="connsiteX40" fmla="*/ 1232869 w 12188952"/>
              <a:gd name="connsiteY40" fmla="*/ 5561398 h 6054983"/>
              <a:gd name="connsiteX41" fmla="*/ 68483 w 12188952"/>
              <a:gd name="connsiteY41" fmla="*/ 5321691 h 6054983"/>
              <a:gd name="connsiteX42" fmla="*/ 0 w 12188952"/>
              <a:gd name="connsiteY42" fmla="*/ 5304336 h 6054983"/>
              <a:gd name="connsiteX43" fmla="*/ 0 w 12188952"/>
              <a:gd name="connsiteY43" fmla="*/ 5247847 h 6054983"/>
              <a:gd name="connsiteX44" fmla="*/ 72423 w 12188952"/>
              <a:gd name="connsiteY44" fmla="*/ 5266624 h 6054983"/>
              <a:gd name="connsiteX45" fmla="*/ 600566 w 12188952"/>
              <a:gd name="connsiteY45" fmla="*/ 5384994 h 6054983"/>
              <a:gd name="connsiteX46" fmla="*/ 1769069 w 12188952"/>
              <a:gd name="connsiteY46" fmla="*/ 5595162 h 6054983"/>
              <a:gd name="connsiteX47" fmla="*/ 2612900 w 12188952"/>
              <a:gd name="connsiteY47" fmla="*/ 5712104 h 6054983"/>
              <a:gd name="connsiteX48" fmla="*/ 2580488 w 12188952"/>
              <a:gd name="connsiteY48" fmla="*/ 5702173 h 6054983"/>
              <a:gd name="connsiteX49" fmla="*/ 1112357 w 12188952"/>
              <a:gd name="connsiteY49" fmla="*/ 5369476 h 6054983"/>
              <a:gd name="connsiteX50" fmla="*/ 420307 w 12188952"/>
              <a:gd name="connsiteY50" fmla="*/ 5170043 h 6054983"/>
              <a:gd name="connsiteX51" fmla="*/ 0 w 12188952"/>
              <a:gd name="connsiteY51" fmla="*/ 5031126 h 60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88952" h="6054983">
                <a:moveTo>
                  <a:pt x="6788003" y="5986774"/>
                </a:moveTo>
                <a:lnTo>
                  <a:pt x="6787005" y="5986852"/>
                </a:lnTo>
                <a:lnTo>
                  <a:pt x="6786779" y="5987386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5092539"/>
                </a:lnTo>
                <a:lnTo>
                  <a:pt x="12058081" y="5131579"/>
                </a:lnTo>
                <a:cubicBezTo>
                  <a:pt x="11930517" y="5167793"/>
                  <a:pt x="11802439" y="5202322"/>
                  <a:pt x="11673881" y="5235154"/>
                </a:cubicBezTo>
                <a:cubicBezTo>
                  <a:pt x="11259973" y="5342661"/>
                  <a:pt x="10842632" y="5436263"/>
                  <a:pt x="10422749" y="5518693"/>
                </a:cubicBezTo>
                <a:cubicBezTo>
                  <a:pt x="10090287" y="5583904"/>
                  <a:pt x="9756593" y="5642301"/>
                  <a:pt x="9421666" y="5693855"/>
                </a:cubicBezTo>
                <a:cubicBezTo>
                  <a:pt x="9100721" y="5743512"/>
                  <a:pt x="8778938" y="5788079"/>
                  <a:pt x="8456304" y="5827556"/>
                </a:cubicBezTo>
                <a:cubicBezTo>
                  <a:pt x="8209307" y="5857722"/>
                  <a:pt x="7961801" y="5883295"/>
                  <a:pt x="7714041" y="5907503"/>
                </a:cubicBezTo>
                <a:lnTo>
                  <a:pt x="6949978" y="5973283"/>
                </a:lnTo>
                <a:lnTo>
                  <a:pt x="6934569" y="5975354"/>
                </a:lnTo>
                <a:lnTo>
                  <a:pt x="6788750" y="5986715"/>
                </a:lnTo>
                <a:lnTo>
                  <a:pt x="6798241" y="5988535"/>
                </a:lnTo>
                <a:cubicBezTo>
                  <a:pt x="6809920" y="5989001"/>
                  <a:pt x="6822028" y="5986828"/>
                  <a:pt x="6833723" y="5986828"/>
                </a:cubicBezTo>
                <a:cubicBezTo>
                  <a:pt x="6849867" y="5986828"/>
                  <a:pt x="6866012" y="5984221"/>
                  <a:pt x="6882282" y="5983850"/>
                </a:cubicBezTo>
                <a:cubicBezTo>
                  <a:pt x="7114026" y="5978388"/>
                  <a:pt x="7345514" y="5966221"/>
                  <a:pt x="7576876" y="5951323"/>
                </a:cubicBezTo>
                <a:cubicBezTo>
                  <a:pt x="7925570" y="5928855"/>
                  <a:pt x="8274011" y="5900676"/>
                  <a:pt x="8621689" y="5864426"/>
                </a:cubicBezTo>
                <a:cubicBezTo>
                  <a:pt x="8907712" y="5835128"/>
                  <a:pt x="9193011" y="5800493"/>
                  <a:pt x="9477600" y="5760520"/>
                </a:cubicBezTo>
                <a:cubicBezTo>
                  <a:pt x="9862435" y="5706146"/>
                  <a:pt x="10245452" y="5641432"/>
                  <a:pt x="10626651" y="5566363"/>
                </a:cubicBezTo>
                <a:cubicBezTo>
                  <a:pt x="11087341" y="5475243"/>
                  <a:pt x="11544088" y="5367737"/>
                  <a:pt x="11995498" y="5240369"/>
                </a:cubicBezTo>
                <a:lnTo>
                  <a:pt x="12188952" y="5183370"/>
                </a:lnTo>
                <a:lnTo>
                  <a:pt x="12188952" y="5238107"/>
                </a:lnTo>
                <a:lnTo>
                  <a:pt x="11826300" y="5343406"/>
                </a:lnTo>
                <a:cubicBezTo>
                  <a:pt x="11531885" y="5423103"/>
                  <a:pt x="11235310" y="5493989"/>
                  <a:pt x="10936448" y="5557921"/>
                </a:cubicBezTo>
                <a:cubicBezTo>
                  <a:pt x="10620168" y="5625703"/>
                  <a:pt x="10302365" y="5685700"/>
                  <a:pt x="9983034" y="5737926"/>
                </a:cubicBezTo>
                <a:cubicBezTo>
                  <a:pt x="9717606" y="5781375"/>
                  <a:pt x="9451451" y="5820020"/>
                  <a:pt x="9184585" y="5853873"/>
                </a:cubicBezTo>
                <a:cubicBezTo>
                  <a:pt x="8981951" y="5879447"/>
                  <a:pt x="8779319" y="5903530"/>
                  <a:pt x="8576053" y="5923392"/>
                </a:cubicBezTo>
                <a:cubicBezTo>
                  <a:pt x="8338462" y="5946112"/>
                  <a:pt x="8100618" y="5967587"/>
                  <a:pt x="7862392" y="5984843"/>
                </a:cubicBezTo>
                <a:cubicBezTo>
                  <a:pt x="7553105" y="6007187"/>
                  <a:pt x="7243690" y="6025065"/>
                  <a:pt x="6933768" y="6036237"/>
                </a:cubicBezTo>
                <a:cubicBezTo>
                  <a:pt x="6781221" y="6041700"/>
                  <a:pt x="6628676" y="6045548"/>
                  <a:pt x="6476130" y="6050140"/>
                </a:cubicBezTo>
                <a:cubicBezTo>
                  <a:pt x="6437585" y="6048056"/>
                  <a:pt x="6398929" y="6049681"/>
                  <a:pt x="6360703" y="6054983"/>
                </a:cubicBezTo>
                <a:lnTo>
                  <a:pt x="6055614" y="6054983"/>
                </a:lnTo>
                <a:lnTo>
                  <a:pt x="5976289" y="6050389"/>
                </a:lnTo>
                <a:cubicBezTo>
                  <a:pt x="5738826" y="6037976"/>
                  <a:pt x="5501363" y="6024197"/>
                  <a:pt x="5263770" y="6014140"/>
                </a:cubicBezTo>
                <a:cubicBezTo>
                  <a:pt x="4957027" y="6001724"/>
                  <a:pt x="4650663" y="5981244"/>
                  <a:pt x="4345190" y="5952070"/>
                </a:cubicBezTo>
                <a:cubicBezTo>
                  <a:pt x="4020648" y="5921158"/>
                  <a:pt x="3696870" y="5886523"/>
                  <a:pt x="3372201" y="5853501"/>
                </a:cubicBezTo>
                <a:cubicBezTo>
                  <a:pt x="3034653" y="5819239"/>
                  <a:pt x="2697781" y="5779600"/>
                  <a:pt x="2361582" y="5734574"/>
                </a:cubicBezTo>
                <a:cubicBezTo>
                  <a:pt x="1984196" y="5684421"/>
                  <a:pt x="1607962" y="5626695"/>
                  <a:pt x="1232869" y="5561398"/>
                </a:cubicBezTo>
                <a:cubicBezTo>
                  <a:pt x="841970" y="5492685"/>
                  <a:pt x="453644" y="5414197"/>
                  <a:pt x="68483" y="5321691"/>
                </a:cubicBezTo>
                <a:lnTo>
                  <a:pt x="0" y="5304336"/>
                </a:lnTo>
                <a:lnTo>
                  <a:pt x="0" y="5247847"/>
                </a:lnTo>
                <a:lnTo>
                  <a:pt x="72423" y="5266624"/>
                </a:lnTo>
                <a:cubicBezTo>
                  <a:pt x="247899" y="5308802"/>
                  <a:pt x="424058" y="5348062"/>
                  <a:pt x="600566" y="5384994"/>
                </a:cubicBezTo>
                <a:cubicBezTo>
                  <a:pt x="988032" y="5465808"/>
                  <a:pt x="1377788" y="5534706"/>
                  <a:pt x="1769069" y="5595162"/>
                </a:cubicBezTo>
                <a:cubicBezTo>
                  <a:pt x="2051913" y="5638738"/>
                  <a:pt x="2335141" y="5678835"/>
                  <a:pt x="2612900" y="5712104"/>
                </a:cubicBezTo>
                <a:cubicBezTo>
                  <a:pt x="2604892" y="5714711"/>
                  <a:pt x="2593962" y="5704655"/>
                  <a:pt x="2580488" y="5702173"/>
                </a:cubicBezTo>
                <a:cubicBezTo>
                  <a:pt x="2086656" y="5610221"/>
                  <a:pt x="1597284" y="5499328"/>
                  <a:pt x="1112357" y="5369476"/>
                </a:cubicBezTo>
                <a:cubicBezTo>
                  <a:pt x="880233" y="5307405"/>
                  <a:pt x="649550" y="5240927"/>
                  <a:pt x="420307" y="5170043"/>
                </a:cubicBezTo>
                <a:lnTo>
                  <a:pt x="0" y="50311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9B61C4E-8CCE-49E5-85CE-F40D6982AE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29452"/>
            <a:ext cx="9144000" cy="2526738"/>
          </a:xfrm>
        </p:spPr>
        <p:txBody>
          <a:bodyPr>
            <a:normAutofit/>
          </a:bodyPr>
          <a:lstStyle/>
          <a:p>
            <a:r>
              <a:rPr lang="en-US" sz="6600" b="1">
                <a:solidFill>
                  <a:srgbClr val="FFFFFF"/>
                </a:solidFill>
              </a:rPr>
              <a:t>Puerperium and It’s Complication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F75BB892-6D58-4E9E-806C-187662A01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4618" y="3301071"/>
            <a:ext cx="9144000" cy="1626541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sketch line">
            <a:extLst>
              <a:ext uri="{FF2B5EF4-FFF2-40B4-BE49-F238E27FC236}">
                <a16:creationId xmlns="" xmlns:a16="http://schemas.microsoft.com/office/drawing/2014/main" id="{6D080EC2-42B5-4E04-BBF7-F0BC5CB7C9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974206" y="35665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49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85" y="1579418"/>
            <a:ext cx="10428515" cy="4206168"/>
          </a:xfrm>
        </p:spPr>
      </p:pic>
    </p:spTree>
    <p:extLst>
      <p:ext uri="{BB962C8B-B14F-4D97-AF65-F5344CB8AC3E}">
        <p14:creationId xmlns:p14="http://schemas.microsoft.com/office/powerpoint/2010/main" val="206707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Vagina, hymen, pelvic muscles</a:t>
            </a:r>
            <a:r>
              <a:rPr lang="en-US" b="0" i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571500" indent="-571500">
              <a:buNone/>
            </a:pPr>
            <a:endParaRPr lang="en-MY" sz="1400" dirty="0"/>
          </a:p>
          <a:p>
            <a:r>
              <a:rPr lang="en-US" sz="2400" b="0" i="0" dirty="0">
                <a:effectLst/>
                <a:latin typeface="Times New Roman" pitchFamily="18" charset="0"/>
                <a:cs typeface="Times New Roman" pitchFamily="18" charset="0"/>
              </a:rPr>
              <a:t>The vagina is capacious and smooth immediately after delivery. It slowly contracts, but not to its </a:t>
            </a:r>
            <a:r>
              <a:rPr lang="en-US" sz="2400" b="0" i="0" dirty="0" err="1">
                <a:effectLst/>
                <a:latin typeface="Times New Roman" pitchFamily="18" charset="0"/>
                <a:cs typeface="Times New Roman" pitchFamily="18" charset="0"/>
              </a:rPr>
              <a:t>nulligravid</a:t>
            </a:r>
            <a:r>
              <a:rPr lang="en-US" sz="2400" b="0" i="0" dirty="0">
                <a:effectLst/>
                <a:latin typeface="Times New Roman" pitchFamily="18" charset="0"/>
                <a:cs typeface="Times New Roman" pitchFamily="18" charset="0"/>
              </a:rPr>
              <a:t> size; </a:t>
            </a:r>
            <a:r>
              <a:rPr lang="en-US" sz="2400" b="1" i="0" dirty="0" err="1">
                <a:effectLst/>
                <a:latin typeface="Times New Roman" pitchFamily="18" charset="0"/>
                <a:cs typeface="Times New Roman" pitchFamily="18" charset="0"/>
              </a:rPr>
              <a:t>rugae</a:t>
            </a:r>
            <a:r>
              <a:rPr lang="en-US" sz="2400" b="1" i="0" dirty="0">
                <a:effectLst/>
                <a:latin typeface="Times New Roman" pitchFamily="18" charset="0"/>
                <a:cs typeface="Times New Roman" pitchFamily="18" charset="0"/>
              </a:rPr>
              <a:t> are restored in the third week as edema and </a:t>
            </a:r>
            <a:r>
              <a:rPr lang="en-US" sz="2400" b="1" i="0" dirty="0" err="1">
                <a:effectLst/>
                <a:latin typeface="Times New Roman" pitchFamily="18" charset="0"/>
                <a:cs typeface="Times New Roman" pitchFamily="18" charset="0"/>
              </a:rPr>
              <a:t>vascularity</a:t>
            </a:r>
            <a:r>
              <a:rPr lang="en-US" sz="2400" b="1" i="0" dirty="0">
                <a:effectLst/>
                <a:latin typeface="Times New Roman" pitchFamily="18" charset="0"/>
                <a:cs typeface="Times New Roman" pitchFamily="18" charset="0"/>
              </a:rPr>
              <a:t> subside.</a:t>
            </a:r>
          </a:p>
          <a:p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Vaginal dryness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occurs due to drop in estrogen levels making sexual activity painful. (it is recommended to avoid sexual activity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( deep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dyspareunia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for 6 weeks PP) </a:t>
            </a:r>
            <a:endParaRPr lang="en-US" sz="2400" b="0" i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u="sng" dirty="0">
                <a:effectLst/>
                <a:latin typeface="Times New Roman" pitchFamily="18" charset="0"/>
                <a:cs typeface="Times New Roman" pitchFamily="18" charset="0"/>
              </a:rPr>
              <a:t>The hymen</a:t>
            </a:r>
            <a:r>
              <a:rPr lang="en-US" sz="2400" b="0" i="0" dirty="0">
                <a:effectLst/>
                <a:latin typeface="Times New Roman" pitchFamily="18" charset="0"/>
                <a:cs typeface="Times New Roman" pitchFamily="18" charset="0"/>
              </a:rPr>
              <a:t> is replaced by multiple tags of tissue called the </a:t>
            </a:r>
            <a:r>
              <a:rPr lang="en-US" sz="2400" b="0" i="0" dirty="0" err="1">
                <a:effectLst/>
                <a:latin typeface="Times New Roman" pitchFamily="18" charset="0"/>
                <a:cs typeface="Times New Roman" pitchFamily="18" charset="0"/>
              </a:rPr>
              <a:t>carunculae</a:t>
            </a:r>
            <a:r>
              <a:rPr lang="en-US" sz="2400" b="0" i="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i="0" dirty="0" err="1">
                <a:effectLst/>
                <a:latin typeface="Times New Roman" pitchFamily="18" charset="0"/>
                <a:cs typeface="Times New Roman" pitchFamily="18" charset="0"/>
              </a:rPr>
              <a:t>hymenales</a:t>
            </a:r>
            <a:r>
              <a:rPr lang="en-US" sz="2400" b="0" i="0" dirty="0">
                <a:effectLst/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r>
              <a:rPr lang="en-US" sz="2400" b="0" i="0" dirty="0" err="1">
                <a:effectLst/>
                <a:latin typeface="Times New Roman" pitchFamily="18" charset="0"/>
                <a:cs typeface="Times New Roman" pitchFamily="18" charset="0"/>
              </a:rPr>
              <a:t>Fascial</a:t>
            </a:r>
            <a:r>
              <a:rPr lang="en-US" sz="2400" b="0" i="0" dirty="0">
                <a:effectLst/>
                <a:latin typeface="Times New Roman" pitchFamily="18" charset="0"/>
                <a:cs typeface="Times New Roman" pitchFamily="18" charset="0"/>
              </a:rPr>
              <a:t> stretching and trauma during childbirth result in </a:t>
            </a:r>
            <a:r>
              <a:rPr lang="en-US" sz="2400" b="1" i="0" u="sng" dirty="0">
                <a:effectLst/>
                <a:latin typeface="Times New Roman" pitchFamily="18" charset="0"/>
                <a:cs typeface="Times New Roman" pitchFamily="18" charset="0"/>
              </a:rPr>
              <a:t>pelvic muscle relaxation</a:t>
            </a:r>
            <a:r>
              <a:rPr lang="en-US" sz="2400" b="0" i="0" dirty="0">
                <a:effectLst/>
                <a:latin typeface="Times New Roman" pitchFamily="18" charset="0"/>
                <a:cs typeface="Times New Roman" pitchFamily="18" charset="0"/>
              </a:rPr>
              <a:t>, which may not return to the </a:t>
            </a:r>
            <a:r>
              <a:rPr lang="en-US" sz="2400" b="0" i="0" dirty="0" err="1">
                <a:effectLst/>
                <a:latin typeface="Times New Roman" pitchFamily="18" charset="0"/>
                <a:cs typeface="Times New Roman" pitchFamily="18" charset="0"/>
              </a:rPr>
              <a:t>pregravid</a:t>
            </a:r>
            <a:r>
              <a:rPr lang="en-US" sz="2400" b="0" i="0" dirty="0">
                <a:effectLst/>
                <a:latin typeface="Times New Roman" pitchFamily="18" charset="0"/>
                <a:cs typeface="Times New Roman" pitchFamily="18" charset="0"/>
              </a:rPr>
              <a:t> state </a:t>
            </a:r>
            <a:r>
              <a:rPr lang="en-US" sz="2400" b="1" i="0" dirty="0"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0" dirty="0" err="1">
                <a:effectLst/>
                <a:latin typeface="Times New Roman" pitchFamily="18" charset="0"/>
                <a:cs typeface="Times New Roman" pitchFamily="18" charset="0"/>
              </a:rPr>
              <a:t>Kegel</a:t>
            </a:r>
            <a:r>
              <a:rPr lang="en-US" sz="2400" b="1" i="0" dirty="0">
                <a:effectLst/>
                <a:latin typeface="Times New Roman" pitchFamily="18" charset="0"/>
                <a:cs typeface="Times New Roman" pitchFamily="18" charset="0"/>
              </a:rPr>
              <a:t> exercises) .</a:t>
            </a:r>
          </a:p>
          <a:p>
            <a:pPr marL="457200" lvl="1" indent="0">
              <a:buNone/>
            </a:pPr>
            <a:endParaRPr lang="en-MY" sz="1400" dirty="0"/>
          </a:p>
        </p:txBody>
      </p:sp>
    </p:spTree>
    <p:extLst>
      <p:ext uri="{BB962C8B-B14F-4D97-AF65-F5344CB8AC3E}">
        <p14:creationId xmlns:p14="http://schemas.microsoft.com/office/powerpoint/2010/main" val="901894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083C69-6641-448F-ACE0-B6135AB78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effectLst/>
              </a:rPr>
              <a:t>6- h</a:t>
            </a:r>
            <a:r>
              <a:rPr lang="en-US" b="1" i="0">
                <a:solidFill>
                  <a:srgbClr val="FFFFFF"/>
                </a:solidFill>
                <a:effectLst/>
              </a:rPr>
              <a:t>CG , hot flashes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6" name="Arc 11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22C47D-7685-411C-B52C-0819565D7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3157" y="591344"/>
            <a:ext cx="7886699" cy="5585619"/>
          </a:xfrm>
        </p:spPr>
        <p:txBody>
          <a:bodyPr anchor="ctr"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Human chorionic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gonadotropin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hCG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) levels: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HCG values typically return to normal, non-pregnant levels </a:t>
            </a:r>
            <a:r>
              <a:rPr 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2-4 weeks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after a term delivery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but this can take longer.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most serious concern in women with rising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hCG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levels postpartum is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gestational </a:t>
            </a:r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trophoblastic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 disease</a:t>
            </a:r>
          </a:p>
          <a:p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Hot flashes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– Caused by estrogen withdrawal after placental delivery.</a:t>
            </a:r>
          </a:p>
        </p:txBody>
      </p:sp>
    </p:spTree>
    <p:extLst>
      <p:ext uri="{BB962C8B-B14F-4D97-AF65-F5344CB8AC3E}">
        <p14:creationId xmlns:p14="http://schemas.microsoft.com/office/powerpoint/2010/main" val="2728118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MY" sz="4100">
                <a:solidFill>
                  <a:srgbClr val="FFFFFF"/>
                </a:solidFill>
              </a:rPr>
              <a:t>Ovulation and Menstruation</a:t>
            </a:r>
            <a:endParaRPr lang="en-GB" sz="4100">
              <a:solidFill>
                <a:srgbClr val="FFFFFF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31130" y="591344"/>
            <a:ext cx="7707084" cy="5585619"/>
          </a:xfrm>
        </p:spPr>
        <p:txBody>
          <a:bodyPr anchor="ctr">
            <a:normAutofit/>
          </a:bodyPr>
          <a:lstStyle/>
          <a:p>
            <a:pPr lvl="1"/>
            <a:r>
              <a:rPr lang="en-MY" sz="2800" dirty="0">
                <a:latin typeface="Times New Roman" pitchFamily="18" charset="0"/>
                <a:cs typeface="Times New Roman" pitchFamily="18" charset="0"/>
              </a:rPr>
              <a:t>Menstrual flow usually returns by 6-8 weeks in women </a:t>
            </a:r>
            <a:r>
              <a:rPr lang="en-MY" sz="2800" b="1" u="sng" dirty="0">
                <a:latin typeface="Times New Roman" pitchFamily="18" charset="0"/>
                <a:cs typeface="Times New Roman" pitchFamily="18" charset="0"/>
              </a:rPr>
              <a:t>who do not breastfeed</a:t>
            </a:r>
            <a:r>
              <a:rPr lang="en-MY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MY" sz="2800" dirty="0">
                <a:latin typeface="Times New Roman" pitchFamily="18" charset="0"/>
                <a:cs typeface="Times New Roman" pitchFamily="18" charset="0"/>
              </a:rPr>
              <a:t>and they may ovulate as early as 27 days of delivery </a:t>
            </a:r>
          </a:p>
          <a:p>
            <a:pPr lvl="1">
              <a:buNone/>
            </a:pPr>
            <a:endParaRPr lang="en-MY" sz="2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MY" sz="2800" dirty="0">
                <a:latin typeface="Times New Roman" pitchFamily="18" charset="0"/>
                <a:cs typeface="Times New Roman" pitchFamily="18" charset="0"/>
              </a:rPr>
              <a:t>Women </a:t>
            </a:r>
            <a:r>
              <a:rPr lang="en-MY" sz="2800" b="1" u="sng" dirty="0">
                <a:latin typeface="Times New Roman" pitchFamily="18" charset="0"/>
                <a:cs typeface="Times New Roman" pitchFamily="18" charset="0"/>
              </a:rPr>
              <a:t>who breastfeed</a:t>
            </a:r>
            <a:r>
              <a:rPr lang="en-MY" sz="2800" dirty="0">
                <a:latin typeface="Times New Roman" pitchFamily="18" charset="0"/>
                <a:cs typeface="Times New Roman" pitchFamily="18" charset="0"/>
              </a:rPr>
              <a:t> have longer period of amenorrhea and </a:t>
            </a:r>
            <a:r>
              <a:rPr lang="en-MY" sz="2800" dirty="0" err="1">
                <a:latin typeface="Times New Roman" pitchFamily="18" charset="0"/>
                <a:cs typeface="Times New Roman" pitchFamily="18" charset="0"/>
              </a:rPr>
              <a:t>anovulation</a:t>
            </a:r>
            <a:r>
              <a:rPr lang="en-MY" sz="2800" dirty="0">
                <a:latin typeface="Times New Roman" pitchFamily="18" charset="0"/>
                <a:cs typeface="Times New Roman" pitchFamily="18" charset="0"/>
              </a:rPr>
              <a:t> and 50% of them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return to period within 36 weeks of delivery </a:t>
            </a:r>
            <a:endParaRPr lang="en-MY" sz="28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lvl="1">
              <a:buNone/>
            </a:pPr>
            <a:r>
              <a:rPr lang="en-MY" sz="2800" dirty="0">
                <a:latin typeface="Times New Roman" pitchFamily="18" charset="0"/>
                <a:cs typeface="Times New Roman" pitchFamily="18" charset="0"/>
              </a:rPr>
              <a:t>Although Ovulation may not occur for several months. Contraceptive counselling and use should be emphasized to avoid undesired pregnancy.</a:t>
            </a:r>
          </a:p>
          <a:p>
            <a:pPr lvl="1"/>
            <a:endParaRPr lang="en-MY" sz="2000" dirty="0"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49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64B5AE-8A7F-4C62-920C-B86479239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 i="0" dirty="0">
                <a:solidFill>
                  <a:srgbClr val="FFFFFF"/>
                </a:solidFill>
                <a:effectLst/>
              </a:rPr>
              <a:t>Abdominal wall </a:t>
            </a:r>
            <a:endParaRPr lang="ar-QA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CB69016-4865-4A03-9252-C75EB57AF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b="0" i="0" dirty="0">
                <a:effectLst/>
                <a:latin typeface="Times New Roman" pitchFamily="18" charset="0"/>
                <a:cs typeface="Times New Roman" pitchFamily="18" charset="0"/>
              </a:rPr>
              <a:t>The abdominal wall is lax postpartum but regains most, if not all, of its normal muscular tone over several weeks; however, separation (</a:t>
            </a:r>
            <a:r>
              <a:rPr lang="en-US" b="0" i="0" dirty="0" err="1">
                <a:effectLst/>
                <a:latin typeface="Times New Roman" pitchFamily="18" charset="0"/>
                <a:cs typeface="Times New Roman" pitchFamily="18" charset="0"/>
              </a:rPr>
              <a:t>diastasis</a:t>
            </a:r>
            <a:r>
              <a:rPr lang="en-US" b="0" i="0" dirty="0">
                <a:effectLst/>
                <a:latin typeface="Times New Roman" pitchFamily="18" charset="0"/>
                <a:cs typeface="Times New Roman" pitchFamily="18" charset="0"/>
              </a:rPr>
              <a:t>) of the rectus </a:t>
            </a:r>
            <a:r>
              <a:rPr lang="en-US" b="0" i="0" dirty="0" err="1">
                <a:effectLst/>
                <a:latin typeface="Times New Roman" pitchFamily="18" charset="0"/>
                <a:cs typeface="Times New Roman" pitchFamily="18" charset="0"/>
              </a:rPr>
              <a:t>abdominis</a:t>
            </a:r>
            <a:r>
              <a:rPr lang="en-US" b="0" i="0" dirty="0">
                <a:effectLst/>
                <a:latin typeface="Times New Roman" pitchFamily="18" charset="0"/>
                <a:cs typeface="Times New Roman" pitchFamily="18" charset="0"/>
              </a:rPr>
              <a:t> muscles may persist.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ar-QA" dirty="0"/>
          </a:p>
        </p:txBody>
      </p:sp>
      <p:pic>
        <p:nvPicPr>
          <p:cNvPr id="7" name="Picture 2" descr="What is Diastasis Recti and How to Fix It. - Agape Physical Therapy">
            <a:extLst>
              <a:ext uri="{FF2B5EF4-FFF2-40B4-BE49-F238E27FC236}">
                <a16:creationId xmlns="" xmlns:a16="http://schemas.microsoft.com/office/drawing/2014/main" id="{23231966-CADD-458C-A5CB-7D2DD9244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9147" y="705655"/>
            <a:ext cx="8534400" cy="571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13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216 -0.05411 L -0.85425 -0.04671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410" y="482138"/>
            <a:ext cx="9725891" cy="5694825"/>
          </a:xfrm>
        </p:spPr>
      </p:pic>
    </p:spTree>
    <p:extLst>
      <p:ext uri="{BB962C8B-B14F-4D97-AF65-F5344CB8AC3E}">
        <p14:creationId xmlns:p14="http://schemas.microsoft.com/office/powerpoint/2010/main" val="3958898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MY" sz="3700">
                <a:solidFill>
                  <a:srgbClr val="FFFFFF"/>
                </a:solidFill>
              </a:rPr>
              <a:t> Cardiovascular System</a:t>
            </a:r>
            <a:endParaRPr lang="en-GB" sz="3700">
              <a:solidFill>
                <a:srgbClr val="FFFFFF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lvl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Immediately following delivery, there is 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marked increase in peripheral vascular resistance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due to the removal of the low-pressure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uteroplacental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circulatory shunt</a:t>
            </a:r>
          </a:p>
          <a:p>
            <a:pPr lvl="1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cardiac output and plasma volume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gradually returns to normal during the first 2 weeks of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puerperium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/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Rises of pulse may indicate presence of hemorrhage or infection.</a:t>
            </a:r>
          </a:p>
        </p:txBody>
      </p:sp>
    </p:spTree>
    <p:extLst>
      <p:ext uri="{BB962C8B-B14F-4D97-AF65-F5344CB8AC3E}">
        <p14:creationId xmlns:p14="http://schemas.microsoft.com/office/powerpoint/2010/main" val="1780566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1BB867FF-FC45-48F7-8104-F89BE54909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8BB56887-D0D5-4F0C-9E19-7247EB83C8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MY" sz="4000" b="1" dirty="0">
                <a:latin typeface="Times New Roman" pitchFamily="18" charset="0"/>
                <a:cs typeface="Times New Roman" pitchFamily="18" charset="0"/>
              </a:rPr>
              <a:t>Blood</a:t>
            </a:r>
            <a:endParaRPr lang="en-GB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534886"/>
            <a:ext cx="10515600" cy="4642077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MY" dirty="0"/>
          </a:p>
          <a:p>
            <a:pPr lvl="1"/>
            <a:r>
              <a:rPr lang="en-MY" sz="2800" dirty="0" err="1">
                <a:latin typeface="Times New Roman" pitchFamily="18" charset="0"/>
                <a:cs typeface="Times New Roman" pitchFamily="18" charset="0"/>
              </a:rPr>
              <a:t>Leukocytosis</a:t>
            </a:r>
            <a:r>
              <a:rPr lang="en-MY" sz="28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MY" sz="2800" dirty="0" err="1">
                <a:latin typeface="Times New Roman" pitchFamily="18" charset="0"/>
                <a:cs typeface="Times New Roman" pitchFamily="18" charset="0"/>
              </a:rPr>
              <a:t>thrombocytosis</a:t>
            </a:r>
            <a:r>
              <a:rPr lang="en-MY" sz="2800" dirty="0">
                <a:latin typeface="Times New Roman" pitchFamily="18" charset="0"/>
                <a:cs typeface="Times New Roman" pitchFamily="18" charset="0"/>
              </a:rPr>
              <a:t> occur during and after labour.</a:t>
            </a:r>
          </a:p>
          <a:p>
            <a:pPr lvl="1">
              <a:buNone/>
            </a:pPr>
            <a:endParaRPr lang="en-MY" sz="2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MY" sz="2800" b="1" u="sng" dirty="0" err="1">
                <a:latin typeface="Times New Roman" pitchFamily="18" charset="0"/>
                <a:cs typeface="Times New Roman" pitchFamily="18" charset="0"/>
              </a:rPr>
              <a:t>Hematocrit</a:t>
            </a:r>
            <a:r>
              <a:rPr lang="en-MY" sz="2800" dirty="0">
                <a:latin typeface="Times New Roman" pitchFamily="18" charset="0"/>
                <a:cs typeface="Times New Roman" pitchFamily="18" charset="0"/>
              </a:rPr>
              <a:t> drops because of blood loss during delivery,  rises after 3 to 7 day of postpartum.</a:t>
            </a:r>
          </a:p>
          <a:p>
            <a:pPr lvl="1">
              <a:buNone/>
            </a:pPr>
            <a:endParaRPr lang="en-MY" sz="2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MY" sz="2800" b="1" u="sng" dirty="0">
                <a:latin typeface="Times New Roman" pitchFamily="18" charset="0"/>
                <a:cs typeface="Times New Roman" pitchFamily="18" charset="0"/>
              </a:rPr>
              <a:t>Blood  volume </a:t>
            </a:r>
            <a:r>
              <a:rPr lang="en-MY" sz="2800" dirty="0">
                <a:latin typeface="Times New Roman" pitchFamily="18" charset="0"/>
                <a:cs typeface="Times New Roman" pitchFamily="18" charset="0"/>
              </a:rPr>
              <a:t>returns nearly to pre-pregnant state in about 1 week.</a:t>
            </a:r>
          </a:p>
          <a:p>
            <a:pPr marL="402336" lvl="1" indent="0">
              <a:buNone/>
            </a:pPr>
            <a:endParaRPr lang="en-MY" sz="2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MY" sz="2800" b="1" u="sng" dirty="0" err="1">
                <a:latin typeface="Times New Roman" pitchFamily="18" charset="0"/>
                <a:cs typeface="Times New Roman" pitchFamily="18" charset="0"/>
              </a:rPr>
              <a:t>Hypercoagulable</a:t>
            </a:r>
            <a:r>
              <a:rPr lang="en-MY" sz="2800" b="1" u="sng" dirty="0">
                <a:latin typeface="Times New Roman" pitchFamily="18" charset="0"/>
                <a:cs typeface="Times New Roman" pitchFamily="18" charset="0"/>
              </a:rPr>
              <a:t> state </a:t>
            </a:r>
            <a:r>
              <a:rPr lang="en-MY" sz="2800" dirty="0">
                <a:latin typeface="Times New Roman" pitchFamily="18" charset="0"/>
                <a:cs typeface="Times New Roman" pitchFamily="18" charset="0"/>
              </a:rPr>
              <a:t>of pregnancy continues in the first 2 weeks of </a:t>
            </a:r>
            <a:r>
              <a:rPr lang="en-MY" sz="2800" dirty="0" err="1">
                <a:latin typeface="Times New Roman" pitchFamily="18" charset="0"/>
                <a:cs typeface="Times New Roman" pitchFamily="18" charset="0"/>
              </a:rPr>
              <a:t>puerperium</a:t>
            </a:r>
            <a:r>
              <a:rPr lang="en-MY" sz="2800" dirty="0">
                <a:latin typeface="Times New Roman" pitchFamily="18" charset="0"/>
                <a:cs typeface="Times New Roman" pitchFamily="18" charset="0"/>
              </a:rPr>
              <a:t> (risk of DVT and PE)</a:t>
            </a:r>
          </a:p>
        </p:txBody>
      </p:sp>
    </p:spTree>
    <p:extLst>
      <p:ext uri="{BB962C8B-B14F-4D97-AF65-F5344CB8AC3E}">
        <p14:creationId xmlns:p14="http://schemas.microsoft.com/office/powerpoint/2010/main" val="3086976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272" y="1153572"/>
            <a:ext cx="3233058" cy="1948857"/>
          </a:xfrm>
        </p:spPr>
        <p:txBody>
          <a:bodyPr>
            <a:normAutofit/>
          </a:bodyPr>
          <a:lstStyle/>
          <a:p>
            <a:r>
              <a:rPr lang="en-MY" sz="4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Bowel function + urinary system</a:t>
            </a:r>
            <a:endParaRPr lang="en-GB" sz="40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16830" y="261258"/>
            <a:ext cx="7690756" cy="5915706"/>
          </a:xfrm>
        </p:spPr>
        <p:txBody>
          <a:bodyPr anchor="ctr">
            <a:normAutofit fontScale="25000" lnSpcReduction="20000"/>
          </a:bodyPr>
          <a:lstStyle/>
          <a:p>
            <a:pPr>
              <a:buNone/>
            </a:pPr>
            <a:endParaRPr lang="en-MY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MY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MY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MY" sz="5100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MY" sz="9600" b="1" u="sng" dirty="0">
                <a:latin typeface="Times New Roman" pitchFamily="18" charset="0"/>
                <a:cs typeface="Times New Roman" pitchFamily="18" charset="0"/>
              </a:rPr>
              <a:t>Constipation</a:t>
            </a:r>
            <a:r>
              <a:rPr lang="en-MY" sz="9600" dirty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u="sng" dirty="0">
                <a:latin typeface="Times New Roman" pitchFamily="18" charset="0"/>
                <a:cs typeface="Times New Roman" pitchFamily="18" charset="0"/>
              </a:rPr>
              <a:t>due to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MY" sz="9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MY" sz="9600" dirty="0">
                <a:latin typeface="Times New Roman" pitchFamily="18" charset="0"/>
                <a:cs typeface="Times New Roman" pitchFamily="18" charset="0"/>
              </a:rPr>
              <a:t>Low </a:t>
            </a:r>
            <a:r>
              <a:rPr lang="en-MY" sz="9600" dirty="0" err="1">
                <a:latin typeface="Times New Roman" pitchFamily="18" charset="0"/>
                <a:cs typeface="Times New Roman" pitchFamily="18" charset="0"/>
              </a:rPr>
              <a:t>fiber</a:t>
            </a:r>
            <a:r>
              <a:rPr lang="en-MY" sz="9600" dirty="0">
                <a:latin typeface="Times New Roman" pitchFamily="18" charset="0"/>
                <a:cs typeface="Times New Roman" pitchFamily="18" charset="0"/>
              </a:rPr>
              <a:t> diet , dehydration during labour </a:t>
            </a:r>
          </a:p>
          <a:p>
            <a:pPr lvl="1"/>
            <a:r>
              <a:rPr lang="en-MY" sz="9600" dirty="0">
                <a:latin typeface="Times New Roman" pitchFamily="18" charset="0"/>
                <a:cs typeface="Times New Roman" pitchFamily="18" charset="0"/>
              </a:rPr>
              <a:t>Fear of evacuation due to pain from : </a:t>
            </a:r>
          </a:p>
          <a:p>
            <a:pPr marL="201168" lvl="1" indent="0">
              <a:buNone/>
            </a:pPr>
            <a:r>
              <a:rPr lang="en-MY" sz="9600" dirty="0">
                <a:latin typeface="Times New Roman" pitchFamily="18" charset="0"/>
                <a:cs typeface="Times New Roman" pitchFamily="18" charset="0"/>
              </a:rPr>
              <a:t>– sutured perineum</a:t>
            </a:r>
          </a:p>
          <a:p>
            <a:pPr lvl="1">
              <a:buFontTx/>
              <a:buChar char="-"/>
            </a:pPr>
            <a:r>
              <a:rPr lang="en-MY" sz="9600" dirty="0">
                <a:latin typeface="Times New Roman" pitchFamily="18" charset="0"/>
                <a:cs typeface="Times New Roman" pitchFamily="18" charset="0"/>
              </a:rPr>
              <a:t>Prolapsed haemorrhoids </a:t>
            </a:r>
          </a:p>
          <a:p>
            <a:pPr lvl="1">
              <a:buFontTx/>
              <a:buChar char="-"/>
            </a:pPr>
            <a:r>
              <a:rPr lang="en-MY" sz="9600" dirty="0">
                <a:latin typeface="Times New Roman" pitchFamily="18" charset="0"/>
                <a:cs typeface="Times New Roman" pitchFamily="18" charset="0"/>
              </a:rPr>
              <a:t>Anal fissure </a:t>
            </a:r>
          </a:p>
          <a:p>
            <a:pPr lvl="2">
              <a:buNone/>
            </a:pPr>
            <a:endParaRPr lang="en-MY" sz="9600" dirty="0">
              <a:latin typeface="Times New Roman" pitchFamily="18" charset="0"/>
              <a:cs typeface="Times New Roman" pitchFamily="18" charset="0"/>
            </a:endParaRPr>
          </a:p>
          <a:p>
            <a:pPr marL="402336" lvl="1" indent="0">
              <a:buNone/>
            </a:pPr>
            <a:r>
              <a:rPr lang="en-MY" sz="9600" b="1" i="1" u="sng" dirty="0">
                <a:latin typeface="Times New Roman" pitchFamily="18" charset="0"/>
                <a:cs typeface="Times New Roman" pitchFamily="18" charset="0"/>
              </a:rPr>
              <a:t>Urinary retention</a:t>
            </a:r>
          </a:p>
          <a:p>
            <a:pPr marL="402336" lvl="1" indent="0">
              <a:buNone/>
            </a:pPr>
            <a:r>
              <a:rPr lang="en-MY" sz="9600" dirty="0">
                <a:latin typeface="Times New Roman" pitchFamily="18" charset="0"/>
                <a:cs typeface="Times New Roman" pitchFamily="18" charset="0"/>
              </a:rPr>
              <a:t>The first 24 hours after childbirth, </a:t>
            </a:r>
            <a:r>
              <a:rPr lang="en-MY" sz="7200" dirty="0">
                <a:latin typeface="Times New Roman" pitchFamily="18" charset="0"/>
                <a:cs typeface="Times New Roman" pitchFamily="18" charset="0"/>
              </a:rPr>
              <a:t>especially with difficult,  traumatic or instrumental delivery,  or if regional </a:t>
            </a:r>
            <a:r>
              <a:rPr lang="en-MY" sz="7200" dirty="0" err="1">
                <a:latin typeface="Times New Roman" pitchFamily="18" charset="0"/>
                <a:cs typeface="Times New Roman" pitchFamily="18" charset="0"/>
              </a:rPr>
              <a:t>anesthesia</a:t>
            </a:r>
            <a:r>
              <a:rPr lang="en-MY" sz="7200" dirty="0">
                <a:latin typeface="Times New Roman" pitchFamily="18" charset="0"/>
                <a:cs typeface="Times New Roman" pitchFamily="18" charset="0"/>
              </a:rPr>
              <a:t> (spinal/epidural) is used</a:t>
            </a:r>
          </a:p>
          <a:p>
            <a:pPr marL="658368" lvl="2" indent="0">
              <a:buNone/>
            </a:pPr>
            <a:endParaRPr lang="en-MY" sz="96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2"/>
              </a:buClr>
              <a:buSzPct val="96000"/>
              <a:buFont typeface="Arial"/>
              <a:buChar char="•"/>
            </a:pPr>
            <a:r>
              <a:rPr lang="en-US" sz="9600" b="1" i="1" u="sng" dirty="0">
                <a:latin typeface="Times New Roman" pitchFamily="18" charset="0"/>
                <a:cs typeface="Times New Roman" pitchFamily="18" charset="0"/>
              </a:rPr>
              <a:t>There is </a:t>
            </a:r>
            <a:r>
              <a:rPr lang="en-US" sz="9600" b="1" i="1" u="sng" dirty="0" err="1">
                <a:latin typeface="Times New Roman" pitchFamily="18" charset="0"/>
                <a:cs typeface="Times New Roman" pitchFamily="18" charset="0"/>
              </a:rPr>
              <a:t>diuresis</a:t>
            </a:r>
            <a:r>
              <a:rPr lang="en-US" sz="96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during the first five days after delivery . </a:t>
            </a:r>
          </a:p>
          <a:p>
            <a:pPr lvl="1"/>
            <a:r>
              <a:rPr lang="en-MY" sz="9600" dirty="0">
                <a:latin typeface="Times New Roman" pitchFamily="18" charset="0"/>
                <a:cs typeface="Times New Roman" pitchFamily="18" charset="0"/>
              </a:rPr>
              <a:t>Increase urine production in </a:t>
            </a:r>
            <a:r>
              <a:rPr lang="en-MY" sz="9600" dirty="0" err="1">
                <a:latin typeface="Times New Roman" pitchFamily="18" charset="0"/>
                <a:cs typeface="Times New Roman" pitchFamily="18" charset="0"/>
              </a:rPr>
              <a:t>puerperium</a:t>
            </a:r>
            <a:r>
              <a:rPr lang="en-MY" sz="9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endParaRPr lang="en-MY" sz="9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MY" sz="9600" dirty="0">
                <a:latin typeface="Times New Roman" pitchFamily="18" charset="0"/>
                <a:cs typeface="Times New Roman" pitchFamily="18" charset="0"/>
              </a:rPr>
              <a:t>Fluid overload , </a:t>
            </a:r>
            <a:r>
              <a:rPr lang="en-MY" sz="9600" dirty="0" err="1">
                <a:latin typeface="Times New Roman" pitchFamily="18" charset="0"/>
                <a:cs typeface="Times New Roman" pitchFamily="18" charset="0"/>
              </a:rPr>
              <a:t>edema</a:t>
            </a:r>
            <a:r>
              <a:rPr lang="en-MY" sz="9600" dirty="0">
                <a:latin typeface="Times New Roman" pitchFamily="18" charset="0"/>
                <a:cs typeface="Times New Roman" pitchFamily="18" charset="0"/>
              </a:rPr>
              <a:t> .  </a:t>
            </a:r>
            <a:r>
              <a:rPr lang="en-MY" sz="9600" dirty="0" err="1">
                <a:latin typeface="Times New Roman" pitchFamily="18" charset="0"/>
                <a:cs typeface="Times New Roman" pitchFamily="18" charset="0"/>
              </a:rPr>
              <a:t>Diuresis</a:t>
            </a:r>
            <a:r>
              <a:rPr lang="en-MY" sz="9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body’s mechanism of getting rid of the excess fluid retained during pregnancy</a:t>
            </a:r>
          </a:p>
          <a:p>
            <a:pPr lvl="1"/>
            <a:endParaRPr lang="en-MY" sz="9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MY" sz="9600" dirty="0">
                <a:latin typeface="Times New Roman" pitchFamily="18" charset="0"/>
                <a:cs typeface="Times New Roman" pitchFamily="18" charset="0"/>
              </a:rPr>
              <a:t>Increased fluid intake of breastfeeding mothers</a:t>
            </a:r>
          </a:p>
          <a:p>
            <a:pPr>
              <a:buNone/>
            </a:pPr>
            <a:endParaRPr lang="en-MY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MY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FontTx/>
              <a:buChar char="-"/>
            </a:pPr>
            <a:endParaRPr lang="en-MY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FontTx/>
              <a:buChar char="-"/>
            </a:pPr>
            <a:endParaRPr lang="en-MY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FontTx/>
              <a:buChar char="-"/>
            </a:pPr>
            <a:endParaRPr lang="en-MY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FontTx/>
              <a:buChar char="-"/>
            </a:pPr>
            <a:endParaRPr lang="en-MY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FontTx/>
              <a:buChar char="-"/>
            </a:pPr>
            <a:endParaRPr lang="en-MY" dirty="0">
              <a:latin typeface="Times New Roman" pitchFamily="18" charset="0"/>
              <a:cs typeface="Times New Roman" pitchFamily="18" charset="0"/>
            </a:endParaRPr>
          </a:p>
          <a:p>
            <a:pPr lvl="2">
              <a:buFontTx/>
              <a:buChar char="-"/>
            </a:pPr>
            <a:endParaRPr lang="en-MY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009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4F7EBAE4-9945-4473-9E34-B2C66EA0F0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881257" cy="1325563"/>
          </a:xfrm>
        </p:spPr>
        <p:txBody>
          <a:bodyPr>
            <a:normAutofit/>
          </a:bodyPr>
          <a:lstStyle/>
          <a:p>
            <a:r>
              <a:rPr lang="en-MY" dirty="0"/>
              <a:t> </a:t>
            </a:r>
            <a:r>
              <a:rPr lang="en-MY" dirty="0">
                <a:latin typeface="Times New Roman" pitchFamily="18" charset="0"/>
                <a:cs typeface="Times New Roman" pitchFamily="18" charset="0"/>
              </a:rPr>
              <a:t>General Physiological Changes </a:t>
            </a:r>
          </a:p>
        </p:txBody>
      </p:sp>
      <p:sp>
        <p:nvSpPr>
          <p:cNvPr id="12" name="!!Arc">
            <a:extLst>
              <a:ext uri="{FF2B5EF4-FFF2-40B4-BE49-F238E27FC236}">
                <a16:creationId xmlns="" xmlns:a16="http://schemas.microsoft.com/office/drawing/2014/main" id="{70BEB1E7-2F88-40BC-B73D-42E5B6F80B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!!Oval">
            <a:extLst>
              <a:ext uri="{FF2B5EF4-FFF2-40B4-BE49-F238E27FC236}">
                <a16:creationId xmlns="" xmlns:a16="http://schemas.microsoft.com/office/drawing/2014/main" id="{A7B99495-F43F-4D80-A44F-2CB4764EB9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F0B3BAFC-F89C-488A-B180-79BB77618BA2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774457228"/>
              </p:ext>
            </p:extLst>
          </p:nvPr>
        </p:nvGraphicFramePr>
        <p:xfrm>
          <a:off x="751114" y="1518557"/>
          <a:ext cx="10662557" cy="4735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1792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MY" dirty="0">
                <a:solidFill>
                  <a:srgbClr val="FFFFFF"/>
                </a:solidFill>
              </a:rPr>
              <a:t>Definition</a:t>
            </a:r>
          </a:p>
        </p:txBody>
      </p: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MY" sz="2400" dirty="0"/>
          </a:p>
          <a:p>
            <a:pPr marL="0" indent="0"/>
            <a:r>
              <a:rPr lang="en-MY" sz="2400" dirty="0"/>
              <a:t>The period following delivery of the baby and placenta to about 6 weeks postpartum</a:t>
            </a:r>
          </a:p>
          <a:p>
            <a:pPr marL="0" indent="0">
              <a:buNone/>
            </a:pPr>
            <a:endParaRPr lang="en-MY" sz="2400" dirty="0"/>
          </a:p>
          <a:p>
            <a:r>
              <a:rPr lang="en-US" sz="2400" b="0" i="0" dirty="0">
                <a:effectLst/>
                <a:latin typeface="Gill Sans MT (Body)"/>
              </a:rPr>
              <a:t>The ACOG considers postpartum care to extend up to 12 weeks after delivery.</a:t>
            </a:r>
            <a:endParaRPr lang="en-US" sz="2400" dirty="0">
              <a:latin typeface="Gill Sans MT (Body)"/>
            </a:endParaRPr>
          </a:p>
          <a:p>
            <a:endParaRPr lang="en-MY" sz="2400" dirty="0"/>
          </a:p>
          <a:p>
            <a:r>
              <a:rPr lang="en-MY" sz="2400" dirty="0"/>
              <a:t>although menses may not return for much longer.</a:t>
            </a:r>
          </a:p>
        </p:txBody>
      </p:sp>
    </p:spTree>
    <p:extLst>
      <p:ext uri="{BB962C8B-B14F-4D97-AF65-F5344CB8AC3E}">
        <p14:creationId xmlns:p14="http://schemas.microsoft.com/office/powerpoint/2010/main" val="2588221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D6E6F4-782E-4226-AA3E-99AD9F868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Hair and Skin</a:t>
            </a:r>
            <a:endParaRPr lang="ar-QA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8415CD-4D77-492B-BED2-3534528DD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829" y="591344"/>
            <a:ext cx="7854041" cy="5842113"/>
          </a:xfrm>
        </p:spPr>
        <p:txBody>
          <a:bodyPr anchor="ctr">
            <a:normAutofit/>
          </a:bodyPr>
          <a:lstStyle/>
          <a:p>
            <a:r>
              <a:rPr lang="en-US" b="0" i="0" dirty="0" err="1">
                <a:effectLst/>
                <a:latin typeface="Times New Roman" pitchFamily="18" charset="0"/>
                <a:cs typeface="Times New Roman" pitchFamily="18" charset="0"/>
              </a:rPr>
              <a:t>Striae</a:t>
            </a:r>
            <a:r>
              <a:rPr lang="en-US" b="0" i="0" dirty="0">
                <a:effectLst/>
                <a:latin typeface="Times New Roman" pitchFamily="18" charset="0"/>
                <a:cs typeface="Times New Roman" pitchFamily="18" charset="0"/>
              </a:rPr>
              <a:t>, if present, fade from red to silvery but are permanent.</a:t>
            </a:r>
          </a:p>
          <a:p>
            <a:endParaRPr lang="en-US" b="0" i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b="0" i="0" dirty="0">
                <a:effectLst/>
                <a:latin typeface="Times New Roman" pitchFamily="18" charset="0"/>
                <a:cs typeface="Times New Roman" pitchFamily="18" charset="0"/>
              </a:rPr>
              <a:t>Abdominal skin may remain lax if extensive rupture of elastic fibers occurred during pregnancy.</a:t>
            </a:r>
          </a:p>
          <a:p>
            <a:pPr>
              <a:buNone/>
            </a:pPr>
            <a:endParaRPr lang="en-US" b="0" i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b="0" i="0" dirty="0" err="1">
                <a:effectLst/>
                <a:latin typeface="Times New Roman" pitchFamily="18" charset="0"/>
                <a:cs typeface="Times New Roman" pitchFamily="18" charset="0"/>
              </a:rPr>
              <a:t>Chloasma</a:t>
            </a:r>
            <a:r>
              <a:rPr lang="en-US" b="0" i="0" dirty="0">
                <a:effectLst/>
                <a:latin typeface="Times New Roman" pitchFamily="18" charset="0"/>
                <a:cs typeface="Times New Roman" pitchFamily="18" charset="0"/>
              </a:rPr>
              <a:t> resolves, although the timing is not known.</a:t>
            </a:r>
          </a:p>
          <a:p>
            <a:pPr>
              <a:buNone/>
            </a:pPr>
            <a:endParaRPr lang="en-US" b="0" i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b="0" i="0" dirty="0">
                <a:effectLst/>
                <a:latin typeface="Times New Roman" pitchFamily="18" charset="0"/>
                <a:cs typeface="Times New Roman" pitchFamily="18" charset="0"/>
              </a:rPr>
              <a:t>The increase in the ratio of "growing" or </a:t>
            </a:r>
            <a:r>
              <a:rPr lang="en-US" b="0" i="0" dirty="0" err="1">
                <a:effectLst/>
                <a:latin typeface="Times New Roman" pitchFamily="18" charset="0"/>
                <a:cs typeface="Times New Roman" pitchFamily="18" charset="0"/>
              </a:rPr>
              <a:t>anagen</a:t>
            </a:r>
            <a:r>
              <a:rPr lang="en-US" b="0" i="0" dirty="0">
                <a:effectLst/>
                <a:latin typeface="Times New Roman" pitchFamily="18" charset="0"/>
                <a:cs typeface="Times New Roman" pitchFamily="18" charset="0"/>
              </a:rPr>
              <a:t> hair relative to the "resting" or </a:t>
            </a:r>
            <a:r>
              <a:rPr lang="en-US" b="0" i="0" dirty="0" err="1">
                <a:effectLst/>
                <a:latin typeface="Times New Roman" pitchFamily="18" charset="0"/>
                <a:cs typeface="Times New Roman" pitchFamily="18" charset="0"/>
              </a:rPr>
              <a:t>telogen</a:t>
            </a:r>
            <a:r>
              <a:rPr lang="en-US" b="0" i="0" dirty="0">
                <a:effectLst/>
                <a:latin typeface="Times New Roman" pitchFamily="18" charset="0"/>
                <a:cs typeface="Times New Roman" pitchFamily="18" charset="0"/>
              </a:rPr>
              <a:t> hair during pregnancy reverses in the </a:t>
            </a:r>
            <a:r>
              <a:rPr lang="en-US" b="0" i="0" dirty="0" err="1">
                <a:effectLst/>
                <a:latin typeface="Times New Roman" pitchFamily="18" charset="0"/>
                <a:cs typeface="Times New Roman" pitchFamily="18" charset="0"/>
              </a:rPr>
              <a:t>puerperium</a:t>
            </a:r>
            <a:r>
              <a:rPr lang="en-US" b="0" i="0" dirty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ar-QA" sz="2600" dirty="0"/>
          </a:p>
        </p:txBody>
      </p:sp>
    </p:spTree>
    <p:extLst>
      <p:ext uri="{BB962C8B-B14F-4D97-AF65-F5344CB8AC3E}">
        <p14:creationId xmlns:p14="http://schemas.microsoft.com/office/powerpoint/2010/main" val="3895898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altLang="en-US" b="1">
                <a:solidFill>
                  <a:srgbClr val="FFFFFF"/>
                </a:solidFill>
                <a:cs typeface="Times New Roman" panose="02020603050405020304" pitchFamily="18" charset="0"/>
              </a:rPr>
              <a:t>Psychological problems: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326571"/>
            <a:ext cx="6906491" cy="6221185"/>
          </a:xfrm>
        </p:spPr>
        <p:txBody>
          <a:bodyPr anchor="ctr">
            <a:normAutofit/>
          </a:bodyPr>
          <a:lstStyle/>
          <a:p>
            <a:pPr marL="514350" indent="-514350">
              <a:buAutoNum type="arabicPeriod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Baby blues</a:t>
            </a:r>
          </a:p>
          <a:p>
            <a:pPr marL="514350" indent="-514350">
              <a:buNone/>
              <a:defRPr/>
            </a:pPr>
            <a:endParaRPr lang="en-US" b="1" dirty="0">
              <a:effectLst/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b="1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* </a:t>
            </a:r>
            <a:r>
              <a:rPr lang="en-US" sz="2400" u="sng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50 to 85% 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of women experience postpartum blues during the first few weeks after delivery.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 Symptoms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feelings of sadness, mood </a:t>
            </a:r>
            <a:r>
              <a:rPr lang="en-US" sz="2400" dirty="0" err="1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lability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, tearfulness, anxiety or irritability ,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Feeling overwhelmed and that you cant take care of the baby </a:t>
            </a:r>
          </a:p>
          <a:p>
            <a:pPr>
              <a:buNone/>
              <a:defRPr/>
            </a:pP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O</a:t>
            </a:r>
            <a:r>
              <a:rPr lang="en-US" sz="2400" b="1" u="sng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nset : </a:t>
            </a: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4-5 day after delivery and may last for a few hours or a few days.</a:t>
            </a:r>
          </a:p>
          <a:p>
            <a:pPr>
              <a:buNone/>
              <a:defRPr/>
            </a:pPr>
            <a:r>
              <a:rPr lang="en-US" sz="2400" dirty="0"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Remitting spontaneously within two weeks of delivery </a:t>
            </a:r>
          </a:p>
          <a:p>
            <a:pPr>
              <a:buNone/>
              <a:defRPr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466348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Post Partum Depression PPD</a:t>
            </a:r>
            <a:r>
              <a:rPr lang="en-US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6" name="Arc 75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rtl="0">
              <a:buClr>
                <a:schemeClr val="accent2"/>
              </a:buClr>
              <a:buSzPct val="92000"/>
              <a:buFont typeface="Arial"/>
              <a:buChar char="•"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Related solely to pregnancy and childbirth</a:t>
            </a:r>
          </a:p>
          <a:p>
            <a:pPr rtl="0">
              <a:buClr>
                <a:schemeClr val="accent2"/>
              </a:buClr>
              <a:buSzPct val="92000"/>
              <a:buFont typeface="Arial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PPD generally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lasts for 3-6 months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with 25% of patients still affected at 1 year.</a:t>
            </a:r>
          </a:p>
          <a:p>
            <a:pPr rtl="0">
              <a:buClr>
                <a:schemeClr val="accent2"/>
              </a:buClr>
              <a:buSzPct val="92000"/>
              <a:buFont typeface="Arial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PPD greatly affects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patient's ability to complete activities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associated with daily living.</a:t>
            </a:r>
          </a:p>
        </p:txBody>
      </p:sp>
    </p:spTree>
    <p:extLst>
      <p:ext uri="{BB962C8B-B14F-4D97-AF65-F5344CB8AC3E}">
        <p14:creationId xmlns:p14="http://schemas.microsoft.com/office/powerpoint/2010/main" val="3885869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384AC8CD-3B36-4E72-9004-4741643D9A9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14144" y="477078"/>
          <a:ext cx="9997440" cy="5771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1324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4F7EBAE4-9945-4473-9E34-B2C66EA0F0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C9FC48-144E-4062-8832-EDB3A4D0F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 sz="2800" b="1" u="sng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Who is at Risk for Postpartum Depression?</a:t>
            </a:r>
            <a:r>
              <a:rPr lang="en-US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E9A54A3-756C-4336-8624-F54DFC0A77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1399" t="236" r="48601" b="-236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="" xmlns:a16="http://schemas.microsoft.com/office/drawing/2014/main" id="{70BEB1E7-2F88-40BC-B73D-42E5B6F80B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!!Oval">
            <a:extLst>
              <a:ext uri="{FF2B5EF4-FFF2-40B4-BE49-F238E27FC236}">
                <a16:creationId xmlns="" xmlns:a16="http://schemas.microsoft.com/office/drawing/2014/main" id="{A7B99495-F43F-4D80-A44F-2CB4764EB9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9800CBE5-A607-453D-AD5C-0011D2ED42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7469458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4FFB690-D2D3-4DB8-AA08-CB770AD35FE8}"/>
              </a:ext>
            </a:extLst>
          </p:cNvPr>
          <p:cNvSpPr txBox="1"/>
          <p:nvPr/>
        </p:nvSpPr>
        <p:spPr>
          <a:xfrm>
            <a:off x="6374920" y="5880752"/>
            <a:ext cx="5122238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sz="900">
                <a:hlinkClick r:id="rId3" tooltip="https://factly.in/who-did-not-list-out-these-7-brain-damaging-habits/"/>
              </a:rPr>
              <a:t>This Photo</a:t>
            </a:r>
            <a:r>
              <a:rPr lang="ar-JO" sz="900"/>
              <a:t> by Unknown Author is licensed under </a:t>
            </a:r>
            <a:r>
              <a:rPr lang="ar-JO" sz="900">
                <a:hlinkClick r:id="rId9" tooltip="https://creativecommons.org/licenses/by/3.0/"/>
              </a:rPr>
              <a:t>CC BY</a:t>
            </a:r>
            <a:endParaRPr lang="ar-JO" sz="900"/>
          </a:p>
        </p:txBody>
      </p:sp>
    </p:spTree>
    <p:extLst>
      <p:ext uri="{BB962C8B-B14F-4D97-AF65-F5344CB8AC3E}">
        <p14:creationId xmlns:p14="http://schemas.microsoft.com/office/powerpoint/2010/main" val="1556733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2BF9110-7932-43F9-A937-94BEDD6DE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291" y="1055600"/>
            <a:ext cx="3200400" cy="4461163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en-US" sz="3700" b="1" dirty="0">
                <a:solidFill>
                  <a:schemeClr val="bg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Postpartum Psychosis</a:t>
            </a:r>
            <a:r>
              <a:rPr lang="en-US" sz="37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700" b="1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700" dirty="0">
              <a:solidFill>
                <a:schemeClr val="bg1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54A512D-4188-44D4-A3D1-A4D223603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marR="0">
              <a:spcBef>
                <a:spcPts val="0"/>
              </a:spcBef>
              <a:spcAft>
                <a:spcPts val="1360"/>
              </a:spcAft>
            </a:pP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The most severe form of postpartum psychiatric illness. </a:t>
            </a:r>
          </a:p>
          <a:p>
            <a:pPr marL="0" marR="0">
              <a:spcBef>
                <a:spcPts val="0"/>
              </a:spcBef>
              <a:spcAft>
                <a:spcPts val="1360"/>
              </a:spcAft>
            </a:pP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It is a rare event (1 to 2 per 1000 women) after childbirth. </a:t>
            </a:r>
          </a:p>
          <a:p>
            <a:pPr marL="0" marR="0">
              <a:spcBef>
                <a:spcPts val="0"/>
              </a:spcBef>
              <a:spcAft>
                <a:spcPts val="1360"/>
              </a:spcAft>
            </a:pPr>
            <a:r>
              <a:rPr lang="en-US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Onset</a:t>
            </a:r>
            <a:r>
              <a:rPr lang="en-US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of symptoms: as early as the first 48 to 72 hours after delivery. The majority of women with puerperal psychosis develop symptoms within the first two postpartum weeks.</a:t>
            </a:r>
          </a:p>
          <a:p>
            <a:pPr marL="0" marR="0">
              <a:spcBef>
                <a:spcPts val="0"/>
              </a:spcBef>
              <a:spcAft>
                <a:spcPts val="1360"/>
              </a:spcAft>
            </a:pPr>
            <a:endParaRPr lang="en-US" dirty="0">
              <a:latin typeface="+mj-lt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1360"/>
              </a:spcAft>
            </a:pPr>
            <a:endParaRPr lang="en-US" b="1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460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1BB867FF-FC45-48F7-8104-F89BE54909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8BB56887-D0D5-4F0C-9E19-7247EB83C8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9025BF1-6458-4BE5-A994-F1D2F8EE0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3" y="391886"/>
            <a:ext cx="11211747" cy="612321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n-US" sz="2400" b="1" u="sng" dirty="0">
                <a:effectLst/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Symptoms :</a:t>
            </a:r>
          </a:p>
          <a:p>
            <a:pPr marL="539496" indent="-457200">
              <a:buFont typeface="+mj-lt"/>
              <a:buAutoNum type="arabi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Hallucinations</a:t>
            </a:r>
          </a:p>
          <a:p>
            <a:pPr marL="539496" indent="-457200">
              <a:buFont typeface="+mj-lt"/>
              <a:buAutoNum type="arabicPeriod"/>
            </a:pPr>
            <a:r>
              <a:rPr lang="en-US" sz="2400" b="1" i="0" dirty="0">
                <a:effectLst/>
                <a:latin typeface="Times New Roman" pitchFamily="18" charset="0"/>
                <a:cs typeface="Times New Roman" pitchFamily="18" charset="0"/>
              </a:rPr>
              <a:t>delusions 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0" dirty="0">
                <a:effectLst/>
                <a:latin typeface="Times New Roman" pitchFamily="18" charset="0"/>
                <a:cs typeface="Times New Roman" pitchFamily="18" charset="0"/>
              </a:rPr>
              <a:t>a manic mood 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0" dirty="0">
                <a:effectLst/>
                <a:latin typeface="Times New Roman" pitchFamily="18" charset="0"/>
                <a:cs typeface="Times New Roman" pitchFamily="18" charset="0"/>
              </a:rPr>
              <a:t>a low mood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0" dirty="0">
                <a:effectLst/>
                <a:latin typeface="Times New Roman" pitchFamily="18" charset="0"/>
                <a:cs typeface="Times New Roman" pitchFamily="18" charset="0"/>
              </a:rPr>
              <a:t>sometimes a mixture of both a manic mood and a low mood - or rapidly changing moods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0" dirty="0">
                <a:effectLst/>
                <a:latin typeface="Times New Roman" pitchFamily="18" charset="0"/>
                <a:cs typeface="Times New Roman" pitchFamily="18" charset="0"/>
              </a:rPr>
              <a:t>loss of inhibitions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0" dirty="0">
                <a:effectLst/>
                <a:latin typeface="Times New Roman" pitchFamily="18" charset="0"/>
                <a:cs typeface="Times New Roman" pitchFamily="18" charset="0"/>
              </a:rPr>
              <a:t>feeling suspicious or fearful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0" dirty="0">
                <a:effectLst/>
                <a:latin typeface="Times New Roman" pitchFamily="18" charset="0"/>
                <a:cs typeface="Times New Roman" pitchFamily="18" charset="0"/>
              </a:rPr>
              <a:t>restlessness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0" dirty="0">
                <a:effectLst/>
                <a:latin typeface="Times New Roman" pitchFamily="18" charset="0"/>
                <a:cs typeface="Times New Roman" pitchFamily="18" charset="0"/>
              </a:rPr>
              <a:t>feeling very confused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i="0" dirty="0">
                <a:effectLst/>
                <a:latin typeface="Times New Roman" pitchFamily="18" charset="0"/>
                <a:cs typeface="Times New Roman" pitchFamily="18" charset="0"/>
              </a:rPr>
              <a:t>behaving in a way that's out of character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68327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C2679E6A-CE1C-4184-ADBF-886E06F32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387929"/>
            <a:ext cx="10515600" cy="4288943"/>
          </a:xfrm>
        </p:spPr>
      </p:pic>
    </p:spTree>
    <p:extLst>
      <p:ext uri="{BB962C8B-B14F-4D97-AF65-F5344CB8AC3E}">
        <p14:creationId xmlns:p14="http://schemas.microsoft.com/office/powerpoint/2010/main" val="3589430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ED8E54F9-849C-4865-8C5E-FD967B81D7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391AE6B3-1D2D-4C67-A4DB-888635B527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12192000" cy="6054983"/>
          </a:xfrm>
          <a:custGeom>
            <a:avLst/>
            <a:gdLst>
              <a:gd name="connsiteX0" fmla="*/ 6788003 w 12188952"/>
              <a:gd name="connsiteY0" fmla="*/ 5986774 h 6054983"/>
              <a:gd name="connsiteX1" fmla="*/ 6787005 w 12188952"/>
              <a:gd name="connsiteY1" fmla="*/ 5986852 h 6054983"/>
              <a:gd name="connsiteX2" fmla="*/ 6786779 w 12188952"/>
              <a:gd name="connsiteY2" fmla="*/ 5987386 h 6054983"/>
              <a:gd name="connsiteX3" fmla="*/ 0 w 12188952"/>
              <a:gd name="connsiteY3" fmla="*/ 0 h 6054983"/>
              <a:gd name="connsiteX4" fmla="*/ 12188952 w 12188952"/>
              <a:gd name="connsiteY4" fmla="*/ 0 h 6054983"/>
              <a:gd name="connsiteX5" fmla="*/ 12188952 w 12188952"/>
              <a:gd name="connsiteY5" fmla="*/ 5092539 h 6054983"/>
              <a:gd name="connsiteX6" fmla="*/ 12058081 w 12188952"/>
              <a:gd name="connsiteY6" fmla="*/ 5131579 h 6054983"/>
              <a:gd name="connsiteX7" fmla="*/ 11673881 w 12188952"/>
              <a:gd name="connsiteY7" fmla="*/ 5235154 h 6054983"/>
              <a:gd name="connsiteX8" fmla="*/ 10422749 w 12188952"/>
              <a:gd name="connsiteY8" fmla="*/ 5518693 h 6054983"/>
              <a:gd name="connsiteX9" fmla="*/ 9421666 w 12188952"/>
              <a:gd name="connsiteY9" fmla="*/ 5693855 h 6054983"/>
              <a:gd name="connsiteX10" fmla="*/ 8456304 w 12188952"/>
              <a:gd name="connsiteY10" fmla="*/ 5827556 h 6054983"/>
              <a:gd name="connsiteX11" fmla="*/ 7714041 w 12188952"/>
              <a:gd name="connsiteY11" fmla="*/ 5907503 h 6054983"/>
              <a:gd name="connsiteX12" fmla="*/ 6949978 w 12188952"/>
              <a:gd name="connsiteY12" fmla="*/ 5973283 h 6054983"/>
              <a:gd name="connsiteX13" fmla="*/ 6934569 w 12188952"/>
              <a:gd name="connsiteY13" fmla="*/ 5975354 h 6054983"/>
              <a:gd name="connsiteX14" fmla="*/ 6788750 w 12188952"/>
              <a:gd name="connsiteY14" fmla="*/ 5986715 h 6054983"/>
              <a:gd name="connsiteX15" fmla="*/ 6798241 w 12188952"/>
              <a:gd name="connsiteY15" fmla="*/ 5988535 h 6054983"/>
              <a:gd name="connsiteX16" fmla="*/ 6833723 w 12188952"/>
              <a:gd name="connsiteY16" fmla="*/ 5986828 h 6054983"/>
              <a:gd name="connsiteX17" fmla="*/ 6882282 w 12188952"/>
              <a:gd name="connsiteY17" fmla="*/ 5983850 h 6054983"/>
              <a:gd name="connsiteX18" fmla="*/ 7576876 w 12188952"/>
              <a:gd name="connsiteY18" fmla="*/ 5951323 h 6054983"/>
              <a:gd name="connsiteX19" fmla="*/ 8621689 w 12188952"/>
              <a:gd name="connsiteY19" fmla="*/ 5864426 h 6054983"/>
              <a:gd name="connsiteX20" fmla="*/ 9477600 w 12188952"/>
              <a:gd name="connsiteY20" fmla="*/ 5760520 h 6054983"/>
              <a:gd name="connsiteX21" fmla="*/ 10626651 w 12188952"/>
              <a:gd name="connsiteY21" fmla="*/ 5566363 h 6054983"/>
              <a:gd name="connsiteX22" fmla="*/ 11995498 w 12188952"/>
              <a:gd name="connsiteY22" fmla="*/ 5240369 h 6054983"/>
              <a:gd name="connsiteX23" fmla="*/ 12188952 w 12188952"/>
              <a:gd name="connsiteY23" fmla="*/ 5183370 h 6054983"/>
              <a:gd name="connsiteX24" fmla="*/ 12188952 w 12188952"/>
              <a:gd name="connsiteY24" fmla="*/ 5238107 h 6054983"/>
              <a:gd name="connsiteX25" fmla="*/ 11826300 w 12188952"/>
              <a:gd name="connsiteY25" fmla="*/ 5343406 h 6054983"/>
              <a:gd name="connsiteX26" fmla="*/ 10936448 w 12188952"/>
              <a:gd name="connsiteY26" fmla="*/ 5557921 h 6054983"/>
              <a:gd name="connsiteX27" fmla="*/ 9983034 w 12188952"/>
              <a:gd name="connsiteY27" fmla="*/ 5737926 h 6054983"/>
              <a:gd name="connsiteX28" fmla="*/ 9184585 w 12188952"/>
              <a:gd name="connsiteY28" fmla="*/ 5853873 h 6054983"/>
              <a:gd name="connsiteX29" fmla="*/ 8576053 w 12188952"/>
              <a:gd name="connsiteY29" fmla="*/ 5923392 h 6054983"/>
              <a:gd name="connsiteX30" fmla="*/ 7862392 w 12188952"/>
              <a:gd name="connsiteY30" fmla="*/ 5984843 h 6054983"/>
              <a:gd name="connsiteX31" fmla="*/ 6933768 w 12188952"/>
              <a:gd name="connsiteY31" fmla="*/ 6036237 h 6054983"/>
              <a:gd name="connsiteX32" fmla="*/ 6476130 w 12188952"/>
              <a:gd name="connsiteY32" fmla="*/ 6050140 h 6054983"/>
              <a:gd name="connsiteX33" fmla="*/ 6360703 w 12188952"/>
              <a:gd name="connsiteY33" fmla="*/ 6054983 h 6054983"/>
              <a:gd name="connsiteX34" fmla="*/ 6055614 w 12188952"/>
              <a:gd name="connsiteY34" fmla="*/ 6054983 h 6054983"/>
              <a:gd name="connsiteX35" fmla="*/ 5976289 w 12188952"/>
              <a:gd name="connsiteY35" fmla="*/ 6050389 h 6054983"/>
              <a:gd name="connsiteX36" fmla="*/ 5263770 w 12188952"/>
              <a:gd name="connsiteY36" fmla="*/ 6014140 h 6054983"/>
              <a:gd name="connsiteX37" fmla="*/ 4345190 w 12188952"/>
              <a:gd name="connsiteY37" fmla="*/ 5952070 h 6054983"/>
              <a:gd name="connsiteX38" fmla="*/ 3372201 w 12188952"/>
              <a:gd name="connsiteY38" fmla="*/ 5853501 h 6054983"/>
              <a:gd name="connsiteX39" fmla="*/ 2361582 w 12188952"/>
              <a:gd name="connsiteY39" fmla="*/ 5734574 h 6054983"/>
              <a:gd name="connsiteX40" fmla="*/ 1232869 w 12188952"/>
              <a:gd name="connsiteY40" fmla="*/ 5561398 h 6054983"/>
              <a:gd name="connsiteX41" fmla="*/ 68483 w 12188952"/>
              <a:gd name="connsiteY41" fmla="*/ 5321691 h 6054983"/>
              <a:gd name="connsiteX42" fmla="*/ 0 w 12188952"/>
              <a:gd name="connsiteY42" fmla="*/ 5304336 h 6054983"/>
              <a:gd name="connsiteX43" fmla="*/ 0 w 12188952"/>
              <a:gd name="connsiteY43" fmla="*/ 5247847 h 6054983"/>
              <a:gd name="connsiteX44" fmla="*/ 72423 w 12188952"/>
              <a:gd name="connsiteY44" fmla="*/ 5266624 h 6054983"/>
              <a:gd name="connsiteX45" fmla="*/ 600566 w 12188952"/>
              <a:gd name="connsiteY45" fmla="*/ 5384994 h 6054983"/>
              <a:gd name="connsiteX46" fmla="*/ 1769069 w 12188952"/>
              <a:gd name="connsiteY46" fmla="*/ 5595162 h 6054983"/>
              <a:gd name="connsiteX47" fmla="*/ 2612900 w 12188952"/>
              <a:gd name="connsiteY47" fmla="*/ 5712104 h 6054983"/>
              <a:gd name="connsiteX48" fmla="*/ 2580488 w 12188952"/>
              <a:gd name="connsiteY48" fmla="*/ 5702173 h 6054983"/>
              <a:gd name="connsiteX49" fmla="*/ 1112357 w 12188952"/>
              <a:gd name="connsiteY49" fmla="*/ 5369476 h 6054983"/>
              <a:gd name="connsiteX50" fmla="*/ 420307 w 12188952"/>
              <a:gd name="connsiteY50" fmla="*/ 5170043 h 6054983"/>
              <a:gd name="connsiteX51" fmla="*/ 0 w 12188952"/>
              <a:gd name="connsiteY51" fmla="*/ 5031126 h 60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88952" h="6054983">
                <a:moveTo>
                  <a:pt x="6788003" y="5986774"/>
                </a:moveTo>
                <a:lnTo>
                  <a:pt x="6787005" y="5986852"/>
                </a:lnTo>
                <a:lnTo>
                  <a:pt x="6786779" y="5987386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5092539"/>
                </a:lnTo>
                <a:lnTo>
                  <a:pt x="12058081" y="5131579"/>
                </a:lnTo>
                <a:cubicBezTo>
                  <a:pt x="11930517" y="5167793"/>
                  <a:pt x="11802439" y="5202322"/>
                  <a:pt x="11673881" y="5235154"/>
                </a:cubicBezTo>
                <a:cubicBezTo>
                  <a:pt x="11259973" y="5342661"/>
                  <a:pt x="10842632" y="5436263"/>
                  <a:pt x="10422749" y="5518693"/>
                </a:cubicBezTo>
                <a:cubicBezTo>
                  <a:pt x="10090287" y="5583904"/>
                  <a:pt x="9756593" y="5642301"/>
                  <a:pt x="9421666" y="5693855"/>
                </a:cubicBezTo>
                <a:cubicBezTo>
                  <a:pt x="9100721" y="5743512"/>
                  <a:pt x="8778938" y="5788079"/>
                  <a:pt x="8456304" y="5827556"/>
                </a:cubicBezTo>
                <a:cubicBezTo>
                  <a:pt x="8209307" y="5857722"/>
                  <a:pt x="7961801" y="5883295"/>
                  <a:pt x="7714041" y="5907503"/>
                </a:cubicBezTo>
                <a:lnTo>
                  <a:pt x="6949978" y="5973283"/>
                </a:lnTo>
                <a:lnTo>
                  <a:pt x="6934569" y="5975354"/>
                </a:lnTo>
                <a:lnTo>
                  <a:pt x="6788750" y="5986715"/>
                </a:lnTo>
                <a:lnTo>
                  <a:pt x="6798241" y="5988535"/>
                </a:lnTo>
                <a:cubicBezTo>
                  <a:pt x="6809920" y="5989001"/>
                  <a:pt x="6822028" y="5986828"/>
                  <a:pt x="6833723" y="5986828"/>
                </a:cubicBezTo>
                <a:cubicBezTo>
                  <a:pt x="6849867" y="5986828"/>
                  <a:pt x="6866012" y="5984221"/>
                  <a:pt x="6882282" y="5983850"/>
                </a:cubicBezTo>
                <a:cubicBezTo>
                  <a:pt x="7114026" y="5978388"/>
                  <a:pt x="7345514" y="5966221"/>
                  <a:pt x="7576876" y="5951323"/>
                </a:cubicBezTo>
                <a:cubicBezTo>
                  <a:pt x="7925570" y="5928855"/>
                  <a:pt x="8274011" y="5900676"/>
                  <a:pt x="8621689" y="5864426"/>
                </a:cubicBezTo>
                <a:cubicBezTo>
                  <a:pt x="8907712" y="5835128"/>
                  <a:pt x="9193011" y="5800493"/>
                  <a:pt x="9477600" y="5760520"/>
                </a:cubicBezTo>
                <a:cubicBezTo>
                  <a:pt x="9862435" y="5706146"/>
                  <a:pt x="10245452" y="5641432"/>
                  <a:pt x="10626651" y="5566363"/>
                </a:cubicBezTo>
                <a:cubicBezTo>
                  <a:pt x="11087341" y="5475243"/>
                  <a:pt x="11544088" y="5367737"/>
                  <a:pt x="11995498" y="5240369"/>
                </a:cubicBezTo>
                <a:lnTo>
                  <a:pt x="12188952" y="5183370"/>
                </a:lnTo>
                <a:lnTo>
                  <a:pt x="12188952" y="5238107"/>
                </a:lnTo>
                <a:lnTo>
                  <a:pt x="11826300" y="5343406"/>
                </a:lnTo>
                <a:cubicBezTo>
                  <a:pt x="11531885" y="5423103"/>
                  <a:pt x="11235310" y="5493989"/>
                  <a:pt x="10936448" y="5557921"/>
                </a:cubicBezTo>
                <a:cubicBezTo>
                  <a:pt x="10620168" y="5625703"/>
                  <a:pt x="10302365" y="5685700"/>
                  <a:pt x="9983034" y="5737926"/>
                </a:cubicBezTo>
                <a:cubicBezTo>
                  <a:pt x="9717606" y="5781375"/>
                  <a:pt x="9451451" y="5820020"/>
                  <a:pt x="9184585" y="5853873"/>
                </a:cubicBezTo>
                <a:cubicBezTo>
                  <a:pt x="8981951" y="5879447"/>
                  <a:pt x="8779319" y="5903530"/>
                  <a:pt x="8576053" y="5923392"/>
                </a:cubicBezTo>
                <a:cubicBezTo>
                  <a:pt x="8338462" y="5946112"/>
                  <a:pt x="8100618" y="5967587"/>
                  <a:pt x="7862392" y="5984843"/>
                </a:cubicBezTo>
                <a:cubicBezTo>
                  <a:pt x="7553105" y="6007187"/>
                  <a:pt x="7243690" y="6025065"/>
                  <a:pt x="6933768" y="6036237"/>
                </a:cubicBezTo>
                <a:cubicBezTo>
                  <a:pt x="6781221" y="6041700"/>
                  <a:pt x="6628676" y="6045548"/>
                  <a:pt x="6476130" y="6050140"/>
                </a:cubicBezTo>
                <a:cubicBezTo>
                  <a:pt x="6437585" y="6048056"/>
                  <a:pt x="6398929" y="6049681"/>
                  <a:pt x="6360703" y="6054983"/>
                </a:cubicBezTo>
                <a:lnTo>
                  <a:pt x="6055614" y="6054983"/>
                </a:lnTo>
                <a:lnTo>
                  <a:pt x="5976289" y="6050389"/>
                </a:lnTo>
                <a:cubicBezTo>
                  <a:pt x="5738826" y="6037976"/>
                  <a:pt x="5501363" y="6024197"/>
                  <a:pt x="5263770" y="6014140"/>
                </a:cubicBezTo>
                <a:cubicBezTo>
                  <a:pt x="4957027" y="6001724"/>
                  <a:pt x="4650663" y="5981244"/>
                  <a:pt x="4345190" y="5952070"/>
                </a:cubicBezTo>
                <a:cubicBezTo>
                  <a:pt x="4020648" y="5921158"/>
                  <a:pt x="3696870" y="5886523"/>
                  <a:pt x="3372201" y="5853501"/>
                </a:cubicBezTo>
                <a:cubicBezTo>
                  <a:pt x="3034653" y="5819239"/>
                  <a:pt x="2697781" y="5779600"/>
                  <a:pt x="2361582" y="5734574"/>
                </a:cubicBezTo>
                <a:cubicBezTo>
                  <a:pt x="1984196" y="5684421"/>
                  <a:pt x="1607962" y="5626695"/>
                  <a:pt x="1232869" y="5561398"/>
                </a:cubicBezTo>
                <a:cubicBezTo>
                  <a:pt x="841970" y="5492685"/>
                  <a:pt x="453644" y="5414197"/>
                  <a:pt x="68483" y="5321691"/>
                </a:cubicBezTo>
                <a:lnTo>
                  <a:pt x="0" y="5304336"/>
                </a:lnTo>
                <a:lnTo>
                  <a:pt x="0" y="5247847"/>
                </a:lnTo>
                <a:lnTo>
                  <a:pt x="72423" y="5266624"/>
                </a:lnTo>
                <a:cubicBezTo>
                  <a:pt x="247899" y="5308802"/>
                  <a:pt x="424058" y="5348062"/>
                  <a:pt x="600566" y="5384994"/>
                </a:cubicBezTo>
                <a:cubicBezTo>
                  <a:pt x="988032" y="5465808"/>
                  <a:pt x="1377788" y="5534706"/>
                  <a:pt x="1769069" y="5595162"/>
                </a:cubicBezTo>
                <a:cubicBezTo>
                  <a:pt x="2051913" y="5638738"/>
                  <a:pt x="2335141" y="5678835"/>
                  <a:pt x="2612900" y="5712104"/>
                </a:cubicBezTo>
                <a:cubicBezTo>
                  <a:pt x="2604892" y="5714711"/>
                  <a:pt x="2593962" y="5704655"/>
                  <a:pt x="2580488" y="5702173"/>
                </a:cubicBezTo>
                <a:cubicBezTo>
                  <a:pt x="2086656" y="5610221"/>
                  <a:pt x="1597284" y="5499328"/>
                  <a:pt x="1112357" y="5369476"/>
                </a:cubicBezTo>
                <a:cubicBezTo>
                  <a:pt x="880233" y="5307405"/>
                  <a:pt x="649550" y="5240927"/>
                  <a:pt x="420307" y="5170043"/>
                </a:cubicBezTo>
                <a:lnTo>
                  <a:pt x="0" y="50311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A489AD-FA9D-47F4-B14E-6C4A2ECD4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29452"/>
            <a:ext cx="9144000" cy="2526738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</a:rPr>
              <a:t>Puerperal complications</a:t>
            </a:r>
            <a:br>
              <a:rPr lang="en-US" sz="6600" dirty="0">
                <a:solidFill>
                  <a:srgbClr val="FFFFFF"/>
                </a:solidFill>
              </a:rPr>
            </a:br>
            <a:endParaRPr lang="ar-JO" sz="6600" dirty="0">
              <a:solidFill>
                <a:srgbClr val="FFFFFF"/>
              </a:solidFill>
            </a:endParaRPr>
          </a:p>
        </p:txBody>
      </p:sp>
      <p:sp>
        <p:nvSpPr>
          <p:cNvPr id="20" name="sketch line">
            <a:extLst>
              <a:ext uri="{FF2B5EF4-FFF2-40B4-BE49-F238E27FC236}">
                <a16:creationId xmlns="" xmlns:a16="http://schemas.microsoft.com/office/drawing/2014/main" id="{6D080EC2-42B5-4E04-BBF7-F0BC5CB7C99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974206" y="35665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312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="" xmlns:a16="http://schemas.microsoft.com/office/drawing/2014/main" id="{D278ADA9-6383-4BDD-80D2-8899A40268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84B7147-B0F6-40ED-B5A2-FF72BC8198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36D2DE0-0628-4A9A-A59D-7BA8B5EB30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48E405C9-94BE-41DA-928C-DEC9A8550E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BFE1EB-FB98-479F-AB1F-0DC4C6E033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5031" y="1380754"/>
            <a:ext cx="5561938" cy="2513516"/>
          </a:xfrm>
        </p:spPr>
        <p:txBody>
          <a:bodyPr>
            <a:normAutofit/>
          </a:bodyPr>
          <a:lstStyle/>
          <a:p>
            <a:r>
              <a:rPr lang="en-US" dirty="0"/>
              <a:t>Puerperal Pyrexia</a:t>
            </a:r>
            <a:br>
              <a:rPr lang="en-US" dirty="0"/>
            </a:br>
            <a:endParaRPr lang="en-US" dirty="0"/>
          </a:p>
        </p:txBody>
      </p:sp>
      <p:sp>
        <p:nvSpPr>
          <p:cNvPr id="15" name="Arc 14">
            <a:extLst>
              <a:ext uri="{FF2B5EF4-FFF2-40B4-BE49-F238E27FC236}">
                <a16:creationId xmlns="" xmlns:a16="http://schemas.microsoft.com/office/drawing/2014/main" id="{D2091A72-D5BB-42AC-8FD3-F7747D9086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6ED12BFC-A737-46AF-8411-481112D54B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66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67DB3F-BA26-4FD8-BE71-754207D42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1- Postpartum shivering:</a:t>
            </a:r>
            <a:endParaRPr lang="ar-QA">
              <a:solidFill>
                <a:srgbClr val="FFFFFF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44A7A52-0151-4A78-92AB-C3DCE8A83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b="1" dirty="0"/>
              <a:t> </a:t>
            </a:r>
            <a:r>
              <a:rPr lang="en-US" b="0" i="0" dirty="0">
                <a:effectLst/>
                <a:latin typeface="Gill Sans MT (Body)"/>
              </a:rPr>
              <a:t>Postpartum shivering or chills are observed in 25 to 50 % of women. Shivering usually starts 1 to 30 minutes post-delivery and lasts for 2 to 60 minutes. The cause is unknown.</a:t>
            </a:r>
          </a:p>
          <a:p>
            <a:r>
              <a:rPr lang="en-US" b="0" i="0" dirty="0">
                <a:effectLst/>
                <a:latin typeface="Gill Sans MT (Body)"/>
              </a:rPr>
              <a:t>Treatment is supportive with warm blankets and/or warm air</a:t>
            </a:r>
            <a:r>
              <a:rPr lang="en-US" b="0" i="0" dirty="0">
                <a:effectLst/>
                <a:latin typeface="Arial" panose="020B0604020202020204" pitchFamily="34" charset="0"/>
              </a:rPr>
              <a:t>.</a:t>
            </a:r>
          </a:p>
          <a:p>
            <a:endParaRPr lang="ar-QA" dirty="0"/>
          </a:p>
        </p:txBody>
      </p:sp>
    </p:spTree>
    <p:extLst>
      <p:ext uri="{BB962C8B-B14F-4D97-AF65-F5344CB8AC3E}">
        <p14:creationId xmlns:p14="http://schemas.microsoft.com/office/powerpoint/2010/main" val="36841528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34066D6-1B59-4642-A86D-39464CEE97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="" xmlns:a16="http://schemas.microsoft.com/office/drawing/2014/main" id="{18E928D9-3091-4385-B979-265D55AD02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8541EA-2F6C-43B2-B494-779327341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795509"/>
            <a:ext cx="4092525" cy="144150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>
                <a:solidFill>
                  <a:srgbClr val="FFFFFF"/>
                </a:solidFill>
              </a:rPr>
              <a:t>definition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7D602432-D774-4CF5-94E8-7D52D01059D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A644251-1EE5-48C3-9A0D-7F11408430AA}"/>
              </a:ext>
            </a:extLst>
          </p:cNvPr>
          <p:cNvSpPr txBox="1"/>
          <p:nvPr/>
        </p:nvSpPr>
        <p:spPr>
          <a:xfrm>
            <a:off x="5600699" y="1306287"/>
            <a:ext cx="5845629" cy="3464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temperature of 38ºC or higher on any two of the first 10 days postpartum exclusive of the first 24 hours (orally)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CBF9EBB4-5078-47B2-AAA0-DF4A88D818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8C9CFB8-F560-4093-8DDF-E4728025565D}"/>
              </a:ext>
            </a:extLst>
          </p:cNvPr>
          <p:cNvSpPr txBox="1"/>
          <p:nvPr/>
        </p:nvSpPr>
        <p:spPr>
          <a:xfrm>
            <a:off x="6221563" y="2078183"/>
            <a:ext cx="4521285" cy="18715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3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349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310475D-9340-4550-96CB-29F22A994E3F}"/>
              </a:ext>
            </a:extLst>
          </p:cNvPr>
          <p:cNvSpPr txBox="1"/>
          <p:nvPr/>
        </p:nvSpPr>
        <p:spPr>
          <a:xfrm>
            <a:off x="3200400" y="669471"/>
            <a:ext cx="4980214" cy="497363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Inflammation in the site of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cesarian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incision, episiotomy, laceration associated with delivery,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On exam, painful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erythematous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and edematous wound and discharge or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vulvar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edema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with fever persistent despite antibiotic treatment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develop around postoperative day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4A42FB6-EE28-4582-A6E0-31D48913DEF2}"/>
              </a:ext>
            </a:extLst>
          </p:cNvPr>
          <p:cNvSpPr txBox="1"/>
          <p:nvPr/>
        </p:nvSpPr>
        <p:spPr>
          <a:xfrm>
            <a:off x="8541885" y="630465"/>
            <a:ext cx="3372530" cy="5525406"/>
          </a:xfrm>
          <a:prstGeom prst="rect">
            <a:avLst/>
          </a:prstGeom>
          <a:noFill/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Treatment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remove suture under tension 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Clean and dress with antiseptic solution 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Analgesia + antibiotics  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Sitz bath </a:t>
            </a:r>
          </a:p>
          <a:p>
            <a:pPr>
              <a:lnSpc>
                <a:spcPct val="9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Healing by primary intension or secondary suturing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F8192D8-DB74-4DF6-B9B3-B41DCB691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28" y="261891"/>
            <a:ext cx="2752354" cy="2709275"/>
          </a:xfrm>
          <a:prstGeom prst="rect">
            <a:avLst/>
          </a:prstGeom>
          <a:solidFill>
            <a:schemeClr val="accent2"/>
          </a:solidFill>
          <a:ln w="174625" cmpd="thinThick">
            <a:solidFill>
              <a:schemeClr val="accent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Wound infection</a:t>
            </a:r>
          </a:p>
        </p:txBody>
      </p:sp>
    </p:spTree>
    <p:extLst>
      <p:ext uri="{BB962C8B-B14F-4D97-AF65-F5344CB8AC3E}">
        <p14:creationId xmlns:p14="http://schemas.microsoft.com/office/powerpoint/2010/main" val="268821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C4879EFC-8E62-4E00-973C-C45EE9EC6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2D77CB7-EF41-4F80-83FF-D3DC110EF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195943"/>
            <a:ext cx="10909640" cy="9470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Breast engorgement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7855855-5325-40A7-A31E-D94975E47CA7}"/>
              </a:ext>
            </a:extLst>
          </p:cNvPr>
          <p:cNvSpPr txBox="1"/>
          <p:nvPr/>
        </p:nvSpPr>
        <p:spPr>
          <a:xfrm>
            <a:off x="0" y="1233292"/>
            <a:ext cx="10909643" cy="552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2-3 postpartum day if breastfeeding has not been effectively established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7B5563C-7E98-4D2A-9E46-DA19AD173FEF}"/>
              </a:ext>
            </a:extLst>
          </p:cNvPr>
          <p:cNvSpPr txBox="1"/>
          <p:nvPr/>
        </p:nvSpPr>
        <p:spPr>
          <a:xfrm>
            <a:off x="0" y="1914882"/>
            <a:ext cx="11642271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Breast engorgement may give rise to puerperal fever of up to 39ºC in 13% of mothers, however other infective causes must be excluded</a:t>
            </a:r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BD69BE1-C93C-431D-9E24-D1BE95427892}"/>
              </a:ext>
            </a:extLst>
          </p:cNvPr>
          <p:cNvSpPr txBox="1"/>
          <p:nvPr/>
        </p:nvSpPr>
        <p:spPr>
          <a:xfrm>
            <a:off x="0" y="2798813"/>
            <a:ext cx="11682593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Primary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engorgement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interstitial edema and onset of copious milk production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Secondary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engorgement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US" sz="2400" b="0" i="0" dirty="0">
                <a:solidFill>
                  <a:srgbClr val="232323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mother's milk supply exceeds the amount of milk removed by her infant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9D7E2CD-AF61-4CCE-AC71-0C2374D5976C}"/>
              </a:ext>
            </a:extLst>
          </p:cNvPr>
          <p:cNvSpPr txBox="1"/>
          <p:nvPr/>
        </p:nvSpPr>
        <p:spPr>
          <a:xfrm>
            <a:off x="195943" y="4082143"/>
            <a:ext cx="11495314" cy="2547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manual expression, firm support, applying an ice bag and an electric breast pump, warm compresses before feeding to enhance let-down and facilitate milk removal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mild analgesics such as acetaminophen, ibuprofen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1416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8159FB-9E50-4974-B378-1DEA05C18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3818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Infectious Mastitis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7BB2A3D-5E34-48CE-A38A-A65A7B229924}"/>
              </a:ext>
            </a:extLst>
          </p:cNvPr>
          <p:cNvSpPr txBox="1"/>
          <p:nvPr/>
        </p:nvSpPr>
        <p:spPr>
          <a:xfrm>
            <a:off x="331327" y="1592432"/>
            <a:ext cx="1013142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Mastitis can occur when a blocked duct obstructs the flow of milk and distends the alveoli so milk extravasates into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perilobular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tissue, initiating an inflammatory process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affected segment of the breast is painful and appears red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oedematous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, Flulike symptoms develop associated with a tachycardia and pyrexia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CB2633D-B531-46EA-A4CC-DF584D92DC30}"/>
              </a:ext>
            </a:extLst>
          </p:cNvPr>
          <p:cNvSpPr txBox="1"/>
          <p:nvPr/>
        </p:nvSpPr>
        <p:spPr>
          <a:xfrm>
            <a:off x="396641" y="5851888"/>
            <a:ext cx="107331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most common sources of infection are, first, from the baby’s nose or throat and, second, from an infected umbilical cord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8E58F19-0B55-4585-96F0-50DB1A7D045E}"/>
              </a:ext>
            </a:extLst>
          </p:cNvPr>
          <p:cNvSpPr txBox="1"/>
          <p:nvPr/>
        </p:nvSpPr>
        <p:spPr>
          <a:xfrm>
            <a:off x="380312" y="4328844"/>
            <a:ext cx="106709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most common infecting organism is Staphylococcus aureus, which is found in 40 % of women with mastitis. Other bacteria include (coagulase-negative , staphylococci and Streptococcus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viridans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.) </a:t>
            </a:r>
          </a:p>
        </p:txBody>
      </p:sp>
    </p:spTree>
    <p:extLst>
      <p:ext uri="{BB962C8B-B14F-4D97-AF65-F5344CB8AC3E}">
        <p14:creationId xmlns:p14="http://schemas.microsoft.com/office/powerpoint/2010/main" val="837786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9" name="Google Shape;54279;p1"/>
          <p:cNvSpPr txBox="1"/>
          <p:nvPr/>
        </p:nvSpPr>
        <p:spPr>
          <a:xfrm>
            <a:off x="378886" y="378731"/>
            <a:ext cx="10715400" cy="29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Management: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includes isolation of the mother and baby, stop breastfeeding from the affected breast, expression of milk either manually or by electric pump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microbiological culture and sensitivity </a:t>
            </a:r>
            <a:r>
              <a:rPr lang="en-US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(Flucloxacillin can be used while awaiting sensitivity results)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Then appropriate antibiotic should be continued for 7 to 10 days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80" name="Google Shape;54280;p1"/>
          <p:cNvSpPr txBox="1"/>
          <p:nvPr/>
        </p:nvSpPr>
        <p:spPr>
          <a:xfrm>
            <a:off x="738292" y="3428990"/>
            <a:ext cx="10715400" cy="15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 complication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About 10 % of women with mastitis develop a breast abscess. Treatment is by a radial surgical incision and drainage under general anaesthesia.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B68EB-B823-428F-9714-15E425564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Chest complications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D955E7D-4F73-4AE0-909B-276BE6C7B2C0}"/>
              </a:ext>
            </a:extLst>
          </p:cNvPr>
          <p:cNvSpPr txBox="1"/>
          <p:nvPr/>
        </p:nvSpPr>
        <p:spPr>
          <a:xfrm>
            <a:off x="951865" y="1506689"/>
            <a:ext cx="91935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first 24 hours after delivery particularly after general anesthesia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="" xmlns:a16="http://schemas.microsoft.com/office/drawing/2014/main" id="{00EF9E02-4282-42E5-844E-EE7793B8C835}"/>
              </a:ext>
            </a:extLst>
          </p:cNvPr>
          <p:cNvCxnSpPr>
            <a:cxnSpLocks/>
          </p:cNvCxnSpPr>
          <p:nvPr/>
        </p:nvCxnSpPr>
        <p:spPr>
          <a:xfrm rot="5400000">
            <a:off x="5147768" y="2609939"/>
            <a:ext cx="441665" cy="40134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E23E761-AFAF-48CE-B4C3-0AC4CBF4B032}"/>
              </a:ext>
            </a:extLst>
          </p:cNvPr>
          <p:cNvSpPr txBox="1"/>
          <p:nvPr/>
        </p:nvSpPr>
        <p:spPr>
          <a:xfrm>
            <a:off x="2645229" y="2943858"/>
            <a:ext cx="23349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Atelectasis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="" xmlns:a16="http://schemas.microsoft.com/office/drawing/2014/main" id="{DC88CBD9-B8DD-40D5-BB05-536E68851D8A}"/>
              </a:ext>
            </a:extLst>
          </p:cNvPr>
          <p:cNvCxnSpPr>
            <a:cxnSpLocks/>
          </p:cNvCxnSpPr>
          <p:nvPr/>
        </p:nvCxnSpPr>
        <p:spPr>
          <a:xfrm rot="16200000" flipH="1">
            <a:off x="5702925" y="2638369"/>
            <a:ext cx="441664" cy="344487"/>
          </a:xfrm>
          <a:prstGeom prst="bentConnector3">
            <a:avLst>
              <a:gd name="adj1" fmla="val 5201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27229DD-FFB1-4C6B-BAAA-56D084596A9D}"/>
              </a:ext>
            </a:extLst>
          </p:cNvPr>
          <p:cNvSpPr txBox="1"/>
          <p:nvPr/>
        </p:nvSpPr>
        <p:spPr>
          <a:xfrm>
            <a:off x="5923756" y="2954500"/>
            <a:ext cx="32525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Aspiration pneumonia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2F81AE02-A561-4E6E-8412-8CF3D4FE0152}"/>
              </a:ext>
            </a:extLst>
          </p:cNvPr>
          <p:cNvSpPr txBox="1"/>
          <p:nvPr/>
        </p:nvSpPr>
        <p:spPr>
          <a:xfrm>
            <a:off x="653143" y="4101483"/>
            <a:ext cx="520611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Ass. With general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anasthesia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associated with fever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can be prevented by physiotherapy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="" xmlns:a16="http://schemas.microsoft.com/office/drawing/2014/main" id="{4941F27B-2A9A-4858-8684-376117A34890}"/>
              </a:ext>
            </a:extLst>
          </p:cNvPr>
          <p:cNvCxnSpPr>
            <a:cxnSpLocks/>
            <a:stCxn id="14" idx="2"/>
          </p:cNvCxnSpPr>
          <p:nvPr/>
        </p:nvCxnSpPr>
        <p:spPr>
          <a:xfrm flipH="1">
            <a:off x="3395690" y="3405523"/>
            <a:ext cx="417036" cy="580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="" xmlns:a16="http://schemas.microsoft.com/office/drawing/2014/main" id="{38268A5F-021E-47FA-8B54-A2EECD680924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7550035" y="3416165"/>
            <a:ext cx="457623" cy="6853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CD59BDEA-E458-4194-835B-FE6B6B6F3AF2}"/>
              </a:ext>
            </a:extLst>
          </p:cNvPr>
          <p:cNvSpPr txBox="1"/>
          <p:nvPr/>
        </p:nvSpPr>
        <p:spPr>
          <a:xfrm>
            <a:off x="7178705" y="4113904"/>
            <a:ext cx="45452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Mendleson’s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syndrome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spiking temperature, wheezing, dyspnea, and hypoxia </a:t>
            </a:r>
          </a:p>
        </p:txBody>
      </p:sp>
    </p:spTree>
    <p:extLst>
      <p:ext uri="{BB962C8B-B14F-4D97-AF65-F5344CB8AC3E}">
        <p14:creationId xmlns:p14="http://schemas.microsoft.com/office/powerpoint/2010/main" val="29716397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BB815C-CBAB-4ECF-A627-460D6E168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71789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Venous thromboembolism and pulmonary embolism</a:t>
            </a:r>
          </a:p>
        </p:txBody>
      </p:sp>
      <p:graphicFrame>
        <p:nvGraphicFramePr>
          <p:cNvPr id="13" name="TextBox 10">
            <a:extLst>
              <a:ext uri="{FF2B5EF4-FFF2-40B4-BE49-F238E27FC236}">
                <a16:creationId xmlns="" xmlns:a16="http://schemas.microsoft.com/office/drawing/2014/main" id="{F12C6D7D-3E85-4B99-AE4B-C2DE624576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4564697"/>
              </p:ext>
            </p:extLst>
          </p:nvPr>
        </p:nvGraphicFramePr>
        <p:xfrm>
          <a:off x="783771" y="1382064"/>
          <a:ext cx="9070759" cy="3157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F239929-73AE-4884-8753-54233E88210E}"/>
              </a:ext>
            </a:extLst>
          </p:cNvPr>
          <p:cNvSpPr txBox="1"/>
          <p:nvPr/>
        </p:nvSpPr>
        <p:spPr>
          <a:xfrm>
            <a:off x="326571" y="4910137"/>
            <a:ext cx="11381015" cy="1947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</a:pP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Clinical Picture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Pulmonary embolism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Acute-onset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dyspnea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sharp pain,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hemoptysis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DVT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Edema, Leg pain, Tenderness, Warmth or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erythema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of the skin over particular area</a:t>
            </a:r>
          </a:p>
        </p:txBody>
      </p:sp>
    </p:spTree>
    <p:extLst>
      <p:ext uri="{BB962C8B-B14F-4D97-AF65-F5344CB8AC3E}">
        <p14:creationId xmlns:p14="http://schemas.microsoft.com/office/powerpoint/2010/main" val="79153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1BB867FF-FC45-48F7-8104-F89BE54909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8BB56887-D0D5-4F0C-9E19-7247EB83C8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CE9010E-2A62-4327-B575-1415B46447C0}"/>
              </a:ext>
            </a:extLst>
          </p:cNvPr>
          <p:cNvSpPr txBox="1"/>
          <p:nvPr/>
        </p:nvSpPr>
        <p:spPr>
          <a:xfrm>
            <a:off x="838200" y="424543"/>
            <a:ext cx="10515600" cy="4702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INVESTIGATION: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lower limb compression ultrasound done within 24-48 hr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Venography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MRI can b useful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Treatment: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full anticoagulant therapy (ex: Heparins,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warfarin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factor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inhibitors)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Endovascular and surgical interventions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Percutanous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transcatheter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treatment of DVT (Thrombus removal, Mechanical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thrombectomy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Angioplasty,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Stenting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005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5852C1-4283-45E4-A618-A5BBC99B0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4100" dirty="0">
                <a:solidFill>
                  <a:srgbClr val="FFFFFF"/>
                </a:solidFill>
              </a:rPr>
              <a:t>Hypertension</a:t>
            </a:r>
            <a:endParaRPr lang="ar-JO" sz="41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53D174-6860-4AE0-B5E3-8B4100920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patients with severe pre-eclampsia should be managed for the first 24 hours on a high-dependency unit until their blood pressure is controlled and they achieve a good diuresis.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Their blood pressure should be kept under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150/100mmhg</a:t>
            </a:r>
          </a:p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Labetolol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or slow-release nifedipine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are good choices for this, and are commonly needed for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1–2 weeks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postnatally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Patients who still hypertensive beyond 6weeks should be referred to a specialist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Blood pressure should be tested in every postnatal visit</a:t>
            </a:r>
            <a:endParaRPr lang="ar-JO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9968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1" y="1153572"/>
            <a:ext cx="5020887" cy="44611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Urinary complications</a:t>
            </a:r>
            <a:br>
              <a:rPr lang="en-US" sz="3600" b="1" dirty="0">
                <a:solidFill>
                  <a:srgbClr val="FFFFFF"/>
                </a:solidFill>
              </a:rPr>
            </a:br>
            <a:r>
              <a:rPr lang="en-US" sz="3600" b="1" dirty="0">
                <a:solidFill>
                  <a:srgbClr val="FFFFFF"/>
                </a:solidFill>
              </a:rPr>
              <a:t>Urine retention </a:t>
            </a:r>
            <a:endParaRPr lang="ar-JO" sz="3600" b="1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sz="2000" dirty="0"/>
              <a:t> </a:t>
            </a:r>
            <a:endParaRPr lang="ar-JO" sz="2000" dirty="0"/>
          </a:p>
        </p:txBody>
      </p:sp>
      <p:sp>
        <p:nvSpPr>
          <p:cNvPr id="7" name="عنصر نائب للمحتوى 2"/>
          <p:cNvSpPr txBox="1">
            <a:spLocks/>
          </p:cNvSpPr>
          <p:nvPr/>
        </p:nvSpPr>
        <p:spPr>
          <a:xfrm>
            <a:off x="4544786" y="1134788"/>
            <a:ext cx="7130143" cy="5037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Leave an indwelling catheter on continuous drainage for 48 hours.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After the bladder has been continuously emptied, the catheter can be removed and then the volumes of urine passed can be monitored.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1BB867FF-FC45-48F7-8104-F89BE54909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8BB56887-D0D5-4F0C-9E19-7247EB83C8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23E23A-439A-4930-9362-4B13E895F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857" y="538844"/>
            <a:ext cx="10515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2- Uterine involution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Immediately after delivery of the placenta, the uterus begins to return to its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nonpregnant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size and condition, a process termed uterine involution.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ar-Q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8DBC43-A5E2-4E8C-BE97-2CB6061DB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600" b="1" i="0" u="sng" dirty="0">
                <a:effectLst/>
                <a:latin typeface="Times New Roman" pitchFamily="18" charset="0"/>
                <a:cs typeface="Times New Roman" pitchFamily="18" charset="0"/>
              </a:rPr>
              <a:t>Immediately after delivery</a:t>
            </a:r>
            <a:r>
              <a:rPr lang="en-US" sz="2600" b="0" i="0" dirty="0">
                <a:effectLst/>
                <a:latin typeface="Times New Roman" pitchFamily="18" charset="0"/>
                <a:cs typeface="Times New Roman" pitchFamily="18" charset="0"/>
              </a:rPr>
              <a:t>, the </a:t>
            </a:r>
            <a:r>
              <a:rPr lang="en-US" sz="2600" b="0" i="0" dirty="0" err="1">
                <a:effectLst/>
                <a:latin typeface="Times New Roman" pitchFamily="18" charset="0"/>
                <a:cs typeface="Times New Roman" pitchFamily="18" charset="0"/>
              </a:rPr>
              <a:t>fundus</a:t>
            </a:r>
            <a:r>
              <a:rPr lang="en-US" sz="2600" b="0" i="0" dirty="0">
                <a:effectLst/>
                <a:latin typeface="Times New Roman" pitchFamily="18" charset="0"/>
                <a:cs typeface="Times New Roman" pitchFamily="18" charset="0"/>
              </a:rPr>
              <a:t> is normally firm, </a:t>
            </a:r>
            <a:r>
              <a:rPr lang="en-US" sz="2600" b="0" i="0" dirty="0" err="1">
                <a:effectLst/>
                <a:latin typeface="Times New Roman" pitchFamily="18" charset="0"/>
                <a:cs typeface="Times New Roman" pitchFamily="18" charset="0"/>
              </a:rPr>
              <a:t>nontender</a:t>
            </a:r>
            <a:r>
              <a:rPr lang="en-US" sz="2600" b="0" i="0" dirty="0">
                <a:effectLst/>
                <a:latin typeface="Times New Roman" pitchFamily="18" charset="0"/>
                <a:cs typeface="Times New Roman" pitchFamily="18" charset="0"/>
              </a:rPr>
              <a:t>, globular, and located midway between the </a:t>
            </a:r>
            <a:r>
              <a:rPr lang="en-US" sz="2600" b="0" i="0" dirty="0" err="1">
                <a:effectLst/>
                <a:latin typeface="Times New Roman" pitchFamily="18" charset="0"/>
                <a:cs typeface="Times New Roman" pitchFamily="18" charset="0"/>
              </a:rPr>
              <a:t>symphysis</a:t>
            </a:r>
            <a:r>
              <a:rPr lang="en-US" sz="2600" b="0" i="0" dirty="0">
                <a:effectLst/>
                <a:latin typeface="Times New Roman" pitchFamily="18" charset="0"/>
                <a:cs typeface="Times New Roman" pitchFamily="18" charset="0"/>
              </a:rPr>
              <a:t> pubis and umbilicus. </a:t>
            </a:r>
          </a:p>
          <a:p>
            <a:r>
              <a:rPr lang="en-US" sz="2600" b="1" i="0" u="sng" dirty="0">
                <a:effectLst/>
                <a:latin typeface="Times New Roman" pitchFamily="18" charset="0"/>
                <a:cs typeface="Times New Roman" pitchFamily="18" charset="0"/>
              </a:rPr>
              <a:t>In the next 12 hours</a:t>
            </a:r>
            <a:r>
              <a:rPr lang="en-US" sz="2600" b="0" i="0" dirty="0">
                <a:effectLst/>
                <a:latin typeface="Times New Roman" pitchFamily="18" charset="0"/>
                <a:cs typeface="Times New Roman" pitchFamily="18" charset="0"/>
              </a:rPr>
              <a:t>, it rises to just above or below the umbilicus, then recedes by approximately 1 cm/day to again lie midway between the </a:t>
            </a:r>
            <a:r>
              <a:rPr lang="en-US" sz="2600" b="0" i="0" dirty="0" err="1">
                <a:effectLst/>
                <a:latin typeface="Times New Roman" pitchFamily="18" charset="0"/>
                <a:cs typeface="Times New Roman" pitchFamily="18" charset="0"/>
              </a:rPr>
              <a:t>symphysis</a:t>
            </a:r>
            <a:r>
              <a:rPr lang="en-US" sz="2600" b="0" i="0" dirty="0">
                <a:effectLst/>
                <a:latin typeface="Times New Roman" pitchFamily="18" charset="0"/>
                <a:cs typeface="Times New Roman" pitchFamily="18" charset="0"/>
              </a:rPr>
              <a:t> pubis and umbilicus by the end of the first postpartum week. </a:t>
            </a:r>
          </a:p>
          <a:p>
            <a:r>
              <a:rPr lang="en-US" sz="2600" b="0" i="0" dirty="0">
                <a:effectLst/>
                <a:latin typeface="Times New Roman" pitchFamily="18" charset="0"/>
                <a:cs typeface="Times New Roman" pitchFamily="18" charset="0"/>
              </a:rPr>
              <a:t>It is not palpable abdominally by </a:t>
            </a:r>
            <a:r>
              <a:rPr lang="en-US" sz="2600" b="1" i="0" u="sng" dirty="0">
                <a:effectLst/>
                <a:latin typeface="Times New Roman" pitchFamily="18" charset="0"/>
                <a:cs typeface="Times New Roman" pitchFamily="18" charset="0"/>
              </a:rPr>
              <a:t>two weeks postpartum </a:t>
            </a:r>
            <a:r>
              <a:rPr lang="en-US" sz="2600" b="0" i="0" dirty="0">
                <a:effectLst/>
                <a:latin typeface="Times New Roman" pitchFamily="18" charset="0"/>
                <a:cs typeface="Times New Roman" pitchFamily="18" charset="0"/>
              </a:rPr>
              <a:t>and attains its normal </a:t>
            </a:r>
            <a:r>
              <a:rPr lang="en-US" sz="2600" b="0" i="0" dirty="0" err="1">
                <a:effectLst/>
                <a:latin typeface="Times New Roman" pitchFamily="18" charset="0"/>
                <a:cs typeface="Times New Roman" pitchFamily="18" charset="0"/>
              </a:rPr>
              <a:t>nonpregnant</a:t>
            </a:r>
            <a:r>
              <a:rPr lang="en-US" sz="2600" b="0" i="0" dirty="0">
                <a:effectLst/>
                <a:latin typeface="Times New Roman" pitchFamily="18" charset="0"/>
                <a:cs typeface="Times New Roman" pitchFamily="18" charset="0"/>
              </a:rPr>
              <a:t> size by six to eight weeks postpartum.</a:t>
            </a:r>
          </a:p>
          <a:p>
            <a:r>
              <a:rPr lang="en-US" sz="2600" b="0" i="0" dirty="0">
                <a:effectLst/>
                <a:latin typeface="Times New Roman" pitchFamily="18" charset="0"/>
                <a:cs typeface="Times New Roman" pitchFamily="18" charset="0"/>
              </a:rPr>
              <a:t>The weight of the uterus decreases from approximately 1000 g immediately postpartum to 60 g six to eight weeks later.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endParaRPr lang="ar-QA" sz="2600" dirty="0"/>
          </a:p>
        </p:txBody>
      </p:sp>
    </p:spTree>
    <p:extLst>
      <p:ext uri="{BB962C8B-B14F-4D97-AF65-F5344CB8AC3E}">
        <p14:creationId xmlns:p14="http://schemas.microsoft.com/office/powerpoint/2010/main" val="1833858965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</a:rPr>
              <a:t>Incontinence of urine</a:t>
            </a:r>
            <a:endParaRPr lang="ar-JO" b="1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Urinary incontinence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will occur in approximately 15% of women who will have it to persist for 3 months after birth. </a:t>
            </a: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is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frequently seen following instrumental delivery and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least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frequently after elective caesarean section.</a:t>
            </a: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Complications to the ureter are most commonly seen after a complicated caesarean section, when ureteric injury may either result in a ureteric fistula or ureteric occlusion.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/>
              <a:t/>
            </a:r>
            <a:br>
              <a:rPr lang="en-US" sz="1800" dirty="0"/>
            </a:br>
            <a:endParaRPr lang="ar-JO" sz="1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="" xmlns:a16="http://schemas.microsoft.com/office/drawing/2014/main" id="{BA79A7CF-01AF-4178-9369-94E0C90EB0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315C95-762F-4B5E-9798-AA02D92B2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Urinary tract infection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250BDA7-ABAA-4430-8283-65388B4169E4}"/>
              </a:ext>
            </a:extLst>
          </p:cNvPr>
          <p:cNvSpPr txBox="1"/>
          <p:nvPr/>
        </p:nvSpPr>
        <p:spPr>
          <a:xfrm>
            <a:off x="4238260" y="5610377"/>
            <a:ext cx="4981064" cy="1395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99413ED5-9ED4-4772-BCE4-2BCAE6B12E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4357C93-F0CB-4A1C-8F77-4E90637898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90F533E9-6690-41A8-A372-4C6C622D02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A75454C-14DE-48A6-B238-8832923E81C1}"/>
              </a:ext>
            </a:extLst>
          </p:cNvPr>
          <p:cNvSpPr txBox="1"/>
          <p:nvPr/>
        </p:nvSpPr>
        <p:spPr>
          <a:xfrm>
            <a:off x="408215" y="767443"/>
            <a:ext cx="7256826" cy="5098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Clinical picture : </a:t>
            </a:r>
          </a:p>
          <a:p>
            <a:pPr>
              <a:spcAft>
                <a:spcPts val="600"/>
              </a:spcAft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GB" sz="2400" u="sng" dirty="0">
                <a:latin typeface="Times New Roman" pitchFamily="18" charset="0"/>
                <a:cs typeface="Times New Roman" pitchFamily="18" charset="0"/>
              </a:rPr>
              <a:t>Lower urinary symptoms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: frequency, urgency, dysuria , haematuria</a:t>
            </a:r>
          </a:p>
          <a:p>
            <a:pPr>
              <a:spcAft>
                <a:spcPts val="600"/>
              </a:spcAft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GB" sz="2400" u="sng" dirty="0">
                <a:latin typeface="Times New Roman" pitchFamily="18" charset="0"/>
                <a:cs typeface="Times New Roman" pitchFamily="18" charset="0"/>
              </a:rPr>
              <a:t>pyelonephritis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: fever, vomiting and flank pain and tenderness 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Management :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4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Fluid if there is signs of dehydration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Proper antibiotic : Trimethoprim-sulfamethoxazole , nitrofurantoin, ciprofloxacin</a:t>
            </a:r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57206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1169901"/>
            <a:ext cx="3200400" cy="44611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Incontinence of feces</a:t>
            </a:r>
            <a:endParaRPr lang="ar-JO" b="1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641272" y="212271"/>
            <a:ext cx="8278586" cy="6270171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35% of women undergoing their first vaginal delivery develop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anal sphincter injury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Approximately 10% will still have anal symptoms of urgency or incontinence at 3 months after birth.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Etiology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include 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instrumental delivery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(use of vacuum 16%  extraction is associated with less perineal trauma than forceps 32% delivery) 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Prolonged second stage of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457200" indent="-457200">
              <a:buAutoNum type="arabicPeriod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birthweight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over 4.0 kg, </a:t>
            </a:r>
          </a:p>
          <a:p>
            <a:pPr marL="457200" indent="-457200">
              <a:buAutoNum type="arabicPeriod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occipito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‐posterior position 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episiotomy.</a:t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 women who have a recognized anal sphincter rupture,  37% continue to have anal incontinence despite primary sphincter repair. </a:t>
            </a:r>
            <a:endParaRPr lang="ar-JO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82" name="Google Shape;5428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Puerperal sepsis (Genital tract infection)</a:t>
            </a:r>
            <a:endParaRPr/>
          </a:p>
        </p:txBody>
      </p:sp>
      <p:sp>
        <p:nvSpPr>
          <p:cNvPr id="54283" name="Google Shape;54283;p2"/>
          <p:cNvSpPr txBox="1"/>
          <p:nvPr/>
        </p:nvSpPr>
        <p:spPr>
          <a:xfrm>
            <a:off x="231213" y="2199032"/>
            <a:ext cx="11040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84" name="Google Shape;54284;p2"/>
          <p:cNvSpPr txBox="1"/>
          <p:nvPr/>
        </p:nvSpPr>
        <p:spPr>
          <a:xfrm>
            <a:off x="231213" y="1861458"/>
            <a:ext cx="10852200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Placental separation exposes area equivalent to an open wound, retained products of conception and blood clots within the uterus can provide a culture medium for infection. Although associated lacerations of the genital tract, Caesarean section wound and episiotomy.</a:t>
            </a:r>
            <a:endParaRPr/>
          </a:p>
        </p:txBody>
      </p:sp>
      <p:sp>
        <p:nvSpPr>
          <p:cNvPr id="54285" name="Google Shape;54285;p2"/>
          <p:cNvSpPr txBox="1"/>
          <p:nvPr/>
        </p:nvSpPr>
        <p:spPr>
          <a:xfrm>
            <a:off x="283029" y="3859509"/>
            <a:ext cx="1758000" cy="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Etiology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54286" name="Google Shape;54286;p2"/>
          <p:cNvSpPr txBox="1"/>
          <p:nvPr/>
        </p:nvSpPr>
        <p:spPr>
          <a:xfrm>
            <a:off x="424543" y="4751614"/>
            <a:ext cx="9307200" cy="9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usually polymicrobial (mixed flora normally colonizes the perineum and lower genital tract.)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E74CA5-C519-4518-8CF3-007BBBFC7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Risk factors</a:t>
            </a:r>
          </a:p>
        </p:txBody>
      </p:sp>
      <p:sp>
        <p:nvSpPr>
          <p:cNvPr id="14" name="Arc 13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BF4AE99-88BE-459E-BB85-B88C001BD71C}"/>
              </a:ext>
            </a:extLst>
          </p:cNvPr>
          <p:cNvSpPr txBox="1"/>
          <p:nvPr/>
        </p:nvSpPr>
        <p:spPr>
          <a:xfrm>
            <a:off x="4196443" y="591344"/>
            <a:ext cx="7995557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Antenatal intrauterine infection</a:t>
            </a:r>
          </a:p>
          <a:p>
            <a:pPr marL="2286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Caesarean section</a:t>
            </a:r>
          </a:p>
          <a:p>
            <a:pPr marL="2286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Cervical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cerclage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2286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Prolonged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or Prolonged rupture of membranes</a:t>
            </a:r>
          </a:p>
          <a:p>
            <a:pPr marL="2286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Instrumental delivery</a:t>
            </a:r>
          </a:p>
          <a:p>
            <a:pPr marL="2286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Multiple vaginal examinations</a:t>
            </a:r>
          </a:p>
          <a:p>
            <a:pPr marL="2286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Manual removal of the placenta</a:t>
            </a:r>
          </a:p>
          <a:p>
            <a:pPr marL="2286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Retained products of conception</a:t>
            </a:r>
          </a:p>
          <a:p>
            <a:pPr marL="2286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Non-obstetric, e.g. obesity, diabetes, human immunodeficiency virus (HIV)</a:t>
            </a:r>
          </a:p>
        </p:txBody>
      </p:sp>
    </p:spTree>
    <p:extLst>
      <p:ext uri="{BB962C8B-B14F-4D97-AF65-F5344CB8AC3E}">
        <p14:creationId xmlns:p14="http://schemas.microsoft.com/office/powerpoint/2010/main" val="33216348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6652F6-20EA-477B-BAE1-4D2926DA8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Symptoms and signs</a:t>
            </a:r>
          </a:p>
        </p:txBody>
      </p:sp>
      <p:sp>
        <p:nvSpPr>
          <p:cNvPr id="14" name="Arc 13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6087BB7-9FB0-4F3F-9871-C9D61FF8835E}"/>
              </a:ext>
            </a:extLst>
          </p:cNvPr>
          <p:cNvSpPr txBox="1"/>
          <p:nvPr/>
        </p:nvSpPr>
        <p:spPr>
          <a:xfrm>
            <a:off x="4447308" y="591344"/>
            <a:ext cx="6906491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general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fever, Malaise, rigors headache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Abdominal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discomfort, vomiting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diarrhoea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Genitals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Offensive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lochia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Secondary post partum hemorrhage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Pyrexia, tachycardia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toxic look, pallor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Infected wounds – Caesarean/episiotomy 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Peritonism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Paralytic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ileus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Uterus –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subinvluoted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boggy, tender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Indurated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adnexa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parametritis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51435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Bogginess in pelvis (abscess)</a:t>
            </a:r>
          </a:p>
        </p:txBody>
      </p:sp>
    </p:spTree>
    <p:extLst>
      <p:ext uri="{BB962C8B-B14F-4D97-AF65-F5344CB8AC3E}">
        <p14:creationId xmlns:p14="http://schemas.microsoft.com/office/powerpoint/2010/main" val="21807236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C2554CA6-288E-4202-BC52-2E5A8F0C0A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10BB131-AC8E-4A8E-A5D1-36260F720C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7B84B1-A92C-44F1-99E0-F1C44D58C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Investigations</a:t>
            </a:r>
          </a:p>
        </p:txBody>
      </p:sp>
      <p:sp>
        <p:nvSpPr>
          <p:cNvPr id="16" name="Arc 15">
            <a:extLst>
              <a:ext uri="{FF2B5EF4-FFF2-40B4-BE49-F238E27FC236}">
                <a16:creationId xmlns="" xmlns:a16="http://schemas.microsoft.com/office/drawing/2014/main" id="{5B7778FC-632E-4DCA-A7CB-0D7731CCF9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FA23A907-97FB-4A8F-880A-DD77401C42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7AD83A7-6A0E-40E8-A29F-119F28668EC4}"/>
              </a:ext>
            </a:extLst>
          </p:cNvPr>
          <p:cNvSpPr txBox="1"/>
          <p:nvPr/>
        </p:nvSpPr>
        <p:spPr>
          <a:xfrm>
            <a:off x="5370153" y="1526033"/>
            <a:ext cx="5536397" cy="3935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CBC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Urea and electrolytes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Clotting screen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ABG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High vaginal swabs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Pelvic ultrasound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20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D91550-FDEE-4855-87C0-5F74EC151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7875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Complications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FC075E9-0618-48FE-A7C6-8C1403552A9C}"/>
              </a:ext>
            </a:extLst>
          </p:cNvPr>
          <p:cNvSpPr txBox="1"/>
          <p:nvPr/>
        </p:nvSpPr>
        <p:spPr>
          <a:xfrm>
            <a:off x="751115" y="2464547"/>
            <a:ext cx="65250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Late :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Infertility : like 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perisalpingitis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Tubo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-ovarian abscesses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Intrauterine adhesion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350DFAC-2903-41BD-8CAC-508AC82719B2}"/>
              </a:ext>
            </a:extLst>
          </p:cNvPr>
          <p:cNvSpPr txBox="1"/>
          <p:nvPr/>
        </p:nvSpPr>
        <p:spPr>
          <a:xfrm>
            <a:off x="767444" y="1298529"/>
            <a:ext cx="81674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Early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wound infection,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metritis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pelvic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cellulitis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pelvic abscess, pelvic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thrombophlebitis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septic shock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11C70BF-8EC7-41D0-8F1B-3956EDA1BFFC}"/>
              </a:ext>
            </a:extLst>
          </p:cNvPr>
          <p:cNvSpPr txBox="1"/>
          <p:nvPr/>
        </p:nvSpPr>
        <p:spPr>
          <a:xfrm>
            <a:off x="865415" y="4280004"/>
            <a:ext cx="60945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Rare 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Necrotizing fasciitis </a:t>
            </a:r>
          </a:p>
        </p:txBody>
      </p:sp>
    </p:spTree>
    <p:extLst>
      <p:ext uri="{BB962C8B-B14F-4D97-AF65-F5344CB8AC3E}">
        <p14:creationId xmlns:p14="http://schemas.microsoft.com/office/powerpoint/2010/main" val="12295100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43D1650-2FDB-46A4-833B-537AE82771DE}"/>
              </a:ext>
            </a:extLst>
          </p:cNvPr>
          <p:cNvSpPr txBox="1"/>
          <p:nvPr/>
        </p:nvSpPr>
        <p:spPr>
          <a:xfrm>
            <a:off x="587111" y="321342"/>
            <a:ext cx="10131425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cap="all" dirty="0">
                <a:ln w="3175" cmpd="sng">
                  <a:noFill/>
                </a:ln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Treatment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A337C39-E488-4B1E-8EAD-D7E9714ED589}"/>
              </a:ext>
            </a:extLst>
          </p:cNvPr>
          <p:cNvSpPr txBox="1"/>
          <p:nvPr/>
        </p:nvSpPr>
        <p:spPr>
          <a:xfrm>
            <a:off x="538126" y="1283785"/>
            <a:ext cx="10287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Bed rest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Increase oral fluid intake / IV fluid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Analgesia , antipyretics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IV antibiotics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clindamycin 900mg every 8 h plus gentamicin 5mg/kg every 24h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If GBS colonize  : plus ampicillin 2g IV every 6h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Isolate baby just if the mother severely ill </a:t>
            </a:r>
          </a:p>
        </p:txBody>
      </p:sp>
    </p:spTree>
    <p:extLst>
      <p:ext uri="{BB962C8B-B14F-4D97-AF65-F5344CB8AC3E}">
        <p14:creationId xmlns:p14="http://schemas.microsoft.com/office/powerpoint/2010/main" val="13880016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1EDF4A-E661-4BE4-B5BF-4BFCA050A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169900"/>
            <a:ext cx="3739243" cy="4461163"/>
          </a:xfrm>
        </p:spPr>
        <p:txBody>
          <a:bodyPr>
            <a:normAutofit/>
          </a:bodyPr>
          <a:lstStyle/>
          <a:p>
            <a:r>
              <a:rPr lang="en-US" sz="4100" b="1" u="sng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Subinvolution</a:t>
            </a:r>
            <a:r>
              <a:rPr lang="en-US" sz="4100" b="1" u="sng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of the uterus :</a:t>
            </a:r>
            <a:br>
              <a:rPr lang="en-US" sz="4100" b="1" u="sng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100" dirty="0">
                <a:solidFill>
                  <a:srgbClr val="FFFFFF"/>
                </a:solidFill>
              </a:rPr>
              <a:t/>
            </a:r>
            <a:br>
              <a:rPr lang="en-US" sz="4100" dirty="0">
                <a:solidFill>
                  <a:srgbClr val="FFFFFF"/>
                </a:solidFill>
              </a:rPr>
            </a:b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involution is impaired and retracted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endParaRPr lang="ar-JO" sz="4100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0E0F33-ED7B-4587-9EFC-3409AAC36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0" y="293914"/>
            <a:ext cx="7674429" cy="5883049"/>
          </a:xfrm>
        </p:spPr>
        <p:txBody>
          <a:bodyPr anchor="ctr">
            <a:normAutofit/>
          </a:bodyPr>
          <a:lstStyle/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grandmultiparity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, multiple gestation,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polyhydrominous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cesarian section, prolapsed uterus , uterine fibroids </a:t>
            </a:r>
          </a:p>
          <a:p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Clinical features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mainly asymptomatic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Abnormal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lochial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discharge either excessive or prolonged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Excessive uterine bleeding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Irregular cramp like pain due to presence of retained products or rise in temperature in case of sepsis</a:t>
            </a:r>
            <a:endParaRPr lang="ar-JO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CB2AFF05-09E1-4EFB-B10B-A0144C8DA1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835" y="993912"/>
            <a:ext cx="5556906" cy="544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492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004A8AE1-9605-41DC-920F-A4B8E8F239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c 18">
            <a:extLst>
              <a:ext uri="{FF2B5EF4-FFF2-40B4-BE49-F238E27FC236}">
                <a16:creationId xmlns="" xmlns:a16="http://schemas.microsoft.com/office/drawing/2014/main" id="{5B7778FC-632E-4DCA-A7CB-0D7731CCF9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790889" flipH="1">
            <a:off x="715850" y="795372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7582D36-502D-45E5-9C70-841BAE748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7586"/>
            <a:ext cx="7380514" cy="62701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Signs : </a:t>
            </a:r>
          </a:p>
          <a:p>
            <a:pPr marL="0" indent="0">
              <a:buNone/>
            </a:pPr>
            <a:endParaRPr lang="en-US" b="1" u="sng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 uterine height is greater than the normal for the particular day of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puerperium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Presence of features responsible for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subinvolution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Management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only when present with other pathology</a:t>
            </a:r>
          </a:p>
          <a:p>
            <a:pPr marL="0" indent="0">
              <a:buNone/>
            </a:pPr>
            <a:endParaRPr lang="en-US" u="sng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antibiotics in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endometritis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Exploration of uterus in retained products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Pessary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prolapse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Early ambulation postpartum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Daily document of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fundal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height</a:t>
            </a:r>
          </a:p>
          <a:p>
            <a:pPr marL="0" indent="0">
              <a:buNone/>
            </a:pPr>
            <a:endParaRPr lang="en-US" sz="1800" dirty="0"/>
          </a:p>
          <a:p>
            <a:pPr marL="514350" indent="-514350">
              <a:buFont typeface="+mj-lt"/>
              <a:buAutoNum type="arabicPeriod"/>
            </a:pPr>
            <a:endParaRPr lang="en-US" sz="1800" dirty="0"/>
          </a:p>
          <a:p>
            <a:pPr marL="514350" indent="-514350">
              <a:buFont typeface="+mj-lt"/>
              <a:buAutoNum type="arabicPeriod"/>
            </a:pPr>
            <a:endParaRPr lang="en-US" sz="1800" dirty="0"/>
          </a:p>
          <a:p>
            <a:endParaRPr lang="ar-JO" sz="1800" dirty="0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B10BB131-AC8E-4A8E-A5D1-36260F720C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792396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="" xmlns:a16="http://schemas.microsoft.com/office/drawing/2014/main" id="{FA23A907-97FB-4A8F-880A-DD77401C42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517460" y="4737713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09D567-027C-4129-8D02-C5B1A990C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696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continue </a:t>
            </a:r>
            <a:endParaRPr lang="ar-JO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9298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606DD6-D060-4D7A-B5A8-5E13A67D4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10244"/>
            <a:ext cx="4376057" cy="5304492"/>
          </a:xfrm>
        </p:spPr>
        <p:txBody>
          <a:bodyPr>
            <a:normAutofit/>
          </a:bodyPr>
          <a:lstStyle/>
          <a:p>
            <a:pPr marL="0" indent="0"/>
            <a:r>
              <a:rPr lang="en-US" sz="3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PPH :</a:t>
            </a:r>
            <a:br>
              <a:rPr lang="en-US" sz="3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b="1" dirty="0">
                <a:latin typeface="Times New Roman" pitchFamily="18" charset="0"/>
                <a:cs typeface="Times New Roman" pitchFamily="18" charset="0"/>
              </a:rPr>
              <a:t>Defined as 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Bleeding of 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than 500cc in the first 24hs after vaginal delivery </a:t>
            </a:r>
            <a:b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More than 1000cc after Cesarean section </a:t>
            </a:r>
            <a:b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 according to ACOG : 10% drop in </a:t>
            </a:r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Hematocrit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value between the admission and </a:t>
            </a:r>
            <a:r>
              <a:rPr lang="en-US" sz="2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puerperium</a:t>
            </a:r>
            <a:r>
              <a:rPr lang="en-US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/>
            </a:r>
            <a:br>
              <a:rPr lang="en-US" dirty="0"/>
            </a:br>
            <a:endParaRPr lang="ar-JO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7A5312D-6670-4AF2-A242-1FA0ABAA4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0979" y="571501"/>
            <a:ext cx="7472550" cy="41148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b="1" dirty="0"/>
              <a:t>  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Types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PPH occurring in the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first 24 hours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after delivery: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primary or early PPH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PPH occurring from 24 hours to 6weeks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delivery: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secondary, late, or delayed PPH</a:t>
            </a:r>
            <a:r>
              <a:rPr lang="en-US" b="1" dirty="0"/>
              <a:t>.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ar-JO" dirty="0"/>
          </a:p>
        </p:txBody>
      </p:sp>
    </p:spTree>
    <p:extLst>
      <p:ext uri="{BB962C8B-B14F-4D97-AF65-F5344CB8AC3E}">
        <p14:creationId xmlns:p14="http://schemas.microsoft.com/office/powerpoint/2010/main" val="42283822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66E48AFA-8884-4F68-A44F-D2C1E8609C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1246EB-9F59-41A2-A3F6-3B94D06C5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08" y="3338126"/>
            <a:ext cx="3981854" cy="221651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Causes of PPH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uterine</a:t>
            </a:r>
            <a:r>
              <a:rPr lang="en-US" dirty="0"/>
              <a:t>:</a:t>
            </a:r>
            <a:endParaRPr lang="ar-JO" dirty="0"/>
          </a:p>
        </p:txBody>
      </p:sp>
      <p:sp>
        <p:nvSpPr>
          <p:cNvPr id="11" name="Arc 10">
            <a:extLst>
              <a:ext uri="{FF2B5EF4-FFF2-40B4-BE49-F238E27FC236}">
                <a16:creationId xmlns="" xmlns:a16="http://schemas.microsoft.com/office/drawing/2014/main" id="{969D19A6-08CB-498C-93EC-3FFB021FC6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6269068">
            <a:off x="8717845" y="3339275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39-02">
            <a:extLst>
              <a:ext uri="{FF2B5EF4-FFF2-40B4-BE49-F238E27FC236}">
                <a16:creationId xmlns="" xmlns:a16="http://schemas.microsoft.com/office/drawing/2014/main" id="{BACD528A-AF06-4075-8FA7-CAD02C11D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8" b="27025"/>
          <a:stretch/>
        </p:blipFill>
        <p:spPr>
          <a:xfrm>
            <a:off x="838199" y="214966"/>
            <a:ext cx="10116494" cy="3078940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CE4B44B-1222-4B91-BBCA-1310D4CC6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0555" y="3257059"/>
            <a:ext cx="7283246" cy="2957472"/>
          </a:xfrm>
        </p:spPr>
        <p:txBody>
          <a:bodyPr>
            <a:no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1-uterine atony 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endParaRPr lang="en-US" sz="1800" dirty="0"/>
          </a:p>
          <a:p>
            <a:endParaRPr lang="ar-JO" sz="1800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DADFED76-819F-48FC-A719-828B82D18C40}"/>
              </a:ext>
            </a:extLst>
          </p:cNvPr>
          <p:cNvSpPr txBox="1">
            <a:spLocks/>
          </p:cNvSpPr>
          <p:nvPr/>
        </p:nvSpPr>
        <p:spPr>
          <a:xfrm>
            <a:off x="5958901" y="3423497"/>
            <a:ext cx="37889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Management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ar-JO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855A7A4-A298-4C8C-8044-8B6098CAC9BB}"/>
              </a:ext>
            </a:extLst>
          </p:cNvPr>
          <p:cNvSpPr txBox="1"/>
          <p:nvPr/>
        </p:nvSpPr>
        <p:spPr>
          <a:xfrm>
            <a:off x="5189681" y="4494733"/>
            <a:ext cx="60983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1- uterine massage of fundus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2-drugs: uterotonic agents (e.g. oxytocin, methylergonovine, or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carboprost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3-compression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4-surgery</a:t>
            </a:r>
            <a:endParaRPr lang="ar-JO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39-03">
            <a:extLst>
              <a:ext uri="{FF2B5EF4-FFF2-40B4-BE49-F238E27FC236}">
                <a16:creationId xmlns="" xmlns:a16="http://schemas.microsoft.com/office/drawing/2014/main" id="{0F0070CD-0825-4E06-A9CB-0940F36FC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50791" y="3278039"/>
            <a:ext cx="5147095" cy="357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11892W">
            <a:extLst>
              <a:ext uri="{FF2B5EF4-FFF2-40B4-BE49-F238E27FC236}">
                <a16:creationId xmlns="" xmlns:a16="http://schemas.microsoft.com/office/drawing/2014/main" id="{8B851D5E-3C7A-4700-8A1B-73F784626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280030" y="314647"/>
            <a:ext cx="6280029" cy="6543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1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86 -0.03723 L -0.46981 -0.03723 " pathEditMode="relative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06 0.03307 L 0.67309 0.03815 " pathEditMode="relative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35">
            <a:extLst>
              <a:ext uri="{FF2B5EF4-FFF2-40B4-BE49-F238E27FC236}">
                <a16:creationId xmlns="" xmlns:a16="http://schemas.microsoft.com/office/drawing/2014/main" id="{6ECA6DCB-B7E1-40A9-9524-540C6DA40B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Rectangle 2">
            <a:extLst>
              <a:ext uri="{FF2B5EF4-FFF2-40B4-BE49-F238E27FC236}">
                <a16:creationId xmlns="" xmlns:a16="http://schemas.microsoft.com/office/drawing/2014/main" id="{16EDBFA1-8E22-4A9C-BA89-6F8A0C1C5E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1201" y="268351"/>
            <a:ext cx="5419355" cy="89097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3600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2.Retained Placenta</a:t>
            </a:r>
          </a:p>
        </p:txBody>
      </p:sp>
      <p:grpSp>
        <p:nvGrpSpPr>
          <p:cNvPr id="10248" name="Group 137">
            <a:extLst>
              <a:ext uri="{FF2B5EF4-FFF2-40B4-BE49-F238E27FC236}">
                <a16:creationId xmlns="" xmlns:a16="http://schemas.microsoft.com/office/drawing/2014/main" id="{1DE889C7-FAD6-4397-98E2-05D5034844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9" name="Rectangle 138">
              <a:extLst>
                <a:ext uri="{FF2B5EF4-FFF2-40B4-BE49-F238E27FC236}">
                  <a16:creationId xmlns="" xmlns:a16="http://schemas.microsoft.com/office/drawing/2014/main" id="{F399A70F-F8CD-4992-9EF5-6CF15472E7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49" name="Rectangle 139">
              <a:extLst>
                <a:ext uri="{FF2B5EF4-FFF2-40B4-BE49-F238E27FC236}">
                  <a16:creationId xmlns="" xmlns:a16="http://schemas.microsoft.com/office/drawing/2014/main" id="{48F4FEDC-6D80-458C-A665-075D9B9500F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" name="Rectangle 141">
            <a:extLst>
              <a:ext uri="{FF2B5EF4-FFF2-40B4-BE49-F238E27FC236}">
                <a16:creationId xmlns="" xmlns:a16="http://schemas.microsoft.com/office/drawing/2014/main" id="{3873B707-463F-40B0-8227-E8CC6C67EB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3" name="Rectangle 3">
            <a:extLst>
              <a:ext uri="{FF2B5EF4-FFF2-40B4-BE49-F238E27FC236}">
                <a16:creationId xmlns="" xmlns:a16="http://schemas.microsoft.com/office/drawing/2014/main" id="{A9FECA53-39C1-4C47-B4C5-68B90744081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-4219" y="1191986"/>
            <a:ext cx="7074490" cy="5942978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May result from partial separation of a normal placenta</a:t>
            </a:r>
          </a:p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Entrapment of the partially or completely separated placenta by an hourglass constriction ring of the uterus</a:t>
            </a:r>
          </a:p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Mismanagement of the third stage of labor</a:t>
            </a:r>
          </a:p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Abnormal adherence of the entire placenta or portion of the placenta to the uterine wall</a:t>
            </a:r>
          </a:p>
          <a:p>
            <a:pPr>
              <a:defRPr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Adherent Retained Placenta</a:t>
            </a:r>
          </a:p>
          <a:p>
            <a:pPr marL="914400" lvl="2"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457200" lvl="1"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Clinical features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incomplete placenta on inspection</a:t>
            </a:r>
          </a:p>
          <a:p>
            <a:pPr marL="457200" lvl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crampy low abdominal pain, a uterus larger than appropriate</a:t>
            </a:r>
          </a:p>
          <a:p>
            <a:pPr marL="457200" lvl="1"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Management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manual removal ,curettage , manage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accreta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2"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</p:txBody>
      </p:sp>
      <p:sp>
        <p:nvSpPr>
          <p:cNvPr id="144" name="Rectangle 143">
            <a:extLst>
              <a:ext uri="{FF2B5EF4-FFF2-40B4-BE49-F238E27FC236}">
                <a16:creationId xmlns="" xmlns:a16="http://schemas.microsoft.com/office/drawing/2014/main" id="{C13237C8-E62C-4F0D-A318-BD6FB6C2D1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 descr="placenta2">
            <a:extLst>
              <a:ext uri="{FF2B5EF4-FFF2-40B4-BE49-F238E27FC236}">
                <a16:creationId xmlns="" xmlns:a16="http://schemas.microsoft.com/office/drawing/2014/main" id="{82DF4C7C-0E42-4B0D-B84E-43E2A437221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34" r="1" b="17987"/>
          <a:stretch/>
        </p:blipFill>
        <p:spPr>
          <a:xfrm>
            <a:off x="7426323" y="507494"/>
            <a:ext cx="4395569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D2B783EE-0239-4717-BBEA-8C9EAC61C82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423A6E-9BB1-4A1B-BFFD-227A9B1DE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5182"/>
            <a:ext cx="5120561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3.Uterine inversion</a:t>
            </a:r>
            <a:endParaRPr lang="ar-JO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A89BA2C5-DB0E-4261-85E6-F25FF5A40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69572"/>
            <a:ext cx="7151914" cy="53884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Inversion- a large, red, rounded mass , the endometrium is exposed (perhaps with placenta attached) protrude 20 to 30 cm outside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introitus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Contributing factors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are:</a:t>
            </a:r>
          </a:p>
          <a:p>
            <a:pPr marL="0" indent="0"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Myometrial weakness , traction of cord in an unprofessional way, fibroids, polyps</a:t>
            </a:r>
          </a:p>
          <a:p>
            <a:pPr marL="0" indent="0"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Management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: correct inversion (push fundus inside then give uterotonic agents)</a:t>
            </a:r>
          </a:p>
          <a:p>
            <a:endParaRPr lang="en-US" sz="2000" dirty="0"/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0D789869-2E9C-4DC7-B3B0-C79BDF5267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7789" b="-1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page134fig1">
            <a:extLst>
              <a:ext uri="{FF2B5EF4-FFF2-40B4-BE49-F238E27FC236}">
                <a16:creationId xmlns="" xmlns:a16="http://schemas.microsoft.com/office/drawing/2014/main" id="{4F0DC5EE-22A6-4819-A7BA-3AEBCF2AC7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5" r="3" b="10199"/>
          <a:stretch/>
        </p:blipFill>
        <p:spPr>
          <a:xfrm>
            <a:off x="7045379" y="0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2611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="" xmlns:a16="http://schemas.microsoft.com/office/drawing/2014/main" id="{1BB867FF-FC45-48F7-8104-F89BE54909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0D3E03-1503-4B90-9E06-0FFDCC165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44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TextBox 5">
            <a:extLst>
              <a:ext uri="{FF2B5EF4-FFF2-40B4-BE49-F238E27FC236}">
                <a16:creationId xmlns="" xmlns:a16="http://schemas.microsoft.com/office/drawing/2014/main" id="{6AA11278-7919-4E40-A7B0-5094F9870A14}"/>
              </a:ext>
            </a:extLst>
          </p:cNvPr>
          <p:cNvSpPr txBox="1"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1143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4-Uterine rupture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complete disruption of all uterine layers 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u="sng" dirty="0">
                <a:latin typeface="Times New Roman" pitchFamily="18" charset="0"/>
                <a:cs typeface="Times New Roman" pitchFamily="18" charset="0"/>
              </a:rPr>
              <a:t>Non-uterine</a:t>
            </a:r>
            <a:r>
              <a:rPr lang="en-US" alt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Lower genital tract lacerations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(vagina, cervix,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perinium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; suspected when the bleeding continues despite firm contracted uterus and use of assisted vaginal delivery)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Pelvic hematomas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vulvar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(most common ), vaginal)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Woman complains of a persistent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perineal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or rectal pain, or a feeling of pressure in the vagina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Coagulation disorders DIC 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amniotic fluid embolism, placental abruption, sever preeclampsia , retention of dead fetus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Inherited </a:t>
            </a:r>
            <a:r>
              <a:rPr lang="en-US" altLang="en-US" sz="2400" b="1" dirty="0" err="1">
                <a:latin typeface="Times New Roman" pitchFamily="18" charset="0"/>
                <a:cs typeface="Times New Roman" pitchFamily="18" charset="0"/>
              </a:rPr>
              <a:t>coagulopathy</a:t>
            </a:r>
            <a:endParaRPr lang="en-US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35-02">
            <a:extLst>
              <a:ext uri="{FF2B5EF4-FFF2-40B4-BE49-F238E27FC236}">
                <a16:creationId xmlns="" xmlns:a16="http://schemas.microsoft.com/office/drawing/2014/main" id="{64D0FCAE-CAB9-456E-97BE-2DCD0868EA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71" b="-1"/>
          <a:stretch/>
        </p:blipFill>
        <p:spPr>
          <a:xfrm>
            <a:off x="12571562" y="2205282"/>
            <a:ext cx="7832271" cy="370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80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546 -0.00485 L -0.73555 -0.002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867F9B-E745-40F8-B805-F9E115CC3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3700" b="1"/>
              <a:t>Precautions for high risk groups : </a:t>
            </a:r>
            <a:br>
              <a:rPr lang="en-US" sz="3700" b="1"/>
            </a:br>
            <a:endParaRPr lang="ar-JO" sz="3700" b="1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EC89DDB0-F0CB-4305-A11B-8537E71C4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Obtain 2 large bore IV access before delivery </a:t>
            </a:r>
          </a:p>
          <a:p>
            <a:r>
              <a:rPr lang="en-US" sz="2000" dirty="0"/>
              <a:t>Hydration </a:t>
            </a:r>
          </a:p>
          <a:p>
            <a:r>
              <a:rPr lang="en-US" sz="2000" dirty="0" err="1"/>
              <a:t>Oxytocic</a:t>
            </a:r>
            <a:r>
              <a:rPr lang="en-US" sz="2000" dirty="0"/>
              <a:t> agents </a:t>
            </a:r>
          </a:p>
          <a:p>
            <a:r>
              <a:rPr lang="en-US" sz="2000" dirty="0"/>
              <a:t>Cross match 2 units of blood</a:t>
            </a:r>
            <a:endParaRPr lang="ar-JO" sz="2000" dirty="0"/>
          </a:p>
        </p:txBody>
      </p:sp>
      <p:pic>
        <p:nvPicPr>
          <p:cNvPr id="18" name="Picture 17" descr="A row of samples for medical testing">
            <a:extLst>
              <a:ext uri="{FF2B5EF4-FFF2-40B4-BE49-F238E27FC236}">
                <a16:creationId xmlns="" xmlns:a16="http://schemas.microsoft.com/office/drawing/2014/main" id="{13DFA498-9CA7-4C61-A46A-32EE81CE1C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48152" r="115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4BD7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8985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9901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Prevention of PPH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2144" y="326572"/>
            <a:ext cx="7805056" cy="6270172"/>
          </a:xfrm>
        </p:spPr>
        <p:txBody>
          <a:bodyPr anchor="ctr"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Active management of 3rd stage of labor: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>
                <a:latin typeface="Times New Roman" pitchFamily="18" charset="0"/>
                <a:cs typeface="Times New Roman" pitchFamily="18" charset="0"/>
              </a:rPr>
              <a:t>Administration of a utero-tonic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(IM slowly) with delivery of anterior shoulder or within 1 min of birth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>
                <a:latin typeface="Times New Roman" pitchFamily="18" charset="0"/>
                <a:cs typeface="Times New Roman" pitchFamily="18" charset="0"/>
              </a:rPr>
              <a:t>Early cord clamping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Applying 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controlled cord traction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Inspection of placenta and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Exploration of cervix &amp; upper vagina and make sure there’s no active bleeding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Massage the abdomen for a few minutes every 15 minutes for the first two hours to help the uterus to continue to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contarct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5132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CBEC1CE-C380-4762-B16B-D6649DF73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9365E2DE-64D6-4AFB-98E9-DDF87FEE15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59353" t="52861" r="16861" b="15013"/>
          <a:stretch/>
        </p:blipFill>
        <p:spPr>
          <a:xfrm>
            <a:off x="2743200" y="1134564"/>
            <a:ext cx="6467303" cy="4910896"/>
          </a:xfrm>
        </p:spPr>
      </p:pic>
    </p:spTree>
    <p:extLst>
      <p:ext uri="{BB962C8B-B14F-4D97-AF65-F5344CB8AC3E}">
        <p14:creationId xmlns:p14="http://schemas.microsoft.com/office/powerpoint/2010/main" val="8258241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F3264D-195C-4430-A129-1D8394A79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63" y="1137244"/>
            <a:ext cx="3200400" cy="4461163"/>
          </a:xfrm>
        </p:spPr>
        <p:txBody>
          <a:bodyPr>
            <a:normAutofit/>
          </a:bodyPr>
          <a:lstStyle/>
          <a:p>
            <a:r>
              <a:rPr lang="en-US" sz="4100" dirty="0">
                <a:solidFill>
                  <a:srgbClr val="FFFFFF"/>
                </a:solidFill>
              </a:rPr>
              <a:t>contraception</a:t>
            </a:r>
            <a:endParaRPr lang="ar-JO" sz="41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8697F43-361E-4F02-B7A8-39C731F5F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Sterilization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can be offered to mothers who are certain that they have completed their family</a:t>
            </a:r>
            <a:endParaRPr lang="ar-JO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breast feeding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fully breastfeeding her baby has a less than 2% chance of conceiving in the first 6 months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Barriers 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IUCD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(it is best to wait for 4–8 weeks to allow for involution)</a:t>
            </a: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Progesterone only pills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Injectable contraception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006267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="" xmlns:a16="http://schemas.microsoft.com/office/drawing/2014/main" id="{907EF6B7-1338-4443-8C46-6A318D952D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9">
            <a:extLst>
              <a:ext uri="{FF2B5EF4-FFF2-40B4-BE49-F238E27FC236}">
                <a16:creationId xmlns="" xmlns:a16="http://schemas.microsoft.com/office/drawing/2014/main" id="{DAAE4CDD-124C-4DCF-9584-B6033B545D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c 11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rtl="0" eaLnBrk="1" hangingPunct="1">
              <a:buFont typeface="Arial" charset="0"/>
              <a:buNone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It’s a blood stained uterine discharge that flows after delivery to about 3-5 weeks postpartum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.- It is composed of cervical mucous, vaginal transudate and necrotic debris.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500" dirty="0">
                <a:latin typeface="Times New Roman" pitchFamily="18" charset="0"/>
                <a:cs typeface="Times New Roman" pitchFamily="18" charset="0"/>
              </a:rPr>
            </a:b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5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3 types:</a:t>
            </a:r>
          </a:p>
          <a:p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Lochia Rubra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Blood and decidua, bright red or red-brown, heaviest during 1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2 hours after delivery, lasts for 1-3 days, may have clots</a:t>
            </a:r>
          </a:p>
          <a:p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Lochia Serosa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The discharge becomes increasingly watery, Pinkish brown ,lasts 2-3 weeks after delivery, no clots</a:t>
            </a:r>
          </a:p>
          <a:p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 Lochia Alba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Yellowish white, it can last till 6 weeks postpartum.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Persistent red lochia suggests delayed involution that is usually associated with infection or a retained piece of placental tissue.</a:t>
            </a:r>
            <a:endParaRPr lang="en-US" sz="2000" b="0" i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0" i="0" dirty="0" err="1">
                <a:effectLst/>
                <a:latin typeface="Times New Roman" pitchFamily="18" charset="0"/>
                <a:cs typeface="Times New Roman" pitchFamily="18" charset="0"/>
              </a:rPr>
              <a:t>lochia</a:t>
            </a:r>
            <a:r>
              <a:rPr lang="en-US" sz="2000" b="0" i="0" dirty="0">
                <a:effectLst/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Lochia flow slightly increased after breastfeeding (oxytocin release</a:t>
            </a:r>
            <a:r>
              <a:rPr lang="en-US" sz="2000" dirty="0">
                <a:latin typeface="Gill Sans MT (Body)"/>
              </a:rPr>
              <a:t>).</a:t>
            </a:r>
          </a:p>
          <a:p>
            <a:pPr rtl="0" eaLnBrk="1" hangingPunct="1">
              <a:buFont typeface="Arial" charset="0"/>
              <a:buNone/>
            </a:pPr>
            <a:endParaRPr lang="en-US" sz="1500" dirty="0">
              <a:latin typeface="Times New Roman" charset="0"/>
            </a:endParaRPr>
          </a:p>
          <a:p>
            <a:pPr rtl="0" eaLnBrk="1" hangingPunct="1">
              <a:buFont typeface="Arial" charset="0"/>
              <a:buNone/>
            </a:pPr>
            <a:endParaRPr lang="en-US" sz="1500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02E1060-FD7A-47FE-9216-836BB2E5814A}"/>
              </a:ext>
            </a:extLst>
          </p:cNvPr>
          <p:cNvSpPr txBox="1"/>
          <p:nvPr/>
        </p:nvSpPr>
        <p:spPr>
          <a:xfrm>
            <a:off x="1001283" y="3091765"/>
            <a:ext cx="60932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eaLnBrk="1" hangingPunct="1">
              <a:buFont typeface="Arial" charset="0"/>
              <a:buNone/>
            </a:pPr>
            <a:r>
              <a:rPr lang="en-US" sz="3200" b="1" dirty="0">
                <a:solidFill>
                  <a:schemeClr val="bg1"/>
                </a:solidFill>
              </a:rPr>
              <a:t>3 - Lochia: </a:t>
            </a:r>
          </a:p>
        </p:txBody>
      </p:sp>
    </p:spTree>
    <p:extLst>
      <p:ext uri="{BB962C8B-B14F-4D97-AF65-F5344CB8AC3E}">
        <p14:creationId xmlns:p14="http://schemas.microsoft.com/office/powerpoint/2010/main" val="34643600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C2554CA6-288E-4202-BC52-2E5A8F0C0A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10BB131-AC8E-4A8E-A5D1-36260F720C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7B84B1-A92C-44F1-99E0-F1C44D58C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dirty="0" smtClean="0">
                <a:solidFill>
                  <a:srgbClr val="FFFFFF"/>
                </a:solidFill>
              </a:rPr>
              <a:t>Breastfeeding</a:t>
            </a:r>
            <a:endParaRPr lang="en-US" sz="4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FA23A907-97FB-4A8F-880A-DD77401C42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7AD83A7-6A0E-40E8-A29F-119F28668EC4}"/>
              </a:ext>
            </a:extLst>
          </p:cNvPr>
          <p:cNvSpPr txBox="1"/>
          <p:nvPr/>
        </p:nvSpPr>
        <p:spPr>
          <a:xfrm>
            <a:off x="5370153" y="1526033"/>
            <a:ext cx="5536397" cy="3935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194" name="Picture 2" descr="1,800+ Breastfeeding Infant Illustrations, Royalty-Free Vector Graphics &amp;  Clip Art - iSto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3928" y="1045029"/>
            <a:ext cx="3962626" cy="3962627"/>
          </a:xfrm>
          <a:prstGeom prst="rect">
            <a:avLst/>
          </a:prstGeom>
          <a:noFill/>
        </p:spPr>
      </p:pic>
      <p:sp>
        <p:nvSpPr>
          <p:cNvPr id="16" name="Arc 15">
            <a:extLst>
              <a:ext uri="{FF2B5EF4-FFF2-40B4-BE49-F238E27FC236}">
                <a16:creationId xmlns="" xmlns:a16="http://schemas.microsoft.com/office/drawing/2014/main" id="{5B7778FC-632E-4DCA-A7CB-0D7731CCF9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0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Physiology of lactation</a:t>
            </a:r>
            <a:endParaRPr lang="ar-JO" dirty="0"/>
          </a:p>
        </p:txBody>
      </p:sp>
      <p:sp>
        <p:nvSpPr>
          <p:cNvPr id="298" name="عنصر نائب للمحتوى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l">
              <a:lnSpc>
                <a:spcPct val="80000"/>
              </a:lnSpc>
              <a:spcBef>
                <a:spcPts val="500"/>
              </a:spcBef>
              <a:buSzTx/>
              <a:buNone/>
              <a:defRPr sz="2400">
                <a:solidFill>
                  <a:srgbClr val="FF0000"/>
                </a:solidFill>
              </a:defRPr>
            </a:pPr>
            <a:r>
              <a:rPr dirty="0"/>
              <a:t>At puberty</a:t>
            </a:r>
            <a:r>
              <a:rPr dirty="0">
                <a:solidFill>
                  <a:srgbClr val="000000"/>
                </a:solidFill>
              </a:rPr>
              <a:t>, the milk ducts that lead from the nipple to the secretory alveoli are stimulated by </a:t>
            </a:r>
            <a:r>
              <a:rPr dirty="0" err="1">
                <a:solidFill>
                  <a:srgbClr val="000000"/>
                </a:solidFill>
              </a:rPr>
              <a:t>oestrogen</a:t>
            </a:r>
            <a:r>
              <a:rPr dirty="0">
                <a:solidFill>
                  <a:srgbClr val="000000"/>
                </a:solidFill>
              </a:rPr>
              <a:t> to sprout, branch and form glandular tissue buds from which milk‐secreting glands will </a:t>
            </a:r>
            <a:r>
              <a:rPr dirty="0" smtClean="0">
                <a:solidFill>
                  <a:srgbClr val="000000"/>
                </a:solidFill>
              </a:rPr>
              <a:t>develop.</a:t>
            </a:r>
            <a:endParaRPr lang="ar-JO" dirty="0" smtClean="0">
              <a:solidFill>
                <a:srgbClr val="000000"/>
              </a:solidFill>
            </a:endParaRPr>
          </a:p>
          <a:p>
            <a:pPr algn="l">
              <a:lnSpc>
                <a:spcPct val="80000"/>
              </a:lnSpc>
              <a:spcBef>
                <a:spcPts val="500"/>
              </a:spcBef>
              <a:buSzTx/>
              <a:buNone/>
              <a:defRPr sz="2400">
                <a:solidFill>
                  <a:srgbClr val="FF0000"/>
                </a:solidFill>
              </a:defRPr>
            </a:pPr>
            <a:r>
              <a:rPr dirty="0" smtClean="0"/>
              <a:t>During </a:t>
            </a:r>
            <a:r>
              <a:rPr dirty="0"/>
              <a:t>pregnancy</a:t>
            </a:r>
            <a:r>
              <a:rPr dirty="0">
                <a:solidFill>
                  <a:srgbClr val="000000"/>
                </a:solidFill>
              </a:rPr>
              <a:t>, breast tissue is further stimulated </a:t>
            </a:r>
            <a:r>
              <a:rPr dirty="0" smtClean="0">
                <a:solidFill>
                  <a:srgbClr val="000000"/>
                </a:solidFill>
              </a:rPr>
              <a:t>so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dirty="0" smtClean="0">
                <a:solidFill>
                  <a:srgbClr val="000000"/>
                </a:solidFill>
              </a:rPr>
              <a:t>that </a:t>
            </a:r>
            <a:r>
              <a:rPr dirty="0">
                <a:solidFill>
                  <a:srgbClr val="000000"/>
                </a:solidFill>
              </a:rPr>
              <a:t>pre‐existing alveolar–lobular structures hypertrophy and new ones are formed.</a:t>
            </a:r>
          </a:p>
          <a:p>
            <a:pPr algn="l">
              <a:lnSpc>
                <a:spcPct val="80000"/>
              </a:lnSpc>
              <a:spcBef>
                <a:spcPts val="500"/>
              </a:spcBef>
              <a:buSzTx/>
              <a:buNone/>
              <a:defRPr sz="2400"/>
            </a:pPr>
            <a:r>
              <a:rPr dirty="0"/>
              <a:t>At the same time milk‐collecting ducts also undergo branching and proliferation. Both </a:t>
            </a:r>
            <a:r>
              <a:rPr dirty="0" err="1">
                <a:solidFill>
                  <a:srgbClr val="00B050"/>
                </a:solidFill>
              </a:rPr>
              <a:t>oestrogen</a:t>
            </a:r>
            <a:r>
              <a:rPr dirty="0"/>
              <a:t> and </a:t>
            </a:r>
            <a:r>
              <a:rPr dirty="0">
                <a:solidFill>
                  <a:srgbClr val="00B050"/>
                </a:solidFill>
              </a:rPr>
              <a:t>progesterone</a:t>
            </a:r>
            <a:r>
              <a:rPr dirty="0"/>
              <a:t> are </a:t>
            </a:r>
            <a:r>
              <a:rPr dirty="0"/>
              <a:t>necessary </a:t>
            </a:r>
            <a:r>
              <a:rPr dirty="0" smtClean="0"/>
              <a:t>for</a:t>
            </a:r>
            <a:r>
              <a:rPr lang="ar-JO" dirty="0" smtClean="0"/>
              <a:t> </a:t>
            </a:r>
            <a:r>
              <a:rPr dirty="0" smtClean="0"/>
              <a:t>mammary </a:t>
            </a:r>
            <a:r>
              <a:rPr dirty="0"/>
              <a:t>development in pregnancy but </a:t>
            </a:r>
            <a:r>
              <a:rPr dirty="0">
                <a:solidFill>
                  <a:srgbClr val="00B050"/>
                </a:solidFill>
              </a:rPr>
              <a:t>prolactin</a:t>
            </a:r>
            <a:r>
              <a:rPr dirty="0"/>
              <a:t>, growth hormone and adrenal steroids may also be involved.</a:t>
            </a:r>
          </a:p>
          <a:p>
            <a:pPr algn="l">
              <a:lnSpc>
                <a:spcPct val="80000"/>
              </a:lnSpc>
              <a:spcBef>
                <a:spcPts val="500"/>
              </a:spcBef>
              <a:buSzTx/>
              <a:buNone/>
              <a:defRPr sz="2400">
                <a:solidFill>
                  <a:srgbClr val="FFC000"/>
                </a:solidFill>
              </a:defRPr>
            </a:pPr>
            <a:r>
              <a:rPr dirty="0"/>
              <a:t>During pregnancy </a:t>
            </a:r>
            <a:r>
              <a:rPr dirty="0">
                <a:solidFill>
                  <a:srgbClr val="000000"/>
                </a:solidFill>
              </a:rPr>
              <a:t>only </a:t>
            </a:r>
            <a:r>
              <a:rPr dirty="0"/>
              <a:t>minimal amounts of milk </a:t>
            </a:r>
            <a:r>
              <a:rPr dirty="0">
                <a:solidFill>
                  <a:srgbClr val="000000"/>
                </a:solidFill>
              </a:rPr>
              <a:t>are formed in the breast despite high levels of the lactogenic hormones prolactin and placental </a:t>
            </a:r>
            <a:r>
              <a:rPr dirty="0" err="1">
                <a:solidFill>
                  <a:srgbClr val="000000"/>
                </a:solidFill>
              </a:rPr>
              <a:t>lactogen</a:t>
            </a:r>
            <a:r>
              <a:rPr dirty="0">
                <a:solidFill>
                  <a:srgbClr val="000000"/>
                </a:solidFill>
              </a:rPr>
              <a:t>. This is because the actions of these lactogenic hormones are inhibited by the secretion of high levels of </a:t>
            </a:r>
            <a:r>
              <a:rPr dirty="0" err="1">
                <a:solidFill>
                  <a:srgbClr val="000000"/>
                </a:solidFill>
              </a:rPr>
              <a:t>oestrogen</a:t>
            </a:r>
            <a:r>
              <a:rPr dirty="0">
                <a:solidFill>
                  <a:srgbClr val="000000"/>
                </a:solidFill>
              </a:rPr>
              <a:t> and progesterone from the placenta and it is not until after delivery that copious milk production is induced.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Colostrum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Colostrum</a:t>
            </a:r>
            <a:r>
              <a:rPr lang="en-US" dirty="0" smtClean="0"/>
              <a:t> is a yellowish fluid secreted by the breast that can be expressed as early as the 16th week of pregnancy, but is replaced by milk during the second postpartum day.</a:t>
            </a:r>
          </a:p>
          <a:p>
            <a:r>
              <a:rPr lang="en-US" dirty="0" err="1" smtClean="0"/>
              <a:t>Colostrum</a:t>
            </a:r>
            <a:r>
              <a:rPr lang="en-US" dirty="0" smtClean="0"/>
              <a:t> has a high concentration of proteins (immunoglobulin (</a:t>
            </a:r>
            <a:r>
              <a:rPr lang="en-US" dirty="0" err="1" smtClean="0"/>
              <a:t>Ig</a:t>
            </a:r>
            <a:r>
              <a:rPr lang="en-US" dirty="0" smtClean="0"/>
              <a:t>) A, which plays an important role in protection against infection).</a:t>
            </a:r>
          </a:p>
          <a:p>
            <a:r>
              <a:rPr lang="en-US" dirty="0" smtClean="0"/>
              <a:t>It also contains large fat globules (but contains less sugar and fat than breast milk).</a:t>
            </a:r>
          </a:p>
          <a:p>
            <a:r>
              <a:rPr lang="en-US" dirty="0" err="1" smtClean="0"/>
              <a:t>Colostrum</a:t>
            </a:r>
            <a:r>
              <a:rPr lang="en-US" dirty="0" smtClean="0"/>
              <a:t> is believed to have a laxative effect, which may help empty the baby's bowel of </a:t>
            </a:r>
            <a:r>
              <a:rPr lang="en-US" dirty="0" err="1" smtClean="0"/>
              <a:t>meconium</a:t>
            </a:r>
            <a:r>
              <a:rPr lang="en-US" dirty="0" smtClean="0"/>
              <a:t>.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Breast milk </a:t>
            </a:r>
            <a:endParaRPr lang="ar-JO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major constituents of breast milk are lactose, protein, fat and water. However, the composition of breast milk is not constant.</a:t>
            </a:r>
          </a:p>
          <a:p>
            <a:r>
              <a:rPr lang="en-US" dirty="0" err="1" smtClean="0"/>
              <a:t>Lactalbumin</a:t>
            </a:r>
            <a:r>
              <a:rPr lang="en-US" dirty="0" smtClean="0"/>
              <a:t> is the major protein in breast milk.</a:t>
            </a:r>
          </a:p>
          <a:p>
            <a:r>
              <a:rPr lang="en-US" dirty="0" smtClean="0"/>
              <a:t>In addition to </a:t>
            </a:r>
            <a:r>
              <a:rPr lang="en-US" dirty="0" err="1" smtClean="0"/>
              <a:t>IgA</a:t>
            </a:r>
            <a:r>
              <a:rPr lang="en-US" dirty="0" smtClean="0"/>
              <a:t>, breast milk contains small amounts of </a:t>
            </a:r>
            <a:r>
              <a:rPr lang="en-US" dirty="0" err="1" smtClean="0"/>
              <a:t>IgM</a:t>
            </a:r>
            <a:r>
              <a:rPr lang="en-US" dirty="0" smtClean="0"/>
              <a:t> and </a:t>
            </a:r>
            <a:r>
              <a:rPr lang="en-US" dirty="0" err="1" smtClean="0"/>
              <a:t>IgG</a:t>
            </a:r>
            <a:r>
              <a:rPr lang="en-US" dirty="0" smtClean="0"/>
              <a:t> and other factors such as </a:t>
            </a:r>
            <a:r>
              <a:rPr lang="en-US" dirty="0" err="1" smtClean="0"/>
              <a:t>lactoferrin</a:t>
            </a:r>
            <a:r>
              <a:rPr lang="en-US" dirty="0" smtClean="0"/>
              <a:t>, macrophages, complement and </a:t>
            </a:r>
            <a:r>
              <a:rPr lang="en-US" dirty="0" err="1" smtClean="0"/>
              <a:t>lysozymes</a:t>
            </a:r>
            <a:r>
              <a:rPr lang="en-US" dirty="0" smtClean="0"/>
              <a:t>.</a:t>
            </a:r>
          </a:p>
          <a:p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Milk ejection reflex</a:t>
            </a:r>
            <a:endParaRPr lang="ar-JO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l">
              <a:buNone/>
            </a:pPr>
            <a:r>
              <a:rPr lang="en-US" sz="2200" dirty="0" smtClean="0">
                <a:cs typeface="+mj-cs"/>
              </a:rPr>
              <a:t>Successful breastfeeding depends as much on effective milk transfer from the breast to the baby as on adequate milk secretion.</a:t>
            </a:r>
          </a:p>
          <a:p>
            <a:pPr algn="l">
              <a:buNone/>
            </a:pPr>
            <a:r>
              <a:rPr lang="en-US" sz="2200" u="sng" dirty="0" smtClean="0">
                <a:cs typeface="+mj-cs"/>
              </a:rPr>
              <a:t>The milk ejection reflex </a:t>
            </a:r>
            <a:r>
              <a:rPr lang="en-US" sz="2200" dirty="0" smtClean="0">
                <a:cs typeface="+mj-cs"/>
              </a:rPr>
              <a:t>is the release of </a:t>
            </a:r>
            <a:r>
              <a:rPr lang="en-US" sz="2200" b="1" dirty="0" err="1" smtClean="0">
                <a:solidFill>
                  <a:srgbClr val="7030A0"/>
                </a:solidFill>
                <a:cs typeface="+mj-cs"/>
              </a:rPr>
              <a:t>oxytocin</a:t>
            </a:r>
            <a:r>
              <a:rPr lang="en-US" sz="2200" dirty="0" smtClean="0">
                <a:cs typeface="+mj-cs"/>
              </a:rPr>
              <a:t> from the posterior pituitary gland .</a:t>
            </a:r>
          </a:p>
          <a:p>
            <a:pPr algn="l">
              <a:buNone/>
            </a:pPr>
            <a:r>
              <a:rPr lang="en-US" sz="2200" b="1" dirty="0" err="1" smtClean="0">
                <a:solidFill>
                  <a:srgbClr val="7030A0"/>
                </a:solidFill>
                <a:cs typeface="+mj-cs"/>
              </a:rPr>
              <a:t>Oxytocin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 causes contraction of the sensitive </a:t>
            </a:r>
            <a:r>
              <a:rPr lang="en-US" sz="2200" dirty="0" err="1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myoepithelial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  <a:cs typeface="+mj-cs"/>
              </a:rPr>
              <a:t> cells that are situated around the milk‐secreting glands and also dilates the ducts by acting on the muscle cells that lie longitudinally in the duct walls.</a:t>
            </a:r>
          </a:p>
        </p:txBody>
      </p:sp>
      <p:pic>
        <p:nvPicPr>
          <p:cNvPr id="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52114" y="3951514"/>
            <a:ext cx="4107543" cy="308065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مستطيل 5"/>
          <p:cNvSpPr/>
          <p:nvPr/>
        </p:nvSpPr>
        <p:spPr>
          <a:xfrm>
            <a:off x="856343" y="4024423"/>
            <a:ext cx="804091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Contraction of these cells therefore has the dual effect of expelling milk from the glands and of encouraging free flow of milk along dilated ducts.</a:t>
            </a:r>
          </a:p>
          <a:p>
            <a:r>
              <a:rPr lang="en-US" sz="2200" dirty="0" smtClean="0"/>
              <a:t>This is recognized by the mother as milk ‘</a:t>
            </a:r>
            <a:r>
              <a:rPr lang="en-US" sz="2200" dirty="0" smtClean="0">
                <a:solidFill>
                  <a:schemeClr val="accent5">
                    <a:lumMod val="75000"/>
                  </a:schemeClr>
                </a:solidFill>
              </a:rPr>
              <a:t>let‐down</a:t>
            </a:r>
            <a:r>
              <a:rPr lang="en-US" sz="2200" dirty="0" smtClean="0"/>
              <a:t>’ and she may be aware of milk being ejected from the opposite breast from which the baby is suckling. </a:t>
            </a:r>
            <a:br>
              <a:rPr lang="en-US" sz="2200" dirty="0" smtClean="0"/>
            </a:br>
            <a:endParaRPr lang="ar-JO"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61" y="1500175"/>
            <a:ext cx="10972800" cy="4525963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2800" dirty="0" smtClean="0"/>
              <a:t>In contrast to </a:t>
            </a:r>
            <a:r>
              <a:rPr lang="en-US" sz="2800" b="1" dirty="0" err="1" smtClean="0">
                <a:solidFill>
                  <a:srgbClr val="7030A0"/>
                </a:solidFill>
              </a:rPr>
              <a:t>prolactin</a:t>
            </a:r>
            <a:r>
              <a:rPr lang="en-US" sz="2800" dirty="0" smtClean="0"/>
              <a:t>, which is secreted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only in response to </a:t>
            </a:r>
            <a:r>
              <a:rPr lang="en-US" sz="2800" u="sng" dirty="0" smtClean="0">
                <a:solidFill>
                  <a:schemeClr val="accent5">
                    <a:lumMod val="75000"/>
                  </a:schemeClr>
                </a:solidFill>
              </a:rPr>
              <a:t>suckling</a:t>
            </a:r>
            <a:r>
              <a:rPr lang="en-US" sz="2800" dirty="0" smtClean="0"/>
              <a:t>, </a:t>
            </a:r>
            <a:r>
              <a:rPr lang="en-US" sz="2800" b="1" dirty="0" err="1" smtClean="0">
                <a:solidFill>
                  <a:srgbClr val="7030A0"/>
                </a:solidFill>
              </a:rPr>
              <a:t>oxytocin</a:t>
            </a:r>
            <a:r>
              <a:rPr lang="en-US" sz="2800" dirty="0" smtClean="0"/>
              <a:t> can be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released in response to </a:t>
            </a:r>
            <a:r>
              <a:rPr lang="en-US" sz="2800" u="sng" dirty="0" smtClean="0">
                <a:solidFill>
                  <a:schemeClr val="accent5">
                    <a:lumMod val="75000"/>
                  </a:schemeClr>
                </a:solidFill>
              </a:rPr>
              <a:t>sensory inputs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 such as the </a:t>
            </a:r>
            <a:r>
              <a:rPr lang="en-US" sz="2800" u="sng" dirty="0" smtClean="0">
                <a:solidFill>
                  <a:schemeClr val="accent5">
                    <a:lumMod val="75000"/>
                  </a:schemeClr>
                </a:solidFill>
              </a:rPr>
              <a:t>mother seeing the baby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or </a:t>
            </a:r>
            <a:r>
              <a:rPr lang="en-US" sz="2800" u="sng" dirty="0" smtClean="0">
                <a:solidFill>
                  <a:schemeClr val="accent5">
                    <a:lumMod val="75000"/>
                  </a:schemeClr>
                </a:solidFill>
              </a:rPr>
              <a:t>hearing its cry</a:t>
            </a:r>
            <a:r>
              <a:rPr lang="en-US" sz="2800" dirty="0" smtClean="0"/>
              <a:t>.</a:t>
            </a:r>
          </a:p>
          <a:p>
            <a:pPr algn="l">
              <a:buNone/>
            </a:pPr>
            <a:endParaRPr lang="en-US" sz="2800" dirty="0" smtClean="0"/>
          </a:p>
          <a:p>
            <a:pPr algn="l">
              <a:buNone/>
            </a:pPr>
            <a:r>
              <a:rPr lang="en-US" sz="2800" b="1" dirty="0" err="1" smtClean="0">
                <a:solidFill>
                  <a:srgbClr val="7030A0"/>
                </a:solidFill>
              </a:rPr>
              <a:t>Oxytocin</a:t>
            </a:r>
            <a:r>
              <a:rPr lang="en-US" sz="2800" dirty="0" smtClean="0"/>
              <a:t> has a very short half‐life in the circulation and is released from the posterior pituitary in a </a:t>
            </a:r>
            <a:r>
              <a:rPr lang="en-US" sz="2800" dirty="0" err="1" smtClean="0"/>
              <a:t>pulsatile</a:t>
            </a:r>
            <a:r>
              <a:rPr lang="en-US" sz="2800" dirty="0" smtClean="0"/>
              <a:t> manner.</a:t>
            </a:r>
          </a:p>
          <a:p>
            <a:pPr algn="l">
              <a:buNone/>
            </a:pPr>
            <a:endParaRPr lang="en-US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71461" y="428605"/>
            <a:ext cx="10972800" cy="4525963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The milk ejection reflex is readily inhibited by emotional stress </a:t>
            </a:r>
            <a:r>
              <a:rPr lang="en-US" sz="2800" dirty="0" smtClean="0"/>
              <a:t>and this may explain why maternal </a:t>
            </a:r>
            <a:r>
              <a:rPr lang="en-US" sz="2800" dirty="0" smtClean="0">
                <a:solidFill>
                  <a:srgbClr val="C00000"/>
                </a:solidFill>
              </a:rPr>
              <a:t>anxiety frequently leads to failure of lactation.</a:t>
            </a:r>
            <a:br>
              <a:rPr lang="en-US" sz="2800" dirty="0" smtClean="0">
                <a:solidFill>
                  <a:srgbClr val="C00000"/>
                </a:solidFill>
              </a:rPr>
            </a:br>
            <a:endParaRPr lang="en-US" sz="2800" dirty="0" smtClean="0">
              <a:solidFill>
                <a:srgbClr val="C00000"/>
              </a:solidFill>
            </a:endParaRPr>
          </a:p>
          <a:p>
            <a:pPr algn="l">
              <a:buNone/>
            </a:pPr>
            <a:r>
              <a:rPr lang="en-US" sz="2800" dirty="0" smtClean="0"/>
              <a:t>Successful breastfeeding depends on engendering confidence in the mother and ensuring correct fixing and suckling on the nipple.</a:t>
            </a:r>
            <a:br>
              <a:rPr lang="en-US" sz="2800" dirty="0" smtClean="0"/>
            </a:br>
            <a:endParaRPr lang="en-US" sz="2800" dirty="0" smtClean="0"/>
          </a:p>
          <a:p>
            <a:pPr algn="l">
              <a:buNone/>
            </a:pPr>
            <a:r>
              <a:rPr lang="en-US" sz="2800" dirty="0" smtClean="0"/>
              <a:t>Another factor that is of potential physiological importance as an inhibitor of breast milk is: </a:t>
            </a:r>
            <a:r>
              <a:rPr lang="en-US" sz="2800" dirty="0" smtClean="0">
                <a:solidFill>
                  <a:srgbClr val="C00000"/>
                </a:solidFill>
              </a:rPr>
              <a:t>when the milk is not effectively stripped from the breast at each feed, this will inhibit </a:t>
            </a:r>
            <a:r>
              <a:rPr lang="en-US" sz="2800" dirty="0" err="1" smtClean="0">
                <a:solidFill>
                  <a:srgbClr val="C00000"/>
                </a:solidFill>
              </a:rPr>
              <a:t>lactopoiesis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and lead to a fall in milk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production.</a:t>
            </a:r>
            <a:endParaRPr lang="ar-JO" sz="28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ar-JO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عنوان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600" b="1" i="1">
                <a:solidFill>
                  <a:srgbClr val="FF0000"/>
                </a:solidFill>
              </a:defRPr>
            </a:lvl1pPr>
          </a:lstStyle>
          <a:p>
            <a:r>
              <a:rPr i="0"/>
              <a:t>Mechanisms of lactational amenorrhoea</a:t>
            </a:r>
          </a:p>
        </p:txBody>
      </p:sp>
      <p:sp>
        <p:nvSpPr>
          <p:cNvPr id="283" name="عنصر نائب للمحتوى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25754" indent="-325754" algn="l" defTabSz="868680">
              <a:spcBef>
                <a:spcPts val="500"/>
              </a:spcBef>
              <a:buSzTx/>
              <a:buNone/>
              <a:defRPr sz="2185"/>
            </a:pPr>
            <a:r>
              <a:t>The key event is a </a:t>
            </a:r>
            <a:r>
              <a:rPr b="1"/>
              <a:t>suckling‐induced change in the hypothalamic sensitivity </a:t>
            </a:r>
            <a:r>
              <a:t>to the feedback effects of ovarian steroids.</a:t>
            </a:r>
          </a:p>
          <a:p>
            <a:pPr marL="325754" indent="-325754" algn="l" defTabSz="868680">
              <a:spcBef>
                <a:spcPts val="500"/>
              </a:spcBef>
              <a:buSzTx/>
              <a:buNone/>
              <a:defRPr sz="2185"/>
            </a:pPr>
            <a:r>
              <a:t>During lactation, the hypothalamus becomes </a:t>
            </a:r>
            <a:r>
              <a:rPr b="1"/>
              <a:t>more sensitive </a:t>
            </a:r>
            <a:r>
              <a:t>to the</a:t>
            </a:r>
            <a:br/>
            <a:r>
              <a:rPr b="1"/>
              <a:t>negative feedback </a:t>
            </a:r>
            <a:r>
              <a:t>effects and </a:t>
            </a:r>
            <a:r>
              <a:rPr b="1"/>
              <a:t>less sensitive </a:t>
            </a:r>
            <a:r>
              <a:t>to the </a:t>
            </a:r>
            <a:r>
              <a:rPr b="1"/>
              <a:t>positive feedback </a:t>
            </a:r>
            <a:r>
              <a:t>effects of oestrogen.</a:t>
            </a:r>
          </a:p>
          <a:p>
            <a:pPr marL="325754" indent="-325754" algn="l" defTabSz="868680">
              <a:spcBef>
                <a:spcPts val="500"/>
              </a:spcBef>
              <a:buSzTx/>
              <a:buNone/>
              <a:defRPr sz="2185"/>
            </a:pPr>
            <a:r>
              <a:t>This means that if the pituitary secretes enough follicle‐stimulating hormone to initiate the development of an ovarian follicle, the consequent </a:t>
            </a:r>
            <a:r>
              <a:rPr u="sng"/>
              <a:t>oestrogen</a:t>
            </a:r>
            <a:r>
              <a:t> and </a:t>
            </a:r>
            <a:r>
              <a:rPr u="sng"/>
              <a:t>inhibin</a:t>
            </a:r>
            <a:r>
              <a:t> secretion will inhibit </a:t>
            </a:r>
            <a:r>
              <a:rPr u="sng"/>
              <a:t>gonadotrophin</a:t>
            </a:r>
            <a:r>
              <a:t> production and the follicle will fail to mature.</a:t>
            </a:r>
          </a:p>
          <a:p>
            <a:pPr marL="325754" indent="-325754" algn="l" defTabSz="868680">
              <a:buSzTx/>
              <a:buNone/>
              <a:defRPr sz="2185"/>
            </a:pPr>
            <a:endParaRPr/>
          </a:p>
          <a:p>
            <a:pPr marL="325754" indent="-325754" algn="l" defTabSz="868680">
              <a:spcBef>
                <a:spcPts val="500"/>
              </a:spcBef>
              <a:buSzTx/>
              <a:buNone/>
              <a:defRPr sz="2185"/>
            </a:pPr>
            <a:r>
              <a:t>From a clinical standpoint, the major factor is </a:t>
            </a:r>
            <a:r>
              <a:rPr b="1"/>
              <a:t>the frequency and duration of the suckling </a:t>
            </a:r>
            <a:r>
              <a:t>stimulus, although other factors such as </a:t>
            </a:r>
            <a:r>
              <a:rPr u="sng"/>
              <a:t>maternal weight and diet</a:t>
            </a:r>
            <a:r>
              <a:t> may be important confounding factors.</a:t>
            </a:r>
          </a:p>
          <a:p>
            <a:pPr marL="325754" indent="-325754" algn="l" defTabSz="868680">
              <a:buSzTx/>
              <a:buNone/>
              <a:defRPr sz="2185"/>
            </a:pPr>
            <a:endParaRPr/>
          </a:p>
          <a:p>
            <a:pPr marL="325754" indent="-325754" algn="l" defTabSz="868680">
              <a:spcBef>
                <a:spcPts val="500"/>
              </a:spcBef>
              <a:buSzTx/>
              <a:buNone/>
              <a:defRPr sz="2185"/>
            </a:pPr>
            <a:r>
              <a:t>If supplementary food is introduced at an early stage, the suckling stimulus will fall and early ovulation and a return to fertility. </a:t>
            </a:r>
            <a:br/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4" descr="blob:https://web.whatsapp.com/64e53ed1-3d6e-4227-9e20-39259fd87ce9"/>
          <p:cNvSpPr>
            <a:spLocks noChangeAspect="1" noChangeArrowheads="1"/>
          </p:cNvSpPr>
          <p:nvPr/>
        </p:nvSpPr>
        <p:spPr bwMode="auto">
          <a:xfrm>
            <a:off x="11897784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pic>
        <p:nvPicPr>
          <p:cNvPr id="10" name="صورة 9" descr="WhatsApp Image 2023-07-14 at 23.41.29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381" y="968692"/>
            <a:ext cx="12645176" cy="5103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5" name="عنصر نائب للمحتوى 4" descr="WhatsApp Image 2023-07-14 at 22.57.13(1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1525288" cy="4970281"/>
          </a:xfrm>
        </p:spPr>
      </p:pic>
      <p:pic>
        <p:nvPicPr>
          <p:cNvPr id="6" name="صورة 5" descr="WhatsApp Image 2023-07-14 at 22.57.1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09" y="4578380"/>
            <a:ext cx="11334787" cy="2351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169" y="404665"/>
            <a:ext cx="9066174" cy="604867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95415" tIns="47708" rIns="95415" bIns="47708" rtlCol="1" anchor="ctr"/>
          <a:lstStyle/>
          <a:p>
            <a:pPr algn="ctr"/>
            <a:endParaRPr lang="ar-JO" sz="1491"/>
          </a:p>
        </p:txBody>
      </p:sp>
      <p:pic>
        <p:nvPicPr>
          <p:cNvPr id="39938" name="Picture 2" descr="Normal Postpartum Bleeding and Discharge and the Return of Your Period  After Giving Bir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2026" y="625989"/>
            <a:ext cx="8409032" cy="560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Non-breastfeeding mothers</a:t>
            </a:r>
            <a:endParaRPr lang="ar-JO" b="1" dirty="0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/>
              <a:t>Non-breastfeeding mothers may suffer considerable engorgement and breast pain.</a:t>
            </a:r>
          </a:p>
          <a:p>
            <a:pPr algn="l" rtl="0">
              <a:buNone/>
            </a:pPr>
            <a:r>
              <a:rPr lang="en-US" dirty="0" smtClean="0"/>
              <a:t>Dopamine receptor stimulants, such as </a:t>
            </a:r>
            <a:r>
              <a:rPr lang="en-US" b="1" u="sng" dirty="0" err="1" smtClean="0">
                <a:solidFill>
                  <a:srgbClr val="0070C0"/>
                </a:solidFill>
              </a:rPr>
              <a:t>bromocriptine</a:t>
            </a:r>
            <a:r>
              <a:rPr lang="en-US" dirty="0" smtClean="0"/>
              <a:t> and </a:t>
            </a:r>
            <a:r>
              <a:rPr lang="en-US" b="1" u="sng" dirty="0" err="1" smtClean="0">
                <a:solidFill>
                  <a:srgbClr val="0070C0"/>
                </a:solidFill>
              </a:rPr>
              <a:t>cabergoline</a:t>
            </a:r>
            <a:r>
              <a:rPr lang="en-US" dirty="0" smtClean="0"/>
              <a:t>, inhibit </a:t>
            </a:r>
            <a:r>
              <a:rPr lang="en-US" dirty="0" err="1" smtClean="0">
                <a:solidFill>
                  <a:srgbClr val="7030A0"/>
                </a:solidFill>
              </a:rPr>
              <a:t>prolactin</a:t>
            </a:r>
            <a:r>
              <a:rPr lang="en-US" dirty="0" smtClean="0"/>
              <a:t> and thus suppress lactation. However, both commonly cause drowsiness, hypotension, headache and gastrointestinal side-effects. </a:t>
            </a:r>
          </a:p>
          <a:p>
            <a:pPr algn="l" rtl="0">
              <a:buNone/>
            </a:pPr>
            <a:r>
              <a:rPr lang="en-US" dirty="0" smtClean="0"/>
              <a:t>Furthermore, </a:t>
            </a:r>
            <a:r>
              <a:rPr lang="en-US" b="1" u="sng" dirty="0" smtClean="0"/>
              <a:t>fluid restriction and a tight brassiere</a:t>
            </a:r>
            <a:r>
              <a:rPr lang="en-US" dirty="0" smtClean="0"/>
              <a:t> have been shown to be as effective as </a:t>
            </a:r>
            <a:r>
              <a:rPr lang="en-US" dirty="0" err="1" smtClean="0"/>
              <a:t>bromocriptine</a:t>
            </a:r>
            <a:r>
              <a:rPr lang="en-US" dirty="0" smtClean="0"/>
              <a:t> usage by the second week and therefore this is </a:t>
            </a:r>
            <a:r>
              <a:rPr lang="en-US" u="sng" dirty="0" smtClean="0"/>
              <a:t>the method of choice for the suppression of lactation.</a:t>
            </a:r>
            <a:endParaRPr lang="ar-JO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>
          <a:xfrm>
            <a:off x="1509485" y="1543278"/>
            <a:ext cx="9144000" cy="2387600"/>
          </a:xfrm>
        </p:spPr>
        <p:txBody>
          <a:bodyPr/>
          <a:lstStyle/>
          <a:p>
            <a:r>
              <a:rPr lang="en-US" dirty="0" smtClean="0"/>
              <a:t>Thank You (:</a:t>
            </a:r>
            <a:endParaRPr lang="ar-J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336" y="408214"/>
            <a:ext cx="7498080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4- After Pain</a:t>
            </a:r>
            <a:endParaRPr lang="en-IN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129" y="1257300"/>
            <a:ext cx="10956471" cy="5600700"/>
          </a:xfrm>
        </p:spPr>
        <p:txBody>
          <a:bodyPr>
            <a:noAutofit/>
          </a:bodyPr>
          <a:lstStyle/>
          <a:p>
            <a:pPr marL="402336" lvl="1" indent="0">
              <a:buNone/>
            </a:pPr>
            <a:r>
              <a:rPr lang="en-MY" sz="2400" dirty="0">
                <a:latin typeface="Times New Roman" pitchFamily="18" charset="0"/>
                <a:cs typeface="Times New Roman" pitchFamily="18" charset="0"/>
              </a:rPr>
              <a:t>Uterine contractions that continue following delivery. To Stop the bleeding from the area where the placenta was attached.</a:t>
            </a:r>
            <a:endParaRPr lang="en-US" sz="23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en-US" sz="23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Characteristic of after pain:</a:t>
            </a:r>
          </a:p>
          <a:p>
            <a:pPr algn="just">
              <a:buClr>
                <a:srgbClr val="0000CC"/>
              </a:buClr>
              <a:buFont typeface="Wingdings" pitchFamily="2" charset="2"/>
              <a:buChar char="Ø"/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Occur during the 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3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2-3 days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300" dirty="0" err="1">
                <a:latin typeface="Times New Roman" pitchFamily="18" charset="0"/>
                <a:cs typeface="Times New Roman" pitchFamily="18" charset="0"/>
              </a:rPr>
              <a:t>puerperium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Clr>
                <a:srgbClr val="0000CC"/>
              </a:buClr>
              <a:buFont typeface="Wingdings" pitchFamily="2" charset="2"/>
              <a:buChar char="Ø"/>
            </a:pP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Abdominal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pains (like cramps) and 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back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pain.</a:t>
            </a:r>
          </a:p>
          <a:p>
            <a:pPr algn="just">
              <a:buClr>
                <a:srgbClr val="0000CC"/>
              </a:buClr>
              <a:buFont typeface="Wingdings" pitchFamily="2" charset="2"/>
              <a:buChar char="Ø"/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Strong, regular, and coordinated.</a:t>
            </a:r>
          </a:p>
          <a:p>
            <a:pPr algn="just">
              <a:buClr>
                <a:srgbClr val="0000CC"/>
              </a:buClr>
              <a:buFont typeface="Wingdings" pitchFamily="2" charset="2"/>
              <a:buChar char="Ø"/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intensity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frequency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regularity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of contraction decrease after the 1</a:t>
            </a:r>
            <a:r>
              <a:rPr lang="en-US" sz="2300" baseline="300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postpartum day.</a:t>
            </a:r>
          </a:p>
          <a:p>
            <a:pPr algn="just">
              <a:buFont typeface="Monotype Sorts" pitchFamily="2" charset="2"/>
              <a:buNone/>
            </a:pP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More severe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300" u="sng" dirty="0">
                <a:latin typeface="Times New Roman" pitchFamily="18" charset="0"/>
                <a:cs typeface="Times New Roman" pitchFamily="18" charset="0"/>
              </a:rPr>
              <a:t>breastfeeding mother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 and 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multiparas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women </a:t>
            </a:r>
          </a:p>
          <a:p>
            <a:pPr algn="just">
              <a:buFont typeface="Monotype Sorts" pitchFamily="2" charset="2"/>
              <a:buNone/>
            </a:pP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May require </a:t>
            </a:r>
            <a:r>
              <a:rPr lang="en-US" sz="23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analgesia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 for pain relief (like ibuprofen).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More spacing between children reduces these pains.</a:t>
            </a:r>
          </a:p>
          <a:p>
            <a:pPr algn="just"/>
            <a:endParaRPr lang="en-IN" sz="2300" dirty="0"/>
          </a:p>
        </p:txBody>
      </p:sp>
    </p:spTree>
    <p:extLst>
      <p:ext uri="{BB962C8B-B14F-4D97-AF65-F5344CB8AC3E}">
        <p14:creationId xmlns:p14="http://schemas.microsoft.com/office/powerpoint/2010/main" val="175841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="" xmlns:a16="http://schemas.microsoft.com/office/drawing/2014/main" id="{1BB867FF-FC45-48F7-8104-F89BE54909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1">
            <a:extLst>
              <a:ext uri="{FF2B5EF4-FFF2-40B4-BE49-F238E27FC236}">
                <a16:creationId xmlns="" xmlns:a16="http://schemas.microsoft.com/office/drawing/2014/main" id="{8BB56887-D0D5-4F0C-9E19-7247EB83C8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5- Cervix</a:t>
            </a:r>
            <a:endParaRPr lang="en-GB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rc 13">
            <a:extLst>
              <a:ext uri="{FF2B5EF4-FFF2-40B4-BE49-F238E27FC236}">
                <a16:creationId xmlns="" xmlns:a16="http://schemas.microsoft.com/office/drawing/2014/main" id="{081E4A58-353D-44AE-B2FC-2A74E2E400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825625"/>
            <a:ext cx="11353800" cy="4351338"/>
          </a:xfrm>
        </p:spPr>
        <p:txBody>
          <a:bodyPr>
            <a:normAutofit/>
          </a:bodyPr>
          <a:lstStyle/>
          <a:p>
            <a:r>
              <a:rPr lang="en-US" sz="2400" b="1" i="0" u="sng" strike="noStrike" baseline="0" dirty="0">
                <a:latin typeface="Times New Roman" pitchFamily="18" charset="0"/>
                <a:cs typeface="Times New Roman" pitchFamily="18" charset="0"/>
              </a:rPr>
              <a:t>In the first few days </a:t>
            </a:r>
            <a:r>
              <a:rPr lang="en-US" sz="2400" b="0" i="0" u="none" strike="noStrike" baseline="0" dirty="0">
                <a:latin typeface="Times New Roman" pitchFamily="18" charset="0"/>
                <a:cs typeface="Times New Roman" pitchFamily="18" charset="0"/>
              </a:rPr>
              <a:t>the cervix can readily admit two fingers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     </a:t>
            </a:r>
          </a:p>
          <a:p>
            <a:pPr lvl="1"/>
            <a:endParaRPr lang="en-US" altLang="ko-KR" dirty="0">
              <a:latin typeface="Times New Roman" pitchFamily="18" charset="0"/>
              <a:ea typeface="Malgun Gothic" pitchFamily="34" charset="-127"/>
              <a:cs typeface="Times New Roman" pitchFamily="18" charset="0"/>
            </a:endParaRPr>
          </a:p>
          <a:p>
            <a:r>
              <a:rPr lang="en-US" altLang="ko-KR" sz="2400" b="1" u="sng" dirty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By the end of the 1</a:t>
            </a:r>
            <a:r>
              <a:rPr lang="en-US" altLang="ko-KR" sz="2400" b="1" u="sng" baseline="30000" dirty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st</a:t>
            </a:r>
            <a:r>
              <a:rPr lang="en-US" altLang="ko-KR" sz="2400" b="1" u="sng" dirty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 week </a:t>
            </a:r>
            <a:r>
              <a:rPr lang="en-US" altLang="ko-KR" sz="2400" dirty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→ </a:t>
            </a:r>
            <a:r>
              <a:rPr lang="en-US" sz="2400" b="0" i="0" u="none" strike="noStrike" baseline="0" dirty="0">
                <a:latin typeface="Times New Roman" pitchFamily="18" charset="0"/>
                <a:cs typeface="Times New Roman" pitchFamily="18" charset="0"/>
              </a:rPr>
              <a:t>it should</a:t>
            </a:r>
          </a:p>
          <a:p>
            <a:pPr marL="82296" indent="0">
              <a:buNone/>
            </a:pPr>
            <a:r>
              <a:rPr lang="en-US" sz="2400" b="0" i="0" u="none" strike="noStrike" baseline="0" dirty="0">
                <a:latin typeface="Times New Roman" pitchFamily="18" charset="0"/>
                <a:cs typeface="Times New Roman" pitchFamily="18" charset="0"/>
              </a:rPr>
              <a:t>    become increasingly difficult to pass more than one finger</a:t>
            </a:r>
          </a:p>
          <a:p>
            <a:r>
              <a:rPr lang="en-US" sz="2400" b="1" i="0" u="sng" strike="noStrike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b="1" u="sng" dirty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By the end of the 2</a:t>
            </a:r>
            <a:r>
              <a:rPr lang="en-US" altLang="ko-KR" sz="2400" b="1" u="sng" baseline="30000" dirty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nd</a:t>
            </a:r>
            <a:r>
              <a:rPr lang="en-US" altLang="ko-KR" sz="2400" b="1" u="sng" dirty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 week</a:t>
            </a:r>
            <a:r>
              <a:rPr lang="en-US" altLang="ko-KR" sz="2400" dirty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→  the internal </a:t>
            </a:r>
            <a:r>
              <a:rPr lang="en-US" altLang="ko-KR" sz="2400" dirty="0" err="1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os</a:t>
            </a:r>
            <a:r>
              <a:rPr lang="en-US" altLang="ko-KR" sz="2400" dirty="0">
                <a:latin typeface="Times New Roman" pitchFamily="18" charset="0"/>
                <a:ea typeface="Malgun Gothic" pitchFamily="34" charset="-127"/>
                <a:cs typeface="Times New Roman" pitchFamily="18" charset="0"/>
              </a:rPr>
              <a:t> is closes</a:t>
            </a:r>
            <a:endParaRPr lang="en-MY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0" i="0" u="none" strike="noStrike" baseline="0" dirty="0">
                <a:latin typeface="Times New Roman" pitchFamily="18" charset="0"/>
                <a:cs typeface="Times New Roman" pitchFamily="18" charset="0"/>
              </a:rPr>
              <a:t>the external </a:t>
            </a:r>
            <a:r>
              <a:rPr lang="en-US" sz="2400" b="0" i="0" u="none" strike="noStrike" baseline="0" dirty="0" err="1"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US" sz="2400" b="0" i="0" u="none" strike="noStrike" baseline="0" dirty="0">
                <a:latin typeface="Times New Roman" pitchFamily="18" charset="0"/>
                <a:cs typeface="Times New Roman" pitchFamily="18" charset="0"/>
              </a:rPr>
              <a:t> can remain open permanently, giving a characteristic funnel shape to the </a:t>
            </a:r>
            <a:r>
              <a:rPr lang="en-US" sz="2400" b="0" i="0" u="none" strike="noStrike" baseline="0" dirty="0" err="1">
                <a:latin typeface="Times New Roman" pitchFamily="18" charset="0"/>
                <a:cs typeface="Times New Roman" pitchFamily="18" charset="0"/>
              </a:rPr>
              <a:t>parous</a:t>
            </a:r>
            <a:r>
              <a:rPr lang="en-US" sz="2400" b="0" i="0" u="none" strike="noStrike" baseline="0" dirty="0">
                <a:latin typeface="Times New Roman" pitchFamily="18" charset="0"/>
                <a:cs typeface="Times New Roman" pitchFamily="18" charset="0"/>
              </a:rPr>
              <a:t> cervix.</a:t>
            </a:r>
            <a:endParaRPr lang="en-US" altLang="ko-KR" sz="2400" dirty="0">
              <a:latin typeface="Times New Roman" pitchFamily="18" charset="0"/>
              <a:ea typeface="Malgun Gothic" pitchFamily="34" charset="-127"/>
              <a:cs typeface="Times New Roman" pitchFamily="18" charset="0"/>
            </a:endParaRPr>
          </a:p>
          <a:p>
            <a:pPr marL="82296" indent="0">
              <a:buNone/>
            </a:pPr>
            <a:endParaRPr lang="en-MY" sz="1500" dirty="0">
              <a:latin typeface="Gill Sans MT" pitchFamily="34" charset="0"/>
            </a:endParaRPr>
          </a:p>
        </p:txBody>
      </p:sp>
      <p:pic>
        <p:nvPicPr>
          <p:cNvPr id="7" name="Content Placeholder 4">
            <a:extLst>
              <a:ext uri="{FF2B5EF4-FFF2-40B4-BE49-F238E27FC236}">
                <a16:creationId xmlns="" xmlns:a16="http://schemas.microsoft.com/office/drawing/2014/main" id="{CE4434E1-74CE-461D-890A-5FB2E6FB8F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8154" y="0"/>
            <a:ext cx="5700251" cy="657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7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632 -0.00508 L -0.53892 -0.00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