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6"/>
  </p:notesMasterIdLst>
  <p:sldIdLst>
    <p:sldId id="259" r:id="rId2"/>
    <p:sldId id="257" r:id="rId3"/>
    <p:sldId id="275" r:id="rId4"/>
    <p:sldId id="281" r:id="rId5"/>
    <p:sldId id="261" r:id="rId6"/>
    <p:sldId id="263" r:id="rId7"/>
    <p:sldId id="264" r:id="rId8"/>
    <p:sldId id="265" r:id="rId9"/>
    <p:sldId id="269" r:id="rId10"/>
    <p:sldId id="267" r:id="rId11"/>
    <p:sldId id="292" r:id="rId12"/>
    <p:sldId id="282" r:id="rId13"/>
    <p:sldId id="268" r:id="rId14"/>
    <p:sldId id="293" r:id="rId15"/>
    <p:sldId id="270" r:id="rId16"/>
    <p:sldId id="284" r:id="rId17"/>
    <p:sldId id="285" r:id="rId18"/>
    <p:sldId id="286" r:id="rId19"/>
    <p:sldId id="287" r:id="rId20"/>
    <p:sldId id="288" r:id="rId21"/>
    <p:sldId id="289" r:id="rId22"/>
    <p:sldId id="290" r:id="rId23"/>
    <p:sldId id="279" r:id="rId24"/>
    <p:sldId id="291"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1" autoAdjust="0"/>
    <p:restoredTop sz="94650"/>
  </p:normalViewPr>
  <p:slideViewPr>
    <p:cSldViewPr snapToGrid="0">
      <p:cViewPr>
        <p:scale>
          <a:sx n="117" d="100"/>
          <a:sy n="117" d="100"/>
        </p:scale>
        <p:origin x="-11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34F1D-8788-4A73-8C97-11E7BBF80D3C}" type="doc">
      <dgm:prSet loTypeId="urn:microsoft.com/office/officeart/2008/layout/LinedList" loCatId="list" qsTypeId="urn:microsoft.com/office/officeart/2005/8/quickstyle/simple1" qsCatId="simple" csTypeId="urn:microsoft.com/office/officeart/2005/8/colors/accent0_2" csCatId="mainScheme"/>
      <dgm:spPr/>
      <dgm:t>
        <a:bodyPr/>
        <a:lstStyle/>
        <a:p>
          <a:endParaRPr lang="en-US"/>
        </a:p>
      </dgm:t>
    </dgm:pt>
    <dgm:pt modelId="{AB511304-6BE8-4271-B5A0-5CAF11E07E1A}">
      <dgm:prSet/>
      <dgm:spPr/>
      <dgm:t>
        <a:bodyPr/>
        <a:lstStyle/>
        <a:p>
          <a:r>
            <a:rPr lang="en-US" b="1"/>
            <a:t>Most common idiopathic interstitial pneumonia .</a:t>
          </a:r>
          <a:endParaRPr lang="en-US"/>
        </a:p>
      </dgm:t>
    </dgm:pt>
    <dgm:pt modelId="{DE766507-B437-45F4-B86C-941ECDFCC399}" type="parTrans" cxnId="{05A3996D-DE98-49E0-BF10-1F8F11174FC9}">
      <dgm:prSet/>
      <dgm:spPr/>
      <dgm:t>
        <a:bodyPr/>
        <a:lstStyle/>
        <a:p>
          <a:endParaRPr lang="en-US"/>
        </a:p>
      </dgm:t>
    </dgm:pt>
    <dgm:pt modelId="{DF8358E8-DF6F-46C7-A506-408FFA0423E7}" type="sibTrans" cxnId="{05A3996D-DE98-49E0-BF10-1F8F11174FC9}">
      <dgm:prSet/>
      <dgm:spPr/>
      <dgm:t>
        <a:bodyPr/>
        <a:lstStyle/>
        <a:p>
          <a:endParaRPr lang="en-US"/>
        </a:p>
      </dgm:t>
    </dgm:pt>
    <dgm:pt modelId="{3860D841-F1C6-4E06-8819-29A153F11086}">
      <dgm:prSet/>
      <dgm:spPr/>
      <dgm:t>
        <a:bodyPr/>
        <a:lstStyle/>
        <a:p>
          <a:r>
            <a:rPr lang="en-US" b="1"/>
            <a:t>No known cause </a:t>
          </a:r>
          <a:endParaRPr lang="en-US"/>
        </a:p>
      </dgm:t>
    </dgm:pt>
    <dgm:pt modelId="{79C4FCD5-9869-40DA-9E32-2574F096DF04}" type="parTrans" cxnId="{8A16A485-7D2C-48D1-A01E-2A75865E402B}">
      <dgm:prSet/>
      <dgm:spPr/>
      <dgm:t>
        <a:bodyPr/>
        <a:lstStyle/>
        <a:p>
          <a:endParaRPr lang="en-US"/>
        </a:p>
      </dgm:t>
    </dgm:pt>
    <dgm:pt modelId="{15153895-C6FB-493C-AB08-9F0DFC14D954}" type="sibTrans" cxnId="{8A16A485-7D2C-48D1-A01E-2A75865E402B}">
      <dgm:prSet/>
      <dgm:spPr/>
      <dgm:t>
        <a:bodyPr/>
        <a:lstStyle/>
        <a:p>
          <a:endParaRPr lang="en-US"/>
        </a:p>
      </dgm:t>
    </dgm:pt>
    <dgm:pt modelId="{E073D995-93EF-4F8E-81D8-854B9F6FFF7F}">
      <dgm:prSet/>
      <dgm:spPr/>
      <dgm:t>
        <a:bodyPr/>
        <a:lstStyle/>
        <a:p>
          <a:r>
            <a:rPr lang="en-US" b="1"/>
            <a:t>IPF is one of chronic  interstitial lung disease that show  restrictive pulmonary function</a:t>
          </a:r>
          <a:endParaRPr lang="en-US"/>
        </a:p>
      </dgm:t>
    </dgm:pt>
    <dgm:pt modelId="{B04C8EDE-FE11-4964-8B85-2AC834C8A7F3}" type="parTrans" cxnId="{8956F501-54C3-4A5E-AFD2-3A4F5C8426AF}">
      <dgm:prSet/>
      <dgm:spPr/>
      <dgm:t>
        <a:bodyPr/>
        <a:lstStyle/>
        <a:p>
          <a:endParaRPr lang="en-US"/>
        </a:p>
      </dgm:t>
    </dgm:pt>
    <dgm:pt modelId="{3135C3A5-A599-4F45-AC22-213659A9C403}" type="sibTrans" cxnId="{8956F501-54C3-4A5E-AFD2-3A4F5C8426AF}">
      <dgm:prSet/>
      <dgm:spPr/>
      <dgm:t>
        <a:bodyPr/>
        <a:lstStyle/>
        <a:p>
          <a:endParaRPr lang="en-US"/>
        </a:p>
      </dgm:t>
    </dgm:pt>
    <dgm:pt modelId="{6115CBE6-F25D-4282-873C-4AB183AC0DD0}">
      <dgm:prSet/>
      <dgm:spPr/>
      <dgm:t>
        <a:bodyPr/>
        <a:lstStyle/>
        <a:p>
          <a:r>
            <a:rPr lang="en-US" b="1"/>
            <a:t>Risk factors :</a:t>
          </a:r>
          <a:endParaRPr lang="en-US"/>
        </a:p>
      </dgm:t>
    </dgm:pt>
    <dgm:pt modelId="{D85952B3-A2EB-4F10-8A4D-96109A5A9DEB}" type="parTrans" cxnId="{473D1664-17D8-41CB-AEE0-F2BE5EAE37F8}">
      <dgm:prSet/>
      <dgm:spPr/>
      <dgm:t>
        <a:bodyPr/>
        <a:lstStyle/>
        <a:p>
          <a:endParaRPr lang="en-US"/>
        </a:p>
      </dgm:t>
    </dgm:pt>
    <dgm:pt modelId="{6FE60480-FD10-4429-9AD6-160F38137011}" type="sibTrans" cxnId="{473D1664-17D8-41CB-AEE0-F2BE5EAE37F8}">
      <dgm:prSet/>
      <dgm:spPr/>
      <dgm:t>
        <a:bodyPr/>
        <a:lstStyle/>
        <a:p>
          <a:endParaRPr lang="en-US"/>
        </a:p>
      </dgm:t>
    </dgm:pt>
    <dgm:pt modelId="{6DB93B1A-60A6-4D73-B44F-6207A12C1E4C}">
      <dgm:prSet/>
      <dgm:spPr/>
      <dgm:t>
        <a:bodyPr/>
        <a:lstStyle/>
        <a:p>
          <a:r>
            <a:rPr lang="en-US" b="1"/>
            <a:t>1. Age: </a:t>
          </a:r>
          <a:r>
            <a:rPr lang="en-US"/>
            <a:t>Two thirds of patients have disease onset when older than 60 years of age</a:t>
          </a:r>
        </a:p>
      </dgm:t>
    </dgm:pt>
    <dgm:pt modelId="{CBE87248-3A89-45A1-871D-E820475814E0}" type="parTrans" cxnId="{B87110F2-FAE3-4696-B5AA-64FB8E592BE0}">
      <dgm:prSet/>
      <dgm:spPr/>
      <dgm:t>
        <a:bodyPr/>
        <a:lstStyle/>
        <a:p>
          <a:endParaRPr lang="en-US"/>
        </a:p>
      </dgm:t>
    </dgm:pt>
    <dgm:pt modelId="{FDBBB0CC-BD10-48EC-B2E5-B7471A19A435}" type="sibTrans" cxnId="{B87110F2-FAE3-4696-B5AA-64FB8E592BE0}">
      <dgm:prSet/>
      <dgm:spPr/>
      <dgm:t>
        <a:bodyPr/>
        <a:lstStyle/>
        <a:p>
          <a:endParaRPr lang="en-US"/>
        </a:p>
      </dgm:t>
    </dgm:pt>
    <dgm:pt modelId="{F6CA689A-0448-4343-BE12-5E741C77C425}">
      <dgm:prSet/>
      <dgm:spPr/>
      <dgm:t>
        <a:bodyPr/>
        <a:lstStyle/>
        <a:p>
          <a:r>
            <a:rPr lang="en-US" b="1"/>
            <a:t>2. Sex: </a:t>
          </a:r>
          <a:r>
            <a:rPr lang="en-US"/>
            <a:t>male is more susiptable. </a:t>
          </a:r>
        </a:p>
      </dgm:t>
    </dgm:pt>
    <dgm:pt modelId="{B3E4B9E2-9F0F-41FD-AB4C-B69D8E2882DB}" type="parTrans" cxnId="{060A357C-5AD1-4659-A974-CE6E882F528C}">
      <dgm:prSet/>
      <dgm:spPr/>
      <dgm:t>
        <a:bodyPr/>
        <a:lstStyle/>
        <a:p>
          <a:endParaRPr lang="en-US"/>
        </a:p>
      </dgm:t>
    </dgm:pt>
    <dgm:pt modelId="{9F089C68-C582-4A64-BD86-CCF56173F6D0}" type="sibTrans" cxnId="{060A357C-5AD1-4659-A974-CE6E882F528C}">
      <dgm:prSet/>
      <dgm:spPr/>
      <dgm:t>
        <a:bodyPr/>
        <a:lstStyle/>
        <a:p>
          <a:endParaRPr lang="en-US"/>
        </a:p>
      </dgm:t>
    </dgm:pt>
    <dgm:pt modelId="{545B5AA3-4BA6-4F7C-9AFE-FD3899741FB4}">
      <dgm:prSet/>
      <dgm:spPr/>
      <dgm:t>
        <a:bodyPr/>
        <a:lstStyle/>
        <a:p>
          <a:r>
            <a:rPr lang="en-US" b="1"/>
            <a:t>3. Smoking:</a:t>
          </a:r>
          <a:r>
            <a:rPr lang="en-US"/>
            <a:t> Majority of patients have a history of smoking</a:t>
          </a:r>
        </a:p>
      </dgm:t>
    </dgm:pt>
    <dgm:pt modelId="{488C33F3-9A96-441C-B668-F921A97D0F0C}" type="parTrans" cxnId="{7A0939BD-D038-4EE0-9CD4-4019DF59A506}">
      <dgm:prSet/>
      <dgm:spPr/>
      <dgm:t>
        <a:bodyPr/>
        <a:lstStyle/>
        <a:p>
          <a:endParaRPr lang="en-US"/>
        </a:p>
      </dgm:t>
    </dgm:pt>
    <dgm:pt modelId="{E7B47AFB-950F-474F-8E5C-D8625A9E9176}" type="sibTrans" cxnId="{7A0939BD-D038-4EE0-9CD4-4019DF59A506}">
      <dgm:prSet/>
      <dgm:spPr/>
      <dgm:t>
        <a:bodyPr/>
        <a:lstStyle/>
        <a:p>
          <a:endParaRPr lang="en-US"/>
        </a:p>
      </dgm:t>
    </dgm:pt>
    <dgm:pt modelId="{201B718A-096E-42B6-938C-CEAEF989F298}">
      <dgm:prSet/>
      <dgm:spPr/>
      <dgm:t>
        <a:bodyPr/>
        <a:lstStyle/>
        <a:p>
          <a:r>
            <a:rPr lang="en-US" b="1"/>
            <a:t>4. Family history</a:t>
          </a:r>
          <a:r>
            <a:rPr lang="en-US"/>
            <a:t>: Rare familial forms (&lt;5%)</a:t>
          </a:r>
        </a:p>
      </dgm:t>
    </dgm:pt>
    <dgm:pt modelId="{B4D537B6-A128-4BD0-8F24-32633A167DA0}" type="parTrans" cxnId="{E31EF534-D8AE-4E56-BBDD-36C737A11844}">
      <dgm:prSet/>
      <dgm:spPr/>
      <dgm:t>
        <a:bodyPr/>
        <a:lstStyle/>
        <a:p>
          <a:endParaRPr lang="en-US"/>
        </a:p>
      </dgm:t>
    </dgm:pt>
    <dgm:pt modelId="{B1B9BABA-F982-4474-92E4-9BD1531CEC60}" type="sibTrans" cxnId="{E31EF534-D8AE-4E56-BBDD-36C737A11844}">
      <dgm:prSet/>
      <dgm:spPr/>
      <dgm:t>
        <a:bodyPr/>
        <a:lstStyle/>
        <a:p>
          <a:endParaRPr lang="en-US"/>
        </a:p>
      </dgm:t>
    </dgm:pt>
    <dgm:pt modelId="{BA190372-D5C2-C141-93A0-7E3600E806B5}" type="pres">
      <dgm:prSet presAssocID="{6DE34F1D-8788-4A73-8C97-11E7BBF80D3C}" presName="vert0" presStyleCnt="0">
        <dgm:presLayoutVars>
          <dgm:dir/>
          <dgm:animOne val="branch"/>
          <dgm:animLvl val="lvl"/>
        </dgm:presLayoutVars>
      </dgm:prSet>
      <dgm:spPr/>
      <dgm:t>
        <a:bodyPr/>
        <a:lstStyle/>
        <a:p>
          <a:pPr rtl="1"/>
          <a:endParaRPr lang="ar-JO"/>
        </a:p>
      </dgm:t>
    </dgm:pt>
    <dgm:pt modelId="{5A240B9E-DB07-C540-BC8B-E3CB37305391}" type="pres">
      <dgm:prSet presAssocID="{AB511304-6BE8-4271-B5A0-5CAF11E07E1A}" presName="thickLine" presStyleLbl="alignNode1" presStyleIdx="0" presStyleCnt="8"/>
      <dgm:spPr/>
    </dgm:pt>
    <dgm:pt modelId="{F09A74BE-EE6F-984E-B476-CD48A9F0C762}" type="pres">
      <dgm:prSet presAssocID="{AB511304-6BE8-4271-B5A0-5CAF11E07E1A}" presName="horz1" presStyleCnt="0"/>
      <dgm:spPr/>
    </dgm:pt>
    <dgm:pt modelId="{FF1952EB-ED0B-3C49-9239-40BB653144F8}" type="pres">
      <dgm:prSet presAssocID="{AB511304-6BE8-4271-B5A0-5CAF11E07E1A}" presName="tx1" presStyleLbl="revTx" presStyleIdx="0" presStyleCnt="8"/>
      <dgm:spPr/>
      <dgm:t>
        <a:bodyPr/>
        <a:lstStyle/>
        <a:p>
          <a:pPr rtl="1"/>
          <a:endParaRPr lang="ar-JO"/>
        </a:p>
      </dgm:t>
    </dgm:pt>
    <dgm:pt modelId="{B58946E7-6224-2743-A5EA-F3D81AE14AD2}" type="pres">
      <dgm:prSet presAssocID="{AB511304-6BE8-4271-B5A0-5CAF11E07E1A}" presName="vert1" presStyleCnt="0"/>
      <dgm:spPr/>
    </dgm:pt>
    <dgm:pt modelId="{0067886C-DC6E-5E45-BF07-FC490E6D033D}" type="pres">
      <dgm:prSet presAssocID="{3860D841-F1C6-4E06-8819-29A153F11086}" presName="thickLine" presStyleLbl="alignNode1" presStyleIdx="1" presStyleCnt="8"/>
      <dgm:spPr/>
    </dgm:pt>
    <dgm:pt modelId="{F7864E09-CAA1-7145-8AAA-64B321C3C8D3}" type="pres">
      <dgm:prSet presAssocID="{3860D841-F1C6-4E06-8819-29A153F11086}" presName="horz1" presStyleCnt="0"/>
      <dgm:spPr/>
    </dgm:pt>
    <dgm:pt modelId="{4F1F1E2B-8D32-A645-A370-19166C671944}" type="pres">
      <dgm:prSet presAssocID="{3860D841-F1C6-4E06-8819-29A153F11086}" presName="tx1" presStyleLbl="revTx" presStyleIdx="1" presStyleCnt="8"/>
      <dgm:spPr/>
      <dgm:t>
        <a:bodyPr/>
        <a:lstStyle/>
        <a:p>
          <a:pPr rtl="1"/>
          <a:endParaRPr lang="ar-JO"/>
        </a:p>
      </dgm:t>
    </dgm:pt>
    <dgm:pt modelId="{EBC74C2F-8555-5E46-AC67-DA8CCA13F6EA}" type="pres">
      <dgm:prSet presAssocID="{3860D841-F1C6-4E06-8819-29A153F11086}" presName="vert1" presStyleCnt="0"/>
      <dgm:spPr/>
    </dgm:pt>
    <dgm:pt modelId="{0CF081C2-3C29-2341-9602-19D40EA6A5C5}" type="pres">
      <dgm:prSet presAssocID="{E073D995-93EF-4F8E-81D8-854B9F6FFF7F}" presName="thickLine" presStyleLbl="alignNode1" presStyleIdx="2" presStyleCnt="8"/>
      <dgm:spPr/>
    </dgm:pt>
    <dgm:pt modelId="{96AF7A26-E779-1C43-AE54-B6C0A5EB05AA}" type="pres">
      <dgm:prSet presAssocID="{E073D995-93EF-4F8E-81D8-854B9F6FFF7F}" presName="horz1" presStyleCnt="0"/>
      <dgm:spPr/>
    </dgm:pt>
    <dgm:pt modelId="{C309B09F-AF7C-AB48-BB5B-B07CF97CA702}" type="pres">
      <dgm:prSet presAssocID="{E073D995-93EF-4F8E-81D8-854B9F6FFF7F}" presName="tx1" presStyleLbl="revTx" presStyleIdx="2" presStyleCnt="8"/>
      <dgm:spPr/>
      <dgm:t>
        <a:bodyPr/>
        <a:lstStyle/>
        <a:p>
          <a:pPr rtl="1"/>
          <a:endParaRPr lang="ar-JO"/>
        </a:p>
      </dgm:t>
    </dgm:pt>
    <dgm:pt modelId="{281A18D3-481D-764F-B087-0220B42ADAFD}" type="pres">
      <dgm:prSet presAssocID="{E073D995-93EF-4F8E-81D8-854B9F6FFF7F}" presName="vert1" presStyleCnt="0"/>
      <dgm:spPr/>
    </dgm:pt>
    <dgm:pt modelId="{20C8E1AA-A1EC-AB42-A0DA-12C0144EC2DA}" type="pres">
      <dgm:prSet presAssocID="{6115CBE6-F25D-4282-873C-4AB183AC0DD0}" presName="thickLine" presStyleLbl="alignNode1" presStyleIdx="3" presStyleCnt="8"/>
      <dgm:spPr/>
    </dgm:pt>
    <dgm:pt modelId="{60EF8C31-C971-ED4A-94B8-A76DDF2CD3EF}" type="pres">
      <dgm:prSet presAssocID="{6115CBE6-F25D-4282-873C-4AB183AC0DD0}" presName="horz1" presStyleCnt="0"/>
      <dgm:spPr/>
    </dgm:pt>
    <dgm:pt modelId="{76EA780D-9C84-7F48-A510-AF1E02735928}" type="pres">
      <dgm:prSet presAssocID="{6115CBE6-F25D-4282-873C-4AB183AC0DD0}" presName="tx1" presStyleLbl="revTx" presStyleIdx="3" presStyleCnt="8"/>
      <dgm:spPr/>
      <dgm:t>
        <a:bodyPr/>
        <a:lstStyle/>
        <a:p>
          <a:pPr rtl="1"/>
          <a:endParaRPr lang="ar-JO"/>
        </a:p>
      </dgm:t>
    </dgm:pt>
    <dgm:pt modelId="{542264E7-4B1C-1845-BF98-609724A6ADA8}" type="pres">
      <dgm:prSet presAssocID="{6115CBE6-F25D-4282-873C-4AB183AC0DD0}" presName="vert1" presStyleCnt="0"/>
      <dgm:spPr/>
    </dgm:pt>
    <dgm:pt modelId="{F05592BF-1BFC-DB4F-A866-AA067CF04346}" type="pres">
      <dgm:prSet presAssocID="{6DB93B1A-60A6-4D73-B44F-6207A12C1E4C}" presName="thickLine" presStyleLbl="alignNode1" presStyleIdx="4" presStyleCnt="8"/>
      <dgm:spPr/>
    </dgm:pt>
    <dgm:pt modelId="{D97E56AB-5042-8E4C-B418-14275BC917CF}" type="pres">
      <dgm:prSet presAssocID="{6DB93B1A-60A6-4D73-B44F-6207A12C1E4C}" presName="horz1" presStyleCnt="0"/>
      <dgm:spPr/>
    </dgm:pt>
    <dgm:pt modelId="{B00E49BE-C3A0-4D4F-89C8-9E30F01BC0AE}" type="pres">
      <dgm:prSet presAssocID="{6DB93B1A-60A6-4D73-B44F-6207A12C1E4C}" presName="tx1" presStyleLbl="revTx" presStyleIdx="4" presStyleCnt="8"/>
      <dgm:spPr/>
      <dgm:t>
        <a:bodyPr/>
        <a:lstStyle/>
        <a:p>
          <a:pPr rtl="1"/>
          <a:endParaRPr lang="ar-JO"/>
        </a:p>
      </dgm:t>
    </dgm:pt>
    <dgm:pt modelId="{097EACCA-EBED-8D43-8584-4E6600D76A91}" type="pres">
      <dgm:prSet presAssocID="{6DB93B1A-60A6-4D73-B44F-6207A12C1E4C}" presName="vert1" presStyleCnt="0"/>
      <dgm:spPr/>
    </dgm:pt>
    <dgm:pt modelId="{782B4DCB-4622-984B-9DF3-60AA49DB6058}" type="pres">
      <dgm:prSet presAssocID="{F6CA689A-0448-4343-BE12-5E741C77C425}" presName="thickLine" presStyleLbl="alignNode1" presStyleIdx="5" presStyleCnt="8"/>
      <dgm:spPr/>
    </dgm:pt>
    <dgm:pt modelId="{17E4E7F6-8C0A-0C4F-B8CB-E386EF6E5E6F}" type="pres">
      <dgm:prSet presAssocID="{F6CA689A-0448-4343-BE12-5E741C77C425}" presName="horz1" presStyleCnt="0"/>
      <dgm:spPr/>
    </dgm:pt>
    <dgm:pt modelId="{C11F9674-B9E1-DA46-819F-36EE6B6F7BF2}" type="pres">
      <dgm:prSet presAssocID="{F6CA689A-0448-4343-BE12-5E741C77C425}" presName="tx1" presStyleLbl="revTx" presStyleIdx="5" presStyleCnt="8"/>
      <dgm:spPr/>
      <dgm:t>
        <a:bodyPr/>
        <a:lstStyle/>
        <a:p>
          <a:pPr rtl="1"/>
          <a:endParaRPr lang="ar-JO"/>
        </a:p>
      </dgm:t>
    </dgm:pt>
    <dgm:pt modelId="{EBD5903A-F228-6542-97E5-49FB51932857}" type="pres">
      <dgm:prSet presAssocID="{F6CA689A-0448-4343-BE12-5E741C77C425}" presName="vert1" presStyleCnt="0"/>
      <dgm:spPr/>
    </dgm:pt>
    <dgm:pt modelId="{CAA7DC91-0B10-E44E-9F6D-A4CFFF2A3962}" type="pres">
      <dgm:prSet presAssocID="{545B5AA3-4BA6-4F7C-9AFE-FD3899741FB4}" presName="thickLine" presStyleLbl="alignNode1" presStyleIdx="6" presStyleCnt="8"/>
      <dgm:spPr/>
    </dgm:pt>
    <dgm:pt modelId="{8FF5088E-597D-2148-A612-53C1F321E0F8}" type="pres">
      <dgm:prSet presAssocID="{545B5AA3-4BA6-4F7C-9AFE-FD3899741FB4}" presName="horz1" presStyleCnt="0"/>
      <dgm:spPr/>
    </dgm:pt>
    <dgm:pt modelId="{2A661105-1FD1-6D48-A56F-8A413ADCA7E3}" type="pres">
      <dgm:prSet presAssocID="{545B5AA3-4BA6-4F7C-9AFE-FD3899741FB4}" presName="tx1" presStyleLbl="revTx" presStyleIdx="6" presStyleCnt="8"/>
      <dgm:spPr/>
      <dgm:t>
        <a:bodyPr/>
        <a:lstStyle/>
        <a:p>
          <a:pPr rtl="1"/>
          <a:endParaRPr lang="ar-JO"/>
        </a:p>
      </dgm:t>
    </dgm:pt>
    <dgm:pt modelId="{5869145A-AB43-0C41-A143-55C04FF1B743}" type="pres">
      <dgm:prSet presAssocID="{545B5AA3-4BA6-4F7C-9AFE-FD3899741FB4}" presName="vert1" presStyleCnt="0"/>
      <dgm:spPr/>
    </dgm:pt>
    <dgm:pt modelId="{F0AE787B-AD92-0B4A-BDFA-FEE404E0FB4E}" type="pres">
      <dgm:prSet presAssocID="{201B718A-096E-42B6-938C-CEAEF989F298}" presName="thickLine" presStyleLbl="alignNode1" presStyleIdx="7" presStyleCnt="8"/>
      <dgm:spPr/>
    </dgm:pt>
    <dgm:pt modelId="{325B023F-A60D-CA49-ABFC-AFC77A304999}" type="pres">
      <dgm:prSet presAssocID="{201B718A-096E-42B6-938C-CEAEF989F298}" presName="horz1" presStyleCnt="0"/>
      <dgm:spPr/>
    </dgm:pt>
    <dgm:pt modelId="{F441F554-341B-E444-9A68-AA36DAEB3F09}" type="pres">
      <dgm:prSet presAssocID="{201B718A-096E-42B6-938C-CEAEF989F298}" presName="tx1" presStyleLbl="revTx" presStyleIdx="7" presStyleCnt="8"/>
      <dgm:spPr/>
      <dgm:t>
        <a:bodyPr/>
        <a:lstStyle/>
        <a:p>
          <a:pPr rtl="1"/>
          <a:endParaRPr lang="ar-JO"/>
        </a:p>
      </dgm:t>
    </dgm:pt>
    <dgm:pt modelId="{7E1254D8-B414-984E-A86D-F4313A58E00E}" type="pres">
      <dgm:prSet presAssocID="{201B718A-096E-42B6-938C-CEAEF989F298}" presName="vert1" presStyleCnt="0"/>
      <dgm:spPr/>
    </dgm:pt>
  </dgm:ptLst>
  <dgm:cxnLst>
    <dgm:cxn modelId="{9F6BDB8C-C206-CF47-B79B-3BE9CD95333F}" type="presOf" srcId="{545B5AA3-4BA6-4F7C-9AFE-FD3899741FB4}" destId="{2A661105-1FD1-6D48-A56F-8A413ADCA7E3}" srcOrd="0" destOrd="0" presId="urn:microsoft.com/office/officeart/2008/layout/LinedList"/>
    <dgm:cxn modelId="{05A3996D-DE98-49E0-BF10-1F8F11174FC9}" srcId="{6DE34F1D-8788-4A73-8C97-11E7BBF80D3C}" destId="{AB511304-6BE8-4271-B5A0-5CAF11E07E1A}" srcOrd="0" destOrd="0" parTransId="{DE766507-B437-45F4-B86C-941ECDFCC399}" sibTransId="{DF8358E8-DF6F-46C7-A506-408FFA0423E7}"/>
    <dgm:cxn modelId="{060A357C-5AD1-4659-A974-CE6E882F528C}" srcId="{6DE34F1D-8788-4A73-8C97-11E7BBF80D3C}" destId="{F6CA689A-0448-4343-BE12-5E741C77C425}" srcOrd="5" destOrd="0" parTransId="{B3E4B9E2-9F0F-41FD-AB4C-B69D8E2882DB}" sibTransId="{9F089C68-C582-4A64-BD86-CCF56173F6D0}"/>
    <dgm:cxn modelId="{B87110F2-FAE3-4696-B5AA-64FB8E592BE0}" srcId="{6DE34F1D-8788-4A73-8C97-11E7BBF80D3C}" destId="{6DB93B1A-60A6-4D73-B44F-6207A12C1E4C}" srcOrd="4" destOrd="0" parTransId="{CBE87248-3A89-45A1-871D-E820475814E0}" sibTransId="{FDBBB0CC-BD10-48EC-B2E5-B7471A19A435}"/>
    <dgm:cxn modelId="{7B6CA982-93CA-AA41-92B7-7F0431E7F104}" type="presOf" srcId="{AB511304-6BE8-4271-B5A0-5CAF11E07E1A}" destId="{FF1952EB-ED0B-3C49-9239-40BB653144F8}" srcOrd="0" destOrd="0" presId="urn:microsoft.com/office/officeart/2008/layout/LinedList"/>
    <dgm:cxn modelId="{7A0939BD-D038-4EE0-9CD4-4019DF59A506}" srcId="{6DE34F1D-8788-4A73-8C97-11E7BBF80D3C}" destId="{545B5AA3-4BA6-4F7C-9AFE-FD3899741FB4}" srcOrd="6" destOrd="0" parTransId="{488C33F3-9A96-441C-B668-F921A97D0F0C}" sibTransId="{E7B47AFB-950F-474F-8E5C-D8625A9E9176}"/>
    <dgm:cxn modelId="{1988BF1C-2ED3-1C45-93E1-3B742CF5C94A}" type="presOf" srcId="{6DB93B1A-60A6-4D73-B44F-6207A12C1E4C}" destId="{B00E49BE-C3A0-4D4F-89C8-9E30F01BC0AE}" srcOrd="0" destOrd="0" presId="urn:microsoft.com/office/officeart/2008/layout/LinedList"/>
    <dgm:cxn modelId="{473D1664-17D8-41CB-AEE0-F2BE5EAE37F8}" srcId="{6DE34F1D-8788-4A73-8C97-11E7BBF80D3C}" destId="{6115CBE6-F25D-4282-873C-4AB183AC0DD0}" srcOrd="3" destOrd="0" parTransId="{D85952B3-A2EB-4F10-8A4D-96109A5A9DEB}" sibTransId="{6FE60480-FD10-4429-9AD6-160F38137011}"/>
    <dgm:cxn modelId="{4A4C637F-BBB1-3944-BA3F-BCEA672AB950}" type="presOf" srcId="{201B718A-096E-42B6-938C-CEAEF989F298}" destId="{F441F554-341B-E444-9A68-AA36DAEB3F09}" srcOrd="0" destOrd="0" presId="urn:microsoft.com/office/officeart/2008/layout/LinedList"/>
    <dgm:cxn modelId="{4892AE96-502E-F240-915F-1D2AE5E1275E}" type="presOf" srcId="{E073D995-93EF-4F8E-81D8-854B9F6FFF7F}" destId="{C309B09F-AF7C-AB48-BB5B-B07CF97CA702}" srcOrd="0" destOrd="0" presId="urn:microsoft.com/office/officeart/2008/layout/LinedList"/>
    <dgm:cxn modelId="{DC17A235-3986-B04A-A4B7-6BAC9B13D00A}" type="presOf" srcId="{6115CBE6-F25D-4282-873C-4AB183AC0DD0}" destId="{76EA780D-9C84-7F48-A510-AF1E02735928}" srcOrd="0" destOrd="0" presId="urn:microsoft.com/office/officeart/2008/layout/LinedList"/>
    <dgm:cxn modelId="{EC096C92-C259-984E-9511-D9A8D0C5A447}" type="presOf" srcId="{3860D841-F1C6-4E06-8819-29A153F11086}" destId="{4F1F1E2B-8D32-A645-A370-19166C671944}" srcOrd="0" destOrd="0" presId="urn:microsoft.com/office/officeart/2008/layout/LinedList"/>
    <dgm:cxn modelId="{E31EF534-D8AE-4E56-BBDD-36C737A11844}" srcId="{6DE34F1D-8788-4A73-8C97-11E7BBF80D3C}" destId="{201B718A-096E-42B6-938C-CEAEF989F298}" srcOrd="7" destOrd="0" parTransId="{B4D537B6-A128-4BD0-8F24-32633A167DA0}" sibTransId="{B1B9BABA-F982-4474-92E4-9BD1531CEC60}"/>
    <dgm:cxn modelId="{99E2782B-FBEF-A547-A09E-1499E85141AF}" type="presOf" srcId="{6DE34F1D-8788-4A73-8C97-11E7BBF80D3C}" destId="{BA190372-D5C2-C141-93A0-7E3600E806B5}" srcOrd="0" destOrd="0" presId="urn:microsoft.com/office/officeart/2008/layout/LinedList"/>
    <dgm:cxn modelId="{649CFB6D-D49A-0949-AF19-A06A91320901}" type="presOf" srcId="{F6CA689A-0448-4343-BE12-5E741C77C425}" destId="{C11F9674-B9E1-DA46-819F-36EE6B6F7BF2}" srcOrd="0" destOrd="0" presId="urn:microsoft.com/office/officeart/2008/layout/LinedList"/>
    <dgm:cxn modelId="{8A16A485-7D2C-48D1-A01E-2A75865E402B}" srcId="{6DE34F1D-8788-4A73-8C97-11E7BBF80D3C}" destId="{3860D841-F1C6-4E06-8819-29A153F11086}" srcOrd="1" destOrd="0" parTransId="{79C4FCD5-9869-40DA-9E32-2574F096DF04}" sibTransId="{15153895-C6FB-493C-AB08-9F0DFC14D954}"/>
    <dgm:cxn modelId="{8956F501-54C3-4A5E-AFD2-3A4F5C8426AF}" srcId="{6DE34F1D-8788-4A73-8C97-11E7BBF80D3C}" destId="{E073D995-93EF-4F8E-81D8-854B9F6FFF7F}" srcOrd="2" destOrd="0" parTransId="{B04C8EDE-FE11-4964-8B85-2AC834C8A7F3}" sibTransId="{3135C3A5-A599-4F45-AC22-213659A9C403}"/>
    <dgm:cxn modelId="{E6F6FB7D-51CF-F340-88DD-884F9CB66F91}" type="presParOf" srcId="{BA190372-D5C2-C141-93A0-7E3600E806B5}" destId="{5A240B9E-DB07-C540-BC8B-E3CB37305391}" srcOrd="0" destOrd="0" presId="urn:microsoft.com/office/officeart/2008/layout/LinedList"/>
    <dgm:cxn modelId="{18D5F7F7-230B-4F42-83A6-40D1D6DD5228}" type="presParOf" srcId="{BA190372-D5C2-C141-93A0-7E3600E806B5}" destId="{F09A74BE-EE6F-984E-B476-CD48A9F0C762}" srcOrd="1" destOrd="0" presId="urn:microsoft.com/office/officeart/2008/layout/LinedList"/>
    <dgm:cxn modelId="{AE824F08-8099-264E-B324-58A9D85F7154}" type="presParOf" srcId="{F09A74BE-EE6F-984E-B476-CD48A9F0C762}" destId="{FF1952EB-ED0B-3C49-9239-40BB653144F8}" srcOrd="0" destOrd="0" presId="urn:microsoft.com/office/officeart/2008/layout/LinedList"/>
    <dgm:cxn modelId="{4FF7CCC7-CD41-F24A-B77D-FF19EB59A064}" type="presParOf" srcId="{F09A74BE-EE6F-984E-B476-CD48A9F0C762}" destId="{B58946E7-6224-2743-A5EA-F3D81AE14AD2}" srcOrd="1" destOrd="0" presId="urn:microsoft.com/office/officeart/2008/layout/LinedList"/>
    <dgm:cxn modelId="{39A1EE49-2297-3644-8E48-61DC1DFC2172}" type="presParOf" srcId="{BA190372-D5C2-C141-93A0-7E3600E806B5}" destId="{0067886C-DC6E-5E45-BF07-FC490E6D033D}" srcOrd="2" destOrd="0" presId="urn:microsoft.com/office/officeart/2008/layout/LinedList"/>
    <dgm:cxn modelId="{47E56F9B-89A5-2A48-BBDB-C508F9BE7FDD}" type="presParOf" srcId="{BA190372-D5C2-C141-93A0-7E3600E806B5}" destId="{F7864E09-CAA1-7145-8AAA-64B321C3C8D3}" srcOrd="3" destOrd="0" presId="urn:microsoft.com/office/officeart/2008/layout/LinedList"/>
    <dgm:cxn modelId="{D5D4EDFB-F258-5D40-80E2-A3A4FBA20B74}" type="presParOf" srcId="{F7864E09-CAA1-7145-8AAA-64B321C3C8D3}" destId="{4F1F1E2B-8D32-A645-A370-19166C671944}" srcOrd="0" destOrd="0" presId="urn:microsoft.com/office/officeart/2008/layout/LinedList"/>
    <dgm:cxn modelId="{0DCDC64A-D30C-5449-8846-570204A77053}" type="presParOf" srcId="{F7864E09-CAA1-7145-8AAA-64B321C3C8D3}" destId="{EBC74C2F-8555-5E46-AC67-DA8CCA13F6EA}" srcOrd="1" destOrd="0" presId="urn:microsoft.com/office/officeart/2008/layout/LinedList"/>
    <dgm:cxn modelId="{CF23481A-82A8-0D4E-A1D4-64668B7DEAC3}" type="presParOf" srcId="{BA190372-D5C2-C141-93A0-7E3600E806B5}" destId="{0CF081C2-3C29-2341-9602-19D40EA6A5C5}" srcOrd="4" destOrd="0" presId="urn:microsoft.com/office/officeart/2008/layout/LinedList"/>
    <dgm:cxn modelId="{4AC5E273-EC03-364F-9195-0F8D9368B923}" type="presParOf" srcId="{BA190372-D5C2-C141-93A0-7E3600E806B5}" destId="{96AF7A26-E779-1C43-AE54-B6C0A5EB05AA}" srcOrd="5" destOrd="0" presId="urn:microsoft.com/office/officeart/2008/layout/LinedList"/>
    <dgm:cxn modelId="{C049BD9B-9ED5-1A41-80E1-E840CF619D99}" type="presParOf" srcId="{96AF7A26-E779-1C43-AE54-B6C0A5EB05AA}" destId="{C309B09F-AF7C-AB48-BB5B-B07CF97CA702}" srcOrd="0" destOrd="0" presId="urn:microsoft.com/office/officeart/2008/layout/LinedList"/>
    <dgm:cxn modelId="{4527B938-0333-2E47-B6A1-2BEF17C3F8DD}" type="presParOf" srcId="{96AF7A26-E779-1C43-AE54-B6C0A5EB05AA}" destId="{281A18D3-481D-764F-B087-0220B42ADAFD}" srcOrd="1" destOrd="0" presId="urn:microsoft.com/office/officeart/2008/layout/LinedList"/>
    <dgm:cxn modelId="{A78C8BA5-7DFD-E645-9EC0-70BDE57A82A7}" type="presParOf" srcId="{BA190372-D5C2-C141-93A0-7E3600E806B5}" destId="{20C8E1AA-A1EC-AB42-A0DA-12C0144EC2DA}" srcOrd="6" destOrd="0" presId="urn:microsoft.com/office/officeart/2008/layout/LinedList"/>
    <dgm:cxn modelId="{9C23A232-DEC0-1F4E-A1E6-8F763A99305E}" type="presParOf" srcId="{BA190372-D5C2-C141-93A0-7E3600E806B5}" destId="{60EF8C31-C971-ED4A-94B8-A76DDF2CD3EF}" srcOrd="7" destOrd="0" presId="urn:microsoft.com/office/officeart/2008/layout/LinedList"/>
    <dgm:cxn modelId="{682CCB16-C577-8C4C-950F-AD7B51ED040A}" type="presParOf" srcId="{60EF8C31-C971-ED4A-94B8-A76DDF2CD3EF}" destId="{76EA780D-9C84-7F48-A510-AF1E02735928}" srcOrd="0" destOrd="0" presId="urn:microsoft.com/office/officeart/2008/layout/LinedList"/>
    <dgm:cxn modelId="{14639FC4-502F-114B-8313-DDD7F617A922}" type="presParOf" srcId="{60EF8C31-C971-ED4A-94B8-A76DDF2CD3EF}" destId="{542264E7-4B1C-1845-BF98-609724A6ADA8}" srcOrd="1" destOrd="0" presId="urn:microsoft.com/office/officeart/2008/layout/LinedList"/>
    <dgm:cxn modelId="{EA47C11A-05B1-3E4D-8EDB-9CF7F4812AFD}" type="presParOf" srcId="{BA190372-D5C2-C141-93A0-7E3600E806B5}" destId="{F05592BF-1BFC-DB4F-A866-AA067CF04346}" srcOrd="8" destOrd="0" presId="urn:microsoft.com/office/officeart/2008/layout/LinedList"/>
    <dgm:cxn modelId="{689771F1-4E51-0041-B776-BA961E0B307F}" type="presParOf" srcId="{BA190372-D5C2-C141-93A0-7E3600E806B5}" destId="{D97E56AB-5042-8E4C-B418-14275BC917CF}" srcOrd="9" destOrd="0" presId="urn:microsoft.com/office/officeart/2008/layout/LinedList"/>
    <dgm:cxn modelId="{59616544-9DEA-7D49-869A-166452F0C351}" type="presParOf" srcId="{D97E56AB-5042-8E4C-B418-14275BC917CF}" destId="{B00E49BE-C3A0-4D4F-89C8-9E30F01BC0AE}" srcOrd="0" destOrd="0" presId="urn:microsoft.com/office/officeart/2008/layout/LinedList"/>
    <dgm:cxn modelId="{65DE2E5F-FDB2-5149-BE53-E6668D138B95}" type="presParOf" srcId="{D97E56AB-5042-8E4C-B418-14275BC917CF}" destId="{097EACCA-EBED-8D43-8584-4E6600D76A91}" srcOrd="1" destOrd="0" presId="urn:microsoft.com/office/officeart/2008/layout/LinedList"/>
    <dgm:cxn modelId="{8C1AEFA6-E881-394A-88D7-7BD374EE7FE6}" type="presParOf" srcId="{BA190372-D5C2-C141-93A0-7E3600E806B5}" destId="{782B4DCB-4622-984B-9DF3-60AA49DB6058}" srcOrd="10" destOrd="0" presId="urn:microsoft.com/office/officeart/2008/layout/LinedList"/>
    <dgm:cxn modelId="{269400D0-6CE5-D640-BDC2-1EBC1E623467}" type="presParOf" srcId="{BA190372-D5C2-C141-93A0-7E3600E806B5}" destId="{17E4E7F6-8C0A-0C4F-B8CB-E386EF6E5E6F}" srcOrd="11" destOrd="0" presId="urn:microsoft.com/office/officeart/2008/layout/LinedList"/>
    <dgm:cxn modelId="{A92A1ACA-2125-D14E-800E-2E8EB0AAF3FB}" type="presParOf" srcId="{17E4E7F6-8C0A-0C4F-B8CB-E386EF6E5E6F}" destId="{C11F9674-B9E1-DA46-819F-36EE6B6F7BF2}" srcOrd="0" destOrd="0" presId="urn:microsoft.com/office/officeart/2008/layout/LinedList"/>
    <dgm:cxn modelId="{E27F998E-9DDA-674C-80E6-929C57AFB4BA}" type="presParOf" srcId="{17E4E7F6-8C0A-0C4F-B8CB-E386EF6E5E6F}" destId="{EBD5903A-F228-6542-97E5-49FB51932857}" srcOrd="1" destOrd="0" presId="urn:microsoft.com/office/officeart/2008/layout/LinedList"/>
    <dgm:cxn modelId="{BD42D7C3-695B-CA46-9C26-BC76CC614E02}" type="presParOf" srcId="{BA190372-D5C2-C141-93A0-7E3600E806B5}" destId="{CAA7DC91-0B10-E44E-9F6D-A4CFFF2A3962}" srcOrd="12" destOrd="0" presId="urn:microsoft.com/office/officeart/2008/layout/LinedList"/>
    <dgm:cxn modelId="{929A14EE-A0FF-574C-8CA7-AA91C3E95C51}" type="presParOf" srcId="{BA190372-D5C2-C141-93A0-7E3600E806B5}" destId="{8FF5088E-597D-2148-A612-53C1F321E0F8}" srcOrd="13" destOrd="0" presId="urn:microsoft.com/office/officeart/2008/layout/LinedList"/>
    <dgm:cxn modelId="{165FB0DE-D640-E744-BC9F-4F95DCCFD747}" type="presParOf" srcId="{8FF5088E-597D-2148-A612-53C1F321E0F8}" destId="{2A661105-1FD1-6D48-A56F-8A413ADCA7E3}" srcOrd="0" destOrd="0" presId="urn:microsoft.com/office/officeart/2008/layout/LinedList"/>
    <dgm:cxn modelId="{14245DC2-0EC9-5D4A-B1C4-6E6ECAE0DC92}" type="presParOf" srcId="{8FF5088E-597D-2148-A612-53C1F321E0F8}" destId="{5869145A-AB43-0C41-A143-55C04FF1B743}" srcOrd="1" destOrd="0" presId="urn:microsoft.com/office/officeart/2008/layout/LinedList"/>
    <dgm:cxn modelId="{513593A1-6AF8-CB4B-A23B-B206DCA47122}" type="presParOf" srcId="{BA190372-D5C2-C141-93A0-7E3600E806B5}" destId="{F0AE787B-AD92-0B4A-BDFA-FEE404E0FB4E}" srcOrd="14" destOrd="0" presId="urn:microsoft.com/office/officeart/2008/layout/LinedList"/>
    <dgm:cxn modelId="{179E87F9-ADAD-A44F-A0F8-282DDD2E12DD}" type="presParOf" srcId="{BA190372-D5C2-C141-93A0-7E3600E806B5}" destId="{325B023F-A60D-CA49-ABFC-AFC77A304999}" srcOrd="15" destOrd="0" presId="urn:microsoft.com/office/officeart/2008/layout/LinedList"/>
    <dgm:cxn modelId="{5578F4E3-78F6-5942-9BA9-378EEACABE32}" type="presParOf" srcId="{325B023F-A60D-CA49-ABFC-AFC77A304999}" destId="{F441F554-341B-E444-9A68-AA36DAEB3F09}" srcOrd="0" destOrd="0" presId="urn:microsoft.com/office/officeart/2008/layout/LinedList"/>
    <dgm:cxn modelId="{A54E682D-BC82-F243-AB09-5AF738927CE9}" type="presParOf" srcId="{325B023F-A60D-CA49-ABFC-AFC77A304999}" destId="{7E1254D8-B414-984E-A86D-F4313A58E0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0B9E-DB07-C540-BC8B-E3CB37305391}">
      <dsp:nvSpPr>
        <dsp:cNvPr id="0" name=""/>
        <dsp:cNvSpPr/>
      </dsp:nvSpPr>
      <dsp:spPr>
        <a:xfrm>
          <a:off x="0" y="0"/>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952EB-ED0B-3C49-9239-40BB653144F8}">
      <dsp:nvSpPr>
        <dsp:cNvPr id="0" name=""/>
        <dsp:cNvSpPr/>
      </dsp:nvSpPr>
      <dsp:spPr>
        <a:xfrm>
          <a:off x="0" y="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Most common idiopathic interstitial pneumonia .</a:t>
          </a:r>
          <a:endParaRPr lang="en-US" sz="2500" kern="1200"/>
        </a:p>
      </dsp:txBody>
      <dsp:txXfrm>
        <a:off x="0" y="0"/>
        <a:ext cx="11590802" cy="564650"/>
      </dsp:txXfrm>
    </dsp:sp>
    <dsp:sp modelId="{0067886C-DC6E-5E45-BF07-FC490E6D033D}">
      <dsp:nvSpPr>
        <dsp:cNvPr id="0" name=""/>
        <dsp:cNvSpPr/>
      </dsp:nvSpPr>
      <dsp:spPr>
        <a:xfrm>
          <a:off x="0" y="564649"/>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F1E2B-8D32-A645-A370-19166C671944}">
      <dsp:nvSpPr>
        <dsp:cNvPr id="0" name=""/>
        <dsp:cNvSpPr/>
      </dsp:nvSpPr>
      <dsp:spPr>
        <a:xfrm>
          <a:off x="0" y="56465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No known cause </a:t>
          </a:r>
          <a:endParaRPr lang="en-US" sz="2500" kern="1200"/>
        </a:p>
      </dsp:txBody>
      <dsp:txXfrm>
        <a:off x="0" y="564650"/>
        <a:ext cx="11590802" cy="564650"/>
      </dsp:txXfrm>
    </dsp:sp>
    <dsp:sp modelId="{0CF081C2-3C29-2341-9602-19D40EA6A5C5}">
      <dsp:nvSpPr>
        <dsp:cNvPr id="0" name=""/>
        <dsp:cNvSpPr/>
      </dsp:nvSpPr>
      <dsp:spPr>
        <a:xfrm>
          <a:off x="0" y="1129299"/>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9B09F-AF7C-AB48-BB5B-B07CF97CA702}">
      <dsp:nvSpPr>
        <dsp:cNvPr id="0" name=""/>
        <dsp:cNvSpPr/>
      </dsp:nvSpPr>
      <dsp:spPr>
        <a:xfrm>
          <a:off x="0" y="112930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IPF is one of chronic  interstitial lung disease that show  restrictive pulmonary function</a:t>
          </a:r>
          <a:endParaRPr lang="en-US" sz="2500" kern="1200"/>
        </a:p>
      </dsp:txBody>
      <dsp:txXfrm>
        <a:off x="0" y="1129300"/>
        <a:ext cx="11590802" cy="564650"/>
      </dsp:txXfrm>
    </dsp:sp>
    <dsp:sp modelId="{20C8E1AA-A1EC-AB42-A0DA-12C0144EC2DA}">
      <dsp:nvSpPr>
        <dsp:cNvPr id="0" name=""/>
        <dsp:cNvSpPr/>
      </dsp:nvSpPr>
      <dsp:spPr>
        <a:xfrm>
          <a:off x="0" y="1693950"/>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A780D-9C84-7F48-A510-AF1E02735928}">
      <dsp:nvSpPr>
        <dsp:cNvPr id="0" name=""/>
        <dsp:cNvSpPr/>
      </dsp:nvSpPr>
      <dsp:spPr>
        <a:xfrm>
          <a:off x="0" y="169395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Risk factors :</a:t>
          </a:r>
          <a:endParaRPr lang="en-US" sz="2500" kern="1200"/>
        </a:p>
      </dsp:txBody>
      <dsp:txXfrm>
        <a:off x="0" y="1693950"/>
        <a:ext cx="11590802" cy="564650"/>
      </dsp:txXfrm>
    </dsp:sp>
    <dsp:sp modelId="{F05592BF-1BFC-DB4F-A866-AA067CF04346}">
      <dsp:nvSpPr>
        <dsp:cNvPr id="0" name=""/>
        <dsp:cNvSpPr/>
      </dsp:nvSpPr>
      <dsp:spPr>
        <a:xfrm>
          <a:off x="0" y="2258599"/>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E49BE-C3A0-4D4F-89C8-9E30F01BC0AE}">
      <dsp:nvSpPr>
        <dsp:cNvPr id="0" name=""/>
        <dsp:cNvSpPr/>
      </dsp:nvSpPr>
      <dsp:spPr>
        <a:xfrm>
          <a:off x="0" y="225860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1. Age: </a:t>
          </a:r>
          <a:r>
            <a:rPr lang="en-US" sz="2500" kern="1200"/>
            <a:t>Two thirds of patients have disease onset when older than 60 years of age</a:t>
          </a:r>
        </a:p>
      </dsp:txBody>
      <dsp:txXfrm>
        <a:off x="0" y="2258600"/>
        <a:ext cx="11590802" cy="564650"/>
      </dsp:txXfrm>
    </dsp:sp>
    <dsp:sp modelId="{782B4DCB-4622-984B-9DF3-60AA49DB6058}">
      <dsp:nvSpPr>
        <dsp:cNvPr id="0" name=""/>
        <dsp:cNvSpPr/>
      </dsp:nvSpPr>
      <dsp:spPr>
        <a:xfrm>
          <a:off x="0" y="2823249"/>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F9674-B9E1-DA46-819F-36EE6B6F7BF2}">
      <dsp:nvSpPr>
        <dsp:cNvPr id="0" name=""/>
        <dsp:cNvSpPr/>
      </dsp:nvSpPr>
      <dsp:spPr>
        <a:xfrm>
          <a:off x="0" y="282325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2. Sex: </a:t>
          </a:r>
          <a:r>
            <a:rPr lang="en-US" sz="2500" kern="1200"/>
            <a:t>male is more susiptable. </a:t>
          </a:r>
        </a:p>
      </dsp:txBody>
      <dsp:txXfrm>
        <a:off x="0" y="2823250"/>
        <a:ext cx="11590802" cy="564650"/>
      </dsp:txXfrm>
    </dsp:sp>
    <dsp:sp modelId="{CAA7DC91-0B10-E44E-9F6D-A4CFFF2A3962}">
      <dsp:nvSpPr>
        <dsp:cNvPr id="0" name=""/>
        <dsp:cNvSpPr/>
      </dsp:nvSpPr>
      <dsp:spPr>
        <a:xfrm>
          <a:off x="0" y="3387900"/>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61105-1FD1-6D48-A56F-8A413ADCA7E3}">
      <dsp:nvSpPr>
        <dsp:cNvPr id="0" name=""/>
        <dsp:cNvSpPr/>
      </dsp:nvSpPr>
      <dsp:spPr>
        <a:xfrm>
          <a:off x="0" y="338790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3. Smoking:</a:t>
          </a:r>
          <a:r>
            <a:rPr lang="en-US" sz="2500" kern="1200"/>
            <a:t> Majority of patients have a history of smoking</a:t>
          </a:r>
        </a:p>
      </dsp:txBody>
      <dsp:txXfrm>
        <a:off x="0" y="3387900"/>
        <a:ext cx="11590802" cy="564650"/>
      </dsp:txXfrm>
    </dsp:sp>
    <dsp:sp modelId="{F0AE787B-AD92-0B4A-BDFA-FEE404E0FB4E}">
      <dsp:nvSpPr>
        <dsp:cNvPr id="0" name=""/>
        <dsp:cNvSpPr/>
      </dsp:nvSpPr>
      <dsp:spPr>
        <a:xfrm>
          <a:off x="0" y="3952549"/>
          <a:ext cx="11590802"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1F554-341B-E444-9A68-AA36DAEB3F09}">
      <dsp:nvSpPr>
        <dsp:cNvPr id="0" name=""/>
        <dsp:cNvSpPr/>
      </dsp:nvSpPr>
      <dsp:spPr>
        <a:xfrm>
          <a:off x="0" y="3952550"/>
          <a:ext cx="11590802" cy="56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a:t>4. Family history</a:t>
          </a:r>
          <a:r>
            <a:rPr lang="en-US" sz="2500" kern="1200"/>
            <a:t>: Rare familial forms (&lt;5%)</a:t>
          </a:r>
        </a:p>
      </dsp:txBody>
      <dsp:txXfrm>
        <a:off x="0" y="3952550"/>
        <a:ext cx="11590802" cy="5646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12:28:51.908"/>
    </inkml:context>
    <inkml:brush xml:id="br0">
      <inkml:brushProperty name="width" value="0.1" units="cm"/>
      <inkml:brushProperty name="height" value="0.6" units="cm"/>
      <inkml:brushProperty name="color" value="#849398"/>
      <inkml:brushProperty name="inkEffects" value="pencil"/>
    </inkml:brush>
  </inkml:definitions>
  <inkml:trace contextRef="#ctx0" brushRef="#br0">1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12:28:55.816"/>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12:29:02.896"/>
    </inkml:context>
    <inkml:brush xml:id="br0">
      <inkml:brushProperty name="width" value="0.1" units="cm"/>
      <inkml:brushProperty name="height" value="0.6" units="cm"/>
      <inkml:brushProperty name="color" value="#849398"/>
      <inkml:brushProperty name="inkEffects" value="pencil"/>
    </inkml:brush>
  </inkml:definitions>
  <inkml:trace contextRef="#ctx0" brushRef="#br0">1 1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12:29:21.789"/>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12:29:21.861"/>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4D987-9A3F-42DF-9E03-E8D026590FF0}"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B0C49-C80D-4954-809C-BF59733549BB}" type="slidenum">
              <a:rPr lang="en-US" smtClean="0"/>
              <a:t>‹#›</a:t>
            </a:fld>
            <a:endParaRPr lang="en-US"/>
          </a:p>
        </p:txBody>
      </p:sp>
    </p:spTree>
    <p:extLst>
      <p:ext uri="{BB962C8B-B14F-4D97-AF65-F5344CB8AC3E}">
        <p14:creationId xmlns:p14="http://schemas.microsoft.com/office/powerpoint/2010/main" val="30931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41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B0C49-C80D-4954-809C-BF59733549BB}" type="slidenum">
              <a:rPr lang="en-US" smtClean="0"/>
              <a:t>8</a:t>
            </a:fld>
            <a:endParaRPr lang="en-US"/>
          </a:p>
        </p:txBody>
      </p:sp>
    </p:spTree>
    <p:extLst>
      <p:ext uri="{BB962C8B-B14F-4D97-AF65-F5344CB8AC3E}">
        <p14:creationId xmlns:p14="http://schemas.microsoft.com/office/powerpoint/2010/main" val="306258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62AD8-4A77-A965-2EB5-9242A8E50B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CFD4EE3B-F8FE-373D-10A1-4B4B5A4EA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60C9014C-270B-8131-CCBD-F5EA6B195B09}"/>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5" name="Footer Placeholder 4">
            <a:extLst>
              <a:ext uri="{FF2B5EF4-FFF2-40B4-BE49-F238E27FC236}">
                <a16:creationId xmlns:a16="http://schemas.microsoft.com/office/drawing/2014/main" xmlns="" id="{5B7EE520-A7D1-2EB6-38C5-9E9F1931B9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9ADD537-4C6C-AA01-05E0-B5A50DDB4363}"/>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179663084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88322F-84C6-2B4B-1250-D3E56D1AEE1B}"/>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754319AB-C95E-BD10-30B3-E9A40ECA54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694880B-6222-A8D8-1E39-B6D42D8A631A}"/>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5" name="Footer Placeholder 4">
            <a:extLst>
              <a:ext uri="{FF2B5EF4-FFF2-40B4-BE49-F238E27FC236}">
                <a16:creationId xmlns:a16="http://schemas.microsoft.com/office/drawing/2014/main" xmlns="" id="{3C763B34-091C-2198-9D37-150E916C8EA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F5F8139-91A6-16CC-79EC-A4E5A2B8C4DF}"/>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26679912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855FB2-572A-E32E-F6D6-888DF7EE79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E4FDA7D2-B5CC-2822-887A-9CDD2E0DCC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338A8B6-9D1D-F8D5-E77C-82C1B61C23F7}"/>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5" name="Footer Placeholder 4">
            <a:extLst>
              <a:ext uri="{FF2B5EF4-FFF2-40B4-BE49-F238E27FC236}">
                <a16:creationId xmlns:a16="http://schemas.microsoft.com/office/drawing/2014/main" xmlns="" id="{579127C5-73BB-B728-BF17-5107D0E8204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784DE04-9E17-D388-8781-4E94E07D9FE0}"/>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32692395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8" name="Google Shape;28;p5"/>
          <p:cNvSpPr txBox="1">
            <a:spLocks noGrp="1"/>
          </p:cNvSpPr>
          <p:nvPr>
            <p:ph type="title"/>
          </p:nvPr>
        </p:nvSpPr>
        <p:spPr>
          <a:xfrm>
            <a:off x="1125900" y="7464"/>
            <a:ext cx="4736800" cy="152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1125900" y="2050767"/>
            <a:ext cx="6892000" cy="45172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30" name="Google Shape;30;p5"/>
          <p:cNvSpPr txBox="1">
            <a:spLocks noGrp="1"/>
          </p:cNvSpPr>
          <p:nvPr>
            <p:ph type="sldNum" idx="12"/>
          </p:nvPr>
        </p:nvSpPr>
        <p:spPr>
          <a:xfrm>
            <a:off x="-100" y="0"/>
            <a:ext cx="892800" cy="152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2498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42DC5-EFFD-213B-7FAB-4AD45FD62D5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042088A-264A-A395-2E74-BADB0BC89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1A0C4E03-8466-2005-2576-852D9316E5A9}"/>
              </a:ext>
            </a:extLst>
          </p:cNvPr>
          <p:cNvSpPr>
            <a:spLocks noGrp="1"/>
          </p:cNvSpPr>
          <p:nvPr>
            <p:ph type="dt" sz="half" idx="10"/>
          </p:nvPr>
        </p:nvSpPr>
        <p:spPr/>
        <p:txBody>
          <a:bodyPr/>
          <a:lstStyle/>
          <a:p>
            <a:fld id="{96D0B776-301C-4C14-86A5-AB5E600AF14F}" type="datetimeFigureOut">
              <a:rPr lang="en-US" smtClean="0"/>
              <a:t>4/19/2023</a:t>
            </a:fld>
            <a:endParaRPr lang="en-US"/>
          </a:p>
        </p:txBody>
      </p:sp>
      <p:sp>
        <p:nvSpPr>
          <p:cNvPr id="5" name="Footer Placeholder 4">
            <a:extLst>
              <a:ext uri="{FF2B5EF4-FFF2-40B4-BE49-F238E27FC236}">
                <a16:creationId xmlns:a16="http://schemas.microsoft.com/office/drawing/2014/main" xmlns="" id="{F6F2AFDF-D6E0-A899-0D94-14991DAEE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91927C-5510-84CC-22A0-322CE71B3D87}"/>
              </a:ext>
            </a:extLst>
          </p:cNvPr>
          <p:cNvSpPr>
            <a:spLocks noGrp="1"/>
          </p:cNvSpPr>
          <p:nvPr>
            <p:ph type="sldNum" sz="quarter" idx="12"/>
          </p:nvPr>
        </p:nvSpPr>
        <p:spPr/>
        <p:txBody>
          <a:bodyPr/>
          <a:lstStyle/>
          <a:p>
            <a:fld id="{7C63D3F3-5593-4863-94AD-AA9D0D2117B9}" type="slidenum">
              <a:rPr lang="en-US" smtClean="0"/>
              <a:t>‹#›</a:t>
            </a:fld>
            <a:endParaRPr lang="en-US"/>
          </a:p>
        </p:txBody>
      </p:sp>
    </p:spTree>
    <p:extLst>
      <p:ext uri="{BB962C8B-B14F-4D97-AF65-F5344CB8AC3E}">
        <p14:creationId xmlns:p14="http://schemas.microsoft.com/office/powerpoint/2010/main" val="28341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F255B-DEF5-BDE5-5F9B-1216291C69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F00790C7-0295-EF42-791A-6A7953FF3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398933-0487-6B14-32C0-1D8CB7AF0EB9}"/>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5" name="Footer Placeholder 4">
            <a:extLst>
              <a:ext uri="{FF2B5EF4-FFF2-40B4-BE49-F238E27FC236}">
                <a16:creationId xmlns:a16="http://schemas.microsoft.com/office/drawing/2014/main" xmlns="" id="{4CD58705-BC1B-7031-B727-96E721EAEA9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95FF080-A24A-48E3-7E85-3F72EF60DD74}"/>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85123854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A3C28-E17D-7092-DCDF-DB7B7E0DCD9D}"/>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BC16C80B-AF88-583D-6CD0-84514739B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D784D6D-A0CA-E308-C992-9FA3733E10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CA4234FC-7357-B953-9453-637F10915222}"/>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6" name="Footer Placeholder 5">
            <a:extLst>
              <a:ext uri="{FF2B5EF4-FFF2-40B4-BE49-F238E27FC236}">
                <a16:creationId xmlns:a16="http://schemas.microsoft.com/office/drawing/2014/main" xmlns="" id="{0992851E-FE43-8C48-3342-3A9A93343B2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1910C79-6EB9-C92C-B965-9D9CA56552C5}"/>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40012246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8DDBD-2E01-54ED-47D3-C49523393FF6}"/>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BB38B75-A369-D8C1-0050-3B3BDA5D4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E1136CC-2226-FD33-39BC-E2F28A776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E07D02B7-FC23-D0F3-03EC-F6CAA3FD9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91445C4-5835-3C72-6CD4-1DA406289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B564662E-8B2F-0D56-34C0-C28D7E5A4FD9}"/>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8" name="Footer Placeholder 7">
            <a:extLst>
              <a:ext uri="{FF2B5EF4-FFF2-40B4-BE49-F238E27FC236}">
                <a16:creationId xmlns:a16="http://schemas.microsoft.com/office/drawing/2014/main" xmlns="" id="{B46534B2-7DBD-866E-E0DA-62D06540096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6A6604E1-99F2-04D8-1334-F79C2FB0B888}"/>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171826242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08D35-D6A2-AB28-80E9-8BF35D180EF3}"/>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A767E6F2-BCEA-1AC1-54D1-934DEFE79630}"/>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4" name="Footer Placeholder 3">
            <a:extLst>
              <a:ext uri="{FF2B5EF4-FFF2-40B4-BE49-F238E27FC236}">
                <a16:creationId xmlns:a16="http://schemas.microsoft.com/office/drawing/2014/main" xmlns="" id="{EEE3B9AF-1DD3-48FF-75FD-9937D312E48F}"/>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2CB3198F-B5A6-6678-A3D2-702CC895FD88}"/>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148157115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529234-8A54-2069-A210-F3C40F7EB591}"/>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3" name="Footer Placeholder 2">
            <a:extLst>
              <a:ext uri="{FF2B5EF4-FFF2-40B4-BE49-F238E27FC236}">
                <a16:creationId xmlns:a16="http://schemas.microsoft.com/office/drawing/2014/main" xmlns="" id="{55F0A204-041D-1719-592D-8C9609354E40}"/>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CC58F4F1-9EB4-4E68-DA77-BFDC763E7E4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9282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B195F-0887-4329-E42D-78AB6379F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05A4029-1BFA-C4B6-236D-402BEF0C20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97AAD51C-C305-CF42-DDE7-6DC5E243A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D32A13-383A-722A-3060-92F24DED37C2}"/>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6" name="Footer Placeholder 5">
            <a:extLst>
              <a:ext uri="{FF2B5EF4-FFF2-40B4-BE49-F238E27FC236}">
                <a16:creationId xmlns:a16="http://schemas.microsoft.com/office/drawing/2014/main" xmlns="" id="{CD8BD226-1ECB-6E33-8ED3-03714E498DD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3E886BC-43DE-8C52-4398-5CF1DB62F8AB}"/>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38261846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8E891-4022-92F0-877C-E351288BE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65A50759-FF35-D87B-E522-6D2BD84CA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6F30CE5C-83C0-8F60-1962-241EE760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134A9C-D5CF-9C01-672F-D317487D3363}"/>
              </a:ext>
            </a:extLst>
          </p:cNvPr>
          <p:cNvSpPr>
            <a:spLocks noGrp="1"/>
          </p:cNvSpPr>
          <p:nvPr>
            <p:ph type="dt" sz="half" idx="10"/>
          </p:nvPr>
        </p:nvSpPr>
        <p:spPr/>
        <p:txBody>
          <a:bodyPr/>
          <a:lstStyle/>
          <a:p>
            <a:fld id="{3998BA2B-ECC3-1448-A234-3A037BFE249C}" type="datetimeFigureOut">
              <a:rPr lang="x-none" smtClean="0"/>
              <a:t>19/04/2023</a:t>
            </a:fld>
            <a:endParaRPr lang="x-none"/>
          </a:p>
        </p:txBody>
      </p:sp>
      <p:sp>
        <p:nvSpPr>
          <p:cNvPr id="6" name="Footer Placeholder 5">
            <a:extLst>
              <a:ext uri="{FF2B5EF4-FFF2-40B4-BE49-F238E27FC236}">
                <a16:creationId xmlns:a16="http://schemas.microsoft.com/office/drawing/2014/main" xmlns="" id="{34B0C734-15F2-5BF1-1807-090A7AA827D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655B96F-3F1B-D3B7-FB63-E3303FE9FC5C}"/>
              </a:ext>
            </a:extLst>
          </p:cNvPr>
          <p:cNvSpPr>
            <a:spLocks noGrp="1"/>
          </p:cNvSpPr>
          <p:nvPr>
            <p:ph type="sldNum" sz="quarter" idx="12"/>
          </p:nvPr>
        </p:nvSpPr>
        <p:spPr/>
        <p:txBody>
          <a:body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7552921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220EAE-71C1-B97B-AC1D-617252B3A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FC24F46-6D34-1F74-10DF-1D589FFB8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ACB0F4AD-E316-39F8-5420-83CDECEA8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8BA2B-ECC3-1448-A234-3A037BFE249C}" type="datetimeFigureOut">
              <a:rPr lang="x-none" smtClean="0"/>
              <a:t>19/04/2023</a:t>
            </a:fld>
            <a:endParaRPr lang="x-none"/>
          </a:p>
        </p:txBody>
      </p:sp>
      <p:sp>
        <p:nvSpPr>
          <p:cNvPr id="5" name="Footer Placeholder 4">
            <a:extLst>
              <a:ext uri="{FF2B5EF4-FFF2-40B4-BE49-F238E27FC236}">
                <a16:creationId xmlns:a16="http://schemas.microsoft.com/office/drawing/2014/main" xmlns="" id="{BD8A6A94-4F62-6F43-3A1D-FB39E06E1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3860FCE-8AF8-1173-9091-0323B5832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spTree>
    <p:extLst>
      <p:ext uri="{BB962C8B-B14F-4D97-AF65-F5344CB8AC3E}">
        <p14:creationId xmlns:p14="http://schemas.microsoft.com/office/powerpoint/2010/main" val="10329237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p:fade thruBlk="1"/>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customXml" Target="../ink/ink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96CF2A2B-0745-440C-9224-C5C6A0A42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xmlns="" id="{75BE6D6B-84C9-4D2B-97EB-773B7369E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3" name="Picture 22" descr="Diagram&#10;&#10;Description automatically generated">
            <a:extLst>
              <a:ext uri="{FF2B5EF4-FFF2-40B4-BE49-F238E27FC236}">
                <a16:creationId xmlns:a16="http://schemas.microsoft.com/office/drawing/2014/main" xmlns="" id="{CE1E4E04-EC2A-3580-1755-AFD646693AD0}"/>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t="3017"/>
          <a:stretch/>
        </p:blipFill>
        <p:spPr>
          <a:xfrm>
            <a:off x="-4633" y="10583"/>
            <a:ext cx="12192001" cy="6857990"/>
          </a:xfrm>
          <a:prstGeom prst="rect">
            <a:avLst/>
          </a:prstGeom>
        </p:spPr>
      </p:pic>
      <p:sp>
        <p:nvSpPr>
          <p:cNvPr id="29" name="TextBox 28">
            <a:extLst>
              <a:ext uri="{FF2B5EF4-FFF2-40B4-BE49-F238E27FC236}">
                <a16:creationId xmlns:a16="http://schemas.microsoft.com/office/drawing/2014/main" xmlns="" id="{D0B95179-5AD0-F1D9-A78A-EA3ECEF7BD37}"/>
              </a:ext>
            </a:extLst>
          </p:cNvPr>
          <p:cNvSpPr txBox="1"/>
          <p:nvPr/>
        </p:nvSpPr>
        <p:spPr>
          <a:xfrm>
            <a:off x="1195133" y="739489"/>
            <a:ext cx="9792471" cy="205703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5400" dirty="0">
              <a:solidFill>
                <a:schemeClr val="bg1"/>
              </a:solidFill>
              <a:highlight>
                <a:srgbClr val="000000"/>
              </a:highlight>
              <a:latin typeface="Aharoni" panose="02010803020104030203" pitchFamily="2" charset="-79"/>
              <a:ea typeface="+mj-ea"/>
              <a:cs typeface="Aharoni" panose="02010803020104030203" pitchFamily="2" charset="-79"/>
            </a:endParaRPr>
          </a:p>
        </p:txBody>
      </p:sp>
      <p:sp>
        <p:nvSpPr>
          <p:cNvPr id="15" name="TextBox 14">
            <a:extLst>
              <a:ext uri="{FF2B5EF4-FFF2-40B4-BE49-F238E27FC236}">
                <a16:creationId xmlns:a16="http://schemas.microsoft.com/office/drawing/2014/main" xmlns="" id="{95B732DB-5499-C75F-7E5E-26F9B596F1B0}"/>
              </a:ext>
            </a:extLst>
          </p:cNvPr>
          <p:cNvSpPr txBox="1"/>
          <p:nvPr/>
        </p:nvSpPr>
        <p:spPr>
          <a:xfrm>
            <a:off x="-9265" y="-192617"/>
            <a:ext cx="6105265" cy="706119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indent="-228600" algn="ctr">
              <a:lnSpc>
                <a:spcPct val="90000"/>
              </a:lnSpc>
              <a:spcAft>
                <a:spcPts val="600"/>
              </a:spcAft>
              <a:buFont typeface="Arial" panose="020B0604020202020204" pitchFamily="34" charset="0"/>
              <a:buChar char="•"/>
            </a:pPr>
            <a:endParaRPr lang="en-US" sz="4000" dirty="0">
              <a:latin typeface="Modern Love" pitchFamily="82" charset="0"/>
            </a:endParaRPr>
          </a:p>
          <a:p>
            <a:pPr algn="ctr">
              <a:lnSpc>
                <a:spcPct val="90000"/>
              </a:lnSpc>
              <a:spcBef>
                <a:spcPct val="0"/>
              </a:spcBef>
              <a:spcAft>
                <a:spcPts val="600"/>
              </a:spcAft>
            </a:pPr>
            <a:r>
              <a:rPr lang="en-US" sz="4000" dirty="0">
                <a:latin typeface="Modern Love" pitchFamily="82" charset="0"/>
                <a:ea typeface="+mj-ea"/>
                <a:cs typeface="Aharoni" panose="02010803020104030203" pitchFamily="2" charset="-79"/>
              </a:rPr>
              <a:t>Idiopathic</a:t>
            </a:r>
            <a:br>
              <a:rPr lang="en-US" sz="4000" dirty="0">
                <a:latin typeface="Modern Love" pitchFamily="82" charset="0"/>
                <a:ea typeface="+mj-ea"/>
                <a:cs typeface="Aharoni" panose="02010803020104030203" pitchFamily="2" charset="-79"/>
              </a:rPr>
            </a:br>
            <a:r>
              <a:rPr lang="en-US" sz="4000" dirty="0">
                <a:latin typeface="Modern Love" pitchFamily="82" charset="0"/>
                <a:ea typeface="+mj-ea"/>
                <a:cs typeface="Aharoni" panose="02010803020104030203" pitchFamily="2" charset="-79"/>
              </a:rPr>
              <a:t>Pulmonary</a:t>
            </a:r>
          </a:p>
          <a:p>
            <a:pPr algn="ctr">
              <a:lnSpc>
                <a:spcPct val="90000"/>
              </a:lnSpc>
              <a:spcBef>
                <a:spcPct val="0"/>
              </a:spcBef>
              <a:spcAft>
                <a:spcPts val="600"/>
              </a:spcAft>
            </a:pPr>
            <a:r>
              <a:rPr lang="en-US" sz="4000" dirty="0">
                <a:latin typeface="Modern Love" pitchFamily="82" charset="0"/>
                <a:ea typeface="+mj-ea"/>
                <a:cs typeface="Aharoni" panose="02010803020104030203" pitchFamily="2" charset="-79"/>
              </a:rPr>
              <a:t> Fibrosis</a:t>
            </a:r>
          </a:p>
          <a:p>
            <a:pPr algn="ctr">
              <a:lnSpc>
                <a:spcPct val="90000"/>
              </a:lnSpc>
              <a:spcAft>
                <a:spcPts val="600"/>
              </a:spcAft>
            </a:pPr>
            <a:endParaRPr lang="en-US" sz="4000" dirty="0">
              <a:latin typeface="Modern Love" pitchFamily="82" charset="0"/>
            </a:endParaRPr>
          </a:p>
          <a:p>
            <a:pPr algn="ctr">
              <a:lnSpc>
                <a:spcPct val="90000"/>
              </a:lnSpc>
              <a:spcAft>
                <a:spcPts val="600"/>
              </a:spcAft>
            </a:pPr>
            <a:endParaRPr lang="en-US" sz="4000" dirty="0">
              <a:latin typeface="Modern Love" pitchFamily="82" charset="0"/>
            </a:endParaRPr>
          </a:p>
          <a:p>
            <a:pPr indent="-228600" algn="ctr">
              <a:lnSpc>
                <a:spcPct val="90000"/>
              </a:lnSpc>
              <a:spcAft>
                <a:spcPts val="600"/>
              </a:spcAft>
              <a:buFont typeface="Arial" panose="020B0604020202020204" pitchFamily="34" charset="0"/>
              <a:buChar char="•"/>
            </a:pPr>
            <a:r>
              <a:rPr lang="en-US" sz="4000" dirty="0">
                <a:latin typeface="Modern Love" pitchFamily="82" charset="0"/>
              </a:rPr>
              <a:t>Done by :</a:t>
            </a:r>
          </a:p>
          <a:p>
            <a:pPr indent="-228600" algn="ctr">
              <a:lnSpc>
                <a:spcPct val="90000"/>
              </a:lnSpc>
              <a:spcAft>
                <a:spcPts val="600"/>
              </a:spcAft>
              <a:buFont typeface="Arial" panose="020B0604020202020204" pitchFamily="34" charset="0"/>
              <a:buChar char="•"/>
            </a:pPr>
            <a:r>
              <a:rPr lang="en-US" sz="4000" dirty="0">
                <a:latin typeface="Modern Love" pitchFamily="82" charset="0"/>
              </a:rPr>
              <a:t>Maya Al-</a:t>
            </a:r>
            <a:r>
              <a:rPr lang="en-US" sz="4000" dirty="0" err="1">
                <a:latin typeface="Modern Love" pitchFamily="82" charset="0"/>
              </a:rPr>
              <a:t>Kasasbeh</a:t>
            </a:r>
            <a:endParaRPr lang="en-US" sz="4000" dirty="0">
              <a:latin typeface="Modern Love" pitchFamily="82" charset="0"/>
            </a:endParaRPr>
          </a:p>
          <a:p>
            <a:pPr indent="-228600" algn="ctr">
              <a:lnSpc>
                <a:spcPct val="90000"/>
              </a:lnSpc>
              <a:spcAft>
                <a:spcPts val="600"/>
              </a:spcAft>
              <a:buFont typeface="Arial" panose="020B0604020202020204" pitchFamily="34" charset="0"/>
              <a:buChar char="•"/>
            </a:pPr>
            <a:r>
              <a:rPr lang="en-US" sz="4000" dirty="0" err="1">
                <a:latin typeface="Modern Love" pitchFamily="82" charset="0"/>
              </a:rPr>
              <a:t>Mais</a:t>
            </a:r>
            <a:r>
              <a:rPr lang="en-US" sz="4000" dirty="0">
                <a:latin typeface="Modern Love" pitchFamily="82" charset="0"/>
              </a:rPr>
              <a:t> Al-</a:t>
            </a:r>
            <a:r>
              <a:rPr lang="en-US" sz="4000" dirty="0" err="1">
                <a:latin typeface="Modern Love" pitchFamily="82" charset="0"/>
              </a:rPr>
              <a:t>Rawashdeh</a:t>
            </a:r>
            <a:endParaRPr lang="en-US" sz="4000" dirty="0">
              <a:latin typeface="Modern Love" pitchFamily="82" charset="0"/>
            </a:endParaRPr>
          </a:p>
          <a:p>
            <a:pPr indent="-228600" algn="ctr">
              <a:lnSpc>
                <a:spcPct val="90000"/>
              </a:lnSpc>
              <a:spcAft>
                <a:spcPts val="600"/>
              </a:spcAft>
              <a:buFont typeface="Arial" panose="020B0604020202020204" pitchFamily="34" charset="0"/>
              <a:buChar char="•"/>
            </a:pPr>
            <a:r>
              <a:rPr lang="en-US" sz="4000" dirty="0" err="1">
                <a:latin typeface="Modern Love" pitchFamily="82" charset="0"/>
              </a:rPr>
              <a:t>Lujain</a:t>
            </a:r>
            <a:r>
              <a:rPr lang="en-US" sz="4000" dirty="0">
                <a:latin typeface="Modern Love" pitchFamily="82" charset="0"/>
              </a:rPr>
              <a:t> Al-</a:t>
            </a:r>
            <a:r>
              <a:rPr lang="en-US" sz="4000" dirty="0" err="1">
                <a:latin typeface="Modern Love" pitchFamily="82" charset="0"/>
              </a:rPr>
              <a:t>Adaileh</a:t>
            </a:r>
            <a:endParaRPr lang="en-US" sz="4000" dirty="0">
              <a:latin typeface="Modern Love" pitchFamily="82" charset="0"/>
            </a:endParaRPr>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1</a:t>
            </a:r>
          </a:p>
        </p:txBody>
      </p:sp>
      <p:sp>
        <p:nvSpPr>
          <p:cNvPr id="5" name="AutoShape 2" descr="Image result for mantle cell zone histolog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6" name="AutoShape 4" descr="Image result for mantle cell zone histology"/>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7" name="AutoShape 6" descr="Image result for mantle cell zone histology"/>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8" name="AutoShape 8" descr="Image result for mantle cell zone histology"/>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63" name="Ink 62">
                <a:extLst>
                  <a:ext uri="{FF2B5EF4-FFF2-40B4-BE49-F238E27FC236}">
                    <a16:creationId xmlns:a16="http://schemas.microsoft.com/office/drawing/2014/main" id="{DE18D256-E901-CA98-D9BF-7A5919EA9432}"/>
                  </a:ext>
                </a:extLst>
              </p14:cNvPr>
              <p14:cNvContentPartPr/>
              <p14:nvPr/>
            </p14:nvContentPartPr>
            <p14:xfrm>
              <a:off x="2337775" y="2021223"/>
              <a:ext cx="360" cy="360"/>
            </p14:xfrm>
          </p:contentPart>
        </mc:Choice>
        <mc:Fallback>
          <p:pic>
            <p:nvPicPr>
              <p:cNvPr id="63" name="Ink 62">
                <a:extLst>
                  <a:ext uri="{FF2B5EF4-FFF2-40B4-BE49-F238E27FC236}">
                    <a16:creationId xmlns:a16="http://schemas.microsoft.com/office/drawing/2014/main" xmlns="" xmlns:aink="http://schemas.microsoft.com/office/drawing/2016/ink" xmlns:p14="http://schemas.microsoft.com/office/powerpoint/2010/main" id="{DE18D256-E901-CA98-D9BF-7A5919EA9432}"/>
                  </a:ext>
                </a:extLst>
              </p:cNvPr>
              <p:cNvPicPr/>
              <p:nvPr/>
            </p:nvPicPr>
            <p:blipFill>
              <a:blip r:embed="rId5"/>
              <a:stretch>
                <a:fillRect/>
              </a:stretch>
            </p:blipFill>
            <p:spPr>
              <a:xfrm>
                <a:off x="2320135" y="1913583"/>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65" name="Ink 64">
                <a:extLst>
                  <a:ext uri="{FF2B5EF4-FFF2-40B4-BE49-F238E27FC236}">
                    <a16:creationId xmlns:a16="http://schemas.microsoft.com/office/drawing/2014/main" id="{74CB00B9-986B-AB3F-E43C-3A98D9CB7C1D}"/>
                  </a:ext>
                </a:extLst>
              </p14:cNvPr>
              <p14:cNvContentPartPr/>
              <p14:nvPr/>
            </p14:nvContentPartPr>
            <p14:xfrm>
              <a:off x="2533255" y="2311023"/>
              <a:ext cx="360" cy="360"/>
            </p14:xfrm>
          </p:contentPart>
        </mc:Choice>
        <mc:Fallback>
          <p:pic>
            <p:nvPicPr>
              <p:cNvPr id="65" name="Ink 64">
                <a:extLst>
                  <a:ext uri="{FF2B5EF4-FFF2-40B4-BE49-F238E27FC236}">
                    <a16:creationId xmlns:a16="http://schemas.microsoft.com/office/drawing/2014/main" xmlns="" xmlns:aink="http://schemas.microsoft.com/office/drawing/2016/ink" xmlns:p14="http://schemas.microsoft.com/office/powerpoint/2010/main" id="{74CB00B9-986B-AB3F-E43C-3A98D9CB7C1D}"/>
                  </a:ext>
                </a:extLst>
              </p:cNvPr>
              <p:cNvPicPr/>
              <p:nvPr/>
            </p:nvPicPr>
            <p:blipFill>
              <a:blip r:embed="rId7"/>
              <a:stretch>
                <a:fillRect/>
              </a:stretch>
            </p:blipFill>
            <p:spPr>
              <a:xfrm>
                <a:off x="2515255" y="2203023"/>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66" name="Ink 65">
                <a:extLst>
                  <a:ext uri="{FF2B5EF4-FFF2-40B4-BE49-F238E27FC236}">
                    <a16:creationId xmlns:a16="http://schemas.microsoft.com/office/drawing/2014/main" id="{94885836-AD77-EA4A-2498-BDECD939958B}"/>
                  </a:ext>
                </a:extLst>
              </p14:cNvPr>
              <p14:cNvContentPartPr/>
              <p14:nvPr/>
            </p14:nvContentPartPr>
            <p14:xfrm>
              <a:off x="2859775" y="1037437"/>
              <a:ext cx="360" cy="360"/>
            </p14:xfrm>
          </p:contentPart>
        </mc:Choice>
        <mc:Fallback>
          <p:pic>
            <p:nvPicPr>
              <p:cNvPr id="66" name="Ink 65">
                <a:extLst>
                  <a:ext uri="{FF2B5EF4-FFF2-40B4-BE49-F238E27FC236}">
                    <a16:creationId xmlns:a16="http://schemas.microsoft.com/office/drawing/2014/main" xmlns="" xmlns:aink="http://schemas.microsoft.com/office/drawing/2016/ink" xmlns:p14="http://schemas.microsoft.com/office/powerpoint/2010/main" id="{94885836-AD77-EA4A-2498-BDECD939958B}"/>
                  </a:ext>
                </a:extLst>
              </p:cNvPr>
              <p:cNvPicPr/>
              <p:nvPr/>
            </p:nvPicPr>
            <p:blipFill>
              <a:blip r:embed="rId9"/>
              <a:stretch>
                <a:fillRect/>
              </a:stretch>
            </p:blipFill>
            <p:spPr>
              <a:xfrm>
                <a:off x="2842135" y="929797"/>
                <a:ext cx="36000" cy="216000"/>
              </a:xfrm>
              <a:prstGeom prst="rect">
                <a:avLst/>
              </a:prstGeom>
            </p:spPr>
          </p:pic>
        </mc:Fallback>
      </mc:AlternateContent>
    </p:spTree>
    <p:extLst>
      <p:ext uri="{BB962C8B-B14F-4D97-AF65-F5344CB8AC3E}">
        <p14:creationId xmlns:p14="http://schemas.microsoft.com/office/powerpoint/2010/main" val="380724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61293230-B0F6-45B1-96D1-13D18E2429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6043982" y="5086387"/>
            <a:ext cx="1959778" cy="13228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Normal </a:t>
            </a:r>
          </a:p>
        </p:txBody>
      </p:sp>
      <p:sp>
        <p:nvSpPr>
          <p:cNvPr id="15" name="Freeform: Shape 14">
            <a:extLst>
              <a:ext uri="{FF2B5EF4-FFF2-40B4-BE49-F238E27FC236}">
                <a16:creationId xmlns:a16="http://schemas.microsoft.com/office/drawing/2014/main" xmlns="" id="{2B573B51-C170-49C0-A3D9-8D99730C45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p:nvPr>
        </p:nvSpPr>
        <p:spPr>
          <a:xfrm>
            <a:off x="1137034" y="1436915"/>
            <a:ext cx="4577966" cy="4118312"/>
          </a:xfrm>
        </p:spPr>
        <p:txBody>
          <a:bodyPr vert="horz" lIns="91440" tIns="45720" rIns="91440" bIns="45720" rtlCol="0">
            <a:normAutofit/>
          </a:bodyPr>
          <a:lstStyle/>
          <a:p>
            <a:pPr indent="-228600">
              <a:buFont typeface="Arial" panose="020B0604020202020204" pitchFamily="34" charset="0"/>
              <a:buChar char="•"/>
            </a:pPr>
            <a:r>
              <a:rPr lang="en-US" sz="3600" b="1" dirty="0"/>
              <a:t>Histologically, the hallmark is patchy  interstitial   fibrosis, which varies in intensity and worsens with time .</a:t>
            </a:r>
          </a:p>
          <a:p>
            <a:pPr indent="-228600">
              <a:buFont typeface="Arial" panose="020B0604020202020204" pitchFamily="34" charset="0"/>
              <a:buChar char="•"/>
            </a:pPr>
            <a:endParaRPr lang="en-US" sz="3600" b="1" dirty="0"/>
          </a:p>
          <a:p>
            <a:pPr indent="-228600">
              <a:buFont typeface="Arial" panose="020B0604020202020204" pitchFamily="34" charset="0"/>
              <a:buChar char="•"/>
            </a:pPr>
            <a:endParaRPr lang="en-US" sz="3600" b="1" dirty="0"/>
          </a:p>
          <a:p>
            <a:pPr indent="-228600">
              <a:buFont typeface="Arial" panose="020B0604020202020204" pitchFamily="34" charset="0"/>
              <a:buChar char="•"/>
            </a:pPr>
            <a:endParaRPr lang="en-US" sz="3600" b="1" dirty="0"/>
          </a:p>
          <a:p>
            <a:pPr indent="-228600">
              <a:buFont typeface="Arial" panose="020B0604020202020204" pitchFamily="34" charset="0"/>
              <a:buChar char="•"/>
            </a:pP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530" y="136525"/>
            <a:ext cx="4828470" cy="3776375"/>
          </a:xfrm>
          <a:prstGeom prst="rect">
            <a:avLst/>
          </a:prstGeom>
        </p:spPr>
      </p:pic>
      <p:pic>
        <p:nvPicPr>
          <p:cNvPr id="6" name="Picture 5"/>
          <p:cNvPicPr>
            <a:picLocks noChangeAspect="1"/>
          </p:cNvPicPr>
          <p:nvPr/>
        </p:nvPicPr>
        <p:blipFill>
          <a:blip r:embed="rId3"/>
          <a:stretch>
            <a:fillRect/>
          </a:stretch>
        </p:blipFill>
        <p:spPr>
          <a:xfrm>
            <a:off x="7363530" y="3874663"/>
            <a:ext cx="4828470" cy="2983335"/>
          </a:xfrm>
          <a:prstGeom prst="rect">
            <a:avLst/>
          </a:prstGeom>
        </p:spPr>
      </p:pic>
      <p:sp>
        <p:nvSpPr>
          <p:cNvPr id="17" name="Freeform: Shape 16">
            <a:extLst>
              <a:ext uri="{FF2B5EF4-FFF2-40B4-BE49-F238E27FC236}">
                <a16:creationId xmlns:a16="http://schemas.microsoft.com/office/drawing/2014/main" xmlns="" id="{CC7BCC73-A901-44EB-B0E7-879E19267A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z="1000"/>
              <a:pPr>
                <a:spcAft>
                  <a:spcPts val="600"/>
                </a:spcAft>
              </a:pPr>
              <a:t>10</a:t>
            </a:fld>
            <a:endParaRPr lang="en-US" sz="1000"/>
          </a:p>
        </p:txBody>
      </p:sp>
    </p:spTree>
    <p:extLst>
      <p:ext uri="{BB962C8B-B14F-4D97-AF65-F5344CB8AC3E}">
        <p14:creationId xmlns:p14="http://schemas.microsoft.com/office/powerpoint/2010/main" val="321151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fabric&#10;&#10;Description automatically generated">
            <a:extLst>
              <a:ext uri="{FF2B5EF4-FFF2-40B4-BE49-F238E27FC236}">
                <a16:creationId xmlns:a16="http://schemas.microsoft.com/office/drawing/2014/main" xmlns="" id="{8FE2B535-767F-FFD6-34AA-07AD6EB5A417}"/>
              </a:ext>
            </a:extLst>
          </p:cNvPr>
          <p:cNvPicPr>
            <a:picLocks noChangeAspect="1"/>
          </p:cNvPicPr>
          <p:nvPr/>
        </p:nvPicPr>
        <p:blipFill rotWithShape="1">
          <a:blip r:embed="rId2">
            <a:extLst>
              <a:ext uri="{28A0092B-C50C-407E-A947-70E740481C1C}">
                <a14:useLocalDpi xmlns:a14="http://schemas.microsoft.com/office/drawing/2010/main" val="0"/>
              </a:ext>
            </a:extLst>
          </a:blip>
          <a:srcRect t="3907" b="21356"/>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xmlns="" id="{0E0A554B-3675-68DF-B9E5-EF280B4D9186}"/>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251605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741393E-C764-4C6F-8886-35CFF2E48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390890DC-37FF-4B49-BD4C-FE4232F69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552708" cy="6858000"/>
          </a:xfrm>
          <a:custGeom>
            <a:avLst/>
            <a:gdLst>
              <a:gd name="connsiteX0" fmla="*/ 0 w 5552708"/>
              <a:gd name="connsiteY0" fmla="*/ 0 h 6858000"/>
              <a:gd name="connsiteX1" fmla="*/ 5443651 w 5552708"/>
              <a:gd name="connsiteY1" fmla="*/ 0 h 6858000"/>
              <a:gd name="connsiteX2" fmla="*/ 5443781 w 5552708"/>
              <a:gd name="connsiteY2" fmla="*/ 512 h 6858000"/>
              <a:gd name="connsiteX3" fmla="*/ 5444033 w 5552708"/>
              <a:gd name="connsiteY3" fmla="*/ 20501 h 6858000"/>
              <a:gd name="connsiteX4" fmla="*/ 5439390 w 5552708"/>
              <a:gd name="connsiteY4" fmla="*/ 44768 h 6858000"/>
              <a:gd name="connsiteX5" fmla="*/ 5443913 w 5552708"/>
              <a:gd name="connsiteY5" fmla="*/ 104988 h 6858000"/>
              <a:gd name="connsiteX6" fmla="*/ 5458241 w 5552708"/>
              <a:gd name="connsiteY6" fmla="*/ 204162 h 6858000"/>
              <a:gd name="connsiteX7" fmla="*/ 5459763 w 5552708"/>
              <a:gd name="connsiteY7" fmla="*/ 225360 h 6858000"/>
              <a:gd name="connsiteX8" fmla="*/ 5454996 w 5552708"/>
              <a:gd name="connsiteY8" fmla="*/ 243902 h 6858000"/>
              <a:gd name="connsiteX9" fmla="*/ 5448597 w 5552708"/>
              <a:gd name="connsiteY9" fmla="*/ 248483 h 6858000"/>
              <a:gd name="connsiteX10" fmla="*/ 5448458 w 5552708"/>
              <a:gd name="connsiteY10" fmla="*/ 260196 h 6858000"/>
              <a:gd name="connsiteX11" fmla="*/ 5447150 w 5552708"/>
              <a:gd name="connsiteY11" fmla="*/ 263377 h 6858000"/>
              <a:gd name="connsiteX12" fmla="*/ 5459187 w 5552708"/>
              <a:gd name="connsiteY12" fmla="*/ 318691 h 6858000"/>
              <a:gd name="connsiteX13" fmla="*/ 5455708 w 5552708"/>
              <a:gd name="connsiteY13" fmla="*/ 365759 h 6858000"/>
              <a:gd name="connsiteX14" fmla="*/ 5473651 w 5552708"/>
              <a:gd name="connsiteY14" fmla="*/ 492182 h 6858000"/>
              <a:gd name="connsiteX15" fmla="*/ 5481453 w 5552708"/>
              <a:gd name="connsiteY15" fmla="*/ 689666 h 6858000"/>
              <a:gd name="connsiteX16" fmla="*/ 5488233 w 5552708"/>
              <a:gd name="connsiteY16" fmla="*/ 816332 h 6858000"/>
              <a:gd name="connsiteX17" fmla="*/ 5529718 w 5552708"/>
              <a:gd name="connsiteY17" fmla="*/ 891550 h 6858000"/>
              <a:gd name="connsiteX18" fmla="*/ 5536104 w 5552708"/>
              <a:gd name="connsiteY18" fmla="*/ 903318 h 6858000"/>
              <a:gd name="connsiteX19" fmla="*/ 5535257 w 5552708"/>
              <a:gd name="connsiteY19" fmla="*/ 905308 h 6858000"/>
              <a:gd name="connsiteX20" fmla="*/ 5537840 w 5552708"/>
              <a:gd name="connsiteY20" fmla="*/ 920621 h 6858000"/>
              <a:gd name="connsiteX21" fmla="*/ 5541663 w 5552708"/>
              <a:gd name="connsiteY21" fmla="*/ 922876 h 6858000"/>
              <a:gd name="connsiteX22" fmla="*/ 5544456 w 5552708"/>
              <a:gd name="connsiteY22" fmla="*/ 933037 h 6858000"/>
              <a:gd name="connsiteX23" fmla="*/ 5552708 w 5552708"/>
              <a:gd name="connsiteY23" fmla="*/ 952132 h 6858000"/>
              <a:gd name="connsiteX24" fmla="*/ 5551675 w 5552708"/>
              <a:gd name="connsiteY24" fmla="*/ 956570 h 6858000"/>
              <a:gd name="connsiteX25" fmla="*/ 5531341 w 5552708"/>
              <a:gd name="connsiteY25" fmla="*/ 1064863 h 6858000"/>
              <a:gd name="connsiteX26" fmla="*/ 5539998 w 5552708"/>
              <a:gd name="connsiteY26" fmla="*/ 1096340 h 6858000"/>
              <a:gd name="connsiteX27" fmla="*/ 5541075 w 5552708"/>
              <a:gd name="connsiteY27" fmla="*/ 1102915 h 6858000"/>
              <a:gd name="connsiteX28" fmla="*/ 5540822 w 5552708"/>
              <a:gd name="connsiteY28" fmla="*/ 1103143 h 6858000"/>
              <a:gd name="connsiteX29" fmla="*/ 5541413 w 5552708"/>
              <a:gd name="connsiteY29" fmla="*/ 1110274 h 6858000"/>
              <a:gd name="connsiteX30" fmla="*/ 5543038 w 5552708"/>
              <a:gd name="connsiteY30" fmla="*/ 1114901 h 6858000"/>
              <a:gd name="connsiteX31" fmla="*/ 5545128 w 5552708"/>
              <a:gd name="connsiteY31" fmla="*/ 1127652 h 6858000"/>
              <a:gd name="connsiteX32" fmla="*/ 5544028 w 5552708"/>
              <a:gd name="connsiteY32" fmla="*/ 1132698 h 6858000"/>
              <a:gd name="connsiteX33" fmla="*/ 5514811 w 5552708"/>
              <a:gd name="connsiteY33" fmla="*/ 1177140 h 6858000"/>
              <a:gd name="connsiteX34" fmla="*/ 5496402 w 5552708"/>
              <a:gd name="connsiteY34" fmla="*/ 1265293 h 6858000"/>
              <a:gd name="connsiteX35" fmla="*/ 5481620 w 5552708"/>
              <a:gd name="connsiteY35" fmla="*/ 1353039 h 6858000"/>
              <a:gd name="connsiteX36" fmla="*/ 5477938 w 5552708"/>
              <a:gd name="connsiteY36" fmla="*/ 1385038 h 6858000"/>
              <a:gd name="connsiteX37" fmla="*/ 5464009 w 5552708"/>
              <a:gd name="connsiteY37" fmla="*/ 1441067 h 6858000"/>
              <a:gd name="connsiteX38" fmla="*/ 5453063 w 5552708"/>
              <a:gd name="connsiteY38" fmla="*/ 1466104 h 6858000"/>
              <a:gd name="connsiteX39" fmla="*/ 5453368 w 5552708"/>
              <a:gd name="connsiteY39" fmla="*/ 1467310 h 6858000"/>
              <a:gd name="connsiteX40" fmla="*/ 5449849 w 5552708"/>
              <a:gd name="connsiteY40" fmla="*/ 1469198 h 6858000"/>
              <a:gd name="connsiteX41" fmla="*/ 5447717 w 5552708"/>
              <a:gd name="connsiteY41" fmla="*/ 1473816 h 6858000"/>
              <a:gd name="connsiteX42" fmla="*/ 5446906 w 5552708"/>
              <a:gd name="connsiteY42" fmla="*/ 1487106 h 6858000"/>
              <a:gd name="connsiteX43" fmla="*/ 5447429 w 5552708"/>
              <a:gd name="connsiteY43" fmla="*/ 1492218 h 6858000"/>
              <a:gd name="connsiteX44" fmla="*/ 5446434 w 5552708"/>
              <a:gd name="connsiteY44" fmla="*/ 1499455 h 6858000"/>
              <a:gd name="connsiteX45" fmla="*/ 5446146 w 5552708"/>
              <a:gd name="connsiteY45" fmla="*/ 1499600 h 6858000"/>
              <a:gd name="connsiteX46" fmla="*/ 5445728 w 5552708"/>
              <a:gd name="connsiteY46" fmla="*/ 1506449 h 6858000"/>
              <a:gd name="connsiteX47" fmla="*/ 5447013 w 5552708"/>
              <a:gd name="connsiteY47" fmla="*/ 1540420 h 6858000"/>
              <a:gd name="connsiteX48" fmla="*/ 5416036 w 5552708"/>
              <a:gd name="connsiteY48" fmla="*/ 1580834 h 6858000"/>
              <a:gd name="connsiteX49" fmla="*/ 5409252 w 5552708"/>
              <a:gd name="connsiteY49" fmla="*/ 1598373 h 6858000"/>
              <a:gd name="connsiteX50" fmla="*/ 5404223 w 5552708"/>
              <a:gd name="connsiteY50" fmla="*/ 1607549 h 6858000"/>
              <a:gd name="connsiteX51" fmla="*/ 5403003 w 5552708"/>
              <a:gd name="connsiteY51" fmla="*/ 1607994 h 6858000"/>
              <a:gd name="connsiteX52" fmla="*/ 5404366 w 5552708"/>
              <a:gd name="connsiteY52" fmla="*/ 1640580 h 6858000"/>
              <a:gd name="connsiteX53" fmla="*/ 5402429 w 5552708"/>
              <a:gd name="connsiteY53" fmla="*/ 1644617 h 6858000"/>
              <a:gd name="connsiteX54" fmla="*/ 5406027 w 5552708"/>
              <a:gd name="connsiteY54" fmla="*/ 1666228 h 6858000"/>
              <a:gd name="connsiteX55" fmla="*/ 5409538 w 5552708"/>
              <a:gd name="connsiteY55" fmla="*/ 1680703 h 6858000"/>
              <a:gd name="connsiteX56" fmla="*/ 5405582 w 5552708"/>
              <a:gd name="connsiteY56" fmla="*/ 1870222 h 6858000"/>
              <a:gd name="connsiteX57" fmla="*/ 5418948 w 5552708"/>
              <a:gd name="connsiteY57" fmla="*/ 1979530 h 6858000"/>
              <a:gd name="connsiteX58" fmla="*/ 5405060 w 5552708"/>
              <a:gd name="connsiteY58" fmla="*/ 2051964 h 6858000"/>
              <a:gd name="connsiteX59" fmla="*/ 5378701 w 5552708"/>
              <a:gd name="connsiteY59" fmla="*/ 2073120 h 6858000"/>
              <a:gd name="connsiteX60" fmla="*/ 5366006 w 5552708"/>
              <a:gd name="connsiteY60" fmla="*/ 2256053 h 6858000"/>
              <a:gd name="connsiteX61" fmla="*/ 5352501 w 5552708"/>
              <a:gd name="connsiteY61" fmla="*/ 2301374 h 6858000"/>
              <a:gd name="connsiteX62" fmla="*/ 5361572 w 5552708"/>
              <a:gd name="connsiteY62" fmla="*/ 2344135 h 6858000"/>
              <a:gd name="connsiteX63" fmla="*/ 5351776 w 5552708"/>
              <a:gd name="connsiteY63" fmla="*/ 2360013 h 6858000"/>
              <a:gd name="connsiteX64" fmla="*/ 5349856 w 5552708"/>
              <a:gd name="connsiteY64" fmla="*/ 2362723 h 6858000"/>
              <a:gd name="connsiteX65" fmla="*/ 5347182 w 5552708"/>
              <a:gd name="connsiteY65" fmla="*/ 2374239 h 6858000"/>
              <a:gd name="connsiteX66" fmla="*/ 5340172 w 5552708"/>
              <a:gd name="connsiteY66" fmla="*/ 2376629 h 6858000"/>
              <a:gd name="connsiteX67" fmla="*/ 5331662 w 5552708"/>
              <a:gd name="connsiteY67" fmla="*/ 2393351 h 6858000"/>
              <a:gd name="connsiteX68" fmla="*/ 5328482 w 5552708"/>
              <a:gd name="connsiteY68" fmla="*/ 2414790 h 6858000"/>
              <a:gd name="connsiteX69" fmla="*/ 5316501 w 5552708"/>
              <a:gd name="connsiteY69" fmla="*/ 2490864 h 6858000"/>
              <a:gd name="connsiteX70" fmla="*/ 5318378 w 5552708"/>
              <a:gd name="connsiteY70" fmla="*/ 2503797 h 6858000"/>
              <a:gd name="connsiteX71" fmla="*/ 5307008 w 5552708"/>
              <a:gd name="connsiteY71" fmla="*/ 2543608 h 6858000"/>
              <a:gd name="connsiteX72" fmla="*/ 5300817 w 5552708"/>
              <a:gd name="connsiteY72" fmla="*/ 2579627 h 6858000"/>
              <a:gd name="connsiteX73" fmla="*/ 5300491 w 5552708"/>
              <a:gd name="connsiteY73" fmla="*/ 2603469 h 6858000"/>
              <a:gd name="connsiteX74" fmla="*/ 5297327 w 5552708"/>
              <a:gd name="connsiteY74" fmla="*/ 2609298 h 6858000"/>
              <a:gd name="connsiteX75" fmla="*/ 5292648 w 5552708"/>
              <a:gd name="connsiteY75" fmla="*/ 2632709 h 6858000"/>
              <a:gd name="connsiteX76" fmla="*/ 5294499 w 5552708"/>
              <a:gd name="connsiteY76" fmla="*/ 2645215 h 6858000"/>
              <a:gd name="connsiteX77" fmla="*/ 5284921 w 5552708"/>
              <a:gd name="connsiteY77" fmla="*/ 2655995 h 6858000"/>
              <a:gd name="connsiteX78" fmla="*/ 5278681 w 5552708"/>
              <a:gd name="connsiteY78" fmla="*/ 2658097 h 6858000"/>
              <a:gd name="connsiteX79" fmla="*/ 5279052 w 5552708"/>
              <a:gd name="connsiteY79" fmla="*/ 2675265 h 6858000"/>
              <a:gd name="connsiteX80" fmla="*/ 5271485 w 5552708"/>
              <a:gd name="connsiteY80" fmla="*/ 2688260 h 6858000"/>
              <a:gd name="connsiteX81" fmla="*/ 5273609 w 5552708"/>
              <a:gd name="connsiteY81" fmla="*/ 2700785 h 6858000"/>
              <a:gd name="connsiteX82" fmla="*/ 5272098 w 5552708"/>
              <a:gd name="connsiteY82" fmla="*/ 2705655 h 6858000"/>
              <a:gd name="connsiteX83" fmla="*/ 5267605 w 5552708"/>
              <a:gd name="connsiteY83" fmla="*/ 2717660 h 6858000"/>
              <a:gd name="connsiteX84" fmla="*/ 5258449 w 5552708"/>
              <a:gd name="connsiteY84" fmla="*/ 2738177 h 6858000"/>
              <a:gd name="connsiteX85" fmla="*/ 5256679 w 5552708"/>
              <a:gd name="connsiteY85" fmla="*/ 2744727 h 6858000"/>
              <a:gd name="connsiteX86" fmla="*/ 5245116 w 5552708"/>
              <a:gd name="connsiteY86" fmla="*/ 2757932 h 6858000"/>
              <a:gd name="connsiteX87" fmla="*/ 5233122 w 5552708"/>
              <a:gd name="connsiteY87" fmla="*/ 2784915 h 6858000"/>
              <a:gd name="connsiteX88" fmla="*/ 5197792 w 5552708"/>
              <a:gd name="connsiteY88" fmla="*/ 2830475 h 6858000"/>
              <a:gd name="connsiteX89" fmla="*/ 5180199 w 5552708"/>
              <a:gd name="connsiteY89" fmla="*/ 2857691 h 6858000"/>
              <a:gd name="connsiteX90" fmla="*/ 5164940 w 5552708"/>
              <a:gd name="connsiteY90" fmla="*/ 2875644 h 6858000"/>
              <a:gd name="connsiteX91" fmla="*/ 5139323 w 5552708"/>
              <a:gd name="connsiteY91" fmla="*/ 2931296 h 6858000"/>
              <a:gd name="connsiteX92" fmla="*/ 5102390 w 5552708"/>
              <a:gd name="connsiteY92" fmla="*/ 3027705 h 6858000"/>
              <a:gd name="connsiteX93" fmla="*/ 5093321 w 5552708"/>
              <a:gd name="connsiteY93" fmla="*/ 3047244 h 6858000"/>
              <a:gd name="connsiteX94" fmla="*/ 5080729 w 5552708"/>
              <a:gd name="connsiteY94" fmla="*/ 3060118 h 6858000"/>
              <a:gd name="connsiteX95" fmla="*/ 5073626 w 5552708"/>
              <a:gd name="connsiteY95" fmla="*/ 3059690 h 6858000"/>
              <a:gd name="connsiteX96" fmla="*/ 5067867 w 5552708"/>
              <a:gd name="connsiteY96" fmla="*/ 3069806 h 6858000"/>
              <a:gd name="connsiteX97" fmla="*/ 5065335 w 5552708"/>
              <a:gd name="connsiteY97" fmla="*/ 3071678 h 6858000"/>
              <a:gd name="connsiteX98" fmla="*/ 5051806 w 5552708"/>
              <a:gd name="connsiteY98" fmla="*/ 3083233 h 6858000"/>
              <a:gd name="connsiteX99" fmla="*/ 5047824 w 5552708"/>
              <a:gd name="connsiteY99" fmla="*/ 3128247 h 6858000"/>
              <a:gd name="connsiteX100" fmla="*/ 5022444 w 5552708"/>
              <a:gd name="connsiteY100" fmla="*/ 3166893 h 6858000"/>
              <a:gd name="connsiteX101" fmla="*/ 4961916 w 5552708"/>
              <a:gd name="connsiteY101" fmla="*/ 3312149 h 6858000"/>
              <a:gd name="connsiteX102" fmla="*/ 4928070 w 5552708"/>
              <a:gd name="connsiteY102" fmla="*/ 3349450 h 6858000"/>
              <a:gd name="connsiteX103" fmla="*/ 4858652 w 5552708"/>
              <a:gd name="connsiteY103" fmla="*/ 3443841 h 6858000"/>
              <a:gd name="connsiteX104" fmla="*/ 4821392 w 5552708"/>
              <a:gd name="connsiteY104" fmla="*/ 3661714 h 6858000"/>
              <a:gd name="connsiteX105" fmla="*/ 4825147 w 5552708"/>
              <a:gd name="connsiteY105" fmla="*/ 3676668 h 6858000"/>
              <a:gd name="connsiteX106" fmla="*/ 4824341 w 5552708"/>
              <a:gd name="connsiteY106" fmla="*/ 3691352 h 6858000"/>
              <a:gd name="connsiteX107" fmla="*/ 4822735 w 5552708"/>
              <a:gd name="connsiteY107" fmla="*/ 3692500 h 6858000"/>
              <a:gd name="connsiteX108" fmla="*/ 4817318 w 5552708"/>
              <a:gd name="connsiteY108" fmla="*/ 3707640 h 6858000"/>
              <a:gd name="connsiteX109" fmla="*/ 4819146 w 5552708"/>
              <a:gd name="connsiteY109" fmla="*/ 3712253 h 6858000"/>
              <a:gd name="connsiteX110" fmla="*/ 4816373 w 5552708"/>
              <a:gd name="connsiteY110" fmla="*/ 3723048 h 6858000"/>
              <a:gd name="connsiteX111" fmla="*/ 4813460 w 5552708"/>
              <a:gd name="connsiteY111" fmla="*/ 3745409 h 6858000"/>
              <a:gd name="connsiteX112" fmla="*/ 4810527 w 5552708"/>
              <a:gd name="connsiteY112" fmla="*/ 3748566 h 6858000"/>
              <a:gd name="connsiteX113" fmla="*/ 4742720 w 5552708"/>
              <a:gd name="connsiteY113" fmla="*/ 3828954 h 6858000"/>
              <a:gd name="connsiteX114" fmla="*/ 4731784 w 5552708"/>
              <a:gd name="connsiteY114" fmla="*/ 3868871 h 6858000"/>
              <a:gd name="connsiteX115" fmla="*/ 4731481 w 5552708"/>
              <a:gd name="connsiteY115" fmla="*/ 3868898 h 6858000"/>
              <a:gd name="connsiteX116" fmla="*/ 4728490 w 5552708"/>
              <a:gd name="connsiteY116" fmla="*/ 3875525 h 6858000"/>
              <a:gd name="connsiteX117" fmla="*/ 4727500 w 5552708"/>
              <a:gd name="connsiteY117" fmla="*/ 3880683 h 6858000"/>
              <a:gd name="connsiteX118" fmla="*/ 4719663 w 5552708"/>
              <a:gd name="connsiteY118" fmla="*/ 3896892 h 6858000"/>
              <a:gd name="connsiteX119" fmla="*/ 4715899 w 5552708"/>
              <a:gd name="connsiteY119" fmla="*/ 3897345 h 6858000"/>
              <a:gd name="connsiteX120" fmla="*/ 4715832 w 5552708"/>
              <a:gd name="connsiteY120" fmla="*/ 3898632 h 6858000"/>
              <a:gd name="connsiteX121" fmla="*/ 4618476 w 5552708"/>
              <a:gd name="connsiteY121" fmla="*/ 4076334 h 6858000"/>
              <a:gd name="connsiteX122" fmla="*/ 4576303 w 5552708"/>
              <a:gd name="connsiteY122" fmla="*/ 4154580 h 6858000"/>
              <a:gd name="connsiteX123" fmla="*/ 4536795 w 5552708"/>
              <a:gd name="connsiteY123" fmla="*/ 4186216 h 6858000"/>
              <a:gd name="connsiteX124" fmla="*/ 4534335 w 5552708"/>
              <a:gd name="connsiteY124" fmla="*/ 4190678 h 6858000"/>
              <a:gd name="connsiteX125" fmla="*/ 4532585 w 5552708"/>
              <a:gd name="connsiteY125" fmla="*/ 4203860 h 6858000"/>
              <a:gd name="connsiteX126" fmla="*/ 4532745 w 5552708"/>
              <a:gd name="connsiteY126" fmla="*/ 4208983 h 6858000"/>
              <a:gd name="connsiteX127" fmla="*/ 4531239 w 5552708"/>
              <a:gd name="connsiteY127" fmla="*/ 4216126 h 6858000"/>
              <a:gd name="connsiteX128" fmla="*/ 4530941 w 5552708"/>
              <a:gd name="connsiteY128" fmla="*/ 4216251 h 6858000"/>
              <a:gd name="connsiteX129" fmla="*/ 4530039 w 5552708"/>
              <a:gd name="connsiteY129" fmla="*/ 4223045 h 6858000"/>
              <a:gd name="connsiteX130" fmla="*/ 4528920 w 5552708"/>
              <a:gd name="connsiteY130" fmla="*/ 4256957 h 6858000"/>
              <a:gd name="connsiteX131" fmla="*/ 4495092 w 5552708"/>
              <a:gd name="connsiteY131" fmla="*/ 4295227 h 6858000"/>
              <a:gd name="connsiteX132" fmla="*/ 4487069 w 5552708"/>
              <a:gd name="connsiteY132" fmla="*/ 4312260 h 6858000"/>
              <a:gd name="connsiteX133" fmla="*/ 4481391 w 5552708"/>
              <a:gd name="connsiteY133" fmla="*/ 4321074 h 6858000"/>
              <a:gd name="connsiteX134" fmla="*/ 4480140 w 5552708"/>
              <a:gd name="connsiteY134" fmla="*/ 4321443 h 6858000"/>
              <a:gd name="connsiteX135" fmla="*/ 4479199 w 5552708"/>
              <a:gd name="connsiteY135" fmla="*/ 4353976 h 6858000"/>
              <a:gd name="connsiteX136" fmla="*/ 4476976 w 5552708"/>
              <a:gd name="connsiteY136" fmla="*/ 4357874 h 6858000"/>
              <a:gd name="connsiteX137" fmla="*/ 4479044 w 5552708"/>
              <a:gd name="connsiteY137" fmla="*/ 4379621 h 6858000"/>
              <a:gd name="connsiteX138" fmla="*/ 4478683 w 5552708"/>
              <a:gd name="connsiteY138" fmla="*/ 4390568 h 6858000"/>
              <a:gd name="connsiteX139" fmla="*/ 4481532 w 5552708"/>
              <a:gd name="connsiteY139" fmla="*/ 4394254 h 6858000"/>
              <a:gd name="connsiteX140" fmla="*/ 4479499 w 5552708"/>
              <a:gd name="connsiteY140" fmla="*/ 4410114 h 6858000"/>
              <a:gd name="connsiteX141" fmla="*/ 4478153 w 5552708"/>
              <a:gd name="connsiteY141" fmla="*/ 4411710 h 6858000"/>
              <a:gd name="connsiteX142" fmla="*/ 4480616 w 5552708"/>
              <a:gd name="connsiteY142" fmla="*/ 4425622 h 6858000"/>
              <a:gd name="connsiteX143" fmla="*/ 4487688 w 5552708"/>
              <a:gd name="connsiteY143" fmla="*/ 4438292 h 6858000"/>
              <a:gd name="connsiteX144" fmla="*/ 4454727 w 5552708"/>
              <a:gd name="connsiteY144" fmla="*/ 4569970 h 6858000"/>
              <a:gd name="connsiteX145" fmla="*/ 4469804 w 5552708"/>
              <a:gd name="connsiteY145" fmla="*/ 4692415 h 6858000"/>
              <a:gd name="connsiteX146" fmla="*/ 4450795 w 5552708"/>
              <a:gd name="connsiteY146" fmla="*/ 4763659 h 6858000"/>
              <a:gd name="connsiteX147" fmla="*/ 4422945 w 5552708"/>
              <a:gd name="connsiteY147" fmla="*/ 4783049 h 6858000"/>
              <a:gd name="connsiteX148" fmla="*/ 4397314 w 5552708"/>
              <a:gd name="connsiteY148" fmla="*/ 4964397 h 6858000"/>
              <a:gd name="connsiteX149" fmla="*/ 4380606 w 5552708"/>
              <a:gd name="connsiteY149" fmla="*/ 5008665 h 6858000"/>
              <a:gd name="connsiteX150" fmla="*/ 4386649 w 5552708"/>
              <a:gd name="connsiteY150" fmla="*/ 5051823 h 6858000"/>
              <a:gd name="connsiteX151" fmla="*/ 4375733 w 5552708"/>
              <a:gd name="connsiteY151" fmla="*/ 5067011 h 6858000"/>
              <a:gd name="connsiteX152" fmla="*/ 4373624 w 5552708"/>
              <a:gd name="connsiteY152" fmla="*/ 5069584 h 6858000"/>
              <a:gd name="connsiteX153" fmla="*/ 4370134 w 5552708"/>
              <a:gd name="connsiteY153" fmla="*/ 5080883 h 6858000"/>
              <a:gd name="connsiteX154" fmla="*/ 4362957 w 5552708"/>
              <a:gd name="connsiteY154" fmla="*/ 5082819 h 6858000"/>
              <a:gd name="connsiteX155" fmla="*/ 4333195 w 5552708"/>
              <a:gd name="connsiteY155" fmla="*/ 5221840 h 6858000"/>
              <a:gd name="connsiteX156" fmla="*/ 4320037 w 5552708"/>
              <a:gd name="connsiteY156" fmla="*/ 5281999 h 6858000"/>
              <a:gd name="connsiteX157" fmla="*/ 4308816 w 5552708"/>
              <a:gd name="connsiteY157" fmla="*/ 5303704 h 6858000"/>
              <a:gd name="connsiteX158" fmla="*/ 4272244 w 5552708"/>
              <a:gd name="connsiteY158" fmla="*/ 5388756 h 6858000"/>
              <a:gd name="connsiteX159" fmla="*/ 4246915 w 5552708"/>
              <a:gd name="connsiteY159" fmla="*/ 5462809 h 6858000"/>
              <a:gd name="connsiteX160" fmla="*/ 4255030 w 5552708"/>
              <a:gd name="connsiteY160" fmla="*/ 5521632 h 6858000"/>
              <a:gd name="connsiteX161" fmla="*/ 4249277 w 5552708"/>
              <a:gd name="connsiteY161" fmla="*/ 5525636 h 6858000"/>
              <a:gd name="connsiteX162" fmla="*/ 4241924 w 5552708"/>
              <a:gd name="connsiteY162" fmla="*/ 5563850 h 6858000"/>
              <a:gd name="connsiteX163" fmla="*/ 4248240 w 5552708"/>
              <a:gd name="connsiteY163" fmla="*/ 5703386 h 6858000"/>
              <a:gd name="connsiteX164" fmla="*/ 4232982 w 5552708"/>
              <a:gd name="connsiteY164" fmla="*/ 5777907 h 6858000"/>
              <a:gd name="connsiteX165" fmla="*/ 4222394 w 5552708"/>
              <a:gd name="connsiteY165" fmla="*/ 5803443 h 6858000"/>
              <a:gd name="connsiteX166" fmla="*/ 4204974 w 5552708"/>
              <a:gd name="connsiteY166" fmla="*/ 5846279 h 6858000"/>
              <a:gd name="connsiteX167" fmla="*/ 4179217 w 5552708"/>
              <a:gd name="connsiteY167" fmla="*/ 5876046 h 6858000"/>
              <a:gd name="connsiteX168" fmla="*/ 4169698 w 5552708"/>
              <a:gd name="connsiteY168" fmla="*/ 5912761 h 6858000"/>
              <a:gd name="connsiteX169" fmla="*/ 4183963 w 5552708"/>
              <a:gd name="connsiteY169" fmla="*/ 5924201 h 6858000"/>
              <a:gd name="connsiteX170" fmla="*/ 4143073 w 5552708"/>
              <a:gd name="connsiteY170" fmla="*/ 6020347 h 6858000"/>
              <a:gd name="connsiteX171" fmla="*/ 4132699 w 5552708"/>
              <a:gd name="connsiteY171" fmla="*/ 6054447 h 6858000"/>
              <a:gd name="connsiteX172" fmla="*/ 4099744 w 5552708"/>
              <a:gd name="connsiteY172" fmla="*/ 6146773 h 6858000"/>
              <a:gd name="connsiteX173" fmla="*/ 4063216 w 5552708"/>
              <a:gd name="connsiteY173" fmla="*/ 6238624 h 6858000"/>
              <a:gd name="connsiteX174" fmla="*/ 4021696 w 5552708"/>
              <a:gd name="connsiteY174" fmla="*/ 6289517 h 6858000"/>
              <a:gd name="connsiteX175" fmla="*/ 3993817 w 5552708"/>
              <a:gd name="connsiteY175" fmla="*/ 6365399 h 6858000"/>
              <a:gd name="connsiteX176" fmla="*/ 3986236 w 5552708"/>
              <a:gd name="connsiteY176" fmla="*/ 6377584 h 6858000"/>
              <a:gd name="connsiteX177" fmla="*/ 3911599 w 5552708"/>
              <a:gd name="connsiteY177" fmla="*/ 6509659 h 6858000"/>
              <a:gd name="connsiteX178" fmla="*/ 3858869 w 5552708"/>
              <a:gd name="connsiteY178" fmla="*/ 6582751 h 6858000"/>
              <a:gd name="connsiteX179" fmla="*/ 3770950 w 5552708"/>
              <a:gd name="connsiteY179" fmla="*/ 6757987 h 6858000"/>
              <a:gd name="connsiteX180" fmla="*/ 3749766 w 5552708"/>
              <a:gd name="connsiteY180" fmla="*/ 6858000 h 6858000"/>
              <a:gd name="connsiteX181" fmla="*/ 12348 w 5552708"/>
              <a:gd name="connsiteY181" fmla="*/ 6858000 h 6858000"/>
              <a:gd name="connsiteX182" fmla="*/ 0 w 5552708"/>
              <a:gd name="connsiteY182" fmla="*/ 67256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552708" h="6858000">
                <a:moveTo>
                  <a:pt x="0" y="0"/>
                </a:moveTo>
                <a:lnTo>
                  <a:pt x="5443651" y="0"/>
                </a:lnTo>
                <a:lnTo>
                  <a:pt x="5443781" y="512"/>
                </a:lnTo>
                <a:cubicBezTo>
                  <a:pt x="5446206" y="7309"/>
                  <a:pt x="5449083" y="15278"/>
                  <a:pt x="5444033" y="20501"/>
                </a:cubicBezTo>
                <a:cubicBezTo>
                  <a:pt x="5435420" y="27795"/>
                  <a:pt x="5439966" y="35996"/>
                  <a:pt x="5439390" y="44768"/>
                </a:cubicBezTo>
                <a:cubicBezTo>
                  <a:pt x="5431962" y="55410"/>
                  <a:pt x="5437588" y="94208"/>
                  <a:pt x="5443913" y="104988"/>
                </a:cubicBezTo>
                <a:cubicBezTo>
                  <a:pt x="5467308" y="131885"/>
                  <a:pt x="5440518" y="182050"/>
                  <a:pt x="5458241" y="204162"/>
                </a:cubicBezTo>
                <a:cubicBezTo>
                  <a:pt x="5460281" y="211583"/>
                  <a:pt x="5460566" y="218611"/>
                  <a:pt x="5459763" y="225360"/>
                </a:cubicBezTo>
                <a:lnTo>
                  <a:pt x="5454996" y="243902"/>
                </a:lnTo>
                <a:lnTo>
                  <a:pt x="5448597" y="248483"/>
                </a:lnTo>
                <a:lnTo>
                  <a:pt x="5448458" y="260196"/>
                </a:lnTo>
                <a:lnTo>
                  <a:pt x="5447150" y="263377"/>
                </a:lnTo>
                <a:cubicBezTo>
                  <a:pt x="5448938" y="273127"/>
                  <a:pt x="5457762" y="301628"/>
                  <a:pt x="5459187" y="318691"/>
                </a:cubicBezTo>
                <a:cubicBezTo>
                  <a:pt x="5456617" y="351374"/>
                  <a:pt x="5481393" y="329570"/>
                  <a:pt x="5455708" y="365759"/>
                </a:cubicBezTo>
                <a:cubicBezTo>
                  <a:pt x="5472236" y="419311"/>
                  <a:pt x="5443611" y="447897"/>
                  <a:pt x="5473651" y="492182"/>
                </a:cubicBezTo>
                <a:cubicBezTo>
                  <a:pt x="5483259" y="556102"/>
                  <a:pt x="5473858" y="624576"/>
                  <a:pt x="5481453" y="689666"/>
                </a:cubicBezTo>
                <a:cubicBezTo>
                  <a:pt x="5481825" y="737836"/>
                  <a:pt x="5505966" y="768312"/>
                  <a:pt x="5488233" y="816332"/>
                </a:cubicBezTo>
                <a:cubicBezTo>
                  <a:pt x="5492515" y="818482"/>
                  <a:pt x="5526923" y="887911"/>
                  <a:pt x="5529718" y="891550"/>
                </a:cubicBezTo>
                <a:lnTo>
                  <a:pt x="5536104" y="903318"/>
                </a:lnTo>
                <a:lnTo>
                  <a:pt x="5535257" y="905308"/>
                </a:lnTo>
                <a:cubicBezTo>
                  <a:pt x="5534066" y="913418"/>
                  <a:pt x="5535399" y="917837"/>
                  <a:pt x="5537840" y="920621"/>
                </a:cubicBezTo>
                <a:lnTo>
                  <a:pt x="5541663" y="922876"/>
                </a:lnTo>
                <a:lnTo>
                  <a:pt x="5544456" y="933037"/>
                </a:lnTo>
                <a:lnTo>
                  <a:pt x="5552708" y="952132"/>
                </a:lnTo>
                <a:lnTo>
                  <a:pt x="5551675" y="956570"/>
                </a:lnTo>
                <a:lnTo>
                  <a:pt x="5531341" y="1064863"/>
                </a:lnTo>
                <a:cubicBezTo>
                  <a:pt x="5534620" y="1074818"/>
                  <a:pt x="5537566" y="1085372"/>
                  <a:pt x="5539998" y="1096340"/>
                </a:cubicBezTo>
                <a:lnTo>
                  <a:pt x="5541075" y="1102915"/>
                </a:lnTo>
                <a:lnTo>
                  <a:pt x="5540822" y="1103143"/>
                </a:lnTo>
                <a:cubicBezTo>
                  <a:pt x="5540471" y="1104784"/>
                  <a:pt x="5540605" y="1107024"/>
                  <a:pt x="5541413" y="1110274"/>
                </a:cubicBezTo>
                <a:lnTo>
                  <a:pt x="5543038" y="1114901"/>
                </a:lnTo>
                <a:cubicBezTo>
                  <a:pt x="5543735" y="1119151"/>
                  <a:pt x="5544432" y="1123402"/>
                  <a:pt x="5545128" y="1127652"/>
                </a:cubicBezTo>
                <a:lnTo>
                  <a:pt x="5544028" y="1132698"/>
                </a:lnTo>
                <a:cubicBezTo>
                  <a:pt x="5534609" y="1151029"/>
                  <a:pt x="5496304" y="1149042"/>
                  <a:pt x="5514811" y="1177140"/>
                </a:cubicBezTo>
                <a:cubicBezTo>
                  <a:pt x="5509719" y="1211798"/>
                  <a:pt x="5486957" y="1231445"/>
                  <a:pt x="5496402" y="1265293"/>
                </a:cubicBezTo>
                <a:cubicBezTo>
                  <a:pt x="5491550" y="1297727"/>
                  <a:pt x="5479431" y="1324727"/>
                  <a:pt x="5481620" y="1353039"/>
                </a:cubicBezTo>
                <a:cubicBezTo>
                  <a:pt x="5473631" y="1363324"/>
                  <a:pt x="5469597" y="1373497"/>
                  <a:pt x="5477938" y="1385038"/>
                </a:cubicBezTo>
                <a:cubicBezTo>
                  <a:pt x="5470625" y="1414924"/>
                  <a:pt x="5455771" y="1420367"/>
                  <a:pt x="5464009" y="1441067"/>
                </a:cubicBezTo>
                <a:cubicBezTo>
                  <a:pt x="5439287" y="1455035"/>
                  <a:pt x="5447714" y="1457216"/>
                  <a:pt x="5453063" y="1466104"/>
                </a:cubicBezTo>
                <a:cubicBezTo>
                  <a:pt x="5453164" y="1466506"/>
                  <a:pt x="5453267" y="1466908"/>
                  <a:pt x="5453368" y="1467310"/>
                </a:cubicBezTo>
                <a:lnTo>
                  <a:pt x="5449849" y="1469198"/>
                </a:lnTo>
                <a:lnTo>
                  <a:pt x="5447717" y="1473816"/>
                </a:lnTo>
                <a:lnTo>
                  <a:pt x="5446906" y="1487106"/>
                </a:lnTo>
                <a:cubicBezTo>
                  <a:pt x="5447081" y="1488810"/>
                  <a:pt x="5447254" y="1490514"/>
                  <a:pt x="5447429" y="1492218"/>
                </a:cubicBezTo>
                <a:cubicBezTo>
                  <a:pt x="5447480" y="1495695"/>
                  <a:pt x="5447119" y="1497953"/>
                  <a:pt x="5446434" y="1499455"/>
                </a:cubicBezTo>
                <a:lnTo>
                  <a:pt x="5446146" y="1499600"/>
                </a:lnTo>
                <a:lnTo>
                  <a:pt x="5445728" y="1506449"/>
                </a:lnTo>
                <a:cubicBezTo>
                  <a:pt x="5445627" y="1518090"/>
                  <a:pt x="5446096" y="1529498"/>
                  <a:pt x="5447013" y="1540420"/>
                </a:cubicBezTo>
                <a:cubicBezTo>
                  <a:pt x="5431084" y="1547368"/>
                  <a:pt x="5443219" y="1588924"/>
                  <a:pt x="5416036" y="1580834"/>
                </a:cubicBezTo>
                <a:cubicBezTo>
                  <a:pt x="5416447" y="1595454"/>
                  <a:pt x="5426812" y="1605684"/>
                  <a:pt x="5409252" y="1598373"/>
                </a:cubicBezTo>
                <a:cubicBezTo>
                  <a:pt x="5408864" y="1603115"/>
                  <a:pt x="5406927" y="1605804"/>
                  <a:pt x="5404223" y="1607549"/>
                </a:cubicBezTo>
                <a:lnTo>
                  <a:pt x="5403003" y="1607994"/>
                </a:lnTo>
                <a:lnTo>
                  <a:pt x="5404366" y="1640580"/>
                </a:lnTo>
                <a:lnTo>
                  <a:pt x="5402429" y="1644617"/>
                </a:lnTo>
                <a:cubicBezTo>
                  <a:pt x="5403628" y="1651821"/>
                  <a:pt x="5404828" y="1659024"/>
                  <a:pt x="5406027" y="1666228"/>
                </a:cubicBezTo>
                <a:lnTo>
                  <a:pt x="5409538" y="1680703"/>
                </a:lnTo>
                <a:lnTo>
                  <a:pt x="5405582" y="1870222"/>
                </a:lnTo>
                <a:cubicBezTo>
                  <a:pt x="5407505" y="1917082"/>
                  <a:pt x="5419912" y="1922890"/>
                  <a:pt x="5418948" y="1979530"/>
                </a:cubicBezTo>
                <a:cubicBezTo>
                  <a:pt x="5381653" y="1974789"/>
                  <a:pt x="5447295" y="2092994"/>
                  <a:pt x="5405060" y="2051964"/>
                </a:cubicBezTo>
                <a:cubicBezTo>
                  <a:pt x="5406099" y="2068965"/>
                  <a:pt x="5389286" y="2084064"/>
                  <a:pt x="5378701" y="2073120"/>
                </a:cubicBezTo>
                <a:cubicBezTo>
                  <a:pt x="5397285" y="2126878"/>
                  <a:pt x="5362129" y="2197651"/>
                  <a:pt x="5366006" y="2256053"/>
                </a:cubicBezTo>
                <a:cubicBezTo>
                  <a:pt x="5334011" y="2283221"/>
                  <a:pt x="5362023" y="2269954"/>
                  <a:pt x="5352501" y="2301374"/>
                </a:cubicBezTo>
                <a:cubicBezTo>
                  <a:pt x="5379308" y="2296096"/>
                  <a:pt x="5332887" y="2338416"/>
                  <a:pt x="5361572" y="2344135"/>
                </a:cubicBezTo>
                <a:cubicBezTo>
                  <a:pt x="5358931" y="2349671"/>
                  <a:pt x="5355467" y="2354856"/>
                  <a:pt x="5351776" y="2360013"/>
                </a:cubicBezTo>
                <a:lnTo>
                  <a:pt x="5349856" y="2362723"/>
                </a:lnTo>
                <a:lnTo>
                  <a:pt x="5347182" y="2374239"/>
                </a:lnTo>
                <a:lnTo>
                  <a:pt x="5340172" y="2376629"/>
                </a:lnTo>
                <a:lnTo>
                  <a:pt x="5331662" y="2393351"/>
                </a:lnTo>
                <a:cubicBezTo>
                  <a:pt x="5329441" y="2399746"/>
                  <a:pt x="5328181" y="2406782"/>
                  <a:pt x="5328482" y="2414790"/>
                </a:cubicBezTo>
                <a:cubicBezTo>
                  <a:pt x="5337359" y="2435605"/>
                  <a:pt x="5319289" y="2463646"/>
                  <a:pt x="5316501" y="2490864"/>
                </a:cubicBezTo>
                <a:cubicBezTo>
                  <a:pt x="5317127" y="2495175"/>
                  <a:pt x="5317754" y="2499486"/>
                  <a:pt x="5318378" y="2503797"/>
                </a:cubicBezTo>
                <a:lnTo>
                  <a:pt x="5307008" y="2543608"/>
                </a:lnTo>
                <a:cubicBezTo>
                  <a:pt x="5304307" y="2555015"/>
                  <a:pt x="5302094" y="2566933"/>
                  <a:pt x="5300817" y="2579627"/>
                </a:cubicBezTo>
                <a:lnTo>
                  <a:pt x="5300491" y="2603469"/>
                </a:lnTo>
                <a:lnTo>
                  <a:pt x="5297327" y="2609298"/>
                </a:lnTo>
                <a:cubicBezTo>
                  <a:pt x="5296149" y="2620041"/>
                  <a:pt x="5302481" y="2635343"/>
                  <a:pt x="5292648" y="2632709"/>
                </a:cubicBezTo>
                <a:lnTo>
                  <a:pt x="5294499" y="2645215"/>
                </a:lnTo>
                <a:lnTo>
                  <a:pt x="5284921" y="2655995"/>
                </a:lnTo>
                <a:cubicBezTo>
                  <a:pt x="5282893" y="2657043"/>
                  <a:pt x="5280790" y="2657749"/>
                  <a:pt x="5278681" y="2658097"/>
                </a:cubicBezTo>
                <a:lnTo>
                  <a:pt x="5279052" y="2675265"/>
                </a:lnTo>
                <a:lnTo>
                  <a:pt x="5271485" y="2688260"/>
                </a:lnTo>
                <a:cubicBezTo>
                  <a:pt x="5272192" y="2692435"/>
                  <a:pt x="5272901" y="2696610"/>
                  <a:pt x="5273609" y="2700785"/>
                </a:cubicBezTo>
                <a:lnTo>
                  <a:pt x="5272098" y="2705655"/>
                </a:lnTo>
                <a:lnTo>
                  <a:pt x="5267605" y="2717660"/>
                </a:lnTo>
                <a:cubicBezTo>
                  <a:pt x="5264770" y="2723740"/>
                  <a:pt x="5261426" y="2730522"/>
                  <a:pt x="5258449" y="2738177"/>
                </a:cubicBezTo>
                <a:lnTo>
                  <a:pt x="5256679" y="2744727"/>
                </a:lnTo>
                <a:lnTo>
                  <a:pt x="5245116" y="2757932"/>
                </a:lnTo>
                <a:cubicBezTo>
                  <a:pt x="5236430" y="2767502"/>
                  <a:pt x="5230416" y="2775146"/>
                  <a:pt x="5233122" y="2784915"/>
                </a:cubicBezTo>
                <a:cubicBezTo>
                  <a:pt x="5221620" y="2799359"/>
                  <a:pt x="5193828" y="2806744"/>
                  <a:pt x="5197792" y="2830475"/>
                </a:cubicBezTo>
                <a:cubicBezTo>
                  <a:pt x="5186798" y="2821932"/>
                  <a:pt x="5192955" y="2855565"/>
                  <a:pt x="5180199" y="2857691"/>
                </a:cubicBezTo>
                <a:cubicBezTo>
                  <a:pt x="5170100" y="2858096"/>
                  <a:pt x="5169614" y="2868393"/>
                  <a:pt x="5164940" y="2875644"/>
                </a:cubicBezTo>
                <a:cubicBezTo>
                  <a:pt x="5154127" y="2879787"/>
                  <a:pt x="5139696" y="2917521"/>
                  <a:pt x="5139323" y="2931296"/>
                </a:cubicBezTo>
                <a:cubicBezTo>
                  <a:pt x="5144210" y="2970932"/>
                  <a:pt x="5099528" y="2996158"/>
                  <a:pt x="5102390" y="3027705"/>
                </a:cubicBezTo>
                <a:cubicBezTo>
                  <a:pt x="5100365" y="3035586"/>
                  <a:pt x="5097192" y="3041915"/>
                  <a:pt x="5093321" y="3047244"/>
                </a:cubicBezTo>
                <a:lnTo>
                  <a:pt x="5080729" y="3060118"/>
                </a:lnTo>
                <a:lnTo>
                  <a:pt x="5073626" y="3059690"/>
                </a:lnTo>
                <a:lnTo>
                  <a:pt x="5067867" y="3069806"/>
                </a:lnTo>
                <a:lnTo>
                  <a:pt x="5065335" y="3071678"/>
                </a:lnTo>
                <a:cubicBezTo>
                  <a:pt x="5060475" y="3075234"/>
                  <a:pt x="5055815" y="3078901"/>
                  <a:pt x="5051806" y="3083233"/>
                </a:cubicBezTo>
                <a:cubicBezTo>
                  <a:pt x="5076417" y="3100024"/>
                  <a:pt x="5021773" y="3122856"/>
                  <a:pt x="5047824" y="3128247"/>
                </a:cubicBezTo>
                <a:cubicBezTo>
                  <a:pt x="5030083" y="3154978"/>
                  <a:pt x="5059535" y="3153095"/>
                  <a:pt x="5022444" y="3166893"/>
                </a:cubicBezTo>
                <a:cubicBezTo>
                  <a:pt x="5009215" y="3225035"/>
                  <a:pt x="4960350" y="3252747"/>
                  <a:pt x="4961916" y="3312149"/>
                </a:cubicBezTo>
                <a:cubicBezTo>
                  <a:pt x="4955371" y="3297387"/>
                  <a:pt x="4932004" y="3332561"/>
                  <a:pt x="4928070" y="3349450"/>
                </a:cubicBezTo>
                <a:cubicBezTo>
                  <a:pt x="4901199" y="3293116"/>
                  <a:pt x="4891428" y="3463059"/>
                  <a:pt x="4858652" y="3443841"/>
                </a:cubicBezTo>
                <a:cubicBezTo>
                  <a:pt x="4840872" y="3495884"/>
                  <a:pt x="4832958" y="3617975"/>
                  <a:pt x="4821392" y="3661714"/>
                </a:cubicBezTo>
                <a:cubicBezTo>
                  <a:pt x="4823621" y="3666551"/>
                  <a:pt x="4824768" y="3671561"/>
                  <a:pt x="4825147" y="3676668"/>
                </a:cubicBezTo>
                <a:lnTo>
                  <a:pt x="4824341" y="3691352"/>
                </a:lnTo>
                <a:lnTo>
                  <a:pt x="4822735" y="3692500"/>
                </a:lnTo>
                <a:cubicBezTo>
                  <a:pt x="4817912" y="3698748"/>
                  <a:pt x="4816795" y="3703524"/>
                  <a:pt x="4817318" y="3707640"/>
                </a:cubicBezTo>
                <a:lnTo>
                  <a:pt x="4819146" y="3712253"/>
                </a:lnTo>
                <a:lnTo>
                  <a:pt x="4816373" y="3723048"/>
                </a:lnTo>
                <a:lnTo>
                  <a:pt x="4813460" y="3745409"/>
                </a:lnTo>
                <a:lnTo>
                  <a:pt x="4810527" y="3748566"/>
                </a:lnTo>
                <a:cubicBezTo>
                  <a:pt x="4798737" y="3762490"/>
                  <a:pt x="4755451" y="3809983"/>
                  <a:pt x="4742720" y="3828954"/>
                </a:cubicBezTo>
                <a:lnTo>
                  <a:pt x="4731784" y="3868871"/>
                </a:lnTo>
                <a:lnTo>
                  <a:pt x="4731481" y="3868898"/>
                </a:lnTo>
                <a:cubicBezTo>
                  <a:pt x="4730422" y="3870084"/>
                  <a:pt x="4729442" y="3872132"/>
                  <a:pt x="4728490" y="3875525"/>
                </a:cubicBezTo>
                <a:lnTo>
                  <a:pt x="4727500" y="3880683"/>
                </a:lnTo>
                <a:lnTo>
                  <a:pt x="4719663" y="3896892"/>
                </a:lnTo>
                <a:lnTo>
                  <a:pt x="4715899" y="3897345"/>
                </a:lnTo>
                <a:cubicBezTo>
                  <a:pt x="4715876" y="3897775"/>
                  <a:pt x="4715854" y="3898203"/>
                  <a:pt x="4715832" y="3898632"/>
                </a:cubicBezTo>
                <a:lnTo>
                  <a:pt x="4618476" y="4076334"/>
                </a:lnTo>
                <a:cubicBezTo>
                  <a:pt x="4617399" y="4112851"/>
                  <a:pt x="4590920" y="4122978"/>
                  <a:pt x="4576303" y="4154580"/>
                </a:cubicBezTo>
                <a:cubicBezTo>
                  <a:pt x="4585172" y="4189077"/>
                  <a:pt x="4550681" y="4172136"/>
                  <a:pt x="4536795" y="4186216"/>
                </a:cubicBezTo>
                <a:lnTo>
                  <a:pt x="4534335" y="4190678"/>
                </a:lnTo>
                <a:lnTo>
                  <a:pt x="4532585" y="4203860"/>
                </a:lnTo>
                <a:cubicBezTo>
                  <a:pt x="4532638" y="4205567"/>
                  <a:pt x="4532692" y="4207276"/>
                  <a:pt x="4532745" y="4208983"/>
                </a:cubicBezTo>
                <a:cubicBezTo>
                  <a:pt x="4532551" y="4212450"/>
                  <a:pt x="4532031" y="4214675"/>
                  <a:pt x="4531239" y="4216126"/>
                </a:cubicBezTo>
                <a:lnTo>
                  <a:pt x="4530941" y="4216251"/>
                </a:lnTo>
                <a:lnTo>
                  <a:pt x="4530039" y="4223045"/>
                </a:lnTo>
                <a:cubicBezTo>
                  <a:pt x="4529114" y="4234633"/>
                  <a:pt x="4528779" y="4246020"/>
                  <a:pt x="4528920" y="4256957"/>
                </a:cubicBezTo>
                <a:cubicBezTo>
                  <a:pt x="4512505" y="4262858"/>
                  <a:pt x="4521695" y="4305010"/>
                  <a:pt x="4495092" y="4295227"/>
                </a:cubicBezTo>
                <a:cubicBezTo>
                  <a:pt x="4494469" y="4309813"/>
                  <a:pt x="4504108" y="4320656"/>
                  <a:pt x="4487069" y="4312260"/>
                </a:cubicBezTo>
                <a:cubicBezTo>
                  <a:pt x="4486347" y="4316957"/>
                  <a:pt x="4484219" y="4319510"/>
                  <a:pt x="4481391" y="4321074"/>
                </a:cubicBezTo>
                <a:lnTo>
                  <a:pt x="4480140" y="4321443"/>
                </a:lnTo>
                <a:lnTo>
                  <a:pt x="4479199" y="4353976"/>
                </a:lnTo>
                <a:lnTo>
                  <a:pt x="4476976" y="4357874"/>
                </a:lnTo>
                <a:cubicBezTo>
                  <a:pt x="4477666" y="4365122"/>
                  <a:pt x="4478355" y="4372372"/>
                  <a:pt x="4479044" y="4379621"/>
                </a:cubicBezTo>
                <a:lnTo>
                  <a:pt x="4478683" y="4390568"/>
                </a:lnTo>
                <a:lnTo>
                  <a:pt x="4481532" y="4394254"/>
                </a:lnTo>
                <a:cubicBezTo>
                  <a:pt x="4482969" y="4397909"/>
                  <a:pt x="4482918" y="4402720"/>
                  <a:pt x="4479499" y="4410114"/>
                </a:cubicBezTo>
                <a:lnTo>
                  <a:pt x="4478153" y="4411710"/>
                </a:lnTo>
                <a:lnTo>
                  <a:pt x="4480616" y="4425622"/>
                </a:lnTo>
                <a:cubicBezTo>
                  <a:pt x="4482131" y="4430247"/>
                  <a:pt x="4484387" y="4434528"/>
                  <a:pt x="4487688" y="4438292"/>
                </a:cubicBezTo>
                <a:cubicBezTo>
                  <a:pt x="4457664" y="4477897"/>
                  <a:pt x="4468221" y="4523123"/>
                  <a:pt x="4454727" y="4569970"/>
                </a:cubicBezTo>
                <a:cubicBezTo>
                  <a:pt x="4417898" y="4583966"/>
                  <a:pt x="4440689" y="4674230"/>
                  <a:pt x="4469804" y="4692415"/>
                </a:cubicBezTo>
                <a:cubicBezTo>
                  <a:pt x="4432851" y="4685322"/>
                  <a:pt x="4490117" y="4807198"/>
                  <a:pt x="4450795" y="4763659"/>
                </a:cubicBezTo>
                <a:cubicBezTo>
                  <a:pt x="4450628" y="4780652"/>
                  <a:pt x="4432755" y="4794620"/>
                  <a:pt x="4422945" y="4783049"/>
                </a:cubicBezTo>
                <a:cubicBezTo>
                  <a:pt x="4437721" y="4837759"/>
                  <a:pt x="4397569" y="4905997"/>
                  <a:pt x="4397314" y="4964397"/>
                </a:cubicBezTo>
                <a:cubicBezTo>
                  <a:pt x="4363407" y="4989414"/>
                  <a:pt x="4392349" y="4977986"/>
                  <a:pt x="4380606" y="5008665"/>
                </a:cubicBezTo>
                <a:cubicBezTo>
                  <a:pt x="4407778" y="5005114"/>
                  <a:pt x="4358378" y="5044304"/>
                  <a:pt x="4386649" y="5051823"/>
                </a:cubicBezTo>
                <a:cubicBezTo>
                  <a:pt x="4383620" y="5057169"/>
                  <a:pt x="4379789" y="5062109"/>
                  <a:pt x="4375733" y="5067011"/>
                </a:cubicBezTo>
                <a:lnTo>
                  <a:pt x="4373624" y="5069584"/>
                </a:lnTo>
                <a:lnTo>
                  <a:pt x="4370134" y="5080883"/>
                </a:lnTo>
                <a:lnTo>
                  <a:pt x="4362957" y="5082819"/>
                </a:lnTo>
                <a:lnTo>
                  <a:pt x="4333195" y="5221840"/>
                </a:lnTo>
                <a:cubicBezTo>
                  <a:pt x="4335888" y="5234770"/>
                  <a:pt x="4329894" y="5274591"/>
                  <a:pt x="4320037" y="5281999"/>
                </a:cubicBezTo>
                <a:cubicBezTo>
                  <a:pt x="4316990" y="5290274"/>
                  <a:pt x="4318795" y="5300010"/>
                  <a:pt x="4308816" y="5303704"/>
                </a:cubicBezTo>
                <a:cubicBezTo>
                  <a:pt x="4300851" y="5321498"/>
                  <a:pt x="4282560" y="5362240"/>
                  <a:pt x="4272244" y="5388756"/>
                </a:cubicBezTo>
                <a:cubicBezTo>
                  <a:pt x="4281980" y="5405143"/>
                  <a:pt x="4255067" y="5425092"/>
                  <a:pt x="4246915" y="5462809"/>
                </a:cubicBezTo>
                <a:cubicBezTo>
                  <a:pt x="4258299" y="5480842"/>
                  <a:pt x="4241233" y="5488203"/>
                  <a:pt x="4255030" y="5521632"/>
                </a:cubicBezTo>
                <a:cubicBezTo>
                  <a:pt x="4253005" y="5522647"/>
                  <a:pt x="4251068" y="5523996"/>
                  <a:pt x="4249277" y="5525636"/>
                </a:cubicBezTo>
                <a:cubicBezTo>
                  <a:pt x="4238872" y="5535166"/>
                  <a:pt x="4235581" y="5552275"/>
                  <a:pt x="4241924" y="5563850"/>
                </a:cubicBezTo>
                <a:cubicBezTo>
                  <a:pt x="4259047" y="5616453"/>
                  <a:pt x="4250256" y="5660812"/>
                  <a:pt x="4248240" y="5703386"/>
                </a:cubicBezTo>
                <a:cubicBezTo>
                  <a:pt x="4243085" y="5751111"/>
                  <a:pt x="4218929" y="5715189"/>
                  <a:pt x="4232982" y="5777907"/>
                </a:cubicBezTo>
                <a:cubicBezTo>
                  <a:pt x="4221558" y="5782651"/>
                  <a:pt x="4219728" y="5790057"/>
                  <a:pt x="4222394" y="5803443"/>
                </a:cubicBezTo>
                <a:cubicBezTo>
                  <a:pt x="4219121" y="5826511"/>
                  <a:pt x="4193576" y="5820653"/>
                  <a:pt x="4204974" y="5846279"/>
                </a:cubicBezTo>
                <a:cubicBezTo>
                  <a:pt x="4191825" y="5839931"/>
                  <a:pt x="4191753" y="5888934"/>
                  <a:pt x="4179217" y="5876046"/>
                </a:cubicBezTo>
                <a:cubicBezTo>
                  <a:pt x="4163863" y="5888983"/>
                  <a:pt x="4183376" y="5899672"/>
                  <a:pt x="4169698" y="5912761"/>
                </a:cubicBezTo>
                <a:cubicBezTo>
                  <a:pt x="4164113" y="5929085"/>
                  <a:pt x="4186281" y="5905514"/>
                  <a:pt x="4183963" y="5924201"/>
                </a:cubicBezTo>
                <a:lnTo>
                  <a:pt x="4143073" y="6020347"/>
                </a:lnTo>
                <a:cubicBezTo>
                  <a:pt x="4148635" y="6035084"/>
                  <a:pt x="4142583" y="6045204"/>
                  <a:pt x="4132699" y="6054447"/>
                </a:cubicBezTo>
                <a:cubicBezTo>
                  <a:pt x="4128762" y="6085993"/>
                  <a:pt x="4111337" y="6112491"/>
                  <a:pt x="4099744" y="6146773"/>
                </a:cubicBezTo>
                <a:cubicBezTo>
                  <a:pt x="4101611" y="6186210"/>
                  <a:pt x="4075513" y="6201974"/>
                  <a:pt x="4063216" y="6238624"/>
                </a:cubicBezTo>
                <a:cubicBezTo>
                  <a:pt x="4076714" y="6279119"/>
                  <a:pt x="4027194" y="6257865"/>
                  <a:pt x="4021696" y="6289517"/>
                </a:cubicBezTo>
                <a:cubicBezTo>
                  <a:pt x="4030060" y="6343907"/>
                  <a:pt x="4004638" y="6285373"/>
                  <a:pt x="3993817" y="6365399"/>
                </a:cubicBezTo>
                <a:cubicBezTo>
                  <a:pt x="3996125" y="6370415"/>
                  <a:pt x="3990553" y="6379380"/>
                  <a:pt x="3986236" y="6377584"/>
                </a:cubicBezTo>
                <a:cubicBezTo>
                  <a:pt x="3984044" y="6395147"/>
                  <a:pt x="3911719" y="6484083"/>
                  <a:pt x="3911599" y="6509659"/>
                </a:cubicBezTo>
                <a:cubicBezTo>
                  <a:pt x="3888028" y="6555694"/>
                  <a:pt x="3870378" y="6548451"/>
                  <a:pt x="3858869" y="6582751"/>
                </a:cubicBezTo>
                <a:cubicBezTo>
                  <a:pt x="3834576" y="6620569"/>
                  <a:pt x="3820634" y="6692927"/>
                  <a:pt x="3770950" y="6757987"/>
                </a:cubicBezTo>
                <a:lnTo>
                  <a:pt x="3749766" y="6858000"/>
                </a:lnTo>
                <a:lnTo>
                  <a:pt x="12348" y="6858000"/>
                </a:lnTo>
                <a:lnTo>
                  <a:pt x="0" y="67256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D91B699-FFE6-C53C-2771-04CEC5635E0F}"/>
              </a:ext>
            </a:extLst>
          </p:cNvPr>
          <p:cNvSpPr>
            <a:spLocks noGrp="1"/>
          </p:cNvSpPr>
          <p:nvPr>
            <p:ph type="title"/>
          </p:nvPr>
        </p:nvSpPr>
        <p:spPr>
          <a:xfrm>
            <a:off x="647181" y="2480341"/>
            <a:ext cx="3820630" cy="3005643"/>
          </a:xfrm>
        </p:spPr>
        <p:txBody>
          <a:bodyPr vert="horz" lIns="91440" tIns="45720" rIns="91440" bIns="45720" rtlCol="0" anchor="t">
            <a:normAutofit/>
          </a:bodyPr>
          <a:lstStyle/>
          <a:p>
            <a:pPr>
              <a:spcBef>
                <a:spcPct val="0"/>
              </a:spcBef>
            </a:pPr>
            <a:r>
              <a:rPr lang="en-US" b="1" kern="1200" dirty="0">
                <a:latin typeface="Modern Love" pitchFamily="82" charset="0"/>
              </a:rPr>
              <a:t>Diagnosis</a:t>
            </a:r>
          </a:p>
        </p:txBody>
      </p:sp>
      <p:sp>
        <p:nvSpPr>
          <p:cNvPr id="3" name="Text Placeholder 2">
            <a:extLst>
              <a:ext uri="{FF2B5EF4-FFF2-40B4-BE49-F238E27FC236}">
                <a16:creationId xmlns:a16="http://schemas.microsoft.com/office/drawing/2014/main" xmlns="" id="{5DAA9DBE-AC87-EE5F-4F8F-9F7CF8872D63}"/>
              </a:ext>
            </a:extLst>
          </p:cNvPr>
          <p:cNvSpPr>
            <a:spLocks noGrp="1"/>
          </p:cNvSpPr>
          <p:nvPr>
            <p:ph type="body" idx="1"/>
          </p:nvPr>
        </p:nvSpPr>
        <p:spPr>
          <a:xfrm>
            <a:off x="5290458" y="1402045"/>
            <a:ext cx="5812196" cy="5319430"/>
          </a:xfrm>
        </p:spPr>
        <p:txBody>
          <a:bodyPr vert="horz" lIns="91440" tIns="45720" rIns="91440" bIns="45720" rtlCol="0">
            <a:normAutofit/>
          </a:bodyPr>
          <a:lstStyle/>
          <a:p>
            <a:pPr indent="-228600">
              <a:buFont typeface="Arial" panose="020B0604020202020204" pitchFamily="34" charset="0"/>
              <a:buChar char="•"/>
            </a:pPr>
            <a:r>
              <a:rPr lang="en-US" sz="2800" b="1" i="0" u="none" strike="noStrike" baseline="0" dirty="0">
                <a:solidFill>
                  <a:schemeClr val="tx1">
                    <a:lumMod val="85000"/>
                    <a:lumOff val="15000"/>
                  </a:schemeClr>
                </a:solidFill>
              </a:rPr>
              <a:t>Combination of clinical history &amp; examination</a:t>
            </a:r>
            <a:r>
              <a:rPr lang="en-US" sz="2800" b="0" i="0" u="none" strike="noStrike" baseline="0" dirty="0">
                <a:solidFill>
                  <a:schemeClr val="tx1">
                    <a:lumMod val="85000"/>
                    <a:lumOff val="15000"/>
                  </a:schemeClr>
                </a:solidFill>
              </a:rPr>
              <a:t> </a:t>
            </a:r>
            <a:r>
              <a:rPr lang="en-US" sz="2800" b="1" i="0" u="none" strike="noStrike" baseline="0" dirty="0">
                <a:solidFill>
                  <a:schemeClr val="tx1">
                    <a:lumMod val="85000"/>
                    <a:lumOff val="15000"/>
                  </a:schemeClr>
                </a:solidFill>
                <a:highlight>
                  <a:srgbClr val="FFFF00"/>
                </a:highlight>
              </a:rPr>
              <a:t>+</a:t>
            </a:r>
            <a:r>
              <a:rPr lang="en-US" sz="2800" b="0" i="0" u="none" strike="noStrike" baseline="0" dirty="0">
                <a:solidFill>
                  <a:schemeClr val="tx1">
                    <a:lumMod val="85000"/>
                    <a:lumOff val="15000"/>
                  </a:schemeClr>
                </a:solidFill>
              </a:rPr>
              <a:t> </a:t>
            </a:r>
            <a:r>
              <a:rPr lang="en-US" sz="2800" b="1" i="0" u="none" strike="noStrike" baseline="0" dirty="0">
                <a:solidFill>
                  <a:schemeClr val="tx1">
                    <a:lumMod val="85000"/>
                    <a:lumOff val="15000"/>
                  </a:schemeClr>
                </a:solidFill>
              </a:rPr>
              <a:t>classic HRCT findings </a:t>
            </a:r>
            <a:r>
              <a:rPr lang="en-US" sz="2800" b="1" i="0" u="none" strike="noStrike" baseline="0" dirty="0">
                <a:solidFill>
                  <a:schemeClr val="tx1">
                    <a:lumMod val="85000"/>
                    <a:lumOff val="15000"/>
                  </a:schemeClr>
                </a:solidFill>
                <a:highlight>
                  <a:srgbClr val="FFFF00"/>
                </a:highlight>
              </a:rPr>
              <a:t>and</a:t>
            </a:r>
            <a:r>
              <a:rPr lang="en-US" sz="2800" b="0" i="0" u="none" strike="noStrike" baseline="0" dirty="0">
                <a:solidFill>
                  <a:schemeClr val="tx1">
                    <a:lumMod val="85000"/>
                    <a:lumOff val="15000"/>
                  </a:schemeClr>
                </a:solidFill>
              </a:rPr>
              <a:t> </a:t>
            </a:r>
            <a:r>
              <a:rPr lang="en-US" sz="2800" b="1" i="0" u="none" strike="noStrike" baseline="0" dirty="0">
                <a:solidFill>
                  <a:schemeClr val="tx1">
                    <a:lumMod val="85000"/>
                    <a:lumOff val="15000"/>
                  </a:schemeClr>
                </a:solidFill>
              </a:rPr>
              <a:t>the absence of other identifiable causes for fibrosis</a:t>
            </a:r>
            <a:r>
              <a:rPr lang="en-US" sz="2800" b="0" i="0" u="none" strike="noStrike" baseline="0" dirty="0">
                <a:solidFill>
                  <a:schemeClr val="tx1">
                    <a:lumMod val="85000"/>
                    <a:lumOff val="15000"/>
                  </a:schemeClr>
                </a:solidFill>
              </a:rPr>
              <a:t> (e.g., environmental exposures, connective tissue disease, drug toxicity)</a:t>
            </a:r>
          </a:p>
          <a:p>
            <a:pPr indent="-228600">
              <a:buFont typeface="Arial" panose="020B0604020202020204" pitchFamily="34" charset="0"/>
              <a:buChar char="•"/>
            </a:pPr>
            <a:endParaRPr lang="en-US" sz="28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xmlns="" id="{BC56C2B3-BB8E-A451-94C8-9CD476764793}"/>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z="1000"/>
              <a:pPr>
                <a:spcAft>
                  <a:spcPts val="600"/>
                </a:spcAft>
              </a:pPr>
              <a:t>12</a:t>
            </a:fld>
            <a:endParaRPr lang="en-US" sz="1000"/>
          </a:p>
        </p:txBody>
      </p:sp>
    </p:spTree>
    <p:extLst>
      <p:ext uri="{BB962C8B-B14F-4D97-AF65-F5344CB8AC3E}">
        <p14:creationId xmlns:p14="http://schemas.microsoft.com/office/powerpoint/2010/main" val="338876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1137036" y="548640"/>
            <a:ext cx="9543405"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lumMod val="85000"/>
                    <a:lumOff val="15000"/>
                  </a:schemeClr>
                </a:solidFill>
                <a:latin typeface="Modern Love" pitchFamily="82" charset="0"/>
                <a:ea typeface="+mj-ea"/>
                <a:cs typeface="+mj-cs"/>
              </a:rPr>
              <a:t>Diagnosis : </a:t>
            </a:r>
          </a:p>
        </p:txBody>
      </p:sp>
      <p:sp>
        <p:nvSpPr>
          <p:cNvPr id="3" name="Text Placeholder 2"/>
          <p:cNvSpPr>
            <a:spLocks noGrp="1"/>
          </p:cNvSpPr>
          <p:nvPr>
            <p:ph type="body" idx="1"/>
          </p:nvPr>
        </p:nvSpPr>
        <p:spPr>
          <a:xfrm>
            <a:off x="372835" y="2020207"/>
            <a:ext cx="11446329" cy="4837793"/>
          </a:xfrm>
        </p:spPr>
        <p:txBody>
          <a:bodyPr vert="horz" lIns="91440" tIns="45720" rIns="91440" bIns="45720" rtlCol="0" anchor="ctr">
            <a:normAutofit/>
          </a:bodyPr>
          <a:lstStyle/>
          <a:p>
            <a:pPr marL="101598" indent="-228600">
              <a:buFont typeface="Arial" panose="020B0604020202020204" pitchFamily="34" charset="0"/>
              <a:buChar char="•"/>
            </a:pPr>
            <a:r>
              <a:rPr lang="en-US" sz="2800" b="1" dirty="0">
                <a:solidFill>
                  <a:schemeClr val="tx1">
                    <a:lumMod val="85000"/>
                    <a:lumOff val="15000"/>
                  </a:schemeClr>
                </a:solidFill>
              </a:rPr>
              <a:t>Clinical features </a:t>
            </a:r>
          </a:p>
          <a:p>
            <a:pPr marL="101598" indent="-228600">
              <a:buFont typeface="Arial" panose="020B0604020202020204" pitchFamily="34" charset="0"/>
              <a:buChar char="•"/>
            </a:pPr>
            <a:endParaRPr lang="en-US" sz="2800" b="1" dirty="0">
              <a:solidFill>
                <a:schemeClr val="tx1">
                  <a:lumMod val="85000"/>
                  <a:lumOff val="15000"/>
                </a:schemeClr>
              </a:solidFill>
            </a:endParaRPr>
          </a:p>
          <a:p>
            <a:pPr indent="-228600">
              <a:buFont typeface="Arial" panose="020B0604020202020204" pitchFamily="34" charset="0"/>
              <a:buChar char="•"/>
            </a:pPr>
            <a:r>
              <a:rPr lang="en-US" sz="2800" b="1" dirty="0">
                <a:solidFill>
                  <a:schemeClr val="tx1">
                    <a:lumMod val="85000"/>
                    <a:lumOff val="15000"/>
                  </a:schemeClr>
                </a:solidFill>
                <a:highlight>
                  <a:srgbClr val="FFFF00"/>
                </a:highlight>
              </a:rPr>
              <a:t>Symptoms :</a:t>
            </a:r>
          </a:p>
          <a:p>
            <a:pPr marL="101598" indent="-228600">
              <a:buFont typeface="Arial" panose="020B0604020202020204" pitchFamily="34" charset="0"/>
              <a:buChar char="•"/>
            </a:pPr>
            <a:r>
              <a:rPr lang="en-US" sz="2800" b="1" dirty="0">
                <a:solidFill>
                  <a:schemeClr val="tx1">
                    <a:lumMod val="85000"/>
                    <a:lumOff val="15000"/>
                  </a:schemeClr>
                </a:solidFill>
              </a:rPr>
              <a:t> 1- dry cough       </a:t>
            </a:r>
          </a:p>
          <a:p>
            <a:pPr marL="101598" indent="-228600">
              <a:buFont typeface="Arial" panose="020B0604020202020204" pitchFamily="34" charset="0"/>
              <a:buChar char="•"/>
            </a:pPr>
            <a:r>
              <a:rPr lang="en-US" sz="2800" b="1" dirty="0">
                <a:solidFill>
                  <a:schemeClr val="tx1">
                    <a:lumMod val="85000"/>
                    <a:lumOff val="15000"/>
                  </a:schemeClr>
                </a:solidFill>
              </a:rPr>
              <a:t>2- shortness of breath ( dyspnea )</a:t>
            </a:r>
          </a:p>
          <a:p>
            <a:pPr marL="101598" indent="-228600">
              <a:buFont typeface="Arial" panose="020B0604020202020204" pitchFamily="34" charset="0"/>
              <a:buChar char="•"/>
            </a:pPr>
            <a:r>
              <a:rPr lang="en-US" sz="2800" b="1" dirty="0">
                <a:solidFill>
                  <a:schemeClr val="tx1">
                    <a:lumMod val="85000"/>
                    <a:lumOff val="15000"/>
                  </a:schemeClr>
                </a:solidFill>
              </a:rPr>
              <a:t>(rare constitutional symptoms ) as lethargy and fatigue </a:t>
            </a:r>
          </a:p>
          <a:p>
            <a:pPr marL="101598" indent="-228600">
              <a:buFont typeface="Arial" panose="020B0604020202020204" pitchFamily="34" charset="0"/>
              <a:buChar char="•"/>
            </a:pPr>
            <a:r>
              <a:rPr lang="en-US" sz="2800" b="1" dirty="0">
                <a:solidFill>
                  <a:schemeClr val="tx1">
                    <a:lumMod val="85000"/>
                    <a:lumOff val="15000"/>
                  </a:schemeClr>
                </a:solidFill>
              </a:rPr>
              <a:t>Most have symptoms for 12-18 months prior to definitive evaluation</a:t>
            </a:r>
          </a:p>
          <a:p>
            <a:pPr marL="101598" indent="-228600">
              <a:buFont typeface="Arial" panose="020B0604020202020204" pitchFamily="34" charset="0"/>
              <a:buChar char="•"/>
            </a:pPr>
            <a:endParaRPr lang="en-US" sz="2800" b="1" dirty="0">
              <a:solidFill>
                <a:schemeClr val="tx1">
                  <a:lumMod val="85000"/>
                  <a:lumOff val="15000"/>
                </a:schemeClr>
              </a:solidFill>
            </a:endParaRPr>
          </a:p>
          <a:p>
            <a:pPr marL="101598" indent="-228600">
              <a:buFont typeface="Arial" panose="020B0604020202020204" pitchFamily="34" charset="0"/>
              <a:buChar char="•"/>
            </a:pPr>
            <a:endParaRPr lang="en-US" sz="2800" b="1" dirty="0">
              <a:solidFill>
                <a:schemeClr val="tx1">
                  <a:lumMod val="85000"/>
                  <a:lumOff val="15000"/>
                </a:schemeClr>
              </a:solidFill>
            </a:endParaRPr>
          </a:p>
          <a:p>
            <a:pPr marL="101598" indent="-228600">
              <a:buFont typeface="Arial" panose="020B0604020202020204" pitchFamily="34" charset="0"/>
              <a:buChar char="•"/>
            </a:pPr>
            <a:endParaRPr lang="en-US" sz="2800" b="1" dirty="0">
              <a:solidFill>
                <a:schemeClr val="tx1">
                  <a:lumMod val="85000"/>
                  <a:lumOff val="15000"/>
                </a:schemeClr>
              </a:solidFill>
            </a:endParaRPr>
          </a:p>
        </p:txBody>
      </p:sp>
      <p:sp>
        <p:nvSpPr>
          <p:cNvPr id="14" name="Freeform: Shape 13">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z="1000"/>
              <a:pPr>
                <a:spcAft>
                  <a:spcPts val="600"/>
                </a:spcAft>
              </a:pPr>
              <a:t>13</a:t>
            </a:fld>
            <a:endParaRPr lang="en-US" sz="1000"/>
          </a:p>
        </p:txBody>
      </p:sp>
    </p:spTree>
    <p:extLst>
      <p:ext uri="{BB962C8B-B14F-4D97-AF65-F5344CB8AC3E}">
        <p14:creationId xmlns:p14="http://schemas.microsoft.com/office/powerpoint/2010/main" val="162740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1137036" y="548640"/>
            <a:ext cx="9543405"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lumMod val="85000"/>
                    <a:lumOff val="15000"/>
                  </a:schemeClr>
                </a:solidFill>
                <a:latin typeface="Modern Love" pitchFamily="82" charset="0"/>
                <a:ea typeface="+mj-ea"/>
                <a:cs typeface="+mj-cs"/>
              </a:rPr>
              <a:t>Diagnosis : </a:t>
            </a:r>
          </a:p>
        </p:txBody>
      </p:sp>
      <p:sp>
        <p:nvSpPr>
          <p:cNvPr id="3" name="Text Placeholder 2"/>
          <p:cNvSpPr>
            <a:spLocks noGrp="1"/>
          </p:cNvSpPr>
          <p:nvPr>
            <p:ph type="body" idx="1"/>
          </p:nvPr>
        </p:nvSpPr>
        <p:spPr>
          <a:xfrm>
            <a:off x="372835" y="1342663"/>
            <a:ext cx="11446329" cy="5515337"/>
          </a:xfrm>
        </p:spPr>
        <p:txBody>
          <a:bodyPr vert="horz" lIns="91440" tIns="45720" rIns="91440" bIns="45720" rtlCol="0" anchor="ctr">
            <a:noAutofit/>
          </a:bodyPr>
          <a:lstStyle/>
          <a:p>
            <a:pPr marL="101598" indent="-228600">
              <a:buFont typeface="Arial" panose="020B0604020202020204" pitchFamily="34" charset="0"/>
              <a:buChar char="•"/>
            </a:pPr>
            <a:r>
              <a:rPr lang="en-US" sz="2400" b="1" dirty="0"/>
              <a:t>Clinical features </a:t>
            </a:r>
          </a:p>
          <a:p>
            <a:pPr marL="0" indent="0">
              <a:buNone/>
            </a:pPr>
            <a:endParaRPr lang="en-US" sz="2400" b="1" dirty="0"/>
          </a:p>
          <a:p>
            <a:pPr indent="-228600">
              <a:buFont typeface="Arial" panose="020B0604020202020204" pitchFamily="34" charset="0"/>
              <a:buChar char="•"/>
            </a:pPr>
            <a:r>
              <a:rPr lang="en-US" sz="2400" b="1" dirty="0">
                <a:highlight>
                  <a:srgbClr val="FFFF00"/>
                </a:highlight>
              </a:rPr>
              <a:t>Signs :</a:t>
            </a:r>
          </a:p>
          <a:p>
            <a:pPr marL="101598" indent="-228600">
              <a:buFont typeface="Arial" panose="020B0604020202020204" pitchFamily="34" charset="0"/>
              <a:buChar char="•"/>
            </a:pPr>
            <a:r>
              <a:rPr lang="en-US" sz="2400" b="1" dirty="0"/>
              <a:t>1- Dry, Velcro-like crackles</a:t>
            </a:r>
          </a:p>
          <a:p>
            <a:pPr marL="101598" indent="-228600">
              <a:buFont typeface="Arial" panose="020B0604020202020204" pitchFamily="34" charset="0"/>
              <a:buChar char="•"/>
            </a:pPr>
            <a:r>
              <a:rPr lang="en-US" sz="2400" b="1" dirty="0"/>
              <a:t> 2-  Clubbing</a:t>
            </a:r>
          </a:p>
          <a:p>
            <a:pPr marL="101598" indent="-228600">
              <a:buFont typeface="Arial" panose="020B0604020202020204" pitchFamily="34" charset="0"/>
              <a:buChar char="•"/>
            </a:pPr>
            <a:r>
              <a:rPr lang="en-US" sz="2400" b="1" dirty="0"/>
              <a:t> 3- Signs of elevated right-sided pressure on cardiac examination late in disease (e.g.: </a:t>
            </a:r>
          </a:p>
          <a:p>
            <a:pPr marL="1066785" lvl="1" indent="-457200">
              <a:buFont typeface="Wingdings" pitchFamily="2" charset="2"/>
              <a:buChar char="ü"/>
            </a:pPr>
            <a:r>
              <a:rPr lang="en-US" b="1" dirty="0"/>
              <a:t>Elevated jugular venous pressure </a:t>
            </a:r>
          </a:p>
          <a:p>
            <a:pPr marL="1066785" lvl="1" indent="-457200">
              <a:buFont typeface="Wingdings" pitchFamily="2" charset="2"/>
              <a:buChar char="ü"/>
            </a:pPr>
            <a:r>
              <a:rPr lang="en-US" b="1" dirty="0"/>
              <a:t>Edema </a:t>
            </a:r>
          </a:p>
          <a:p>
            <a:pPr marL="1066785" lvl="1" indent="-457200">
              <a:buFont typeface="Wingdings" pitchFamily="2" charset="2"/>
              <a:buChar char="ü"/>
            </a:pPr>
            <a:r>
              <a:rPr lang="en-US" b="1" dirty="0"/>
              <a:t>Right ventricular heave </a:t>
            </a:r>
          </a:p>
          <a:p>
            <a:pPr marL="1066785" lvl="1" indent="-457200">
              <a:buFont typeface="Wingdings" pitchFamily="2" charset="2"/>
              <a:buChar char="ü"/>
            </a:pPr>
            <a:r>
              <a:rPr lang="en-US" b="1" dirty="0"/>
              <a:t>Accentuated S2 (pulmonary HTN) + holosystolic murmur best heard left sternal border (functional tricuspid regurgitation).</a:t>
            </a:r>
            <a:br>
              <a:rPr lang="en-US" b="1" dirty="0"/>
            </a:br>
            <a:endParaRPr lang="en-US" b="1" dirty="0"/>
          </a:p>
          <a:p>
            <a:pPr marL="101598" indent="-228600">
              <a:buFont typeface="Arial" panose="020B0604020202020204" pitchFamily="34" charset="0"/>
              <a:buChar char="•"/>
            </a:pPr>
            <a:endParaRPr lang="en-US" sz="2400" b="1" dirty="0"/>
          </a:p>
        </p:txBody>
      </p:sp>
      <p:sp>
        <p:nvSpPr>
          <p:cNvPr id="14" name="Freeform: Shape 13">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z="1000"/>
              <a:pPr>
                <a:spcAft>
                  <a:spcPts val="600"/>
                </a:spcAft>
              </a:pPr>
              <a:t>14</a:t>
            </a:fld>
            <a:endParaRPr lang="en-US" sz="1000"/>
          </a:p>
        </p:txBody>
      </p:sp>
      <p:pic>
        <p:nvPicPr>
          <p:cNvPr id="6" name="Picture 5">
            <a:extLst>
              <a:ext uri="{FF2B5EF4-FFF2-40B4-BE49-F238E27FC236}">
                <a16:creationId xmlns:a16="http://schemas.microsoft.com/office/drawing/2014/main" xmlns="" id="{1A5F73E3-3E0F-6F71-88F8-AA17381D8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494" y="136524"/>
            <a:ext cx="2768507" cy="3739371"/>
          </a:xfrm>
          <a:prstGeom prst="rect">
            <a:avLst/>
          </a:prstGeom>
        </p:spPr>
      </p:pic>
    </p:spTree>
    <p:extLst>
      <p:ext uri="{BB962C8B-B14F-4D97-AF65-F5344CB8AC3E}">
        <p14:creationId xmlns:p14="http://schemas.microsoft.com/office/powerpoint/2010/main" val="231555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838201" y="643467"/>
            <a:ext cx="3888526" cy="1800526"/>
          </a:xfrm>
        </p:spPr>
        <p:txBody>
          <a:bodyPr vert="horz" lIns="91440" tIns="45720" rIns="91440" bIns="45720" rtlCol="0" anchor="ctr">
            <a:normAutofit/>
          </a:bodyPr>
          <a:lstStyle/>
          <a:p>
            <a:pPr>
              <a:spcBef>
                <a:spcPct val="0"/>
              </a:spcBef>
            </a:pPr>
            <a:r>
              <a:rPr lang="en-US" sz="4100" b="1" kern="1200">
                <a:solidFill>
                  <a:schemeClr val="tx1"/>
                </a:solidFill>
                <a:latin typeface="+mj-lt"/>
                <a:ea typeface="+mj-ea"/>
                <a:cs typeface="+mj-cs"/>
              </a:rPr>
              <a:t>Investigation </a:t>
            </a:r>
            <a:br>
              <a:rPr lang="en-US" sz="4100" b="1" kern="1200">
                <a:solidFill>
                  <a:schemeClr val="tx1"/>
                </a:solidFill>
                <a:latin typeface="+mj-lt"/>
                <a:ea typeface="+mj-ea"/>
                <a:cs typeface="+mj-cs"/>
              </a:rPr>
            </a:br>
            <a:r>
              <a:rPr lang="en-US" sz="4100" b="1" kern="1200">
                <a:solidFill>
                  <a:schemeClr val="tx1"/>
                </a:solidFill>
                <a:latin typeface="+mj-lt"/>
                <a:ea typeface="+mj-ea"/>
                <a:cs typeface="+mj-cs"/>
              </a:rPr>
              <a:t/>
            </a:r>
            <a:br>
              <a:rPr lang="en-US" sz="4100" b="1" kern="1200">
                <a:solidFill>
                  <a:schemeClr val="tx1"/>
                </a:solidFill>
                <a:latin typeface="+mj-lt"/>
                <a:ea typeface="+mj-ea"/>
                <a:cs typeface="+mj-cs"/>
              </a:rPr>
            </a:br>
            <a:r>
              <a:rPr lang="en-US" sz="4100" b="1" kern="1200">
                <a:solidFill>
                  <a:schemeClr val="tx1"/>
                </a:solidFill>
                <a:latin typeface="+mj-lt"/>
                <a:ea typeface="+mj-ea"/>
                <a:cs typeface="+mj-cs"/>
              </a:rPr>
              <a:t>1 : CHEST X-Ray</a:t>
            </a:r>
          </a:p>
        </p:txBody>
      </p:sp>
      <p:sp>
        <p:nvSpPr>
          <p:cNvPr id="3" name="Text Placeholder 2"/>
          <p:cNvSpPr>
            <a:spLocks noGrp="1"/>
          </p:cNvSpPr>
          <p:nvPr>
            <p:ph type="body" idx="1"/>
          </p:nvPr>
        </p:nvSpPr>
        <p:spPr>
          <a:xfrm>
            <a:off x="838201" y="2623381"/>
            <a:ext cx="3888528" cy="3553581"/>
          </a:xfrm>
        </p:spPr>
        <p:txBody>
          <a:bodyPr vert="horz" lIns="91440" tIns="45720" rIns="91440" bIns="45720" rtlCol="0">
            <a:normAutofit/>
          </a:bodyPr>
          <a:lstStyle/>
          <a:p>
            <a:pPr indent="-228600">
              <a:buFont typeface="Arial" panose="020B0604020202020204" pitchFamily="34" charset="0"/>
              <a:buChar char="•"/>
            </a:pPr>
            <a:r>
              <a:rPr lang="en-US" sz="2000" b="1"/>
              <a:t>basilar, peripheral, bilateral, asymmetric, reticular opacities</a:t>
            </a:r>
          </a:p>
        </p:txBody>
      </p:sp>
      <p:pic>
        <p:nvPicPr>
          <p:cNvPr id="5" name="Picture 4"/>
          <p:cNvPicPr>
            <a:picLocks noChangeAspect="1"/>
          </p:cNvPicPr>
          <p:nvPr/>
        </p:nvPicPr>
        <p:blipFill>
          <a:blip r:embed="rId2"/>
          <a:stretch>
            <a:fillRect/>
          </a:stretch>
        </p:blipFill>
        <p:spPr>
          <a:xfrm>
            <a:off x="6800986" y="976914"/>
            <a:ext cx="4747547" cy="4932515"/>
          </a:xfrm>
          <a:prstGeom prst="rect">
            <a:avLst/>
          </a:prstGeom>
        </p:spPr>
      </p:pic>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15</a:t>
            </a:fld>
            <a:endParaRPr lang="en-US"/>
          </a:p>
        </p:txBody>
      </p:sp>
    </p:spTree>
    <p:extLst>
      <p:ext uri="{BB962C8B-B14F-4D97-AF65-F5344CB8AC3E}">
        <p14:creationId xmlns:p14="http://schemas.microsoft.com/office/powerpoint/2010/main" val="362193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16</a:t>
            </a:fld>
            <a:endParaRPr lang="en-US"/>
          </a:p>
        </p:txBody>
      </p:sp>
      <p:sp>
        <p:nvSpPr>
          <p:cNvPr id="6" name="TextBox 5">
            <a:extLst>
              <a:ext uri="{FF2B5EF4-FFF2-40B4-BE49-F238E27FC236}">
                <a16:creationId xmlns:a16="http://schemas.microsoft.com/office/drawing/2014/main" xmlns="" id="{53A21947-B96D-77CD-8334-616395B250C9}"/>
              </a:ext>
            </a:extLst>
          </p:cNvPr>
          <p:cNvSpPr txBox="1"/>
          <p:nvPr/>
        </p:nvSpPr>
        <p:spPr>
          <a:xfrm>
            <a:off x="2841171" y="163286"/>
            <a:ext cx="184731" cy="369332"/>
          </a:xfrm>
          <a:prstGeom prst="rect">
            <a:avLst/>
          </a:prstGeom>
          <a:noFill/>
        </p:spPr>
        <p:txBody>
          <a:bodyPr wrap="none" rtlCol="0">
            <a:spAutoFit/>
          </a:bodyPr>
          <a:lstStyle/>
          <a:p>
            <a:endParaRPr lang="x-none" dirty="0"/>
          </a:p>
        </p:txBody>
      </p:sp>
      <p:sp>
        <p:nvSpPr>
          <p:cNvPr id="13" name="Title 1">
            <a:extLst>
              <a:ext uri="{FF2B5EF4-FFF2-40B4-BE49-F238E27FC236}">
                <a16:creationId xmlns:a16="http://schemas.microsoft.com/office/drawing/2014/main" xmlns="" id="{00935F24-FBD3-58D6-B023-F912A507B335}"/>
              </a:ext>
            </a:extLst>
          </p:cNvPr>
          <p:cNvSpPr txBox="1">
            <a:spLocks/>
          </p:cNvSpPr>
          <p:nvPr/>
        </p:nvSpPr>
        <p:spPr>
          <a:xfrm>
            <a:off x="1125900" y="7464"/>
            <a:ext cx="5674950" cy="1520000"/>
          </a:xfrm>
          <a:prstGeom prst="rect">
            <a:avLst/>
          </a:prstGeom>
        </p:spPr>
        <p:txBody>
          <a:bodyPr spcFirstLastPara="1" vert="horz" wrap="square" lIns="91425" tIns="91425" rIns="91425" bIns="91425" rtlCol="0" anchor="b" anchorCtr="0">
            <a:normAutofit/>
          </a:bodyPr>
          <a:lstStyle>
            <a:lvl1pPr lvl="0" algn="l" defTabSz="914400" rtl="0" eaLnBrk="1" latinLnBrk="0" hangingPunct="1">
              <a:lnSpc>
                <a:spcPct val="90000"/>
              </a:lnSpc>
              <a:spcBef>
                <a:spcPts val="0"/>
              </a:spcBef>
              <a:spcAft>
                <a:spcPts val="0"/>
              </a:spcAft>
              <a:buSzPts val="2400"/>
              <a:buNone/>
              <a:defRPr sz="44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z="3600" b="1">
                <a:latin typeface="+mn-lt"/>
              </a:rPr>
              <a:t>2 : High Resolution CT </a:t>
            </a:r>
            <a:endParaRPr lang="en-US" sz="3600" b="1" dirty="0">
              <a:latin typeface="+mn-lt"/>
            </a:endParaRPr>
          </a:p>
        </p:txBody>
      </p:sp>
      <p:sp>
        <p:nvSpPr>
          <p:cNvPr id="14" name="Text Placeholder 2">
            <a:extLst>
              <a:ext uri="{FF2B5EF4-FFF2-40B4-BE49-F238E27FC236}">
                <a16:creationId xmlns:a16="http://schemas.microsoft.com/office/drawing/2014/main" xmlns="" id="{BC726D2C-BED4-4625-A2F6-2AA6AC3313CC}"/>
              </a:ext>
            </a:extLst>
          </p:cNvPr>
          <p:cNvSpPr txBox="1">
            <a:spLocks/>
          </p:cNvSpPr>
          <p:nvPr/>
        </p:nvSpPr>
        <p:spPr>
          <a:xfrm>
            <a:off x="369315" y="2161186"/>
            <a:ext cx="5472104" cy="4517200"/>
          </a:xfrm>
          <a:prstGeom prst="rect">
            <a:avLst/>
          </a:prstGeom>
        </p:spPr>
        <p:txBody>
          <a:bodyPr spcFirstLastPara="1" vert="horz" wrap="square" lIns="91425" tIns="91425" rIns="91425" bIns="91425" rtlCol="0" anchor="t" anchorCtr="0">
            <a:normAutofit/>
          </a:bodyPr>
          <a:lstStyle>
            <a:lvl1pPr marL="609585" lvl="0" indent="-507987" algn="l" defTabSz="914400" rtl="0" eaLnBrk="1" latinLnBrk="0" hangingPunct="1">
              <a:lnSpc>
                <a:spcPct val="90000"/>
              </a:lnSpc>
              <a:spcBef>
                <a:spcPts val="800"/>
              </a:spcBef>
              <a:spcAft>
                <a:spcPts val="0"/>
              </a:spcAft>
              <a:buSzPts val="2400"/>
              <a:buFont typeface="Arial" panose="020B0604020202020204" pitchFamily="34" charset="0"/>
              <a:buChar char="▹"/>
              <a:defRPr sz="3200" kern="1200">
                <a:solidFill>
                  <a:schemeClr val="tx1"/>
                </a:solidFill>
                <a:latin typeface="+mn-lt"/>
                <a:ea typeface="+mn-ea"/>
                <a:cs typeface="+mn-cs"/>
              </a:defRPr>
            </a:lvl1pPr>
            <a:lvl2pPr marL="1219170" lvl="1" indent="-507987" algn="l" defTabSz="914400" rtl="0" eaLnBrk="1" latinLnBrk="0" hangingPunct="1">
              <a:lnSpc>
                <a:spcPct val="90000"/>
              </a:lnSpc>
              <a:spcBef>
                <a:spcPts val="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4pPr>
            <a:lvl5pPr marL="3047924" lvl="4"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5pPr>
            <a:lvl6pPr marL="3657509" lvl="5"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6pPr>
            <a:lvl7pPr marL="4267093" lvl="6"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7pPr>
            <a:lvl8pPr marL="4876678" lvl="7"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8pPr>
            <a:lvl9pPr marL="5486263" lvl="8"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9pPr>
          </a:lstStyle>
          <a:p>
            <a:endParaRPr lang="en-US" b="1" dirty="0"/>
          </a:p>
          <a:p>
            <a:pPr algn="ctr"/>
            <a:r>
              <a:rPr lang="en-US" b="1" dirty="0"/>
              <a:t>basilar- and subpleural-predominant areas of increased reticulation, honeycombing cysts and traction bronchiectasis </a:t>
            </a:r>
          </a:p>
        </p:txBody>
      </p:sp>
      <p:pic>
        <p:nvPicPr>
          <p:cNvPr id="15" name="Picture 14">
            <a:extLst>
              <a:ext uri="{FF2B5EF4-FFF2-40B4-BE49-F238E27FC236}">
                <a16:creationId xmlns:a16="http://schemas.microsoft.com/office/drawing/2014/main" xmlns="" id="{EEE8052A-E374-82DE-F10C-1AB2A885C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571" y="653144"/>
            <a:ext cx="5515429" cy="6025242"/>
          </a:xfrm>
          <a:prstGeom prst="rect">
            <a:avLst/>
          </a:prstGeom>
        </p:spPr>
      </p:pic>
    </p:spTree>
    <p:extLst>
      <p:ext uri="{BB962C8B-B14F-4D97-AF65-F5344CB8AC3E}">
        <p14:creationId xmlns:p14="http://schemas.microsoft.com/office/powerpoint/2010/main" val="8811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17</a:t>
            </a:fld>
            <a:endParaRPr lang="en-US"/>
          </a:p>
        </p:txBody>
      </p:sp>
      <p:sp>
        <p:nvSpPr>
          <p:cNvPr id="6" name="TextBox 5">
            <a:extLst>
              <a:ext uri="{FF2B5EF4-FFF2-40B4-BE49-F238E27FC236}">
                <a16:creationId xmlns:a16="http://schemas.microsoft.com/office/drawing/2014/main" xmlns="" id="{53A21947-B96D-77CD-8334-616395B250C9}"/>
              </a:ext>
            </a:extLst>
          </p:cNvPr>
          <p:cNvSpPr txBox="1"/>
          <p:nvPr/>
        </p:nvSpPr>
        <p:spPr>
          <a:xfrm>
            <a:off x="2841171" y="163286"/>
            <a:ext cx="184731" cy="369332"/>
          </a:xfrm>
          <a:prstGeom prst="rect">
            <a:avLst/>
          </a:prstGeom>
          <a:noFill/>
        </p:spPr>
        <p:txBody>
          <a:bodyPr wrap="none" rtlCol="0">
            <a:spAutoFit/>
          </a:bodyPr>
          <a:lstStyle/>
          <a:p>
            <a:endParaRPr lang="x-none" dirty="0"/>
          </a:p>
        </p:txBody>
      </p:sp>
      <p:sp>
        <p:nvSpPr>
          <p:cNvPr id="2" name="Text Placeholder 2">
            <a:extLst>
              <a:ext uri="{FF2B5EF4-FFF2-40B4-BE49-F238E27FC236}">
                <a16:creationId xmlns:a16="http://schemas.microsoft.com/office/drawing/2014/main" xmlns="" id="{84025610-162B-964C-3402-099F820B4DE9}"/>
              </a:ext>
            </a:extLst>
          </p:cNvPr>
          <p:cNvSpPr>
            <a:spLocks noGrp="1"/>
          </p:cNvSpPr>
          <p:nvPr>
            <p:ph type="body" idx="1"/>
          </p:nvPr>
        </p:nvSpPr>
        <p:spPr>
          <a:xfrm>
            <a:off x="1125899" y="1170400"/>
            <a:ext cx="10587129" cy="4517200"/>
          </a:xfrm>
        </p:spPr>
        <p:txBody>
          <a:bodyPr/>
          <a:lstStyle/>
          <a:p>
            <a:r>
              <a:rPr lang="en-US" sz="3600" b="1" dirty="0">
                <a:latin typeface="Bahnschrift SemiLight Condensed" panose="020B0502040204020203" pitchFamily="34" charset="0"/>
              </a:rPr>
              <a:t>3 : Pulmonary function tests (PFTs) </a:t>
            </a:r>
          </a:p>
          <a:p>
            <a:pPr marL="101598" indent="0">
              <a:buNone/>
            </a:pPr>
            <a:r>
              <a:rPr lang="en-US" b="1" dirty="0">
                <a:latin typeface="Bahnschrift SemiLight Condensed" panose="020B0502040204020203" pitchFamily="34" charset="0"/>
              </a:rPr>
              <a:t>Restrictive disease with decreased forced vital  capacity (FVC), total lung capacity (TLC), and diffusing capacity for carbon monoxide (DLCO)</a:t>
            </a:r>
          </a:p>
          <a:p>
            <a:endParaRPr lang="en-US" sz="3600" b="1" dirty="0">
              <a:latin typeface="Bahnschrift SemiLight Condensed" panose="020B0502040204020203" pitchFamily="34" charset="0"/>
            </a:endParaRPr>
          </a:p>
          <a:p>
            <a:r>
              <a:rPr lang="en-US" sz="3600" b="1" dirty="0">
                <a:latin typeface="Bahnschrift SemiLight Condensed" panose="020B0502040204020203" pitchFamily="34" charset="0"/>
              </a:rPr>
              <a:t>4 : the 6-minute-walk test</a:t>
            </a:r>
          </a:p>
          <a:p>
            <a:pPr marL="101598" indent="0">
              <a:buNone/>
            </a:pPr>
            <a:r>
              <a:rPr lang="en-US" b="1" dirty="0">
                <a:latin typeface="Bahnschrift SemiLight Condensed" panose="020B0502040204020203" pitchFamily="34" charset="0"/>
              </a:rPr>
              <a:t>Assess Oxygen requirement  during Exercise</a:t>
            </a:r>
          </a:p>
          <a:p>
            <a:pPr marL="101598" indent="0">
              <a:buNone/>
            </a:pPr>
            <a:endParaRPr lang="en-US" dirty="0">
              <a:latin typeface="Bahnschrift SemiLight Condensed" panose="020B0502040204020203" pitchFamily="34" charset="0"/>
            </a:endParaRPr>
          </a:p>
        </p:txBody>
      </p:sp>
    </p:spTree>
    <p:extLst>
      <p:ext uri="{BB962C8B-B14F-4D97-AF65-F5344CB8AC3E}">
        <p14:creationId xmlns:p14="http://schemas.microsoft.com/office/powerpoint/2010/main" val="252871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18</a:t>
            </a:fld>
            <a:endParaRPr lang="en-US"/>
          </a:p>
        </p:txBody>
      </p:sp>
      <p:sp>
        <p:nvSpPr>
          <p:cNvPr id="6" name="TextBox 5">
            <a:extLst>
              <a:ext uri="{FF2B5EF4-FFF2-40B4-BE49-F238E27FC236}">
                <a16:creationId xmlns:a16="http://schemas.microsoft.com/office/drawing/2014/main" xmlns="" id="{53A21947-B96D-77CD-8334-616395B250C9}"/>
              </a:ext>
            </a:extLst>
          </p:cNvPr>
          <p:cNvSpPr txBox="1"/>
          <p:nvPr/>
        </p:nvSpPr>
        <p:spPr>
          <a:xfrm>
            <a:off x="2841171" y="163286"/>
            <a:ext cx="184731" cy="369332"/>
          </a:xfrm>
          <a:prstGeom prst="rect">
            <a:avLst/>
          </a:prstGeom>
          <a:noFill/>
        </p:spPr>
        <p:txBody>
          <a:bodyPr wrap="none" rtlCol="0">
            <a:spAutoFit/>
          </a:bodyPr>
          <a:lstStyle/>
          <a:p>
            <a:endParaRPr lang="x-none" dirty="0"/>
          </a:p>
        </p:txBody>
      </p:sp>
      <p:sp>
        <p:nvSpPr>
          <p:cNvPr id="2" name="Text Placeholder 2">
            <a:extLst>
              <a:ext uri="{FF2B5EF4-FFF2-40B4-BE49-F238E27FC236}">
                <a16:creationId xmlns:a16="http://schemas.microsoft.com/office/drawing/2014/main" xmlns="" id="{E080D283-3EC2-F65F-9034-9E3767CCA453}"/>
              </a:ext>
            </a:extLst>
          </p:cNvPr>
          <p:cNvSpPr>
            <a:spLocks noGrp="1"/>
          </p:cNvSpPr>
          <p:nvPr>
            <p:ph type="body" idx="1"/>
          </p:nvPr>
        </p:nvSpPr>
        <p:spPr>
          <a:xfrm>
            <a:off x="1106851" y="695904"/>
            <a:ext cx="6892000" cy="4517200"/>
          </a:xfrm>
        </p:spPr>
        <p:txBody>
          <a:bodyPr>
            <a:normAutofit/>
          </a:bodyPr>
          <a:lstStyle/>
          <a:p>
            <a:r>
              <a:rPr lang="en-US" sz="4400" b="1" dirty="0">
                <a:latin typeface="Bahnschrift SemiLight Condensed" panose="020B0502040204020203" pitchFamily="34" charset="0"/>
              </a:rPr>
              <a:t>5 : Flow Volume Loop :</a:t>
            </a:r>
          </a:p>
          <a:p>
            <a:pPr marL="101598" indent="0">
              <a:buNone/>
            </a:pPr>
            <a:r>
              <a:rPr lang="en-US" sz="4000" b="1" dirty="0">
                <a:latin typeface="Bahnschrift SemiLight Condensed" panose="020B0502040204020203" pitchFamily="34" charset="0"/>
              </a:rPr>
              <a:t>Shift to right </a:t>
            </a:r>
          </a:p>
          <a:p>
            <a:endParaRPr lang="en-US" sz="4000" dirty="0"/>
          </a:p>
        </p:txBody>
      </p:sp>
      <p:pic>
        <p:nvPicPr>
          <p:cNvPr id="3" name="Picture 2">
            <a:extLst>
              <a:ext uri="{FF2B5EF4-FFF2-40B4-BE49-F238E27FC236}">
                <a16:creationId xmlns:a16="http://schemas.microsoft.com/office/drawing/2014/main" xmlns="" id="{A010597E-7946-013A-5C51-5FE9DE532433}"/>
              </a:ext>
            </a:extLst>
          </p:cNvPr>
          <p:cNvPicPr>
            <a:picLocks noChangeAspect="1"/>
          </p:cNvPicPr>
          <p:nvPr/>
        </p:nvPicPr>
        <p:blipFill>
          <a:blip r:embed="rId2"/>
          <a:stretch>
            <a:fillRect/>
          </a:stretch>
        </p:blipFill>
        <p:spPr>
          <a:xfrm>
            <a:off x="1106851" y="2160340"/>
            <a:ext cx="10285049" cy="3278982"/>
          </a:xfrm>
          <a:prstGeom prst="rect">
            <a:avLst/>
          </a:prstGeom>
        </p:spPr>
      </p:pic>
    </p:spTree>
    <p:extLst>
      <p:ext uri="{BB962C8B-B14F-4D97-AF65-F5344CB8AC3E}">
        <p14:creationId xmlns:p14="http://schemas.microsoft.com/office/powerpoint/2010/main" val="392377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19</a:t>
            </a:fld>
            <a:endParaRPr lang="en-US"/>
          </a:p>
        </p:txBody>
      </p:sp>
      <p:sp>
        <p:nvSpPr>
          <p:cNvPr id="6" name="TextBox 5">
            <a:extLst>
              <a:ext uri="{FF2B5EF4-FFF2-40B4-BE49-F238E27FC236}">
                <a16:creationId xmlns:a16="http://schemas.microsoft.com/office/drawing/2014/main" xmlns="" id="{53A21947-B96D-77CD-8334-616395B250C9}"/>
              </a:ext>
            </a:extLst>
          </p:cNvPr>
          <p:cNvSpPr txBox="1"/>
          <p:nvPr/>
        </p:nvSpPr>
        <p:spPr>
          <a:xfrm>
            <a:off x="2841171" y="163286"/>
            <a:ext cx="184731" cy="369332"/>
          </a:xfrm>
          <a:prstGeom prst="rect">
            <a:avLst/>
          </a:prstGeom>
          <a:noFill/>
        </p:spPr>
        <p:txBody>
          <a:bodyPr wrap="none" rtlCol="0">
            <a:spAutoFit/>
          </a:bodyPr>
          <a:lstStyle/>
          <a:p>
            <a:endParaRPr lang="x-none" dirty="0"/>
          </a:p>
        </p:txBody>
      </p:sp>
      <p:sp>
        <p:nvSpPr>
          <p:cNvPr id="2" name="Text Placeholder 2">
            <a:extLst>
              <a:ext uri="{FF2B5EF4-FFF2-40B4-BE49-F238E27FC236}">
                <a16:creationId xmlns:a16="http://schemas.microsoft.com/office/drawing/2014/main" xmlns="" id="{8E974F31-BA3D-2ADA-9ADD-00D27AD4990D}"/>
              </a:ext>
            </a:extLst>
          </p:cNvPr>
          <p:cNvSpPr>
            <a:spLocks noGrp="1"/>
          </p:cNvSpPr>
          <p:nvPr>
            <p:ph type="body" idx="1"/>
          </p:nvPr>
        </p:nvSpPr>
        <p:spPr>
          <a:xfrm>
            <a:off x="561426" y="695904"/>
            <a:ext cx="11066100" cy="5775139"/>
          </a:xfrm>
        </p:spPr>
        <p:txBody>
          <a:bodyPr>
            <a:normAutofit/>
          </a:bodyPr>
          <a:lstStyle/>
          <a:p>
            <a:r>
              <a:rPr lang="en-US" b="1" dirty="0">
                <a:latin typeface="Bahnschrift SemiLight Condensed" panose="020B0502040204020203" pitchFamily="34" charset="0"/>
              </a:rPr>
              <a:t>6 : ABG</a:t>
            </a:r>
          </a:p>
          <a:p>
            <a:pPr marL="101598" indent="0">
              <a:buNone/>
            </a:pPr>
            <a:r>
              <a:rPr lang="en-US" dirty="0">
                <a:latin typeface="Bahnschrift SemiLight Condensed" panose="020B0502040204020203" pitchFamily="34" charset="0"/>
              </a:rPr>
              <a:t>Respiratory alkalosis</a:t>
            </a:r>
          </a:p>
          <a:p>
            <a:pPr marL="101598" indent="0">
              <a:buNone/>
            </a:pPr>
            <a:endParaRPr lang="en-US" dirty="0"/>
          </a:p>
          <a:p>
            <a:pPr marL="101598" indent="0">
              <a:buNone/>
            </a:pPr>
            <a:endParaRPr lang="en-US" dirty="0"/>
          </a:p>
          <a:p>
            <a:r>
              <a:rPr lang="en-US" b="1" dirty="0">
                <a:latin typeface="Bahnschrift SemiLight Condensed" panose="020B0502040204020203" pitchFamily="34" charset="0"/>
              </a:rPr>
              <a:t>7 : Lung biopsy</a:t>
            </a:r>
          </a:p>
          <a:p>
            <a:pPr marL="101598" indent="0">
              <a:buNone/>
            </a:pPr>
            <a:r>
              <a:rPr lang="en-US" dirty="0">
                <a:latin typeface="Bahnschrift SemiLight Condensed" panose="020B0502040204020203" pitchFamily="34" charset="0"/>
              </a:rPr>
              <a:t>Although all patients with IPF should have changes typical of usual interstitial pneumonia (UIP) on biopsy, not all patients with UIP on biopsy have IPF.</a:t>
            </a:r>
          </a:p>
          <a:p>
            <a:pPr marL="101598" indent="0">
              <a:buNone/>
            </a:pPr>
            <a:r>
              <a:rPr lang="en-US" sz="3200" b="0" i="0" u="none" strike="noStrike" baseline="0" dirty="0">
                <a:latin typeface="ZapfDingbats"/>
              </a:rPr>
              <a:t>■Note: </a:t>
            </a:r>
            <a:r>
              <a:rPr lang="en-US" sz="3200" b="0" i="0" u="none" strike="noStrike" baseline="0" dirty="0">
                <a:latin typeface="Goudy"/>
              </a:rPr>
              <a:t>Surgical lung biopsy is only needed if there is a disconnect between the clinical picture and HRCT findings. Biopsy pathology shows a usual interstitial pneumonitis (UIP) pattern, although other diseases may also cause UIP.</a:t>
            </a:r>
            <a:endParaRPr lang="en-US" sz="4400" dirty="0"/>
          </a:p>
          <a:p>
            <a:pPr marL="101598" indent="0">
              <a:buNone/>
            </a:pPr>
            <a:endParaRPr lang="en-US" dirty="0">
              <a:latin typeface="Bahnschrift SemiLight Condensed" panose="020B0502040204020203" pitchFamily="34" charset="0"/>
            </a:endParaRPr>
          </a:p>
          <a:p>
            <a:pPr marL="101598" indent="0">
              <a:buNone/>
            </a:pPr>
            <a:endParaRPr lang="en-US" dirty="0"/>
          </a:p>
          <a:p>
            <a:pPr marL="101598" indent="0">
              <a:buNone/>
            </a:pPr>
            <a:endParaRPr lang="en-US" dirty="0"/>
          </a:p>
          <a:p>
            <a:pPr marL="101598" indent="0">
              <a:buNone/>
            </a:pPr>
            <a:endParaRPr lang="en-US" dirty="0"/>
          </a:p>
        </p:txBody>
      </p:sp>
    </p:spTree>
    <p:extLst>
      <p:ext uri="{BB962C8B-B14F-4D97-AF65-F5344CB8AC3E}">
        <p14:creationId xmlns:p14="http://schemas.microsoft.com/office/powerpoint/2010/main" val="94970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29E514-FD19-DA1B-CBF8-36E685992D96}"/>
              </a:ext>
            </a:extLst>
          </p:cNvPr>
          <p:cNvSpPr/>
          <p:nvPr/>
        </p:nvSpPr>
        <p:spPr>
          <a:xfrm>
            <a:off x="538843" y="3592286"/>
            <a:ext cx="5241471" cy="5225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x-none"/>
          </a:p>
        </p:txBody>
      </p:sp>
      <p:sp>
        <p:nvSpPr>
          <p:cNvPr id="2" name="Title 1">
            <a:extLst>
              <a:ext uri="{FF2B5EF4-FFF2-40B4-BE49-F238E27FC236}">
                <a16:creationId xmlns:a16="http://schemas.microsoft.com/office/drawing/2014/main" xmlns="" id="{0F0B093D-00EB-ADA8-ABF2-6D0C43B22517}"/>
              </a:ext>
            </a:extLst>
          </p:cNvPr>
          <p:cNvSpPr>
            <a:spLocks noGrp="1"/>
          </p:cNvSpPr>
          <p:nvPr>
            <p:ph type="title"/>
          </p:nvPr>
        </p:nvSpPr>
        <p:spPr>
          <a:xfrm>
            <a:off x="733425" y="69851"/>
            <a:ext cx="10515600" cy="1082232"/>
          </a:xfrm>
        </p:spPr>
        <p:txBody>
          <a:bodyPr>
            <a:normAutofit/>
          </a:bodyPr>
          <a:lstStyle/>
          <a:p>
            <a:pPr algn="ctr"/>
            <a:r>
              <a:rPr lang="en-US" b="1" dirty="0">
                <a:latin typeface="Modern Love" pitchFamily="82" charset="0"/>
              </a:rPr>
              <a:t>Definition of interstitial lung disease </a:t>
            </a:r>
          </a:p>
        </p:txBody>
      </p:sp>
      <p:sp>
        <p:nvSpPr>
          <p:cNvPr id="3" name="Content Placeholder 2">
            <a:extLst>
              <a:ext uri="{FF2B5EF4-FFF2-40B4-BE49-F238E27FC236}">
                <a16:creationId xmlns:a16="http://schemas.microsoft.com/office/drawing/2014/main" xmlns="" id="{9AC59996-4AF7-ABF4-8C1D-3705C8114CD3}"/>
              </a:ext>
            </a:extLst>
          </p:cNvPr>
          <p:cNvSpPr>
            <a:spLocks noGrp="1"/>
          </p:cNvSpPr>
          <p:nvPr>
            <p:ph idx="1"/>
          </p:nvPr>
        </p:nvSpPr>
        <p:spPr>
          <a:xfrm>
            <a:off x="253740" y="1179904"/>
            <a:ext cx="7271323" cy="4814003"/>
          </a:xfrm>
        </p:spPr>
        <p:txBody>
          <a:bodyPr>
            <a:normAutofit fontScale="92500" lnSpcReduction="10000"/>
          </a:bodyPr>
          <a:lstStyle/>
          <a:p>
            <a:r>
              <a:rPr lang="en-US" sz="3200" dirty="0"/>
              <a:t>Inflammatory process involving the alveolar wall (resulting in widespread fibroelastic proliferation and </a:t>
            </a:r>
            <a:r>
              <a:rPr lang="en-US" sz="3200" b="1" dirty="0"/>
              <a:t>collagen deposition</a:t>
            </a:r>
            <a:r>
              <a:rPr lang="en-US" sz="3200" dirty="0"/>
              <a:t>) that can lead to </a:t>
            </a:r>
            <a:r>
              <a:rPr lang="en-US" sz="3200" b="1" dirty="0">
                <a:solidFill>
                  <a:srgbClr val="FF0000"/>
                </a:solidFill>
              </a:rPr>
              <a:t>irreversible fibrosis</a:t>
            </a:r>
            <a:r>
              <a:rPr lang="en-US" sz="3200" b="1" dirty="0"/>
              <a:t>, distortion of lung architecture.</a:t>
            </a:r>
          </a:p>
          <a:p>
            <a:endParaRPr lang="en-US" sz="3200" b="1" dirty="0"/>
          </a:p>
          <a:p>
            <a:r>
              <a:rPr lang="en-US" sz="3200" b="1" dirty="0"/>
              <a:t> Effects on respiratory function: </a:t>
            </a:r>
            <a:br>
              <a:rPr lang="en-US" sz="3200" b="1" dirty="0"/>
            </a:br>
            <a:r>
              <a:rPr lang="en-US" sz="3200" b="1" dirty="0"/>
              <a:t/>
            </a:r>
            <a:br>
              <a:rPr lang="en-US" sz="3200" b="1" dirty="0"/>
            </a:br>
            <a:r>
              <a:rPr lang="en-US" sz="3200" b="1" dirty="0"/>
              <a:t>1. Restriction of lung expansion (Restrictive disease on spirometer).</a:t>
            </a:r>
            <a:br>
              <a:rPr lang="en-US" sz="3200" b="1" dirty="0"/>
            </a:br>
            <a:r>
              <a:rPr lang="en-US" sz="3200" b="1" dirty="0"/>
              <a:t>2. Impaired gas exchange (O2 is more affected than CO2)</a:t>
            </a:r>
          </a:p>
        </p:txBody>
      </p:sp>
      <p:pic>
        <p:nvPicPr>
          <p:cNvPr id="1026" name="Picture 2" descr="JCI - Immune dysregulation as a driver of idiopathic pulmonary fibrosis">
            <a:extLst>
              <a:ext uri="{FF2B5EF4-FFF2-40B4-BE49-F238E27FC236}">
                <a16:creationId xmlns:a16="http://schemas.microsoft.com/office/drawing/2014/main" xmlns="" id="{C32FFBA7-A493-E253-1314-327C8B35C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342" y="2227154"/>
            <a:ext cx="4337658" cy="322687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52391C0D-B6B4-A88B-1C0E-8E678E9A6D30}"/>
              </a:ext>
            </a:extLst>
          </p:cNvPr>
          <p:cNvGrpSpPr/>
          <p:nvPr/>
        </p:nvGrpSpPr>
        <p:grpSpPr>
          <a:xfrm>
            <a:off x="3183055" y="2659863"/>
            <a:ext cx="360" cy="360"/>
            <a:chOff x="3183055" y="2659863"/>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4" name="Ink 3">
                  <a:extLst>
                    <a:ext uri="{FF2B5EF4-FFF2-40B4-BE49-F238E27FC236}">
                      <a16:creationId xmlns:a16="http://schemas.microsoft.com/office/drawing/2014/main" id="{D4A0C969-EDC9-796E-2A3D-30DEE7C1F2F3}"/>
                    </a:ext>
                  </a:extLst>
                </p14:cNvPr>
                <p14:cNvContentPartPr/>
                <p14:nvPr/>
              </p14:nvContentPartPr>
              <p14:xfrm>
                <a:off x="3183055" y="2659863"/>
                <a:ext cx="360" cy="360"/>
              </p14:xfrm>
            </p:contentPart>
          </mc:Choice>
          <mc:Fallback>
            <p:pic>
              <p:nvPicPr>
                <p:cNvPr id="4" name="Ink 3">
                  <a:extLst>
                    <a:ext uri="{FF2B5EF4-FFF2-40B4-BE49-F238E27FC236}">
                      <a16:creationId xmlns:a16="http://schemas.microsoft.com/office/drawing/2014/main" xmlns="" xmlns:aink="http://schemas.microsoft.com/office/drawing/2016/ink" xmlns:p14="http://schemas.microsoft.com/office/powerpoint/2010/main" id="{D4A0C969-EDC9-796E-2A3D-30DEE7C1F2F3}"/>
                    </a:ext>
                  </a:extLst>
                </p:cNvPr>
                <p:cNvPicPr/>
                <p:nvPr/>
              </p:nvPicPr>
              <p:blipFill>
                <a:blip r:embed="rId4"/>
                <a:stretch>
                  <a:fillRect/>
                </a:stretch>
              </p:blipFill>
              <p:spPr>
                <a:xfrm>
                  <a:off x="3165415" y="2551863"/>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5" name="Ink 4">
                  <a:extLst>
                    <a:ext uri="{FF2B5EF4-FFF2-40B4-BE49-F238E27FC236}">
                      <a16:creationId xmlns:a16="http://schemas.microsoft.com/office/drawing/2014/main" id="{D7A7DC08-BF3A-15FA-D0C4-24DA8ADA5390}"/>
                    </a:ext>
                  </a:extLst>
                </p14:cNvPr>
                <p14:cNvContentPartPr/>
                <p14:nvPr/>
              </p14:nvContentPartPr>
              <p14:xfrm>
                <a:off x="3183055" y="2659863"/>
                <a:ext cx="360" cy="360"/>
              </p14:xfrm>
            </p:contentPart>
          </mc:Choice>
          <mc:Fallback>
            <p:pic>
              <p:nvPicPr>
                <p:cNvPr id="5" name="Ink 4">
                  <a:extLst>
                    <a:ext uri="{FF2B5EF4-FFF2-40B4-BE49-F238E27FC236}">
                      <a16:creationId xmlns:a16="http://schemas.microsoft.com/office/drawing/2014/main" xmlns="" xmlns:aink="http://schemas.microsoft.com/office/drawing/2016/ink" xmlns:p14="http://schemas.microsoft.com/office/powerpoint/2010/main" id="{D7A7DC08-BF3A-15FA-D0C4-24DA8ADA5390}"/>
                    </a:ext>
                  </a:extLst>
                </p:cNvPr>
                <p:cNvPicPr/>
                <p:nvPr/>
              </p:nvPicPr>
              <p:blipFill>
                <a:blip r:embed="rId4"/>
                <a:stretch>
                  <a:fillRect/>
                </a:stretch>
              </p:blipFill>
              <p:spPr>
                <a:xfrm>
                  <a:off x="3165415" y="2551863"/>
                  <a:ext cx="36000" cy="216000"/>
                </a:xfrm>
                <a:prstGeom prst="rect">
                  <a:avLst/>
                </a:prstGeom>
              </p:spPr>
            </p:pic>
          </mc:Fallback>
        </mc:AlternateContent>
      </p:grpSp>
    </p:spTree>
    <p:extLst>
      <p:ext uri="{BB962C8B-B14F-4D97-AF65-F5344CB8AC3E}">
        <p14:creationId xmlns:p14="http://schemas.microsoft.com/office/powerpoint/2010/main" val="176097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20</a:t>
            </a:fld>
            <a:endParaRPr lang="en-US"/>
          </a:p>
        </p:txBody>
      </p:sp>
      <p:sp>
        <p:nvSpPr>
          <p:cNvPr id="6" name="TextBox 5">
            <a:extLst>
              <a:ext uri="{FF2B5EF4-FFF2-40B4-BE49-F238E27FC236}">
                <a16:creationId xmlns:a16="http://schemas.microsoft.com/office/drawing/2014/main" xmlns="" id="{53A21947-B96D-77CD-8334-616395B250C9}"/>
              </a:ext>
            </a:extLst>
          </p:cNvPr>
          <p:cNvSpPr txBox="1"/>
          <p:nvPr/>
        </p:nvSpPr>
        <p:spPr>
          <a:xfrm>
            <a:off x="2841171" y="163286"/>
            <a:ext cx="184731" cy="369332"/>
          </a:xfrm>
          <a:prstGeom prst="rect">
            <a:avLst/>
          </a:prstGeom>
          <a:noFill/>
        </p:spPr>
        <p:txBody>
          <a:bodyPr wrap="none" rtlCol="0">
            <a:spAutoFit/>
          </a:bodyPr>
          <a:lstStyle/>
          <a:p>
            <a:endParaRPr lang="x-none" dirty="0"/>
          </a:p>
        </p:txBody>
      </p:sp>
      <p:sp>
        <p:nvSpPr>
          <p:cNvPr id="2" name="Title 1">
            <a:extLst>
              <a:ext uri="{FF2B5EF4-FFF2-40B4-BE49-F238E27FC236}">
                <a16:creationId xmlns:a16="http://schemas.microsoft.com/office/drawing/2014/main" xmlns="" id="{7F187586-D301-A09E-B6C8-D22D12626EBD}"/>
              </a:ext>
            </a:extLst>
          </p:cNvPr>
          <p:cNvSpPr>
            <a:spLocks noGrp="1"/>
          </p:cNvSpPr>
          <p:nvPr>
            <p:ph type="title"/>
          </p:nvPr>
        </p:nvSpPr>
        <p:spPr>
          <a:xfrm>
            <a:off x="1125900" y="7464"/>
            <a:ext cx="4736800" cy="1520000"/>
          </a:xfrm>
        </p:spPr>
        <p:txBody>
          <a:bodyPr/>
          <a:lstStyle/>
          <a:p>
            <a:r>
              <a:rPr lang="en-US" sz="3600" b="1" dirty="0">
                <a:latin typeface="Modern Love" pitchFamily="82" charset="0"/>
              </a:rPr>
              <a:t>Management : </a:t>
            </a:r>
          </a:p>
        </p:txBody>
      </p:sp>
      <p:sp>
        <p:nvSpPr>
          <p:cNvPr id="3" name="Text Placeholder 2">
            <a:extLst>
              <a:ext uri="{FF2B5EF4-FFF2-40B4-BE49-F238E27FC236}">
                <a16:creationId xmlns:a16="http://schemas.microsoft.com/office/drawing/2014/main" xmlns="" id="{158F9139-6569-B3C2-CD4B-337C852DEE7A}"/>
              </a:ext>
            </a:extLst>
          </p:cNvPr>
          <p:cNvSpPr>
            <a:spLocks noGrp="1"/>
          </p:cNvSpPr>
          <p:nvPr>
            <p:ph type="body" idx="1"/>
          </p:nvPr>
        </p:nvSpPr>
        <p:spPr>
          <a:xfrm>
            <a:off x="892700" y="1412138"/>
            <a:ext cx="9672729" cy="4517200"/>
          </a:xfrm>
        </p:spPr>
        <p:txBody>
          <a:bodyPr>
            <a:normAutofit fontScale="92500"/>
          </a:bodyPr>
          <a:lstStyle/>
          <a:p>
            <a:r>
              <a:rPr lang="en-US" sz="2400" b="1" dirty="0"/>
              <a:t>First line of treatment :</a:t>
            </a:r>
          </a:p>
          <a:p>
            <a:r>
              <a:rPr lang="en-US" sz="2400" b="1" i="0" u="none" strike="noStrike" baseline="0" dirty="0">
                <a:highlight>
                  <a:srgbClr val="FFFF00"/>
                </a:highlight>
              </a:rPr>
              <a:t>No cure or treatment to reverse fibrosis</a:t>
            </a:r>
          </a:p>
          <a:p>
            <a:endParaRPr lang="en-US" sz="2400" b="1" dirty="0"/>
          </a:p>
          <a:p>
            <a:pPr marL="101598" indent="0">
              <a:buNone/>
            </a:pPr>
            <a:r>
              <a:rPr lang="en-US" sz="2400" b="1" i="0" u="none" strike="noStrike" baseline="0" dirty="0"/>
              <a:t>1.</a:t>
            </a:r>
            <a:r>
              <a:rPr lang="en-US" sz="2400" b="1" i="0" u="none" strike="noStrike" baseline="0" dirty="0">
                <a:highlight>
                  <a:srgbClr val="FFFF00"/>
                </a:highlight>
              </a:rPr>
              <a:t>Pirfenidone</a:t>
            </a:r>
            <a:r>
              <a:rPr lang="en-US" sz="2400" b="1" i="0" u="none" strike="noStrike" baseline="0" dirty="0"/>
              <a:t> (a tumor growth factor β-antagonist) </a:t>
            </a:r>
          </a:p>
          <a:p>
            <a:pPr marL="101598" indent="0">
              <a:buNone/>
            </a:pPr>
            <a:r>
              <a:rPr lang="en-US" sz="2400" b="1" dirty="0"/>
              <a:t>2.</a:t>
            </a:r>
            <a:r>
              <a:rPr lang="en-US" sz="2400" b="1" dirty="0">
                <a:highlight>
                  <a:srgbClr val="FFFF00"/>
                </a:highlight>
              </a:rPr>
              <a:t>Nintedanib</a:t>
            </a:r>
            <a:r>
              <a:rPr lang="en-US" sz="2400" b="1" dirty="0"/>
              <a:t> :  tyrosine kinase inhibitor with antifibrotic properties that has also been shown to significantly reduce the progression of the disease.</a:t>
            </a:r>
          </a:p>
          <a:p>
            <a:r>
              <a:rPr lang="en-US" sz="2400" b="1" dirty="0"/>
              <a:t>Severe  dyspnea may be managed with oral or parenteral opioid medications .</a:t>
            </a:r>
          </a:p>
          <a:p>
            <a:r>
              <a:rPr lang="en-US" sz="2400" b="1" dirty="0"/>
              <a:t>Proton pump inhibitor (PPI ) : Associated with longer survival life </a:t>
            </a:r>
          </a:p>
          <a:p>
            <a:r>
              <a:rPr lang="en-US" sz="2400" b="1" dirty="0"/>
              <a:t>Smoking cessation .</a:t>
            </a:r>
          </a:p>
          <a:p>
            <a:r>
              <a:rPr lang="en-US" sz="2400" b="1" dirty="0"/>
              <a:t>Pulmonary rehabilitation : improve functional statue and quality of life .</a:t>
            </a:r>
          </a:p>
          <a:p>
            <a:pPr marL="101598" indent="0">
              <a:buNone/>
            </a:pPr>
            <a:endParaRPr lang="en-US" sz="2400" b="1" dirty="0"/>
          </a:p>
          <a:p>
            <a:pPr marL="101598" indent="0">
              <a:buNone/>
            </a:pPr>
            <a:endParaRPr lang="en-US" sz="2400" b="1" dirty="0"/>
          </a:p>
        </p:txBody>
      </p:sp>
    </p:spTree>
    <p:extLst>
      <p:ext uri="{BB962C8B-B14F-4D97-AF65-F5344CB8AC3E}">
        <p14:creationId xmlns:p14="http://schemas.microsoft.com/office/powerpoint/2010/main" val="207776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21</a:t>
            </a:fld>
            <a:endParaRPr lang="en-US"/>
          </a:p>
        </p:txBody>
      </p:sp>
      <p:sp>
        <p:nvSpPr>
          <p:cNvPr id="6" name="TextBox 5">
            <a:extLst>
              <a:ext uri="{FF2B5EF4-FFF2-40B4-BE49-F238E27FC236}">
                <a16:creationId xmlns:a16="http://schemas.microsoft.com/office/drawing/2014/main" xmlns="" id="{53A21947-B96D-77CD-8334-616395B250C9}"/>
              </a:ext>
            </a:extLst>
          </p:cNvPr>
          <p:cNvSpPr txBox="1"/>
          <p:nvPr/>
        </p:nvSpPr>
        <p:spPr>
          <a:xfrm>
            <a:off x="2841171" y="163286"/>
            <a:ext cx="184731" cy="369332"/>
          </a:xfrm>
          <a:prstGeom prst="rect">
            <a:avLst/>
          </a:prstGeom>
          <a:noFill/>
        </p:spPr>
        <p:txBody>
          <a:bodyPr wrap="none" rtlCol="0">
            <a:spAutoFit/>
          </a:bodyPr>
          <a:lstStyle/>
          <a:p>
            <a:endParaRPr lang="x-none" dirty="0"/>
          </a:p>
        </p:txBody>
      </p:sp>
      <p:sp>
        <p:nvSpPr>
          <p:cNvPr id="2" name="TextBox 1">
            <a:extLst>
              <a:ext uri="{FF2B5EF4-FFF2-40B4-BE49-F238E27FC236}">
                <a16:creationId xmlns:a16="http://schemas.microsoft.com/office/drawing/2014/main" xmlns="" id="{7A42CE0E-F1D6-B6E9-6A05-7D03B69D3CD6}"/>
              </a:ext>
            </a:extLst>
          </p:cNvPr>
          <p:cNvSpPr txBox="1"/>
          <p:nvPr/>
        </p:nvSpPr>
        <p:spPr>
          <a:xfrm>
            <a:off x="1681843" y="947057"/>
            <a:ext cx="1788246" cy="1323439"/>
          </a:xfrm>
          <a:prstGeom prst="rect">
            <a:avLst/>
          </a:prstGeom>
          <a:noFill/>
        </p:spPr>
        <p:txBody>
          <a:bodyPr wrap="none" rtlCol="0">
            <a:spAutoFit/>
          </a:bodyPr>
          <a:lstStyle/>
          <a:p>
            <a:r>
              <a:rPr lang="x-none" sz="4000" dirty="0">
                <a:latin typeface="Modern Love" pitchFamily="82" charset="0"/>
              </a:rPr>
              <a:t>NOTE :</a:t>
            </a:r>
            <a:br>
              <a:rPr lang="x-none" sz="4000" dirty="0">
                <a:latin typeface="Modern Love" pitchFamily="82" charset="0"/>
              </a:rPr>
            </a:br>
            <a:endParaRPr lang="x-none" sz="4000" dirty="0">
              <a:latin typeface="Modern Love" pitchFamily="82" charset="0"/>
            </a:endParaRPr>
          </a:p>
        </p:txBody>
      </p:sp>
      <p:sp>
        <p:nvSpPr>
          <p:cNvPr id="3" name="Text Placeholder 2">
            <a:extLst>
              <a:ext uri="{FF2B5EF4-FFF2-40B4-BE49-F238E27FC236}">
                <a16:creationId xmlns:a16="http://schemas.microsoft.com/office/drawing/2014/main" xmlns="" id="{DF7BC2D7-4723-4C20-617E-D23FF8B1F4B4}"/>
              </a:ext>
            </a:extLst>
          </p:cNvPr>
          <p:cNvSpPr>
            <a:spLocks noGrp="1"/>
          </p:cNvSpPr>
          <p:nvPr>
            <p:ph type="body" idx="1"/>
          </p:nvPr>
        </p:nvSpPr>
        <p:spPr>
          <a:xfrm>
            <a:off x="1125900" y="2050767"/>
            <a:ext cx="6892000" cy="4517200"/>
          </a:xfrm>
        </p:spPr>
        <p:txBody>
          <a:bodyPr>
            <a:normAutofit/>
          </a:bodyPr>
          <a:lstStyle/>
          <a:p>
            <a:r>
              <a:rPr lang="en-US" sz="3600" b="1" dirty="0"/>
              <a:t>Cytotoxic agents (e.g., azathioprine, cyclophosphamide, and so on) are ineffective, have no role in treatment, and may actually cause harm. </a:t>
            </a:r>
          </a:p>
          <a:p>
            <a:endParaRPr lang="x-none" sz="3600" b="1" dirty="0"/>
          </a:p>
        </p:txBody>
      </p:sp>
    </p:spTree>
    <p:extLst>
      <p:ext uri="{BB962C8B-B14F-4D97-AF65-F5344CB8AC3E}">
        <p14:creationId xmlns:p14="http://schemas.microsoft.com/office/powerpoint/2010/main" val="134862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22</a:t>
            </a:fld>
            <a:endParaRPr lang="en-US"/>
          </a:p>
        </p:txBody>
      </p:sp>
      <p:sp>
        <p:nvSpPr>
          <p:cNvPr id="6" name="TextBox 5">
            <a:extLst>
              <a:ext uri="{FF2B5EF4-FFF2-40B4-BE49-F238E27FC236}">
                <a16:creationId xmlns:a16="http://schemas.microsoft.com/office/drawing/2014/main" xmlns="" id="{53A21947-B96D-77CD-8334-616395B250C9}"/>
              </a:ext>
            </a:extLst>
          </p:cNvPr>
          <p:cNvSpPr txBox="1"/>
          <p:nvPr/>
        </p:nvSpPr>
        <p:spPr>
          <a:xfrm>
            <a:off x="2841171" y="163286"/>
            <a:ext cx="184731" cy="369332"/>
          </a:xfrm>
          <a:prstGeom prst="rect">
            <a:avLst/>
          </a:prstGeom>
          <a:noFill/>
        </p:spPr>
        <p:txBody>
          <a:bodyPr wrap="none" rtlCol="0">
            <a:spAutoFit/>
          </a:bodyPr>
          <a:lstStyle/>
          <a:p>
            <a:endParaRPr lang="x-none" dirty="0"/>
          </a:p>
        </p:txBody>
      </p:sp>
      <p:sp>
        <p:nvSpPr>
          <p:cNvPr id="2" name="Title 1">
            <a:extLst>
              <a:ext uri="{FF2B5EF4-FFF2-40B4-BE49-F238E27FC236}">
                <a16:creationId xmlns:a16="http://schemas.microsoft.com/office/drawing/2014/main" xmlns="" id="{90093526-817B-67B9-29BA-DFD87C0D2DAD}"/>
              </a:ext>
            </a:extLst>
          </p:cNvPr>
          <p:cNvSpPr>
            <a:spLocks noGrp="1"/>
          </p:cNvSpPr>
          <p:nvPr>
            <p:ph type="title"/>
          </p:nvPr>
        </p:nvSpPr>
        <p:spPr>
          <a:xfrm>
            <a:off x="1166843" y="175925"/>
            <a:ext cx="6639676" cy="1344075"/>
          </a:xfrm>
        </p:spPr>
        <p:txBody>
          <a:bodyPr>
            <a:normAutofit/>
          </a:bodyPr>
          <a:lstStyle/>
          <a:p>
            <a:r>
              <a:rPr lang="en-US" sz="4000" b="1" dirty="0">
                <a:latin typeface="Modern Love" pitchFamily="82" charset="0"/>
              </a:rPr>
              <a:t>Second line of treatment :</a:t>
            </a:r>
            <a:br>
              <a:rPr lang="en-US" sz="4000" b="1" dirty="0">
                <a:latin typeface="Modern Love" pitchFamily="82" charset="0"/>
              </a:rPr>
            </a:br>
            <a:endParaRPr lang="en-US" sz="4000" b="1" dirty="0">
              <a:latin typeface="Modern Love" pitchFamily="82" charset="0"/>
            </a:endParaRPr>
          </a:p>
        </p:txBody>
      </p:sp>
      <p:sp>
        <p:nvSpPr>
          <p:cNvPr id="3" name="Text Placeholder 2">
            <a:extLst>
              <a:ext uri="{FF2B5EF4-FFF2-40B4-BE49-F238E27FC236}">
                <a16:creationId xmlns:a16="http://schemas.microsoft.com/office/drawing/2014/main" xmlns="" id="{D027A9A6-D1DA-E99D-1CDC-A9383DD8128C}"/>
              </a:ext>
            </a:extLst>
          </p:cNvPr>
          <p:cNvSpPr>
            <a:spLocks noGrp="1"/>
          </p:cNvSpPr>
          <p:nvPr>
            <p:ph type="body" idx="1"/>
          </p:nvPr>
        </p:nvSpPr>
        <p:spPr>
          <a:xfrm>
            <a:off x="892700" y="1335313"/>
            <a:ext cx="11299300" cy="4517200"/>
          </a:xfrm>
        </p:spPr>
        <p:txBody>
          <a:bodyPr>
            <a:normAutofit/>
          </a:bodyPr>
          <a:lstStyle/>
          <a:p>
            <a:r>
              <a:rPr lang="en-US" sz="4400" b="1" dirty="0"/>
              <a:t>Lung transplantation : </a:t>
            </a:r>
          </a:p>
          <a:p>
            <a:r>
              <a:rPr lang="en-US" sz="3600" b="1" dirty="0"/>
              <a:t>For patients who experience progressive physiologic deterioration despite optimal medical management, or have contraindications to pharmacologic treatment, severe functional impairment, oxygen dependency.</a:t>
            </a:r>
          </a:p>
          <a:p>
            <a:r>
              <a:rPr lang="en-US" b="1" dirty="0">
                <a:highlight>
                  <a:srgbClr val="FFFF00"/>
                </a:highlight>
              </a:rPr>
              <a:t>Lung transplantation remains the only effective therapy for patients with progressive or end-stage disease</a:t>
            </a:r>
          </a:p>
          <a:p>
            <a:endParaRPr lang="en-US" sz="3600" b="1" dirty="0"/>
          </a:p>
          <a:p>
            <a:pPr marL="101598" indent="0">
              <a:buNone/>
            </a:pPr>
            <a:endParaRPr lang="en-US" sz="3600" b="1" dirty="0"/>
          </a:p>
        </p:txBody>
      </p:sp>
    </p:spTree>
    <p:extLst>
      <p:ext uri="{BB962C8B-B14F-4D97-AF65-F5344CB8AC3E}">
        <p14:creationId xmlns:p14="http://schemas.microsoft.com/office/powerpoint/2010/main" val="252356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3" name="Text Placeholder 2"/>
          <p:cNvSpPr>
            <a:spLocks noGrp="1"/>
          </p:cNvSpPr>
          <p:nvPr>
            <p:ph type="body" idx="1"/>
          </p:nvPr>
        </p:nvSpPr>
        <p:spPr>
          <a:xfrm>
            <a:off x="1289957" y="865414"/>
            <a:ext cx="10580914" cy="5443246"/>
          </a:xfrm>
        </p:spPr>
        <p:txBody>
          <a:bodyPr>
            <a:normAutofit lnSpcReduction="10000"/>
          </a:bodyPr>
          <a:lstStyle/>
          <a:p>
            <a:r>
              <a:rPr lang="en-US" sz="2800" b="1" dirty="0">
                <a:highlight>
                  <a:srgbClr val="FFFF00"/>
                </a:highlight>
              </a:rPr>
              <a:t>Case history </a:t>
            </a:r>
          </a:p>
          <a:p>
            <a:endParaRPr lang="en-US" sz="2000" b="1" dirty="0"/>
          </a:p>
          <a:p>
            <a:r>
              <a:rPr lang="en-US" sz="2800" b="1" dirty="0"/>
              <a:t>A 65-year-old man presents with gradually progressive dyspnea on exertion and a nonproductive cough. He has no history of underlying lung disease and no features that would suggest an alternative etiology for his cough and dyspnea. He has no history of joint inflammation, skin rashes, or other features of a systemic inflammatory disease such as lupus or rheumatoid arthritis. He takes no medications and has no environmental exposures to organic allergens such as mold. On exam, he has fine crackles audible over his lung bases bilaterally; however, he has no lower-extremity edema, elevations in jugular venous pressure, or any other findings to suggest volume overload. He has clubbing of his fingers.</a:t>
            </a:r>
          </a:p>
          <a:p>
            <a:endParaRPr lang="en-US" sz="2000" b="1" dirty="0"/>
          </a:p>
          <a:p>
            <a:endParaRPr lang="en-US" sz="2000" b="1" dirty="0"/>
          </a:p>
        </p:txBody>
      </p:sp>
      <p:sp>
        <p:nvSpPr>
          <p:cNvPr id="4" name="Slide Number Placeholder 3"/>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45593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75A93-6080-C5CD-6318-E0A6A907B7C1}"/>
              </a:ext>
            </a:extLst>
          </p:cNvPr>
          <p:cNvSpPr>
            <a:spLocks noGrp="1"/>
          </p:cNvSpPr>
          <p:nvPr>
            <p:ph type="title"/>
          </p:nvPr>
        </p:nvSpPr>
        <p:spPr/>
        <p:txBody>
          <a:bodyPr/>
          <a:lstStyle/>
          <a:p>
            <a:endParaRPr lang="x-none"/>
          </a:p>
        </p:txBody>
      </p:sp>
      <p:sp>
        <p:nvSpPr>
          <p:cNvPr id="3" name="Text Placeholder 2">
            <a:extLst>
              <a:ext uri="{FF2B5EF4-FFF2-40B4-BE49-F238E27FC236}">
                <a16:creationId xmlns:a16="http://schemas.microsoft.com/office/drawing/2014/main" xmlns="" id="{7488139B-DC82-29BC-C953-1D0B7B245EBE}"/>
              </a:ext>
            </a:extLst>
          </p:cNvPr>
          <p:cNvSpPr>
            <a:spLocks noGrp="1"/>
          </p:cNvSpPr>
          <p:nvPr>
            <p:ph type="body" idx="1"/>
          </p:nvPr>
        </p:nvSpPr>
        <p:spPr/>
        <p:txBody>
          <a:bodyPr/>
          <a:lstStyle/>
          <a:p>
            <a:endParaRPr lang="x-none"/>
          </a:p>
        </p:txBody>
      </p:sp>
      <p:sp>
        <p:nvSpPr>
          <p:cNvPr id="4" name="Slide Number Placeholder 3">
            <a:extLst>
              <a:ext uri="{FF2B5EF4-FFF2-40B4-BE49-F238E27FC236}">
                <a16:creationId xmlns:a16="http://schemas.microsoft.com/office/drawing/2014/main" xmlns="" id="{5030BA7F-0013-8964-E089-6ADE9432E012}"/>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6" name="Picture 5" descr="A drawing of a hand&#10;&#10;Description automatically generated with low confidence">
            <a:extLst>
              <a:ext uri="{FF2B5EF4-FFF2-40B4-BE49-F238E27FC236}">
                <a16:creationId xmlns:a16="http://schemas.microsoft.com/office/drawing/2014/main" xmlns="" id="{285C2715-C0F9-9D07-A24D-31362A4E3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 y="-170750"/>
            <a:ext cx="12192000" cy="7021286"/>
          </a:xfrm>
          <a:prstGeom prst="rect">
            <a:avLst/>
          </a:prstGeom>
        </p:spPr>
      </p:pic>
    </p:spTree>
    <p:extLst>
      <p:ext uri="{BB962C8B-B14F-4D97-AF65-F5344CB8AC3E}">
        <p14:creationId xmlns:p14="http://schemas.microsoft.com/office/powerpoint/2010/main" val="188556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venn diagram&#10;&#10;Description automatically generated">
            <a:extLst>
              <a:ext uri="{FF2B5EF4-FFF2-40B4-BE49-F238E27FC236}">
                <a16:creationId xmlns:a16="http://schemas.microsoft.com/office/drawing/2014/main" xmlns="" id="{8D1593E4-C71E-6DEF-6E45-7B22AE916BB6}"/>
              </a:ext>
            </a:extLst>
          </p:cNvPr>
          <p:cNvPicPr>
            <a:picLocks noChangeAspect="1"/>
          </p:cNvPicPr>
          <p:nvPr/>
        </p:nvPicPr>
        <p:blipFill rotWithShape="1">
          <a:blip r:embed="rId2">
            <a:extLst>
              <a:ext uri="{28A0092B-C50C-407E-A947-70E740481C1C}">
                <a14:useLocalDpi xmlns:a14="http://schemas.microsoft.com/office/drawing/2010/main" val="0"/>
              </a:ext>
            </a:extLst>
          </a:blip>
          <a:srcRect l="6397" r="14292"/>
          <a:stretch/>
        </p:blipFill>
        <p:spPr>
          <a:xfrm>
            <a:off x="1" y="10"/>
            <a:ext cx="7775447" cy="6857990"/>
          </a:xfrm>
          <a:prstGeom prst="rect">
            <a:avLst/>
          </a:prstGeom>
        </p:spPr>
      </p:pic>
      <p:sp>
        <p:nvSpPr>
          <p:cNvPr id="13" name="Rectangle 12">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775448" y="1175594"/>
            <a:ext cx="3953105" cy="4535657"/>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3200" b="1" dirty="0"/>
              <a:t>Idiopathic pulmonary fibrosis (IPF) </a:t>
            </a:r>
          </a:p>
          <a:p>
            <a:pPr indent="-228600">
              <a:lnSpc>
                <a:spcPct val="90000"/>
              </a:lnSpc>
              <a:spcAft>
                <a:spcPts val="600"/>
              </a:spcAft>
              <a:buFont typeface="Arial" panose="020B0604020202020204" pitchFamily="34" charset="0"/>
              <a:buChar char="•"/>
            </a:pPr>
            <a:endParaRPr lang="en-US" sz="3200" b="1" dirty="0"/>
          </a:p>
          <a:p>
            <a:pPr indent="-228600">
              <a:lnSpc>
                <a:spcPct val="90000"/>
              </a:lnSpc>
              <a:spcAft>
                <a:spcPts val="600"/>
              </a:spcAft>
              <a:buFont typeface="Arial" panose="020B0604020202020204" pitchFamily="34" charset="0"/>
              <a:buChar char="•"/>
            </a:pPr>
            <a:r>
              <a:rPr lang="en-US" sz="3200" b="1" dirty="0"/>
              <a:t>refers to a pulmonary disorder of unknown etiology that is characterized by patchy, progressive bilateral interstitial fibrosis . </a:t>
            </a:r>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defRPr/>
            </a:pPr>
            <a:fld id="{00000000-1234-1234-1234-123412341234}"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3037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xmlns="" id="{A9D2268A-D939-4E78-91B6-6C7E46406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pie chart&#10;&#10;Description automatically generated">
            <a:extLst>
              <a:ext uri="{FF2B5EF4-FFF2-40B4-BE49-F238E27FC236}">
                <a16:creationId xmlns:a16="http://schemas.microsoft.com/office/drawing/2014/main" xmlns="" id="{B023CE98-ADA5-31EC-EAD7-79E338DB09D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7582"/>
          <a:stretch/>
        </p:blipFill>
        <p:spPr>
          <a:xfrm>
            <a:off x="20" y="10"/>
            <a:ext cx="12191979" cy="6857990"/>
          </a:xfrm>
          <a:prstGeom prst="rect">
            <a:avLst/>
          </a:prstGeom>
        </p:spPr>
      </p:pic>
      <p:sp>
        <p:nvSpPr>
          <p:cNvPr id="2" name="Title 1"/>
          <p:cNvSpPr>
            <a:spLocks noGrp="1"/>
          </p:cNvSpPr>
          <p:nvPr>
            <p:ph type="title"/>
          </p:nvPr>
        </p:nvSpPr>
        <p:spPr>
          <a:xfrm>
            <a:off x="0" y="853673"/>
            <a:ext cx="6096000" cy="5004794"/>
          </a:xfrm>
        </p:spPr>
        <p:txBody>
          <a:bodyPr vert="horz" lIns="91440" tIns="45720" rIns="91440" bIns="45720" rtlCol="0" anchor="ctr">
            <a:normAutofit/>
          </a:bodyPr>
          <a:lstStyle/>
          <a:p>
            <a:pPr>
              <a:spcBef>
                <a:spcPct val="0"/>
              </a:spcBef>
            </a:pPr>
            <a:r>
              <a:rPr lang="en-US" sz="6600" b="1" dirty="0">
                <a:solidFill>
                  <a:srgbClr val="FFFFFF"/>
                </a:solidFill>
                <a:latin typeface="Modern Love" pitchFamily="82" charset="0"/>
              </a:rPr>
              <a:t>Epidemiology</a:t>
            </a:r>
          </a:p>
        </p:txBody>
      </p:sp>
      <p:sp>
        <p:nvSpPr>
          <p:cNvPr id="3" name="Text Placeholder 2"/>
          <p:cNvSpPr>
            <a:spLocks noGrp="1"/>
          </p:cNvSpPr>
          <p:nvPr>
            <p:ph type="body" idx="1"/>
          </p:nvPr>
        </p:nvSpPr>
        <p:spPr>
          <a:xfrm>
            <a:off x="5599083" y="853673"/>
            <a:ext cx="5715000" cy="5004794"/>
          </a:xfrm>
        </p:spPr>
        <p:txBody>
          <a:bodyPr vert="horz" lIns="91440" tIns="45720" rIns="91440" bIns="45720" rtlCol="0" anchor="ctr">
            <a:normAutofit/>
          </a:bodyPr>
          <a:lstStyle/>
          <a:p>
            <a:pPr indent="-228600">
              <a:buFont typeface="Arial" panose="020B0604020202020204" pitchFamily="34" charset="0"/>
              <a:buChar char="•"/>
            </a:pPr>
            <a:r>
              <a:rPr lang="en-US" sz="2800" b="1" dirty="0">
                <a:solidFill>
                  <a:srgbClr val="FFFFFF"/>
                </a:solidFill>
              </a:rPr>
              <a:t>Estimated to affect 5 million people worldwide</a:t>
            </a:r>
          </a:p>
          <a:p>
            <a:pPr indent="-228600">
              <a:buFont typeface="Arial" panose="020B0604020202020204" pitchFamily="34" charset="0"/>
              <a:buChar char="•"/>
            </a:pPr>
            <a:r>
              <a:rPr lang="en-US" sz="2800" b="1" dirty="0">
                <a:solidFill>
                  <a:srgbClr val="FFFFFF"/>
                </a:solidFill>
              </a:rPr>
              <a:t>The most common (and deadly )interstitial lung disease </a:t>
            </a:r>
          </a:p>
          <a:p>
            <a:pPr indent="-228600">
              <a:buFont typeface="Arial" panose="020B0604020202020204" pitchFamily="34" charset="0"/>
              <a:buChar char="•"/>
            </a:pPr>
            <a:r>
              <a:rPr lang="en-US" sz="2800" b="1" dirty="0">
                <a:solidFill>
                  <a:srgbClr val="FFFFFF"/>
                </a:solidFill>
              </a:rPr>
              <a:t>Most cases are sporadic but rare cases of familial IPF have been described  </a:t>
            </a:r>
          </a:p>
        </p:txBody>
      </p:sp>
      <p:sp>
        <p:nvSpPr>
          <p:cNvPr id="13" name="sketch box">
            <a:extLst>
              <a:ext uri="{FF2B5EF4-FFF2-40B4-BE49-F238E27FC236}">
                <a16:creationId xmlns:a16="http://schemas.microsoft.com/office/drawing/2014/main" xmlns="" id="{E0C43A58-225D-452D-8185-0D89D1EED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defRPr/>
            </a:pPr>
            <a:fld id="{00000000-1234-1234-1234-123412341234}"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23946530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314693" y="14990"/>
            <a:ext cx="8874277" cy="1520000"/>
          </a:xfrm>
        </p:spPr>
        <p:txBody>
          <a:bodyPr/>
          <a:lstStyle/>
          <a:p>
            <a:pPr algn="l"/>
            <a:r>
              <a:rPr lang="en" sz="3600" dirty="0">
                <a:solidFill>
                  <a:schemeClr val="tx1"/>
                </a:solidFill>
                <a:latin typeface="Modern Love" pitchFamily="82" charset="0"/>
              </a:rPr>
              <a:t>Idiopathic Pulmonary Fibrosis </a:t>
            </a:r>
          </a:p>
        </p:txBody>
      </p:sp>
      <p:graphicFrame>
        <p:nvGraphicFramePr>
          <p:cNvPr id="6" name="Text Placeholder 2">
            <a:extLst>
              <a:ext uri="{FF2B5EF4-FFF2-40B4-BE49-F238E27FC236}">
                <a16:creationId xmlns:a16="http://schemas.microsoft.com/office/drawing/2014/main" xmlns="" id="{1A3EEBB1-FDB8-E7ED-5AA3-ACBF073CA963}"/>
              </a:ext>
            </a:extLst>
          </p:cNvPr>
          <p:cNvGraphicFramePr/>
          <p:nvPr>
            <p:extLst>
              <p:ext uri="{D42A27DB-BD31-4B8C-83A1-F6EECF244321}">
                <p14:modId xmlns:p14="http://schemas.microsoft.com/office/powerpoint/2010/main" val="477479104"/>
              </p:ext>
            </p:extLst>
          </p:nvPr>
        </p:nvGraphicFramePr>
        <p:xfrm>
          <a:off x="446300" y="1843814"/>
          <a:ext cx="11590802" cy="451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68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6897DEB4-4A88-4293-A935-9B25506C15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FBE42BC3-6707-4CBF-9386-048B994A4F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5955542" y="32385"/>
            <a:ext cx="5310116" cy="13228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odern Love" pitchFamily="82" charset="0"/>
                <a:ea typeface="+mj-ea"/>
                <a:cs typeface="+mj-cs"/>
              </a:rPr>
              <a:t>Pathogenesis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27" y="1189346"/>
            <a:ext cx="3720152" cy="4489403"/>
          </a:xfrm>
          <a:prstGeom prst="rect">
            <a:avLst/>
          </a:prstGeom>
        </p:spPr>
      </p:pic>
      <p:sp>
        <p:nvSpPr>
          <p:cNvPr id="3" name="Text Placeholder 2"/>
          <p:cNvSpPr>
            <a:spLocks noGrp="1"/>
          </p:cNvSpPr>
          <p:nvPr>
            <p:ph type="body" idx="1"/>
          </p:nvPr>
        </p:nvSpPr>
        <p:spPr>
          <a:xfrm>
            <a:off x="5257800" y="1189346"/>
            <a:ext cx="6934200" cy="4747416"/>
          </a:xfrm>
        </p:spPr>
        <p:txBody>
          <a:bodyPr vert="horz" lIns="91440" tIns="45720" rIns="91440" bIns="45720" rtlCol="0">
            <a:noAutofit/>
          </a:bodyPr>
          <a:lstStyle/>
          <a:p>
            <a:pPr indent="-228600">
              <a:buFont typeface="Arial" panose="020B0604020202020204" pitchFamily="34" charset="0"/>
              <a:buChar char="•"/>
            </a:pPr>
            <a:r>
              <a:rPr lang="en-US" b="1" dirty="0"/>
              <a:t>Environmental exposure : </a:t>
            </a:r>
          </a:p>
          <a:p>
            <a:pPr marL="101598" indent="-228600">
              <a:buFont typeface="Arial" panose="020B0604020202020204" pitchFamily="34" charset="0"/>
              <a:buChar char="•"/>
            </a:pPr>
            <a:r>
              <a:rPr lang="en-US" b="1" dirty="0"/>
              <a:t>smoking , metal fumes , wood dust</a:t>
            </a:r>
          </a:p>
          <a:p>
            <a:pPr indent="-228600">
              <a:buFont typeface="Arial" panose="020B0604020202020204" pitchFamily="34" charset="0"/>
              <a:buChar char="•"/>
            </a:pPr>
            <a:r>
              <a:rPr lang="en-US" b="1" dirty="0"/>
              <a:t>At risk alveolar epithelium :</a:t>
            </a:r>
          </a:p>
          <a:p>
            <a:pPr indent="-228600">
              <a:buFont typeface="Arial" panose="020B0604020202020204" pitchFamily="34" charset="0"/>
              <a:buChar char="•"/>
            </a:pPr>
            <a:r>
              <a:rPr lang="en-US" b="1" dirty="0"/>
              <a:t>    more vulnerable to environmental factors :</a:t>
            </a:r>
          </a:p>
          <a:p>
            <a:pPr marL="101598" indent="-228600">
              <a:buFont typeface="Arial" panose="020B0604020202020204" pitchFamily="34" charset="0"/>
              <a:buChar char="•"/>
            </a:pPr>
            <a:r>
              <a:rPr lang="en-US" b="1" dirty="0"/>
              <a:t>1- increased age </a:t>
            </a:r>
          </a:p>
          <a:p>
            <a:pPr marL="101598" indent="-228600">
              <a:buFont typeface="Arial" panose="020B0604020202020204" pitchFamily="34" charset="0"/>
              <a:buChar char="•"/>
            </a:pPr>
            <a:r>
              <a:rPr lang="en-US" b="1" dirty="0"/>
              <a:t>2- genetic mutation : </a:t>
            </a:r>
          </a:p>
          <a:p>
            <a:pPr indent="-228600">
              <a:buFont typeface="Arial" panose="020B0604020202020204" pitchFamily="34" charset="0"/>
              <a:buChar char="•"/>
            </a:pPr>
            <a:r>
              <a:rPr lang="en-US" b="1" dirty="0"/>
              <a:t>Abnormal telomerase </a:t>
            </a:r>
          </a:p>
          <a:p>
            <a:pPr indent="-228600">
              <a:buFont typeface="Arial" panose="020B0604020202020204" pitchFamily="34" charset="0"/>
              <a:buChar char="•"/>
            </a:pPr>
            <a:r>
              <a:rPr lang="en-US" b="1" dirty="0"/>
              <a:t>Abnormal surfactant protein </a:t>
            </a:r>
          </a:p>
          <a:p>
            <a:pPr indent="-228600">
              <a:buFont typeface="Arial" panose="020B0604020202020204" pitchFamily="34" charset="0"/>
              <a:buChar char="•"/>
            </a:pPr>
            <a:r>
              <a:rPr lang="en-US" b="1" dirty="0"/>
              <a:t>Abnormal </a:t>
            </a:r>
            <a:r>
              <a:rPr lang="en-US" b="1" dirty="0" err="1"/>
              <a:t>mucine</a:t>
            </a:r>
            <a:r>
              <a:rPr lang="en-US" b="1" dirty="0"/>
              <a:t> </a:t>
            </a:r>
          </a:p>
          <a:p>
            <a:pPr marL="101598" indent="-228600">
              <a:buFont typeface="Arial" panose="020B0604020202020204" pitchFamily="34" charset="0"/>
              <a:buChar char="•"/>
            </a:pPr>
            <a:r>
              <a:rPr lang="en-US" b="1" dirty="0"/>
              <a:t> </a:t>
            </a:r>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z="1000">
                <a:solidFill>
                  <a:schemeClr val="tx1">
                    <a:lumMod val="50000"/>
                    <a:lumOff val="50000"/>
                  </a:schemeClr>
                </a:solidFill>
              </a:rPr>
              <a:pPr>
                <a:spcAft>
                  <a:spcPts val="600"/>
                </a:spcAft>
              </a:pPr>
              <a:t>6</a:t>
            </a:fld>
            <a:endParaRPr lang="en-US" sz="1000">
              <a:solidFill>
                <a:schemeClr val="tx1">
                  <a:lumMod val="50000"/>
                  <a:lumOff val="50000"/>
                </a:schemeClr>
              </a:solidFill>
            </a:endParaRPr>
          </a:p>
        </p:txBody>
      </p:sp>
    </p:spTree>
    <p:extLst>
      <p:ext uri="{BB962C8B-B14F-4D97-AF65-F5344CB8AC3E}">
        <p14:creationId xmlns:p14="http://schemas.microsoft.com/office/powerpoint/2010/main" val="272362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00A0D747-F38B-4A99-9985-62CE8C2476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xmlns="" id="{3D1BF32B-6CA3-4695-8A0C-1AC789B58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09684" y="1562100"/>
            <a:ext cx="3795642" cy="3733800"/>
          </a:xfrm>
        </p:spPr>
        <p:txBody>
          <a:bodyPr vert="horz" lIns="91440" tIns="45720" rIns="91440" bIns="45720" rtlCol="0" anchor="ctr">
            <a:normAutofit/>
          </a:bodyPr>
          <a:lstStyle/>
          <a:p>
            <a:pPr algn="ctr">
              <a:spcBef>
                <a:spcPct val="0"/>
              </a:spcBef>
            </a:pPr>
            <a:r>
              <a:rPr lang="en-US" b="1" kern="1200" dirty="0">
                <a:solidFill>
                  <a:schemeClr val="tx1">
                    <a:lumMod val="85000"/>
                    <a:lumOff val="15000"/>
                  </a:schemeClr>
                </a:solidFill>
                <a:latin typeface="Modern Love" pitchFamily="82" charset="0"/>
              </a:rPr>
              <a:t>Pathogenesis </a:t>
            </a:r>
          </a:p>
        </p:txBody>
      </p:sp>
      <p:sp>
        <p:nvSpPr>
          <p:cNvPr id="3" name="Text Placeholder 2"/>
          <p:cNvSpPr>
            <a:spLocks noGrp="1"/>
          </p:cNvSpPr>
          <p:nvPr>
            <p:ph type="body" idx="1"/>
          </p:nvPr>
        </p:nvSpPr>
        <p:spPr>
          <a:xfrm>
            <a:off x="6096000" y="733425"/>
            <a:ext cx="5135592" cy="5391150"/>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b="1" dirty="0">
                <a:solidFill>
                  <a:schemeClr val="tx1">
                    <a:lumMod val="85000"/>
                    <a:lumOff val="15000"/>
                  </a:schemeClr>
                </a:solidFill>
              </a:rPr>
              <a:t>Activation of interstitial fibroblasts : </a:t>
            </a:r>
          </a:p>
          <a:p>
            <a:pPr marL="101598" indent="-228600">
              <a:buFont typeface="Arial" panose="020B0604020202020204" pitchFamily="34" charset="0"/>
              <a:buChar char="•"/>
            </a:pPr>
            <a:r>
              <a:rPr lang="en-US" b="1" dirty="0">
                <a:solidFill>
                  <a:schemeClr val="tx1">
                    <a:lumMod val="85000"/>
                    <a:lumOff val="15000"/>
                  </a:schemeClr>
                </a:solidFill>
              </a:rPr>
              <a:t>due to release of pro-</a:t>
            </a:r>
            <a:r>
              <a:rPr lang="en-US" b="1" dirty="0" err="1">
                <a:solidFill>
                  <a:schemeClr val="tx1">
                    <a:lumMod val="85000"/>
                    <a:lumOff val="15000"/>
                  </a:schemeClr>
                </a:solidFill>
              </a:rPr>
              <a:t>fibrogenic</a:t>
            </a:r>
            <a:r>
              <a:rPr lang="en-US" b="1" dirty="0">
                <a:solidFill>
                  <a:schemeClr val="tx1">
                    <a:lumMod val="85000"/>
                    <a:lumOff val="15000"/>
                  </a:schemeClr>
                </a:solidFill>
              </a:rPr>
              <a:t> factor ( ex : TGF- B )  by :</a:t>
            </a:r>
          </a:p>
          <a:p>
            <a:pPr marL="101598" indent="-228600">
              <a:buFont typeface="Arial" panose="020B0604020202020204" pitchFamily="34" charset="0"/>
              <a:buChar char="•"/>
            </a:pPr>
            <a:r>
              <a:rPr lang="en-US" b="1" dirty="0">
                <a:solidFill>
                  <a:schemeClr val="tx1">
                    <a:lumMod val="85000"/>
                    <a:lumOff val="15000"/>
                  </a:schemeClr>
                </a:solidFill>
              </a:rPr>
              <a:t>1- damaged of alveolar epithelium itself .</a:t>
            </a:r>
          </a:p>
          <a:p>
            <a:pPr marL="101598" indent="-228600">
              <a:buFont typeface="Arial" panose="020B0604020202020204" pitchFamily="34" charset="0"/>
              <a:buChar char="•"/>
            </a:pPr>
            <a:r>
              <a:rPr lang="en-US" b="1" dirty="0">
                <a:solidFill>
                  <a:schemeClr val="tx1">
                    <a:lumMod val="85000"/>
                    <a:lumOff val="15000"/>
                  </a:schemeClr>
                </a:solidFill>
              </a:rPr>
              <a:t>2- abnormal activated immune cell , in response to damaged alveolar epithelium </a:t>
            </a:r>
          </a:p>
          <a:p>
            <a:pPr marL="101598" indent="-228600">
              <a:buFont typeface="Arial" panose="020B0604020202020204" pitchFamily="34" charset="0"/>
              <a:buChar char="•"/>
            </a:pPr>
            <a:r>
              <a:rPr lang="en-US" b="1" dirty="0">
                <a:solidFill>
                  <a:schemeClr val="tx1">
                    <a:lumMod val="85000"/>
                    <a:lumOff val="15000"/>
                  </a:schemeClr>
                </a:solidFill>
              </a:rPr>
              <a:t>Finally : collagen deposition and fibrosis </a:t>
            </a:r>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z="1000"/>
              <a:pPr>
                <a:spcAft>
                  <a:spcPts val="600"/>
                </a:spcAft>
              </a:pPr>
              <a:t>7</a:t>
            </a:fld>
            <a:endParaRPr lang="en-US" sz="1000"/>
          </a:p>
        </p:txBody>
      </p:sp>
    </p:spTree>
    <p:extLst>
      <p:ext uri="{BB962C8B-B14F-4D97-AF65-F5344CB8AC3E}">
        <p14:creationId xmlns:p14="http://schemas.microsoft.com/office/powerpoint/2010/main" val="3455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xmlns=""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977" r="14030" b="-1"/>
          <a:stretch/>
        </p:blipFill>
        <p:spPr>
          <a:xfrm>
            <a:off x="636608"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 Placeholder 2"/>
          <p:cNvSpPr>
            <a:spLocks noGrp="1"/>
          </p:cNvSpPr>
          <p:nvPr>
            <p:ph type="body" idx="1"/>
          </p:nvPr>
        </p:nvSpPr>
        <p:spPr>
          <a:xfrm>
            <a:off x="7320465" y="359229"/>
            <a:ext cx="4871515" cy="6139542"/>
          </a:xfrm>
        </p:spPr>
        <p:txBody>
          <a:bodyPr vert="horz" lIns="91440" tIns="45720" rIns="91440" bIns="45720" rtlCol="0">
            <a:normAutofit/>
          </a:bodyPr>
          <a:lstStyle/>
          <a:p>
            <a:pPr indent="-228600">
              <a:buFont typeface="Arial" panose="020B0604020202020204" pitchFamily="34" charset="0"/>
              <a:buChar char="•"/>
            </a:pPr>
            <a:r>
              <a:rPr lang="en-US" sz="2800" b="1" dirty="0"/>
              <a:t>Grossly</a:t>
            </a:r>
            <a:r>
              <a:rPr lang="en-US" sz="2800" dirty="0"/>
              <a:t>, the pleural surfaces of the lung are </a:t>
            </a:r>
            <a:r>
              <a:rPr lang="en-US" sz="2800" b="1" dirty="0"/>
              <a:t>cobblestoned</a:t>
            </a:r>
            <a:r>
              <a:rPr lang="en-US" sz="2800" dirty="0"/>
              <a:t> due to retraction of scars along the interlobular septa. </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The cut surface shows firm, rubbery white areas of fibrosis, which occurs preferentially within </a:t>
            </a:r>
            <a:r>
              <a:rPr lang="en-US" sz="2800" b="1" dirty="0"/>
              <a:t>the lower lobe, the subpleural regions, and along the interlobular septa</a:t>
            </a:r>
          </a:p>
          <a:p>
            <a:pPr indent="-228600">
              <a:buFont typeface="Arial" panose="020B0604020202020204" pitchFamily="34" charset="0"/>
              <a:buChar char="•"/>
            </a:pPr>
            <a:endParaRPr lang="en-US" sz="2800" dirty="0"/>
          </a:p>
          <a:p>
            <a:pPr indent="-228600">
              <a:buFont typeface="Arial" panose="020B0604020202020204" pitchFamily="34" charset="0"/>
              <a:buChar char="•"/>
            </a:pPr>
            <a:endParaRPr lang="en-US" sz="2800" dirty="0"/>
          </a:p>
          <a:p>
            <a:pPr indent="-228600">
              <a:buFont typeface="Arial" panose="020B0604020202020204" pitchFamily="34" charset="0"/>
              <a:buChar char="•"/>
            </a:pPr>
            <a:endParaRPr lang="en-US" sz="2800" dirty="0"/>
          </a:p>
        </p:txBody>
      </p:sp>
      <p:sp>
        <p:nvSpPr>
          <p:cNvPr id="4" name="Slide Number Placeholder 3"/>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defRPr/>
            </a:pPr>
            <a:fld id="{00000000-1234-1234-1234-123412341234}" type="slidenum">
              <a:rPr lang="en-US" sz="1000">
                <a:solidFill>
                  <a:schemeClr val="tx1">
                    <a:lumMod val="50000"/>
                    <a:lumOff val="50000"/>
                  </a:schemeClr>
                </a:solidFill>
                <a:latin typeface="Calibri" panose="020F0502020204030204"/>
              </a:rPr>
              <a:pPr>
                <a:spcAft>
                  <a:spcPts val="600"/>
                </a:spcAft>
                <a:defRPr/>
              </a:pPr>
              <a:t>8</a:t>
            </a:fld>
            <a:endParaRPr lang="en-US" sz="1000">
              <a:solidFill>
                <a:schemeClr val="tx1">
                  <a:lumMod val="50000"/>
                  <a:lumOff val="50000"/>
                </a:schemeClr>
              </a:solidFill>
              <a:latin typeface="Calibri" panose="020F0502020204030204"/>
            </a:endParaRPr>
          </a:p>
        </p:txBody>
      </p:sp>
      <p:pic>
        <p:nvPicPr>
          <p:cNvPr id="5" name="Picture 4" descr="A close-up of a rock&#10;&#10;Description automatically generated with low confidence">
            <a:extLst>
              <a:ext uri="{FF2B5EF4-FFF2-40B4-BE49-F238E27FC236}">
                <a16:creationId xmlns:a16="http://schemas.microsoft.com/office/drawing/2014/main" xmlns="" id="{DEE9B112-69B0-606F-C1AE-97C3F3F5A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910"/>
            <a:ext cx="3705311" cy="6733080"/>
          </a:xfrm>
          <a:prstGeom prst="rect">
            <a:avLst/>
          </a:prstGeom>
        </p:spPr>
      </p:pic>
    </p:spTree>
    <p:extLst>
      <p:ext uri="{BB962C8B-B14F-4D97-AF65-F5344CB8AC3E}">
        <p14:creationId xmlns:p14="http://schemas.microsoft.com/office/powerpoint/2010/main" val="342534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5" name="Freeform: Shape 14">
            <a:extLst>
              <a:ext uri="{FF2B5EF4-FFF2-40B4-BE49-F238E27FC236}">
                <a16:creationId xmlns:a16="http://schemas.microsoft.com/office/drawing/2014/main" xmlns=""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xt Placeholder 2"/>
          <p:cNvSpPr>
            <a:spLocks noGrp="1"/>
          </p:cNvSpPr>
          <p:nvPr>
            <p:ph type="body" idx="1"/>
          </p:nvPr>
        </p:nvSpPr>
        <p:spPr>
          <a:xfrm>
            <a:off x="1270100" y="522515"/>
            <a:ext cx="6065751" cy="5736780"/>
          </a:xfrm>
        </p:spPr>
        <p:txBody>
          <a:bodyPr>
            <a:normAutofit/>
          </a:bodyPr>
          <a:lstStyle/>
          <a:p>
            <a:pPr marL="457189" indent="-380990" defTabSz="685800">
              <a:spcBef>
                <a:spcPts val="600"/>
              </a:spcBef>
            </a:pPr>
            <a:r>
              <a:rPr lang="en-US" sz="2800" b="1" kern="1200" dirty="0">
                <a:ea typeface="+mn-ea"/>
                <a:cs typeface="+mn-cs"/>
              </a:rPr>
              <a:t>The earliest lesions demonstrate exuberant fibroblastic proliferation (fibroblastic foci). </a:t>
            </a:r>
          </a:p>
          <a:p>
            <a:pPr marL="457189" indent="-380990" defTabSz="685800">
              <a:spcBef>
                <a:spcPts val="600"/>
              </a:spcBef>
            </a:pPr>
            <a:r>
              <a:rPr lang="en-US" sz="2800" b="1" kern="1200" dirty="0">
                <a:ea typeface="+mn-ea"/>
                <a:cs typeface="+mn-cs"/>
              </a:rPr>
              <a:t>Overtime these areas become more collagenous and less cellular.</a:t>
            </a:r>
          </a:p>
          <a:p>
            <a:pPr marL="457189" indent="-380990" defTabSz="685800">
              <a:spcBef>
                <a:spcPts val="600"/>
              </a:spcBef>
            </a:pPr>
            <a:r>
              <a:rPr lang="en-US" sz="2800" b="1" kern="1200" dirty="0">
                <a:ea typeface="+mn-ea"/>
                <a:cs typeface="+mn-cs"/>
              </a:rPr>
              <a:t> Quite typical is the existence of both early and late lesions.</a:t>
            </a:r>
          </a:p>
          <a:p>
            <a:pPr marL="457189" indent="-380990" defTabSz="685800">
              <a:spcBef>
                <a:spcPts val="600"/>
              </a:spcBef>
            </a:pPr>
            <a:r>
              <a:rPr lang="en-US" sz="2800" b="1" kern="1200" dirty="0">
                <a:ea typeface="+mn-ea"/>
                <a:cs typeface="+mn-cs"/>
              </a:rPr>
              <a:t> The dense fibrosis causes collapse of alveolar walls and formation of cystic spaces lined by hyperplastic type II pneumocytes or bronchiolar epithelium (</a:t>
            </a:r>
            <a:r>
              <a:rPr lang="en-US" b="1" kern="1200" dirty="0">
                <a:ea typeface="+mn-ea"/>
                <a:cs typeface="+mn-cs"/>
              </a:rPr>
              <a:t>honeycomb fibrosis</a:t>
            </a:r>
            <a:r>
              <a:rPr lang="en-US" sz="2800" b="1" kern="1200" dirty="0">
                <a:ea typeface="+mn-ea"/>
                <a:cs typeface="+mn-cs"/>
              </a:rPr>
              <a:t>). </a:t>
            </a:r>
          </a:p>
          <a:p>
            <a:pPr marL="101598" indent="0">
              <a:buNone/>
            </a:pPr>
            <a:endParaRPr lang="en-US" sz="3600" b="1" dirty="0"/>
          </a:p>
        </p:txBody>
      </p:sp>
      <p:sp>
        <p:nvSpPr>
          <p:cNvPr id="4" name="Slide Number Placeholder 3"/>
          <p:cNvSpPr>
            <a:spLocks noGrp="1"/>
          </p:cNvSpPr>
          <p:nvPr>
            <p:ph type="sldNum" idx="12"/>
          </p:nvPr>
        </p:nvSpPr>
        <p:spPr>
          <a:xfrm>
            <a:off x="2374710" y="911681"/>
            <a:ext cx="671778" cy="1143709"/>
          </a:xfrm>
        </p:spPr>
        <p:txBody>
          <a:bodyPr/>
          <a:lstStyle/>
          <a:p>
            <a:pPr defTabSz="685800">
              <a:spcAft>
                <a:spcPts val="600"/>
              </a:spcAft>
            </a:pPr>
            <a:fld id="{00000000-1234-1234-1234-123412341234}" type="slidenum">
              <a:rPr lang="en" sz="900" kern="1200">
                <a:solidFill>
                  <a:schemeClr val="tx1">
                    <a:tint val="75000"/>
                  </a:schemeClr>
                </a:solidFill>
                <a:latin typeface="+mn-lt"/>
                <a:ea typeface="+mn-ea"/>
                <a:cs typeface="+mn-cs"/>
              </a:rPr>
              <a:pPr defTabSz="685800">
                <a:spcAft>
                  <a:spcPts val="600"/>
                </a:spcAft>
              </a:pPr>
              <a:t>9</a:t>
            </a:fld>
            <a:endParaRPr lang="e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743" y="62535"/>
            <a:ext cx="4109357" cy="6656740"/>
          </a:xfrm>
          <a:prstGeom prst="rect">
            <a:avLst/>
          </a:prstGeom>
        </p:spPr>
      </p:pic>
      <p:sp>
        <p:nvSpPr>
          <p:cNvPr id="7" name="Left Arrow 6"/>
          <p:cNvSpPr/>
          <p:nvPr/>
        </p:nvSpPr>
        <p:spPr>
          <a:xfrm>
            <a:off x="10958616" y="694686"/>
            <a:ext cx="952658" cy="4339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spcAft>
                <a:spcPts val="600"/>
              </a:spcAft>
            </a:pPr>
            <a:r>
              <a:rPr lang="en-US" sz="900" kern="1200" dirty="0">
                <a:solidFill>
                  <a:schemeClr val="lt1"/>
                </a:solidFill>
                <a:latin typeface="+mn-lt"/>
                <a:ea typeface="+mn-ea"/>
                <a:cs typeface="+mn-cs"/>
              </a:rPr>
              <a:t>honeycomb</a:t>
            </a:r>
            <a:endParaRPr lang="en-US" sz="1200" dirty="0"/>
          </a:p>
        </p:txBody>
      </p:sp>
      <p:sp>
        <p:nvSpPr>
          <p:cNvPr id="8" name="Right Arrow 7"/>
          <p:cNvSpPr/>
          <p:nvPr/>
        </p:nvSpPr>
        <p:spPr>
          <a:xfrm>
            <a:off x="8772030" y="3318955"/>
            <a:ext cx="931488" cy="624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spcAft>
                <a:spcPts val="600"/>
              </a:spcAft>
            </a:pPr>
            <a:r>
              <a:rPr lang="en-US" sz="1050" kern="1200" dirty="0">
                <a:solidFill>
                  <a:schemeClr val="lt1"/>
                </a:solidFill>
                <a:latin typeface="+mn-lt"/>
                <a:ea typeface="+mn-ea"/>
                <a:cs typeface="+mn-cs"/>
              </a:rPr>
              <a:t>Fibroblast focus</a:t>
            </a:r>
            <a:endParaRPr lang="en-US" sz="1400" dirty="0"/>
          </a:p>
        </p:txBody>
      </p:sp>
    </p:spTree>
    <p:extLst>
      <p:ext uri="{BB962C8B-B14F-4D97-AF65-F5344CB8AC3E}">
        <p14:creationId xmlns:p14="http://schemas.microsoft.com/office/powerpoint/2010/main" val="167627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1889</TotalTime>
  <Words>985</Words>
  <Application>Microsoft Office PowerPoint</Application>
  <PresentationFormat>مخصص</PresentationFormat>
  <Paragraphs>145</Paragraphs>
  <Slides>24</Slides>
  <Notes>2</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Office Theme</vt:lpstr>
      <vt:lpstr>عرض تقديمي في PowerPoint</vt:lpstr>
      <vt:lpstr>Definition of interstitial lung disease </vt:lpstr>
      <vt:lpstr>عرض تقديمي في PowerPoint</vt:lpstr>
      <vt:lpstr>Epidemiology</vt:lpstr>
      <vt:lpstr>عرض تقديمي في PowerPoint</vt:lpstr>
      <vt:lpstr>عرض تقديمي في PowerPoint</vt:lpstr>
      <vt:lpstr>Pathogenesis </vt:lpstr>
      <vt:lpstr>عرض تقديمي في PowerPoint</vt:lpstr>
      <vt:lpstr>عرض تقديمي في PowerPoint</vt:lpstr>
      <vt:lpstr>عرض تقديمي في PowerPoint</vt:lpstr>
      <vt:lpstr>عرض تقديمي في PowerPoint</vt:lpstr>
      <vt:lpstr>Diagnosis</vt:lpstr>
      <vt:lpstr>عرض تقديمي في PowerPoint</vt:lpstr>
      <vt:lpstr>عرض تقديمي في PowerPoint</vt:lpstr>
      <vt:lpstr>Investigation   1 : CHEST X-Ray</vt:lpstr>
      <vt:lpstr>عرض تقديمي في PowerPoint</vt:lpstr>
      <vt:lpstr>عرض تقديمي في PowerPoint</vt:lpstr>
      <vt:lpstr>عرض تقديمي في PowerPoint</vt:lpstr>
      <vt:lpstr>عرض تقديمي في PowerPoint</vt:lpstr>
      <vt:lpstr>Management : </vt:lpstr>
      <vt:lpstr>عرض تقديمي في PowerPoint</vt:lpstr>
      <vt:lpstr>Second line of treatment :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Idiopathic pulmonary fibrosis</dc:title>
  <dc:creator>Windows User</dc:creator>
  <cp:lastModifiedBy>MCC</cp:lastModifiedBy>
  <cp:revision>49</cp:revision>
  <dcterms:created xsi:type="dcterms:W3CDTF">2020-11-01T20:39:36Z</dcterms:created>
  <dcterms:modified xsi:type="dcterms:W3CDTF">2023-04-19T06:52:48Z</dcterms:modified>
</cp:coreProperties>
</file>