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700" r:id="rId4"/>
  </p:sldMasterIdLst>
  <p:notesMasterIdLst>
    <p:notesMasterId r:id="rId81"/>
  </p:notesMasterIdLst>
  <p:sldIdLst>
    <p:sldId id="256" r:id="rId5"/>
    <p:sldId id="257" r:id="rId6"/>
    <p:sldId id="374" r:id="rId7"/>
    <p:sldId id="259" r:id="rId8"/>
    <p:sldId id="373" r:id="rId9"/>
    <p:sldId id="260" r:id="rId10"/>
    <p:sldId id="258" r:id="rId11"/>
    <p:sldId id="261" r:id="rId12"/>
    <p:sldId id="359" r:id="rId13"/>
    <p:sldId id="360" r:id="rId14"/>
    <p:sldId id="361" r:id="rId15"/>
    <p:sldId id="362" r:id="rId16"/>
    <p:sldId id="363" r:id="rId17"/>
    <p:sldId id="372" r:id="rId18"/>
    <p:sldId id="375" r:id="rId19"/>
    <p:sldId id="376" r:id="rId20"/>
    <p:sldId id="262" r:id="rId21"/>
    <p:sldId id="377" r:id="rId22"/>
    <p:sldId id="263" r:id="rId23"/>
    <p:sldId id="364" r:id="rId24"/>
    <p:sldId id="365" r:id="rId25"/>
    <p:sldId id="366" r:id="rId26"/>
    <p:sldId id="367" r:id="rId27"/>
    <p:sldId id="368" r:id="rId28"/>
    <p:sldId id="369" r:id="rId29"/>
    <p:sldId id="370" r:id="rId30"/>
    <p:sldId id="371" r:id="rId31"/>
    <p:sldId id="378" r:id="rId32"/>
    <p:sldId id="310" r:id="rId33"/>
    <p:sldId id="311" r:id="rId34"/>
    <p:sldId id="312" r:id="rId35"/>
    <p:sldId id="314" r:id="rId36"/>
    <p:sldId id="313" r:id="rId37"/>
    <p:sldId id="315" r:id="rId38"/>
    <p:sldId id="391" r:id="rId39"/>
    <p:sldId id="392" r:id="rId40"/>
    <p:sldId id="316" r:id="rId41"/>
    <p:sldId id="326" r:id="rId42"/>
    <p:sldId id="318" r:id="rId43"/>
    <p:sldId id="319" r:id="rId44"/>
    <p:sldId id="322" r:id="rId45"/>
    <p:sldId id="320" r:id="rId46"/>
    <p:sldId id="379" r:id="rId47"/>
    <p:sldId id="321" r:id="rId48"/>
    <p:sldId id="380" r:id="rId49"/>
    <p:sldId id="381" r:id="rId50"/>
    <p:sldId id="382" r:id="rId51"/>
    <p:sldId id="317" r:id="rId52"/>
    <p:sldId id="383" r:id="rId53"/>
    <p:sldId id="384" r:id="rId54"/>
    <p:sldId id="385" r:id="rId55"/>
    <p:sldId id="324" r:id="rId56"/>
    <p:sldId id="325" r:id="rId57"/>
    <p:sldId id="387" r:id="rId58"/>
    <p:sldId id="388" r:id="rId59"/>
    <p:sldId id="389" r:id="rId60"/>
    <p:sldId id="390" r:id="rId61"/>
    <p:sldId id="329" r:id="rId62"/>
    <p:sldId id="327" r:id="rId63"/>
    <p:sldId id="328" r:id="rId64"/>
    <p:sldId id="330" r:id="rId65"/>
    <p:sldId id="331" r:id="rId66"/>
    <p:sldId id="332" r:id="rId67"/>
    <p:sldId id="333" r:id="rId68"/>
    <p:sldId id="334" r:id="rId69"/>
    <p:sldId id="335" r:id="rId70"/>
    <p:sldId id="336" r:id="rId71"/>
    <p:sldId id="338" r:id="rId72"/>
    <p:sldId id="339" r:id="rId73"/>
    <p:sldId id="340" r:id="rId74"/>
    <p:sldId id="341" r:id="rId75"/>
    <p:sldId id="342" r:id="rId76"/>
    <p:sldId id="356" r:id="rId77"/>
    <p:sldId id="358" r:id="rId78"/>
    <p:sldId id="355" r:id="rId79"/>
    <p:sldId id="357"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20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 Id="rId6" Type="http://schemas.openxmlformats.org/officeDocument/2006/relationships/image" Target="../media/image52.png"/><Relationship Id="rId5" Type="http://schemas.openxmlformats.org/officeDocument/2006/relationships/image" Target="../media/image42.png"/><Relationship Id="rId4" Type="http://schemas.openxmlformats.org/officeDocument/2006/relationships/image" Target="../media/image5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 Id="rId4" Type="http://schemas.openxmlformats.org/officeDocument/2006/relationships/image" Target="../media/image5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575CE-4E71-4D33-9770-8C8861E56B1B}" type="datetimeFigureOut">
              <a:rPr lang="en-US" smtClean="0"/>
              <a:t>6/20/2020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3F6419-7F82-4692-8E52-F2D771CAA85F}" type="slidenum">
              <a:rPr lang="en-US" smtClean="0"/>
              <a:t>‹#›</a:t>
            </a:fld>
            <a:endParaRPr lang="en-US"/>
          </a:p>
        </p:txBody>
      </p:sp>
    </p:spTree>
    <p:extLst>
      <p:ext uri="{BB962C8B-B14F-4D97-AF65-F5344CB8AC3E}">
        <p14:creationId xmlns:p14="http://schemas.microsoft.com/office/powerpoint/2010/main" val="116075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1DBB58-0CFE-4118-BC9F-F627D7041B9B}"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CEF6A-9EC0-4E87-A669-93CFA67AD491}" type="slidenum">
              <a:rPr lang="en-US" smtClean="0"/>
              <a:t>‹#›</a:t>
            </a:fld>
            <a:endParaRPr lang="en-US"/>
          </a:p>
        </p:txBody>
      </p:sp>
    </p:spTree>
    <p:extLst>
      <p:ext uri="{BB962C8B-B14F-4D97-AF65-F5344CB8AC3E}">
        <p14:creationId xmlns:p14="http://schemas.microsoft.com/office/powerpoint/2010/main" val="120187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DBB58-0CFE-4118-BC9F-F627D7041B9B}"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CEF6A-9EC0-4E87-A669-93CFA67AD491}" type="slidenum">
              <a:rPr lang="en-US" smtClean="0"/>
              <a:t>‹#›</a:t>
            </a:fld>
            <a:endParaRPr lang="en-US"/>
          </a:p>
        </p:txBody>
      </p:sp>
    </p:spTree>
    <p:extLst>
      <p:ext uri="{BB962C8B-B14F-4D97-AF65-F5344CB8AC3E}">
        <p14:creationId xmlns:p14="http://schemas.microsoft.com/office/powerpoint/2010/main" val="415743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DBB58-0CFE-4118-BC9F-F627D7041B9B}"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CEF6A-9EC0-4E87-A669-93CFA67AD491}" type="slidenum">
              <a:rPr lang="en-US" smtClean="0"/>
              <a:t>‹#›</a:t>
            </a:fld>
            <a:endParaRPr lang="en-US"/>
          </a:p>
        </p:txBody>
      </p:sp>
    </p:spTree>
    <p:extLst>
      <p:ext uri="{BB962C8B-B14F-4D97-AF65-F5344CB8AC3E}">
        <p14:creationId xmlns:p14="http://schemas.microsoft.com/office/powerpoint/2010/main" val="3621064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r>
              <a:rPr lang="en-US"/>
              <a:t>Click to edit Master title style</a:t>
            </a:r>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r>
              <a:rPr lang="en-US"/>
              <a:t>Click to edit Master subtitle style</a:t>
            </a:r>
          </a:p>
        </p:txBody>
      </p:sp>
      <p:sp>
        <p:nvSpPr>
          <p:cNvPr id="278532" name="Rectangle 4"/>
          <p:cNvSpPr>
            <a:spLocks noGrp="1" noChangeArrowheads="1"/>
          </p:cNvSpPr>
          <p:nvPr>
            <p:ph type="dt" sz="quarter" idx="2"/>
          </p:nvPr>
        </p:nvSpPr>
        <p:spPr/>
        <p:txBody>
          <a:bodyPr/>
          <a:lstStyle>
            <a:lvl1pPr>
              <a:defRPr/>
            </a:lvl1pPr>
          </a:lstStyle>
          <a:p>
            <a:endParaRPr lang="en-US">
              <a:solidFill>
                <a:srgbClr val="003366"/>
              </a:solidFill>
            </a:endParaRPr>
          </a:p>
        </p:txBody>
      </p:sp>
      <p:sp>
        <p:nvSpPr>
          <p:cNvPr id="278533" name="Rectangle 5"/>
          <p:cNvSpPr>
            <a:spLocks noGrp="1" noChangeArrowheads="1"/>
          </p:cNvSpPr>
          <p:nvPr>
            <p:ph type="ftr" sz="quarter" idx="3"/>
          </p:nvPr>
        </p:nvSpPr>
        <p:spPr/>
        <p:txBody>
          <a:bodyPr/>
          <a:lstStyle>
            <a:lvl1pPr>
              <a:defRPr/>
            </a:lvl1pPr>
          </a:lstStyle>
          <a:p>
            <a:endParaRPr lang="en-US">
              <a:solidFill>
                <a:srgbClr val="003366"/>
              </a:solidFill>
            </a:endParaRPr>
          </a:p>
        </p:txBody>
      </p:sp>
      <p:sp>
        <p:nvSpPr>
          <p:cNvPr id="278534" name="Rectangle 6"/>
          <p:cNvSpPr>
            <a:spLocks noGrp="1" noChangeArrowheads="1"/>
          </p:cNvSpPr>
          <p:nvPr>
            <p:ph type="sldNum" sz="quarter" idx="4"/>
          </p:nvPr>
        </p:nvSpPr>
        <p:spPr/>
        <p:txBody>
          <a:bodyPr/>
          <a:lstStyle>
            <a:lvl1pPr>
              <a:defRPr/>
            </a:lvl1pPr>
          </a:lstStyle>
          <a:p>
            <a:fld id="{C4A1A014-CD4F-4361-93DA-8077F752D4D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4844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9B87B27-2B38-466A-8CD4-319805E47035}"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773782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25F34395-B374-4FCA-9E43-778979DD702C}"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56632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EFC1C5C1-D69D-492E-B8C1-76E69342A587}"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982176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000118F6-CA3B-495C-8F90-96311FF6C99F}"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997073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20B614D3-2B14-403C-B798-28A96B3B0922}"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9819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8376940E-E339-4209-B212-C13C6FA6A37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820525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5A8875D9-F642-45FF-B831-E9E20C79532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8626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DBB58-0CFE-4118-BC9F-F627D7041B9B}"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CEF6A-9EC0-4E87-A669-93CFA67AD491}" type="slidenum">
              <a:rPr lang="en-US" smtClean="0"/>
              <a:t>‹#›</a:t>
            </a:fld>
            <a:endParaRPr lang="en-US"/>
          </a:p>
        </p:txBody>
      </p:sp>
    </p:spTree>
    <p:extLst>
      <p:ext uri="{BB962C8B-B14F-4D97-AF65-F5344CB8AC3E}">
        <p14:creationId xmlns:p14="http://schemas.microsoft.com/office/powerpoint/2010/main" val="2943016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64C9B94C-D461-40B7-A2F4-BE4910CFC1E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510249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7E37779C-DF06-4672-ADCD-C785B01100D1}"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300564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18478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53911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CA978211-12C0-4AE1-BE9E-3E02940D38E0}"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881713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hart Placeholder 2"/>
          <p:cNvSpPr>
            <a:spLocks noGrp="1"/>
          </p:cNvSpPr>
          <p:nvPr>
            <p:ph type="chart" idx="1"/>
          </p:nvPr>
        </p:nvSpPr>
        <p:spPr>
          <a:xfrm>
            <a:off x="457200" y="1600200"/>
            <a:ext cx="8229600" cy="4525963"/>
          </a:xfrm>
        </p:spPr>
        <p:txBody>
          <a:bodyPr/>
          <a:lstStyle/>
          <a:p>
            <a:pPr lvl="0"/>
            <a:endParaRPr lang="en-AU" noProof="0"/>
          </a:p>
        </p:txBody>
      </p:sp>
      <p:sp>
        <p:nvSpPr>
          <p:cNvPr id="4" name="Rectangle 4"/>
          <p:cNvSpPr>
            <a:spLocks noGrp="1" noChangeArrowheads="1"/>
          </p:cNvSpPr>
          <p:nvPr>
            <p:ph type="dt" sz="half" idx="10"/>
          </p:nvPr>
        </p:nvSpPr>
        <p:spPr/>
        <p:txBody>
          <a:bodyPr/>
          <a:lstStyle>
            <a:lvl1pPr>
              <a:defRPr>
                <a:solidFill>
                  <a:schemeClr val="tx1"/>
                </a:solidFill>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pPr>
              <a:defRPr/>
            </a:pPr>
            <a:fld id="{ED813572-3E06-4C5A-9CBB-08B80FA00C8A}" type="slidenum">
              <a:rPr lang="en-US">
                <a:solidFill>
                  <a:srgbClr val="003366"/>
                </a:solidFill>
              </a:rPr>
              <a:pPr>
                <a:defRPr/>
              </a:pPr>
              <a:t>‹#›</a:t>
            </a:fld>
            <a:endParaRPr lang="en-US">
              <a:solidFill>
                <a:srgbClr val="003366"/>
              </a:solidFill>
            </a:endParaRPr>
          </a:p>
        </p:txBody>
      </p:sp>
    </p:spTree>
    <p:extLst>
      <p:ext uri="{BB962C8B-B14F-4D97-AF65-F5344CB8AC3E}">
        <p14:creationId xmlns:p14="http://schemas.microsoft.com/office/powerpoint/2010/main" val="1288333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4648200" y="1981200"/>
            <a:ext cx="3810000" cy="4114800"/>
          </a:xfrm>
        </p:spPr>
        <p:txBody>
          <a:bodyPr/>
          <a:lstStyle/>
          <a:p>
            <a:pPr lvl="0"/>
            <a:endParaRPr lang="en-AU" noProof="0"/>
          </a:p>
        </p:txBody>
      </p:sp>
      <p:sp>
        <p:nvSpPr>
          <p:cNvPr id="5" name="Date Placeholder 4"/>
          <p:cNvSpPr>
            <a:spLocks noGrp="1"/>
          </p:cNvSpPr>
          <p:nvPr>
            <p:ph type="dt" sz="half" idx="10"/>
          </p:nvPr>
        </p:nvSpPr>
        <p:spPr/>
        <p:txBody>
          <a:bodyPr/>
          <a:lstStyle>
            <a:lvl1pPr>
              <a:defRPr>
                <a:solidFill>
                  <a:schemeClr val="tx1"/>
                </a:solidFill>
              </a:defRPr>
            </a:lvl1pPr>
          </a:lstStyle>
          <a:p>
            <a:pPr>
              <a:defRPr/>
            </a:pPr>
            <a:endParaRPr lang="en-US" altLang="en-US">
              <a:solidFill>
                <a:srgbClr val="003366"/>
              </a:solidFill>
            </a:endParaRP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endParaRPr lang="en-US" altLang="en-US">
              <a:solidFill>
                <a:srgbClr val="003366"/>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1FE8E055-2068-480E-A957-293E2F27CA06}" type="slidenum">
              <a:rPr lang="en-US" altLang="en-US">
                <a:solidFill>
                  <a:srgbClr val="003366"/>
                </a:solidFill>
              </a:rPr>
              <a:pPr>
                <a:defRPr/>
              </a:pPr>
              <a:t>‹#›</a:t>
            </a:fld>
            <a:endParaRPr lang="en-US" altLang="en-US">
              <a:solidFill>
                <a:srgbClr val="003366"/>
              </a:solidFill>
            </a:endParaRPr>
          </a:p>
        </p:txBody>
      </p:sp>
    </p:spTree>
    <p:extLst>
      <p:ext uri="{BB962C8B-B14F-4D97-AF65-F5344CB8AC3E}">
        <p14:creationId xmlns:p14="http://schemas.microsoft.com/office/powerpoint/2010/main" val="2064700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r>
              <a:rPr lang="en-US"/>
              <a:t>Click to edit Master title style</a:t>
            </a:r>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r>
              <a:rPr lang="en-US"/>
              <a:t>Click to edit Master subtitle style</a:t>
            </a:r>
          </a:p>
        </p:txBody>
      </p:sp>
      <p:sp>
        <p:nvSpPr>
          <p:cNvPr id="278532" name="Rectangle 4"/>
          <p:cNvSpPr>
            <a:spLocks noGrp="1" noChangeArrowheads="1"/>
          </p:cNvSpPr>
          <p:nvPr>
            <p:ph type="dt" sz="quarter" idx="2"/>
          </p:nvPr>
        </p:nvSpPr>
        <p:spPr/>
        <p:txBody>
          <a:bodyPr/>
          <a:lstStyle>
            <a:lvl1pPr>
              <a:defRPr/>
            </a:lvl1pPr>
          </a:lstStyle>
          <a:p>
            <a:endParaRPr lang="en-US">
              <a:solidFill>
                <a:srgbClr val="003366"/>
              </a:solidFill>
            </a:endParaRPr>
          </a:p>
        </p:txBody>
      </p:sp>
      <p:sp>
        <p:nvSpPr>
          <p:cNvPr id="278533" name="Rectangle 5"/>
          <p:cNvSpPr>
            <a:spLocks noGrp="1" noChangeArrowheads="1"/>
          </p:cNvSpPr>
          <p:nvPr>
            <p:ph type="ftr" sz="quarter" idx="3"/>
          </p:nvPr>
        </p:nvSpPr>
        <p:spPr/>
        <p:txBody>
          <a:bodyPr/>
          <a:lstStyle>
            <a:lvl1pPr>
              <a:defRPr/>
            </a:lvl1pPr>
          </a:lstStyle>
          <a:p>
            <a:endParaRPr lang="en-US">
              <a:solidFill>
                <a:srgbClr val="003366"/>
              </a:solidFill>
            </a:endParaRPr>
          </a:p>
        </p:txBody>
      </p:sp>
      <p:sp>
        <p:nvSpPr>
          <p:cNvPr id="278534" name="Rectangle 6"/>
          <p:cNvSpPr>
            <a:spLocks noGrp="1" noChangeArrowheads="1"/>
          </p:cNvSpPr>
          <p:nvPr>
            <p:ph type="sldNum" sz="quarter" idx="4"/>
          </p:nvPr>
        </p:nvSpPr>
        <p:spPr/>
        <p:txBody>
          <a:bodyPr/>
          <a:lstStyle>
            <a:lvl1pPr>
              <a:defRPr/>
            </a:lvl1pPr>
          </a:lstStyle>
          <a:p>
            <a:fld id="{C4A1A014-CD4F-4361-93DA-8077F752D4D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967041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9B87B27-2B38-466A-8CD4-319805E47035}"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176284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25F34395-B374-4FCA-9E43-778979DD702C}"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98053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EFC1C5C1-D69D-492E-B8C1-76E69342A587}"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55185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000118F6-CA3B-495C-8F90-96311FF6C99F}"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8590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DBB58-0CFE-4118-BC9F-F627D7041B9B}"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CEF6A-9EC0-4E87-A669-93CFA67AD491}" type="slidenum">
              <a:rPr lang="en-US" smtClean="0"/>
              <a:t>‹#›</a:t>
            </a:fld>
            <a:endParaRPr lang="en-US"/>
          </a:p>
        </p:txBody>
      </p:sp>
    </p:spTree>
    <p:extLst>
      <p:ext uri="{BB962C8B-B14F-4D97-AF65-F5344CB8AC3E}">
        <p14:creationId xmlns:p14="http://schemas.microsoft.com/office/powerpoint/2010/main" val="542790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20B614D3-2B14-403C-B798-28A96B3B0922}"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853826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8376940E-E339-4209-B212-C13C6FA6A37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447597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5A8875D9-F642-45FF-B831-E9E20C79532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529465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64C9B94C-D461-40B7-A2F4-BE4910CFC1E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023556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7E37779C-DF06-4672-ADCD-C785B01100D1}"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157548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18478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53911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CA978211-12C0-4AE1-BE9E-3E02940D38E0}"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640527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267200"/>
          </a:xfrm>
        </p:spPr>
        <p:txBody>
          <a:bodyPr/>
          <a:lstStyle/>
          <a:p>
            <a:endParaRPr lang="en-US"/>
          </a:p>
        </p:txBody>
      </p:sp>
      <p:sp>
        <p:nvSpPr>
          <p:cNvPr id="4" name="Footer Placeholder 3"/>
          <p:cNvSpPr>
            <a:spLocks noGrp="1"/>
          </p:cNvSpPr>
          <p:nvPr>
            <p:ph type="ftr" sz="quarter" idx="10"/>
          </p:nvPr>
        </p:nvSpPr>
        <p:spPr>
          <a:xfrm>
            <a:off x="5791200" y="6400800"/>
            <a:ext cx="5334000" cy="304800"/>
          </a:xfrm>
        </p:spPr>
        <p:txBody>
          <a:bodyPr/>
          <a:lstStyle>
            <a:lvl1pPr>
              <a:defRPr/>
            </a:lvl1pPr>
          </a:lstStyle>
          <a:p>
            <a:r>
              <a:rPr lang="en-US">
                <a:solidFill>
                  <a:srgbClr val="003366"/>
                </a:solidFill>
              </a:rPr>
              <a:t>MacLennan</a:t>
            </a:r>
          </a:p>
        </p:txBody>
      </p:sp>
      <p:sp>
        <p:nvSpPr>
          <p:cNvPr id="5" name="Slide Number Placeholder 4"/>
          <p:cNvSpPr>
            <a:spLocks noGrp="1"/>
          </p:cNvSpPr>
          <p:nvPr>
            <p:ph type="sldNum" sz="quarter" idx="11"/>
          </p:nvPr>
        </p:nvSpPr>
        <p:spPr>
          <a:xfrm>
            <a:off x="7239000" y="6248400"/>
            <a:ext cx="1862667" cy="457200"/>
          </a:xfrm>
        </p:spPr>
        <p:txBody>
          <a:bodyPr/>
          <a:lstStyle>
            <a:lvl1pPr>
              <a:defRPr/>
            </a:lvl1pPr>
          </a:lstStyle>
          <a:p>
            <a:fld id="{5216DCCE-7288-4B8C-8ECC-FEFAEC9963F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296712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able Placeholder 2"/>
          <p:cNvSpPr>
            <a:spLocks noGrp="1"/>
          </p:cNvSpPr>
          <p:nvPr>
            <p:ph type="tbl" idx="1"/>
          </p:nvPr>
        </p:nvSpPr>
        <p:spPr>
          <a:xfrm>
            <a:off x="1370013" y="1827213"/>
            <a:ext cx="7313612" cy="4114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67C85420-ED90-40C3-8AF5-CE24EAEBC367}"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718944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r>
              <a:rPr lang="en-US"/>
              <a:t>Click to edit Master title style</a:t>
            </a:r>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r>
              <a:rPr lang="en-US"/>
              <a:t>Click to edit Master subtitle style</a:t>
            </a:r>
          </a:p>
        </p:txBody>
      </p:sp>
      <p:sp>
        <p:nvSpPr>
          <p:cNvPr id="278532" name="Rectangle 4"/>
          <p:cNvSpPr>
            <a:spLocks noGrp="1" noChangeArrowheads="1"/>
          </p:cNvSpPr>
          <p:nvPr>
            <p:ph type="dt" sz="quarter" idx="2"/>
          </p:nvPr>
        </p:nvSpPr>
        <p:spPr/>
        <p:txBody>
          <a:bodyPr/>
          <a:lstStyle>
            <a:lvl1pPr>
              <a:defRPr/>
            </a:lvl1pPr>
          </a:lstStyle>
          <a:p>
            <a:endParaRPr lang="en-US">
              <a:solidFill>
                <a:srgbClr val="003366"/>
              </a:solidFill>
            </a:endParaRPr>
          </a:p>
        </p:txBody>
      </p:sp>
      <p:sp>
        <p:nvSpPr>
          <p:cNvPr id="278533" name="Rectangle 5"/>
          <p:cNvSpPr>
            <a:spLocks noGrp="1" noChangeArrowheads="1"/>
          </p:cNvSpPr>
          <p:nvPr>
            <p:ph type="ftr" sz="quarter" idx="3"/>
          </p:nvPr>
        </p:nvSpPr>
        <p:spPr/>
        <p:txBody>
          <a:bodyPr/>
          <a:lstStyle>
            <a:lvl1pPr>
              <a:defRPr/>
            </a:lvl1pPr>
          </a:lstStyle>
          <a:p>
            <a:endParaRPr lang="en-US">
              <a:solidFill>
                <a:srgbClr val="003366"/>
              </a:solidFill>
            </a:endParaRPr>
          </a:p>
        </p:txBody>
      </p:sp>
      <p:sp>
        <p:nvSpPr>
          <p:cNvPr id="278534" name="Rectangle 6"/>
          <p:cNvSpPr>
            <a:spLocks noGrp="1" noChangeArrowheads="1"/>
          </p:cNvSpPr>
          <p:nvPr>
            <p:ph type="sldNum" sz="quarter" idx="4"/>
          </p:nvPr>
        </p:nvSpPr>
        <p:spPr/>
        <p:txBody>
          <a:bodyPr/>
          <a:lstStyle>
            <a:lvl1pPr>
              <a:defRPr/>
            </a:lvl1pPr>
          </a:lstStyle>
          <a:p>
            <a:fld id="{C4A1A014-CD4F-4361-93DA-8077F752D4D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46390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9B87B27-2B38-466A-8CD4-319805E47035}"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73044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DBB58-0CFE-4118-BC9F-F627D7041B9B}" type="datetimeFigureOut">
              <a:rPr lang="en-US" smtClean="0"/>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CEF6A-9EC0-4E87-A669-93CFA67AD491}" type="slidenum">
              <a:rPr lang="en-US" smtClean="0"/>
              <a:t>‹#›</a:t>
            </a:fld>
            <a:endParaRPr lang="en-US"/>
          </a:p>
        </p:txBody>
      </p:sp>
    </p:spTree>
    <p:extLst>
      <p:ext uri="{BB962C8B-B14F-4D97-AF65-F5344CB8AC3E}">
        <p14:creationId xmlns:p14="http://schemas.microsoft.com/office/powerpoint/2010/main" val="3730004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25F34395-B374-4FCA-9E43-778979DD702C}"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346658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EFC1C5C1-D69D-492E-B8C1-76E69342A587}"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442686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000118F6-CA3B-495C-8F90-96311FF6C99F}"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2793661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20B614D3-2B14-403C-B798-28A96B3B0922}"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927477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8376940E-E339-4209-B212-C13C6FA6A37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401947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5A8875D9-F642-45FF-B831-E9E20C79532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626545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64C9B94C-D461-40B7-A2F4-BE4910CFC1E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837005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7E37779C-DF06-4672-ADCD-C785B01100D1}"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989127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18478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53911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CA978211-12C0-4AE1-BE9E-3E02940D38E0}"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027294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267200"/>
          </a:xfrm>
        </p:spPr>
        <p:txBody>
          <a:bodyPr/>
          <a:lstStyle/>
          <a:p>
            <a:endParaRPr lang="en-US"/>
          </a:p>
        </p:txBody>
      </p:sp>
      <p:sp>
        <p:nvSpPr>
          <p:cNvPr id="4" name="Footer Placeholder 3"/>
          <p:cNvSpPr>
            <a:spLocks noGrp="1"/>
          </p:cNvSpPr>
          <p:nvPr>
            <p:ph type="ftr" sz="quarter" idx="10"/>
          </p:nvPr>
        </p:nvSpPr>
        <p:spPr>
          <a:xfrm>
            <a:off x="5791200" y="6400800"/>
            <a:ext cx="5334000" cy="304800"/>
          </a:xfrm>
        </p:spPr>
        <p:txBody>
          <a:bodyPr/>
          <a:lstStyle>
            <a:lvl1pPr>
              <a:defRPr/>
            </a:lvl1pPr>
          </a:lstStyle>
          <a:p>
            <a:r>
              <a:rPr lang="en-US">
                <a:solidFill>
                  <a:srgbClr val="003366"/>
                </a:solidFill>
              </a:rPr>
              <a:t>MacLennan</a:t>
            </a:r>
          </a:p>
        </p:txBody>
      </p:sp>
      <p:sp>
        <p:nvSpPr>
          <p:cNvPr id="5" name="Slide Number Placeholder 4"/>
          <p:cNvSpPr>
            <a:spLocks noGrp="1"/>
          </p:cNvSpPr>
          <p:nvPr>
            <p:ph type="sldNum" sz="quarter" idx="11"/>
          </p:nvPr>
        </p:nvSpPr>
        <p:spPr>
          <a:xfrm>
            <a:off x="7239000" y="6248400"/>
            <a:ext cx="1862667" cy="457200"/>
          </a:xfrm>
        </p:spPr>
        <p:txBody>
          <a:bodyPr/>
          <a:lstStyle>
            <a:lvl1pPr>
              <a:defRPr/>
            </a:lvl1pPr>
          </a:lstStyle>
          <a:p>
            <a:fld id="{5216DCCE-7288-4B8C-8ECC-FEFAEC9963F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409758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DBB58-0CFE-4118-BC9F-F627D7041B9B}" type="datetimeFigureOut">
              <a:rPr lang="en-US" smtClean="0"/>
              <a:t>6/20/2020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CEF6A-9EC0-4E87-A669-93CFA67AD491}" type="slidenum">
              <a:rPr lang="en-US" smtClean="0"/>
              <a:t>‹#›</a:t>
            </a:fld>
            <a:endParaRPr lang="en-US"/>
          </a:p>
        </p:txBody>
      </p:sp>
    </p:spTree>
    <p:extLst>
      <p:ext uri="{BB962C8B-B14F-4D97-AF65-F5344CB8AC3E}">
        <p14:creationId xmlns:p14="http://schemas.microsoft.com/office/powerpoint/2010/main" val="465211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able Placeholder 2"/>
          <p:cNvSpPr>
            <a:spLocks noGrp="1"/>
          </p:cNvSpPr>
          <p:nvPr>
            <p:ph type="tbl" idx="1"/>
          </p:nvPr>
        </p:nvSpPr>
        <p:spPr>
          <a:xfrm>
            <a:off x="1370013" y="1827213"/>
            <a:ext cx="7313612" cy="4114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67C85420-ED90-40C3-8AF5-CE24EAEBC367}"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9061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DBB58-0CFE-4118-BC9F-F627D7041B9B}" type="datetimeFigureOut">
              <a:rPr lang="en-US" smtClean="0"/>
              <a:t>6/20/2020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9CEF6A-9EC0-4E87-A669-93CFA67AD491}" type="slidenum">
              <a:rPr lang="en-US" smtClean="0"/>
              <a:t>‹#›</a:t>
            </a:fld>
            <a:endParaRPr lang="en-US"/>
          </a:p>
        </p:txBody>
      </p:sp>
    </p:spTree>
    <p:extLst>
      <p:ext uri="{BB962C8B-B14F-4D97-AF65-F5344CB8AC3E}">
        <p14:creationId xmlns:p14="http://schemas.microsoft.com/office/powerpoint/2010/main" val="285189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DBB58-0CFE-4118-BC9F-F627D7041B9B}" type="datetimeFigureOut">
              <a:rPr lang="en-US" smtClean="0"/>
              <a:t>6/20/2020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9CEF6A-9EC0-4E87-A669-93CFA67AD491}" type="slidenum">
              <a:rPr lang="en-US" smtClean="0"/>
              <a:t>‹#›</a:t>
            </a:fld>
            <a:endParaRPr lang="en-US"/>
          </a:p>
        </p:txBody>
      </p:sp>
    </p:spTree>
    <p:extLst>
      <p:ext uri="{BB962C8B-B14F-4D97-AF65-F5344CB8AC3E}">
        <p14:creationId xmlns:p14="http://schemas.microsoft.com/office/powerpoint/2010/main" val="337985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DBB58-0CFE-4118-BC9F-F627D7041B9B}" type="datetimeFigureOut">
              <a:rPr lang="en-US" smtClean="0"/>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CEF6A-9EC0-4E87-A669-93CFA67AD491}" type="slidenum">
              <a:rPr lang="en-US" smtClean="0"/>
              <a:t>‹#›</a:t>
            </a:fld>
            <a:endParaRPr lang="en-US"/>
          </a:p>
        </p:txBody>
      </p:sp>
    </p:spTree>
    <p:extLst>
      <p:ext uri="{BB962C8B-B14F-4D97-AF65-F5344CB8AC3E}">
        <p14:creationId xmlns:p14="http://schemas.microsoft.com/office/powerpoint/2010/main" val="133722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DBB58-0CFE-4118-BC9F-F627D7041B9B}" type="datetimeFigureOut">
              <a:rPr lang="en-US" smtClean="0"/>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CEF6A-9EC0-4E87-A669-93CFA67AD491}" type="slidenum">
              <a:rPr lang="en-US" smtClean="0"/>
              <a:t>‹#›</a:t>
            </a:fld>
            <a:endParaRPr lang="en-US"/>
          </a:p>
        </p:txBody>
      </p:sp>
    </p:spTree>
    <p:extLst>
      <p:ext uri="{BB962C8B-B14F-4D97-AF65-F5344CB8AC3E}">
        <p14:creationId xmlns:p14="http://schemas.microsoft.com/office/powerpoint/2010/main" val="316895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DBB58-0CFE-4118-BC9F-F627D7041B9B}" type="datetimeFigureOut">
              <a:rPr lang="en-US" smtClean="0"/>
              <a:t>6/20/2020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CEF6A-9EC0-4E87-A669-93CFA67AD491}" type="slidenum">
              <a:rPr lang="en-US" smtClean="0"/>
              <a:t>‹#›</a:t>
            </a:fld>
            <a:endParaRPr lang="en-US"/>
          </a:p>
        </p:txBody>
      </p:sp>
    </p:spTree>
    <p:extLst>
      <p:ext uri="{BB962C8B-B14F-4D97-AF65-F5344CB8AC3E}">
        <p14:creationId xmlns:p14="http://schemas.microsoft.com/office/powerpoint/2010/main" val="500855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1219200" y="152400"/>
            <a:ext cx="7391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277507" name="Rectangle 3"/>
          <p:cNvSpPr>
            <a:spLocks noGrp="1" noChangeArrowheads="1"/>
          </p:cNvSpPr>
          <p:nvPr>
            <p:ph type="body" idx="1"/>
          </p:nvPr>
        </p:nvSpPr>
        <p:spPr bwMode="auto">
          <a:xfrm>
            <a:off x="1219200" y="1676400"/>
            <a:ext cx="7391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51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fontAlgn="base">
              <a:spcBef>
                <a:spcPct val="0"/>
              </a:spcBef>
              <a:spcAft>
                <a:spcPct val="0"/>
              </a:spcAft>
            </a:pPr>
            <a:endParaRPr lang="en-US">
              <a:solidFill>
                <a:srgbClr val="003366"/>
              </a:solidFill>
              <a:latin typeface="Times New Roman" pitchFamily="18" charset="0"/>
              <a:cs typeface="Arial" pitchFamily="34" charset="0"/>
            </a:endParaRPr>
          </a:p>
        </p:txBody>
      </p:sp>
      <p:sp>
        <p:nvSpPr>
          <p:cNvPr id="27751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3366"/>
              </a:solidFill>
              <a:latin typeface="Times New Roman" pitchFamily="18" charset="0"/>
              <a:cs typeface="Arial" pitchFamily="34" charset="0"/>
            </a:endParaRPr>
          </a:p>
        </p:txBody>
      </p:sp>
      <p:sp>
        <p:nvSpPr>
          <p:cNvPr id="27751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r" fontAlgn="base">
              <a:spcBef>
                <a:spcPct val="0"/>
              </a:spcBef>
              <a:spcAft>
                <a:spcPct val="0"/>
              </a:spcAft>
            </a:pPr>
            <a:fld id="{89256113-3AB6-4126-802A-4D237E2B1E03}" type="slidenum">
              <a:rPr lang="en-US" smtClean="0">
                <a:solidFill>
                  <a:srgbClr val="003366"/>
                </a:solidFill>
                <a:latin typeface="Times New Roman" pitchFamily="18" charset="0"/>
                <a:cs typeface="Arial" pitchFamily="34" charset="0"/>
              </a:rPr>
              <a:pPr algn="r" fontAlgn="base">
                <a:spcBef>
                  <a:spcPct val="0"/>
                </a:spcBef>
                <a:spcAft>
                  <a:spcPct val="0"/>
                </a:spcAft>
              </a:pPr>
              <a:t>‹#›</a:t>
            </a:fld>
            <a:endParaRPr lang="en-US">
              <a:solidFill>
                <a:srgbClr val="003366"/>
              </a:solidFill>
              <a:latin typeface="Times New Roman" pitchFamily="18" charset="0"/>
              <a:cs typeface="Arial" pitchFamily="34" charset="0"/>
            </a:endParaRPr>
          </a:p>
        </p:txBody>
      </p:sp>
    </p:spTree>
    <p:extLst>
      <p:ext uri="{BB962C8B-B14F-4D97-AF65-F5344CB8AC3E}">
        <p14:creationId xmlns:p14="http://schemas.microsoft.com/office/powerpoint/2010/main" val="229053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1219200" y="152400"/>
            <a:ext cx="7391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277507" name="Rectangle 3"/>
          <p:cNvSpPr>
            <a:spLocks noGrp="1" noChangeArrowheads="1"/>
          </p:cNvSpPr>
          <p:nvPr>
            <p:ph type="body" idx="1"/>
          </p:nvPr>
        </p:nvSpPr>
        <p:spPr bwMode="auto">
          <a:xfrm>
            <a:off x="1219200" y="1676400"/>
            <a:ext cx="7391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51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fontAlgn="base">
              <a:spcBef>
                <a:spcPct val="0"/>
              </a:spcBef>
              <a:spcAft>
                <a:spcPct val="0"/>
              </a:spcAft>
            </a:pPr>
            <a:endParaRPr lang="en-US">
              <a:solidFill>
                <a:srgbClr val="003366"/>
              </a:solidFill>
              <a:latin typeface="Times New Roman" pitchFamily="18" charset="0"/>
              <a:cs typeface="Arial" pitchFamily="34" charset="0"/>
            </a:endParaRPr>
          </a:p>
        </p:txBody>
      </p:sp>
      <p:sp>
        <p:nvSpPr>
          <p:cNvPr id="27751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3366"/>
              </a:solidFill>
              <a:latin typeface="Times New Roman" pitchFamily="18" charset="0"/>
              <a:cs typeface="Arial" pitchFamily="34" charset="0"/>
            </a:endParaRPr>
          </a:p>
        </p:txBody>
      </p:sp>
      <p:sp>
        <p:nvSpPr>
          <p:cNvPr id="27751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r" fontAlgn="base">
              <a:spcBef>
                <a:spcPct val="0"/>
              </a:spcBef>
              <a:spcAft>
                <a:spcPct val="0"/>
              </a:spcAft>
            </a:pPr>
            <a:fld id="{89256113-3AB6-4126-802A-4D237E2B1E03}" type="slidenum">
              <a:rPr lang="en-US" smtClean="0">
                <a:solidFill>
                  <a:srgbClr val="003366"/>
                </a:solidFill>
                <a:latin typeface="Times New Roman" pitchFamily="18" charset="0"/>
                <a:cs typeface="Arial" pitchFamily="34" charset="0"/>
              </a:rPr>
              <a:pPr algn="r" fontAlgn="base">
                <a:spcBef>
                  <a:spcPct val="0"/>
                </a:spcBef>
                <a:spcAft>
                  <a:spcPct val="0"/>
                </a:spcAft>
              </a:pPr>
              <a:t>‹#›</a:t>
            </a:fld>
            <a:endParaRPr lang="en-US">
              <a:solidFill>
                <a:srgbClr val="003366"/>
              </a:solidFill>
              <a:latin typeface="Times New Roman" pitchFamily="18" charset="0"/>
              <a:cs typeface="Arial" pitchFamily="34" charset="0"/>
            </a:endParaRPr>
          </a:p>
        </p:txBody>
      </p:sp>
    </p:spTree>
    <p:extLst>
      <p:ext uri="{BB962C8B-B14F-4D97-AF65-F5344CB8AC3E}">
        <p14:creationId xmlns:p14="http://schemas.microsoft.com/office/powerpoint/2010/main" val="21187628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1219200" y="152400"/>
            <a:ext cx="7391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277507" name="Rectangle 3"/>
          <p:cNvSpPr>
            <a:spLocks noGrp="1" noChangeArrowheads="1"/>
          </p:cNvSpPr>
          <p:nvPr>
            <p:ph type="body" idx="1"/>
          </p:nvPr>
        </p:nvSpPr>
        <p:spPr bwMode="auto">
          <a:xfrm>
            <a:off x="1219200" y="1676400"/>
            <a:ext cx="7391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51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fontAlgn="base">
              <a:spcBef>
                <a:spcPct val="0"/>
              </a:spcBef>
              <a:spcAft>
                <a:spcPct val="0"/>
              </a:spcAft>
            </a:pPr>
            <a:endParaRPr lang="en-US">
              <a:solidFill>
                <a:srgbClr val="003366"/>
              </a:solidFill>
              <a:latin typeface="Times New Roman" pitchFamily="18" charset="0"/>
              <a:cs typeface="Arial" pitchFamily="34" charset="0"/>
            </a:endParaRPr>
          </a:p>
        </p:txBody>
      </p:sp>
      <p:sp>
        <p:nvSpPr>
          <p:cNvPr id="27751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3366"/>
              </a:solidFill>
              <a:latin typeface="Times New Roman" pitchFamily="18" charset="0"/>
              <a:cs typeface="Arial" pitchFamily="34" charset="0"/>
            </a:endParaRPr>
          </a:p>
        </p:txBody>
      </p:sp>
      <p:sp>
        <p:nvSpPr>
          <p:cNvPr id="27751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r" fontAlgn="base">
              <a:spcBef>
                <a:spcPct val="0"/>
              </a:spcBef>
              <a:spcAft>
                <a:spcPct val="0"/>
              </a:spcAft>
            </a:pPr>
            <a:fld id="{89256113-3AB6-4126-802A-4D237E2B1E03}" type="slidenum">
              <a:rPr lang="en-US" smtClean="0">
                <a:solidFill>
                  <a:srgbClr val="003366"/>
                </a:solidFill>
                <a:latin typeface="Times New Roman" pitchFamily="18" charset="0"/>
                <a:cs typeface="Arial" pitchFamily="34" charset="0"/>
              </a:rPr>
              <a:pPr algn="r" fontAlgn="base">
                <a:spcBef>
                  <a:spcPct val="0"/>
                </a:spcBef>
                <a:spcAft>
                  <a:spcPct val="0"/>
                </a:spcAft>
              </a:pPr>
              <a:t>‹#›</a:t>
            </a:fld>
            <a:endParaRPr lang="en-US">
              <a:solidFill>
                <a:srgbClr val="003366"/>
              </a:solidFill>
              <a:latin typeface="Times New Roman" pitchFamily="18" charset="0"/>
              <a:cs typeface="Arial" pitchFamily="34" charset="0"/>
            </a:endParaRPr>
          </a:p>
        </p:txBody>
      </p:sp>
    </p:spTree>
    <p:extLst>
      <p:ext uri="{BB962C8B-B14F-4D97-AF65-F5344CB8AC3E}">
        <p14:creationId xmlns:p14="http://schemas.microsoft.com/office/powerpoint/2010/main" val="28715495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9.xml"/><Relationship Id="rId1" Type="http://schemas.openxmlformats.org/officeDocument/2006/relationships/vmlDrawing" Target="../drawings/vmlDrawing1.vml"/><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39.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6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42.png"/><Relationship Id="rId2" Type="http://schemas.openxmlformats.org/officeDocument/2006/relationships/slideLayout" Target="../slideLayouts/slideLayout39.xml"/><Relationship Id="rId1" Type="http://schemas.openxmlformats.org/officeDocument/2006/relationships/vmlDrawing" Target="../drawings/vmlDrawing2.vml"/><Relationship Id="rId6" Type="http://schemas.openxmlformats.org/officeDocument/2006/relationships/image" Target="../media/image49.png"/><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oleObject" Target="../embeddings/oleObject5.bin"/><Relationship Id="rId14" Type="http://schemas.openxmlformats.org/officeDocument/2006/relationships/image" Target="../media/image5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39.xml"/><Relationship Id="rId1" Type="http://schemas.openxmlformats.org/officeDocument/2006/relationships/vmlDrawing" Target="../drawings/vmlDrawing3.vml"/><Relationship Id="rId6" Type="http://schemas.openxmlformats.org/officeDocument/2006/relationships/image" Target="../media/image55.png"/><Relationship Id="rId5" Type="http://schemas.openxmlformats.org/officeDocument/2006/relationships/oleObject" Target="../embeddings/oleObject9.bin"/><Relationship Id="rId10"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oleObject" Target="../embeddings/oleObject11.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a:solidFill>
                  <a:srgbClr val="000000"/>
                </a:solidFill>
                <a:latin typeface="Comic Sans MS" pitchFamily="66" charset="0"/>
              </a:rPr>
              <a:t>بسم الله الرحمن الرحيم</a:t>
            </a:r>
            <a:br>
              <a:rPr lang="en-US" dirty="0">
                <a:solidFill>
                  <a:srgbClr val="000000"/>
                </a:solidFill>
                <a:latin typeface="Comic Sans MS" pitchFamily="66" charset="0"/>
              </a:rPr>
            </a:br>
            <a:r>
              <a:rPr lang="en-US" b="1" dirty="0"/>
              <a:t>Male &amp; Female Infertility</a:t>
            </a:r>
          </a:p>
        </p:txBody>
      </p:sp>
      <p:sp>
        <p:nvSpPr>
          <p:cNvPr id="3" name="Subtitle 2"/>
          <p:cNvSpPr>
            <a:spLocks noGrp="1"/>
          </p:cNvSpPr>
          <p:nvPr>
            <p:ph type="subTitle" idx="1"/>
          </p:nvPr>
        </p:nvSpPr>
        <p:spPr>
          <a:xfrm>
            <a:off x="1371600" y="3886200"/>
            <a:ext cx="6400800" cy="2286000"/>
          </a:xfrm>
        </p:spPr>
        <p:txBody>
          <a:bodyPr>
            <a:normAutofit fontScale="47500" lnSpcReduction="20000"/>
          </a:bodyPr>
          <a:lstStyle/>
          <a:p>
            <a:r>
              <a:rPr lang="en-US" b="1" dirty="0" err="1">
                <a:solidFill>
                  <a:schemeClr val="tx1"/>
                </a:solidFill>
              </a:rPr>
              <a:t>Dr</a:t>
            </a:r>
            <a:r>
              <a:rPr lang="en-US" b="1" dirty="0">
                <a:solidFill>
                  <a:schemeClr val="tx1"/>
                </a:solidFill>
              </a:rPr>
              <a:t> </a:t>
            </a:r>
            <a:r>
              <a:rPr lang="en-US" b="1" dirty="0" err="1">
                <a:solidFill>
                  <a:schemeClr val="tx1"/>
                </a:solidFill>
              </a:rPr>
              <a:t>Moamar</a:t>
            </a:r>
            <a:r>
              <a:rPr lang="en-US" b="1" dirty="0">
                <a:solidFill>
                  <a:schemeClr val="tx1"/>
                </a:solidFill>
              </a:rPr>
              <a:t> Al-</a:t>
            </a:r>
            <a:r>
              <a:rPr lang="en-US" b="1" dirty="0" err="1">
                <a:solidFill>
                  <a:schemeClr val="tx1"/>
                </a:solidFill>
              </a:rPr>
              <a:t>Jefout</a:t>
            </a:r>
            <a:endParaRPr lang="en-US" b="1" dirty="0">
              <a:solidFill>
                <a:schemeClr val="tx1"/>
              </a:solidFill>
            </a:endParaRPr>
          </a:p>
          <a:p>
            <a:r>
              <a:rPr lang="en-US" b="1" dirty="0">
                <a:solidFill>
                  <a:schemeClr val="tx1"/>
                </a:solidFill>
              </a:rPr>
              <a:t>MD, JBO&amp;G, </a:t>
            </a:r>
            <a:r>
              <a:rPr lang="en-US" b="1" dirty="0" err="1">
                <a:solidFill>
                  <a:schemeClr val="tx1"/>
                </a:solidFill>
              </a:rPr>
              <a:t>MMed</a:t>
            </a:r>
            <a:r>
              <a:rPr lang="en-US" b="1" dirty="0">
                <a:solidFill>
                  <a:schemeClr val="tx1"/>
                </a:solidFill>
              </a:rPr>
              <a:t> (HR&amp;HG), </a:t>
            </a:r>
            <a:r>
              <a:rPr lang="en-US" b="1" dirty="0" err="1">
                <a:solidFill>
                  <a:schemeClr val="tx1"/>
                </a:solidFill>
              </a:rPr>
              <a:t>Ph.D</a:t>
            </a:r>
            <a:endParaRPr lang="en-US" b="1" dirty="0">
              <a:solidFill>
                <a:schemeClr val="tx1"/>
              </a:solidFill>
            </a:endParaRPr>
          </a:p>
          <a:p>
            <a:br>
              <a:rPr lang="en-US" b="1" dirty="0">
                <a:solidFill>
                  <a:schemeClr val="tx1"/>
                </a:solidFill>
              </a:rPr>
            </a:br>
            <a:r>
              <a:rPr lang="en-US" b="1" dirty="0">
                <a:solidFill>
                  <a:schemeClr val="tx1"/>
                </a:solidFill>
              </a:rPr>
              <a:t>Associate Professor in Human Reproduction </a:t>
            </a:r>
          </a:p>
          <a:p>
            <a:r>
              <a:rPr lang="en-US" b="1" dirty="0">
                <a:solidFill>
                  <a:schemeClr val="tx1"/>
                </a:solidFill>
              </a:rPr>
              <a:t>&amp;</a:t>
            </a:r>
          </a:p>
          <a:p>
            <a:r>
              <a:rPr lang="en-US" b="1" dirty="0">
                <a:solidFill>
                  <a:schemeClr val="tx1"/>
                </a:solidFill>
              </a:rPr>
              <a:t>Endoscopic Surgery</a:t>
            </a:r>
            <a:br>
              <a:rPr lang="en-US" b="1" dirty="0">
                <a:solidFill>
                  <a:schemeClr val="tx1"/>
                </a:solidFill>
              </a:rPr>
            </a:br>
            <a:r>
              <a:rPr lang="en-US" b="1" dirty="0">
                <a:solidFill>
                  <a:schemeClr val="tx1"/>
                </a:solidFill>
              </a:rPr>
              <a:t>UAEU. CM&amp;HS</a:t>
            </a:r>
            <a:br>
              <a:rPr lang="en-US" b="1" dirty="0">
                <a:solidFill>
                  <a:schemeClr val="tx1"/>
                </a:solidFill>
              </a:rPr>
            </a:br>
            <a:r>
              <a:rPr lang="en-US" b="1" dirty="0">
                <a:solidFill>
                  <a:schemeClr val="tx1"/>
                </a:solidFill>
              </a:rPr>
              <a:t>UAE</a:t>
            </a:r>
          </a:p>
          <a:p>
            <a:r>
              <a:rPr lang="en-US" b="1" dirty="0">
                <a:solidFill>
                  <a:schemeClr val="tx1"/>
                </a:solidFill>
              </a:rPr>
              <a:t>2020</a:t>
            </a:r>
            <a:br>
              <a:rPr lang="en-US" b="1" dirty="0">
                <a:solidFill>
                  <a:schemeClr val="tx1"/>
                </a:solidFill>
              </a:rPr>
            </a:br>
            <a:r>
              <a:rPr lang="en-US" b="1" dirty="0">
                <a:solidFill>
                  <a:schemeClr val="tx1"/>
                </a:solidFill>
              </a:rPr>
              <a:t>   drmoamar@yahoo.co.uk</a:t>
            </a:r>
          </a:p>
          <a:p>
            <a:endParaRPr lang="en-US" b="1" dirty="0">
              <a:solidFill>
                <a:schemeClr val="tx1"/>
              </a:solidFill>
            </a:endParaRPr>
          </a:p>
        </p:txBody>
      </p:sp>
    </p:spTree>
    <p:extLst>
      <p:ext uri="{BB962C8B-B14F-4D97-AF65-F5344CB8AC3E}">
        <p14:creationId xmlns:p14="http://schemas.microsoft.com/office/powerpoint/2010/main" val="154942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9090" name="Picture 2" descr="http://www.zoombaby.co.uk/wp-content/uploads/2013/07/BBT-300x26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4866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0114" name="Picture 2" descr="http://image.dhgate.com/albu_273651609_00/1.0x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84004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https://encrypted-tbn1.gstatic.com/images?q=tbn:ANd9GcSQnOpcLUm7pTGJQK0sCCd5dxYJvkKKs9N92SU5fe8i40wGbS_-bw"/>
          <p:cNvPicPr>
            <a:picLocks noChangeAspect="1" noChangeArrowheads="1"/>
          </p:cNvPicPr>
          <p:nvPr/>
        </p:nvPicPr>
        <p:blipFill>
          <a:blip r:embed="rId2" cstate="print"/>
          <a:srcRect/>
          <a:stretch>
            <a:fillRect/>
          </a:stretch>
        </p:blipFill>
        <p:spPr bwMode="auto">
          <a:xfrm>
            <a:off x="5105400" y="304800"/>
            <a:ext cx="3762375" cy="2819400"/>
          </a:xfrm>
          <a:prstGeom prst="rect">
            <a:avLst/>
          </a:prstGeom>
          <a:noFill/>
        </p:spPr>
      </p:pic>
      <p:sp>
        <p:nvSpPr>
          <p:cNvPr id="5" name="TextBox 4"/>
          <p:cNvSpPr txBox="1"/>
          <p:nvPr/>
        </p:nvSpPr>
        <p:spPr>
          <a:xfrm>
            <a:off x="5791200" y="3167390"/>
            <a:ext cx="2971800" cy="584775"/>
          </a:xfrm>
          <a:prstGeom prst="rect">
            <a:avLst/>
          </a:prstGeom>
          <a:noFill/>
        </p:spPr>
        <p:txBody>
          <a:bodyPr wrap="square" rtlCol="0">
            <a:spAutoFit/>
          </a:bodyPr>
          <a:lstStyle/>
          <a:p>
            <a:r>
              <a:rPr lang="en-US" sz="3200" b="1" dirty="0" err="1">
                <a:solidFill>
                  <a:srgbClr val="003366"/>
                </a:solidFill>
              </a:rPr>
              <a:t>spinnbarkeit</a:t>
            </a:r>
            <a:endParaRPr lang="en-US" sz="3200" b="1" dirty="0">
              <a:solidFill>
                <a:srgbClr val="003366"/>
              </a:solidFill>
            </a:endParaRPr>
          </a:p>
        </p:txBody>
      </p:sp>
      <p:sp>
        <p:nvSpPr>
          <p:cNvPr id="3076" name="AutoShape 4" descr="data:image/jpeg;base64,/9j/4AAQSkZJRgABAQAAAQABAAD/2wCEAAkGBxQTEhUUExMUFhUXGR8bGRgYGSAeHBwhISAgHyIiJCEgISgjICElIiAcJDMhJSorLi4uICAzODMsNygtLysBCgoKDg0NFA8PFTcZFBkrNy4tLCswLCwsKzMsLCwrLCwsKyw3KzcrNzcsLCssKyssNywrKzcsLCsrKysrKysrK//AABEIALkBEQMBIgACEQEDEQH/xAAbAAACAwEBAQAAAAAAAAAAAAAEBQADBgIBB//EAEUQAAICAAUCBQIEAwYFAQYHAAECAxEABBIhMQVBBhMiUWEycRQjQoFSkaEzYnKxwdEHFSSC8OEWU5KTsuIXNENEVHOi/8QAGQEBAQEBAQEAAAAAAAAAAAAAAAEDBQQC/8QAIhEBAAAFBQEBAQEAAAAAAAAAAAECAwQUETNRUnEhQTES/9oADAMBAAIRAxEAPwD6arxDTrLBnYqoHcgav2298W9TMGXVWkdwGIUDayT8VjvJZUPoY/odiK/wgf8Agwn6g7y5waEhcRkBHdx6WJ9QCi7NA7GiD3x5KFCnNTljGX6h3+Hi1slvaKGY7VRvvXwcC9IzGXzJPlPI1Cya2HxdUT9scZ+X8vNyBQ2pvLFgVsAu99rvnBvhVKy0dtqJsk7Vd9q2oY1xqXUV5wQRqXLOQp0nTRo+3GOcwYUj8xzIqUDZ096/lz3rCrIxGSWVQhkj80sCWA0nUdQYXvR3Brg4V5rLZ6aXMJE4eN3Ebq2wQUKYfb4wxqXUN891vKwsVkGYBB29IOoe4I2r71il/EuS20PNISdlRQW7ducX9Oy/4R38yeTNMIwACuyKDtZs8n96GAj1NFJkCxqAQpeKPy/qPeRhdfAG9YY1LqfDeCeIn1x5iIadWqQKB9uSSfgDHk+dy6fWZFHuxRRXvuQa/bC2GKNpXV31svqYR3ttsS53J+LAPtjOZKRDH5YMVeZcckoAAYbshXcbrvuR/TDGpdRr8j1jJyyaEkkI4EhFRsfYMRuf88Nc9k0jRnqVwP0oAW/YbYweYjtAZsyz6uFVNSjSdwlgKpG1m7rGk8O+J11jLyurN+lg2rb2ZuC1ckbDDGpdQTks/lZULRyOaAOn06t/jt++JJnMuFL3KwVNZ00dgaP7ryR7Yp8Q9MhiKSrk0dSfzCiW3900ORZ3OKZenLNl5FRSnptSpANEbilFCx8knvhjUuoa6YNaIWcGRdSE1TfA2570cLetdbymVkMUzShqDAAA2Dte3HHesZ/IuctqicmfLggpKTpKluAD2e7AA+cb/IFJVDkI5IrXQ9Q/zH2wxqXU+F2UlglSF0MhWY0t6Qf3Bo/yvFMGdyz+ZTSDy20Nekeq6oe+D/EWWm8oNlqEkR1KlCm7Fd+NuMZvM9FjTKpJmVZ5hZeJWNEszMLUfVpvtvthjUup8NMtn8tIZBGZW8tdRoDcXVC63x7JnssIWmJlCqASKGrf2Hc/HOEPhiSBROEXQZlZQGpdNA0KBNA7/NjfnAnSPKRDOQoh20IWJ9a8tvZBJ3PYjDGpdT40ma6rlY9GsygvuFoWB/EfYfJOKH69lQSGGYABA1FV078Gx2PvjHdcvX5geN2ffWpLCjsY2o0qjm67Vhh0nz08uKeIOjqVVtirqd9BIv6d2B7fbDGpdT42rGLcATMwGoKNNsPdboMPscW9Oy6SqW0Tx71UgAP8t9sY1elZnLtHJ5kkuXjJKUSHjv3Xckdq3FY3MPV1OWGYZSo02QwII3rviY1LqF3VZ4INWoTNp06tABrVde3tgeDq2UfToaVlKltQA0rXOon6T8HCPxLnPLlMollqXVpVQGUBlADjjVdEUeN8BDRHlyxZU/EgF2HGgHlQe77AAnbfFxqXUaU9Zy3ledpzBSibAXgbbi7Hx74O6VPl54jKplVQa/MAXer2sb4y3RMsmfkBmkjkQLpAW42242Bo17GsabxXAi5JhGwXyNLADetJGxHtR3wx6XU+A4euZRmCjz9waJUUa5A9yO4GLuqdUyuXCGQzDWLFKCQPcjkDGc6PH6wqx6bYGrtQSKVkJ2KG/gg7b4q8S5t2zJVQJfIbaFlGoCtypI9Y91N84Y1LqNFnOt5WMx6/P0yfS4ClTfyMFZrOQLVCaTUaXy9DajVkbGxQF71jM5HpqZlQuWmWJZDqOXb1IzKQTQvVF2sfajhxN4djycGYzGxzDqQXA0qpc0dK/pG/PO2GNS6nwbDnoGQvU4Ai802FvTZH8+9Y9yuYimiMsJkKhtNuKvYGwKutxvhf1jKK0iJDLAoljEDnl1VfUaA5sDk7CsNssv8A0+vgyPrI9rACj4pQuMq1CnLTmjCX6RU4mJiY5P8AmCGGUlCQu7GgpJsCyNhjNeGodTHMMFKRhnLtAqu5o/qBIJHJNDDHqkjjLhI9et5QAUALDYEkWRv84Dy+RzIQiadXDVGqqoDU5q34uhfbm8du22ZVcdfJXKwxs6IWJke20cm+eeTwOcaTMZlIsqGUejSoUbj6qA54574USDz88I1NxwAFzo2BA2Uk8k3ew474P69KGliibZFuZ2PFJ2/nXONwPNI+XyyxqS88vojsBSNuTt+gbkn2xxkcmRGVgLBCbkmJt5G4JBN0PnbbjFPT9WalaXgOKBPMcXYD2eXk+wrB3Vs35SDL5aMs7gqoRlXT9yTtXPGAEnyumURRQIz8hzuFH8R7nkgXZxRmIY5pMzoYO6hT7oHUfTvtvuODjplzUKiASKzMPrPqkO3AGyqB/Exx1mlXLRqrOPPlpVN0Adgq7DZb5IAvALOiZyOKS2zIeP6SGCg8VVAavTwME9LykRkmyUyK0cpLKdrLDc7je9NHfuGwky+VmUyloNRVmaWYr5YIu6XuxvuO3G++C+op6cvmMupUg6VJAXcbqSOyn1Lubo4EAkmXycj6TmJnKuVEUjNWoekajW11QA598WtHKylYYEWNrjdYkCyK3tbHf35o8YcdTyLThM5lollMqaZYywXjYEHsyGxeE5SeKf8ANhcSyAAaSPKP99391A3qvfAMPD3W5Yl8tleSNBTBgRIh9jf1E/wgUB3w4y80OXakkVY5DqEZamU8lQrdm9qFYozHScrJUkxDkUHdGoOOxcA+oA98N8n0LKwq7LElMCWY+okfJNkisBnOp9ORS02bI0t9Eakm9iar3+e3Yd8V9JzUsLKY45Jg5HmFYtCp2NWBtXb4vDrK5PLxAzoHuMUqSP6U1EcBjS2K39sE/wDMFL+ajMVvSb4K19Si+Ad9Vbi8QXdJ6ysylqrYsADdgEj+e24+2MZ1/qEbxqqTE5kN58YaxzvoJ4OxFDAXU+tpFHNGkrySF38phHWhiSpUtwdQ9vYHAkkckvlRSqRKkY1m9mjHDiuGjv8AcA4oty+T1FMwoWJPV57ayar/APT0Vsx2og2ecDZ6HzJSWVo1jUCONvpCAXTMOTzd72ecWzZ2OQErMQkbArQ9TuAPzXQiyDsB7d8X5XMvFcrubcn1ggqx7AqNxd/4T+2APk6RGFCwBI5So/8A65VPZuaHs4rfY0cA9OzLQ64sxHKyXbwhW1KRwVcVt8j7b4pYPHJoQSeVV2QSQT+kWQGBPY7VfteNj4f62ysIZx5d1ottXYcGt1J47g7HtgCumdIkV0cZuRohv5bqtjb6SefuDinrHVZNRiACGT+yLsPLfSbqxuNQ23wqGabKZmXWBGjSnyyz2GLkmiB+k7mzuv8ATC/xHBHoDPf4Yv8AUgGuBzvRA5UnfUN+MQLs4uZnkaOdQ6K9EKNBh+QvOmu/tvd4vyGROYLTRbhSI0RXUMqjZbU7MD87/N4vXLyBB+aJhL6YpC2/lVbevbY7rTcYOymUmkzCvHl1aJHA9YCGMcHSV+vYcj4vFDjoHRVLmTMJAZ42FPGCDwD6uATuPfC/rzSQZuUoNaPGsjJyy7lGZR+oUN1wT1fMS5XNu6L5kUiB3XYUEpS1k8gVt3wH12ZZ44czES4jPpkQ1JTbVvw6neiKIvAVdEy5RSV2+pxpI0nSNiLNKCSDpIG+EqdPmzTBvNgWRT6DRXUw7XwpPdffjD14AmWzBdgAVCBglFr9TWt1vY2X5rGbymuJleCPzQym0jAMbqorURyCDyDRwDDK9XEc5XNxnLz/APvUpWC+/wDC67fqs4ejqMc0bxDPRSowsFiqyIQbHNKwG222BsucvnBGrBZQKIilJDrtwr91/ut/PF+c8B5Rgn5U0XqshSGJvte9Ac7YDoZQer82OeV2WHzFiUMFI1NZXn07X22w/wA0oEbV3cG9t/SN9v5fthH1KCWFokyEUZRUZBbBdDEi235O253wwynTXggYSymWR5NbMQBvpC1t/hxjcbU3grxMTExwwD19YfJQzrMUEpNxKTXpG5ogj2vFvSBCiCSMSaFDSFpixalGlPq3C7vQ++LuodReCENGAxMhGkq51bDYFAdJ+TthfJHNnWERRowdJzNggKAbEanbUTvZG2O3bbUoZeC8u7hs1Iz3KTpQn0hb2NUNzXJ7Y58QdLXOTqqM6tH6ZGB9Ok+rSR+o/Ha98Nc/KVC5eCg5XY1tGvGo/wCQHc/vhF1XMywSCDJsrHSFZSASjE/2hsgsSDjcddXz3lkZDKKGmceok/SO7N3JrBGX6ZFko0IjjfNEEB63Y9ySbIUbWf2x10Doi5JJZpmV5TbPIL4G9C8JZZXzMkhUsqqNU0i/oUCxEnbVW5PvfxgGMOacXDlwJ5+ZJeEQnuTvb/3Qdh7YIyUMGVKXcksth5AdQLKbY0Sa3P7YDizflrlRllEcZanF/qYBls8sG41e+BcnHr2IEQisSOTtbEk121MOfbAGzT+fbZk6Y0YmuE4oLv8AU21+ws7cYTxdSfNEa9KwyOUWMiqGnaS/1erYH3Bwvy+dWWS2Pl5TT5ek2dPzX3HPbUMMFySZiOE6FdxEBr1baQTRrgUOSRvwPfAMvDfUXil0Fbjkb1tsoSQD1UO6mgbHvjRdb6HFmwolL0pOysVux3rkYwuYzYjjcyHVHIhAYKVDsBQAo0obYb9gcfQulT+ZDG4qmQHbjjAZrqX/AA/gdg0UksJ22Q2NvvhlnQmWy8UOubSKHmINTemjvseftg/qWfMbRqFJ1k79gBuf3qyPthFJnNUckkEo1FiX28wJXJUfxEAUrd+2AixszVIjeVIQrLNpbUp+k7Hs1c9jWFWdDJCsmWV3Au0ZnYqbqwDRNi132HbAcWbY0zoyqV1tJKza2BIApd+dqAG5G1DAubzjrM7KSGJsBAPzB+oHb1MNyU+9YAjNzDNxxlPzIDSmLVTRydtVcjtq9vtgPqLgIMsKVgCHmPEhU7Jq32W6JJ34wXJlmVvPRT52YGlKU0qmgWAqiK/SRY4IxdPk48s62G0aRqkVbADcMR3s/wCxwCiTLLIVVxGofdJEAQE91I49XY3XO2GGUYCVomax9K1FSyLW6FeGcXVD2vFvUujstiJUdZBaxg+lvmInZSefLPttivN5gqiRZtHicUY5qC6htte4VxsL7i8AflelBkJy2pZgQwgklPlgXRKjuD7HizhjP0XOZldErQ5dARtGNbHeydRqrOEnUOqSQxo2YURSrWiRTZbbkjvfftzjT57qjT9OM8Q9TKDQNfqGoX/MYBFn4xFnJ2zIDDSXhDKCrgADSLP1k6Lr4wh6RnZQAuzLIxR4z6WGq9RU1QReKO14d9U6lqiBZEqFrdHBZkDemttx3IvfbfgYUZSJHVnjMj+X6YiTpMZYmlYc8m73B9rwDvO15oEU6B0Xy1GkaFTuSD7nckbcDD/wd0poI31eWS5u42JU/NHYftzjO9O6O0dKzwvIePPWwa5APPvwSPjGs6irLCkagJqAXUhChW7AWOCdsBns9Ec1EPN9Mqs/l+ofmEE/SO6bAFTgDofSdKJmMtO9Nf4iP3JuwE9x2+NxinrGVzIc5jy9AjuNV2uJKFy7e5s2O2CYsh6w8p9TKxd4hSSCvqIHB/l/XAd+ImEWUijZmVpdTlquPeqVx7EEAHtV4C8OSwpIA8PlzafToP1ArQKkHTJ8A7/fHfiLrWWkmCzRSKIQumQCwt8K67WpA4++PD0TLTp+XMYQd00tqh1dqv1J/hNfF4DjPdH8v+yWTMPLERrRPSrggcX6Cq3se5wN0BczBK0cubkjZAW8t3taC+kamOn1MQKHscNMtnM7B6cxknnINCWI0x9txyPvj38e2bKR/wDLpXkF0+aA0L8k6bNe3fAV9HGa6g6rJmKSGmZ1jX+1v6QeCFHNc42mfnDIwBso4VvvpDf5MMEZHLLDEFpFVRvpGlb7msJMhEfIkkY7zTGSvYFQFH30hcY3G1N4JiYmJjhiZrNxRxr5s0kIZyAymgTpBomjQOGS9ZjdPyGWVrCCjY1EXz7AbnCfq0WUaADNyeWpkOk6tO9Dv9sc5HNnY5KASRBAiEMFRSCdW/fUNPqAPGO3b7Up+J1rrIyxGXiYHMy0S78Wff8A0HAFY48N+H4ZU8yWM6tWxLHcirYUx5O1ir9sW9K8OSWGmZCh1Fo3UO1Mb0l+44PG3bB/W86sEWiKlMehiqiqQtW3bf8A3xuKfFXUhG0cRAKukhZTwwUDb+p2wk63m0RYEyq1CluxThRurE/K3fzZwB4jzxzPlNrUGMCiBvqJ0yAnst1vWLejZeVdUKKFYsfzDupjIAOrsKIoe5wFWRyJ16C2jQpBJIKqgJIB/vDevex7YHzmfhzAXLwI7ANY1cOe5+55vscFdd6wkerKQgjSNTnTqZ63I+wFkn9sd9I6W3lhIJfIk1PJGSLDhhRG/wBLLt/MHBNFfQwUZUjfy5GagrglWNc7cGgbHbgiiDhp10wam0WqX6lj0gSP8Dv9zY+O+POmx51CwzMaRjy2D5hSKO3pOkbl779xjzKwQ5ZladmlnNeXDtr/APhGw7nT2+Tgr1cg8sLFgSwp0U/SK3quSSNv/Bhp4Gzd5MqTvEzrvewskftR/pixJs4y61hjBYmldtLIDwWq72/TgXwp0ubL+aklOZXLWpOlRQBs8gm9h8YEF2SzUzkSO0enQbKk6COQyngEHsaOM/n8tJCC0DKyOhdtLBF2FhxsT6vYb2MNXzUWYk8uML5IJOkcORtqIHO49K9yCeBijr7NGYfLUyvGpPlKAarktW1DsBRsd6wAEyRZmFWKM8yD0bsvBtgpIFgi6J77YW5RkkZdKpHEPUrKbQhTqGrukl9+DxXfHn4Zmkd8tIjOFJkSSQnk6mUHgAe/vhl0zp6uqQQig9SyG7dFI2U7UdxYPt2wHbdRZtcskLSB7AKtRRV39K1z+o72ceLl2CgwkSxScx3yDzoZue9xk88YMzGhcwEYsNIA9IINe7LwRveofO2I/S1gLq7Bo3I0kGipNm64Ud6/3wCzIBxUCOZYyBQkQqU5paO+vbsf5Y03S+rKQIpxewouAT7WexBPDfzruq6oWWln1syKfIlViLJFAN737nj+uOsppmVYJ1aKZUBUnkbd+xB79jxgNPD0aFCzBNbHe3Ooj4W+B8DGb6z1CdxA0EQohl9R9ET3Wph/do184ZdEz0kTjLzgi/7NuxrtZ9+QO1EYXdUyMsbNmJJ1VY7J8oEE77KbJHqsDjAZmboUsUkoikVpYyHtifWGF0BwSTYvBsB1EHT5bqPNkGqlDn0itQNbWarnAssyZgwl3QTuLoEL3+n+FttqOkjB+XyzOFRI42mkbzAXopoX07g9gANwTucAZ0DJJIwbMMgQ7qjDQzWdta/SR3DCrw68RdRMIewVLLphIbZm/wANbEbH7YC68lyao2Us5CKqiyzJeoG7/LXvtd7Y4y3VGEb+WqOYyWZG3KEfUEJq1q9xwdsAhOekRYFTW8LrZeQ35rk2yqTsvfnY1WDul5XWWFs67ga/S9KpJRloCwa39q5wqkzGseWGLRPbIHNxaSdRFgAxupPO9Yc9HcrHKxE0gSOhrP5gBP8AF3quQdxWCM34bleCQiQEJKp0lgCjKt2GF0QP2IwZmOlGM+dkm8tjsYmNo99lLbb/AMDUfbHuUy5nBV5BJHqLFdQjkBOxsfI/ULB74YdHzU6rOrLa5eMk2AWc3sGG43Ufy++Cucn4qhjKCePNQPfClvL4rYE8fAxok8aZJSbzWolqA0nbtQpePnGcXqrtGI2y0ULsaAkmKJpZdm0788UMVJ0/LZRh5samUaWjWNS+okjvwtkaRfAPfAaTq3iOGaOaKFizVoJAIAZiFA35PJ29sHAAQ6Q1lXAO3B0g1/UfzwqycyQzRx5hlWVtU72QFDH0gXx6V2Hvd4anPQzRu0JDBZdLEcFgo/nsQMY3G1N4BcTExMcNHOc6lDDGnnpqV5aHpBAOkGzfA+cMuh9YjnvyUYRqBTldKknsAfYd+N8DxxRyIsUsXmK7ntYGkBrP8qx54wz/AJGWKoAGkDIvx6STx8DbHbt9qVfxX4xzFRREOVRpVDMvtTdxxvWMn4l6s0hAYgWF3FXTAKQfgPvv74I6b1cywRaXUOSLU3xpMZI7bGv54V9N6cbBlQvIDpVDwx+llI9iKYH743QV0fIMgKlAXl2AP6eVkv2U7Hf9sedfzAijbKQhmk1AyML1H2o91G2Luo5pctqi9ReRNLyqLKkbaB/cA2s77XgTosa5hD50jhkAjLpsyKLCt7Fd9Jv4OA86Z0l2iklVihnQaTQ0hgbKsT9OvgHg3WC36+8LeXm8q0WXkFAkgupFAvt+2wxdmvC2aysiyZJvPRx643rSRXfeiD8d8afo2VeQBs3l41aM/lWwcqO+/wB698Fc9PmGfyhUSMPVXmKKsqbBFj7X83hcZ4MpRgj/ABBJJeUnXIGG2/f3449sGZ3xGgZ8ut5eUGlLKK/xAcFT9++EsWQJnYSxfmn9cJZV3/iXkE/xURgo2CJszI2YyuZIJolGW1B4qwbW64Ixd1TNs7pkYWAmcasw6m9Cd6P8R4HsMe9Z6gMogijKnMspJcqPQg+p20gXXb3wd0XoqZWCRhc0jqXkc/VIav8AYYBM3kBydOqCM/2uqhF2GkLvSgadXycAdS6idRkW4oQjFQNnlVvQWA5LnkE9hfvgzqPU4oIYtICtKq6VAICrx9O2qySAG9ybwtbPLmGGgyRz5YEMKFsgNkcbCgarccYIByzweYMwiVCqg6kO8bKANLLxbf1s74NeAwtHNK8kckossnCX9KkcEAdj+2+GOT6YjyqqbJIQ8mk6VKr2YadzZqwd97FjFPVpFaZ21HUDobRRAHsQ3pO24ut++AEkBd012ZATpdbCtp3tG/zQ9+xwd+HgMkTlpdIVml1n1O+oUtcX9u1YXNkHVT/+4yy1enaVK/iXnbf1Lg7IyvPGqxyxtEJQo1IfM1Ve/YaRZsbmhgNPDmlnAWVRT3pWrNe98du2K8r0JIpTKXJNaI9R7dh81vQxxnOpqkyQZYJJNp+liQNI+RYBG/O5xeejzSn/AKjMakPMSKFQ7cWbYj98QB9SeSUW1RxZdtTSmizley0fRfe/fC1dTZeMMrl5nLsD6WOhS4B3o2QoBFY02T6Xl8vGYR9MhNh21FyfvztjP5vpEeX9evVAt6YlFFNZFtYu1FbEjFCCKKOHW6eWdC63GrS9/wB6NroiyLUj7Y03/D6BnhGZkJLSDSgIrSimgB96v5xF6FkMzHflG2O7biSz3Y87874qz/UZssQFVjl1oLo0XQ2FArv7V74ADISa55EzLsmYUhRyAqXrJDLt6t+avjtgNIlBTMCXyGl1jLuT6AFIEat7hhZN++COv51c4UVXMTglZNiHKnldB+r4IJ3wZ1sII1jNfg2CRsxHqgoEfSNxe2/bAI0FSsFQRTDeTLsLVj/HEbH39JB7b4eSPoys0kgZmeTTqWgygAb8Dcb7DnC0dKlQIjSfiIR6ozsWWt7Vhvp99iPcDBXiPqBihhj8u1AWV29vVq4P1fOAR5AAun4iFMzCxCiZdmQHa2IorWxIOwrasOJeg52HzUyPliCRw4dX9ZWgNNn398CNlFmHn5GTyZSbKWfKkPND+Fj/AAtj3pXisRv5c6PlpAdyo2P+JDsR8ijgDumdCzCU7QpIWJCrM9MhHBJGxG2ygY1XQ+iCHVI5DTyeqV+xPNKOyi9sBMZpyGHlyRghkZTQNqRuLvk8XxgnpozStpfSyKQNVVY07hQP71AX2GA7630LLZll85LbsRsSB2JHbfHs3T44IQkSBF1XQ+2GkMwYWD/6YE6s1p9mA/pjG42pvAnxMTExxEN+jn0H/Ef8hjE+NOrSPIPLUMsMjKVIu6C6v3NkbfOGvWOoCGOM2QS7af8AEFDD+dEYWdSyWt5ZllQxsysQ+2kkBqBHII9J77DHattqVSvI5YRuH0kjUNAIPrDLx9m7exXGhEqQsPMkUzOwQ77pfA/3PbAEs34ZUdlLSsfyYifoUn1MPkk3XbGYzai/MC3bHXqG59XLfIPPwcboeQQlWKyMjI8rBZGb1KVG/wB1IIFfBxZN03M5SUz5RQ63+ZABZAI7fxIa2I4wN0CKN/OgnGqMU+53VSdmB7FDt/hPxjW9A6DPl3VfxSvApOhSPXR/Tqvj/bBYCPC/UjNrHkzRqDq/MFUTyo9wKxnfFGfEjlJdWXliLBWB9JUnYmxTA7GrBvDbrE2bjzB0NaNuhZqUGvpN7X7e94FOfzGYlETR+WyjcEC64JCtayL8YBTCMxIgWeAZiP8ARJQfT9heofNYd5/Pp03LDUS8pFIjNqrtsSLC9657Yt6hnYenRgAAzPxGt1fuEs6R9uThB4d6O+czPnZp1YIxqN03YVzvRUA9jxgCsjkDHk8xmcyHfMZpWXSwo0QdKqO1819sXeDurOB+CzaMhIZYi/LL/Cfci8H+INbziMjVECtFaPlnuGFg7giiKrGY63kmzOZl0yapIAApJ0lVC3rvvuaO18YDvrnheSDTJPMZ1BCAKAH0gHi9iVoUPvjxUSonkko/THm4xx7JMPftv84ZdN6gc5lxlp2MWaXeJz3Kdx/UEe14HimXQ+uLyZgSsjBgVc9jVhWveg1GjscAbl8wYIXlNFmPlijsQOSB3F+3GAunZh5Fd4IomTQAYww1sBvdACyp/V3xPFeYWLKwwmroSGtqsmqINqewO4wDH03MRIs0UccoT6jCzLIwPcr2Ye45wBnS5Wd0COmspY0uAy0d7Pavb+mGAzAzbpDHmNEqF3Lwgf4SG7A77MO/bFHQ4I8/E4zEDxCM2stCMm/qsgCztue+HKdQgyyacrl2egBaLQP/AHct9xe+AcdI6RFl00xrv+pjuzH3Y8k4G8RTloZI4pkSYAH1Gh70T8jGfzvVpzpOYkiy6HfQzBb3Bo8sR7gVgDL9RgslXzEoL6/y4GYA/duf9tsBSuezu35UMgdqADJRI/xUw9/ti/I+JNJImgMLHa0sAgnejRBO12DVY7OaT/8Ai58kiq8sDUOQD9vfkcYn/NoRStFmlveni4Xu59PHb9sAe/VUzH9jOEkrSSAAWB23v+hBFXdYOSX0B2j2gX8sF1fU59K7j2Owv3wjlfIycjUzbqpFGroH41cjjbBXU8w0UEEccUiDXdrUo2vSBzYLVsPbAV9RyiIjiRRJ5ahbPqJmfex/hu/54TwdSzGUKCRfPheOwwBJ099XuAP0nbDPxKfXEi67RTLKF+tmcEd63AvY9jhXn2GW8mCOOV0aPVNbHUL2Gk8A1ew5OAuy2WBcpCA2XY6k0E+lj+hlNkVZINA9t8G+IcwZMw8SZsqFAHl6QwUjkEcke9X9sV+HIgcwD9QJB1EFJaUEgOvx/FwThD1WYSTSDeUaiQ1aJVN8j3oe3PfAXDo2bRmliiUrWpjGwaJwBZsE2Ptzg/M58ZuNjLlj5KadMrngkgekkaiPqsG6xT03rUsB/NWTQQNMoGlmUmgdJ2f7MPsca9J4c1GY5JoJoyBceyMCN999q+wwGH6gJoCkuWzCwq4UsocaQ7N9Nb/StEkjGl6ZleozkSDOAQEkKwQamUbagKrerB9t8N+m5HIpIYY4Iw2nXdBgVur1Wf5GsF57PSDT+GjEijk/p9gB/vwAMFBTZZcpk5ly7lpNyWvU5kb/AFPtgforynLyCZy7rORZ9tKkD+R/rj2Pwk2sP5xBvU1Dctq1Cu211v2wykyIiiYA3qk1fbYCv2AGMbjam8QFiYmJjhoB8QRaoEUg6TJvIBflkBSrH41AA/BwDDoSNpypEa26R863/j+EvjDfqcV5fU76IkYmSuWFCl+xNYxXVepSZiZDASy1pEafpoatJHcbV8kY7dttSqpl6lJmGXzGDEAlCNhud7+/f7g4NgfLRqBJOFMjfRRuM1R13wDwfg4TzzCNkePdPrG2wHDKSfY9sfQPDOey2bR4nEcoj0kFgD6TwCT3BBH2rG4U9J8LCcM0ea9KakDKLYHgi+GWuPiu+DOr5NZFjky0ySmFBGwZqsX9V9je374L6tmIFBy0OuF0YMFjAGoHuB+tfevbC3ovQZGn1g6Qd9ar+W/uGU0Vb4/zwF/RWzUpEUwlXSxIfYrX8PdWUjbe997ww6/1uDJARxhfNa9IJOlP33C32Xa8CeJPFqwH8PlShmPJP0qfYdi3xjPxeGJZF1OiZgyGxKsxUEm9jqsHc9qO2ACly2as5ieOdWY7TJ6mHspQEjT+w3xo/CvRcy+bOZneRGSgwKj17Hb4FUTXfbHnRjnstPHE8MjR2F1DdaNXuDsq8ixd3jS9SzDK8jGRVCAV6t6P9339j3wAfX4YzNqWG5q+plkKkfBXYN8nCL8WsUTqiapHbU8YfUQi7k3Wr2JDfbDb/njI1ykNA1Wyn+zPe6/T/kffE/5mqy/iVWNI5DpLtRZ9OwoDevn7XgMn1SNXlaQ+YsQjUpLVd/rX23/nvWG5jkcRCTypSSNM0ZouGr6htf37ewvA/Uc4AwizkPnBTqRlBtkJO507ALyQf6YJ8PdKRMygRlKABztVVZsqeDxeAnjLLrK4aEeZJEwQhWAZB8g9r/bAfT8nn4is6QFla7jUhCh4sbkUdjW452GAuq5WTM5qR4YJSQ5BMe1WOdR47Gjtvtg7pniWeBvJnys2tNiYf6WotDfvgNNnIs48cMojQygENC5GkWdm9tS4TPnJ5cx5MpfLAcqCRrb+69UR3C98azoPUJZlZnhaMX6NdBmFckDjfHvXJ8sUMeYZaIvT+r4IrcH2OAz+XyXT443lBZtDaGZ7vV7XVnf774MieP1IVcEKHcM9ldX0j5vkjCgZHdWizrSqratE4BS62Joqdv8APAXUc8HZ/NzEBDOrNHEaLaRQFgkjfn/PAOHjgkEnooR+ljdU2wAv3vc/ArFckCqGbzpUKoGI22DmlB7i6B/cDF2ajBy2ViKp63LMoqvSGO9k36tN2bJwaYm8yNXrVI5mkocKgAUd9ro/tgB8rkZkY/mI+pRdjkBeDd3t9tjijpnToRKWKaQi6jSOiADvYOg/bFmczDvGK3EhaRyvPl36VH959t+1YpzPUDMiwJMrI5plc6JCv8F8b8XV1gBH6aMyrSuxjZ2EgYH1KW9KIRz9AU6fdsJ+sQTRyRtIyS69KqyilobaCeVI2IPveHvU4pFkhy8YZylPOwO+qS0Xc/F/YYSZ7Jz5elAjaNt5CfXGzE7Ia3Ra2BP3vAOekZgl5GCNZUinNNsANzwarZu+14zSxFlOkkkbskvI73Y+/IsfbDBunRtl2eRpIxHWjSS2knse7KDt9sKmgdgWiRWoEl4tzp9ghNgX7X3wB3TslNOQEj80oBayGqAYH0v9J4+GxM14MmDDVltTyhgCklqjE/U522AvYYryXVDGyn9ZYjyyxRwAL5G4FHhrBONl0DxL5uysJDzoalmA/wDpcD3FYAaHo2YyEVxImaJJ8xSNLEUAtH2FcYWZvxhnzaJl0icBToILNpawGUWOK4rG/wAnn0lvSdxyp2YfcHfA3WegwZnT5yaivBBII9xY3o+2Ir54wz2ZmkibNsGRfRpGkMSAQDX0kj3xoPCeWZMk2tpGZpiW1kkg6VUgE8j03++AupdOlydrokmgFmNo2CyISfps8Dn1KNVd8Nuh53zcoSTGWEtOIySoOkGrPJoiz/reMrjam8RdiYmJjhoTeM5mTLIQHK+adYAsFdIvV8f61jMfhhDEk0Wo+X6ZaO4F6o5BX6RuPuMbHr/VFy8UbufSZCrL2ZSoDD71uPtjjw14Xky+YLiVHypQhQeSp3APuB747dttSq68N9KjzBjzsbaA9mWIL6WYWpIvgE7n32ww6j03KeUY0URpM28sIFKymxZHz77Y4/5tKmY8qKEHL7AFVI0HvqHIF3uBgzPZ3L5FQ0lJrukQfUQL2HF/yvG4Ayfh7QwaeRZIkDFS4AZe93xR52rthL4n8WGQrBl3EcbcztdNXYEcD5NYWdS8RTdQk8uIIVFkRE6dQ+W/i/u8ffAmSkOVciphE9hoZIy2pu6qRsT3vb2wHhjjgvzG0ShSAzprglB9jyp+ca3o3g4MkMgzc2gqrmNTSE7Gh3C/GLPDXQMnSztCYmN1DK1hfkKeLGCvExmuOXL1LEgIaNDuPkb77bV27YALL+IZlZ1csZFYgxUAas1oseqxVf1xR1/qy+idFZZQKaVa1KB2dD25/wBLxxJ1COdbkKyDsUJEift9ate2xIPtgLK5d5m/KzAdb00ynzD9yoqhwFNDBHXQMoMw5dwwQL6pYnAU9yWHa98F/wDMFZkzC6dLFo8uhXgD06vb1PvddsWdTyKxaclHoEk9tmJEGkrCu596JFgfucCDLw5sKvllJY4WESKxCADcG+5HFjgk4KX/APP3jzADO/lqSBIATv8AqJFkshI3+1jD/pmY/wDzM60fyyVs2BqG3bgnc2BWM1lOqySsvmRmOHUArKvpjB4AYA3fewQe+HayCHJZkihrYrxYo3+kHYb7174BRkHzMAMkUXmqN5BG/b3UfWh9+RjVdL8aQMgczKeAyNSygk1wNnr4rbGPEUuXUS5dvPh5Omw8fvag2FvuCRhv03xRkHIklEfmAXckYsn4dRV/cXgNt1Dr+XhOl5AG/hG539/b98Znreb6dO3mSorMABYlUMd9tg3b5wL1noURkTNqreXmN3D7CMtXrPcX/TA+b6ekI8wAFGLFB/dVa/8A9Mbv2wFqP0vasrq/7rH/ANX9MLpchKzkqSkd2qpAp03wAFathtg+HK3CXACl2WOJuefrcj4AcjBcOQlDxZeOaliVTISDZMpIXjghQSO1m8ANGdAUPIxMaHy1kiUAWwtq1bgVWHs2YP4eXMFlaR1EUZUEAWdIq+fUxO3tgAJDK2YllgBVDojkYarCkJQF/wAV9tzhhmEdpMvAQVRC0jNo0qSAQqqPgkH9sBzlFWARIikawzEUSzBKAU+wJN/GCvxMYn8sonmBQxFjk3sCe/8AvhH0pc5IzSflK8QWOIM1h6Y6jYs77fvhrlM0jSS61RXX1yxk6iCq0G9qIqrr7YBVLk80sDzIP+qkm1NGSK0kFFW+DpBDbYT5F21LC/5TwoEoTAFm3DsBRWS9gVO4GPMlJObOVctIFMk2tqBZjsNxWw30/IxTlj5wMjR6ZLJlVLNEd2Q+pGPOpLFc4AmOXyoX82Q/mOfL1IfLoELz+k81++FS9McNcUcmrkHL+pWri1sMn3w9z0yjKQI4ALqWAcED1E/qFjjsReEeXf8ADt5hWRIt97saqNBGB7/NYDvqHU45oijuscxca2ZPzRQIokbuO3Y998dZjIyNMt6UjQpDqBrQRGGvtXc3740OTzKzpcsKzqy15iqBKNqO9USO3B++B+udGByUceRDTDW3mEn1gkblga3FEVgBeneJSGVM0HYBbWeM1IqmxbEfUNr/AN8bXpufXkZ2KVTp+oqCB34P+nOMh4OjaRp5ZBoHkBApA2FUvNexP74Gyv8Aw1ZwrhwFcb6/qU9yNNqb+Ttgre9bmysiiOYo+tgFUEFrOwIo3tfOBsv0uPLwvHGrqvm3bG9RKjcfHb9jhd0Do0uVIOYMIijLOpQGySKtiQKAF/cnDUZuSSJ/Mj0MsumrsEUCCD7EH/PGNxtTeIGxMTExxEWydLgzEQXMKGAk9Nmt6H+eCczl5HuLTGICum63AHIIJ4PAIwLmerQ5bLs8521GhyWNDYYyGd69NnkNu+Vy1Ea0GoWeBIRuuO1bbUqnnUPFUUfpycfmyfTrJpRp7am+oj2v98YrOSCSYHOsXSYWkq/UlGqoXQB7fvi7pHSVVwskzpId4pV3jk22oHY+1d8NZ/DzBjEUSLXTGdF/JCjk7n0nsF9zeNxzlegZosnkJl/yuJdxqo7Kyg7ng2NjjWeGYs6fOGb0j/3bLvV3ZG+BfCvQPwAkYSvOJNNcAAC6/Ud98FTeKCh3y7ge9/8A24Bd/wAz8keTn4CKFCUbiTfnbg1ubxXNDlzTJM8ZCAjUNSgG9IJHBI3q7AwP1fxbmBLqiiLwaRagAlTvd7G+2FcfiGEjVl1aNtR1xK+gODuTRBGr429sAZm+oqPU1Cb9M0JW+NrYjYMB+ofvhr0rNeXC2bzTAuo2OgKxJ4AZfrB4wJ4XiMsjBVdEbdtalGB7g0Cj/uBgDr//AFuajycCkQIdygpdj6j2G3H3wBfQ0b8Pms7OB5uaBWNTxpo+kHer/wBMLetvNHoKgJPJTnSdoYl2RAfbYk1yRvjX9djVI4PI1aIWry4iLK1Rpf1V7ffGYzmSGcllBaSCWQhodf6kC1QFjY2dvvgFnSc4siSCNk1yAF8sxpZN71If0uOdPesalUdMigQAu5LaWFkjjccmvYb4zEcaDSrwpC9URQeGWr9SsN1cb8HDbxSajycJGkaRTWVIsC2Ug71fHOAGnyeZyrefQlhajrhWqNfwg2Btudt8XZbxTkGOryQ0v6V8kMWP+JQN/kjCqLP5rp7WxZ4DxLGbRvvyL+Go/ONp4b6xlpFuKKI1uTEgDD7p9X7ixgGniLPiPLFmjYhxRGjXpsfqUcgYy3XpfNlg0xM8axrpUsEDavccldhsMb2J1ddtwbBH+YIOMGfDOdy8jnLyK0Pq0IzkEXwu9gUe/wAYA3r6mNoI1DEQxmVwDvVhP8tW3teK8ik7wy5mJE86SfzEjcgelRoUfBrfFiFsu156RZNUYVZNJ2K8q21WdXPxgNYbWaaNnWNdRO1gj2AIF6jsCPfAHt4ezISABlIWO5FJI1SAsw47amO/wMd5DrwnCR+nzS2loi28ekbmzRJvgjCHIZnMfUVj1oPMf1PGyr81tv2Hxg3M9WgmS54nidhtIFpwP0kOov32IwBxyigny3KgajuNSUmxYjsLsCjZ33wvmWKZrzEYjYKC0oNMB+lWPuw30Nf7YrhyS6SmUzC+W/plLku1LuNJHAY9iByTilRKras0gaKF1aRwdSMzV6gK3CL6d+LwHPiTMBbTOxyJdFcxlxQYdtY4JG22AXntDozCzLorWNpbrZXU/V/i7e+Cvx2ZJb86NPNqURzj0urbBQa207bDHMPTLeMnL+VrkWwpWSNqYXR5Fb7H3wBvieYHRAoj1CMBQ7DfbkH+YKt+2EPQhmRLogT1j1NE5GhgPa+D/wCCsMvEfUIZMw4lVCh9IfdWUjjV3Q/3uD7YXz5eTLnWh/ERex9TAfBH1e9rR+2AbdV8PTQquYhDRKSjHLqbIkOxF8acVdL6hnfPCJCDMraXbhQOSGI2Iqqwz6D4wDbB7/uSH/JzuD8P/PGvgz6OH0jTIASUIpuNjXf7ixgMjmmLrmpQjSK8p2U1apS7H9jWEr9Rya6ajzmXPdFYqPveoD96wy8NeJYEy6K31KNxuHJP8Ir1b7VyMFv4ugYWyBjagqQWYE3tpq7FcYBQnTJMzqSFvNVXJEsspK0Rsv8AeZTvYFCqvG/6hfl0w4YAH325+N72+MZfLdHzea8l5ZFTLltRiVPLehekGv22vvjWdVFRgexGMbjam8CfExMTHDQp8VZdXih1MFqVjuNjS7g17jAeW6WwIlyhVC2zI/0MvF1RsD35HfDnrXTZMxAscaAkyE6i2kJQBB9yDxQ98JH8LoxVpM8ySbh9AJFj9Kn2G4PvjuW2zKqiHp2dZTlhll0MzESMAFVrvWtcD2rGg6Pn4hA0U0pzWptyyquoGtqJHt+5wwynUoky6IjySDTpDbaiK5+49ufjCx8tmRSDOwMtbefDuRxZOwNY2Hknh6F0PlZmeBSfpLekHtV9h2F4EfwznIbeHPIVO1ybVzW+4J5/8GOM7FmowGbLIy3WuBt2PY6Qdr471veEb5jLyoY5C8TXahwVOriwa4Fkb4DQyZrNqAJ4MsS3pWTzQuo/FbmsJl6X+IzHliGNmUaiQ1V/3UCe3K84UZuFkXQsq5iG6CMaI+VP03/5WNb0N48plPxDGQOwpFkF6B8dyL+d9tsBf4izwgh/DZZdDsup970Acttf713wv/4diISTvpMcoT0lrpV254Bs72d8IxE+Ynp3EUpYM+urUVa6dyCO5Gx3xu4kEWWky8kwzMrqWCnaweAK4G1jBS6PN3OAoeZUN60XSNQ+rSRtXwSbo4R+KKdxmWWSPzFKwCj6ApUBjXB+pq9sPek9SjaMpqdfKVi0bArIFG5UkDSwPuKPtjN5PxY4YpmPVBLYJrgHar7j+Z2wQWEltY5RfmNeuOnjkPFlTRjf7fuMd+O2QzlWj1gKACoOpK/UNNih87+4wd0/JSLnFikYsAQwkNW6AendeeK3F4X9TzLZmeRo5oEZXOglSpattLmzX3P88An6d1J8vuJNcB21bH/4lNgjtdH9sG/8uycjeZFmVysg39DGv2Umx/2kjBfT85HAWOcymhmQr5ipYa9vSy2p29wfvjUeH/BeVhCS6WlfYhpO3t6eAQMAw8N9FbLqxbMSTs4G7nbb2H78nfjAHiDJZwStJDpmjavymIGggVY9wcaTMMBRZqAPvz8fP2wJmOrxqAxZQpFhmYL/AEO+IMkOsxvaOHhYGnLr6Ebmrrk7YIzvV4fw6xxyCVjINWnYnT6ya+wwbnfEsTei4XVgdQpmDEVtsKHvZvtjL5wZlp/MywgAFiMAaCqk/T27c3igputRTKwInZZHLtoS7RaX24274YdPdZppcwNoEQAKCACii/prazffjCM/jpDGJobCbDRLoFk+4JGNFn8s8eUMXLysECllbYm33Cr+kHm8Ahbo9QNmZAPNmcBOVCF99RrnSNgBsKxxmMxLlpTFCTMAAjLJv5jEajvsaHAHvh3mMqqyZSC1AjBmffTuxFVR+H29sJpOnSknNQszTFyTGe9sSdO3IFADna8B1P1mDNaY8zqymZjP5bkV5Z+/sfYj98FdLgbz4i+7WWdgKV9INONPoK1ydmvnCeLqTt5qZvLF47rVQMsdixY5IGHnhWFAQVdNIRiHAKgg0ASu2k/674BJPIwnfyygZr/LkIZXF36WN3vyrcY66flgZPLhZspMSKhkBMTH4uyp+1jisWdZaIO5kjZgTTHRrFfxLIu9D53vuawMUYIHy83nRg7I9Fl3/S21180cBb1XwpPGSTFEG0M7yKW0UCSbJ5Y/bHPS550sr+bDGGJ1NQGmtRVgdSGz22w06b4uYqySrrStLo12LsV7jvzY+RidP6ejs6ZbMiGFwQYpE9QuidLE6Wsi7F4AnIeM8oQpczLXqAkjVq3O4YC+e+Dun+I8k8waNQZXGpdMNPv3LH/PCvMeAp5F1SzoWRAqqichbIFk8kk2cVdN8O5jN6dafhYBGIiFoSSKtWD7AkYBoPGLzZhYMpGTbm5ZfooD1VXzjQZmJ1gUSPre/U1UL34HtjrpnQoICPLWiqaAbuh/v84t6t/Zj7jGFxtTeBPiYmJjho9zfWky0ILcvJoXkDcCySAaoWcZ3LSzmZ8tBPl8ysS7LInYk8tvZBqx3wz8QLljCn4mZogJSUKi99I+D2xlIcplyxeLNRgr+Y3mxgfNkr+xr7Y7lvtSqbyyyBTJN0pSiimYgK2ofUxAGy87+wwOOoZQlvL82CyPK0sfWpP1EGwq7Yqy2dzsbtL5qzBhRVHD0Dv9Dcf+DBTdfeaHQzrG6g2wjFvX6DGRwRvYNDG4Bg662WcaJW0KxDHSQj+540E33FYFzXW8zJG48zzkff015i78Ae3wMBz+Iy6kEngD0fTt/FEdv3G+KOgZYTzqoR9zu0Jqh7kHjAaPwvA0itM0oEK2JFUBSdttSMpUnesJ+r9WMjMqErFGwoIA2mrqgdtIPcc3g3xl11E/6TLFtKHm+T7339t/nCbylgH/AFCSxSn1JNGwII9iOCPtgNb4f8NwZu2zEySuR6fKNMQOSe99iBhj12KIZlYY4lJ8tUZlca0UEmtJ2utgbvc4o8H+F4dceeimkddJOkjctw1/7Y4zMEebqd0EGYY/lSCwdroEHZq4JrATMMWfMwQxzMoAjNEaAo3Ylm31cigcK45GRwitE8R/so32iZTdpqI9MgJ574u6VnooxmMvMCZiSrlWYeYWJJIo7LR9rxm5cwUJCFZoCCojfYLR424bvqGA3HhfLac0UogRoaUjcbVRI5P2rtsMZqfpck8rnLiEOpYimIc0TtRFk4beBs1pjzEusLpUKpkJoewvk/fGRGdVpCfMaKRmJLlrRiTye4+4wD3pXiTMQemTLzA8/QaJ+VIo/cUfvj6QeoynJ+esDeaU1CHvft/rhd03qf4XKp+OzEbOfpK2SwPFbW23esLJv+IsbH8pdIv6pLJ/ZFs7/JGCkUx6pO+v8PMpHBJCV9r4H2xdlvB+eceqPLrf6pCXb9/f3x1/7XzaD6sy3csERBfcAkEgXx/ngSbqWYYH9IQFzrmdyB2JUEDbj23wQ4HhXNKKfPQx2KIVAKUb7cYrbpGYVSP+aZfc3vQ/rqwgzbHTHJJMty/QkaC9z/e4GKM3mEjlaMLLMVNtpPfvx7d/nAaTKy5pTpGcyrpRtte4HcgHYmhh50+GCcxapBIy3pBUpW2+ykC/nGBSWckGPKaCBuzFj3vb43xsfDucWPLzTlNBjU+nzmY3XJU0BZwHk2T86XNyElX1KIV4JENnv2ckj7YFyOadjmJnikgVY9RiIA2rYhtjqY8nnfA/S5Vkiyv4mUEszkUL43o99z/QYs8Rr5EQy8bSO+ZItmJoC9zV0Ae2w2wCPI54z/myLIkqjSJ47JHtrUCyn6b34ONZ0rNnyp5bX0xAAx+pSd9wvNfB+cYuV/ImkicC1vRIpZXAO6sN9x2+14e9JzrpkpWIVyxGoGlLDffat/kYAPpHX0gkJ0oGYEEgflsCQT6dqI9sNxksjmCXUPl35Z4T6P3FbfuBjKr1uP8As5F1Q3Zhk3K/KSDe/a8CZfOlTq9RRQVUqfWADsTVHjAbnO+CHZlOWnTSyjXI/qZ2BNHbY7H+gwg6pFmMkzLKhaxUbogKvW5LDccc2O2DcpnJ4TrSQMDR1KRe+/qQ+ltvsb74e9N8dRM3l5hQORrA9P8A3Kd1+eR84BV07xYIiFkbywQCGjOtK9zGd1/7T+2NZkfECsmp9JTb85CDGb9+6H3B498KuseBcpmItWWCRuaKum6/yusJYv8Ah/nYQ3kZpPUKYURYPvyDzgPpEbhgCNweCO+Bur/R+4wq8IdEny0YSafzNIIVR9IF3d1d4YdRzCsjBTZR9LfBoGv5EYwuNqbwK8TExMcRF6LGyaX0H1E06F+QB7isZ7P+BMi+nQ7x0SW0gnV/PisOce49Ul5PJLCWEP4aswP+HeWG4zTqfcRn/fBWW8GonGecj+9Ff+uHuJj6zqnEDUjz/gjLy0TmGVv4ljIP+eDeneGoYYXRZ/zH2Mpi9Vdxse+D8TDPqcQNWY//AA7y+95pyT3MZ/3wwi8JxhQjZtnVRSgxbD+uG+Jhn1OIGoyNI0hWKGTytPdU2Pvt8/fCvN9EikDFp2MhoK+j6AOyjt98EYmGdU4gak+f8HwyEMM1IrgVr0Ekj598BQ+AIVNjOP8A/K/9caXEwzqnEDUth8LQrlpIPxDHWbLeX/phfkv+H2VV7kzDyL/DoK/1GNFiYZ1TiBqS5jwZA0rOuZcA7BSmrSAKoH2xfH4XiVGUZmi1U3lbj3798M8TDOqcQNQDeHYz9WZY7Af2Z4/ngH/2KhuU/i31SDST5fA225+Bh7iYZ1TiBqQQeCIVdG/FudApbj9v3xZkvB6REtHnpVYkkkR83vxh3iYZ0/EDUtl8Plvr6hIwsEgxbGv34wbnukRyZQ5bztAYgsyx1dG6r7/OLcTDOqcQNWfHgTLggrm5lI4peD3I++LZfByMQXz0zHg6kux7Yd4mGdU4gakmb8GxStcmbZvb8rdfgG+Pvg//ANnYfI8n8Q4P8YT+e1VgzEwz6nEDVmj/AMPoCN82/wD8rHeX/wCH+WU3+Klv4WsaLEwz6nEDUiyvgjLxn05qT5tPbjDLNeF8m++twaG4H/pgvEwzqnEDVT4f6NHlJGZMy5VuUKbf0HOHGazAZgVnZAARp0WCTwdx2wtxMM6pxA1N481HpUM5Zl/VpIs+9AYp6hmEZaU7k2diO1f7YXYg4x8z3k80sZYw/pqmJiYmPKa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3366"/>
              </a:solidFill>
            </a:endParaRPr>
          </a:p>
        </p:txBody>
      </p:sp>
      <p:pic>
        <p:nvPicPr>
          <p:cNvPr id="3078" name="Picture 6" descr="http://www.sustainablebabysteps.com/images/Ferning.jpg"/>
          <p:cNvPicPr>
            <a:picLocks noChangeAspect="1" noChangeArrowheads="1"/>
          </p:cNvPicPr>
          <p:nvPr/>
        </p:nvPicPr>
        <p:blipFill>
          <a:blip r:embed="rId3" cstate="print"/>
          <a:srcRect/>
          <a:stretch>
            <a:fillRect/>
          </a:stretch>
        </p:blipFill>
        <p:spPr bwMode="auto">
          <a:xfrm>
            <a:off x="0" y="1524000"/>
            <a:ext cx="4267200" cy="3081337"/>
          </a:xfrm>
          <a:prstGeom prst="rect">
            <a:avLst/>
          </a:prstGeom>
          <a:noFill/>
        </p:spPr>
      </p:pic>
      <p:sp>
        <p:nvSpPr>
          <p:cNvPr id="8" name="TextBox 7"/>
          <p:cNvSpPr txBox="1"/>
          <p:nvPr/>
        </p:nvSpPr>
        <p:spPr>
          <a:xfrm>
            <a:off x="762000" y="5029200"/>
            <a:ext cx="2057400" cy="769441"/>
          </a:xfrm>
          <a:prstGeom prst="rect">
            <a:avLst/>
          </a:prstGeom>
          <a:noFill/>
        </p:spPr>
        <p:txBody>
          <a:bodyPr wrap="square" rtlCol="0">
            <a:spAutoFit/>
          </a:bodyPr>
          <a:lstStyle/>
          <a:p>
            <a:r>
              <a:rPr lang="en-US" sz="4400" b="1" dirty="0">
                <a:solidFill>
                  <a:srgbClr val="003366"/>
                </a:solidFill>
              </a:rPr>
              <a:t>fern</a:t>
            </a:r>
          </a:p>
        </p:txBody>
      </p:sp>
    </p:spTree>
    <p:extLst>
      <p:ext uri="{BB962C8B-B14F-4D97-AF65-F5344CB8AC3E}">
        <p14:creationId xmlns:p14="http://schemas.microsoft.com/office/powerpoint/2010/main" val="129460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thymeandtimber.com/wp-content/uploads/2013/01/Like-a-Mustard-Seed4.jpg"/>
          <p:cNvPicPr>
            <a:picLocks noChangeAspect="1" noChangeArrowheads="1"/>
          </p:cNvPicPr>
          <p:nvPr/>
        </p:nvPicPr>
        <p:blipFill>
          <a:blip r:embed="rId2" cstate="print"/>
          <a:srcRect/>
          <a:stretch>
            <a:fillRect/>
          </a:stretch>
        </p:blipFill>
        <p:spPr bwMode="auto">
          <a:xfrm>
            <a:off x="0" y="-120535"/>
            <a:ext cx="9144000" cy="6978535"/>
          </a:xfrm>
          <a:prstGeom prst="rect">
            <a:avLst/>
          </a:prstGeom>
          <a:noFill/>
        </p:spPr>
      </p:pic>
    </p:spTree>
    <p:extLst>
      <p:ext uri="{BB962C8B-B14F-4D97-AF65-F5344CB8AC3E}">
        <p14:creationId xmlns:p14="http://schemas.microsoft.com/office/powerpoint/2010/main" val="353663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evaluation</a:t>
            </a:r>
          </a:p>
        </p:txBody>
      </p:sp>
      <p:sp>
        <p:nvSpPr>
          <p:cNvPr id="3" name="Content Placeholder 2"/>
          <p:cNvSpPr>
            <a:spLocks noGrp="1"/>
          </p:cNvSpPr>
          <p:nvPr>
            <p:ph idx="1"/>
          </p:nvPr>
        </p:nvSpPr>
        <p:spPr/>
        <p:txBody>
          <a:bodyPr/>
          <a:lstStyle/>
          <a:p>
            <a:r>
              <a:rPr lang="en-US" dirty="0"/>
              <a:t>Complete history</a:t>
            </a:r>
          </a:p>
          <a:p>
            <a:pPr lvl="1"/>
            <a:r>
              <a:rPr lang="en-US" dirty="0"/>
              <a:t>Menstrual features</a:t>
            </a:r>
          </a:p>
          <a:p>
            <a:pPr lvl="1"/>
            <a:r>
              <a:rPr lang="en-US" dirty="0"/>
              <a:t>Sexual history (intercourse frequency </a:t>
            </a:r>
            <a:r>
              <a:rPr lang="en-US" dirty="0" err="1"/>
              <a:t>etc</a:t>
            </a:r>
            <a:r>
              <a:rPr lang="en-US" dirty="0"/>
              <a:t>)</a:t>
            </a:r>
          </a:p>
          <a:p>
            <a:r>
              <a:rPr lang="en-US" dirty="0"/>
              <a:t>Complete physical examination of couples</a:t>
            </a:r>
          </a:p>
          <a:p>
            <a:r>
              <a:rPr lang="en-US" dirty="0"/>
              <a:t>Past medical and surgical history</a:t>
            </a:r>
          </a:p>
          <a:p>
            <a:r>
              <a:rPr lang="en-US" dirty="0"/>
              <a:t>Laboratory tests- CBC, STI tests, others if indicated</a:t>
            </a:r>
          </a:p>
          <a:p>
            <a:r>
              <a:rPr lang="en-US" dirty="0"/>
              <a:t>SFA</a:t>
            </a:r>
          </a:p>
        </p:txBody>
      </p:sp>
    </p:spTree>
    <p:extLst>
      <p:ext uri="{BB962C8B-B14F-4D97-AF65-F5344CB8AC3E}">
        <p14:creationId xmlns:p14="http://schemas.microsoft.com/office/powerpoint/2010/main" val="2448519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6543-A93F-4060-8BC6-64EEB9EECC77}"/>
              </a:ext>
            </a:extLst>
          </p:cNvPr>
          <p:cNvSpPr>
            <a:spLocks noGrp="1"/>
          </p:cNvSpPr>
          <p:nvPr>
            <p:ph type="title"/>
          </p:nvPr>
        </p:nvSpPr>
        <p:spPr/>
        <p:txBody>
          <a:bodyPr/>
          <a:lstStyle/>
          <a:p>
            <a:r>
              <a:rPr lang="en-US" dirty="0"/>
              <a:t>The FSH &amp; E2 evaluation</a:t>
            </a:r>
          </a:p>
        </p:txBody>
      </p:sp>
      <p:sp>
        <p:nvSpPr>
          <p:cNvPr id="3" name="Content Placeholder 2">
            <a:extLst>
              <a:ext uri="{FF2B5EF4-FFF2-40B4-BE49-F238E27FC236}">
                <a16:creationId xmlns:a16="http://schemas.microsoft.com/office/drawing/2014/main" id="{01123547-8322-45F4-9192-7CC3021B2FF2}"/>
              </a:ext>
            </a:extLst>
          </p:cNvPr>
          <p:cNvSpPr>
            <a:spLocks noGrp="1"/>
          </p:cNvSpPr>
          <p:nvPr>
            <p:ph idx="1"/>
          </p:nvPr>
        </p:nvSpPr>
        <p:spPr/>
        <p:txBody>
          <a:bodyPr>
            <a:normAutofit fontScale="70000" lnSpcReduction="20000"/>
          </a:bodyPr>
          <a:lstStyle/>
          <a:p>
            <a:r>
              <a:rPr lang="en-US" dirty="0"/>
              <a:t>In most women, and particularly in women older than 35 years, serum FSH and estradiol (E 2 ) levels should be obtained on cycle day 2 or 3. </a:t>
            </a:r>
          </a:p>
          <a:p>
            <a:r>
              <a:rPr lang="en-US" dirty="0"/>
              <a:t>Elevated FSH values (&gt;10 </a:t>
            </a:r>
            <a:r>
              <a:rPr lang="en-US" dirty="0" err="1"/>
              <a:t>mIU</a:t>
            </a:r>
            <a:r>
              <a:rPr lang="en-US" dirty="0"/>
              <a:t>/mL), suggest decreased ovarian reserve, which reflects the pool of viable oocytes remaining in the ovary. </a:t>
            </a:r>
          </a:p>
          <a:p>
            <a:r>
              <a:rPr lang="en-US" dirty="0"/>
              <a:t>Levels over 20 </a:t>
            </a:r>
            <a:r>
              <a:rPr lang="en-US" dirty="0" err="1"/>
              <a:t>mIU</a:t>
            </a:r>
            <a:r>
              <a:rPr lang="en-US" dirty="0"/>
              <a:t>/mL afford a particularly poor prognosis. However, although FSH levels tend to fluctuate from cycle to cycle, once the FSH level has been elevated in a given cycle, the overall prognosis is reduced. </a:t>
            </a:r>
          </a:p>
          <a:p>
            <a:r>
              <a:rPr lang="en-US" dirty="0"/>
              <a:t>E2 levels, if elevated on days 2 and 3 (&gt;70 </a:t>
            </a:r>
            <a:r>
              <a:rPr lang="en-US" dirty="0" err="1"/>
              <a:t>pg</a:t>
            </a:r>
            <a:r>
              <a:rPr lang="en-US" dirty="0"/>
              <a:t>/mL), do not allow for a valid interpretation of FSH values and may independently suggest a decreased prognosis regarding ovarian reserve </a:t>
            </a:r>
          </a:p>
        </p:txBody>
      </p:sp>
    </p:spTree>
    <p:extLst>
      <p:ext uri="{BB962C8B-B14F-4D97-AF65-F5344CB8AC3E}">
        <p14:creationId xmlns:p14="http://schemas.microsoft.com/office/powerpoint/2010/main" val="3754027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1799-95E1-40F3-8096-86C45C4A02A8}"/>
              </a:ext>
            </a:extLst>
          </p:cNvPr>
          <p:cNvSpPr>
            <a:spLocks noGrp="1"/>
          </p:cNvSpPr>
          <p:nvPr>
            <p:ph type="title"/>
          </p:nvPr>
        </p:nvSpPr>
        <p:spPr/>
        <p:txBody>
          <a:bodyPr>
            <a:normAutofit fontScale="90000"/>
          </a:bodyPr>
          <a:lstStyle/>
          <a:p>
            <a:r>
              <a:rPr lang="en-US" dirty="0" err="1"/>
              <a:t>Antimüllerian</a:t>
            </a:r>
            <a:r>
              <a:rPr lang="en-US" dirty="0"/>
              <a:t> hormone (AMH) or </a:t>
            </a:r>
            <a:r>
              <a:rPr lang="en-US" dirty="0" err="1"/>
              <a:t>müllerian</a:t>
            </a:r>
            <a:r>
              <a:rPr lang="en-US" dirty="0"/>
              <a:t>-inhibiting substance (MIS) </a:t>
            </a:r>
          </a:p>
        </p:txBody>
      </p:sp>
      <p:sp>
        <p:nvSpPr>
          <p:cNvPr id="3" name="Content Placeholder 2">
            <a:extLst>
              <a:ext uri="{FF2B5EF4-FFF2-40B4-BE49-F238E27FC236}">
                <a16:creationId xmlns:a16="http://schemas.microsoft.com/office/drawing/2014/main" id="{31ECF09A-2DA6-46E8-B2DB-55B8A7A84CF1}"/>
              </a:ext>
            </a:extLst>
          </p:cNvPr>
          <p:cNvSpPr>
            <a:spLocks noGrp="1"/>
          </p:cNvSpPr>
          <p:nvPr>
            <p:ph idx="1"/>
          </p:nvPr>
        </p:nvSpPr>
        <p:spPr>
          <a:xfrm>
            <a:off x="457200" y="1600200"/>
            <a:ext cx="8229600" cy="4724400"/>
          </a:xfrm>
        </p:spPr>
        <p:txBody>
          <a:bodyPr>
            <a:normAutofit fontScale="85000" lnSpcReduction="10000"/>
          </a:bodyPr>
          <a:lstStyle/>
          <a:p>
            <a:r>
              <a:rPr lang="en-US" sz="2400" dirty="0"/>
              <a:t>Has become a valuable standard for assessing ovarian reserve. </a:t>
            </a:r>
          </a:p>
          <a:p>
            <a:r>
              <a:rPr lang="en-US" sz="2400" dirty="0"/>
              <a:t>AMH, which is produced by the granulosa cells of small growing follicles, physiologically suppresses FSH stimulation of sustained follicular growth. </a:t>
            </a:r>
          </a:p>
          <a:p>
            <a:r>
              <a:rPr lang="en-US" sz="2400" dirty="0"/>
              <a:t>Levels are highest in young women and lower with reproductive aging; various nomograms by age have been established.</a:t>
            </a:r>
          </a:p>
          <a:p>
            <a:r>
              <a:rPr lang="en-US" sz="2400" dirty="0"/>
              <a:t>Serum AMH decreases with aging, and when levels reach 0.05 ng/mL (essentially undetectable levels), menopause occurs within 4 to 5 years.</a:t>
            </a:r>
          </a:p>
          <a:p>
            <a:r>
              <a:rPr lang="en-US" sz="2400" dirty="0"/>
              <a:t>Levels are higher in women with polycystic ovary syndrome (PCOS).</a:t>
            </a:r>
          </a:p>
          <a:p>
            <a:r>
              <a:rPr lang="en-US" sz="2400" dirty="0"/>
              <a:t>In terms of ovarian reserve, higher levels (&gt;2 ng/mL) suggest a larger cohort of small available follicles and low levels (&lt;0.5 ng/mL) suggest a decreased ovarian reserve, with the levels of AMH reflecting the sensitivity of the ovary to gonadotropic stimulation, and thus the choice of treatment when ovarian stimulation is desired</a:t>
            </a:r>
          </a:p>
        </p:txBody>
      </p:sp>
    </p:spTree>
    <p:extLst>
      <p:ext uri="{BB962C8B-B14F-4D97-AF65-F5344CB8AC3E}">
        <p14:creationId xmlns:p14="http://schemas.microsoft.com/office/powerpoint/2010/main" val="3139222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Tests performed to evaluate couples with infertility problems</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1"/>
            <a:ext cx="89916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552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F1B74-E6E2-40EC-BEE7-C2A5B8D39091}"/>
              </a:ext>
            </a:extLst>
          </p:cNvPr>
          <p:cNvSpPr>
            <a:spLocks noGrp="1"/>
          </p:cNvSpPr>
          <p:nvPr>
            <p:ph type="title"/>
          </p:nvPr>
        </p:nvSpPr>
        <p:spPr/>
        <p:txBody>
          <a:bodyPr>
            <a:normAutofit fontScale="90000"/>
          </a:bodyPr>
          <a:lstStyle/>
          <a:p>
            <a:r>
              <a:rPr lang="en-US" dirty="0"/>
              <a:t>Use of Ultrasound in the Diagnostic Evaluation</a:t>
            </a:r>
          </a:p>
        </p:txBody>
      </p:sp>
      <p:sp>
        <p:nvSpPr>
          <p:cNvPr id="3" name="Content Placeholder 2">
            <a:extLst>
              <a:ext uri="{FF2B5EF4-FFF2-40B4-BE49-F238E27FC236}">
                <a16:creationId xmlns:a16="http://schemas.microsoft.com/office/drawing/2014/main" id="{6E5BC5BF-1CE2-403C-9879-7A7481488896}"/>
              </a:ext>
            </a:extLst>
          </p:cNvPr>
          <p:cNvSpPr>
            <a:spLocks noGrp="1"/>
          </p:cNvSpPr>
          <p:nvPr>
            <p:ph idx="1"/>
          </p:nvPr>
        </p:nvSpPr>
        <p:spPr/>
        <p:txBody>
          <a:bodyPr>
            <a:normAutofit fontScale="70000" lnSpcReduction="20000"/>
          </a:bodyPr>
          <a:lstStyle/>
          <a:p>
            <a:r>
              <a:rPr lang="en-US" dirty="0"/>
              <a:t>It is most common to carry out a pelvic ultrasound evaluation as part of the investigation. </a:t>
            </a:r>
          </a:p>
          <a:p>
            <a:r>
              <a:rPr lang="en-US" dirty="0"/>
              <a:t>By so doing, significant pathology such as:</a:t>
            </a:r>
          </a:p>
          <a:p>
            <a:pPr lvl="1"/>
            <a:r>
              <a:rPr lang="en-US" dirty="0"/>
              <a:t>fibroids, </a:t>
            </a:r>
          </a:p>
          <a:p>
            <a:pPr lvl="1"/>
            <a:r>
              <a:rPr lang="en-US" dirty="0"/>
              <a:t>endometriosis, </a:t>
            </a:r>
          </a:p>
          <a:p>
            <a:pPr lvl="1"/>
            <a:r>
              <a:rPr lang="en-US" dirty="0"/>
              <a:t>Polyps</a:t>
            </a:r>
          </a:p>
          <a:p>
            <a:pPr lvl="1"/>
            <a:r>
              <a:rPr lang="en-US" dirty="0"/>
              <a:t>Adenomyosis.</a:t>
            </a:r>
          </a:p>
          <a:p>
            <a:pPr lvl="1"/>
            <a:r>
              <a:rPr lang="en-US" dirty="0"/>
              <a:t>Polycystic ovaries, which are prevalent, can be appreciated; and finally an antral follicle count (AFC) can be obtained, which is similar in value to the measurement of AMH, </a:t>
            </a:r>
          </a:p>
          <a:p>
            <a:r>
              <a:rPr lang="en-US" dirty="0"/>
              <a:t>In the assessment of ovarian reserve. An age-related nomogram for AFCs has also been reported. For standardization it has been suggested that the AFC be obtained on cycle days 2 to 4 </a:t>
            </a:r>
          </a:p>
        </p:txBody>
      </p:sp>
    </p:spTree>
    <p:extLst>
      <p:ext uri="{BB962C8B-B14F-4D97-AF65-F5344CB8AC3E}">
        <p14:creationId xmlns:p14="http://schemas.microsoft.com/office/powerpoint/2010/main" val="2962454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in infertility cases</a:t>
            </a:r>
          </a:p>
        </p:txBody>
      </p:sp>
      <p:sp>
        <p:nvSpPr>
          <p:cNvPr id="3" name="Content Placeholder 2"/>
          <p:cNvSpPr>
            <a:spLocks noGrp="1"/>
          </p:cNvSpPr>
          <p:nvPr>
            <p:ph idx="1"/>
          </p:nvPr>
        </p:nvSpPr>
        <p:spPr/>
        <p:txBody>
          <a:bodyPr>
            <a:normAutofit/>
          </a:bodyPr>
          <a:lstStyle/>
          <a:p>
            <a:endParaRPr lang="en-US" dirty="0"/>
          </a:p>
          <a:p>
            <a:r>
              <a:rPr lang="en-US" dirty="0"/>
              <a:t>First line:</a:t>
            </a:r>
          </a:p>
          <a:p>
            <a:endParaRPr lang="en-US" dirty="0"/>
          </a:p>
          <a:p>
            <a:endParaRPr lang="en-US" dirty="0"/>
          </a:p>
          <a:p>
            <a:endParaRPr lang="en-US" dirty="0"/>
          </a:p>
          <a:p>
            <a:r>
              <a:rPr lang="en-US" dirty="0"/>
              <a:t>Second line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752600"/>
            <a:ext cx="3676650"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Brace 3"/>
          <p:cNvSpPr/>
          <p:nvPr/>
        </p:nvSpPr>
        <p:spPr>
          <a:xfrm>
            <a:off x="2971800" y="1752600"/>
            <a:ext cx="685800" cy="20145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843337"/>
            <a:ext cx="688975"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56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600200"/>
            <a:ext cx="8229600" cy="4983162"/>
          </a:xfrm>
        </p:spPr>
        <p:txBody>
          <a:bodyPr>
            <a:normAutofit fontScale="55000" lnSpcReduction="20000"/>
          </a:bodyPr>
          <a:lstStyle/>
          <a:p>
            <a:r>
              <a:rPr lang="en-US" sz="3800" b="1" dirty="0"/>
              <a:t>Primary Infertility: </a:t>
            </a:r>
            <a:r>
              <a:rPr lang="en-US" sz="3800" dirty="0"/>
              <a:t>is the failure of a couple to conceive after 12 months of frequent, unprotected intercourse.</a:t>
            </a:r>
          </a:p>
          <a:p>
            <a:r>
              <a:rPr lang="en-US" sz="3800" b="1" dirty="0"/>
              <a:t>Secondary infertility: </a:t>
            </a:r>
            <a:r>
              <a:rPr lang="en-US" sz="3800" dirty="0"/>
              <a:t>inability to become pregnant or the inability to carry a pregnancy to a live birth following either a previous pregnancy or a previous ability to carry a pregnancy to a live birth.</a:t>
            </a:r>
          </a:p>
          <a:p>
            <a:r>
              <a:rPr lang="en-US" sz="3800" dirty="0"/>
              <a:t>For most couples, the correct term should be </a:t>
            </a:r>
            <a:r>
              <a:rPr lang="en-US" sz="3800" b="1" dirty="0"/>
              <a:t>subfertility</a:t>
            </a:r>
            <a:r>
              <a:rPr lang="en-US" sz="3800" dirty="0"/>
              <a:t> , suggesting a decreased capacity for pregnancy but not an impossible feat.</a:t>
            </a:r>
          </a:p>
          <a:p>
            <a:r>
              <a:rPr lang="en-US" sz="3800" b="1" dirty="0"/>
              <a:t>Reproductive age: </a:t>
            </a:r>
            <a:r>
              <a:rPr lang="en-US" sz="3800" dirty="0"/>
              <a:t>15-45 years.</a:t>
            </a:r>
          </a:p>
          <a:p>
            <a:r>
              <a:rPr lang="en-US" sz="3800" b="1" dirty="0"/>
              <a:t>Fecundibility: </a:t>
            </a:r>
            <a:r>
              <a:rPr lang="en-US" sz="3800" dirty="0"/>
              <a:t>is the probability of achieving a pregnancy in one menstrual cycle and is estimated to be 20% to 25% in healthy young couples.</a:t>
            </a:r>
          </a:p>
          <a:p>
            <a:r>
              <a:rPr lang="en-US" sz="3800" b="1" dirty="0"/>
              <a:t>Fecundity: </a:t>
            </a:r>
            <a:r>
              <a:rPr lang="en-US" sz="3800" dirty="0"/>
              <a:t>is the probability of achieving a live birth in one menstrual cycle.</a:t>
            </a:r>
          </a:p>
          <a:p>
            <a:r>
              <a:rPr lang="en-US" sz="3800" b="1" dirty="0"/>
              <a:t>Impaired fecundity</a:t>
            </a:r>
            <a:r>
              <a:rPr lang="en-US" sz="3800" dirty="0"/>
              <a:t>, which is a more general term applying to all women who have difficulty conceiving or carrying a pregnancy to term</a:t>
            </a:r>
          </a:p>
          <a:p>
            <a:endParaRPr lang="en-US" dirty="0"/>
          </a:p>
        </p:txBody>
      </p:sp>
    </p:spTree>
    <p:extLst>
      <p:ext uri="{BB962C8B-B14F-4D97-AF65-F5344CB8AC3E}">
        <p14:creationId xmlns:p14="http://schemas.microsoft.com/office/powerpoint/2010/main" val="92967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Hysterosalpingoram</a:t>
            </a:r>
            <a:r>
              <a:rPr lang="en-US" dirty="0"/>
              <a:t> (HSG)</a:t>
            </a:r>
          </a:p>
        </p:txBody>
      </p:sp>
      <p:sp>
        <p:nvSpPr>
          <p:cNvPr id="3" name="Content Placeholder 2"/>
          <p:cNvSpPr>
            <a:spLocks noGrp="1"/>
          </p:cNvSpPr>
          <p:nvPr>
            <p:ph idx="1"/>
          </p:nvPr>
        </p:nvSpPr>
        <p:spPr/>
        <p:txBody>
          <a:bodyPr/>
          <a:lstStyle/>
          <a:p>
            <a:r>
              <a:rPr lang="en-US" dirty="0"/>
              <a:t>A </a:t>
            </a:r>
            <a:r>
              <a:rPr lang="en-US" dirty="0" err="1"/>
              <a:t>hysterosalpingogram</a:t>
            </a:r>
            <a:r>
              <a:rPr lang="en-US" dirty="0"/>
              <a:t> or HSG is an x-ray procedure used to see whether the fallopian tubes are patent and if the uterine cavity is normal. </a:t>
            </a:r>
          </a:p>
          <a:p>
            <a:r>
              <a:rPr lang="en-US" dirty="0"/>
              <a:t>HSG is an outpatient procedure that usually takes less than 5 minutes to perform.</a:t>
            </a:r>
          </a:p>
          <a:p>
            <a:r>
              <a:rPr lang="en-US" dirty="0"/>
              <a:t>Usually performed in the first 7 days of the cycle</a:t>
            </a:r>
          </a:p>
        </p:txBody>
      </p:sp>
    </p:spTree>
    <p:extLst>
      <p:ext uri="{BB962C8B-B14F-4D97-AF65-F5344CB8AC3E}">
        <p14:creationId xmlns:p14="http://schemas.microsoft.com/office/powerpoint/2010/main" val="4235579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a:t>
            </a:r>
            <a:r>
              <a:rPr lang="en-US" dirty="0" err="1"/>
              <a:t>Hysterosalpingoram</a:t>
            </a:r>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629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216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HSG in </a:t>
            </a:r>
            <a:r>
              <a:rPr lang="en-US" dirty="0" err="1"/>
              <a:t>hydrosalpinx</a:t>
            </a:r>
            <a:endParaRPr lang="en-US" dirty="0"/>
          </a:p>
        </p:txBody>
      </p:sp>
      <p:sp>
        <p:nvSpPr>
          <p:cNvPr id="4" name="AutoShape 2" descr="Image result for hysterosalpingogram hydrosalpin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hysterosalpingogram hydrosalpin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905000"/>
            <a:ext cx="4953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69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Unilateral blocked tube in HSG</a:t>
            </a:r>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7315199" cy="380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543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Asherman’s</a:t>
            </a:r>
            <a:r>
              <a:rPr lang="en-US" dirty="0"/>
              <a:t> Syndrome</a:t>
            </a:r>
          </a:p>
        </p:txBody>
      </p:sp>
      <p:sp>
        <p:nvSpPr>
          <p:cNvPr id="3" name="Content Placeholder 2"/>
          <p:cNvSpPr>
            <a:spLocks noGrp="1"/>
          </p:cNvSpPr>
          <p:nvPr>
            <p:ph idx="1"/>
          </p:nvPr>
        </p:nvSpPr>
        <p:spPr>
          <a:xfrm>
            <a:off x="457200" y="1600200"/>
            <a:ext cx="4038600" cy="4525963"/>
          </a:xfrm>
        </p:spPr>
        <p:txBody>
          <a:bodyPr>
            <a:normAutofit lnSpcReduction="10000"/>
          </a:bodyPr>
          <a:lstStyle/>
          <a:p>
            <a:r>
              <a:rPr lang="en-US" dirty="0"/>
              <a:t>Intrauterine adhesions (I-</a:t>
            </a:r>
            <a:r>
              <a:rPr lang="en-US" dirty="0" err="1"/>
              <a:t>st</a:t>
            </a:r>
            <a:r>
              <a:rPr lang="en-US" dirty="0"/>
              <a:t> figure hysteroscopy, II-</a:t>
            </a:r>
            <a:r>
              <a:rPr lang="en-US" dirty="0" err="1"/>
              <a:t>ed</a:t>
            </a:r>
            <a:r>
              <a:rPr lang="en-US" dirty="0"/>
              <a:t> figure HSG)</a:t>
            </a:r>
          </a:p>
          <a:p>
            <a:r>
              <a:rPr lang="en-US" dirty="0"/>
              <a:t>After vigorous curettage </a:t>
            </a:r>
          </a:p>
          <a:p>
            <a:r>
              <a:rPr lang="en-US" dirty="0"/>
              <a:t>Secondary amenorrhea</a:t>
            </a:r>
          </a:p>
          <a:p>
            <a:r>
              <a:rPr lang="en-US" dirty="0" err="1"/>
              <a:t>Hypomenorrhea</a:t>
            </a:r>
            <a:endParaRPr lang="en-US" dirty="0"/>
          </a:p>
          <a:p>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1371600"/>
            <a:ext cx="3276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3962400"/>
            <a:ext cx="32766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3048000" y="2590800"/>
            <a:ext cx="3200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67000" y="3200400"/>
            <a:ext cx="42672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048000" y="2438400"/>
            <a:ext cx="449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281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Uterine anomalies in HSG</a:t>
            </a:r>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724947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790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Patent tubes at Laparoscopy</a:t>
            </a:r>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05000" y="1600200"/>
            <a:ext cx="59055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32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1"/>
                </a:solidFill>
              </a:rPr>
              <a:t>Hydrosalpinx</a:t>
            </a:r>
            <a:r>
              <a:rPr lang="en-US" dirty="0">
                <a:solidFill>
                  <a:schemeClr val="tx1"/>
                </a:solidFill>
              </a:rPr>
              <a:t> at Laparoscopy</a:t>
            </a:r>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400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3276600" y="1066800"/>
            <a:ext cx="2819400" cy="2590800"/>
          </a:xfrm>
          <a:prstGeom prst="straightConnector1">
            <a:avLst/>
          </a:prstGeom>
          <a:solidFill>
            <a:schemeClr val="accent1"/>
          </a:solidFill>
          <a:ln w="12700" cap="sq"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506539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F5E5-2B66-491E-A65E-52277A046525}"/>
              </a:ext>
            </a:extLst>
          </p:cNvPr>
          <p:cNvSpPr>
            <a:spLocks noGrp="1"/>
          </p:cNvSpPr>
          <p:nvPr>
            <p:ph type="title"/>
          </p:nvPr>
        </p:nvSpPr>
        <p:spPr/>
        <p:txBody>
          <a:bodyPr/>
          <a:lstStyle/>
          <a:p>
            <a:r>
              <a:rPr lang="en-US" sz="2800" dirty="0">
                <a:solidFill>
                  <a:schemeClr val="tx1"/>
                </a:solidFill>
                <a:effectLst/>
              </a:rPr>
              <a:t>Diagnosis of Luteal Deficiency (Is This a True Diagnosis?)</a:t>
            </a:r>
          </a:p>
        </p:txBody>
      </p:sp>
      <p:sp>
        <p:nvSpPr>
          <p:cNvPr id="3" name="Content Placeholder 2">
            <a:extLst>
              <a:ext uri="{FF2B5EF4-FFF2-40B4-BE49-F238E27FC236}">
                <a16:creationId xmlns:a16="http://schemas.microsoft.com/office/drawing/2014/main" id="{E390BCB3-2B9D-4EF8-91A8-5E4D255B01EF}"/>
              </a:ext>
            </a:extLst>
          </p:cNvPr>
          <p:cNvSpPr>
            <a:spLocks noGrp="1"/>
          </p:cNvSpPr>
          <p:nvPr>
            <p:ph idx="1"/>
          </p:nvPr>
        </p:nvSpPr>
        <p:spPr/>
        <p:txBody>
          <a:bodyPr/>
          <a:lstStyle/>
          <a:p>
            <a:r>
              <a:rPr lang="en-US" sz="1800" dirty="0">
                <a:effectLst/>
              </a:rPr>
              <a:t>Although suggested for many years, it has never been established that luteal phase defects cause infertility. </a:t>
            </a:r>
          </a:p>
          <a:p>
            <a:r>
              <a:rPr lang="en-US" sz="1800" dirty="0">
                <a:effectLst/>
              </a:rPr>
              <a:t>The diagnosis of luteal deficiency used to be made upon finding serum progesterone levels consistently below 10 ng/mL 1 week before menses or finding consistent evidence for a histologic delay (&gt;3 days) in the pattern of the normal secretory endometrium, indicating an inadequate effect of progesterone on the endometrium. </a:t>
            </a:r>
          </a:p>
          <a:p>
            <a:r>
              <a:rPr lang="en-US" sz="1800" dirty="0">
                <a:effectLst/>
              </a:rPr>
              <a:t>This endometrial defect had to be found in two consecutive cycles. </a:t>
            </a:r>
          </a:p>
          <a:p>
            <a:r>
              <a:rPr lang="en-US" sz="1800" dirty="0">
                <a:effectLst/>
              </a:rPr>
              <a:t>There is at least a 10% disagreement of more than 2 days when the same observer dated the specimens on two separate occasions, and even more interobserver variability. </a:t>
            </a:r>
          </a:p>
          <a:p>
            <a:r>
              <a:rPr lang="en-US" sz="1800" dirty="0">
                <a:effectLst/>
              </a:rPr>
              <a:t>As noted earlier, more recent studies have confirmed the lack of efficacy of the endometrial biopsy.</a:t>
            </a:r>
          </a:p>
          <a:p>
            <a:r>
              <a:rPr lang="en-US" sz="1800" dirty="0">
                <a:effectLst/>
              </a:rPr>
              <a:t> </a:t>
            </a:r>
            <a:r>
              <a:rPr lang="en-US" sz="1800" b="1" u="sng" dirty="0">
                <a:effectLst/>
              </a:rPr>
              <a:t>Routine endometrial biopsies for the diagnosis of infertility should not be carried out.</a:t>
            </a:r>
          </a:p>
        </p:txBody>
      </p:sp>
    </p:spTree>
    <p:extLst>
      <p:ext uri="{BB962C8B-B14F-4D97-AF65-F5344CB8AC3E}">
        <p14:creationId xmlns:p14="http://schemas.microsoft.com/office/powerpoint/2010/main" val="2026497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values for Seminal Fluid Analysis</a:t>
            </a:r>
            <a:br>
              <a:rPr lang="en-US" dirty="0"/>
            </a:br>
            <a:r>
              <a:rPr lang="en-US" dirty="0"/>
              <a:t>(SFA)</a:t>
            </a:r>
          </a:p>
        </p:txBody>
      </p:sp>
      <p:sp>
        <p:nvSpPr>
          <p:cNvPr id="3" name="Content Placeholder 2"/>
          <p:cNvSpPr>
            <a:spLocks noGrp="1"/>
          </p:cNvSpPr>
          <p:nvPr>
            <p:ph idx="1"/>
          </p:nvPr>
        </p:nvSpPr>
        <p:spPr>
          <a:xfrm>
            <a:off x="457200" y="1417638"/>
            <a:ext cx="4648200" cy="5211762"/>
          </a:xfrm>
        </p:spPr>
        <p:txBody>
          <a:bodyPr>
            <a:normAutofit lnSpcReduction="10000"/>
          </a:bodyPr>
          <a:lstStyle/>
          <a:p>
            <a:r>
              <a:rPr lang="en-US" sz="1600" dirty="0"/>
              <a:t>A normal semen analysis excludes a male cause for infertility in more than 90% of men.</a:t>
            </a:r>
          </a:p>
          <a:p>
            <a:r>
              <a:rPr lang="en-US" sz="1600" dirty="0"/>
              <a:t>Specimen is usually obtained by masturbation after 2 to 3 days of abstinence.</a:t>
            </a:r>
          </a:p>
          <a:p>
            <a:r>
              <a:rPr lang="en-US" sz="1600" dirty="0"/>
              <a:t>Best to collect the specimen in a clean (not necessarily sterile) wide-mouthed jar</a:t>
            </a:r>
          </a:p>
          <a:p>
            <a:r>
              <a:rPr lang="en-US" sz="1600" dirty="0"/>
              <a:t>Analysis of the specimen should be performed within 1 hour of ejaculation.</a:t>
            </a:r>
          </a:p>
          <a:p>
            <a:r>
              <a:rPr lang="en-US" sz="1600" dirty="0"/>
              <a:t>The first quarter of the ejaculate usually has the greatest density of sperms</a:t>
            </a:r>
          </a:p>
          <a:p>
            <a:r>
              <a:rPr lang="en-US" sz="1600" dirty="0"/>
              <a:t>The degree of sperm motility should be determined as soon as possible after liquefaction, which usually occurs 15 to 20 minutes after ejaculation. </a:t>
            </a:r>
          </a:p>
          <a:p>
            <a:r>
              <a:rPr lang="en-US" sz="1600" dirty="0"/>
              <a:t>Sperm motility begins to decline 2 hours after ejaculation, and it is best to examine the specimen within this period. </a:t>
            </a:r>
          </a:p>
          <a:p>
            <a:r>
              <a:rPr lang="en-US" sz="1600" dirty="0"/>
              <a:t>Semen should not be exposed to marked changes in temperature and, if collected at home during cold weather, the specimen should be kept warm during transport to the laboratory.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76399"/>
            <a:ext cx="3914775"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94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6773-C7DA-4DD0-A0CE-285BA533C974}"/>
              </a:ext>
            </a:extLst>
          </p:cNvPr>
          <p:cNvSpPr>
            <a:spLocks noGrp="1"/>
          </p:cNvSpPr>
          <p:nvPr>
            <p:ph type="title"/>
          </p:nvPr>
        </p:nvSpPr>
        <p:spPr/>
        <p:txBody>
          <a:bodyPr>
            <a:normAutofit fontScale="90000"/>
          </a:bodyPr>
          <a:lstStyle/>
          <a:p>
            <a:r>
              <a:rPr lang="en-US" dirty="0"/>
              <a:t>The prognosis for live birth among untreated infertile couples</a:t>
            </a:r>
          </a:p>
        </p:txBody>
      </p:sp>
      <p:pic>
        <p:nvPicPr>
          <p:cNvPr id="4" name="Content Placeholder 3">
            <a:extLst>
              <a:ext uri="{FF2B5EF4-FFF2-40B4-BE49-F238E27FC236}">
                <a16:creationId xmlns:a16="http://schemas.microsoft.com/office/drawing/2014/main" id="{9159FFA0-0C61-411D-9A88-5E592A9FC4DB}"/>
              </a:ext>
            </a:extLst>
          </p:cNvPr>
          <p:cNvPicPr>
            <a:picLocks noGrp="1" noChangeAspect="1"/>
          </p:cNvPicPr>
          <p:nvPr>
            <p:ph idx="1"/>
          </p:nvPr>
        </p:nvPicPr>
        <p:blipFill>
          <a:blip r:embed="rId2"/>
          <a:stretch>
            <a:fillRect/>
          </a:stretch>
        </p:blipFill>
        <p:spPr>
          <a:xfrm>
            <a:off x="5562600" y="1676400"/>
            <a:ext cx="2682472" cy="3895682"/>
          </a:xfrm>
          <a:prstGeom prst="rect">
            <a:avLst/>
          </a:prstGeom>
        </p:spPr>
      </p:pic>
      <p:pic>
        <p:nvPicPr>
          <p:cNvPr id="15362" name="Picture 2" descr="https://d1niluoi1dd30v.cloudfront.net/C20130004094/B9780323322874000429/f42-02-9780323322874.jpg?Signature=W7ffj-p6WFO6UdR0bvpozU2OnxhPfxVDCWiu3AFA%7ElSaecS8MHC6O74egZ5MvVwI1a7A%7EVWyygkzj4WpUDDTHU9o7HFibwXOxlIeLXJ453FmucZtVvs0SfDyP8aaIFUM9GgtijsrtQI6A9VjiqYrk-pOhLGhS3Xsak2ljtUnjfM_&amp;Expires=1592625779&amp;Key-Pair-Id=APKAICLNFGBCWWYGVIZQ">
            <a:extLst>
              <a:ext uri="{FF2B5EF4-FFF2-40B4-BE49-F238E27FC236}">
                <a16:creationId xmlns:a16="http://schemas.microsoft.com/office/drawing/2014/main" id="{54F2D53A-7FD5-43FC-B40F-8657FD4EA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4152900" cy="341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176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 causes of infertility</a:t>
            </a:r>
          </a:p>
        </p:txBody>
      </p:sp>
      <p:sp>
        <p:nvSpPr>
          <p:cNvPr id="3" name="Content Placeholder 2"/>
          <p:cNvSpPr>
            <a:spLocks noGrp="1"/>
          </p:cNvSpPr>
          <p:nvPr>
            <p:ph idx="1"/>
          </p:nvPr>
        </p:nvSpPr>
        <p:spPr/>
        <p:txBody>
          <a:bodyPr/>
          <a:lstStyle/>
          <a:p>
            <a:r>
              <a:rPr lang="en-US" dirty="0"/>
              <a:t>hypothalamic–pituitary disease that causes gonadal dysfunction (1%–2%), </a:t>
            </a:r>
          </a:p>
          <a:p>
            <a:r>
              <a:rPr lang="en-US" dirty="0"/>
              <a:t>testicular disease (30%–40%), </a:t>
            </a:r>
          </a:p>
          <a:p>
            <a:r>
              <a:rPr lang="en-US" dirty="0"/>
              <a:t>post-testicular defects that cause disorders of sperm transport or ejaculation (10%–20%),</a:t>
            </a:r>
          </a:p>
          <a:p>
            <a:r>
              <a:rPr lang="en-US" dirty="0"/>
              <a:t>unexplained infertility (40%–50%</a:t>
            </a:r>
          </a:p>
        </p:txBody>
      </p:sp>
    </p:spTree>
    <p:extLst>
      <p:ext uri="{BB962C8B-B14F-4D97-AF65-F5344CB8AC3E}">
        <p14:creationId xmlns:p14="http://schemas.microsoft.com/office/powerpoint/2010/main" val="13254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abnormal semen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114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1600" y="1981200"/>
            <a:ext cx="3581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00200"/>
            <a:ext cx="35814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814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causes</a:t>
            </a:r>
          </a:p>
        </p:txBody>
      </p:sp>
      <p:sp>
        <p:nvSpPr>
          <p:cNvPr id="3" name="Content Placeholder 2"/>
          <p:cNvSpPr>
            <a:spLocks noGrp="1"/>
          </p:cNvSpPr>
          <p:nvPr>
            <p:ph idx="1"/>
          </p:nvPr>
        </p:nvSpPr>
        <p:spPr/>
        <p:txBody>
          <a:bodyPr>
            <a:normAutofit fontScale="85000" lnSpcReduction="10000"/>
          </a:bodyPr>
          <a:lstStyle/>
          <a:p>
            <a:r>
              <a:rPr lang="en-US" dirty="0"/>
              <a:t>For individuals with abnormal sperm concentrations or signs of androgen deficiency.</a:t>
            </a:r>
          </a:p>
          <a:p>
            <a:r>
              <a:rPr lang="en-US" dirty="0"/>
              <a:t>Serum testosterone, FSH, and LH levels will identify primary hypogonadism (low testosterone, or elevated FSH and LH) or secondary hypogonadism (low testosterone, FSH, and LH). </a:t>
            </a:r>
          </a:p>
          <a:p>
            <a:r>
              <a:rPr lang="en-US" dirty="0"/>
              <a:t>A low LH level in the presence of </a:t>
            </a:r>
            <a:r>
              <a:rPr lang="en-US" dirty="0" err="1"/>
              <a:t>oligospermia</a:t>
            </a:r>
            <a:r>
              <a:rPr lang="en-US" dirty="0"/>
              <a:t> (sperm concentration &lt; 5 million/mL) and a normal testosterone level may indicate exogenous steroid use.</a:t>
            </a:r>
          </a:p>
          <a:p>
            <a:r>
              <a:rPr lang="en-US" dirty="0"/>
              <a:t>A serum prolactin level should be assessed in men with low testosterone level</a:t>
            </a:r>
          </a:p>
        </p:txBody>
      </p:sp>
    </p:spTree>
    <p:extLst>
      <p:ext uri="{BB962C8B-B14F-4D97-AF65-F5344CB8AC3E}">
        <p14:creationId xmlns:p14="http://schemas.microsoft.com/office/powerpoint/2010/main" val="2944060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causes</a:t>
            </a:r>
          </a:p>
        </p:txBody>
      </p:sp>
      <p:sp>
        <p:nvSpPr>
          <p:cNvPr id="3" name="Content Placeholder 2"/>
          <p:cNvSpPr>
            <a:spLocks noGrp="1"/>
          </p:cNvSpPr>
          <p:nvPr>
            <p:ph idx="1"/>
          </p:nvPr>
        </p:nvSpPr>
        <p:spPr/>
        <p:txBody>
          <a:bodyPr/>
          <a:lstStyle/>
          <a:p>
            <a:r>
              <a:rPr lang="en-US" dirty="0"/>
              <a:t>In men with azoospermia or severe </a:t>
            </a:r>
            <a:r>
              <a:rPr lang="en-US" dirty="0" err="1"/>
              <a:t>oligospermia</a:t>
            </a:r>
            <a:r>
              <a:rPr lang="en-US" dirty="0"/>
              <a:t>:</a:t>
            </a:r>
          </a:p>
          <a:p>
            <a:pPr lvl="1"/>
            <a:r>
              <a:rPr lang="en-US" dirty="0"/>
              <a:t>Cystic fibrosis CFTR- congenital bilateral absence of the vas deferens or other obstructive defects.</a:t>
            </a:r>
          </a:p>
          <a:p>
            <a:pPr lvl="1"/>
            <a:r>
              <a:rPr lang="en-US" dirty="0"/>
              <a:t>Microdeletion of Y chromosome</a:t>
            </a:r>
          </a:p>
          <a:p>
            <a:pPr lvl="1"/>
            <a:r>
              <a:rPr lang="en-US" dirty="0" err="1"/>
              <a:t>Klinefelter</a:t>
            </a:r>
            <a:r>
              <a:rPr lang="en-US" dirty="0"/>
              <a:t> Syndrome (47 XXY)</a:t>
            </a:r>
          </a:p>
        </p:txBody>
      </p:sp>
    </p:spTree>
    <p:extLst>
      <p:ext uri="{BB962C8B-B14F-4D97-AF65-F5344CB8AC3E}">
        <p14:creationId xmlns:p14="http://schemas.microsoft.com/office/powerpoint/2010/main" val="4223342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procedures</a:t>
            </a:r>
          </a:p>
        </p:txBody>
      </p:sp>
      <p:sp>
        <p:nvSpPr>
          <p:cNvPr id="3" name="Content Placeholder 2"/>
          <p:cNvSpPr>
            <a:spLocks noGrp="1"/>
          </p:cNvSpPr>
          <p:nvPr>
            <p:ph idx="1"/>
          </p:nvPr>
        </p:nvSpPr>
        <p:spPr/>
        <p:txBody>
          <a:bodyPr>
            <a:normAutofit/>
          </a:bodyPr>
          <a:lstStyle/>
          <a:p>
            <a:r>
              <a:rPr lang="en-US" sz="2800" dirty="0"/>
              <a:t>In obstructive azoospermia, </a:t>
            </a:r>
          </a:p>
          <a:p>
            <a:pPr lvl="1"/>
            <a:r>
              <a:rPr lang="en-US" sz="2400" dirty="0"/>
              <a:t>Percutaneous </a:t>
            </a:r>
            <a:r>
              <a:rPr lang="en-US" sz="2400" dirty="0" err="1"/>
              <a:t>epididymal</a:t>
            </a:r>
            <a:r>
              <a:rPr lang="en-US" sz="2400" dirty="0"/>
              <a:t> sperm aspiration (PESA) and microsurgical </a:t>
            </a:r>
            <a:r>
              <a:rPr lang="en-US" sz="2400" dirty="0" err="1"/>
              <a:t>epididymal</a:t>
            </a:r>
            <a:r>
              <a:rPr lang="en-US" sz="2400" dirty="0"/>
              <a:t> sperm aspiration (MESA) procedures can retrieve motile, healthy sperm.</a:t>
            </a:r>
          </a:p>
          <a:p>
            <a:r>
              <a:rPr lang="en-US" dirty="0"/>
              <a:t> </a:t>
            </a:r>
            <a:r>
              <a:rPr lang="en-US" sz="2400" dirty="0"/>
              <a:t>In men with non-obstructive azoospermia and a testicular abnormality is suspected, a testicular biopsy may identify a few sperm present in the seminiferous tubules- intracytoplasmic sperm injection (ICSI)</a:t>
            </a:r>
          </a:p>
        </p:txBody>
      </p:sp>
    </p:spTree>
    <p:extLst>
      <p:ext uri="{BB962C8B-B14F-4D97-AF65-F5344CB8AC3E}">
        <p14:creationId xmlns:p14="http://schemas.microsoft.com/office/powerpoint/2010/main" val="3750575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06C2-020A-452F-AD8D-DCE4DC0B7C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E52C0D-E06D-4DA9-9575-62FD83F3F6A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F98C249-244A-450E-88BC-F23621240FEE}"/>
              </a:ext>
            </a:extLst>
          </p:cNvPr>
          <p:cNvPicPr>
            <a:picLocks noChangeAspect="1"/>
          </p:cNvPicPr>
          <p:nvPr/>
        </p:nvPicPr>
        <p:blipFill>
          <a:blip r:embed="rId2"/>
          <a:stretch>
            <a:fillRect/>
          </a:stretch>
        </p:blipFill>
        <p:spPr>
          <a:xfrm>
            <a:off x="152400" y="533400"/>
            <a:ext cx="8763000" cy="5791200"/>
          </a:xfrm>
          <a:prstGeom prst="rect">
            <a:avLst/>
          </a:prstGeom>
        </p:spPr>
      </p:pic>
    </p:spTree>
    <p:extLst>
      <p:ext uri="{BB962C8B-B14F-4D97-AF65-F5344CB8AC3E}">
        <p14:creationId xmlns:p14="http://schemas.microsoft.com/office/powerpoint/2010/main" val="3025862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EC8B-35B4-48FD-9DCC-FBC1F4053E1E}"/>
              </a:ext>
            </a:extLst>
          </p:cNvPr>
          <p:cNvSpPr>
            <a:spLocks noGrp="1"/>
          </p:cNvSpPr>
          <p:nvPr>
            <p:ph type="title"/>
          </p:nvPr>
        </p:nvSpPr>
        <p:spPr/>
        <p:txBody>
          <a:bodyPr>
            <a:noAutofit/>
          </a:bodyPr>
          <a:lstStyle/>
          <a:p>
            <a:r>
              <a:rPr lang="en-US" sz="2800" dirty="0"/>
              <a:t>General algorithm for treatment of male infertility. ICSI, Intracytoplasmic sperm injections; IUI, intrauterine insemination; IVF, in vitro fertilization.</a:t>
            </a:r>
          </a:p>
        </p:txBody>
      </p:sp>
      <p:sp>
        <p:nvSpPr>
          <p:cNvPr id="3" name="Content Placeholder 2">
            <a:extLst>
              <a:ext uri="{FF2B5EF4-FFF2-40B4-BE49-F238E27FC236}">
                <a16:creationId xmlns:a16="http://schemas.microsoft.com/office/drawing/2014/main" id="{A9EF12BF-1A6F-4F53-8BD9-AA8127A17AD7}"/>
              </a:ext>
            </a:extLst>
          </p:cNvPr>
          <p:cNvSpPr>
            <a:spLocks noGrp="1"/>
          </p:cNvSpPr>
          <p:nvPr>
            <p:ph idx="1"/>
          </p:nvPr>
        </p:nvSpPr>
        <p:spPr/>
        <p:txBody>
          <a:bodyPr/>
          <a:lstStyle/>
          <a:p>
            <a:endParaRPr lang="en-US"/>
          </a:p>
        </p:txBody>
      </p:sp>
      <p:pic>
        <p:nvPicPr>
          <p:cNvPr id="16386" name="Picture 2" descr="https://d1niluoi1dd30v.cloudfront.net/C20130004094/B9780323322874000429/f42-19-9780323322874.jpg?Signature=X3JKx0Xg%7ExZL7Yrmvug%7ENGdtsrWg0Hgnp187wYeH3CQ2DQvFui92GKMslQkwLDsqJIq6LEMOCGPhL1snQJaat1NyL6mQA3E5X0CGkNcRW07UHqafubVuBo1Dk3Itkc5kK75u3QvQcKp6gOW-urw9z8oJIcG9rGNZAKG6tXdGZRk_&amp;Expires=1592625782&amp;Key-Pair-Id=APKAICLNFGBCWWYGVIZQ">
            <a:extLst>
              <a:ext uri="{FF2B5EF4-FFF2-40B4-BE49-F238E27FC236}">
                <a16:creationId xmlns:a16="http://schemas.microsoft.com/office/drawing/2014/main" id="{71E2E788-6275-4D6B-A962-260873F66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46239"/>
            <a:ext cx="7848600"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9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normAutofit/>
          </a:bodyPr>
          <a:lstStyle/>
          <a:p>
            <a:r>
              <a:rPr lang="en-US" dirty="0"/>
              <a:t>Ovulation induction is indicated in women with anovulation or oligo-ovulation (in cases of PCOS).</a:t>
            </a:r>
          </a:p>
          <a:p>
            <a:r>
              <a:rPr lang="en-US" dirty="0"/>
              <a:t>Assisted reproductive technology (ART).</a:t>
            </a:r>
          </a:p>
          <a:p>
            <a:r>
              <a:rPr lang="en-US" dirty="0"/>
              <a:t>Any treatment that deals with “means of conception other than vaginal intercourse” is termed as ART.</a:t>
            </a:r>
          </a:p>
          <a:p>
            <a:pPr marL="92075" indent="0">
              <a:buClr>
                <a:srgbClr val="002060"/>
              </a:buClr>
              <a:buNone/>
              <a:defRPr/>
            </a:pPr>
            <a:r>
              <a:rPr lang="en-US" dirty="0"/>
              <a:t> 				 </a:t>
            </a:r>
            <a:r>
              <a:rPr lang="en-US" sz="2800" i="1" dirty="0"/>
              <a:t>NICE guideline 2013</a:t>
            </a:r>
          </a:p>
          <a:p>
            <a:endParaRPr lang="en-US" dirty="0"/>
          </a:p>
          <a:p>
            <a:endParaRPr lang="en-US" dirty="0"/>
          </a:p>
        </p:txBody>
      </p:sp>
    </p:spTree>
    <p:extLst>
      <p:ext uri="{BB962C8B-B14F-4D97-AF65-F5344CB8AC3E}">
        <p14:creationId xmlns:p14="http://schemas.microsoft.com/office/powerpoint/2010/main" val="2377680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Autofit/>
          </a:bodyPr>
          <a:lstStyle/>
          <a:p>
            <a:pPr algn="ctr" eaLnBrk="1" fontAlgn="auto" hangingPunct="1">
              <a:spcAft>
                <a:spcPts val="0"/>
              </a:spcAft>
              <a:defRPr/>
            </a:pPr>
            <a:r>
              <a:rPr lang="en-US" sz="3200" b="1" dirty="0">
                <a:solidFill>
                  <a:srgbClr val="002060"/>
                </a:solidFill>
                <a:latin typeface="+mn-lt"/>
              </a:rPr>
              <a:t>Assisted Reproductive Techniques (ART)</a:t>
            </a:r>
          </a:p>
        </p:txBody>
      </p:sp>
      <p:sp>
        <p:nvSpPr>
          <p:cNvPr id="3" name="Content Placeholder 2"/>
          <p:cNvSpPr>
            <a:spLocks noGrp="1"/>
          </p:cNvSpPr>
          <p:nvPr>
            <p:ph idx="1"/>
          </p:nvPr>
        </p:nvSpPr>
        <p:spPr>
          <a:xfrm>
            <a:off x="228600" y="1447800"/>
            <a:ext cx="8763000" cy="5181600"/>
          </a:xfrm>
        </p:spPr>
        <p:txBody>
          <a:bodyPr>
            <a:normAutofit/>
          </a:bodyPr>
          <a:lstStyle/>
          <a:p>
            <a:pPr marL="576263" indent="-484188" eaLnBrk="1" fontAlgn="auto" hangingPunct="1">
              <a:spcAft>
                <a:spcPts val="0"/>
              </a:spcAft>
              <a:buClr>
                <a:srgbClr val="002060"/>
              </a:buClr>
              <a:buFont typeface="Wingdings 2"/>
              <a:buChar char=""/>
              <a:defRPr/>
            </a:pPr>
            <a:endParaRPr lang="en-US" sz="2800" dirty="0"/>
          </a:p>
          <a:p>
            <a:pPr marL="576263" indent="-484188" eaLnBrk="1" fontAlgn="auto" hangingPunct="1">
              <a:spcAft>
                <a:spcPts val="0"/>
              </a:spcAft>
              <a:buClr>
                <a:srgbClr val="002060"/>
              </a:buClr>
              <a:buFont typeface="Wingdings 2"/>
              <a:buChar char=""/>
              <a:defRPr/>
            </a:pPr>
            <a:r>
              <a:rPr lang="en-US" sz="2800" b="1" dirty="0">
                <a:solidFill>
                  <a:srgbClr val="C00000"/>
                </a:solidFill>
              </a:rPr>
              <a:t>IUI </a:t>
            </a:r>
            <a:r>
              <a:rPr lang="en-US" sz="2800" dirty="0"/>
              <a:t>– Intra Uterine Insemination (Husband)</a:t>
            </a:r>
          </a:p>
          <a:p>
            <a:pPr marL="576263" indent="-484188" eaLnBrk="1" fontAlgn="auto" hangingPunct="1">
              <a:spcAft>
                <a:spcPts val="0"/>
              </a:spcAft>
              <a:buClr>
                <a:schemeClr val="accent4">
                  <a:lumMod val="75000"/>
                </a:schemeClr>
              </a:buClr>
              <a:buFont typeface="Wingdings 2" pitchFamily="18" charset="2"/>
              <a:buNone/>
              <a:defRPr/>
            </a:pPr>
            <a:endParaRPr lang="en-US" sz="2800" dirty="0"/>
          </a:p>
          <a:p>
            <a:pPr marL="576263" indent="-484188" eaLnBrk="1" fontAlgn="auto" hangingPunct="1">
              <a:spcAft>
                <a:spcPts val="0"/>
              </a:spcAft>
              <a:buClr>
                <a:srgbClr val="002060"/>
              </a:buClr>
              <a:buFont typeface="Wingdings 2"/>
              <a:buChar char=""/>
              <a:defRPr/>
            </a:pPr>
            <a:r>
              <a:rPr lang="en-US" sz="2800" b="1" dirty="0">
                <a:solidFill>
                  <a:srgbClr val="C00000"/>
                </a:solidFill>
              </a:rPr>
              <a:t>IVF + ET </a:t>
            </a:r>
            <a:r>
              <a:rPr lang="en-US" sz="2800" dirty="0"/>
              <a:t>– In Vitro Fertilization + Embryo transfer </a:t>
            </a:r>
          </a:p>
          <a:p>
            <a:pPr marL="576263" indent="-484188" eaLnBrk="1" fontAlgn="auto" hangingPunct="1">
              <a:spcAft>
                <a:spcPts val="0"/>
              </a:spcAft>
              <a:buClr>
                <a:schemeClr val="accent4">
                  <a:lumMod val="75000"/>
                </a:schemeClr>
              </a:buClr>
              <a:buFont typeface="Wingdings 2"/>
              <a:buChar char=""/>
              <a:defRPr/>
            </a:pPr>
            <a:endParaRPr lang="en-US" sz="2800" dirty="0"/>
          </a:p>
          <a:p>
            <a:pPr marL="576263" indent="-484188" eaLnBrk="1" fontAlgn="auto" hangingPunct="1">
              <a:spcAft>
                <a:spcPts val="0"/>
              </a:spcAft>
              <a:buClr>
                <a:srgbClr val="002060"/>
              </a:buClr>
              <a:buFont typeface="Wingdings 2"/>
              <a:buChar char=""/>
              <a:defRPr/>
            </a:pPr>
            <a:r>
              <a:rPr lang="en-US" sz="2800" b="1" dirty="0">
                <a:solidFill>
                  <a:srgbClr val="C00000"/>
                </a:solidFill>
              </a:rPr>
              <a:t>ICSI</a:t>
            </a:r>
            <a:r>
              <a:rPr lang="en-US" sz="2800" dirty="0"/>
              <a:t> – Intra Cytoplasmic Sperm Injection</a:t>
            </a:r>
          </a:p>
        </p:txBody>
      </p:sp>
    </p:spTree>
    <p:extLst>
      <p:ext uri="{BB962C8B-B14F-4D97-AF65-F5344CB8AC3E}">
        <p14:creationId xmlns:p14="http://schemas.microsoft.com/office/powerpoint/2010/main" val="448473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AU" dirty="0" err="1">
                <a:solidFill>
                  <a:schemeClr val="bg2"/>
                </a:solidFill>
              </a:rPr>
              <a:t>Clomiphene</a:t>
            </a:r>
            <a:r>
              <a:rPr lang="en-AU" dirty="0">
                <a:solidFill>
                  <a:schemeClr val="bg2"/>
                </a:solidFill>
              </a:rPr>
              <a:t> citrate (CC)</a:t>
            </a:r>
          </a:p>
        </p:txBody>
      </p:sp>
      <p:sp>
        <p:nvSpPr>
          <p:cNvPr id="3" name="Content Placeholder 2"/>
          <p:cNvSpPr>
            <a:spLocks noGrp="1"/>
          </p:cNvSpPr>
          <p:nvPr>
            <p:ph idx="1"/>
          </p:nvPr>
        </p:nvSpPr>
        <p:spPr>
          <a:xfrm>
            <a:off x="0" y="1935163"/>
            <a:ext cx="9144000" cy="4662487"/>
          </a:xfrm>
        </p:spPr>
        <p:txBody>
          <a:bodyPr>
            <a:noAutofit/>
          </a:bodyPr>
          <a:lstStyle/>
          <a:p>
            <a:pPr marL="274320" indent="-274320" eaLnBrk="1" fontAlgn="auto" hangingPunct="1">
              <a:spcAft>
                <a:spcPts val="0"/>
              </a:spcAft>
              <a:buClr>
                <a:schemeClr val="accent3"/>
              </a:buClr>
              <a:buFont typeface="Wingdings 2"/>
              <a:buChar char=""/>
              <a:defRPr/>
            </a:pPr>
            <a:r>
              <a:rPr lang="en-AU" sz="2400" dirty="0">
                <a:effectLst/>
              </a:rPr>
              <a:t>Is still the first-line medication for the induction of 	ovulation.</a:t>
            </a:r>
          </a:p>
          <a:p>
            <a:pPr marL="274320" indent="-274320" eaLnBrk="1" fontAlgn="auto" hangingPunct="1">
              <a:spcAft>
                <a:spcPts val="0"/>
              </a:spcAft>
              <a:buClr>
                <a:schemeClr val="accent3"/>
              </a:buClr>
              <a:buFont typeface="Wingdings 2"/>
              <a:buChar char=""/>
              <a:defRPr/>
            </a:pPr>
            <a:r>
              <a:rPr lang="en-AU" sz="2400" dirty="0">
                <a:effectLst/>
              </a:rPr>
              <a:t>CC acts by blocking oestrogen receptors.</a:t>
            </a:r>
          </a:p>
          <a:p>
            <a:pPr marL="274320" indent="-274320" eaLnBrk="1" fontAlgn="auto" hangingPunct="1">
              <a:spcAft>
                <a:spcPts val="0"/>
              </a:spcAft>
              <a:buClr>
                <a:schemeClr val="accent3"/>
              </a:buClr>
              <a:buFont typeface="Wingdings 2"/>
              <a:buChar char=""/>
              <a:defRPr/>
            </a:pPr>
            <a:r>
              <a:rPr lang="en-AU" sz="2400" dirty="0">
                <a:effectLst/>
              </a:rPr>
              <a:t>This induces release of FSH.</a:t>
            </a:r>
          </a:p>
          <a:p>
            <a:pPr marL="274320" indent="-274320" eaLnBrk="1" fontAlgn="auto" hangingPunct="1">
              <a:spcAft>
                <a:spcPts val="0"/>
              </a:spcAft>
              <a:buClr>
                <a:schemeClr val="accent3"/>
              </a:buClr>
              <a:buFont typeface="Wingdings 2"/>
              <a:buChar char=""/>
              <a:defRPr/>
            </a:pPr>
            <a:r>
              <a:rPr lang="en-AU" sz="2400" dirty="0">
                <a:effectLst/>
              </a:rPr>
              <a:t>CC will restore ovulation in approximately 75% and 	induce pregnancy in 35–40% of </a:t>
            </a:r>
            <a:r>
              <a:rPr lang="en-AU" sz="2400" dirty="0" err="1">
                <a:effectLst/>
              </a:rPr>
              <a:t>anovulatory</a:t>
            </a:r>
            <a:r>
              <a:rPr lang="en-AU" sz="2400" dirty="0">
                <a:effectLst/>
              </a:rPr>
              <a:t> 	women with PCOS.</a:t>
            </a:r>
          </a:p>
          <a:p>
            <a:pPr marL="274320" indent="-274320" eaLnBrk="1" fontAlgn="auto" hangingPunct="1">
              <a:spcAft>
                <a:spcPts val="0"/>
              </a:spcAft>
              <a:buClr>
                <a:schemeClr val="accent3"/>
              </a:buClr>
              <a:buFont typeface="Wingdings 2"/>
              <a:buChar char=""/>
              <a:defRPr/>
            </a:pPr>
            <a:r>
              <a:rPr lang="en-AU" sz="2400" dirty="0">
                <a:solidFill>
                  <a:schemeClr val="bg2"/>
                </a:solidFill>
                <a:effectLst/>
              </a:rPr>
              <a:t>The reasons for the differential in ovulation and pregnancy rates are thought to be mainly due to the anti-oestrogen effects of CC on endometrial development and cervical mucus. </a:t>
            </a:r>
          </a:p>
          <a:p>
            <a:pPr marL="274320" indent="-274320" eaLnBrk="1" fontAlgn="auto" hangingPunct="1">
              <a:spcAft>
                <a:spcPts val="0"/>
              </a:spcAft>
              <a:buClr>
                <a:schemeClr val="accent3"/>
              </a:buClr>
              <a:buFont typeface="Wingdings 2"/>
              <a:buChar char=""/>
              <a:defRPr/>
            </a:pPr>
            <a:endParaRPr lang="en-AU" sz="2400" dirty="0">
              <a:effectLst/>
            </a:endParaRPr>
          </a:p>
        </p:txBody>
      </p:sp>
    </p:spTree>
    <p:extLst>
      <p:ext uri="{BB962C8B-B14F-4D97-AF65-F5344CB8AC3E}">
        <p14:creationId xmlns:p14="http://schemas.microsoft.com/office/powerpoint/2010/main" val="206442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Conception rates for fertile couples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447800"/>
            <a:ext cx="5334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a:extLst>
              <a:ext uri="{FF2B5EF4-FFF2-40B4-BE49-F238E27FC236}">
                <a16:creationId xmlns:a16="http://schemas.microsoft.com/office/drawing/2014/main" id="{962AAF5F-363C-43C7-B835-E3D3F7E6829D}"/>
              </a:ext>
            </a:extLst>
          </p:cNvPr>
          <p:cNvSpPr>
            <a:spLocks noGrp="1"/>
          </p:cNvSpPr>
          <p:nvPr>
            <p:ph idx="1"/>
          </p:nvPr>
        </p:nvSpPr>
        <p:spPr>
          <a:xfrm>
            <a:off x="457200" y="1600200"/>
            <a:ext cx="8686800" cy="4525963"/>
          </a:xfrm>
        </p:spPr>
        <p:txBody>
          <a:bodyPr/>
          <a:lstStyle/>
          <a:p>
            <a:endParaRPr lang="en-US" dirty="0"/>
          </a:p>
        </p:txBody>
      </p:sp>
    </p:spTree>
    <p:extLst>
      <p:ext uri="{BB962C8B-B14F-4D97-AF65-F5344CB8AC3E}">
        <p14:creationId xmlns:p14="http://schemas.microsoft.com/office/powerpoint/2010/main" val="3384514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914400" y="332656"/>
            <a:ext cx="8229600" cy="1143000"/>
          </a:xfrm>
        </p:spPr>
        <p:txBody>
          <a:bodyPr/>
          <a:lstStyle/>
          <a:p>
            <a:pPr eaLnBrk="1" hangingPunct="1"/>
            <a:r>
              <a:rPr lang="en-AU" dirty="0">
                <a:solidFill>
                  <a:schemeClr val="bg2"/>
                </a:solidFill>
                <a:effectLst/>
              </a:rPr>
              <a:t>CC</a:t>
            </a:r>
          </a:p>
        </p:txBody>
      </p:sp>
      <p:sp>
        <p:nvSpPr>
          <p:cNvPr id="52227" name="Content Placeholder 2"/>
          <p:cNvSpPr>
            <a:spLocks noGrp="1"/>
          </p:cNvSpPr>
          <p:nvPr>
            <p:ph idx="1"/>
          </p:nvPr>
        </p:nvSpPr>
        <p:spPr>
          <a:xfrm>
            <a:off x="0" y="1484784"/>
            <a:ext cx="8604448" cy="4662487"/>
          </a:xfrm>
        </p:spPr>
        <p:txBody>
          <a:bodyPr/>
          <a:lstStyle/>
          <a:p>
            <a:pPr eaLnBrk="1" hangingPunct="1"/>
            <a:r>
              <a:rPr lang="en-AU" sz="2800" dirty="0">
                <a:effectLst/>
              </a:rPr>
              <a:t>In some women, CC blocks the endometrial oestrogen receptors and suppresses </a:t>
            </a:r>
            <a:r>
              <a:rPr lang="en-AU" sz="2800" dirty="0" err="1">
                <a:effectLst/>
              </a:rPr>
              <a:t>pinopode</a:t>
            </a:r>
            <a:r>
              <a:rPr lang="en-AU" sz="2800" dirty="0">
                <a:effectLst/>
              </a:rPr>
              <a:t> formation, both essential for implantation, to such an extent that implantation may be impeded. </a:t>
            </a:r>
          </a:p>
          <a:p>
            <a:pPr eaLnBrk="1" hangingPunct="1"/>
            <a:r>
              <a:rPr lang="en-AU" sz="2800" dirty="0">
                <a:effectLst/>
              </a:rPr>
              <a:t>This adverse response to CC cannot be overcome by adding oestrogen preparations, but substitution of CC with tamoxifen (20 mg for every 50 mg of clomiphene) can avoid the problem.</a:t>
            </a:r>
          </a:p>
        </p:txBody>
      </p:sp>
    </p:spTree>
    <p:extLst>
      <p:ext uri="{BB962C8B-B14F-4D97-AF65-F5344CB8AC3E}">
        <p14:creationId xmlns:p14="http://schemas.microsoft.com/office/powerpoint/2010/main" val="2582586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CC side effects</a:t>
            </a:r>
          </a:p>
        </p:txBody>
      </p:sp>
      <p:sp>
        <p:nvSpPr>
          <p:cNvPr id="3" name="Content Placeholder 2"/>
          <p:cNvSpPr>
            <a:spLocks noGrp="1"/>
          </p:cNvSpPr>
          <p:nvPr>
            <p:ph idx="1"/>
          </p:nvPr>
        </p:nvSpPr>
        <p:spPr/>
        <p:txBody>
          <a:bodyPr/>
          <a:lstStyle/>
          <a:p>
            <a:r>
              <a:rPr lang="en-US" dirty="0">
                <a:effectLst/>
              </a:rPr>
              <a:t>Multiple gestations-10%</a:t>
            </a:r>
          </a:p>
          <a:p>
            <a:r>
              <a:rPr lang="en-US" dirty="0">
                <a:effectLst/>
              </a:rPr>
              <a:t>Hot flashes</a:t>
            </a:r>
          </a:p>
          <a:p>
            <a:r>
              <a:rPr lang="en-US" dirty="0">
                <a:effectLst/>
              </a:rPr>
              <a:t>OHSS- ovarian hyperstimulation syndrome</a:t>
            </a:r>
          </a:p>
          <a:p>
            <a:r>
              <a:rPr lang="en-US" dirty="0">
                <a:effectLst/>
              </a:rPr>
              <a:t>Thin endometrium</a:t>
            </a:r>
          </a:p>
          <a:p>
            <a:r>
              <a:rPr lang="en-US" dirty="0">
                <a:effectLst/>
              </a:rPr>
              <a:t>Thick cervical mucus</a:t>
            </a: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41</a:t>
            </a:fld>
            <a:endParaRPr lang="en-US">
              <a:solidFill>
                <a:srgbClr val="003366"/>
              </a:solidFill>
            </a:endParaRPr>
          </a:p>
        </p:txBody>
      </p:sp>
    </p:spTree>
    <p:extLst>
      <p:ext uri="{BB962C8B-B14F-4D97-AF65-F5344CB8AC3E}">
        <p14:creationId xmlns:p14="http://schemas.microsoft.com/office/powerpoint/2010/main" val="9617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8313" y="476250"/>
            <a:ext cx="8229600" cy="1143000"/>
          </a:xfrm>
        </p:spPr>
        <p:txBody>
          <a:bodyPr/>
          <a:lstStyle/>
          <a:p>
            <a:pPr eaLnBrk="1" hangingPunct="1"/>
            <a:r>
              <a:rPr lang="en-AU" dirty="0" err="1">
                <a:solidFill>
                  <a:schemeClr val="bg2"/>
                </a:solidFill>
                <a:effectLst/>
              </a:rPr>
              <a:t>Pinopodes</a:t>
            </a:r>
            <a:endParaRPr lang="en-AU" dirty="0">
              <a:solidFill>
                <a:schemeClr val="bg2"/>
              </a:solidFill>
              <a:effectLst/>
            </a:endParaRPr>
          </a:p>
        </p:txBody>
      </p:sp>
      <p:pic>
        <p:nvPicPr>
          <p:cNvPr id="53251"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00113" y="1700213"/>
            <a:ext cx="7258050" cy="2552700"/>
          </a:xfrm>
          <a:noFill/>
        </p:spPr>
      </p:pic>
      <p:pic>
        <p:nvPicPr>
          <p:cNvPr id="532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4292600"/>
            <a:ext cx="35242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103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C0C6-B38E-40AA-951A-AB2E65BF0CB4}"/>
              </a:ext>
            </a:extLst>
          </p:cNvPr>
          <p:cNvSpPr>
            <a:spLocks noGrp="1"/>
          </p:cNvSpPr>
          <p:nvPr>
            <p:ph type="title"/>
          </p:nvPr>
        </p:nvSpPr>
        <p:spPr/>
        <p:txBody>
          <a:bodyPr/>
          <a:lstStyle/>
          <a:p>
            <a:r>
              <a:rPr lang="en-US" sz="3200" dirty="0">
                <a:solidFill>
                  <a:schemeClr val="tx1"/>
                </a:solidFill>
                <a:effectLst/>
              </a:rPr>
              <a:t>Cumulative pregnancy rate of 60% at 6 months with clomiphene.</a:t>
            </a:r>
          </a:p>
        </p:txBody>
      </p:sp>
      <p:sp>
        <p:nvSpPr>
          <p:cNvPr id="3" name="Content Placeholder 2">
            <a:extLst>
              <a:ext uri="{FF2B5EF4-FFF2-40B4-BE49-F238E27FC236}">
                <a16:creationId xmlns:a16="http://schemas.microsoft.com/office/drawing/2014/main" id="{E00FC0DB-CC4A-4771-BF75-282D29BC0E4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4344925-EB94-4781-9148-3B614FB151CA}"/>
              </a:ext>
            </a:extLst>
          </p:cNvPr>
          <p:cNvSpPr>
            <a:spLocks noGrp="1"/>
          </p:cNvSpPr>
          <p:nvPr>
            <p:ph type="sldNum" sz="quarter" idx="12"/>
          </p:nvPr>
        </p:nvSpPr>
        <p:spPr/>
        <p:txBody>
          <a:bodyPr/>
          <a:lstStyle/>
          <a:p>
            <a:fld id="{09B87B27-2B38-466A-8CD4-319805E47035}" type="slidenum">
              <a:rPr lang="en-US" smtClean="0">
                <a:solidFill>
                  <a:srgbClr val="003366"/>
                </a:solidFill>
              </a:rPr>
              <a:pPr/>
              <a:t>43</a:t>
            </a:fld>
            <a:endParaRPr lang="en-US">
              <a:solidFill>
                <a:srgbClr val="003366"/>
              </a:solidFill>
            </a:endParaRPr>
          </a:p>
        </p:txBody>
      </p:sp>
      <p:pic>
        <p:nvPicPr>
          <p:cNvPr id="5" name="Picture 4">
            <a:extLst>
              <a:ext uri="{FF2B5EF4-FFF2-40B4-BE49-F238E27FC236}">
                <a16:creationId xmlns:a16="http://schemas.microsoft.com/office/drawing/2014/main" id="{31817DCC-26F2-496F-BD18-5651016621B8}"/>
              </a:ext>
            </a:extLst>
          </p:cNvPr>
          <p:cNvPicPr>
            <a:picLocks noChangeAspect="1"/>
          </p:cNvPicPr>
          <p:nvPr/>
        </p:nvPicPr>
        <p:blipFill>
          <a:blip r:embed="rId2"/>
          <a:stretch>
            <a:fillRect/>
          </a:stretch>
        </p:blipFill>
        <p:spPr>
          <a:xfrm>
            <a:off x="381000" y="1676399"/>
            <a:ext cx="8458200" cy="4568825"/>
          </a:xfrm>
          <a:prstGeom prst="rect">
            <a:avLst/>
          </a:prstGeom>
        </p:spPr>
      </p:pic>
    </p:spTree>
    <p:extLst>
      <p:ext uri="{BB962C8B-B14F-4D97-AF65-F5344CB8AC3E}">
        <p14:creationId xmlns:p14="http://schemas.microsoft.com/office/powerpoint/2010/main" val="1957117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333375"/>
            <a:ext cx="8229600" cy="1143000"/>
          </a:xfrm>
        </p:spPr>
        <p:txBody>
          <a:bodyPr/>
          <a:lstStyle/>
          <a:p>
            <a:pPr eaLnBrk="1" hangingPunct="1"/>
            <a:r>
              <a:rPr lang="en-AU" dirty="0">
                <a:solidFill>
                  <a:schemeClr val="bg2"/>
                </a:solidFill>
              </a:rPr>
              <a:t>CC-resistant</a:t>
            </a:r>
          </a:p>
        </p:txBody>
      </p:sp>
      <p:sp>
        <p:nvSpPr>
          <p:cNvPr id="55299" name="Content Placeholder 2"/>
          <p:cNvSpPr>
            <a:spLocks noGrp="1"/>
          </p:cNvSpPr>
          <p:nvPr>
            <p:ph idx="1"/>
          </p:nvPr>
        </p:nvSpPr>
        <p:spPr>
          <a:xfrm>
            <a:off x="0" y="1557338"/>
            <a:ext cx="9144000" cy="4660900"/>
          </a:xfrm>
        </p:spPr>
        <p:txBody>
          <a:bodyPr/>
          <a:lstStyle/>
          <a:p>
            <a:pPr eaLnBrk="1" hangingPunct="1"/>
            <a:r>
              <a:rPr lang="en-AU" sz="2400" dirty="0">
                <a:solidFill>
                  <a:schemeClr val="bg2"/>
                </a:solidFill>
                <a:effectLst/>
              </a:rPr>
              <a:t>CC resistance is more common in very obese women and those with very high serum androgen, insulin or LH concentrations.</a:t>
            </a:r>
          </a:p>
          <a:p>
            <a:pPr eaLnBrk="1" hangingPunct="1"/>
            <a:r>
              <a:rPr lang="en-AU" sz="2400" dirty="0">
                <a:solidFill>
                  <a:schemeClr val="bg2"/>
                </a:solidFill>
                <a:effectLst/>
              </a:rPr>
              <a:t>In CC-resistant PCOS patients, CC and </a:t>
            </a:r>
            <a:r>
              <a:rPr lang="en-AU" sz="2400" dirty="0" err="1">
                <a:solidFill>
                  <a:schemeClr val="bg2"/>
                </a:solidFill>
                <a:effectLst/>
              </a:rPr>
              <a:t>metformin</a:t>
            </a:r>
            <a:r>
              <a:rPr lang="en-AU" sz="2400" dirty="0">
                <a:solidFill>
                  <a:schemeClr val="bg2"/>
                </a:solidFill>
                <a:effectLst/>
              </a:rPr>
              <a:t> combination and laparoscopic ovarian drilling, in selected cases, should be considered before </a:t>
            </a:r>
            <a:r>
              <a:rPr lang="en-AU" sz="2400" dirty="0" err="1">
                <a:solidFill>
                  <a:schemeClr val="bg2"/>
                </a:solidFill>
                <a:effectLst/>
              </a:rPr>
              <a:t>gonadotropin</a:t>
            </a:r>
            <a:r>
              <a:rPr lang="en-AU" sz="2400" dirty="0">
                <a:solidFill>
                  <a:schemeClr val="bg2"/>
                </a:solidFill>
                <a:effectLst/>
              </a:rPr>
              <a:t> administration.</a:t>
            </a:r>
          </a:p>
          <a:p>
            <a:pPr eaLnBrk="1" hangingPunct="1"/>
            <a:r>
              <a:rPr lang="en-AU" sz="2400" dirty="0">
                <a:solidFill>
                  <a:schemeClr val="bg2"/>
                </a:solidFill>
                <a:effectLst/>
              </a:rPr>
              <a:t>Strategies for </a:t>
            </a:r>
            <a:r>
              <a:rPr lang="en-AU" sz="2400" dirty="0" err="1">
                <a:solidFill>
                  <a:schemeClr val="bg2"/>
                </a:solidFill>
                <a:effectLst/>
              </a:rPr>
              <a:t>clomiphene</a:t>
            </a:r>
            <a:r>
              <a:rPr lang="en-AU" sz="2400" dirty="0">
                <a:solidFill>
                  <a:schemeClr val="bg2"/>
                </a:solidFill>
                <a:effectLst/>
              </a:rPr>
              <a:t>-resistant patients include the addition of a:</a:t>
            </a:r>
          </a:p>
          <a:p>
            <a:pPr lvl="1" eaLnBrk="1" hangingPunct="1"/>
            <a:r>
              <a:rPr lang="en-AU" dirty="0">
                <a:solidFill>
                  <a:schemeClr val="bg2"/>
                </a:solidFill>
                <a:effectLst/>
              </a:rPr>
              <a:t>corticosteroid such as </a:t>
            </a:r>
            <a:r>
              <a:rPr lang="en-AU" dirty="0" err="1">
                <a:solidFill>
                  <a:schemeClr val="bg2"/>
                </a:solidFill>
                <a:effectLst/>
              </a:rPr>
              <a:t>dexamethasone</a:t>
            </a:r>
            <a:r>
              <a:rPr lang="en-AU" dirty="0">
                <a:solidFill>
                  <a:schemeClr val="bg2"/>
                </a:solidFill>
                <a:effectLst/>
              </a:rPr>
              <a:t>,</a:t>
            </a:r>
          </a:p>
          <a:p>
            <a:pPr lvl="1" eaLnBrk="1" hangingPunct="1"/>
            <a:r>
              <a:rPr lang="en-AU" dirty="0">
                <a:solidFill>
                  <a:schemeClr val="bg2"/>
                </a:solidFill>
                <a:effectLst/>
              </a:rPr>
              <a:t>extended duration of </a:t>
            </a:r>
            <a:r>
              <a:rPr lang="en-AU" dirty="0" err="1">
                <a:solidFill>
                  <a:schemeClr val="bg2"/>
                </a:solidFill>
                <a:effectLst/>
              </a:rPr>
              <a:t>clomiphene</a:t>
            </a:r>
            <a:r>
              <a:rPr lang="en-AU" dirty="0">
                <a:solidFill>
                  <a:schemeClr val="bg2"/>
                </a:solidFill>
                <a:effectLst/>
              </a:rPr>
              <a:t>,</a:t>
            </a:r>
          </a:p>
          <a:p>
            <a:pPr lvl="1" eaLnBrk="1" hangingPunct="1"/>
            <a:r>
              <a:rPr lang="en-AU" dirty="0">
                <a:solidFill>
                  <a:schemeClr val="bg2"/>
                </a:solidFill>
                <a:effectLst/>
              </a:rPr>
              <a:t>Other novel therapies.</a:t>
            </a:r>
          </a:p>
          <a:p>
            <a:pPr lvl="1" eaLnBrk="1" hangingPunct="1"/>
            <a:r>
              <a:rPr lang="en-AU" dirty="0">
                <a:solidFill>
                  <a:schemeClr val="bg2"/>
                </a:solidFill>
                <a:effectLst/>
              </a:rPr>
              <a:t>IVF as last resort.</a:t>
            </a:r>
          </a:p>
        </p:txBody>
      </p:sp>
    </p:spTree>
    <p:extLst>
      <p:ext uri="{BB962C8B-B14F-4D97-AF65-F5344CB8AC3E}">
        <p14:creationId xmlns:p14="http://schemas.microsoft.com/office/powerpoint/2010/main" val="1670510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EF44-09CB-4613-9112-52B37FB1C365}"/>
              </a:ext>
            </a:extLst>
          </p:cNvPr>
          <p:cNvSpPr>
            <a:spLocks noGrp="1"/>
          </p:cNvSpPr>
          <p:nvPr>
            <p:ph type="title"/>
          </p:nvPr>
        </p:nvSpPr>
        <p:spPr/>
        <p:txBody>
          <a:bodyPr/>
          <a:lstStyle/>
          <a:p>
            <a:r>
              <a:rPr lang="en-US" dirty="0">
                <a:solidFill>
                  <a:schemeClr val="tx1"/>
                </a:solidFill>
                <a:effectLst/>
              </a:rPr>
              <a:t>Letrozole</a:t>
            </a:r>
          </a:p>
        </p:txBody>
      </p:sp>
      <p:sp>
        <p:nvSpPr>
          <p:cNvPr id="3" name="Content Placeholder 2">
            <a:extLst>
              <a:ext uri="{FF2B5EF4-FFF2-40B4-BE49-F238E27FC236}">
                <a16:creationId xmlns:a16="http://schemas.microsoft.com/office/drawing/2014/main" id="{70B8DD98-9EDD-4297-A6EE-B3CF8DDD0DE9}"/>
              </a:ext>
            </a:extLst>
          </p:cNvPr>
          <p:cNvSpPr>
            <a:spLocks noGrp="1"/>
          </p:cNvSpPr>
          <p:nvPr>
            <p:ph idx="1"/>
          </p:nvPr>
        </p:nvSpPr>
        <p:spPr/>
        <p:txBody>
          <a:bodyPr/>
          <a:lstStyle/>
          <a:p>
            <a:r>
              <a:rPr lang="en-US" sz="2000" dirty="0">
                <a:effectLst/>
              </a:rPr>
              <a:t>In PCOS- letrozole is the first line Rx</a:t>
            </a:r>
          </a:p>
          <a:p>
            <a:r>
              <a:rPr lang="en-US" sz="2000" dirty="0">
                <a:effectLst/>
              </a:rPr>
              <a:t>It is an aromatase inhibitor</a:t>
            </a:r>
          </a:p>
          <a:p>
            <a:r>
              <a:rPr lang="en-US" sz="2000" dirty="0">
                <a:effectLst/>
              </a:rPr>
              <a:t>The mechanism of action is that of inhibition of E 2 production during the 5 days of administration, with a negative feedback causing an increase in FSH levels, much like the response to CC.</a:t>
            </a:r>
          </a:p>
          <a:p>
            <a:r>
              <a:rPr lang="en-US" sz="2000" dirty="0">
                <a:effectLst/>
              </a:rPr>
              <a:t>Letrozole (2.5 mg) is administered for 5 days like clomiphene, beginning on cycle days 3 to 5.</a:t>
            </a:r>
          </a:p>
          <a:p>
            <a:r>
              <a:rPr lang="en-US" sz="2000" dirty="0">
                <a:effectLst/>
              </a:rPr>
              <a:t>Because letrozole is short acting, the problems of thick cervical mucus or a thin endometrium associated with clomiphene have not been reported with letrozole. However, E 2 levels are usually lower at ovulation.</a:t>
            </a:r>
          </a:p>
        </p:txBody>
      </p:sp>
      <p:sp>
        <p:nvSpPr>
          <p:cNvPr id="4" name="Slide Number Placeholder 3">
            <a:extLst>
              <a:ext uri="{FF2B5EF4-FFF2-40B4-BE49-F238E27FC236}">
                <a16:creationId xmlns:a16="http://schemas.microsoft.com/office/drawing/2014/main" id="{3B46B57D-7420-4219-B8A7-26B4BC9BB1F8}"/>
              </a:ext>
            </a:extLst>
          </p:cNvPr>
          <p:cNvSpPr>
            <a:spLocks noGrp="1"/>
          </p:cNvSpPr>
          <p:nvPr>
            <p:ph type="sldNum" sz="quarter" idx="12"/>
          </p:nvPr>
        </p:nvSpPr>
        <p:spPr/>
        <p:txBody>
          <a:bodyPr/>
          <a:lstStyle/>
          <a:p>
            <a:fld id="{09B87B27-2B38-466A-8CD4-319805E47035}" type="slidenum">
              <a:rPr lang="en-US" smtClean="0">
                <a:solidFill>
                  <a:srgbClr val="003366"/>
                </a:solidFill>
              </a:rPr>
              <a:pPr/>
              <a:t>45</a:t>
            </a:fld>
            <a:endParaRPr lang="en-US">
              <a:solidFill>
                <a:srgbClr val="003366"/>
              </a:solidFill>
            </a:endParaRPr>
          </a:p>
        </p:txBody>
      </p:sp>
    </p:spTree>
    <p:extLst>
      <p:ext uri="{BB962C8B-B14F-4D97-AF65-F5344CB8AC3E}">
        <p14:creationId xmlns:p14="http://schemas.microsoft.com/office/powerpoint/2010/main" val="821742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6C58-8C02-4EF2-8D18-83F3739A8BAF}"/>
              </a:ext>
            </a:extLst>
          </p:cNvPr>
          <p:cNvSpPr>
            <a:spLocks noGrp="1"/>
          </p:cNvSpPr>
          <p:nvPr>
            <p:ph type="title"/>
          </p:nvPr>
        </p:nvSpPr>
        <p:spPr/>
        <p:txBody>
          <a:bodyPr/>
          <a:lstStyle/>
          <a:p>
            <a:r>
              <a:rPr lang="en-US" sz="3200" dirty="0">
                <a:solidFill>
                  <a:schemeClr val="tx1"/>
                </a:solidFill>
                <a:effectLst/>
              </a:rPr>
              <a:t>Clomiphene citrate (Panel A ) and letrozole treatment (Panel B )</a:t>
            </a:r>
          </a:p>
        </p:txBody>
      </p:sp>
      <p:sp>
        <p:nvSpPr>
          <p:cNvPr id="3" name="Content Placeholder 2">
            <a:extLst>
              <a:ext uri="{FF2B5EF4-FFF2-40B4-BE49-F238E27FC236}">
                <a16:creationId xmlns:a16="http://schemas.microsoft.com/office/drawing/2014/main" id="{FC662FAE-5ADA-4DA0-B87D-FB6A3799350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346DFEB-52C0-4BF4-9B56-4DC9B6255CE5}"/>
              </a:ext>
            </a:extLst>
          </p:cNvPr>
          <p:cNvSpPr>
            <a:spLocks noGrp="1"/>
          </p:cNvSpPr>
          <p:nvPr>
            <p:ph type="sldNum" sz="quarter" idx="12"/>
          </p:nvPr>
        </p:nvSpPr>
        <p:spPr/>
        <p:txBody>
          <a:bodyPr/>
          <a:lstStyle/>
          <a:p>
            <a:fld id="{09B87B27-2B38-466A-8CD4-319805E47035}" type="slidenum">
              <a:rPr lang="en-US" smtClean="0">
                <a:solidFill>
                  <a:srgbClr val="003366"/>
                </a:solidFill>
              </a:rPr>
              <a:pPr/>
              <a:t>46</a:t>
            </a:fld>
            <a:endParaRPr lang="en-US">
              <a:solidFill>
                <a:srgbClr val="003366"/>
              </a:solidFill>
            </a:endParaRPr>
          </a:p>
        </p:txBody>
      </p:sp>
      <p:pic>
        <p:nvPicPr>
          <p:cNvPr id="5" name="Picture 4">
            <a:extLst>
              <a:ext uri="{FF2B5EF4-FFF2-40B4-BE49-F238E27FC236}">
                <a16:creationId xmlns:a16="http://schemas.microsoft.com/office/drawing/2014/main" id="{12CE62C2-D691-474C-9298-57C263BD0ABF}"/>
              </a:ext>
            </a:extLst>
          </p:cNvPr>
          <p:cNvPicPr>
            <a:picLocks noChangeAspect="1"/>
          </p:cNvPicPr>
          <p:nvPr/>
        </p:nvPicPr>
        <p:blipFill>
          <a:blip r:embed="rId2"/>
          <a:stretch>
            <a:fillRect/>
          </a:stretch>
        </p:blipFill>
        <p:spPr>
          <a:xfrm>
            <a:off x="76200" y="1471612"/>
            <a:ext cx="8991600" cy="5386388"/>
          </a:xfrm>
          <a:prstGeom prst="rect">
            <a:avLst/>
          </a:prstGeom>
        </p:spPr>
      </p:pic>
    </p:spTree>
    <p:extLst>
      <p:ext uri="{BB962C8B-B14F-4D97-AF65-F5344CB8AC3E}">
        <p14:creationId xmlns:p14="http://schemas.microsoft.com/office/powerpoint/2010/main" val="3575605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4F72-E9C7-4814-94A7-7BDB3EFA42F2}"/>
              </a:ext>
            </a:extLst>
          </p:cNvPr>
          <p:cNvSpPr>
            <a:spLocks noGrp="1"/>
          </p:cNvSpPr>
          <p:nvPr>
            <p:ph type="title"/>
          </p:nvPr>
        </p:nvSpPr>
        <p:spPr/>
        <p:txBody>
          <a:bodyPr/>
          <a:lstStyle/>
          <a:p>
            <a:r>
              <a:rPr lang="en-US" sz="2800" dirty="0">
                <a:solidFill>
                  <a:schemeClr val="tx1"/>
                </a:solidFill>
                <a:effectLst/>
                <a:latin typeface="Arial" panose="020B0604020202020204" pitchFamily="34" charset="0"/>
              </a:rPr>
              <a:t>Live birth rates in a randomized trial of letrozole versus clomiphene in women with polycystic ovary syndrome.</a:t>
            </a:r>
            <a:endParaRPr lang="en-US" sz="2800" dirty="0">
              <a:solidFill>
                <a:schemeClr val="tx1"/>
              </a:solidFill>
            </a:endParaRPr>
          </a:p>
        </p:txBody>
      </p:sp>
      <p:sp>
        <p:nvSpPr>
          <p:cNvPr id="3" name="Content Placeholder 2">
            <a:extLst>
              <a:ext uri="{FF2B5EF4-FFF2-40B4-BE49-F238E27FC236}">
                <a16:creationId xmlns:a16="http://schemas.microsoft.com/office/drawing/2014/main" id="{27735D3B-71AF-4618-9B1F-EA639E2EF83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3ECC8D6-D4E1-4C13-8560-4B787B18DEC5}"/>
              </a:ext>
            </a:extLst>
          </p:cNvPr>
          <p:cNvSpPr>
            <a:spLocks noGrp="1"/>
          </p:cNvSpPr>
          <p:nvPr>
            <p:ph type="sldNum" sz="quarter" idx="12"/>
          </p:nvPr>
        </p:nvSpPr>
        <p:spPr/>
        <p:txBody>
          <a:bodyPr/>
          <a:lstStyle/>
          <a:p>
            <a:fld id="{09B87B27-2B38-466A-8CD4-319805E47035}" type="slidenum">
              <a:rPr lang="en-US" smtClean="0">
                <a:solidFill>
                  <a:srgbClr val="003366"/>
                </a:solidFill>
              </a:rPr>
              <a:pPr/>
              <a:t>47</a:t>
            </a:fld>
            <a:endParaRPr lang="en-US">
              <a:solidFill>
                <a:srgbClr val="003366"/>
              </a:solidFill>
            </a:endParaRPr>
          </a:p>
        </p:txBody>
      </p:sp>
      <p:pic>
        <p:nvPicPr>
          <p:cNvPr id="5" name="Picture 4">
            <a:extLst>
              <a:ext uri="{FF2B5EF4-FFF2-40B4-BE49-F238E27FC236}">
                <a16:creationId xmlns:a16="http://schemas.microsoft.com/office/drawing/2014/main" id="{4C8D9A3C-6672-4B74-AF72-6D707F523EC9}"/>
              </a:ext>
            </a:extLst>
          </p:cNvPr>
          <p:cNvPicPr>
            <a:picLocks noChangeAspect="1"/>
          </p:cNvPicPr>
          <p:nvPr/>
        </p:nvPicPr>
        <p:blipFill>
          <a:blip r:embed="rId2"/>
          <a:stretch>
            <a:fillRect/>
          </a:stretch>
        </p:blipFill>
        <p:spPr>
          <a:xfrm>
            <a:off x="533400" y="1447800"/>
            <a:ext cx="8305799" cy="4953000"/>
          </a:xfrm>
          <a:prstGeom prst="rect">
            <a:avLst/>
          </a:prstGeom>
        </p:spPr>
      </p:pic>
    </p:spTree>
    <p:extLst>
      <p:ext uri="{BB962C8B-B14F-4D97-AF65-F5344CB8AC3E}">
        <p14:creationId xmlns:p14="http://schemas.microsoft.com/office/powerpoint/2010/main" val="2314337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Controlled ovarian hyperstimulation (COH)</a:t>
            </a:r>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r>
              <a:rPr lang="en-US" dirty="0"/>
              <a:t>The use of gonadotropins is commonly referred to as controlled ovarian hyperstimulation (COH).</a:t>
            </a:r>
          </a:p>
          <a:p>
            <a:r>
              <a:rPr lang="en-US" dirty="0"/>
              <a:t>Using:</a:t>
            </a:r>
          </a:p>
          <a:p>
            <a:pPr lvl="1"/>
            <a:r>
              <a:rPr lang="en-US" dirty="0"/>
              <a:t>purified human menopausal gonadotropins (FSH and/ or LH are extracted from the urine of postmenopausal women) and recombinant human FSH.</a:t>
            </a:r>
          </a:p>
          <a:p>
            <a:r>
              <a:rPr lang="en-US" dirty="0"/>
              <a:t>They are more potent than clomiphene and require frequent monitoring of follicle growth that usually includes transvaginal ultrasonography and serum estradiol measurements. </a:t>
            </a:r>
          </a:p>
          <a:p>
            <a:r>
              <a:rPr lang="en-US" dirty="0"/>
              <a:t>When at least one mature follicle is </a:t>
            </a:r>
            <a:r>
              <a:rPr lang="en-US" dirty="0" err="1"/>
              <a:t>identifed</a:t>
            </a:r>
            <a:r>
              <a:rPr lang="en-US" dirty="0"/>
              <a:t> (average follicle diameter of 18 mm and serum estradiol concentration &gt; 200 </a:t>
            </a:r>
            <a:r>
              <a:rPr lang="en-US" dirty="0" err="1"/>
              <a:t>pg</a:t>
            </a:r>
            <a:r>
              <a:rPr lang="en-US" dirty="0"/>
              <a:t>/mL), </a:t>
            </a:r>
            <a:r>
              <a:rPr lang="en-US" dirty="0" err="1"/>
              <a:t>hCG</a:t>
            </a:r>
            <a:r>
              <a:rPr lang="en-US" dirty="0"/>
              <a:t> is administered to trigger ovulation. </a:t>
            </a:r>
          </a:p>
          <a:p>
            <a:r>
              <a:rPr lang="en-US" dirty="0"/>
              <a:t>Timed inseminations are commonly performed within 12 to 36 hours from </a:t>
            </a:r>
            <a:r>
              <a:rPr lang="en-US" dirty="0" err="1"/>
              <a:t>hCG</a:t>
            </a:r>
            <a:r>
              <a:rPr lang="en-US" dirty="0"/>
              <a:t> administration. </a:t>
            </a:r>
          </a:p>
          <a:p>
            <a:r>
              <a:rPr lang="en-US" dirty="0"/>
              <a:t>The risks of this therapy include:</a:t>
            </a:r>
          </a:p>
          <a:p>
            <a:pPr lvl="1"/>
            <a:r>
              <a:rPr lang="en-US" dirty="0"/>
              <a:t> ovarian hyperstimulation syndrome, which can require intensive therapy; </a:t>
            </a:r>
          </a:p>
          <a:p>
            <a:pPr lvl="1"/>
            <a:r>
              <a:rPr lang="en-US" dirty="0"/>
              <a:t>a 25% incidence of multiple gestations; </a:t>
            </a:r>
          </a:p>
          <a:p>
            <a:pPr lvl="1"/>
            <a:r>
              <a:rPr lang="en-US" dirty="0"/>
              <a:t>and an increased risk of ectopic pregnancy</a:t>
            </a:r>
          </a:p>
        </p:txBody>
      </p:sp>
    </p:spTree>
    <p:extLst>
      <p:ext uri="{BB962C8B-B14F-4D97-AF65-F5344CB8AC3E}">
        <p14:creationId xmlns:p14="http://schemas.microsoft.com/office/powerpoint/2010/main" val="4162416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F92E-70A2-4722-9F6C-439AF3E229C6}"/>
              </a:ext>
            </a:extLst>
          </p:cNvPr>
          <p:cNvSpPr>
            <a:spLocks noGrp="1"/>
          </p:cNvSpPr>
          <p:nvPr>
            <p:ph type="title"/>
          </p:nvPr>
        </p:nvSpPr>
        <p:spPr/>
        <p:txBody>
          <a:bodyPr>
            <a:normAutofit/>
          </a:bodyPr>
          <a:lstStyle/>
          <a:p>
            <a:r>
              <a:rPr lang="en-US" dirty="0"/>
              <a:t>Gonadotropins</a:t>
            </a:r>
          </a:p>
        </p:txBody>
      </p:sp>
      <p:sp>
        <p:nvSpPr>
          <p:cNvPr id="3" name="Content Placeholder 2">
            <a:extLst>
              <a:ext uri="{FF2B5EF4-FFF2-40B4-BE49-F238E27FC236}">
                <a16:creationId xmlns:a16="http://schemas.microsoft.com/office/drawing/2014/main" id="{F894E487-1B86-481A-936B-428577A6D61F}"/>
              </a:ext>
            </a:extLst>
          </p:cNvPr>
          <p:cNvSpPr>
            <a:spLocks noGrp="1"/>
          </p:cNvSpPr>
          <p:nvPr>
            <p:ph idx="1"/>
          </p:nvPr>
        </p:nvSpPr>
        <p:spPr>
          <a:xfrm>
            <a:off x="457200" y="1600200"/>
            <a:ext cx="8229600" cy="4876800"/>
          </a:xfrm>
        </p:spPr>
        <p:txBody>
          <a:bodyPr>
            <a:normAutofit fontScale="92500"/>
          </a:bodyPr>
          <a:lstStyle/>
          <a:p>
            <a:r>
              <a:rPr lang="en-US" sz="2400" dirty="0"/>
              <a:t>Gonadotropin therapy is indicated for ovulation induction when estrogen levels are low and when there is no repose to CC or letrozole. </a:t>
            </a:r>
          </a:p>
          <a:p>
            <a:r>
              <a:rPr lang="en-US" sz="2400" dirty="0"/>
              <a:t>Low serum E 2 levels (usually &lt;30 </a:t>
            </a:r>
            <a:r>
              <a:rPr lang="en-US" sz="2400" dirty="0" err="1"/>
              <a:t>pg</a:t>
            </a:r>
            <a:r>
              <a:rPr lang="en-US" sz="2400" dirty="0"/>
              <a:t>/mL) or lack of withdrawal bleeding after progestogen administration signifies a state that will be unresponsive to oral therapies (CC, letrozole) that are dependent on a negative feedback system. </a:t>
            </a:r>
          </a:p>
          <a:p>
            <a:r>
              <a:rPr lang="en-US" sz="2400" dirty="0"/>
              <a:t>Apart from this indication in usually </a:t>
            </a:r>
            <a:r>
              <a:rPr lang="en-US" sz="2400" dirty="0" err="1"/>
              <a:t>amenorrheic</a:t>
            </a:r>
            <a:r>
              <a:rPr lang="en-US" sz="2400" dirty="0"/>
              <a:t> women, it is appropriate to use gonadotropins when there is resistance to CC or letrozole. </a:t>
            </a:r>
          </a:p>
          <a:p>
            <a:r>
              <a:rPr lang="en-US" sz="2400" dirty="0"/>
              <a:t>Gonadotropins have also been used when there has been the inability to conceive after several (four to six) cycles of CC or letrozole, although this indication is not as frequently applied today.</a:t>
            </a:r>
          </a:p>
        </p:txBody>
      </p:sp>
    </p:spTree>
    <p:extLst>
      <p:ext uri="{BB962C8B-B14F-4D97-AF65-F5344CB8AC3E}">
        <p14:creationId xmlns:p14="http://schemas.microsoft.com/office/powerpoint/2010/main" val="323052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1613-2552-4463-88F2-7679911618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3C847A-4D30-47AF-A273-08A0A55C78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65653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F92E-70A2-4722-9F6C-439AF3E229C6}"/>
              </a:ext>
            </a:extLst>
          </p:cNvPr>
          <p:cNvSpPr>
            <a:spLocks noGrp="1"/>
          </p:cNvSpPr>
          <p:nvPr>
            <p:ph type="title"/>
          </p:nvPr>
        </p:nvSpPr>
        <p:spPr/>
        <p:txBody>
          <a:bodyPr>
            <a:normAutofit/>
          </a:bodyPr>
          <a:lstStyle/>
          <a:p>
            <a:r>
              <a:rPr lang="en-US" dirty="0"/>
              <a:t>Gonadotropins</a:t>
            </a:r>
          </a:p>
        </p:txBody>
      </p:sp>
      <p:sp>
        <p:nvSpPr>
          <p:cNvPr id="3" name="Content Placeholder 2">
            <a:extLst>
              <a:ext uri="{FF2B5EF4-FFF2-40B4-BE49-F238E27FC236}">
                <a16:creationId xmlns:a16="http://schemas.microsoft.com/office/drawing/2014/main" id="{F894E487-1B86-481A-936B-428577A6D61F}"/>
              </a:ext>
            </a:extLst>
          </p:cNvPr>
          <p:cNvSpPr>
            <a:spLocks noGrp="1"/>
          </p:cNvSpPr>
          <p:nvPr>
            <p:ph idx="1"/>
          </p:nvPr>
        </p:nvSpPr>
        <p:spPr>
          <a:xfrm>
            <a:off x="457200" y="1600200"/>
            <a:ext cx="8229600" cy="4876800"/>
          </a:xfrm>
        </p:spPr>
        <p:txBody>
          <a:bodyPr>
            <a:normAutofit/>
          </a:bodyPr>
          <a:lstStyle/>
          <a:p>
            <a:r>
              <a:rPr lang="en-US" sz="2400" dirty="0"/>
              <a:t>More recent preparations with additional purification have allowed them to be administered subcutaneously (SC) rather than intramuscularly (IM). </a:t>
            </a:r>
          </a:p>
          <a:p>
            <a:r>
              <a:rPr lang="en-US" sz="2400" dirty="0"/>
              <a:t>These preparations are titrated to provide an equal quantity of LH (75 IU) and FSH (75 IU) in one ampule.</a:t>
            </a:r>
          </a:p>
        </p:txBody>
      </p:sp>
    </p:spTree>
    <p:extLst>
      <p:ext uri="{BB962C8B-B14F-4D97-AF65-F5344CB8AC3E}">
        <p14:creationId xmlns:p14="http://schemas.microsoft.com/office/powerpoint/2010/main" val="993283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49A-1D36-4735-A352-B41FDDC84C2F}"/>
              </a:ext>
            </a:extLst>
          </p:cNvPr>
          <p:cNvSpPr>
            <a:spLocks noGrp="1"/>
          </p:cNvSpPr>
          <p:nvPr>
            <p:ph type="title"/>
          </p:nvPr>
        </p:nvSpPr>
        <p:spPr/>
        <p:txBody>
          <a:bodyPr>
            <a:noAutofit/>
          </a:bodyPr>
          <a:lstStyle/>
          <a:p>
            <a:r>
              <a:rPr lang="en-US" sz="2000" dirty="0">
                <a:latin typeface="Arial" panose="020B0604020202020204" pitchFamily="34" charset="0"/>
              </a:rPr>
              <a:t>Schematic representation of serum follicle-stimulating hormone (FSH) levels and daily dose of exogenous FSH during low-dose step-up or step-down regimens for ovulation induction</a:t>
            </a:r>
            <a:endParaRPr lang="en-US" sz="2000" dirty="0"/>
          </a:p>
        </p:txBody>
      </p:sp>
      <p:sp>
        <p:nvSpPr>
          <p:cNvPr id="3" name="Content Placeholder 2">
            <a:extLst>
              <a:ext uri="{FF2B5EF4-FFF2-40B4-BE49-F238E27FC236}">
                <a16:creationId xmlns:a16="http://schemas.microsoft.com/office/drawing/2014/main" id="{341E7092-7921-4605-9959-D312B00759D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E367469-2D52-4FB3-A727-1B33E823D894}"/>
              </a:ext>
            </a:extLst>
          </p:cNvPr>
          <p:cNvPicPr>
            <a:picLocks noChangeAspect="1"/>
          </p:cNvPicPr>
          <p:nvPr/>
        </p:nvPicPr>
        <p:blipFill>
          <a:blip r:embed="rId2"/>
          <a:stretch>
            <a:fillRect/>
          </a:stretch>
        </p:blipFill>
        <p:spPr>
          <a:xfrm>
            <a:off x="990600" y="1738312"/>
            <a:ext cx="6629399" cy="4281488"/>
          </a:xfrm>
          <a:prstGeom prst="rect">
            <a:avLst/>
          </a:prstGeom>
        </p:spPr>
      </p:pic>
    </p:spTree>
    <p:extLst>
      <p:ext uri="{BB962C8B-B14F-4D97-AF65-F5344CB8AC3E}">
        <p14:creationId xmlns:p14="http://schemas.microsoft.com/office/powerpoint/2010/main" val="598336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371600" y="304800"/>
            <a:ext cx="6405562" cy="1162050"/>
          </a:xfrm>
        </p:spPr>
        <p:txBody>
          <a:bodyPr/>
          <a:lstStyle/>
          <a:p>
            <a:pPr eaLnBrk="1" hangingPunct="1"/>
            <a:r>
              <a:rPr lang="en-AU" sz="3200" b="0" dirty="0">
                <a:solidFill>
                  <a:schemeClr val="bg2"/>
                </a:solidFill>
                <a:effectLst/>
              </a:rPr>
              <a:t>Low-dose step up gonadotrophin therapy</a:t>
            </a:r>
          </a:p>
        </p:txBody>
      </p:sp>
      <p:pic>
        <p:nvPicPr>
          <p:cNvPr id="6656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42988" y="1700213"/>
            <a:ext cx="6319837" cy="4249737"/>
          </a:xfrm>
          <a:noFill/>
        </p:spPr>
      </p:pic>
    </p:spTree>
    <p:extLst>
      <p:ext uri="{BB962C8B-B14F-4D97-AF65-F5344CB8AC3E}">
        <p14:creationId xmlns:p14="http://schemas.microsoft.com/office/powerpoint/2010/main" val="3976321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619672" y="395288"/>
            <a:ext cx="5616153" cy="1162050"/>
          </a:xfrm>
        </p:spPr>
        <p:txBody>
          <a:bodyPr/>
          <a:lstStyle/>
          <a:p>
            <a:pPr eaLnBrk="1" hangingPunct="1"/>
            <a:r>
              <a:rPr lang="en-AU" sz="3600" b="0" dirty="0">
                <a:solidFill>
                  <a:schemeClr val="bg2"/>
                </a:solidFill>
                <a:effectLst/>
              </a:rPr>
              <a:t>Step-down protocol</a:t>
            </a:r>
          </a:p>
        </p:txBody>
      </p:sp>
      <p:pic>
        <p:nvPicPr>
          <p:cNvPr id="6758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478338" y="1773238"/>
            <a:ext cx="4665662" cy="3887787"/>
          </a:xfrm>
          <a:noFill/>
        </p:spPr>
      </p:pic>
      <p:sp>
        <p:nvSpPr>
          <p:cNvPr id="67587" name="Text Placeholder 2"/>
          <p:cNvSpPr>
            <a:spLocks noGrp="1"/>
          </p:cNvSpPr>
          <p:nvPr>
            <p:ph type="body" sz="half" idx="2"/>
          </p:nvPr>
        </p:nvSpPr>
        <p:spPr>
          <a:xfrm>
            <a:off x="179388" y="2025650"/>
            <a:ext cx="4392612" cy="4572000"/>
          </a:xfrm>
        </p:spPr>
        <p:txBody>
          <a:bodyPr/>
          <a:lstStyle/>
          <a:p>
            <a:pPr marL="285750" indent="-285750" eaLnBrk="1" hangingPunct="1">
              <a:buFont typeface="Arial" pitchFamily="34" charset="0"/>
              <a:buChar char="•"/>
            </a:pPr>
            <a:r>
              <a:rPr lang="en-AU" sz="2400" dirty="0">
                <a:solidFill>
                  <a:schemeClr val="bg2"/>
                </a:solidFill>
                <a:effectLst/>
              </a:rPr>
              <a:t>Prevention of OHSS.</a:t>
            </a:r>
          </a:p>
          <a:p>
            <a:pPr marL="285750" indent="-285750" eaLnBrk="1" hangingPunct="1">
              <a:buFont typeface="Arial" pitchFamily="34" charset="0"/>
              <a:buChar char="•"/>
            </a:pPr>
            <a:r>
              <a:rPr lang="en-AU" sz="2400" dirty="0">
                <a:effectLst/>
              </a:rPr>
              <a:t>Reduction in Multiple 	pregnancies.</a:t>
            </a:r>
          </a:p>
        </p:txBody>
      </p:sp>
    </p:spTree>
    <p:extLst>
      <p:ext uri="{BB962C8B-B14F-4D97-AF65-F5344CB8AC3E}">
        <p14:creationId xmlns:p14="http://schemas.microsoft.com/office/powerpoint/2010/main" val="2271409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49A-1D36-4735-A352-B41FDDC84C2F}"/>
              </a:ext>
            </a:extLst>
          </p:cNvPr>
          <p:cNvSpPr>
            <a:spLocks noGrp="1"/>
          </p:cNvSpPr>
          <p:nvPr>
            <p:ph type="title"/>
          </p:nvPr>
        </p:nvSpPr>
        <p:spPr/>
        <p:txBody>
          <a:bodyPr>
            <a:noAutofit/>
          </a:bodyPr>
          <a:lstStyle/>
          <a:p>
            <a:r>
              <a:rPr lang="en-US" sz="3200" dirty="0">
                <a:latin typeface="Arial" panose="020B0604020202020204" pitchFamily="34" charset="0"/>
              </a:rPr>
              <a:t>Ovarian Hyperstimulation Syndrome</a:t>
            </a:r>
            <a:br>
              <a:rPr lang="en-US" sz="3200" dirty="0">
                <a:latin typeface="Arial" panose="020B0604020202020204" pitchFamily="34" charset="0"/>
              </a:rPr>
            </a:br>
            <a:r>
              <a:rPr lang="en-US" sz="3200" dirty="0"/>
              <a:t>(OHSS)</a:t>
            </a:r>
            <a:endParaRPr lang="en-US" sz="3200" dirty="0">
              <a:latin typeface="Arial" panose="020B0604020202020204" pitchFamily="34" charset="0"/>
            </a:endParaRPr>
          </a:p>
        </p:txBody>
      </p:sp>
      <p:sp>
        <p:nvSpPr>
          <p:cNvPr id="3" name="Content Placeholder 2">
            <a:extLst>
              <a:ext uri="{FF2B5EF4-FFF2-40B4-BE49-F238E27FC236}">
                <a16:creationId xmlns:a16="http://schemas.microsoft.com/office/drawing/2014/main" id="{341E7092-7921-4605-9959-D312B00759DB}"/>
              </a:ext>
            </a:extLst>
          </p:cNvPr>
          <p:cNvSpPr>
            <a:spLocks noGrp="1"/>
          </p:cNvSpPr>
          <p:nvPr>
            <p:ph idx="1"/>
          </p:nvPr>
        </p:nvSpPr>
        <p:spPr>
          <a:xfrm>
            <a:off x="457200" y="1600200"/>
            <a:ext cx="8229600" cy="4876800"/>
          </a:xfrm>
        </p:spPr>
        <p:txBody>
          <a:bodyPr>
            <a:normAutofit fontScale="77500" lnSpcReduction="20000"/>
          </a:bodyPr>
          <a:lstStyle/>
          <a:p>
            <a:r>
              <a:rPr lang="en-US" dirty="0"/>
              <a:t>Although enlarged ovaries are frequently encountered after gonadotropin administration, significant OHSS occurs in approximately 0.5% of women receiving gonadotropins. </a:t>
            </a:r>
          </a:p>
          <a:p>
            <a:r>
              <a:rPr lang="en-US" dirty="0"/>
              <a:t>OHSS can be life threatening, causing massive fluid shifts, ascites, pleural effusion, electrolyte disturbances, and thromboembolism.</a:t>
            </a:r>
          </a:p>
          <a:p>
            <a:r>
              <a:rPr lang="en-US" dirty="0"/>
              <a:t>The cause has not been completely elucidated but is related to:</a:t>
            </a:r>
          </a:p>
          <a:p>
            <a:pPr lvl="1"/>
            <a:r>
              <a:rPr lang="en-US" dirty="0"/>
              <a:t>the large cystic ovaries, </a:t>
            </a:r>
          </a:p>
          <a:p>
            <a:pPr lvl="1"/>
            <a:r>
              <a:rPr lang="en-US" dirty="0"/>
              <a:t>high E 2 levels, </a:t>
            </a:r>
          </a:p>
          <a:p>
            <a:pPr lvl="1"/>
            <a:r>
              <a:rPr lang="en-US" dirty="0"/>
              <a:t>the ovarian elaboration of substances such as vascular endothelial growth factor (VEGF), which increase vascularity and vascular permeability. </a:t>
            </a:r>
          </a:p>
        </p:txBody>
      </p:sp>
    </p:spTree>
    <p:extLst>
      <p:ext uri="{BB962C8B-B14F-4D97-AF65-F5344CB8AC3E}">
        <p14:creationId xmlns:p14="http://schemas.microsoft.com/office/powerpoint/2010/main" val="3789754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49A-1D36-4735-A352-B41FDDC84C2F}"/>
              </a:ext>
            </a:extLst>
          </p:cNvPr>
          <p:cNvSpPr>
            <a:spLocks noGrp="1"/>
          </p:cNvSpPr>
          <p:nvPr>
            <p:ph type="title"/>
          </p:nvPr>
        </p:nvSpPr>
        <p:spPr/>
        <p:txBody>
          <a:bodyPr>
            <a:noAutofit/>
          </a:bodyPr>
          <a:lstStyle/>
          <a:p>
            <a:r>
              <a:rPr lang="en-US" sz="3200" dirty="0">
                <a:latin typeface="Arial" panose="020B0604020202020204" pitchFamily="34" charset="0"/>
              </a:rPr>
              <a:t>Ovarian Hyperstimulation Syndrome</a:t>
            </a:r>
            <a:br>
              <a:rPr lang="en-US" sz="3200" dirty="0">
                <a:latin typeface="Arial" panose="020B0604020202020204" pitchFamily="34" charset="0"/>
              </a:rPr>
            </a:br>
            <a:r>
              <a:rPr lang="en-US" sz="3200" dirty="0"/>
              <a:t>(OHSS)</a:t>
            </a:r>
            <a:endParaRPr lang="en-US" sz="3200" dirty="0">
              <a:latin typeface="Arial" panose="020B0604020202020204" pitchFamily="34" charset="0"/>
            </a:endParaRPr>
          </a:p>
        </p:txBody>
      </p:sp>
      <p:sp>
        <p:nvSpPr>
          <p:cNvPr id="3" name="Content Placeholder 2">
            <a:extLst>
              <a:ext uri="{FF2B5EF4-FFF2-40B4-BE49-F238E27FC236}">
                <a16:creationId xmlns:a16="http://schemas.microsoft.com/office/drawing/2014/main" id="{341E7092-7921-4605-9959-D312B00759DB}"/>
              </a:ext>
            </a:extLst>
          </p:cNvPr>
          <p:cNvSpPr>
            <a:spLocks noGrp="1"/>
          </p:cNvSpPr>
          <p:nvPr>
            <p:ph idx="1"/>
          </p:nvPr>
        </p:nvSpPr>
        <p:spPr/>
        <p:txBody>
          <a:bodyPr>
            <a:normAutofit fontScale="85000" lnSpcReduction="20000"/>
          </a:bodyPr>
          <a:lstStyle/>
          <a:p>
            <a:r>
              <a:rPr lang="en-US" dirty="0"/>
              <a:t>Several investigators have classified OHSS into:</a:t>
            </a:r>
          </a:p>
          <a:p>
            <a:pPr lvl="1"/>
            <a:r>
              <a:rPr lang="en-US" dirty="0"/>
              <a:t>mild, </a:t>
            </a:r>
          </a:p>
          <a:p>
            <a:pPr lvl="1"/>
            <a:r>
              <a:rPr lang="en-US" dirty="0"/>
              <a:t>moderate,</a:t>
            </a:r>
          </a:p>
          <a:p>
            <a:pPr lvl="1"/>
            <a:r>
              <a:rPr lang="en-US" dirty="0"/>
              <a:t>severe forms. </a:t>
            </a:r>
          </a:p>
          <a:p>
            <a:r>
              <a:rPr lang="en-US" dirty="0"/>
              <a:t>HCG triggers the syndrome, and blood levels of HCG continue to stimulate the ovaries in OHSS. </a:t>
            </a:r>
          </a:p>
          <a:p>
            <a:r>
              <a:rPr lang="en-US" dirty="0"/>
              <a:t>Therefore the syndrome is worse if pregnancy occurs and abates within 1 week in the absence of pregnancy.</a:t>
            </a:r>
          </a:p>
          <a:p>
            <a:r>
              <a:rPr lang="en-US" dirty="0"/>
              <a:t>For this reason, if severe OHSS is anticipated, HCG injection should be withheld. In IVF cycles, the embryos may be frozen rather than replaced to avoid pregnancy.</a:t>
            </a:r>
          </a:p>
        </p:txBody>
      </p:sp>
    </p:spTree>
    <p:extLst>
      <p:ext uri="{BB962C8B-B14F-4D97-AF65-F5344CB8AC3E}">
        <p14:creationId xmlns:p14="http://schemas.microsoft.com/office/powerpoint/2010/main" val="1174857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D7E835-40DB-4A4C-ACA2-BB71B28015E2}"/>
              </a:ext>
            </a:extLst>
          </p:cNvPr>
          <p:cNvSpPr>
            <a:spLocks noGrp="1"/>
          </p:cNvSpPr>
          <p:nvPr>
            <p:ph type="title"/>
          </p:nvPr>
        </p:nvSpPr>
        <p:spPr/>
        <p:txBody>
          <a:bodyPr>
            <a:noAutofit/>
          </a:bodyPr>
          <a:lstStyle/>
          <a:p>
            <a:r>
              <a:rPr lang="en-US" sz="3600" dirty="0"/>
              <a:t>Classification of Ovarian Hyperstimulation Syndrome</a:t>
            </a:r>
          </a:p>
        </p:txBody>
      </p:sp>
      <p:sp>
        <p:nvSpPr>
          <p:cNvPr id="3" name="Content Placeholder 2">
            <a:extLst>
              <a:ext uri="{FF2B5EF4-FFF2-40B4-BE49-F238E27FC236}">
                <a16:creationId xmlns:a16="http://schemas.microsoft.com/office/drawing/2014/main" id="{01C9A198-A073-46DF-9900-0A94DB86477F}"/>
              </a:ext>
            </a:extLst>
          </p:cNvPr>
          <p:cNvSpPr>
            <a:spLocks noGrp="1"/>
          </p:cNvSpPr>
          <p:nvPr>
            <p:ph sz="half" idx="1"/>
          </p:nvPr>
        </p:nvSpPr>
        <p:spPr>
          <a:xfrm>
            <a:off x="457200" y="1600200"/>
            <a:ext cx="3581400" cy="4525963"/>
          </a:xfrm>
        </p:spPr>
        <p:txBody>
          <a:bodyPr>
            <a:normAutofit fontScale="25000" lnSpcReduction="20000"/>
          </a:bodyPr>
          <a:lstStyle/>
          <a:p>
            <a:r>
              <a:rPr lang="en-US" sz="9600" dirty="0"/>
              <a:t>Mild</a:t>
            </a:r>
            <a:endParaRPr lang="en-US" sz="5600" dirty="0"/>
          </a:p>
          <a:p>
            <a:pPr lvl="1"/>
            <a:r>
              <a:rPr lang="en-US" sz="8000" dirty="0"/>
              <a:t>Ovarian enlargement (5 cm or less)</a:t>
            </a:r>
          </a:p>
          <a:p>
            <a:pPr lvl="1"/>
            <a:r>
              <a:rPr lang="en-US" sz="8000" dirty="0"/>
              <a:t>Abdominal discomfort</a:t>
            </a:r>
          </a:p>
          <a:p>
            <a:r>
              <a:rPr lang="en-US" sz="8000" dirty="0"/>
              <a:t>Moderate</a:t>
            </a:r>
          </a:p>
          <a:p>
            <a:pPr lvl="1"/>
            <a:r>
              <a:rPr lang="en-US" sz="8000" dirty="0"/>
              <a:t>Ovarian enlargement (6-10 cm)</a:t>
            </a:r>
          </a:p>
          <a:p>
            <a:pPr lvl="1"/>
            <a:r>
              <a:rPr lang="en-US" sz="8000" dirty="0"/>
              <a:t>Nausea or gastrointestinal symptoms</a:t>
            </a:r>
          </a:p>
          <a:p>
            <a:pPr lvl="1"/>
            <a:r>
              <a:rPr lang="en-US" sz="8000" dirty="0"/>
              <a:t>Abdominal discomfort</a:t>
            </a:r>
          </a:p>
          <a:p>
            <a:pPr lvl="1"/>
            <a:r>
              <a:rPr lang="en-US" sz="8000" dirty="0"/>
              <a:t>Normal laboratory evaluation</a:t>
            </a:r>
          </a:p>
          <a:p>
            <a:pPr lvl="1"/>
            <a:r>
              <a:rPr lang="en-US" sz="8000" dirty="0"/>
              <a:t>Mild ascites, not clinically evident</a:t>
            </a:r>
          </a:p>
          <a:p>
            <a:pPr lvl="1">
              <a:buFont typeface="Arial" panose="020B0604020202020204" pitchFamily="34" charset="0"/>
              <a:buChar char="•"/>
            </a:pPr>
            <a:r>
              <a:rPr lang="en-US" sz="8000" dirty="0"/>
              <a:t>WBC count &gt;25,000/</a:t>
            </a:r>
            <a:r>
              <a:rPr lang="el-GR" sz="8000" dirty="0"/>
              <a:t>μ</a:t>
            </a:r>
            <a:r>
              <a:rPr lang="en-US" sz="8000" dirty="0"/>
              <a:t>L</a:t>
            </a:r>
          </a:p>
          <a:p>
            <a:endParaRPr lang="en-US" dirty="0"/>
          </a:p>
        </p:txBody>
      </p:sp>
      <p:sp>
        <p:nvSpPr>
          <p:cNvPr id="8" name="Content Placeholder 7">
            <a:extLst>
              <a:ext uri="{FF2B5EF4-FFF2-40B4-BE49-F238E27FC236}">
                <a16:creationId xmlns:a16="http://schemas.microsoft.com/office/drawing/2014/main" id="{D4CEA611-056B-46BE-993F-E607D231AA28}"/>
              </a:ext>
            </a:extLst>
          </p:cNvPr>
          <p:cNvSpPr>
            <a:spLocks noGrp="1"/>
          </p:cNvSpPr>
          <p:nvPr>
            <p:ph sz="half" idx="2"/>
          </p:nvPr>
        </p:nvSpPr>
        <p:spPr>
          <a:xfrm>
            <a:off x="4191000" y="1600200"/>
            <a:ext cx="4724400" cy="4876800"/>
          </a:xfrm>
        </p:spPr>
        <p:txBody>
          <a:bodyPr>
            <a:normAutofit fontScale="25000" lnSpcReduction="20000"/>
          </a:bodyPr>
          <a:lstStyle/>
          <a:p>
            <a:r>
              <a:rPr lang="en-US" sz="7200" dirty="0"/>
              <a:t>Severe</a:t>
            </a:r>
            <a:endParaRPr lang="en-US" sz="4400" dirty="0"/>
          </a:p>
          <a:p>
            <a:r>
              <a:rPr lang="en-US" sz="6400" dirty="0"/>
              <a:t>Symptoms as above and other symptoms, such as respiratory distress</a:t>
            </a:r>
          </a:p>
          <a:p>
            <a:r>
              <a:rPr lang="en-US" sz="6400" dirty="0"/>
              <a:t>Ovarian enlargement</a:t>
            </a:r>
          </a:p>
          <a:p>
            <a:r>
              <a:rPr lang="en-US" sz="6400" dirty="0"/>
              <a:t>Severe ascites (clinically evident)</a:t>
            </a:r>
          </a:p>
          <a:p>
            <a:r>
              <a:rPr lang="en-US" sz="6400" dirty="0"/>
              <a:t>Hydrothorax</a:t>
            </a:r>
          </a:p>
          <a:p>
            <a:r>
              <a:rPr lang="en-US" sz="6400" dirty="0"/>
              <a:t>Elevated hematocrit (&gt;45%)</a:t>
            </a:r>
          </a:p>
          <a:p>
            <a:r>
              <a:rPr lang="en-US" sz="6400" dirty="0"/>
              <a:t>Elevated WBC count (&gt;15,000/</a:t>
            </a:r>
            <a:r>
              <a:rPr lang="el-GR" sz="6400" dirty="0"/>
              <a:t>μ</a:t>
            </a:r>
            <a:r>
              <a:rPr lang="en-US" sz="6400" dirty="0"/>
              <a:t>L)</a:t>
            </a:r>
          </a:p>
          <a:p>
            <a:r>
              <a:rPr lang="en-US" sz="6400" dirty="0"/>
              <a:t>Elevated creatinine</a:t>
            </a:r>
          </a:p>
          <a:p>
            <a:r>
              <a:rPr lang="en-US" sz="6400" dirty="0"/>
              <a:t>Electrolyte abnormalities (hyponatremia, hyperkalemia)</a:t>
            </a:r>
          </a:p>
          <a:p>
            <a:r>
              <a:rPr lang="en-US" sz="6400" dirty="0"/>
              <a:t>Elevated liver function tests</a:t>
            </a:r>
          </a:p>
          <a:p>
            <a:r>
              <a:rPr lang="en-US" sz="6400" dirty="0"/>
              <a:t>Critical (as a subcategory of severe)</a:t>
            </a:r>
          </a:p>
          <a:p>
            <a:r>
              <a:rPr lang="en-US" sz="6400" dirty="0"/>
              <a:t>Severe end-organ dysfunction</a:t>
            </a:r>
          </a:p>
          <a:p>
            <a:r>
              <a:rPr lang="en-US" sz="6400" dirty="0"/>
              <a:t>Oliguria, creatinine &gt;1.6 mg/dL</a:t>
            </a:r>
          </a:p>
          <a:p>
            <a:r>
              <a:rPr lang="en-US" sz="6400" dirty="0"/>
              <a:t>Severe respiratory distress</a:t>
            </a:r>
          </a:p>
          <a:p>
            <a:r>
              <a:rPr lang="en-US" sz="6400" dirty="0"/>
              <a:t>Thrombotic complications</a:t>
            </a:r>
          </a:p>
          <a:p>
            <a:r>
              <a:rPr lang="en-US" sz="6400" dirty="0"/>
              <a:t>Infection</a:t>
            </a:r>
          </a:p>
          <a:p>
            <a:r>
              <a:rPr lang="en-US" sz="6400" dirty="0"/>
              <a:t>Severe hemoconcentration</a:t>
            </a:r>
          </a:p>
          <a:p>
            <a:r>
              <a:rPr lang="en-US" sz="6400" dirty="0"/>
              <a:t>Hematocrit &gt;55%</a:t>
            </a:r>
          </a:p>
          <a:p>
            <a:endParaRPr lang="en-US" dirty="0"/>
          </a:p>
        </p:txBody>
      </p:sp>
    </p:spTree>
    <p:extLst>
      <p:ext uri="{BB962C8B-B14F-4D97-AF65-F5344CB8AC3E}">
        <p14:creationId xmlns:p14="http://schemas.microsoft.com/office/powerpoint/2010/main" val="1489981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8ECF-D5AB-4C79-861B-1FFEE76748A0}"/>
              </a:ext>
            </a:extLst>
          </p:cNvPr>
          <p:cNvSpPr>
            <a:spLocks noGrp="1"/>
          </p:cNvSpPr>
          <p:nvPr>
            <p:ph type="title"/>
          </p:nvPr>
        </p:nvSpPr>
        <p:spPr/>
        <p:txBody>
          <a:bodyPr/>
          <a:lstStyle/>
          <a:p>
            <a:r>
              <a:rPr lang="en-US" dirty="0"/>
              <a:t>Treatment of OHSS </a:t>
            </a:r>
          </a:p>
        </p:txBody>
      </p:sp>
      <p:sp>
        <p:nvSpPr>
          <p:cNvPr id="3" name="Content Placeholder 2">
            <a:extLst>
              <a:ext uri="{FF2B5EF4-FFF2-40B4-BE49-F238E27FC236}">
                <a16:creationId xmlns:a16="http://schemas.microsoft.com/office/drawing/2014/main" id="{D5DD6232-734C-41D4-AEC8-34B32A7997FE}"/>
              </a:ext>
            </a:extLst>
          </p:cNvPr>
          <p:cNvSpPr>
            <a:spLocks noGrp="1"/>
          </p:cNvSpPr>
          <p:nvPr>
            <p:ph sz="half" idx="1"/>
          </p:nvPr>
        </p:nvSpPr>
        <p:spPr/>
        <p:txBody>
          <a:bodyPr>
            <a:normAutofit fontScale="77500" lnSpcReduction="20000"/>
          </a:bodyPr>
          <a:lstStyle/>
          <a:p>
            <a:r>
              <a:rPr lang="en-US" dirty="0"/>
              <a:t>Is largely supportive, with judicious use of fluids and prevention of thrombosis.</a:t>
            </a:r>
          </a:p>
          <a:p>
            <a:r>
              <a:rPr lang="en-US" dirty="0"/>
              <a:t>Correction of electrolyte disturbances and maintenance of urine output are of greatest importance. </a:t>
            </a:r>
          </a:p>
          <a:p>
            <a:r>
              <a:rPr lang="en-US" dirty="0"/>
              <a:t>Occasionally, admission for intensive care unit (ICU) monitoring is necessary.</a:t>
            </a:r>
          </a:p>
          <a:p>
            <a:r>
              <a:rPr lang="en-US" dirty="0"/>
              <a:t>Avoidance of excessive stimulation is the primary approach for preventing OHSS. Lowering or withholding the dose of HCG is also advisable</a:t>
            </a:r>
          </a:p>
          <a:p>
            <a:endParaRPr lang="en-US" dirty="0"/>
          </a:p>
        </p:txBody>
      </p:sp>
      <p:sp>
        <p:nvSpPr>
          <p:cNvPr id="4" name="Content Placeholder 3">
            <a:extLst>
              <a:ext uri="{FF2B5EF4-FFF2-40B4-BE49-F238E27FC236}">
                <a16:creationId xmlns:a16="http://schemas.microsoft.com/office/drawing/2014/main" id="{CDFC6061-A306-4F14-99AA-97B2E9AFEDB3}"/>
              </a:ext>
            </a:extLst>
          </p:cNvPr>
          <p:cNvSpPr>
            <a:spLocks noGrp="1"/>
          </p:cNvSpPr>
          <p:nvPr>
            <p:ph sz="half" idx="2"/>
          </p:nvPr>
        </p:nvSpPr>
        <p:spPr/>
        <p:txBody>
          <a:bodyPr>
            <a:normAutofit fontScale="77500" lnSpcReduction="20000"/>
          </a:bodyPr>
          <a:lstStyle/>
          <a:p>
            <a:r>
              <a:rPr lang="en-US" dirty="0"/>
              <a:t>An alternative approach is to use a GnRH agonist instead of HCG to trigger ovulation (as long as there is a normal pituitary able to release LH) because LH is much shorter acting and will clear from the circulation soon after ovulation, unlike HCG. </a:t>
            </a:r>
          </a:p>
          <a:p>
            <a:r>
              <a:rPr lang="en-US" dirty="0"/>
              <a:t>An experimental approach being studied to treat OHSS is the use of a dopamine agonist such as cabergoline, which interferes with the action of VEGF.</a:t>
            </a:r>
          </a:p>
          <a:p>
            <a:endParaRPr lang="en-US" dirty="0"/>
          </a:p>
        </p:txBody>
      </p:sp>
    </p:spTree>
    <p:extLst>
      <p:ext uri="{BB962C8B-B14F-4D97-AF65-F5344CB8AC3E}">
        <p14:creationId xmlns:p14="http://schemas.microsoft.com/office/powerpoint/2010/main" val="2951093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105400" cy="590550"/>
          </a:xfrm>
        </p:spPr>
        <p:txBody>
          <a:bodyPr>
            <a:noAutofit/>
          </a:bodyPr>
          <a:lstStyle/>
          <a:p>
            <a:pPr fontAlgn="auto">
              <a:spcAft>
                <a:spcPts val="0"/>
              </a:spcAft>
              <a:defRPr/>
            </a:pPr>
            <a:r>
              <a:rPr lang="en-US" sz="2800" b="1" dirty="0">
                <a:solidFill>
                  <a:srgbClr val="002060"/>
                </a:solidFill>
                <a:effectLst/>
                <a:latin typeface="+mn-lt"/>
              </a:rPr>
              <a:t>Intrauterine Insemination (IUI)</a:t>
            </a:r>
          </a:p>
        </p:txBody>
      </p:sp>
      <p:sp>
        <p:nvSpPr>
          <p:cNvPr id="4" name="TextBox 3"/>
          <p:cNvSpPr txBox="1"/>
          <p:nvPr/>
        </p:nvSpPr>
        <p:spPr>
          <a:xfrm>
            <a:off x="228600" y="1320800"/>
            <a:ext cx="8610600" cy="4654550"/>
          </a:xfrm>
          <a:prstGeom prst="rect">
            <a:avLst/>
          </a:prstGeom>
          <a:noFill/>
        </p:spPr>
        <p:txBody>
          <a:bodyPr>
            <a:spAutoFit/>
          </a:bodyPr>
          <a:lstStyle/>
          <a:p>
            <a:pPr marL="358775" indent="-358775">
              <a:buClr>
                <a:srgbClr val="002060"/>
              </a:buClr>
              <a:buSzPct val="150000"/>
              <a:buFont typeface="Arial" pitchFamily="34" charset="0"/>
              <a:buChar char="•"/>
              <a:defRPr/>
            </a:pPr>
            <a:r>
              <a:rPr lang="en-US" sz="2400" b="1" dirty="0">
                <a:latin typeface="+mn-lt"/>
                <a:cs typeface="Arial" pitchFamily="34" charset="0"/>
              </a:rPr>
              <a:t>Injection of washed prepared sperms into </a:t>
            </a:r>
          </a:p>
          <a:p>
            <a:pPr>
              <a:buClr>
                <a:srgbClr val="002060"/>
              </a:buClr>
              <a:buSzPct val="150000"/>
              <a:defRPr/>
            </a:pPr>
            <a:r>
              <a:rPr lang="en-US" sz="2400" b="1" dirty="0">
                <a:latin typeface="+mn-lt"/>
                <a:cs typeface="Arial" pitchFamily="34" charset="0"/>
              </a:rPr>
              <a:t>     the uterine cavity through a fine catheter </a:t>
            </a:r>
          </a:p>
          <a:p>
            <a:pPr>
              <a:buClr>
                <a:srgbClr val="002060"/>
              </a:buClr>
              <a:buSzPct val="150000"/>
              <a:defRPr/>
            </a:pPr>
            <a:r>
              <a:rPr lang="en-US" sz="2400" b="1" dirty="0">
                <a:latin typeface="+mn-lt"/>
                <a:cs typeface="Arial" pitchFamily="34" charset="0"/>
              </a:rPr>
              <a:t>     during </a:t>
            </a:r>
            <a:r>
              <a:rPr lang="en-US" sz="2400" b="1" dirty="0" err="1">
                <a:latin typeface="+mn-lt"/>
                <a:cs typeface="Arial" pitchFamily="34" charset="0"/>
              </a:rPr>
              <a:t>periovulatory</a:t>
            </a:r>
            <a:r>
              <a:rPr lang="en-US" sz="2400" b="1" dirty="0">
                <a:latin typeface="+mn-lt"/>
                <a:cs typeface="Arial" pitchFamily="34" charset="0"/>
              </a:rPr>
              <a:t> phase in a natural </a:t>
            </a:r>
          </a:p>
          <a:p>
            <a:pPr>
              <a:buClr>
                <a:srgbClr val="002060"/>
              </a:buClr>
              <a:buSzPct val="150000"/>
              <a:defRPr/>
            </a:pPr>
            <a:r>
              <a:rPr lang="en-US" sz="2400" b="1" dirty="0">
                <a:latin typeface="+mn-lt"/>
                <a:cs typeface="Arial" pitchFamily="34" charset="0"/>
              </a:rPr>
              <a:t>     or stimulated cycle.</a:t>
            </a:r>
          </a:p>
          <a:p>
            <a:pPr marL="358775" indent="-358775">
              <a:lnSpc>
                <a:spcPct val="105000"/>
              </a:lnSpc>
              <a:spcBef>
                <a:spcPct val="105000"/>
              </a:spcBef>
              <a:buClr>
                <a:srgbClr val="002060"/>
              </a:buClr>
              <a:buSzPct val="140000"/>
              <a:buFont typeface="Arial" pitchFamily="34" charset="0"/>
              <a:buChar char="•"/>
              <a:defRPr/>
            </a:pPr>
            <a:r>
              <a:rPr lang="en-US" sz="2400" dirty="0">
                <a:latin typeface="+mn-lt"/>
              </a:rPr>
              <a:t> Although pregnancy may not occur as quickly, a policy of initial treatment by IUI will probably save 20% of couples from moving onto IVF</a:t>
            </a:r>
          </a:p>
          <a:p>
            <a:pPr marL="358775" indent="-358775">
              <a:lnSpc>
                <a:spcPct val="105000"/>
              </a:lnSpc>
              <a:spcBef>
                <a:spcPct val="105000"/>
              </a:spcBef>
              <a:buClr>
                <a:srgbClr val="002060"/>
              </a:buClr>
              <a:buSzPct val="140000"/>
              <a:buFont typeface="Arial" pitchFamily="34" charset="0"/>
              <a:buChar char="•"/>
              <a:defRPr/>
            </a:pPr>
            <a:r>
              <a:rPr lang="en-US" sz="2400" dirty="0">
                <a:latin typeface="+mn-lt"/>
              </a:rPr>
              <a:t> </a:t>
            </a:r>
            <a:r>
              <a:rPr lang="en-US" sz="2400" b="1" dirty="0">
                <a:solidFill>
                  <a:srgbClr val="002060"/>
                </a:solidFill>
                <a:latin typeface="+mn-lt"/>
              </a:rPr>
              <a:t>After 3-4 cycles of failed IUI treatment, patients should be encouraged to opt for IVF</a:t>
            </a:r>
          </a:p>
          <a:p>
            <a:pPr>
              <a:defRPr/>
            </a:pPr>
            <a:endParaRPr lang="en-US" sz="2400" b="1" dirty="0">
              <a:solidFill>
                <a:srgbClr val="002060"/>
              </a:solidFill>
              <a:latin typeface="+mn-lt"/>
              <a:cs typeface="Arial" pitchFamily="34" charset="0"/>
            </a:endParaRPr>
          </a:p>
        </p:txBody>
      </p:sp>
    </p:spTree>
    <p:extLst>
      <p:ext uri="{BB962C8B-B14F-4D97-AF65-F5344CB8AC3E}">
        <p14:creationId xmlns:p14="http://schemas.microsoft.com/office/powerpoint/2010/main" val="1701200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65688"/>
            <a:ext cx="5486400" cy="5035112"/>
          </a:xfrm>
        </p:spPr>
        <p:txBody>
          <a:bodyPr/>
          <a:lstStyle/>
          <a:p>
            <a:pPr marL="0" indent="0">
              <a:buFont typeface="Wingdings 2" pitchFamily="18" charset="2"/>
              <a:buNone/>
              <a:defRPr/>
            </a:pPr>
            <a:r>
              <a:rPr lang="en-IN" sz="2000" dirty="0">
                <a:effectLst/>
              </a:rPr>
              <a:t>The procedure may help in increasing the chances of pregnancy in following ways – </a:t>
            </a:r>
          </a:p>
          <a:p>
            <a:pPr marL="457200" indent="-457200">
              <a:buClr>
                <a:srgbClr val="002060"/>
              </a:buClr>
              <a:buSzPct val="98000"/>
              <a:buFont typeface="Wingdings 2" pitchFamily="18" charset="2"/>
              <a:buAutoNum type="arabicPeriod"/>
              <a:defRPr/>
            </a:pPr>
            <a:r>
              <a:rPr lang="en-IN" sz="2000" dirty="0">
                <a:effectLst/>
              </a:rPr>
              <a:t>Allowing sperm-ovum contact close to the date and time of ovulation</a:t>
            </a:r>
          </a:p>
          <a:p>
            <a:pPr marL="457200" indent="-457200">
              <a:buClr>
                <a:srgbClr val="002060"/>
              </a:buClr>
              <a:buSzPct val="98000"/>
              <a:buFont typeface="Wingdings 2" pitchFamily="18" charset="2"/>
              <a:buAutoNum type="arabicPeriod"/>
              <a:defRPr/>
            </a:pPr>
            <a:r>
              <a:rPr lang="en-IN" sz="2000" dirty="0">
                <a:effectLst/>
              </a:rPr>
              <a:t>By bringing the sperm very close to the site of fertilization and by passing the cervical factors</a:t>
            </a:r>
          </a:p>
          <a:p>
            <a:pPr marL="457200" indent="-457200">
              <a:buClr>
                <a:srgbClr val="002060"/>
              </a:buClr>
              <a:buSzPct val="98000"/>
              <a:buFont typeface="Wingdings 2" pitchFamily="18" charset="2"/>
              <a:buAutoNum type="arabicPeriod"/>
              <a:defRPr/>
            </a:pPr>
            <a:r>
              <a:rPr lang="en-IN" sz="2000" dirty="0">
                <a:effectLst/>
              </a:rPr>
              <a:t>Sperm preparation increases the sperm density and removes all antigens on the surface of sperm and in seminal plasma</a:t>
            </a:r>
          </a:p>
          <a:p>
            <a:pPr>
              <a:buClr>
                <a:srgbClr val="002060"/>
              </a:buClr>
              <a:buSzPct val="98000"/>
              <a:buFontTx/>
              <a:buChar char="-"/>
              <a:defRPr/>
            </a:pPr>
            <a:r>
              <a:rPr lang="en-IN" sz="2000" b="1" dirty="0">
                <a:solidFill>
                  <a:srgbClr val="002060"/>
                </a:solidFill>
                <a:effectLst/>
              </a:rPr>
              <a:t>IUI is the simplest and the least expensive method of ART </a:t>
            </a:r>
          </a:p>
          <a:p>
            <a:pPr>
              <a:buClr>
                <a:srgbClr val="002060"/>
              </a:buClr>
              <a:buSzPct val="98000"/>
              <a:buFontTx/>
              <a:buChar char="-"/>
              <a:defRPr/>
            </a:pPr>
            <a:r>
              <a:rPr lang="en-IN" sz="2000" b="1" dirty="0">
                <a:solidFill>
                  <a:srgbClr val="002060"/>
                </a:solidFill>
                <a:effectLst/>
              </a:rPr>
              <a:t>IUI alone (natural cycle) does not improve pregnancy chances, hence mild ovarian stimulation is usually recommended.  </a:t>
            </a:r>
          </a:p>
          <a:p>
            <a:pPr marL="457200" indent="-457200">
              <a:buFont typeface="Wingdings 2" pitchFamily="18" charset="2"/>
              <a:buAutoNum type="arabicPeriod"/>
              <a:defRPr/>
            </a:pPr>
            <a:endParaRPr lang="en-IN" sz="2000" dirty="0">
              <a:effectLst/>
            </a:endParaRPr>
          </a:p>
        </p:txBody>
      </p:sp>
      <p:sp>
        <p:nvSpPr>
          <p:cNvPr id="4" name="Title 1"/>
          <p:cNvSpPr>
            <a:spLocks noGrp="1"/>
          </p:cNvSpPr>
          <p:nvPr>
            <p:ph type="title"/>
          </p:nvPr>
        </p:nvSpPr>
        <p:spPr>
          <a:xfrm>
            <a:off x="2057400" y="533400"/>
            <a:ext cx="5105400" cy="590550"/>
          </a:xfrm>
        </p:spPr>
        <p:txBody>
          <a:bodyPr>
            <a:noAutofit/>
          </a:bodyPr>
          <a:lstStyle/>
          <a:p>
            <a:pPr fontAlgn="auto">
              <a:spcAft>
                <a:spcPts val="0"/>
              </a:spcAft>
              <a:defRPr/>
            </a:pPr>
            <a:r>
              <a:rPr lang="en-US" sz="2800" b="1" dirty="0">
                <a:solidFill>
                  <a:srgbClr val="002060"/>
                </a:solidFill>
                <a:effectLst/>
                <a:latin typeface="+mn-lt"/>
              </a:rPr>
              <a:t>Intrauterine Insemination (IUI)</a:t>
            </a:r>
          </a:p>
        </p:txBody>
      </p:sp>
      <p:grpSp>
        <p:nvGrpSpPr>
          <p:cNvPr id="8196" name="Group 22"/>
          <p:cNvGrpSpPr>
            <a:grpSpLocks/>
          </p:cNvGrpSpPr>
          <p:nvPr/>
        </p:nvGrpSpPr>
        <p:grpSpPr bwMode="auto">
          <a:xfrm>
            <a:off x="5943600" y="1304386"/>
            <a:ext cx="2362200" cy="1600200"/>
            <a:chOff x="3524" y="2688"/>
            <a:chExt cx="1900" cy="1514"/>
          </a:xfrm>
        </p:grpSpPr>
        <p:pic>
          <p:nvPicPr>
            <p:cNvPr id="8197" name="Picture 12" descr="intraute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 y="2746"/>
              <a:ext cx="1785"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8"/>
            <p:cNvSpPr>
              <a:spLocks noChangeArrowheads="1"/>
            </p:cNvSpPr>
            <p:nvPr/>
          </p:nvSpPr>
          <p:spPr bwMode="auto">
            <a:xfrm>
              <a:off x="3524" y="2688"/>
              <a:ext cx="1900" cy="1514"/>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124200"/>
            <a:ext cx="2438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795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Fecundity</a:t>
            </a:r>
          </a:p>
        </p:txBody>
      </p:sp>
      <p:sp>
        <p:nvSpPr>
          <p:cNvPr id="3" name="Content Placeholder 2"/>
          <p:cNvSpPr>
            <a:spLocks noGrp="1"/>
          </p:cNvSpPr>
          <p:nvPr>
            <p:ph idx="1"/>
          </p:nvPr>
        </p:nvSpPr>
        <p:spPr>
          <a:xfrm>
            <a:off x="457200" y="1600200"/>
            <a:ext cx="3429000" cy="4525963"/>
          </a:xfrm>
        </p:spPr>
        <p:txBody>
          <a:bodyPr>
            <a:normAutofit fontScale="70000" lnSpcReduction="20000"/>
          </a:bodyPr>
          <a:lstStyle/>
          <a:p>
            <a:r>
              <a:rPr lang="en-US" dirty="0"/>
              <a:t>There is a decline in fecundity with advancing maternal age.</a:t>
            </a:r>
          </a:p>
          <a:p>
            <a:endParaRPr lang="en-US" dirty="0"/>
          </a:p>
          <a:p>
            <a:r>
              <a:rPr lang="en-US" dirty="0"/>
              <a:t>Women over the age of 35 years may benefit from a preliminary evaluation after only 6 months of attempted conceptions.</a:t>
            </a:r>
          </a:p>
          <a:p>
            <a:r>
              <a:rPr lang="en-US" dirty="0"/>
              <a:t>Women after the age of 40, immediate evaluation.</a:t>
            </a:r>
          </a:p>
          <a:p>
            <a:pPr marL="1828800" lvl="4" indent="0">
              <a:buNone/>
            </a:pPr>
            <a:r>
              <a:rPr lang="en-US" dirty="0"/>
              <a:t>ACOG 2014</a:t>
            </a:r>
          </a:p>
        </p:txBody>
      </p:sp>
      <p:pic>
        <p:nvPicPr>
          <p:cNvPr id="2050" name="Picture 2" descr="Image result for fecundity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71600"/>
            <a:ext cx="4495800" cy="4495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276600" y="3276600"/>
            <a:ext cx="3291385"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12561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35013" y="609600"/>
            <a:ext cx="8408987" cy="515938"/>
          </a:xfrm>
        </p:spPr>
        <p:txBody>
          <a:bodyPr>
            <a:normAutofit fontScale="90000"/>
          </a:bodyPr>
          <a:lstStyle/>
          <a:p>
            <a:pPr eaLnBrk="1" fontAlgn="auto" hangingPunct="1">
              <a:spcAft>
                <a:spcPts val="0"/>
              </a:spcAft>
              <a:defRPr/>
            </a:pPr>
            <a:r>
              <a:rPr lang="en-US" sz="2800" b="1" dirty="0">
                <a:latin typeface="Arial" charset="0"/>
              </a:rPr>
              <a:t> </a:t>
            </a:r>
            <a:r>
              <a:rPr lang="en-US" sz="3100" b="1" dirty="0">
                <a:solidFill>
                  <a:srgbClr val="002060"/>
                </a:solidFill>
                <a:latin typeface="+mn-lt"/>
              </a:rPr>
              <a:t>Indications for Intra Uterine Insemination (IUI)</a:t>
            </a:r>
            <a:endParaRPr lang="en-IN" sz="3100" b="1" dirty="0">
              <a:solidFill>
                <a:srgbClr val="002060"/>
              </a:solidFill>
              <a:latin typeface="+mn-lt"/>
            </a:endParaRPr>
          </a:p>
        </p:txBody>
      </p:sp>
      <p:sp>
        <p:nvSpPr>
          <p:cNvPr id="9219" name="Rectangle 3"/>
          <p:cNvSpPr>
            <a:spLocks noGrp="1" noChangeArrowheads="1"/>
          </p:cNvSpPr>
          <p:nvPr>
            <p:ph idx="1"/>
          </p:nvPr>
        </p:nvSpPr>
        <p:spPr/>
        <p:txBody>
          <a:bodyPr/>
          <a:lstStyle/>
          <a:p>
            <a:pPr marL="87313" indent="-87313" eaLnBrk="1" hangingPunct="1">
              <a:buFont typeface="Wingdings" pitchFamily="2" charset="2"/>
              <a:buNone/>
            </a:pPr>
            <a:r>
              <a:rPr lang="en-US" altLang="en-US"/>
              <a:t> </a:t>
            </a:r>
            <a:endParaRPr lang="en-IN" altLang="en-US"/>
          </a:p>
        </p:txBody>
      </p:sp>
      <p:sp>
        <p:nvSpPr>
          <p:cNvPr id="9220" name="Text Box 5"/>
          <p:cNvSpPr txBox="1">
            <a:spLocks noChangeArrowheads="1"/>
          </p:cNvSpPr>
          <p:nvPr/>
        </p:nvSpPr>
        <p:spPr bwMode="auto">
          <a:xfrm>
            <a:off x="457200" y="1371600"/>
            <a:ext cx="87630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spcBef>
                <a:spcPct val="50000"/>
              </a:spcBef>
            </a:pPr>
            <a:r>
              <a:rPr lang="en-US" altLang="en-US" sz="2800" dirty="0"/>
              <a:t>- At least one Fallopian tube must be  normal and</a:t>
            </a:r>
            <a:br>
              <a:rPr lang="en-US" altLang="en-US" sz="2800" dirty="0"/>
            </a:br>
            <a:r>
              <a:rPr lang="en-US" altLang="en-US" sz="2800" dirty="0"/>
              <a:t>   patent </a:t>
            </a:r>
            <a:br>
              <a:rPr lang="en-US" altLang="en-US" sz="2800" dirty="0"/>
            </a:br>
            <a:r>
              <a:rPr lang="en-US" altLang="en-US" sz="2800" dirty="0"/>
              <a:t>              - Mild male infertility </a:t>
            </a:r>
            <a:br>
              <a:rPr lang="en-US" altLang="en-US" sz="2800" dirty="0"/>
            </a:br>
            <a:r>
              <a:rPr lang="en-US" altLang="en-US" sz="2800" dirty="0"/>
              <a:t>              - Unexplained infertility </a:t>
            </a:r>
            <a:br>
              <a:rPr lang="en-US" altLang="en-US" sz="2800" dirty="0"/>
            </a:br>
            <a:r>
              <a:rPr lang="en-US" altLang="en-US" sz="2800" dirty="0"/>
              <a:t>              - Ovulatory dysfunction, PCOS</a:t>
            </a:r>
            <a:br>
              <a:rPr lang="en-US" altLang="en-US" sz="2800" dirty="0"/>
            </a:br>
            <a:r>
              <a:rPr lang="en-US" altLang="en-US" sz="2800" dirty="0"/>
              <a:t>              - Mild endometriosis </a:t>
            </a:r>
            <a:br>
              <a:rPr lang="en-US" altLang="en-US" sz="2800" dirty="0"/>
            </a:br>
            <a:r>
              <a:rPr lang="en-US" altLang="en-US" sz="2800" dirty="0"/>
              <a:t>              - Cervical factors</a:t>
            </a:r>
            <a:br>
              <a:rPr lang="en-US" altLang="en-US" sz="2800" dirty="0"/>
            </a:br>
            <a:r>
              <a:rPr lang="en-US" altLang="en-US" sz="2800" dirty="0"/>
              <a:t>              - Coital problems </a:t>
            </a:r>
            <a:br>
              <a:rPr lang="en-US" altLang="en-US" sz="2800" dirty="0"/>
            </a:br>
            <a:r>
              <a:rPr lang="en-US" altLang="en-US" sz="2800" dirty="0"/>
              <a:t>              - Immunological factors </a:t>
            </a:r>
            <a:br>
              <a:rPr lang="en-US" altLang="en-US" sz="2800" dirty="0"/>
            </a:br>
            <a:r>
              <a:rPr lang="en-US" altLang="en-US" sz="2800" dirty="0"/>
              <a:t>              - HIV, HBs Ag infection </a:t>
            </a:r>
            <a:br>
              <a:rPr lang="en-US" altLang="en-US" sz="2800" dirty="0"/>
            </a:br>
            <a:r>
              <a:rPr lang="en-US" altLang="en-US" sz="2800" dirty="0"/>
              <a:t>              - Donor Sperm  </a:t>
            </a:r>
            <a:endParaRPr lang="en-IN" altLang="en-US" sz="2800" dirty="0"/>
          </a:p>
        </p:txBody>
      </p:sp>
    </p:spTree>
    <p:extLst>
      <p:ext uri="{BB962C8B-B14F-4D97-AF65-F5344CB8AC3E}">
        <p14:creationId xmlns:p14="http://schemas.microsoft.com/office/powerpoint/2010/main" val="2994067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8229600" cy="476250"/>
          </a:xfrm>
        </p:spPr>
        <p:txBody>
          <a:bodyPr/>
          <a:lstStyle/>
          <a:p>
            <a:pPr algn="ctr">
              <a:defRPr/>
            </a:pPr>
            <a:r>
              <a:rPr lang="en-IN" sz="3200" b="1" dirty="0">
                <a:solidFill>
                  <a:srgbClr val="002060"/>
                </a:solidFill>
                <a:effectLst/>
                <a:latin typeface="+mn-lt"/>
              </a:rPr>
              <a:t>Meta-Analysis of IUI in Male Factor</a:t>
            </a:r>
          </a:p>
        </p:txBody>
      </p:sp>
      <p:sp>
        <p:nvSpPr>
          <p:cNvPr id="3" name="Content Placeholder 2"/>
          <p:cNvSpPr>
            <a:spLocks noGrp="1"/>
          </p:cNvSpPr>
          <p:nvPr>
            <p:ph idx="1"/>
          </p:nvPr>
        </p:nvSpPr>
        <p:spPr>
          <a:xfrm>
            <a:off x="411163" y="1981200"/>
            <a:ext cx="8763000" cy="3886200"/>
          </a:xfrm>
        </p:spPr>
        <p:txBody>
          <a:bodyPr/>
          <a:lstStyle/>
          <a:p>
            <a:pPr marL="0" indent="0">
              <a:buClr>
                <a:srgbClr val="002060"/>
              </a:buClr>
              <a:buSzPct val="80000"/>
              <a:buFont typeface="Wingdings 2" pitchFamily="18" charset="2"/>
              <a:buNone/>
              <a:defRPr/>
            </a:pPr>
            <a:r>
              <a:rPr lang="en-IN" sz="2400" dirty="0">
                <a:effectLst/>
              </a:rPr>
              <a:t>					                Pregnancy Rate </a:t>
            </a:r>
          </a:p>
          <a:p>
            <a:pPr>
              <a:buClr>
                <a:srgbClr val="002060"/>
              </a:buClr>
              <a:buSzPct val="80000"/>
              <a:defRPr/>
            </a:pPr>
            <a:r>
              <a:rPr lang="en-IN" sz="2400" dirty="0">
                <a:effectLst/>
              </a:rPr>
              <a:t>Timed intercourse in natural cycle		2.4% </a:t>
            </a:r>
          </a:p>
          <a:p>
            <a:pPr>
              <a:buClr>
                <a:srgbClr val="002060"/>
              </a:buClr>
              <a:buSzPct val="80000"/>
              <a:defRPr/>
            </a:pPr>
            <a:r>
              <a:rPr lang="en-IN" sz="2400" dirty="0">
                <a:effectLst/>
              </a:rPr>
              <a:t>Timed intercourse in COH cycle 		5.0% </a:t>
            </a:r>
          </a:p>
          <a:p>
            <a:pPr>
              <a:buClr>
                <a:srgbClr val="002060"/>
              </a:buClr>
              <a:buSzPct val="80000"/>
              <a:defRPr/>
            </a:pPr>
            <a:r>
              <a:rPr lang="en-IN" sz="2400" dirty="0">
                <a:effectLst/>
              </a:rPr>
              <a:t>IUI in natural cycle 				 6.5% </a:t>
            </a:r>
          </a:p>
          <a:p>
            <a:pPr>
              <a:buClr>
                <a:srgbClr val="002060"/>
              </a:buClr>
              <a:buSzPct val="80000"/>
              <a:defRPr/>
            </a:pPr>
            <a:r>
              <a:rPr lang="en-IN" sz="2400" dirty="0">
                <a:effectLst/>
              </a:rPr>
              <a:t>IUI in COH cycles 				12.6% </a:t>
            </a:r>
          </a:p>
          <a:p>
            <a:pPr marL="0" indent="0">
              <a:buClr>
                <a:srgbClr val="002060"/>
              </a:buClr>
              <a:buSzPct val="80000"/>
              <a:buFont typeface="Wingdings 2" pitchFamily="18" charset="2"/>
              <a:buNone/>
              <a:defRPr/>
            </a:pPr>
            <a:r>
              <a:rPr lang="en-IN" sz="1600" i="1" dirty="0">
                <a:effectLst/>
              </a:rPr>
              <a:t>			</a:t>
            </a:r>
          </a:p>
          <a:p>
            <a:pPr marL="0" indent="0">
              <a:buClr>
                <a:srgbClr val="002060"/>
              </a:buClr>
              <a:buSzPct val="80000"/>
              <a:buFont typeface="Wingdings 2" pitchFamily="18" charset="2"/>
              <a:buNone/>
              <a:defRPr/>
            </a:pPr>
            <a:endParaRPr lang="en-IN" sz="1600" i="1" dirty="0">
              <a:effectLst/>
            </a:endParaRPr>
          </a:p>
          <a:p>
            <a:pPr marL="0" indent="0">
              <a:buClr>
                <a:srgbClr val="002060"/>
              </a:buClr>
              <a:buSzPct val="80000"/>
              <a:buFont typeface="Wingdings 2" pitchFamily="18" charset="2"/>
              <a:buNone/>
              <a:defRPr/>
            </a:pPr>
            <a:endParaRPr lang="en-IN" sz="1600" i="1" dirty="0">
              <a:effectLst/>
            </a:endParaRPr>
          </a:p>
          <a:p>
            <a:pPr marL="0" indent="0">
              <a:buClr>
                <a:srgbClr val="002060"/>
              </a:buClr>
              <a:buSzPct val="80000"/>
              <a:buFont typeface="Wingdings 2" pitchFamily="18" charset="2"/>
              <a:buNone/>
              <a:defRPr/>
            </a:pPr>
            <a:endParaRPr lang="en-IN" sz="1600" i="1" dirty="0">
              <a:effectLst/>
            </a:endParaRPr>
          </a:p>
          <a:p>
            <a:pPr marL="0" indent="0">
              <a:buClr>
                <a:srgbClr val="002060"/>
              </a:buClr>
              <a:buSzPct val="80000"/>
              <a:buFont typeface="Wingdings 2" pitchFamily="18" charset="2"/>
              <a:buNone/>
              <a:defRPr/>
            </a:pPr>
            <a:endParaRPr lang="en-IN" sz="1600" i="1" dirty="0">
              <a:effectLst/>
            </a:endParaRPr>
          </a:p>
          <a:p>
            <a:pPr marL="0" indent="0">
              <a:buClr>
                <a:srgbClr val="002060"/>
              </a:buClr>
              <a:buSzPct val="80000"/>
              <a:buFont typeface="Wingdings 2" pitchFamily="18" charset="2"/>
              <a:buNone/>
              <a:defRPr/>
            </a:pPr>
            <a:r>
              <a:rPr lang="en-IN" sz="1600" i="1" dirty="0">
                <a:effectLst/>
              </a:rPr>
              <a:t>			       </a:t>
            </a:r>
            <a:r>
              <a:rPr lang="en-IN" sz="1600" i="1" dirty="0" err="1">
                <a:effectLst/>
              </a:rPr>
              <a:t>Cohlen</a:t>
            </a:r>
            <a:r>
              <a:rPr lang="en-IN" sz="1600" i="1" dirty="0">
                <a:effectLst/>
              </a:rPr>
              <a:t> BJ et al Cochrane database </a:t>
            </a:r>
            <a:r>
              <a:rPr lang="en-IN" sz="1600" i="1" dirty="0" err="1">
                <a:effectLst/>
              </a:rPr>
              <a:t>Syst</a:t>
            </a:r>
            <a:r>
              <a:rPr lang="en-IN" sz="1600" i="1" dirty="0">
                <a:effectLst/>
              </a:rPr>
              <a:t> Rev 2003</a:t>
            </a:r>
          </a:p>
        </p:txBody>
      </p:sp>
    </p:spTree>
    <p:extLst>
      <p:ext uri="{BB962C8B-B14F-4D97-AF65-F5344CB8AC3E}">
        <p14:creationId xmlns:p14="http://schemas.microsoft.com/office/powerpoint/2010/main" val="2978815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l="8105" t="37086" r="76999" b="52667"/>
          <a:stretch>
            <a:fillRect/>
          </a:stretch>
        </p:blipFill>
        <p:spPr bwMode="auto">
          <a:xfrm>
            <a:off x="3044825" y="762000"/>
            <a:ext cx="3052763" cy="838200"/>
          </a:xfrm>
          <a:prstGeom prst="rect">
            <a:avLst/>
          </a:prstGeom>
          <a:noFill/>
          <a:ln>
            <a:noFill/>
          </a:ln>
          <a:effectLst>
            <a:outerShdw dist="107763" dir="189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l="50513" t="23523" r="23996" b="52327"/>
          <a:stretch>
            <a:fillRect/>
          </a:stretch>
        </p:blipFill>
        <p:spPr bwMode="auto">
          <a:xfrm>
            <a:off x="4587875" y="1787525"/>
            <a:ext cx="39306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8"/>
          <p:cNvSpPr txBox="1">
            <a:spLocks noChangeArrowheads="1"/>
          </p:cNvSpPr>
          <p:nvPr/>
        </p:nvSpPr>
        <p:spPr bwMode="auto">
          <a:xfrm>
            <a:off x="533400" y="1787525"/>
            <a:ext cx="3810000" cy="3600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spcBef>
                <a:spcPct val="50000"/>
              </a:spcBef>
              <a:buClr>
                <a:srgbClr val="002060"/>
              </a:buClr>
              <a:buSzPct val="120000"/>
              <a:buFont typeface="Arial" charset="0"/>
              <a:buChar char="•"/>
            </a:pPr>
            <a:r>
              <a:rPr lang="en-US" altLang="en-US" sz="2400" dirty="0">
                <a:latin typeface="Arial Narrow" pitchFamily="34" charset="0"/>
                <a:cs typeface="Times New Roman" pitchFamily="18" charset="0"/>
              </a:rPr>
              <a:t>The world's first "test-tube baby", Louise Brown, has spoken of her joy at giving birth to her first child. </a:t>
            </a:r>
          </a:p>
          <a:p>
            <a:pPr eaLnBrk="1" hangingPunct="1">
              <a:spcBef>
                <a:spcPct val="50000"/>
              </a:spcBef>
              <a:buClr>
                <a:srgbClr val="002060"/>
              </a:buClr>
              <a:buSzPct val="120000"/>
              <a:buFont typeface="Arial" charset="0"/>
              <a:buChar char="•"/>
            </a:pPr>
            <a:r>
              <a:rPr lang="en-US" altLang="en-US" sz="2400" dirty="0">
                <a:latin typeface="Arial Narrow" pitchFamily="34" charset="0"/>
                <a:cs typeface="Times New Roman" pitchFamily="18" charset="0"/>
              </a:rPr>
              <a:t>Baby Cameron was born on 20 December’06 in Bristol, where his 28-year-old mother lives with husband Wesley </a:t>
            </a:r>
            <a:r>
              <a:rPr lang="en-US" altLang="en-US" sz="2400" dirty="0" err="1">
                <a:latin typeface="Arial Narrow" pitchFamily="34" charset="0"/>
                <a:cs typeface="Times New Roman" pitchFamily="18" charset="0"/>
              </a:rPr>
              <a:t>Mullinder</a:t>
            </a:r>
            <a:r>
              <a:rPr lang="en-US" altLang="en-US" sz="2400" dirty="0">
                <a:latin typeface="Arial Narrow" pitchFamily="34" charset="0"/>
                <a:cs typeface="Times New Roman" pitchFamily="18" charset="0"/>
              </a:rPr>
              <a:t>. </a:t>
            </a:r>
            <a:endParaRPr lang="en-US" altLang="en-US" sz="2400" dirty="0">
              <a:latin typeface="Arial Narrow" pitchFamily="34" charset="0"/>
            </a:endParaRPr>
          </a:p>
        </p:txBody>
      </p:sp>
      <p:sp>
        <p:nvSpPr>
          <p:cNvPr id="18437" name="Rectangle 6"/>
          <p:cNvSpPr>
            <a:spLocks noChangeArrowheads="1"/>
          </p:cNvSpPr>
          <p:nvPr/>
        </p:nvSpPr>
        <p:spPr bwMode="auto">
          <a:xfrm>
            <a:off x="533400" y="5632450"/>
            <a:ext cx="8077200" cy="711200"/>
          </a:xfrm>
          <a:prstGeom prst="rect">
            <a:avLst/>
          </a:prstGeom>
          <a:solidFill>
            <a:schemeClr val="bg1"/>
          </a:solidFill>
          <a:ln w="9525">
            <a:solidFill>
              <a:schemeClr val="folHlink"/>
            </a:solidFill>
            <a:miter lim="800000"/>
            <a:headEnd/>
            <a:tailEnd/>
          </a:ln>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ctr" eaLnBrk="1" hangingPunct="1"/>
            <a:r>
              <a:rPr lang="en-US" altLang="en-US" sz="2000" b="1">
                <a:solidFill>
                  <a:srgbClr val="C00000"/>
                </a:solidFill>
                <a:latin typeface="Arial" charset="0"/>
                <a:cs typeface="Times New Roman" pitchFamily="18" charset="0"/>
              </a:rPr>
              <a:t>Well over two million "test-tube" babies have been born globally since Louise's 1978 birth after IVF </a:t>
            </a:r>
            <a:endParaRPr lang="en-US" altLang="en-US" sz="2000" b="1">
              <a:solidFill>
                <a:srgbClr val="C00000"/>
              </a:solidFill>
              <a:latin typeface="Arial" charset="0"/>
            </a:endParaRPr>
          </a:p>
        </p:txBody>
      </p:sp>
    </p:spTree>
    <p:extLst>
      <p:ext uri="{BB962C8B-B14F-4D97-AF65-F5344CB8AC3E}">
        <p14:creationId xmlns:p14="http://schemas.microsoft.com/office/powerpoint/2010/main" val="1389954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Grp="1" noChangeArrowheads="1"/>
          </p:cNvSpPr>
          <p:nvPr>
            <p:ph type="title"/>
          </p:nvPr>
        </p:nvSpPr>
        <p:spPr>
          <a:xfrm>
            <a:off x="609600" y="533400"/>
            <a:ext cx="8229600" cy="666750"/>
          </a:xfrm>
        </p:spPr>
        <p:txBody>
          <a:bodyPr/>
          <a:lstStyle/>
          <a:p>
            <a:pPr algn="ctr" eaLnBrk="1" hangingPunct="1">
              <a:defRPr/>
            </a:pPr>
            <a:r>
              <a:rPr lang="en-US" sz="3600" b="1" dirty="0">
                <a:solidFill>
                  <a:srgbClr val="002060"/>
                </a:solidFill>
                <a:latin typeface="+mn-lt"/>
              </a:rPr>
              <a:t>IVF and ET</a:t>
            </a:r>
          </a:p>
        </p:txBody>
      </p:sp>
      <p:sp>
        <p:nvSpPr>
          <p:cNvPr id="19459" name="Rectangle 9"/>
          <p:cNvSpPr>
            <a:spLocks noChangeArrowheads="1"/>
          </p:cNvSpPr>
          <p:nvPr/>
        </p:nvSpPr>
        <p:spPr bwMode="auto">
          <a:xfrm>
            <a:off x="304800" y="1371600"/>
            <a:ext cx="8610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Constantia" pitchFamily="18" charset="0"/>
                <a:cs typeface="Arial" charset="0"/>
              </a:defRPr>
            </a:lvl1pPr>
            <a:lvl2pPr marL="46990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lnSpc>
                <a:spcPct val="105000"/>
              </a:lnSpc>
              <a:spcBef>
                <a:spcPct val="90000"/>
              </a:spcBef>
              <a:buClr>
                <a:srgbClr val="002060"/>
              </a:buClr>
              <a:buSzPct val="130000"/>
              <a:buFont typeface="Arial" charset="0"/>
              <a:buChar char="•"/>
            </a:pPr>
            <a:r>
              <a:rPr lang="en-US" altLang="en-US" sz="2000" dirty="0">
                <a:latin typeface="Arial" charset="0"/>
              </a:rPr>
              <a:t>In Vitro Fertilization (IVF) and Embryo Transfer (ET) are the basic ART for all related technology. These include:</a:t>
            </a:r>
          </a:p>
          <a:p>
            <a:pPr lvl="1" eaLnBrk="1" hangingPunct="1">
              <a:spcBef>
                <a:spcPct val="60000"/>
              </a:spcBef>
              <a:buClr>
                <a:srgbClr val="993300"/>
              </a:buClr>
              <a:buSzPct val="80000"/>
            </a:pPr>
            <a:r>
              <a:rPr lang="en-US" altLang="en-US" dirty="0">
                <a:latin typeface="Arial" charset="0"/>
              </a:rPr>
              <a:t>-	</a:t>
            </a:r>
            <a:r>
              <a:rPr lang="en-US" altLang="en-US" b="1" dirty="0">
                <a:solidFill>
                  <a:srgbClr val="C00000"/>
                </a:solidFill>
                <a:latin typeface="Arial" charset="0"/>
              </a:rPr>
              <a:t>Intra Cytoplasmic Sperm Injection (ICSI)</a:t>
            </a:r>
          </a:p>
          <a:p>
            <a:pPr lvl="1" eaLnBrk="1" hangingPunct="1">
              <a:spcBef>
                <a:spcPct val="60000"/>
              </a:spcBef>
              <a:buClr>
                <a:srgbClr val="993300"/>
              </a:buClr>
              <a:buSzPct val="80000"/>
            </a:pPr>
            <a:r>
              <a:rPr lang="en-US" altLang="en-US" dirty="0">
                <a:latin typeface="Arial" charset="0"/>
              </a:rPr>
              <a:t>-	Assisted hatching</a:t>
            </a:r>
          </a:p>
          <a:p>
            <a:pPr lvl="1" eaLnBrk="1" hangingPunct="1">
              <a:spcBef>
                <a:spcPct val="60000"/>
              </a:spcBef>
              <a:buClr>
                <a:srgbClr val="993300"/>
              </a:buClr>
              <a:buSzPct val="80000"/>
            </a:pPr>
            <a:r>
              <a:rPr lang="en-US" altLang="en-US" dirty="0">
                <a:latin typeface="Arial" charset="0"/>
              </a:rPr>
              <a:t>-	Pre-implantation Genetic Diagnosis (PGD)</a:t>
            </a:r>
          </a:p>
          <a:p>
            <a:pPr lvl="1" eaLnBrk="1" hangingPunct="1">
              <a:spcBef>
                <a:spcPct val="60000"/>
              </a:spcBef>
              <a:buClr>
                <a:srgbClr val="993300"/>
              </a:buClr>
              <a:buSzPct val="80000"/>
            </a:pPr>
            <a:r>
              <a:rPr lang="en-US" altLang="en-US" dirty="0">
                <a:latin typeface="Arial" charset="0"/>
              </a:rPr>
              <a:t>-	Cryopreservation</a:t>
            </a:r>
          </a:p>
          <a:p>
            <a:pPr lvl="1" eaLnBrk="1" hangingPunct="1">
              <a:spcBef>
                <a:spcPct val="60000"/>
              </a:spcBef>
              <a:buClr>
                <a:srgbClr val="993300"/>
              </a:buClr>
              <a:buSzPct val="80000"/>
            </a:pPr>
            <a:r>
              <a:rPr lang="en-US" altLang="en-US" dirty="0">
                <a:latin typeface="Arial" charset="0"/>
              </a:rPr>
              <a:t>-	Donor oocyte IVF programs</a:t>
            </a:r>
          </a:p>
          <a:p>
            <a:pPr lvl="1" eaLnBrk="1" hangingPunct="1">
              <a:spcBef>
                <a:spcPct val="60000"/>
              </a:spcBef>
              <a:buClr>
                <a:srgbClr val="993300"/>
              </a:buClr>
              <a:buSzPct val="80000"/>
            </a:pPr>
            <a:r>
              <a:rPr lang="en-US" altLang="en-US" dirty="0">
                <a:latin typeface="Arial" charset="0"/>
              </a:rPr>
              <a:t>-	Donor embryo (genetic surrogacy)</a:t>
            </a:r>
          </a:p>
          <a:p>
            <a:pPr lvl="1" eaLnBrk="1" hangingPunct="1">
              <a:spcBef>
                <a:spcPct val="60000"/>
              </a:spcBef>
              <a:buClr>
                <a:srgbClr val="993300"/>
              </a:buClr>
              <a:buSzPct val="80000"/>
            </a:pPr>
            <a:r>
              <a:rPr lang="en-US" altLang="en-US" dirty="0">
                <a:latin typeface="Arial" charset="0"/>
              </a:rPr>
              <a:t>-	Intracytoplasmic Morphologically selected </a:t>
            </a:r>
          </a:p>
          <a:p>
            <a:pPr lvl="1" eaLnBrk="1" hangingPunct="1">
              <a:spcBef>
                <a:spcPct val="60000"/>
              </a:spcBef>
              <a:buClr>
                <a:srgbClr val="993300"/>
              </a:buClr>
              <a:buSzPct val="80000"/>
            </a:pPr>
            <a:r>
              <a:rPr lang="en-US" altLang="en-US" dirty="0">
                <a:latin typeface="Arial" charset="0"/>
              </a:rPr>
              <a:t>	Sperm Injection (IMSI)</a:t>
            </a:r>
          </a:p>
          <a:p>
            <a:pPr lvl="1" eaLnBrk="1" hangingPunct="1">
              <a:spcBef>
                <a:spcPct val="60000"/>
              </a:spcBef>
              <a:buClr>
                <a:srgbClr val="993300"/>
              </a:buClr>
              <a:buSzPct val="80000"/>
            </a:pPr>
            <a:r>
              <a:rPr lang="en-US" altLang="en-US" dirty="0">
                <a:latin typeface="Arial" charset="0"/>
              </a:rPr>
              <a:t>-    And many more </a:t>
            </a:r>
          </a:p>
        </p:txBody>
      </p:sp>
      <p:grpSp>
        <p:nvGrpSpPr>
          <p:cNvPr id="19460" name="Group 11"/>
          <p:cNvGrpSpPr>
            <a:grpSpLocks/>
          </p:cNvGrpSpPr>
          <p:nvPr/>
        </p:nvGrpSpPr>
        <p:grpSpPr bwMode="auto">
          <a:xfrm>
            <a:off x="5913438" y="3173413"/>
            <a:ext cx="2697162" cy="2998787"/>
            <a:chOff x="3725" y="1999"/>
            <a:chExt cx="1699" cy="1889"/>
          </a:xfrm>
        </p:grpSpPr>
        <p:graphicFrame>
          <p:nvGraphicFramePr>
            <p:cNvPr id="19461" name="Object 4"/>
            <p:cNvGraphicFramePr>
              <a:graphicFrameLocks noChangeAspect="1"/>
            </p:cNvGraphicFramePr>
            <p:nvPr/>
          </p:nvGraphicFramePr>
          <p:xfrm>
            <a:off x="3783" y="2055"/>
            <a:ext cx="1584" cy="1774"/>
          </p:xfrm>
          <a:graphic>
            <a:graphicData uri="http://schemas.openxmlformats.org/presentationml/2006/ole">
              <mc:AlternateContent xmlns:mc="http://schemas.openxmlformats.org/markup-compatibility/2006">
                <mc:Choice xmlns:v="urn:schemas-microsoft-com:vml" Requires="v">
                  <p:oleObj spid="_x0000_s11299" name="Clip" r:id="rId3" imgW="2142857" imgH="1714286" progId="MS_ClipArt_Gallery.2">
                    <p:embed/>
                  </p:oleObj>
                </mc:Choice>
                <mc:Fallback>
                  <p:oleObj name="Clip" r:id="rId3" imgW="2142857" imgH="171428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8961" r="19629"/>
                        <a:stretch>
                          <a:fillRect/>
                        </a:stretch>
                      </p:blipFill>
                      <p:spPr bwMode="auto">
                        <a:xfrm>
                          <a:off x="3783" y="2055"/>
                          <a:ext cx="1584" cy="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Rectangle 10"/>
            <p:cNvSpPr>
              <a:spLocks noChangeArrowheads="1"/>
            </p:cNvSpPr>
            <p:nvPr/>
          </p:nvSpPr>
          <p:spPr bwMode="auto">
            <a:xfrm>
              <a:off x="3725" y="1999"/>
              <a:ext cx="1699" cy="1889"/>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spTree>
    <p:extLst>
      <p:ext uri="{BB962C8B-B14F-4D97-AF65-F5344CB8AC3E}">
        <p14:creationId xmlns:p14="http://schemas.microsoft.com/office/powerpoint/2010/main" val="4982568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1"/>
          <p:cNvSpPr>
            <a:spLocks noGrp="1" noChangeArrowheads="1"/>
          </p:cNvSpPr>
          <p:nvPr>
            <p:ph type="title"/>
          </p:nvPr>
        </p:nvSpPr>
        <p:spPr>
          <a:xfrm>
            <a:off x="685800" y="685800"/>
            <a:ext cx="8305800" cy="627888"/>
          </a:xfrm>
          <a:extLst/>
        </p:spPr>
        <p:txBody>
          <a:bodyPr>
            <a:noAutofit/>
          </a:bodyPr>
          <a:lstStyle/>
          <a:p>
            <a:pPr eaLnBrk="1" hangingPunct="1">
              <a:defRPr/>
            </a:pPr>
            <a:r>
              <a:rPr lang="en-US" sz="3400" b="1" dirty="0">
                <a:solidFill>
                  <a:srgbClr val="002060"/>
                </a:solidFill>
                <a:latin typeface="+mn-lt"/>
              </a:rPr>
              <a:t>Various steps of an IVF treatment cycle</a:t>
            </a:r>
          </a:p>
        </p:txBody>
      </p:sp>
      <p:sp>
        <p:nvSpPr>
          <p:cNvPr id="20483" name="Rectangle 3"/>
          <p:cNvSpPr>
            <a:spLocks noChangeArrowheads="1"/>
          </p:cNvSpPr>
          <p:nvPr/>
        </p:nvSpPr>
        <p:spPr bwMode="auto">
          <a:xfrm>
            <a:off x="533400" y="1700213"/>
            <a:ext cx="1919288" cy="914400"/>
          </a:xfrm>
          <a:prstGeom prst="rect">
            <a:avLst/>
          </a:prstGeom>
          <a:solidFill>
            <a:srgbClr val="002060"/>
          </a:solidFill>
          <a:ln w="9525">
            <a:solidFill>
              <a:schemeClr val="bg2"/>
            </a:solidFill>
            <a:miter lim="800000"/>
            <a:headEnd/>
            <a:tailEnd/>
          </a:ln>
        </p:spPr>
        <p:txBody>
          <a:bodyPr anchor="ctr" anchorCtr="1"/>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ctr" eaLnBrk="1" hangingPunct="1">
              <a:lnSpc>
                <a:spcPct val="105000"/>
              </a:lnSpc>
              <a:spcBef>
                <a:spcPct val="90000"/>
              </a:spcBef>
              <a:buClr>
                <a:srgbClr val="993300"/>
              </a:buClr>
              <a:buSzPct val="80000"/>
              <a:buFont typeface="Wingdings" pitchFamily="2" charset="2"/>
              <a:buNone/>
            </a:pPr>
            <a:r>
              <a:rPr lang="en-US" altLang="en-US" sz="1400" b="1">
                <a:solidFill>
                  <a:schemeClr val="bg1"/>
                </a:solidFill>
                <a:latin typeface="Arial" charset="0"/>
              </a:rPr>
              <a:t>Pre IVF work-up</a:t>
            </a:r>
          </a:p>
        </p:txBody>
      </p:sp>
      <p:grpSp>
        <p:nvGrpSpPr>
          <p:cNvPr id="2" name="Group 23"/>
          <p:cNvGrpSpPr>
            <a:grpSpLocks/>
          </p:cNvGrpSpPr>
          <p:nvPr/>
        </p:nvGrpSpPr>
        <p:grpSpPr bwMode="auto">
          <a:xfrm>
            <a:off x="2727325" y="1700213"/>
            <a:ext cx="2803525" cy="914400"/>
            <a:chOff x="1718" y="1071"/>
            <a:chExt cx="1766" cy="576"/>
          </a:xfrm>
        </p:grpSpPr>
        <p:sp>
          <p:nvSpPr>
            <p:cNvPr id="20506" name="Rectangle 4"/>
            <p:cNvSpPr>
              <a:spLocks noChangeArrowheads="1"/>
            </p:cNvSpPr>
            <p:nvPr/>
          </p:nvSpPr>
          <p:spPr bwMode="auto">
            <a:xfrm>
              <a:off x="2275" y="1071"/>
              <a:ext cx="1209" cy="576"/>
            </a:xfrm>
            <a:prstGeom prst="rect">
              <a:avLst/>
            </a:prstGeom>
            <a:solidFill>
              <a:srgbClr val="002060"/>
            </a:solidFill>
            <a:ln w="9525">
              <a:solidFill>
                <a:schemeClr val="bg2"/>
              </a:solidFill>
              <a:miter lim="800000"/>
              <a:headEnd/>
              <a:tailEnd/>
            </a:ln>
          </p:spPr>
          <p:txBody>
            <a:bodyPr anchor="ctr" anchorCtr="1"/>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ctr" eaLnBrk="1" hangingPunct="1">
                <a:lnSpc>
                  <a:spcPct val="105000"/>
                </a:lnSpc>
                <a:spcBef>
                  <a:spcPct val="90000"/>
                </a:spcBef>
                <a:buClr>
                  <a:srgbClr val="993300"/>
                </a:buClr>
                <a:buSzPct val="80000"/>
                <a:buFont typeface="Wingdings" pitchFamily="2" charset="2"/>
                <a:buNone/>
              </a:pPr>
              <a:r>
                <a:rPr lang="en-US" altLang="en-US" sz="1400" b="1">
                  <a:solidFill>
                    <a:schemeClr val="bg1"/>
                  </a:solidFill>
                  <a:latin typeface="Arial" charset="0"/>
                </a:rPr>
                <a:t>Ovarian stimulation</a:t>
              </a:r>
            </a:p>
          </p:txBody>
        </p:sp>
        <p:sp>
          <p:nvSpPr>
            <p:cNvPr id="20507" name="AutoShape 12"/>
            <p:cNvSpPr>
              <a:spLocks noChangeArrowheads="1"/>
            </p:cNvSpPr>
            <p:nvPr/>
          </p:nvSpPr>
          <p:spPr bwMode="auto">
            <a:xfrm>
              <a:off x="1718" y="1200"/>
              <a:ext cx="384" cy="288"/>
            </a:xfrm>
            <a:prstGeom prst="rightArrow">
              <a:avLst>
                <a:gd name="adj1" fmla="val 50000"/>
                <a:gd name="adj2" fmla="val 33333"/>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grpSp>
        <p:nvGrpSpPr>
          <p:cNvPr id="3" name="Group 24"/>
          <p:cNvGrpSpPr>
            <a:grpSpLocks/>
          </p:cNvGrpSpPr>
          <p:nvPr/>
        </p:nvGrpSpPr>
        <p:grpSpPr bwMode="auto">
          <a:xfrm>
            <a:off x="5805488" y="1700213"/>
            <a:ext cx="2805112" cy="914400"/>
            <a:chOff x="3657" y="1071"/>
            <a:chExt cx="1767" cy="576"/>
          </a:xfrm>
        </p:grpSpPr>
        <p:sp>
          <p:nvSpPr>
            <p:cNvPr id="20504" name="Rectangle 5"/>
            <p:cNvSpPr>
              <a:spLocks noChangeArrowheads="1"/>
            </p:cNvSpPr>
            <p:nvPr/>
          </p:nvSpPr>
          <p:spPr bwMode="auto">
            <a:xfrm>
              <a:off x="4215" y="1071"/>
              <a:ext cx="1209" cy="576"/>
            </a:xfrm>
            <a:prstGeom prst="rect">
              <a:avLst/>
            </a:prstGeom>
            <a:solidFill>
              <a:srgbClr val="002060"/>
            </a:solidFill>
            <a:ln w="9525">
              <a:solidFill>
                <a:schemeClr val="bg2"/>
              </a:solidFill>
              <a:miter lim="800000"/>
              <a:headEnd/>
              <a:tailEnd/>
            </a:ln>
          </p:spPr>
          <p:txBody>
            <a:bodyPr anchor="ctr" anchorCtr="1"/>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ctr" eaLnBrk="1" hangingPunct="1">
                <a:lnSpc>
                  <a:spcPct val="105000"/>
                </a:lnSpc>
                <a:spcBef>
                  <a:spcPct val="90000"/>
                </a:spcBef>
                <a:buClr>
                  <a:srgbClr val="993300"/>
                </a:buClr>
                <a:buSzPct val="80000"/>
                <a:buFont typeface="Wingdings" pitchFamily="2" charset="2"/>
                <a:buNone/>
              </a:pPr>
              <a:r>
                <a:rPr lang="en-US" altLang="en-US" sz="1400" b="1">
                  <a:solidFill>
                    <a:schemeClr val="bg1"/>
                  </a:solidFill>
                  <a:latin typeface="Arial" charset="0"/>
                </a:rPr>
                <a:t>Monitoring</a:t>
              </a:r>
            </a:p>
          </p:txBody>
        </p:sp>
        <p:sp>
          <p:nvSpPr>
            <p:cNvPr id="20505" name="AutoShape 13"/>
            <p:cNvSpPr>
              <a:spLocks noChangeArrowheads="1"/>
            </p:cNvSpPr>
            <p:nvPr/>
          </p:nvSpPr>
          <p:spPr bwMode="auto">
            <a:xfrm>
              <a:off x="3657" y="1200"/>
              <a:ext cx="384" cy="288"/>
            </a:xfrm>
            <a:prstGeom prst="rightArrow">
              <a:avLst>
                <a:gd name="adj1" fmla="val 50000"/>
                <a:gd name="adj2" fmla="val 33333"/>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grpSp>
        <p:nvGrpSpPr>
          <p:cNvPr id="4" name="Group 27"/>
          <p:cNvGrpSpPr>
            <a:grpSpLocks/>
          </p:cNvGrpSpPr>
          <p:nvPr/>
        </p:nvGrpSpPr>
        <p:grpSpPr bwMode="auto">
          <a:xfrm>
            <a:off x="533400" y="3500438"/>
            <a:ext cx="2803525" cy="914400"/>
            <a:chOff x="336" y="2205"/>
            <a:chExt cx="1766" cy="576"/>
          </a:xfrm>
        </p:grpSpPr>
        <p:sp>
          <p:nvSpPr>
            <p:cNvPr id="20502" name="Rectangle 8"/>
            <p:cNvSpPr>
              <a:spLocks noChangeArrowheads="1"/>
            </p:cNvSpPr>
            <p:nvPr/>
          </p:nvSpPr>
          <p:spPr bwMode="auto">
            <a:xfrm>
              <a:off x="336" y="2205"/>
              <a:ext cx="1209" cy="576"/>
            </a:xfrm>
            <a:prstGeom prst="rect">
              <a:avLst/>
            </a:prstGeom>
            <a:solidFill>
              <a:srgbClr val="002060"/>
            </a:solidFill>
            <a:ln w="9525">
              <a:solidFill>
                <a:schemeClr val="bg2"/>
              </a:solidFill>
              <a:miter lim="800000"/>
              <a:headEnd/>
              <a:tailEnd/>
            </a:ln>
          </p:spPr>
          <p:txBody>
            <a:bodyPr anchor="ctr" anchorCtr="1"/>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ctr" eaLnBrk="1" hangingPunct="1">
                <a:lnSpc>
                  <a:spcPct val="105000"/>
                </a:lnSpc>
                <a:spcBef>
                  <a:spcPct val="90000"/>
                </a:spcBef>
                <a:buClr>
                  <a:srgbClr val="993300"/>
                </a:buClr>
                <a:buSzPct val="80000"/>
                <a:buFont typeface="Wingdings" pitchFamily="2" charset="2"/>
                <a:buNone/>
              </a:pPr>
              <a:r>
                <a:rPr lang="en-US" altLang="en-US" sz="1400" b="1">
                  <a:solidFill>
                    <a:schemeClr val="bg1"/>
                  </a:solidFill>
                  <a:latin typeface="Arial" charset="0"/>
                </a:rPr>
                <a:t>Preparation of sperms</a:t>
              </a:r>
            </a:p>
          </p:txBody>
        </p:sp>
        <p:sp>
          <p:nvSpPr>
            <p:cNvPr id="20503" name="AutoShape 14"/>
            <p:cNvSpPr>
              <a:spLocks noChangeArrowheads="1"/>
            </p:cNvSpPr>
            <p:nvPr/>
          </p:nvSpPr>
          <p:spPr bwMode="auto">
            <a:xfrm flipH="1">
              <a:off x="1718" y="2352"/>
              <a:ext cx="384" cy="288"/>
            </a:xfrm>
            <a:prstGeom prst="rightArrow">
              <a:avLst>
                <a:gd name="adj1" fmla="val 50000"/>
                <a:gd name="adj2" fmla="val 33333"/>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grpSp>
        <p:nvGrpSpPr>
          <p:cNvPr id="5" name="Group 26"/>
          <p:cNvGrpSpPr>
            <a:grpSpLocks/>
          </p:cNvGrpSpPr>
          <p:nvPr/>
        </p:nvGrpSpPr>
        <p:grpSpPr bwMode="auto">
          <a:xfrm>
            <a:off x="3611563" y="3505200"/>
            <a:ext cx="2803525" cy="914400"/>
            <a:chOff x="2275" y="2208"/>
            <a:chExt cx="1766" cy="576"/>
          </a:xfrm>
        </p:grpSpPr>
        <p:sp>
          <p:nvSpPr>
            <p:cNvPr id="20500" name="Rectangle 7"/>
            <p:cNvSpPr>
              <a:spLocks noChangeArrowheads="1"/>
            </p:cNvSpPr>
            <p:nvPr/>
          </p:nvSpPr>
          <p:spPr bwMode="auto">
            <a:xfrm>
              <a:off x="2275" y="2208"/>
              <a:ext cx="1209" cy="576"/>
            </a:xfrm>
            <a:prstGeom prst="rect">
              <a:avLst/>
            </a:prstGeom>
            <a:solidFill>
              <a:srgbClr val="002060"/>
            </a:solidFill>
            <a:ln w="9525">
              <a:solidFill>
                <a:schemeClr val="bg2"/>
              </a:solidFill>
              <a:miter lim="800000"/>
              <a:headEnd/>
              <a:tailEnd/>
            </a:ln>
          </p:spPr>
          <p:txBody>
            <a:bodyPr anchor="ctr" anchorCtr="1"/>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ctr" eaLnBrk="1" hangingPunct="1">
                <a:lnSpc>
                  <a:spcPct val="105000"/>
                </a:lnSpc>
                <a:spcBef>
                  <a:spcPct val="90000"/>
                </a:spcBef>
                <a:buClr>
                  <a:srgbClr val="993300"/>
                </a:buClr>
                <a:buSzPct val="80000"/>
                <a:buFont typeface="Wingdings" pitchFamily="2" charset="2"/>
                <a:buNone/>
              </a:pPr>
              <a:r>
                <a:rPr lang="en-US" altLang="en-US" sz="1400" b="1">
                  <a:solidFill>
                    <a:schemeClr val="bg1"/>
                  </a:solidFill>
                  <a:latin typeface="Arial" charset="0"/>
                </a:rPr>
                <a:t>Oocyte retrieval</a:t>
              </a:r>
            </a:p>
          </p:txBody>
        </p:sp>
        <p:sp>
          <p:nvSpPr>
            <p:cNvPr id="20501" name="AutoShape 15"/>
            <p:cNvSpPr>
              <a:spLocks noChangeArrowheads="1"/>
            </p:cNvSpPr>
            <p:nvPr/>
          </p:nvSpPr>
          <p:spPr bwMode="auto">
            <a:xfrm flipH="1">
              <a:off x="3657" y="2352"/>
              <a:ext cx="384" cy="288"/>
            </a:xfrm>
            <a:prstGeom prst="rightArrow">
              <a:avLst>
                <a:gd name="adj1" fmla="val 50000"/>
                <a:gd name="adj2" fmla="val 33333"/>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grpSp>
        <p:nvGrpSpPr>
          <p:cNvPr id="6" name="Group 29"/>
          <p:cNvGrpSpPr>
            <a:grpSpLocks/>
          </p:cNvGrpSpPr>
          <p:nvPr/>
        </p:nvGrpSpPr>
        <p:grpSpPr bwMode="auto">
          <a:xfrm>
            <a:off x="2727325" y="5334000"/>
            <a:ext cx="2803525" cy="914400"/>
            <a:chOff x="1718" y="3360"/>
            <a:chExt cx="1766" cy="576"/>
          </a:xfrm>
        </p:grpSpPr>
        <p:sp>
          <p:nvSpPr>
            <p:cNvPr id="20498" name="Rectangle 10"/>
            <p:cNvSpPr>
              <a:spLocks noChangeArrowheads="1"/>
            </p:cNvSpPr>
            <p:nvPr/>
          </p:nvSpPr>
          <p:spPr bwMode="auto">
            <a:xfrm>
              <a:off x="2275" y="3360"/>
              <a:ext cx="1209" cy="576"/>
            </a:xfrm>
            <a:prstGeom prst="rect">
              <a:avLst/>
            </a:prstGeom>
            <a:solidFill>
              <a:srgbClr val="002060"/>
            </a:solidFill>
            <a:ln w="9525">
              <a:solidFill>
                <a:schemeClr val="bg2"/>
              </a:solidFill>
              <a:miter lim="800000"/>
              <a:headEnd/>
              <a:tailEnd/>
            </a:ln>
          </p:spPr>
          <p:txBody>
            <a:bodyPr anchor="ctr" anchorCtr="1"/>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ctr" eaLnBrk="1" hangingPunct="1">
                <a:lnSpc>
                  <a:spcPct val="105000"/>
                </a:lnSpc>
                <a:spcBef>
                  <a:spcPct val="90000"/>
                </a:spcBef>
                <a:buClr>
                  <a:srgbClr val="993300"/>
                </a:buClr>
                <a:buSzPct val="80000"/>
                <a:buFont typeface="Wingdings" pitchFamily="2" charset="2"/>
                <a:buNone/>
              </a:pPr>
              <a:r>
                <a:rPr lang="en-US" altLang="en-US" sz="1400" b="1">
                  <a:solidFill>
                    <a:schemeClr val="bg1"/>
                  </a:solidFill>
                  <a:latin typeface="Arial" charset="0"/>
                </a:rPr>
                <a:t>Embryo transfer</a:t>
              </a:r>
            </a:p>
          </p:txBody>
        </p:sp>
        <p:sp>
          <p:nvSpPr>
            <p:cNvPr id="20499" name="AutoShape 16"/>
            <p:cNvSpPr>
              <a:spLocks noChangeArrowheads="1"/>
            </p:cNvSpPr>
            <p:nvPr/>
          </p:nvSpPr>
          <p:spPr bwMode="auto">
            <a:xfrm>
              <a:off x="1718" y="3504"/>
              <a:ext cx="384" cy="288"/>
            </a:xfrm>
            <a:prstGeom prst="rightArrow">
              <a:avLst>
                <a:gd name="adj1" fmla="val 50000"/>
                <a:gd name="adj2" fmla="val 33333"/>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grpSp>
        <p:nvGrpSpPr>
          <p:cNvPr id="7" name="Group 30"/>
          <p:cNvGrpSpPr>
            <a:grpSpLocks/>
          </p:cNvGrpSpPr>
          <p:nvPr/>
        </p:nvGrpSpPr>
        <p:grpSpPr bwMode="auto">
          <a:xfrm>
            <a:off x="5805488" y="5300663"/>
            <a:ext cx="2805112" cy="914400"/>
            <a:chOff x="3657" y="3339"/>
            <a:chExt cx="1767" cy="576"/>
          </a:xfrm>
        </p:grpSpPr>
        <p:sp>
          <p:nvSpPr>
            <p:cNvPr id="20496" name="Rectangle 11"/>
            <p:cNvSpPr>
              <a:spLocks noChangeArrowheads="1"/>
            </p:cNvSpPr>
            <p:nvPr/>
          </p:nvSpPr>
          <p:spPr bwMode="auto">
            <a:xfrm>
              <a:off x="4215" y="3339"/>
              <a:ext cx="1209" cy="576"/>
            </a:xfrm>
            <a:prstGeom prst="rect">
              <a:avLst/>
            </a:prstGeom>
            <a:solidFill>
              <a:srgbClr val="002060"/>
            </a:solidFill>
            <a:ln w="9525">
              <a:solidFill>
                <a:schemeClr val="bg2"/>
              </a:solidFill>
              <a:miter lim="800000"/>
              <a:headEnd/>
              <a:tailEnd/>
            </a:ln>
          </p:spPr>
          <p:txBody>
            <a:bodyPr anchor="ctr" anchorCtr="1"/>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ctr" eaLnBrk="1" hangingPunct="1">
                <a:lnSpc>
                  <a:spcPct val="105000"/>
                </a:lnSpc>
                <a:spcBef>
                  <a:spcPct val="90000"/>
                </a:spcBef>
                <a:buClr>
                  <a:srgbClr val="993300"/>
                </a:buClr>
                <a:buSzPct val="80000"/>
                <a:buFont typeface="Wingdings" pitchFamily="2" charset="2"/>
                <a:buNone/>
              </a:pPr>
              <a:r>
                <a:rPr lang="en-US" altLang="en-US" sz="1400" b="1">
                  <a:solidFill>
                    <a:schemeClr val="bg1"/>
                  </a:solidFill>
                  <a:latin typeface="Arial" charset="0"/>
                </a:rPr>
                <a:t>Luteal Support</a:t>
              </a:r>
            </a:p>
          </p:txBody>
        </p:sp>
        <p:sp>
          <p:nvSpPr>
            <p:cNvPr id="20497" name="AutoShape 17"/>
            <p:cNvSpPr>
              <a:spLocks noChangeArrowheads="1"/>
            </p:cNvSpPr>
            <p:nvPr/>
          </p:nvSpPr>
          <p:spPr bwMode="auto">
            <a:xfrm>
              <a:off x="3657" y="3504"/>
              <a:ext cx="384" cy="288"/>
            </a:xfrm>
            <a:prstGeom prst="rightArrow">
              <a:avLst>
                <a:gd name="adj1" fmla="val 50000"/>
                <a:gd name="adj2" fmla="val 33333"/>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grpSp>
        <p:nvGrpSpPr>
          <p:cNvPr id="8" name="Group 25"/>
          <p:cNvGrpSpPr>
            <a:grpSpLocks/>
          </p:cNvGrpSpPr>
          <p:nvPr/>
        </p:nvGrpSpPr>
        <p:grpSpPr bwMode="auto">
          <a:xfrm>
            <a:off x="6691313" y="2754313"/>
            <a:ext cx="1919287" cy="1665287"/>
            <a:chOff x="4215" y="1735"/>
            <a:chExt cx="1209" cy="1049"/>
          </a:xfrm>
        </p:grpSpPr>
        <p:sp>
          <p:nvSpPr>
            <p:cNvPr id="20494" name="Rectangle 6"/>
            <p:cNvSpPr>
              <a:spLocks noChangeArrowheads="1"/>
            </p:cNvSpPr>
            <p:nvPr/>
          </p:nvSpPr>
          <p:spPr bwMode="auto">
            <a:xfrm>
              <a:off x="4215" y="2208"/>
              <a:ext cx="1209" cy="576"/>
            </a:xfrm>
            <a:prstGeom prst="rect">
              <a:avLst/>
            </a:prstGeom>
            <a:solidFill>
              <a:srgbClr val="002060"/>
            </a:solidFill>
            <a:ln w="9525">
              <a:solidFill>
                <a:schemeClr val="bg2"/>
              </a:solidFill>
              <a:miter lim="800000"/>
              <a:headEnd/>
              <a:tailEnd/>
            </a:ln>
          </p:spPr>
          <p:txBody>
            <a:bodyPr anchor="ctr" anchorCtr="1"/>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ctr" eaLnBrk="1" hangingPunct="1">
                <a:lnSpc>
                  <a:spcPct val="105000"/>
                </a:lnSpc>
                <a:spcBef>
                  <a:spcPct val="90000"/>
                </a:spcBef>
                <a:buClr>
                  <a:srgbClr val="993300"/>
                </a:buClr>
                <a:buSzPct val="80000"/>
                <a:buFont typeface="Wingdings" pitchFamily="2" charset="2"/>
                <a:buNone/>
              </a:pPr>
              <a:r>
                <a:rPr lang="en-US" altLang="en-US" sz="1400" b="1">
                  <a:solidFill>
                    <a:schemeClr val="bg1"/>
                  </a:solidFill>
                  <a:latin typeface="Arial" charset="0"/>
                </a:rPr>
                <a:t>Ovulation induction</a:t>
              </a:r>
            </a:p>
          </p:txBody>
        </p:sp>
        <p:sp>
          <p:nvSpPr>
            <p:cNvPr id="20495" name="AutoShape 18"/>
            <p:cNvSpPr>
              <a:spLocks noChangeArrowheads="1"/>
            </p:cNvSpPr>
            <p:nvPr/>
          </p:nvSpPr>
          <p:spPr bwMode="auto">
            <a:xfrm rot="5400000">
              <a:off x="4685" y="1783"/>
              <a:ext cx="384" cy="288"/>
            </a:xfrm>
            <a:prstGeom prst="rightArrow">
              <a:avLst>
                <a:gd name="adj1" fmla="val 50000"/>
                <a:gd name="adj2" fmla="val 33333"/>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grpSp>
        <p:nvGrpSpPr>
          <p:cNvPr id="9" name="Group 28"/>
          <p:cNvGrpSpPr>
            <a:grpSpLocks/>
          </p:cNvGrpSpPr>
          <p:nvPr/>
        </p:nvGrpSpPr>
        <p:grpSpPr bwMode="auto">
          <a:xfrm>
            <a:off x="533400" y="4568825"/>
            <a:ext cx="1919288" cy="1679575"/>
            <a:chOff x="336" y="2878"/>
            <a:chExt cx="1209" cy="1058"/>
          </a:xfrm>
        </p:grpSpPr>
        <p:sp>
          <p:nvSpPr>
            <p:cNvPr id="20492" name="Rectangle 9"/>
            <p:cNvSpPr>
              <a:spLocks noChangeArrowheads="1"/>
            </p:cNvSpPr>
            <p:nvPr/>
          </p:nvSpPr>
          <p:spPr bwMode="auto">
            <a:xfrm>
              <a:off x="336" y="3360"/>
              <a:ext cx="1209" cy="576"/>
            </a:xfrm>
            <a:prstGeom prst="rect">
              <a:avLst/>
            </a:prstGeom>
            <a:solidFill>
              <a:srgbClr val="002060"/>
            </a:solidFill>
            <a:ln w="9525">
              <a:solidFill>
                <a:schemeClr val="bg2"/>
              </a:solidFill>
              <a:miter lim="800000"/>
              <a:headEnd/>
              <a:tailEnd/>
            </a:ln>
          </p:spPr>
          <p:txBody>
            <a:bodyPr anchor="ctr" anchorCtr="1"/>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ctr" eaLnBrk="1" hangingPunct="1">
                <a:lnSpc>
                  <a:spcPct val="105000"/>
                </a:lnSpc>
                <a:spcBef>
                  <a:spcPct val="90000"/>
                </a:spcBef>
                <a:buClr>
                  <a:srgbClr val="993300"/>
                </a:buClr>
                <a:buSzPct val="80000"/>
                <a:buFont typeface="Wingdings" pitchFamily="2" charset="2"/>
                <a:buNone/>
              </a:pPr>
              <a:r>
                <a:rPr lang="en-US" altLang="en-US" sz="1400" b="1">
                  <a:solidFill>
                    <a:schemeClr val="bg1"/>
                  </a:solidFill>
                  <a:latin typeface="Arial" charset="0"/>
                </a:rPr>
                <a:t>In Vitro Fertilization</a:t>
              </a:r>
            </a:p>
          </p:txBody>
        </p:sp>
        <p:sp>
          <p:nvSpPr>
            <p:cNvPr id="20493" name="AutoShape 19"/>
            <p:cNvSpPr>
              <a:spLocks noChangeArrowheads="1"/>
            </p:cNvSpPr>
            <p:nvPr/>
          </p:nvSpPr>
          <p:spPr bwMode="auto">
            <a:xfrm rot="5400000">
              <a:off x="700" y="2926"/>
              <a:ext cx="384" cy="288"/>
            </a:xfrm>
            <a:prstGeom prst="rightArrow">
              <a:avLst>
                <a:gd name="adj1" fmla="val 50000"/>
                <a:gd name="adj2" fmla="val 33333"/>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spTree>
    <p:extLst>
      <p:ext uri="{BB962C8B-B14F-4D97-AF65-F5344CB8AC3E}">
        <p14:creationId xmlns:p14="http://schemas.microsoft.com/office/powerpoint/2010/main" val="418379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nodeType="afterGroup">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par>
                          <p:cTn id="20" fill="hold" nodeType="afterGroup">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par>
                          <p:cTn id="24" fill="hold" nodeType="afterGroup">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par>
                          <p:cTn id="28" fill="hold" nodeType="afterGroup">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par>
                          <p:cTn id="32" fill="hold" nodeType="afterGroup">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388" y="-36513"/>
            <a:ext cx="3178175" cy="1123951"/>
          </a:xfrm>
          <a:solidFill>
            <a:schemeClr val="bg1"/>
          </a:solidFill>
        </p:spPr>
        <p:txBody>
          <a:bodyPr/>
          <a:lstStyle/>
          <a:p>
            <a:pPr algn="ctr">
              <a:defRPr/>
            </a:pPr>
            <a:r>
              <a:rPr lang="en-IN" sz="3200" b="1" dirty="0">
                <a:solidFill>
                  <a:srgbClr val="C00000"/>
                </a:solidFill>
                <a:latin typeface="+mn-lt"/>
              </a:rPr>
              <a:t>IVF &amp; ET </a:t>
            </a:r>
            <a:br>
              <a:rPr lang="en-IN" sz="3200" b="1" dirty="0">
                <a:solidFill>
                  <a:srgbClr val="C00000"/>
                </a:solidFill>
                <a:latin typeface="+mn-lt"/>
              </a:rPr>
            </a:br>
            <a:r>
              <a:rPr lang="en-IN" sz="3200" b="1" dirty="0">
                <a:solidFill>
                  <a:srgbClr val="C00000"/>
                </a:solidFill>
                <a:latin typeface="+mn-lt"/>
              </a:rPr>
              <a:t>Procedure</a:t>
            </a:r>
          </a:p>
        </p:txBody>
      </p:sp>
      <p:sp>
        <p:nvSpPr>
          <p:cNvPr id="21507" name="Content Placeholder 2"/>
          <p:cNvSpPr>
            <a:spLocks noGrp="1"/>
          </p:cNvSpPr>
          <p:nvPr>
            <p:ph idx="1"/>
          </p:nvPr>
        </p:nvSpPr>
        <p:spPr>
          <a:xfrm>
            <a:off x="457200" y="1905000"/>
            <a:ext cx="8229600" cy="4389438"/>
          </a:xfrm>
        </p:spPr>
        <p:txBody>
          <a:bodyPr/>
          <a:lstStyle/>
          <a:p>
            <a:r>
              <a:rPr lang="en-IN" altLang="en-US"/>
              <a:t>Picture </a:t>
            </a:r>
          </a:p>
        </p:txBody>
      </p:sp>
      <p:pic>
        <p:nvPicPr>
          <p:cNvPr id="21508" name="Picture 2" descr="E:\egg-retrieva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31750"/>
            <a:ext cx="3213100" cy="2438400"/>
          </a:xfrm>
          <a:prstGeom prst="rect">
            <a:avLst/>
          </a:prstGeom>
          <a:noFill/>
          <a:ln w="9525">
            <a:solidFill>
              <a:schemeClr val="tx1">
                <a:alpha val="85097"/>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5" descr="E:\iv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325" y="2163763"/>
            <a:ext cx="30019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E:\TT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713" y="4419600"/>
            <a:ext cx="29352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E:\fertility-treatmen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19050"/>
            <a:ext cx="291147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E:\1267016869_28_Captu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19600"/>
            <a:ext cx="32273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1107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0"/>
          <p:cNvSpPr>
            <a:spLocks noGrp="1" noChangeArrowheads="1"/>
          </p:cNvSpPr>
          <p:nvPr>
            <p:ph type="title"/>
          </p:nvPr>
        </p:nvSpPr>
        <p:spPr>
          <a:xfrm>
            <a:off x="1524000" y="381000"/>
            <a:ext cx="6765925" cy="568325"/>
          </a:xfrm>
        </p:spPr>
        <p:txBody>
          <a:bodyPr/>
          <a:lstStyle/>
          <a:p>
            <a:pPr eaLnBrk="1" hangingPunct="1">
              <a:defRPr/>
            </a:pPr>
            <a:r>
              <a:rPr lang="en-US" sz="3600" b="1" dirty="0">
                <a:solidFill>
                  <a:srgbClr val="002060"/>
                </a:solidFill>
                <a:effectLst/>
                <a:latin typeface="+mn-lt"/>
              </a:rPr>
              <a:t>In vitro embryo development</a:t>
            </a:r>
          </a:p>
        </p:txBody>
      </p:sp>
      <p:grpSp>
        <p:nvGrpSpPr>
          <p:cNvPr id="22531" name="Group 3"/>
          <p:cNvGrpSpPr>
            <a:grpSpLocks/>
          </p:cNvGrpSpPr>
          <p:nvPr/>
        </p:nvGrpSpPr>
        <p:grpSpPr bwMode="auto">
          <a:xfrm>
            <a:off x="395288" y="1268413"/>
            <a:ext cx="2660650" cy="1833562"/>
            <a:chOff x="192" y="816"/>
            <a:chExt cx="1722" cy="1155"/>
          </a:xfrm>
        </p:grpSpPr>
        <p:graphicFrame>
          <p:nvGraphicFramePr>
            <p:cNvPr id="22553" name="Object 4"/>
            <p:cNvGraphicFramePr>
              <a:graphicFrameLocks/>
            </p:cNvGraphicFramePr>
            <p:nvPr/>
          </p:nvGraphicFramePr>
          <p:xfrm>
            <a:off x="192" y="816"/>
            <a:ext cx="1722" cy="1152"/>
          </p:xfrm>
          <a:graphic>
            <a:graphicData uri="http://schemas.openxmlformats.org/presentationml/2006/ole">
              <mc:AlternateContent xmlns:mc="http://schemas.openxmlformats.org/markup-compatibility/2006">
                <mc:Choice xmlns:v="urn:schemas-microsoft-com:vml" Requires="v">
                  <p:oleObj spid="_x0000_s12488" name="Clip" r:id="rId3" imgW="2142857" imgH="1428571" progId="MS_ClipArt_Gallery.2">
                    <p:embed/>
                  </p:oleObj>
                </mc:Choice>
                <mc:Fallback>
                  <p:oleObj name="Clip" r:id="rId3" imgW="2142857" imgH="1428571"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722" cy="115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54" name="Rectangle 5"/>
            <p:cNvSpPr>
              <a:spLocks noChangeArrowheads="1"/>
            </p:cNvSpPr>
            <p:nvPr/>
          </p:nvSpPr>
          <p:spPr bwMode="auto">
            <a:xfrm>
              <a:off x="192" y="819"/>
              <a:ext cx="1722" cy="115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sp>
        <p:nvSpPr>
          <p:cNvPr id="194568" name="Text Box 21"/>
          <p:cNvSpPr txBox="1">
            <a:spLocks noChangeArrowheads="1"/>
          </p:cNvSpPr>
          <p:nvPr/>
        </p:nvSpPr>
        <p:spPr bwMode="auto">
          <a:xfrm>
            <a:off x="468313" y="3141663"/>
            <a:ext cx="2660650" cy="641350"/>
          </a:xfrm>
          <a:prstGeom prst="rect">
            <a:avLst/>
          </a:prstGeom>
          <a:noFill/>
          <a:ln>
            <a:noFill/>
          </a:ln>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auto" hangingPunct="1">
              <a:spcBef>
                <a:spcPct val="50000"/>
              </a:spcBef>
              <a:spcAft>
                <a:spcPts val="0"/>
              </a:spcAft>
              <a:defRPr/>
            </a:pPr>
            <a:r>
              <a:rPr lang="en-US" b="1" dirty="0">
                <a:solidFill>
                  <a:srgbClr val="C00000"/>
                </a:solidFill>
                <a:latin typeface="+mn-lt"/>
              </a:rPr>
              <a:t>COC at the time of retrieval</a:t>
            </a:r>
          </a:p>
        </p:txBody>
      </p:sp>
      <p:grpSp>
        <p:nvGrpSpPr>
          <p:cNvPr id="22533" name="Group 6"/>
          <p:cNvGrpSpPr>
            <a:grpSpLocks/>
          </p:cNvGrpSpPr>
          <p:nvPr/>
        </p:nvGrpSpPr>
        <p:grpSpPr bwMode="auto">
          <a:xfrm>
            <a:off x="3348038" y="1268413"/>
            <a:ext cx="2660650" cy="1828800"/>
            <a:chOff x="2016" y="816"/>
            <a:chExt cx="1722" cy="1152"/>
          </a:xfrm>
        </p:grpSpPr>
        <p:graphicFrame>
          <p:nvGraphicFramePr>
            <p:cNvPr id="22551" name="Object 7"/>
            <p:cNvGraphicFramePr>
              <a:graphicFrameLocks/>
            </p:cNvGraphicFramePr>
            <p:nvPr/>
          </p:nvGraphicFramePr>
          <p:xfrm>
            <a:off x="2016" y="816"/>
            <a:ext cx="1722" cy="1152"/>
          </p:xfrm>
          <a:graphic>
            <a:graphicData uri="http://schemas.openxmlformats.org/presentationml/2006/ole">
              <mc:AlternateContent xmlns:mc="http://schemas.openxmlformats.org/markup-compatibility/2006">
                <mc:Choice xmlns:v="urn:schemas-microsoft-com:vml" Requires="v">
                  <p:oleObj spid="_x0000_s12489" name="Clip" r:id="rId5" imgW="2142857" imgH="1609524" progId="MS_ClipArt_Gallery.2">
                    <p:embed/>
                  </p:oleObj>
                </mc:Choice>
                <mc:Fallback>
                  <p:oleObj name="Clip" r:id="rId5" imgW="2142857" imgH="1609524"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 y="816"/>
                          <a:ext cx="1722" cy="115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52" name="Rectangle 8"/>
            <p:cNvSpPr>
              <a:spLocks noChangeArrowheads="1"/>
            </p:cNvSpPr>
            <p:nvPr/>
          </p:nvSpPr>
          <p:spPr bwMode="auto">
            <a:xfrm>
              <a:off x="2016" y="816"/>
              <a:ext cx="1722" cy="115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sp>
        <p:nvSpPr>
          <p:cNvPr id="194572" name="Text Box 22"/>
          <p:cNvSpPr txBox="1">
            <a:spLocks noChangeArrowheads="1"/>
          </p:cNvSpPr>
          <p:nvPr/>
        </p:nvSpPr>
        <p:spPr bwMode="auto">
          <a:xfrm>
            <a:off x="3409950" y="3141663"/>
            <a:ext cx="2660650" cy="641350"/>
          </a:xfrm>
          <a:prstGeom prst="rect">
            <a:avLst/>
          </a:prstGeom>
          <a:noFill/>
          <a:ln>
            <a:noFill/>
          </a:ln>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auto" hangingPunct="1">
              <a:spcBef>
                <a:spcPct val="50000"/>
              </a:spcBef>
              <a:spcAft>
                <a:spcPts val="0"/>
              </a:spcAft>
              <a:defRPr/>
            </a:pPr>
            <a:r>
              <a:rPr lang="en-US" b="1" dirty="0">
                <a:solidFill>
                  <a:srgbClr val="C00000"/>
                </a:solidFill>
                <a:latin typeface="+mn-lt"/>
              </a:rPr>
              <a:t>M II oocyte with a PB (Mature)</a:t>
            </a:r>
          </a:p>
        </p:txBody>
      </p:sp>
      <p:grpSp>
        <p:nvGrpSpPr>
          <p:cNvPr id="22535" name="Group 9"/>
          <p:cNvGrpSpPr>
            <a:grpSpLocks/>
          </p:cNvGrpSpPr>
          <p:nvPr/>
        </p:nvGrpSpPr>
        <p:grpSpPr bwMode="auto">
          <a:xfrm>
            <a:off x="6227763" y="1341438"/>
            <a:ext cx="2660650" cy="1828800"/>
            <a:chOff x="3799" y="816"/>
            <a:chExt cx="1722" cy="1152"/>
          </a:xfrm>
        </p:grpSpPr>
        <p:graphicFrame>
          <p:nvGraphicFramePr>
            <p:cNvPr id="22549" name="Object 10"/>
            <p:cNvGraphicFramePr>
              <a:graphicFrameLocks/>
            </p:cNvGraphicFramePr>
            <p:nvPr/>
          </p:nvGraphicFramePr>
          <p:xfrm>
            <a:off x="3799" y="816"/>
            <a:ext cx="1722" cy="1152"/>
          </p:xfrm>
          <a:graphic>
            <a:graphicData uri="http://schemas.openxmlformats.org/presentationml/2006/ole">
              <mc:AlternateContent xmlns:mc="http://schemas.openxmlformats.org/markup-compatibility/2006">
                <mc:Choice xmlns:v="urn:schemas-microsoft-com:vml" Requires="v">
                  <p:oleObj spid="_x0000_s12490" name="Clip" r:id="rId7" imgW="2428571" imgH="1819048" progId="MS_ClipArt_Gallery.2">
                    <p:embed/>
                  </p:oleObj>
                </mc:Choice>
                <mc:Fallback>
                  <p:oleObj name="Clip" r:id="rId7" imgW="2428571" imgH="1819048"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9" y="816"/>
                          <a:ext cx="1722" cy="115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50" name="Rectangle 11"/>
            <p:cNvSpPr>
              <a:spLocks noChangeArrowheads="1"/>
            </p:cNvSpPr>
            <p:nvPr/>
          </p:nvSpPr>
          <p:spPr bwMode="auto">
            <a:xfrm>
              <a:off x="3799" y="816"/>
              <a:ext cx="1722" cy="115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sp>
        <p:nvSpPr>
          <p:cNvPr id="194576" name="Text Box 23"/>
          <p:cNvSpPr txBox="1">
            <a:spLocks noChangeArrowheads="1"/>
          </p:cNvSpPr>
          <p:nvPr/>
        </p:nvSpPr>
        <p:spPr bwMode="auto">
          <a:xfrm>
            <a:off x="6084888" y="3182938"/>
            <a:ext cx="2660650" cy="366712"/>
          </a:xfrm>
          <a:prstGeom prst="rect">
            <a:avLst/>
          </a:prstGeom>
          <a:noFill/>
          <a:ln>
            <a:noFill/>
          </a:ln>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auto" hangingPunct="1">
              <a:spcBef>
                <a:spcPct val="50000"/>
              </a:spcBef>
              <a:spcAft>
                <a:spcPts val="0"/>
              </a:spcAft>
              <a:defRPr/>
            </a:pPr>
            <a:r>
              <a:rPr lang="en-US" b="1" dirty="0">
                <a:solidFill>
                  <a:srgbClr val="C00000"/>
                </a:solidFill>
                <a:latin typeface="+mj-lt"/>
              </a:rPr>
              <a:t>2</a:t>
            </a:r>
            <a:r>
              <a:rPr lang="en-US" b="1" dirty="0">
                <a:solidFill>
                  <a:srgbClr val="C00000"/>
                </a:solidFill>
                <a:latin typeface="+mn-lt"/>
              </a:rPr>
              <a:t> PN embryo</a:t>
            </a:r>
          </a:p>
        </p:txBody>
      </p:sp>
      <p:grpSp>
        <p:nvGrpSpPr>
          <p:cNvPr id="22537" name="Group 12"/>
          <p:cNvGrpSpPr>
            <a:grpSpLocks/>
          </p:cNvGrpSpPr>
          <p:nvPr/>
        </p:nvGrpSpPr>
        <p:grpSpPr bwMode="auto">
          <a:xfrm>
            <a:off x="533400" y="4244975"/>
            <a:ext cx="2660650" cy="1828800"/>
            <a:chOff x="192" y="2434"/>
            <a:chExt cx="1722" cy="1152"/>
          </a:xfrm>
        </p:grpSpPr>
        <p:graphicFrame>
          <p:nvGraphicFramePr>
            <p:cNvPr id="22547" name="Object 13"/>
            <p:cNvGraphicFramePr>
              <a:graphicFrameLocks/>
            </p:cNvGraphicFramePr>
            <p:nvPr/>
          </p:nvGraphicFramePr>
          <p:xfrm>
            <a:off x="192" y="2434"/>
            <a:ext cx="1722" cy="1152"/>
          </p:xfrm>
          <a:graphic>
            <a:graphicData uri="http://schemas.openxmlformats.org/presentationml/2006/ole">
              <mc:AlternateContent xmlns:mc="http://schemas.openxmlformats.org/markup-compatibility/2006">
                <mc:Choice xmlns:v="urn:schemas-microsoft-com:vml" Requires="v">
                  <p:oleObj spid="_x0000_s12491" name="Photo Editor Photo" r:id="rId9" imgW="2448267" imgH="1933333" progId="MSPhotoEd.3">
                    <p:embed/>
                  </p:oleObj>
                </mc:Choice>
                <mc:Fallback>
                  <p:oleObj name="Photo Editor Photo" r:id="rId9" imgW="2448267" imgH="1933333" progId="MSPhotoEd.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 y="2434"/>
                          <a:ext cx="1722" cy="115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8" name="Rectangle 14"/>
            <p:cNvSpPr>
              <a:spLocks noChangeArrowheads="1"/>
            </p:cNvSpPr>
            <p:nvPr/>
          </p:nvSpPr>
          <p:spPr bwMode="auto">
            <a:xfrm>
              <a:off x="192" y="2434"/>
              <a:ext cx="1722" cy="115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grpSp>
        <p:nvGrpSpPr>
          <p:cNvPr id="22538" name="Group 15"/>
          <p:cNvGrpSpPr>
            <a:grpSpLocks/>
          </p:cNvGrpSpPr>
          <p:nvPr/>
        </p:nvGrpSpPr>
        <p:grpSpPr bwMode="auto">
          <a:xfrm>
            <a:off x="3241675" y="4244975"/>
            <a:ext cx="2660650" cy="1828800"/>
            <a:chOff x="2016" y="2448"/>
            <a:chExt cx="1722" cy="1152"/>
          </a:xfrm>
        </p:grpSpPr>
        <p:graphicFrame>
          <p:nvGraphicFramePr>
            <p:cNvPr id="22545" name="Object 16"/>
            <p:cNvGraphicFramePr>
              <a:graphicFrameLocks/>
            </p:cNvGraphicFramePr>
            <p:nvPr/>
          </p:nvGraphicFramePr>
          <p:xfrm>
            <a:off x="2016" y="2448"/>
            <a:ext cx="1722" cy="1152"/>
          </p:xfrm>
          <a:graphic>
            <a:graphicData uri="http://schemas.openxmlformats.org/presentationml/2006/ole">
              <mc:AlternateContent xmlns:mc="http://schemas.openxmlformats.org/markup-compatibility/2006">
                <mc:Choice xmlns:v="urn:schemas-microsoft-com:vml" Requires="v">
                  <p:oleObj spid="_x0000_s12492" name="Clip" r:id="rId11" imgW="2142857" imgH="1714286" progId="MS_ClipArt_Gallery.2">
                    <p:embed/>
                  </p:oleObj>
                </mc:Choice>
                <mc:Fallback>
                  <p:oleObj name="Clip" r:id="rId11" imgW="2142857" imgH="1714286" progId="MS_ClipArt_Gallery.2">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6" y="2448"/>
                          <a:ext cx="1722" cy="115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6" name="Rectangle 17"/>
            <p:cNvSpPr>
              <a:spLocks noChangeArrowheads="1"/>
            </p:cNvSpPr>
            <p:nvPr/>
          </p:nvSpPr>
          <p:spPr bwMode="auto">
            <a:xfrm>
              <a:off x="2016" y="2448"/>
              <a:ext cx="1722" cy="115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grpSp>
        <p:nvGrpSpPr>
          <p:cNvPr id="22539" name="Group 18"/>
          <p:cNvGrpSpPr>
            <a:grpSpLocks/>
          </p:cNvGrpSpPr>
          <p:nvPr/>
        </p:nvGrpSpPr>
        <p:grpSpPr bwMode="auto">
          <a:xfrm>
            <a:off x="5949950" y="4244975"/>
            <a:ext cx="2660650" cy="1828800"/>
            <a:chOff x="3799" y="2446"/>
            <a:chExt cx="1722" cy="1152"/>
          </a:xfrm>
        </p:grpSpPr>
        <p:graphicFrame>
          <p:nvGraphicFramePr>
            <p:cNvPr id="22543" name="Object 19"/>
            <p:cNvGraphicFramePr>
              <a:graphicFrameLocks/>
            </p:cNvGraphicFramePr>
            <p:nvPr/>
          </p:nvGraphicFramePr>
          <p:xfrm>
            <a:off x="3799" y="2446"/>
            <a:ext cx="1722" cy="1152"/>
          </p:xfrm>
          <a:graphic>
            <a:graphicData uri="http://schemas.openxmlformats.org/presentationml/2006/ole">
              <mc:AlternateContent xmlns:mc="http://schemas.openxmlformats.org/markup-compatibility/2006">
                <mc:Choice xmlns:v="urn:schemas-microsoft-com:vml" Requires="v">
                  <p:oleObj spid="_x0000_s12493" name="Clip" r:id="rId13" imgW="2142857" imgH="1580952" progId="MS_ClipArt_Gallery.2">
                    <p:embed/>
                  </p:oleObj>
                </mc:Choice>
                <mc:Fallback>
                  <p:oleObj name="Clip" r:id="rId13" imgW="2142857" imgH="1580952" progId="MS_ClipArt_Gallery.2">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9" y="2446"/>
                          <a:ext cx="1722" cy="115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4" name="Rectangle 20"/>
            <p:cNvSpPr>
              <a:spLocks noChangeArrowheads="1"/>
            </p:cNvSpPr>
            <p:nvPr/>
          </p:nvSpPr>
          <p:spPr bwMode="auto">
            <a:xfrm>
              <a:off x="3799" y="2446"/>
              <a:ext cx="1722" cy="115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endParaRPr lang="en-IN" altLang="en-US"/>
            </a:p>
          </p:txBody>
        </p:sp>
      </p:grpSp>
      <p:sp>
        <p:nvSpPr>
          <p:cNvPr id="194586" name="Text Box 24"/>
          <p:cNvSpPr txBox="1">
            <a:spLocks noChangeArrowheads="1"/>
          </p:cNvSpPr>
          <p:nvPr/>
        </p:nvSpPr>
        <p:spPr bwMode="auto">
          <a:xfrm>
            <a:off x="539750" y="6165850"/>
            <a:ext cx="2660650" cy="366713"/>
          </a:xfrm>
          <a:prstGeom prst="rect">
            <a:avLst/>
          </a:prstGeom>
          <a:noFill/>
          <a:ln>
            <a:noFill/>
          </a:ln>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auto" hangingPunct="1">
              <a:spcBef>
                <a:spcPct val="50000"/>
              </a:spcBef>
              <a:spcAft>
                <a:spcPts val="0"/>
              </a:spcAft>
              <a:defRPr/>
            </a:pPr>
            <a:r>
              <a:rPr lang="en-US" b="1" dirty="0">
                <a:solidFill>
                  <a:srgbClr val="C00000"/>
                </a:solidFill>
                <a:latin typeface="Arial" charset="0"/>
              </a:rPr>
              <a:t>4</a:t>
            </a:r>
            <a:r>
              <a:rPr lang="en-US" dirty="0">
                <a:solidFill>
                  <a:schemeClr val="accent3">
                    <a:lumMod val="50000"/>
                  </a:schemeClr>
                </a:solidFill>
                <a:latin typeface="Arial" charset="0"/>
              </a:rPr>
              <a:t> </a:t>
            </a:r>
            <a:r>
              <a:rPr lang="en-US" b="1" dirty="0">
                <a:solidFill>
                  <a:srgbClr val="C00000"/>
                </a:solidFill>
                <a:latin typeface="+mn-lt"/>
              </a:rPr>
              <a:t>cell embryo</a:t>
            </a:r>
          </a:p>
        </p:txBody>
      </p:sp>
      <p:sp>
        <p:nvSpPr>
          <p:cNvPr id="194587" name="Text Box 25"/>
          <p:cNvSpPr txBox="1">
            <a:spLocks noChangeArrowheads="1"/>
          </p:cNvSpPr>
          <p:nvPr/>
        </p:nvSpPr>
        <p:spPr bwMode="auto">
          <a:xfrm>
            <a:off x="3241675" y="6140450"/>
            <a:ext cx="2660650" cy="366713"/>
          </a:xfrm>
          <a:prstGeom prst="rect">
            <a:avLst/>
          </a:prstGeom>
          <a:noFill/>
          <a:ln>
            <a:noFill/>
          </a:ln>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auto" hangingPunct="1">
              <a:spcBef>
                <a:spcPct val="50000"/>
              </a:spcBef>
              <a:spcAft>
                <a:spcPts val="0"/>
              </a:spcAft>
              <a:defRPr/>
            </a:pPr>
            <a:r>
              <a:rPr lang="en-US" b="1" dirty="0">
                <a:solidFill>
                  <a:srgbClr val="C00000"/>
                </a:solidFill>
                <a:latin typeface="Arial" charset="0"/>
              </a:rPr>
              <a:t>8</a:t>
            </a:r>
            <a:r>
              <a:rPr lang="en-US" dirty="0">
                <a:solidFill>
                  <a:schemeClr val="accent3">
                    <a:lumMod val="50000"/>
                  </a:schemeClr>
                </a:solidFill>
                <a:latin typeface="Arial" charset="0"/>
              </a:rPr>
              <a:t> </a:t>
            </a:r>
            <a:r>
              <a:rPr lang="en-US" b="1" dirty="0">
                <a:solidFill>
                  <a:srgbClr val="C00000"/>
                </a:solidFill>
                <a:latin typeface="+mn-lt"/>
              </a:rPr>
              <a:t>cell embryo</a:t>
            </a:r>
          </a:p>
        </p:txBody>
      </p:sp>
      <p:sp>
        <p:nvSpPr>
          <p:cNvPr id="194588" name="Text Box 26"/>
          <p:cNvSpPr txBox="1">
            <a:spLocks noChangeArrowheads="1"/>
          </p:cNvSpPr>
          <p:nvPr/>
        </p:nvSpPr>
        <p:spPr bwMode="auto">
          <a:xfrm>
            <a:off x="5949950" y="6140450"/>
            <a:ext cx="2660650" cy="366713"/>
          </a:xfrm>
          <a:prstGeom prst="rect">
            <a:avLst/>
          </a:prstGeom>
          <a:noFill/>
          <a:ln>
            <a:noFill/>
          </a:ln>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auto" hangingPunct="1">
              <a:spcBef>
                <a:spcPct val="50000"/>
              </a:spcBef>
              <a:spcAft>
                <a:spcPts val="0"/>
              </a:spcAft>
              <a:defRPr/>
            </a:pPr>
            <a:r>
              <a:rPr lang="en-US" b="1" dirty="0">
                <a:solidFill>
                  <a:srgbClr val="C00000"/>
                </a:solidFill>
                <a:latin typeface="+mn-lt"/>
              </a:rPr>
              <a:t>Fully grown blastocyst</a:t>
            </a:r>
          </a:p>
        </p:txBody>
      </p:sp>
    </p:spTree>
    <p:extLst>
      <p:ext uri="{BB962C8B-B14F-4D97-AF65-F5344CB8AC3E}">
        <p14:creationId xmlns:p14="http://schemas.microsoft.com/office/powerpoint/2010/main" val="24990921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90600" y="609600"/>
            <a:ext cx="7054850" cy="563563"/>
          </a:xfrm>
        </p:spPr>
        <p:txBody>
          <a:bodyPr/>
          <a:lstStyle/>
          <a:p>
            <a:pPr algn="ctr" eaLnBrk="1" hangingPunct="1">
              <a:defRPr/>
            </a:pPr>
            <a:r>
              <a:rPr lang="en-US" sz="3600" b="1" dirty="0">
                <a:solidFill>
                  <a:srgbClr val="002060"/>
                </a:solidFill>
                <a:latin typeface="+mn-lt"/>
              </a:rPr>
              <a:t>Indication for IVF</a:t>
            </a:r>
          </a:p>
        </p:txBody>
      </p:sp>
      <p:sp>
        <p:nvSpPr>
          <p:cNvPr id="3" name="Content Placeholder 2"/>
          <p:cNvSpPr>
            <a:spLocks noGrp="1"/>
          </p:cNvSpPr>
          <p:nvPr>
            <p:ph idx="1"/>
          </p:nvPr>
        </p:nvSpPr>
        <p:spPr>
          <a:xfrm>
            <a:off x="228600" y="1295400"/>
            <a:ext cx="8723313" cy="5105400"/>
          </a:xfrm>
        </p:spPr>
        <p:txBody>
          <a:bodyPr rtlCol="0">
            <a:normAutofit fontScale="85000" lnSpcReduction="10000"/>
          </a:bodyPr>
          <a:lstStyle/>
          <a:p>
            <a:pPr marL="0" indent="0" eaLnBrk="1" fontAlgn="auto" hangingPunct="1">
              <a:spcAft>
                <a:spcPts val="0"/>
              </a:spcAft>
              <a:buFont typeface="Arial" pitchFamily="34" charset="0"/>
              <a:buNone/>
              <a:defRPr/>
            </a:pPr>
            <a:r>
              <a:rPr lang="en-US" dirty="0">
                <a:effectLst/>
              </a:rPr>
              <a:t>I. </a:t>
            </a:r>
            <a:r>
              <a:rPr lang="en-US" b="1" dirty="0">
                <a:solidFill>
                  <a:srgbClr val="C00000"/>
                </a:solidFill>
                <a:effectLst/>
              </a:rPr>
              <a:t>IVF as first line infertility treatment</a:t>
            </a:r>
          </a:p>
          <a:p>
            <a:pPr marL="285750" indent="57150" eaLnBrk="1" fontAlgn="auto" hangingPunct="1">
              <a:spcBef>
                <a:spcPts val="0"/>
              </a:spcBef>
              <a:spcAft>
                <a:spcPts val="0"/>
              </a:spcAft>
              <a:buClr>
                <a:srgbClr val="002060"/>
              </a:buClr>
              <a:buFontTx/>
              <a:buChar char="-"/>
              <a:defRPr/>
            </a:pPr>
            <a:r>
              <a:rPr lang="en-US" dirty="0">
                <a:effectLst/>
              </a:rPr>
              <a:t>  Tubal pathology (severe, non-repairable)</a:t>
            </a:r>
          </a:p>
          <a:p>
            <a:pPr marL="285750" indent="57150" eaLnBrk="1" fontAlgn="auto" hangingPunct="1">
              <a:spcBef>
                <a:spcPts val="0"/>
              </a:spcBef>
              <a:spcAft>
                <a:spcPts val="0"/>
              </a:spcAft>
              <a:buClr>
                <a:srgbClr val="002060"/>
              </a:buClr>
              <a:buFontTx/>
              <a:buChar char="-"/>
              <a:defRPr/>
            </a:pPr>
            <a:r>
              <a:rPr lang="en-US" dirty="0">
                <a:effectLst/>
              </a:rPr>
              <a:t>  Donor Oocyte</a:t>
            </a:r>
          </a:p>
          <a:p>
            <a:pPr marL="285750" indent="57150" eaLnBrk="1" fontAlgn="auto" hangingPunct="1">
              <a:spcBef>
                <a:spcPts val="0"/>
              </a:spcBef>
              <a:spcAft>
                <a:spcPts val="0"/>
              </a:spcAft>
              <a:buClr>
                <a:srgbClr val="002060"/>
              </a:buClr>
              <a:buFontTx/>
              <a:buChar char="-"/>
              <a:defRPr/>
            </a:pPr>
            <a:r>
              <a:rPr lang="en-US" dirty="0">
                <a:effectLst/>
              </a:rPr>
              <a:t>  Genetic Surrogacy</a:t>
            </a:r>
          </a:p>
          <a:p>
            <a:pPr marL="285750" indent="57150" eaLnBrk="1" fontAlgn="auto" hangingPunct="1">
              <a:spcBef>
                <a:spcPts val="0"/>
              </a:spcBef>
              <a:spcAft>
                <a:spcPts val="0"/>
              </a:spcAft>
              <a:buClr>
                <a:srgbClr val="002060"/>
              </a:buClr>
              <a:buFontTx/>
              <a:buChar char="-"/>
              <a:defRPr/>
            </a:pPr>
            <a:r>
              <a:rPr lang="en-US" dirty="0">
                <a:effectLst/>
              </a:rPr>
              <a:t>  PGD (Possibility of genetically transmitted disease) </a:t>
            </a:r>
          </a:p>
          <a:p>
            <a:pPr marL="285750" indent="57150" eaLnBrk="1" fontAlgn="auto" hangingPunct="1">
              <a:spcBef>
                <a:spcPts val="0"/>
              </a:spcBef>
              <a:spcAft>
                <a:spcPts val="0"/>
              </a:spcAft>
              <a:buClr>
                <a:srgbClr val="002060"/>
              </a:buClr>
              <a:buFontTx/>
              <a:buChar char="-"/>
              <a:defRPr/>
            </a:pPr>
            <a:r>
              <a:rPr lang="en-US" dirty="0">
                <a:effectLst/>
              </a:rPr>
              <a:t>  Fertility preservation in cancer patients</a:t>
            </a:r>
          </a:p>
          <a:p>
            <a:pPr marL="285750" indent="57150" eaLnBrk="1" fontAlgn="auto" hangingPunct="1">
              <a:spcBef>
                <a:spcPts val="0"/>
              </a:spcBef>
              <a:spcAft>
                <a:spcPts val="0"/>
              </a:spcAft>
              <a:buClr>
                <a:srgbClr val="002060"/>
              </a:buClr>
              <a:buFontTx/>
              <a:buChar char="-"/>
              <a:defRPr/>
            </a:pPr>
            <a:r>
              <a:rPr lang="en-US" dirty="0">
                <a:effectLst/>
              </a:rPr>
              <a:t>  Where ICSI is indicated (</a:t>
            </a:r>
            <a:r>
              <a:rPr lang="en-US" dirty="0" err="1">
                <a:effectLst/>
              </a:rPr>
              <a:t>Azoospermia</a:t>
            </a:r>
            <a:r>
              <a:rPr lang="en-US" dirty="0">
                <a:effectLst/>
              </a:rPr>
              <a:t>)</a:t>
            </a:r>
          </a:p>
          <a:p>
            <a:pPr marL="285750" indent="57150" eaLnBrk="1" fontAlgn="auto" hangingPunct="1">
              <a:spcBef>
                <a:spcPts val="0"/>
              </a:spcBef>
              <a:spcAft>
                <a:spcPts val="0"/>
              </a:spcAft>
              <a:buFont typeface="Arial" pitchFamily="34" charset="0"/>
              <a:buNone/>
              <a:defRPr/>
            </a:pPr>
            <a:endParaRPr lang="en-US" dirty="0">
              <a:effectLst/>
            </a:endParaRPr>
          </a:p>
          <a:p>
            <a:pPr marL="0" indent="0" eaLnBrk="1" fontAlgn="auto" hangingPunct="1">
              <a:spcAft>
                <a:spcPts val="0"/>
              </a:spcAft>
              <a:buFont typeface="Arial" pitchFamily="34" charset="0"/>
              <a:buNone/>
              <a:defRPr/>
            </a:pPr>
            <a:r>
              <a:rPr lang="en-US" b="1" dirty="0">
                <a:effectLst/>
              </a:rPr>
              <a:t>II. </a:t>
            </a:r>
            <a:r>
              <a:rPr lang="en-US" b="1" dirty="0">
                <a:solidFill>
                  <a:srgbClr val="C00000"/>
                </a:solidFill>
                <a:effectLst/>
              </a:rPr>
              <a:t>IVF following failed cycles of IUI</a:t>
            </a:r>
            <a:endParaRPr lang="en-US" dirty="0">
              <a:solidFill>
                <a:srgbClr val="C00000"/>
              </a:solidFill>
              <a:effectLst/>
            </a:endParaRPr>
          </a:p>
          <a:p>
            <a:pPr marL="571500" indent="-342900" eaLnBrk="1" fontAlgn="auto" hangingPunct="1">
              <a:spcAft>
                <a:spcPts val="0"/>
              </a:spcAft>
              <a:buClr>
                <a:srgbClr val="002060"/>
              </a:buClr>
              <a:buFontTx/>
              <a:buChar char="-"/>
              <a:defRPr/>
            </a:pPr>
            <a:r>
              <a:rPr lang="en-US" dirty="0">
                <a:effectLst/>
              </a:rPr>
              <a:t>Usually up to six cycles of IUI with controlled ovarian stimulation are recommended, but there are situations where couples should move to IVF earlier.</a:t>
            </a:r>
          </a:p>
          <a:p>
            <a:pPr marL="571500" indent="-342900" eaLnBrk="1" fontAlgn="auto" hangingPunct="1">
              <a:spcAft>
                <a:spcPts val="0"/>
              </a:spcAft>
              <a:buFont typeface="Arial" pitchFamily="34" charset="0"/>
              <a:buNone/>
              <a:defRPr/>
            </a:pPr>
            <a:endParaRPr lang="en-US" dirty="0">
              <a:effectLst/>
            </a:endParaRPr>
          </a:p>
          <a:p>
            <a:pPr eaLnBrk="1" fontAlgn="auto" hangingPunct="1">
              <a:spcAft>
                <a:spcPts val="0"/>
              </a:spcAft>
              <a:buFontTx/>
              <a:buChar char="-"/>
              <a:defRPr/>
            </a:pPr>
            <a:endParaRPr lang="en-US" dirty="0">
              <a:effectLst/>
            </a:endParaRPr>
          </a:p>
        </p:txBody>
      </p:sp>
    </p:spTree>
    <p:extLst>
      <p:ext uri="{BB962C8B-B14F-4D97-AF65-F5344CB8AC3E}">
        <p14:creationId xmlns:p14="http://schemas.microsoft.com/office/powerpoint/2010/main" val="3877827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158750" y="242888"/>
            <a:ext cx="8755063" cy="6515100"/>
          </a:xfrm>
        </p:spPr>
        <p:txBody>
          <a:bodyPr/>
          <a:lstStyle/>
          <a:p>
            <a:pPr marL="0" indent="0" algn="ctr">
              <a:buFont typeface="Arial" charset="0"/>
              <a:buNone/>
              <a:tabLst>
                <a:tab pos="457200" algn="l"/>
              </a:tabLst>
            </a:pPr>
            <a:r>
              <a:rPr lang="en-US" altLang="en-US" dirty="0">
                <a:effectLst/>
              </a:rPr>
              <a:t>        </a:t>
            </a:r>
            <a:r>
              <a:rPr lang="en-US" altLang="en-US" sz="2800" b="1" dirty="0">
                <a:solidFill>
                  <a:srgbClr val="002060"/>
                </a:solidFill>
                <a:effectLst/>
              </a:rPr>
              <a:t>Woman’s age is the initial predictor of her overall chance of success </a:t>
            </a:r>
          </a:p>
        </p:txBody>
      </p:sp>
      <p:pic>
        <p:nvPicPr>
          <p:cNvPr id="25603" name="Picture 2" descr="http://publications.nice.org.uk/fertility-cg156/images/fig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1757363"/>
            <a:ext cx="6313488"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1"/>
          <p:cNvSpPr txBox="1">
            <a:spLocks noChangeArrowheads="1"/>
          </p:cNvSpPr>
          <p:nvPr/>
        </p:nvSpPr>
        <p:spPr bwMode="auto">
          <a:xfrm>
            <a:off x="6629400" y="637540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r>
              <a:rPr lang="en-US" altLang="en-US" sz="2000" i="1">
                <a:latin typeface="Calibri" pitchFamily="34" charset="0"/>
              </a:rPr>
              <a:t>NICE Guideline 2013</a:t>
            </a:r>
          </a:p>
        </p:txBody>
      </p:sp>
      <p:sp>
        <p:nvSpPr>
          <p:cNvPr id="2" name="TextBox 1"/>
          <p:cNvSpPr txBox="1"/>
          <p:nvPr/>
        </p:nvSpPr>
        <p:spPr>
          <a:xfrm>
            <a:off x="1905000" y="1447800"/>
            <a:ext cx="5164138" cy="1384300"/>
          </a:xfrm>
          <a:prstGeom prst="rect">
            <a:avLst/>
          </a:prstGeom>
          <a:solidFill>
            <a:schemeClr val="bg1"/>
          </a:solidFill>
        </p:spPr>
        <p:txBody>
          <a:bodyPr>
            <a:spAutoFit/>
          </a:bodyPr>
          <a:lstStyle/>
          <a:p>
            <a:pPr algn="ctr">
              <a:defRPr/>
            </a:pPr>
            <a:r>
              <a:rPr lang="en-US" sz="2800" b="1" dirty="0">
                <a:solidFill>
                  <a:srgbClr val="C00000"/>
                </a:solidFill>
                <a:latin typeface="+mn-lt"/>
                <a:cs typeface="Arial" pitchFamily="34" charset="0"/>
              </a:rPr>
              <a:t>Live birth rates per Embryo transfer by age (HFEA post-October 2007 data)</a:t>
            </a:r>
          </a:p>
        </p:txBody>
      </p:sp>
    </p:spTree>
    <p:extLst>
      <p:ext uri="{BB962C8B-B14F-4D97-AF65-F5344CB8AC3E}">
        <p14:creationId xmlns:p14="http://schemas.microsoft.com/office/powerpoint/2010/main" val="1319676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609600"/>
            <a:ext cx="8694738" cy="715963"/>
          </a:xfrm>
        </p:spPr>
        <p:txBody>
          <a:bodyPr/>
          <a:lstStyle/>
          <a:p>
            <a:pPr eaLnBrk="1" hangingPunct="1">
              <a:tabLst>
                <a:tab pos="457200" algn="l"/>
              </a:tabLst>
              <a:defRPr/>
            </a:pPr>
            <a:r>
              <a:rPr lang="en-US" sz="2800" dirty="0">
                <a:solidFill>
                  <a:srgbClr val="002060"/>
                </a:solidFill>
                <a:effectLst/>
                <a:latin typeface="+mn-lt"/>
              </a:rPr>
              <a:t>II.</a:t>
            </a:r>
            <a:r>
              <a:rPr lang="en-US" sz="2800" dirty="0">
                <a:effectLst/>
                <a:latin typeface="+mn-lt"/>
              </a:rPr>
              <a:t>	</a:t>
            </a:r>
            <a:r>
              <a:rPr lang="en-US" sz="2800" dirty="0">
                <a:solidFill>
                  <a:srgbClr val="002060"/>
                </a:solidFill>
                <a:effectLst/>
                <a:latin typeface="+mn-lt"/>
              </a:rPr>
              <a:t>Diminished Ovarian Reserve at any age </a:t>
            </a:r>
          </a:p>
        </p:txBody>
      </p:sp>
      <p:sp>
        <p:nvSpPr>
          <p:cNvPr id="3" name="Content Placeholder 2"/>
          <p:cNvSpPr>
            <a:spLocks noGrp="1"/>
          </p:cNvSpPr>
          <p:nvPr>
            <p:ph idx="1"/>
          </p:nvPr>
        </p:nvSpPr>
        <p:spPr>
          <a:xfrm>
            <a:off x="188913" y="1600200"/>
            <a:ext cx="8878887" cy="5181600"/>
          </a:xfrm>
        </p:spPr>
        <p:txBody>
          <a:bodyPr rtlCol="0">
            <a:normAutofit fontScale="77500" lnSpcReduction="20000"/>
          </a:bodyPr>
          <a:lstStyle/>
          <a:p>
            <a:pPr marL="457200" indent="0" eaLnBrk="1" fontAlgn="auto" hangingPunct="1">
              <a:spcAft>
                <a:spcPts val="0"/>
              </a:spcAft>
              <a:buFont typeface="Arial" pitchFamily="34" charset="0"/>
              <a:buNone/>
              <a:tabLst>
                <a:tab pos="285750" algn="l"/>
                <a:tab pos="800100" algn="l"/>
              </a:tabLst>
              <a:defRPr/>
            </a:pPr>
            <a:r>
              <a:rPr lang="en-US" sz="3600" dirty="0">
                <a:solidFill>
                  <a:srgbClr val="002060"/>
                </a:solidFill>
              </a:rPr>
              <a:t>-</a:t>
            </a:r>
            <a:r>
              <a:rPr lang="en-US" dirty="0"/>
              <a:t>	</a:t>
            </a:r>
            <a:r>
              <a:rPr lang="en-US" sz="3300" dirty="0"/>
              <a:t>AMH- anti-</a:t>
            </a:r>
            <a:r>
              <a:rPr lang="en-US" sz="3300" dirty="0" err="1"/>
              <a:t>Mullerian</a:t>
            </a:r>
            <a:r>
              <a:rPr lang="en-US" sz="3300" dirty="0"/>
              <a:t> hormone of less than or equal to    	5.4pmol/l</a:t>
            </a:r>
          </a:p>
          <a:p>
            <a:pPr marL="457200" indent="342900" eaLnBrk="1" fontAlgn="auto" hangingPunct="1">
              <a:spcAft>
                <a:spcPts val="0"/>
              </a:spcAft>
              <a:buClr>
                <a:srgbClr val="002060"/>
              </a:buClr>
              <a:buFontTx/>
              <a:buChar char="-"/>
              <a:tabLst>
                <a:tab pos="571500" algn="l"/>
              </a:tabLst>
              <a:defRPr/>
            </a:pPr>
            <a:r>
              <a:rPr lang="en-US" sz="3300" dirty="0"/>
              <a:t>Antral Follicle Count (AFC) – Less than or equal to 4 </a:t>
            </a:r>
          </a:p>
          <a:p>
            <a:pPr marL="457200" indent="342900" eaLnBrk="1" fontAlgn="auto" hangingPunct="1">
              <a:spcAft>
                <a:spcPts val="0"/>
              </a:spcAft>
              <a:buClr>
                <a:srgbClr val="002060"/>
              </a:buClr>
              <a:buFontTx/>
              <a:buChar char="-"/>
              <a:tabLst>
                <a:tab pos="571500" algn="l"/>
              </a:tabLst>
              <a:defRPr/>
            </a:pPr>
            <a:r>
              <a:rPr lang="en-US" sz="3300" dirty="0"/>
              <a:t>Day 2/3 FSH &gt;8.9 IU/L</a:t>
            </a:r>
          </a:p>
          <a:p>
            <a:pPr marL="0" indent="0" eaLnBrk="1" fontAlgn="auto" hangingPunct="1">
              <a:spcAft>
                <a:spcPts val="0"/>
              </a:spcAft>
              <a:buFont typeface="Arial" pitchFamily="34" charset="0"/>
              <a:buNone/>
              <a:tabLst>
                <a:tab pos="400050" algn="l"/>
              </a:tabLst>
              <a:defRPr/>
            </a:pPr>
            <a:endParaRPr lang="en-US" sz="3300" dirty="0"/>
          </a:p>
          <a:p>
            <a:pPr marL="571500" indent="-571500" eaLnBrk="1" hangingPunct="1">
              <a:buClr>
                <a:srgbClr val="002060"/>
              </a:buClr>
              <a:buFont typeface="Arial" pitchFamily="34" charset="0"/>
              <a:buAutoNum type="romanUcPeriod" startAt="3"/>
              <a:tabLst>
                <a:tab pos="628650" algn="l"/>
              </a:tabLst>
              <a:defRPr/>
            </a:pPr>
            <a:r>
              <a:rPr lang="en-US" sz="3300" dirty="0"/>
              <a:t>Endometriosis </a:t>
            </a:r>
          </a:p>
          <a:p>
            <a:pPr marL="571500" indent="-571500" eaLnBrk="1" hangingPunct="1">
              <a:buClr>
                <a:schemeClr val="accent4">
                  <a:lumMod val="50000"/>
                </a:schemeClr>
              </a:buClr>
              <a:buFont typeface="Arial" pitchFamily="34" charset="0"/>
              <a:buAutoNum type="romanUcPeriod" startAt="3"/>
              <a:tabLst>
                <a:tab pos="628650" algn="l"/>
              </a:tabLst>
              <a:defRPr/>
            </a:pPr>
            <a:endParaRPr lang="en-US" sz="3300" dirty="0"/>
          </a:p>
          <a:p>
            <a:pPr marL="571500" indent="-571500" eaLnBrk="1" hangingPunct="1">
              <a:buClr>
                <a:srgbClr val="002060"/>
              </a:buClr>
              <a:buFont typeface="Arial" pitchFamily="34" charset="0"/>
              <a:buAutoNum type="romanUcPeriod" startAt="3"/>
              <a:tabLst>
                <a:tab pos="628650" algn="l"/>
              </a:tabLst>
              <a:defRPr/>
            </a:pPr>
            <a:r>
              <a:rPr lang="en-US" sz="3300" dirty="0"/>
              <a:t>Moderate (more than slightly abnormal) degree of semen quality abnormalities.</a:t>
            </a:r>
          </a:p>
          <a:p>
            <a:pPr marL="0" indent="0" eaLnBrk="1" hangingPunct="1">
              <a:buFont typeface="Arial" pitchFamily="34" charset="0"/>
              <a:buNone/>
              <a:tabLst>
                <a:tab pos="628650" algn="l"/>
              </a:tabLst>
              <a:defRPr/>
            </a:pPr>
            <a:endParaRPr lang="en-US" dirty="0"/>
          </a:p>
          <a:p>
            <a:pPr marL="0" indent="0" eaLnBrk="1" fontAlgn="auto" hangingPunct="1">
              <a:spcAft>
                <a:spcPts val="0"/>
              </a:spcAft>
              <a:buFont typeface="Arial" pitchFamily="34" charset="0"/>
              <a:buNone/>
              <a:tabLst>
                <a:tab pos="400050" algn="l"/>
              </a:tabLst>
              <a:defRPr/>
            </a:pPr>
            <a:r>
              <a:rPr lang="en-US" sz="3400" dirty="0">
                <a:solidFill>
                  <a:srgbClr val="002060"/>
                </a:solidFill>
              </a:rPr>
              <a:t>V.   </a:t>
            </a:r>
            <a:r>
              <a:rPr lang="en-US" sz="3400" dirty="0"/>
              <a:t>Tubal Compromise </a:t>
            </a:r>
            <a:endParaRPr lang="en-US" dirty="0"/>
          </a:p>
          <a:p>
            <a:pPr marL="0" indent="0" eaLnBrk="1" fontAlgn="auto" hangingPunct="1">
              <a:spcAft>
                <a:spcPts val="0"/>
              </a:spcAft>
              <a:buFont typeface="Arial" pitchFamily="34" charset="0"/>
              <a:buNone/>
              <a:tabLst>
                <a:tab pos="400050" algn="l"/>
              </a:tabLst>
              <a:defRPr/>
            </a:pPr>
            <a:r>
              <a:rPr lang="en-US" dirty="0"/>
              <a:t>																	     </a:t>
            </a:r>
            <a:r>
              <a:rPr lang="en-US" sz="2400" i="1" dirty="0"/>
              <a:t>NICE Guideline 2013 </a:t>
            </a:r>
          </a:p>
        </p:txBody>
      </p:sp>
    </p:spTree>
    <p:extLst>
      <p:ext uri="{BB962C8B-B14F-4D97-AF65-F5344CB8AC3E}">
        <p14:creationId xmlns:p14="http://schemas.microsoft.com/office/powerpoint/2010/main" val="412358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idx="1"/>
          </p:nvPr>
        </p:nvSpPr>
        <p:spPr/>
        <p:txBody>
          <a:bodyPr>
            <a:normAutofit/>
          </a:bodyPr>
          <a:lstStyle/>
          <a:p>
            <a:r>
              <a:rPr lang="en-US" dirty="0"/>
              <a:t>Female factors (65%):</a:t>
            </a:r>
          </a:p>
          <a:p>
            <a:pPr lvl="1"/>
            <a:r>
              <a:rPr lang="en-US" dirty="0"/>
              <a:t>ovulatory disorders- 27%; </a:t>
            </a:r>
          </a:p>
          <a:p>
            <a:pPr lvl="1"/>
            <a:r>
              <a:rPr lang="en-US" dirty="0"/>
              <a:t>tubal disorders, 22%; </a:t>
            </a:r>
          </a:p>
          <a:p>
            <a:pPr lvl="1"/>
            <a:r>
              <a:rPr lang="en-US" dirty="0"/>
              <a:t>endometriosis, 5%; </a:t>
            </a:r>
          </a:p>
          <a:p>
            <a:pPr lvl="1"/>
            <a:r>
              <a:rPr lang="en-US" dirty="0"/>
              <a:t>other, 4%; </a:t>
            </a:r>
          </a:p>
          <a:p>
            <a:r>
              <a:rPr lang="en-US" dirty="0"/>
              <a:t>Male factors (225%)</a:t>
            </a:r>
          </a:p>
          <a:p>
            <a:r>
              <a:rPr lang="en-US" dirty="0"/>
              <a:t>Unexplained or other conditions (15%)</a:t>
            </a:r>
          </a:p>
          <a:p>
            <a:r>
              <a:rPr lang="en-US" dirty="0"/>
              <a:t>Recently:</a:t>
            </a:r>
          </a:p>
        </p:txBody>
      </p:sp>
    </p:spTree>
    <p:extLst>
      <p:ext uri="{BB962C8B-B14F-4D97-AF65-F5344CB8AC3E}">
        <p14:creationId xmlns:p14="http://schemas.microsoft.com/office/powerpoint/2010/main" val="19255368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3"/>
          <p:cNvGrpSpPr>
            <a:grpSpLocks/>
          </p:cNvGrpSpPr>
          <p:nvPr/>
        </p:nvGrpSpPr>
        <p:grpSpPr bwMode="auto">
          <a:xfrm>
            <a:off x="620713" y="1160463"/>
            <a:ext cx="3125787" cy="5392737"/>
            <a:chOff x="231" y="684"/>
            <a:chExt cx="1969" cy="3627"/>
          </a:xfrm>
        </p:grpSpPr>
        <p:graphicFrame>
          <p:nvGraphicFramePr>
            <p:cNvPr id="27653" name="Object 4"/>
            <p:cNvGraphicFramePr>
              <a:graphicFrameLocks noChangeAspect="1"/>
            </p:cNvGraphicFramePr>
            <p:nvPr/>
          </p:nvGraphicFramePr>
          <p:xfrm>
            <a:off x="231" y="684"/>
            <a:ext cx="1969" cy="791"/>
          </p:xfrm>
          <a:graphic>
            <a:graphicData uri="http://schemas.openxmlformats.org/presentationml/2006/ole">
              <mc:AlternateContent xmlns:mc="http://schemas.openxmlformats.org/markup-compatibility/2006">
                <mc:Choice xmlns:v="urn:schemas-microsoft-com:vml" Requires="v">
                  <p:oleObj spid="_x0000_s13446" name="Clip" r:id="rId3" imgW="1952381" imgH="1085714" progId="MS_ClipArt_Gallery.2">
                    <p:embed/>
                  </p:oleObj>
                </mc:Choice>
                <mc:Fallback>
                  <p:oleObj name="Clip" r:id="rId3" imgW="1952381" imgH="108571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4987" t="26950" b="19371"/>
                        <a:stretch>
                          <a:fillRect/>
                        </a:stretch>
                      </p:blipFill>
                      <p:spPr bwMode="auto">
                        <a:xfrm>
                          <a:off x="231" y="684"/>
                          <a:ext cx="1969" cy="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4" name="Object 5"/>
            <p:cNvGraphicFramePr>
              <a:graphicFrameLocks noChangeAspect="1"/>
            </p:cNvGraphicFramePr>
            <p:nvPr/>
          </p:nvGraphicFramePr>
          <p:xfrm>
            <a:off x="231" y="1098"/>
            <a:ext cx="1968" cy="1053"/>
          </p:xfrm>
          <a:graphic>
            <a:graphicData uri="http://schemas.openxmlformats.org/presentationml/2006/ole">
              <mc:AlternateContent xmlns:mc="http://schemas.openxmlformats.org/markup-compatibility/2006">
                <mc:Choice xmlns:v="urn:schemas-microsoft-com:vml" Requires="v">
                  <p:oleObj spid="_x0000_s13447" name="Clip" r:id="rId5" imgW="1952381" imgH="1438095" progId="MS_ClipArt_Gallery.2">
                    <p:embed/>
                  </p:oleObj>
                </mc:Choice>
                <mc:Fallback>
                  <p:oleObj name="Clip" r:id="rId5" imgW="1952381" imgH="1438095"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b="7692"/>
                        <a:stretch>
                          <a:fillRect/>
                        </a:stretch>
                      </p:blipFill>
                      <p:spPr bwMode="auto">
                        <a:xfrm>
                          <a:off x="231" y="1098"/>
                          <a:ext cx="1968" cy="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5" name="Object 6"/>
            <p:cNvGraphicFramePr>
              <a:graphicFrameLocks noChangeAspect="1"/>
            </p:cNvGraphicFramePr>
            <p:nvPr/>
          </p:nvGraphicFramePr>
          <p:xfrm>
            <a:off x="231" y="2151"/>
            <a:ext cx="1968" cy="1056"/>
          </p:xfrm>
          <a:graphic>
            <a:graphicData uri="http://schemas.openxmlformats.org/presentationml/2006/ole">
              <mc:AlternateContent xmlns:mc="http://schemas.openxmlformats.org/markup-compatibility/2006">
                <mc:Choice xmlns:v="urn:schemas-microsoft-com:vml" Requires="v">
                  <p:oleObj spid="_x0000_s13448" name="Clip" r:id="rId7" imgW="1952381" imgH="1409524" progId="MS_ClipArt_Gallery.2">
                    <p:embed/>
                  </p:oleObj>
                </mc:Choice>
                <mc:Fallback>
                  <p:oleObj name="Clip" r:id="rId7" imgW="1952381" imgH="1409524"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t="11539" b="3847"/>
                        <a:stretch>
                          <a:fillRect/>
                        </a:stretch>
                      </p:blipFill>
                      <p:spPr bwMode="auto">
                        <a:xfrm>
                          <a:off x="231" y="2151"/>
                          <a:ext cx="1968"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6" name="Object 7"/>
            <p:cNvGraphicFramePr>
              <a:graphicFrameLocks noChangeAspect="1"/>
            </p:cNvGraphicFramePr>
            <p:nvPr/>
          </p:nvGraphicFramePr>
          <p:xfrm>
            <a:off x="231" y="3207"/>
            <a:ext cx="1968" cy="1104"/>
          </p:xfrm>
          <a:graphic>
            <a:graphicData uri="http://schemas.openxmlformats.org/presentationml/2006/ole">
              <mc:AlternateContent xmlns:mc="http://schemas.openxmlformats.org/markup-compatibility/2006">
                <mc:Choice xmlns:v="urn:schemas-microsoft-com:vml" Requires="v">
                  <p:oleObj spid="_x0000_s13449" name="Clip" r:id="rId9" imgW="1952381" imgH="1580952" progId="MS_ClipArt_Gallery.2">
                    <p:embed/>
                  </p:oleObj>
                </mc:Choice>
                <mc:Fallback>
                  <p:oleObj name="Clip" r:id="rId9" imgW="1952381" imgH="1580952"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t="11539" b="3847"/>
                        <a:stretch>
                          <a:fillRect/>
                        </a:stretch>
                      </p:blipFill>
                      <p:spPr bwMode="auto">
                        <a:xfrm>
                          <a:off x="231" y="3207"/>
                          <a:ext cx="1968"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95594" name="Rectangle 11"/>
          <p:cNvSpPr>
            <a:spLocks noChangeArrowheads="1"/>
          </p:cNvSpPr>
          <p:nvPr/>
        </p:nvSpPr>
        <p:spPr bwMode="auto">
          <a:xfrm>
            <a:off x="4648200" y="1143000"/>
            <a:ext cx="3962400" cy="5181600"/>
          </a:xfrm>
          <a:prstGeom prst="rect">
            <a:avLst/>
          </a:prstGeom>
          <a:noFill/>
          <a:ln>
            <a:noFill/>
          </a:ln>
          <a:extLst/>
        </p:spPr>
        <p:txBody>
          <a:bodyPr/>
          <a:lstStyle/>
          <a:p>
            <a:pPr marL="285750" indent="-285750" fontAlgn="auto">
              <a:lnSpc>
                <a:spcPct val="105000"/>
              </a:lnSpc>
              <a:spcBef>
                <a:spcPct val="90000"/>
              </a:spcBef>
              <a:spcAft>
                <a:spcPts val="0"/>
              </a:spcAft>
              <a:buClr>
                <a:srgbClr val="002060"/>
              </a:buClr>
              <a:buSzPct val="120000"/>
              <a:buFont typeface="Arial" pitchFamily="34" charset="0"/>
              <a:buChar char="•"/>
              <a:defRPr/>
            </a:pPr>
            <a:r>
              <a:rPr lang="en-US" sz="2600" dirty="0">
                <a:latin typeface="+mn-lt"/>
                <a:cs typeface="+mn-cs"/>
              </a:rPr>
              <a:t>Unprecedented successful development of ART which has revolutionized the management of severe male infertility </a:t>
            </a:r>
            <a:r>
              <a:rPr lang="en-US" sz="2600" i="1" dirty="0">
                <a:latin typeface="+mn-lt"/>
                <a:cs typeface="+mn-cs"/>
              </a:rPr>
              <a:t>(Van </a:t>
            </a:r>
            <a:r>
              <a:rPr lang="en-US" sz="2600" i="1" dirty="0" err="1">
                <a:latin typeface="+mn-lt"/>
                <a:cs typeface="+mn-cs"/>
              </a:rPr>
              <a:t>Steirte-ghen</a:t>
            </a:r>
            <a:r>
              <a:rPr lang="en-US" sz="2600" i="1" dirty="0">
                <a:latin typeface="+mn-lt"/>
                <a:cs typeface="+mn-cs"/>
              </a:rPr>
              <a:t> 1992)</a:t>
            </a:r>
            <a:endParaRPr lang="en-US" sz="2600" dirty="0">
              <a:latin typeface="+mn-lt"/>
              <a:cs typeface="+mn-cs"/>
            </a:endParaRPr>
          </a:p>
          <a:p>
            <a:pPr marL="285750" indent="-285750" fontAlgn="auto">
              <a:lnSpc>
                <a:spcPct val="105000"/>
              </a:lnSpc>
              <a:spcBef>
                <a:spcPct val="90000"/>
              </a:spcBef>
              <a:spcAft>
                <a:spcPts val="0"/>
              </a:spcAft>
              <a:buClr>
                <a:srgbClr val="002060"/>
              </a:buClr>
              <a:buSzPct val="120000"/>
              <a:buFont typeface="Arial" pitchFamily="34" charset="0"/>
              <a:buChar char="•"/>
              <a:defRPr/>
            </a:pPr>
            <a:r>
              <a:rPr lang="en-US" sz="2600" b="1" dirty="0">
                <a:solidFill>
                  <a:srgbClr val="C00000"/>
                </a:solidFill>
                <a:latin typeface="+mn-lt"/>
                <a:cs typeface="+mn-cs"/>
              </a:rPr>
              <a:t>The procedure involves the direct injection of a single sperm into the egg cytoplasm</a:t>
            </a:r>
          </a:p>
          <a:p>
            <a:pPr marL="469900" indent="-469900" fontAlgn="auto">
              <a:lnSpc>
                <a:spcPct val="105000"/>
              </a:lnSpc>
              <a:spcBef>
                <a:spcPct val="90000"/>
              </a:spcBef>
              <a:spcAft>
                <a:spcPts val="0"/>
              </a:spcAft>
              <a:buClr>
                <a:srgbClr val="993300"/>
              </a:buClr>
              <a:buSzPct val="80000"/>
              <a:buFont typeface="Wingdings" pitchFamily="2" charset="2"/>
              <a:buChar char="o"/>
              <a:defRPr/>
            </a:pPr>
            <a:endParaRPr lang="en-US" dirty="0">
              <a:latin typeface="Arial" charset="0"/>
              <a:cs typeface="+mn-cs"/>
            </a:endParaRPr>
          </a:p>
        </p:txBody>
      </p:sp>
      <p:sp>
        <p:nvSpPr>
          <p:cNvPr id="13316" name="Rectangle 11"/>
          <p:cNvSpPr>
            <a:spLocks noGrp="1" noChangeArrowheads="1"/>
          </p:cNvSpPr>
          <p:nvPr>
            <p:ph type="title"/>
          </p:nvPr>
        </p:nvSpPr>
        <p:spPr>
          <a:xfrm>
            <a:off x="1905000" y="546100"/>
            <a:ext cx="4953000" cy="609600"/>
          </a:xfrm>
        </p:spPr>
        <p:txBody>
          <a:bodyPr/>
          <a:lstStyle/>
          <a:p>
            <a:pPr algn="ctr" eaLnBrk="1" hangingPunct="1">
              <a:defRPr/>
            </a:pPr>
            <a:r>
              <a:rPr lang="en-IN" sz="4000" b="1" dirty="0">
                <a:solidFill>
                  <a:srgbClr val="002060"/>
                </a:solidFill>
                <a:effectLst/>
                <a:latin typeface="+mn-lt"/>
              </a:rPr>
              <a:t>ICSI</a:t>
            </a:r>
          </a:p>
        </p:txBody>
      </p:sp>
    </p:spTree>
    <p:extLst>
      <p:ext uri="{BB962C8B-B14F-4D97-AF65-F5344CB8AC3E}">
        <p14:creationId xmlns:p14="http://schemas.microsoft.com/office/powerpoint/2010/main" val="25984423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704850"/>
            <a:ext cx="8229600" cy="666750"/>
          </a:xfrm>
        </p:spPr>
        <p:txBody>
          <a:bodyPr>
            <a:normAutofit fontScale="90000"/>
          </a:bodyPr>
          <a:lstStyle/>
          <a:p>
            <a:pPr algn="ctr" eaLnBrk="1" fontAlgn="auto" hangingPunct="1">
              <a:spcAft>
                <a:spcPts val="0"/>
              </a:spcAft>
              <a:defRPr/>
            </a:pPr>
            <a:r>
              <a:rPr lang="en-US" sz="4000" b="1" dirty="0">
                <a:solidFill>
                  <a:srgbClr val="002060"/>
                </a:solidFill>
                <a:effectLst/>
                <a:latin typeface="+mn-lt"/>
              </a:rPr>
              <a:t>Indications for ICSI</a:t>
            </a:r>
            <a:endParaRPr lang="en-IN" sz="4000" b="1" dirty="0">
              <a:solidFill>
                <a:srgbClr val="002060"/>
              </a:solidFill>
              <a:effectLst/>
              <a:latin typeface="+mn-lt"/>
            </a:endParaRPr>
          </a:p>
        </p:txBody>
      </p:sp>
      <p:sp>
        <p:nvSpPr>
          <p:cNvPr id="130051" name="Rectangle 3"/>
          <p:cNvSpPr>
            <a:spLocks noGrp="1" noChangeArrowheads="1"/>
          </p:cNvSpPr>
          <p:nvPr>
            <p:ph idx="1"/>
          </p:nvPr>
        </p:nvSpPr>
        <p:spPr>
          <a:xfrm>
            <a:off x="228600" y="1828800"/>
            <a:ext cx="8686800" cy="4267200"/>
          </a:xfrm>
        </p:spPr>
        <p:txBody>
          <a:bodyPr>
            <a:noAutofit/>
          </a:bodyPr>
          <a:lstStyle/>
          <a:p>
            <a:pPr marL="274320" indent="-274320" eaLnBrk="1" fontAlgn="auto" hangingPunct="1">
              <a:spcAft>
                <a:spcPts val="0"/>
              </a:spcAft>
              <a:buClr>
                <a:srgbClr val="002060"/>
              </a:buClr>
              <a:buFontTx/>
              <a:buChar char="-"/>
              <a:defRPr/>
            </a:pPr>
            <a:r>
              <a:rPr lang="en-US" sz="2800" dirty="0">
                <a:effectLst/>
              </a:rPr>
              <a:t>Severe alterations of semen characteristics </a:t>
            </a:r>
          </a:p>
          <a:p>
            <a:pPr marL="274320" indent="-274320" eaLnBrk="1" fontAlgn="auto" hangingPunct="1">
              <a:spcAft>
                <a:spcPts val="0"/>
              </a:spcAft>
              <a:buClr>
                <a:srgbClr val="002060"/>
              </a:buClr>
              <a:buFontTx/>
              <a:buChar char="-"/>
              <a:defRPr/>
            </a:pPr>
            <a:endParaRPr lang="en-US" sz="2800" dirty="0">
              <a:effectLst/>
            </a:endParaRPr>
          </a:p>
          <a:p>
            <a:pPr eaLnBrk="1" fontAlgn="auto" hangingPunct="1">
              <a:spcAft>
                <a:spcPts val="0"/>
              </a:spcAft>
              <a:buClr>
                <a:srgbClr val="002060"/>
              </a:buClr>
              <a:buFontTx/>
              <a:buChar char="-"/>
              <a:tabLst>
                <a:tab pos="288925" algn="l"/>
              </a:tabLst>
              <a:defRPr/>
            </a:pPr>
            <a:r>
              <a:rPr lang="en-US" sz="2800" dirty="0">
                <a:effectLst/>
              </a:rPr>
              <a:t>History of fertilization failure in conventional IVF</a:t>
            </a:r>
            <a:br>
              <a:rPr lang="en-US" sz="2800" dirty="0">
                <a:effectLst/>
              </a:rPr>
            </a:br>
            <a:r>
              <a:rPr lang="en-US" sz="2800" dirty="0">
                <a:effectLst/>
              </a:rPr>
              <a:t>  attempts </a:t>
            </a:r>
          </a:p>
          <a:p>
            <a:pPr marL="274320" indent="-274320" eaLnBrk="1" fontAlgn="auto" hangingPunct="1">
              <a:spcAft>
                <a:spcPts val="0"/>
              </a:spcAft>
              <a:buClr>
                <a:srgbClr val="002060"/>
              </a:buClr>
              <a:buFontTx/>
              <a:buChar char="-"/>
              <a:defRPr/>
            </a:pPr>
            <a:endParaRPr lang="en-US" sz="2800" dirty="0">
              <a:effectLst/>
            </a:endParaRPr>
          </a:p>
          <a:p>
            <a:pPr marL="274320" indent="-274320" eaLnBrk="1" fontAlgn="auto" hangingPunct="1">
              <a:spcAft>
                <a:spcPts val="0"/>
              </a:spcAft>
              <a:buClr>
                <a:srgbClr val="002060"/>
              </a:buClr>
              <a:buFontTx/>
              <a:buChar char="-"/>
              <a:defRPr/>
            </a:pPr>
            <a:r>
              <a:rPr lang="en-US" sz="2800" dirty="0">
                <a:effectLst/>
              </a:rPr>
              <a:t>Testicular or </a:t>
            </a:r>
            <a:r>
              <a:rPr lang="en-US" sz="2800" dirty="0" err="1">
                <a:effectLst/>
              </a:rPr>
              <a:t>epidydimal</a:t>
            </a:r>
            <a:r>
              <a:rPr lang="en-US" sz="2800" dirty="0">
                <a:effectLst/>
              </a:rPr>
              <a:t> sperm</a:t>
            </a:r>
          </a:p>
          <a:p>
            <a:pPr marL="274320" indent="-274320" eaLnBrk="1" fontAlgn="auto" hangingPunct="1">
              <a:spcAft>
                <a:spcPts val="0"/>
              </a:spcAft>
              <a:buClr>
                <a:srgbClr val="002060"/>
              </a:buClr>
              <a:buFontTx/>
              <a:buChar char="-"/>
              <a:defRPr/>
            </a:pPr>
            <a:endParaRPr lang="en-US" sz="2800" dirty="0">
              <a:effectLst/>
            </a:endParaRPr>
          </a:p>
          <a:p>
            <a:pPr marL="274320" indent="-274320" eaLnBrk="1" fontAlgn="auto" hangingPunct="1">
              <a:spcAft>
                <a:spcPts val="0"/>
              </a:spcAft>
              <a:buClr>
                <a:srgbClr val="002060"/>
              </a:buClr>
              <a:buFontTx/>
              <a:buChar char="-"/>
              <a:defRPr/>
            </a:pPr>
            <a:r>
              <a:rPr lang="en-US" sz="2800" dirty="0">
                <a:effectLst/>
              </a:rPr>
              <a:t>Other relative indications </a:t>
            </a:r>
          </a:p>
          <a:p>
            <a:pPr marL="0" indent="0" eaLnBrk="1" fontAlgn="auto" hangingPunct="1">
              <a:spcAft>
                <a:spcPts val="0"/>
              </a:spcAft>
              <a:buClr>
                <a:srgbClr val="002060"/>
              </a:buClr>
              <a:buFont typeface="Wingdings 2" pitchFamily="18" charset="2"/>
              <a:buNone/>
              <a:defRPr/>
            </a:pPr>
            <a:endParaRPr lang="en-US" sz="2800" dirty="0">
              <a:effectLst/>
            </a:endParaRPr>
          </a:p>
        </p:txBody>
      </p:sp>
    </p:spTree>
    <p:extLst>
      <p:ext uri="{BB962C8B-B14F-4D97-AF65-F5344CB8AC3E}">
        <p14:creationId xmlns:p14="http://schemas.microsoft.com/office/powerpoint/2010/main" val="735344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552450"/>
          </a:xfrm>
        </p:spPr>
        <p:txBody>
          <a:bodyPr/>
          <a:lstStyle/>
          <a:p>
            <a:pPr algn="ctr">
              <a:defRPr/>
            </a:pPr>
            <a:r>
              <a:rPr lang="en-IN" sz="3200" dirty="0">
                <a:solidFill>
                  <a:srgbClr val="002060"/>
                </a:solidFill>
                <a:effectLst/>
                <a:latin typeface="+mn-lt"/>
              </a:rPr>
              <a:t>Success rates following IVF / ICSI</a:t>
            </a:r>
          </a:p>
        </p:txBody>
      </p:sp>
      <p:sp>
        <p:nvSpPr>
          <p:cNvPr id="29699" name="Content Placeholder 2"/>
          <p:cNvSpPr>
            <a:spLocks noGrp="1"/>
          </p:cNvSpPr>
          <p:nvPr>
            <p:ph idx="1"/>
          </p:nvPr>
        </p:nvSpPr>
        <p:spPr>
          <a:xfrm>
            <a:off x="228600" y="1676400"/>
            <a:ext cx="8686800" cy="4038600"/>
          </a:xfrm>
        </p:spPr>
        <p:txBody>
          <a:bodyPr/>
          <a:lstStyle/>
          <a:p>
            <a:pPr>
              <a:buClr>
                <a:srgbClr val="002060"/>
              </a:buClr>
              <a:buSzPct val="80000"/>
            </a:pPr>
            <a:r>
              <a:rPr lang="en-IN" altLang="en-US" sz="2800" dirty="0">
                <a:effectLst/>
              </a:rPr>
              <a:t>24.7 percent clinical pregnancies of all women who undergo IVF treatment (HFEA 2011).</a:t>
            </a:r>
          </a:p>
          <a:p>
            <a:pPr>
              <a:buClr>
                <a:srgbClr val="002060"/>
              </a:buClr>
              <a:buSzPct val="80000"/>
            </a:pPr>
            <a:endParaRPr lang="en-IN" altLang="en-US" sz="2800" dirty="0">
              <a:effectLst/>
            </a:endParaRPr>
          </a:p>
          <a:p>
            <a:pPr>
              <a:buClr>
                <a:srgbClr val="002060"/>
              </a:buClr>
              <a:buSzPct val="80000"/>
            </a:pPr>
            <a:r>
              <a:rPr lang="en-IN" altLang="en-US" sz="2800" dirty="0">
                <a:effectLst/>
              </a:rPr>
              <a:t>50% of all embryos cultured in vitro reach blastocysts stage by day 6.</a:t>
            </a:r>
          </a:p>
          <a:p>
            <a:pPr>
              <a:buClr>
                <a:srgbClr val="002060"/>
              </a:buClr>
              <a:buSzPct val="80000"/>
            </a:pPr>
            <a:endParaRPr lang="en-IN" altLang="en-US" sz="2800" dirty="0">
              <a:effectLst/>
            </a:endParaRPr>
          </a:p>
          <a:p>
            <a:pPr>
              <a:buClr>
                <a:srgbClr val="002060"/>
              </a:buClr>
              <a:buSzPct val="80000"/>
            </a:pPr>
            <a:r>
              <a:rPr lang="en-IN" altLang="en-US" sz="2800" dirty="0">
                <a:effectLst/>
              </a:rPr>
              <a:t>About 15% of transferred embryos will develop into a baby  </a:t>
            </a:r>
          </a:p>
          <a:p>
            <a:pPr>
              <a:buClr>
                <a:srgbClr val="002060"/>
              </a:buClr>
              <a:buSzPct val="80000"/>
            </a:pPr>
            <a:endParaRPr lang="en-IN" altLang="en-US" sz="2800" dirty="0">
              <a:effectLst/>
            </a:endParaRPr>
          </a:p>
        </p:txBody>
      </p:sp>
    </p:spTree>
    <p:extLst>
      <p:ext uri="{BB962C8B-B14F-4D97-AF65-F5344CB8AC3E}">
        <p14:creationId xmlns:p14="http://schemas.microsoft.com/office/powerpoint/2010/main" val="11573978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Progesterone support</a:t>
            </a:r>
          </a:p>
        </p:txBody>
      </p:sp>
      <p:sp>
        <p:nvSpPr>
          <p:cNvPr id="3" name="Content Placeholder 2"/>
          <p:cNvSpPr>
            <a:spLocks noGrp="1"/>
          </p:cNvSpPr>
          <p:nvPr>
            <p:ph idx="1"/>
          </p:nvPr>
        </p:nvSpPr>
        <p:spPr/>
        <p:txBody>
          <a:bodyPr/>
          <a:lstStyle/>
          <a:p>
            <a:r>
              <a:rPr lang="en-US" dirty="0">
                <a:effectLst/>
              </a:rPr>
              <a:t>After oocyte retrieval, daily progesterone supplementation is necessary to insure the appropriate secretory changes in the endometrium and to support the potential pregnancy; </a:t>
            </a:r>
            <a:r>
              <a:rPr lang="en-US" dirty="0" err="1">
                <a:effectLst/>
              </a:rPr>
              <a:t>i</a:t>
            </a:r>
            <a:r>
              <a:rPr lang="en-US" dirty="0">
                <a:effectLst/>
              </a:rPr>
              <a:t> conception occurs, supplementation is continued until at least 10 weeks of gestation</a:t>
            </a: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73</a:t>
            </a:fld>
            <a:endParaRPr lang="en-US">
              <a:solidFill>
                <a:srgbClr val="003366"/>
              </a:solidFill>
            </a:endParaRPr>
          </a:p>
        </p:txBody>
      </p:sp>
    </p:spTree>
    <p:extLst>
      <p:ext uri="{BB962C8B-B14F-4D97-AF65-F5344CB8AC3E}">
        <p14:creationId xmlns:p14="http://schemas.microsoft.com/office/powerpoint/2010/main" val="35365858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66750"/>
          </a:xfrm>
        </p:spPr>
        <p:txBody>
          <a:bodyPr/>
          <a:lstStyle/>
          <a:p>
            <a:pPr algn="ctr">
              <a:defRPr/>
            </a:pPr>
            <a:r>
              <a:rPr lang="en-IN" sz="2800" b="1" dirty="0">
                <a:solidFill>
                  <a:srgbClr val="002060"/>
                </a:solidFill>
                <a:effectLst/>
                <a:latin typeface="+mn-lt"/>
              </a:rPr>
              <a:t>Progesterone preparations available </a:t>
            </a:r>
          </a:p>
        </p:txBody>
      </p:sp>
      <p:sp>
        <p:nvSpPr>
          <p:cNvPr id="38915" name="Content Placeholder 2"/>
          <p:cNvSpPr>
            <a:spLocks noGrp="1"/>
          </p:cNvSpPr>
          <p:nvPr>
            <p:ph idx="1"/>
          </p:nvPr>
        </p:nvSpPr>
        <p:spPr>
          <a:xfrm>
            <a:off x="228600" y="1371600"/>
            <a:ext cx="8763000" cy="4876800"/>
          </a:xfrm>
        </p:spPr>
        <p:txBody>
          <a:bodyPr/>
          <a:lstStyle/>
          <a:p>
            <a:pPr marL="514350" indent="-514350">
              <a:buClr>
                <a:srgbClr val="002060"/>
              </a:buClr>
              <a:buFont typeface="Wingdings 2" pitchFamily="18" charset="2"/>
              <a:buAutoNum type="romanLcParenBoth"/>
            </a:pPr>
            <a:r>
              <a:rPr lang="en-IN" altLang="en-US" sz="2000" b="1" dirty="0">
                <a:solidFill>
                  <a:srgbClr val="C00000"/>
                </a:solidFill>
                <a:effectLst/>
              </a:rPr>
              <a:t>Micronized </a:t>
            </a:r>
          </a:p>
          <a:p>
            <a:pPr marL="514350" indent="-514350">
              <a:buClr>
                <a:srgbClr val="002060"/>
              </a:buClr>
              <a:buFont typeface="Wingdings 2" pitchFamily="18" charset="2"/>
              <a:buAutoNum type="alphaLcParenBoth"/>
            </a:pPr>
            <a:r>
              <a:rPr lang="en-IN" altLang="en-US" sz="2000" dirty="0">
                <a:effectLst/>
              </a:rPr>
              <a:t>Oral / vaginal               	         -   200-400 mg BD</a:t>
            </a:r>
          </a:p>
          <a:p>
            <a:pPr marL="514350" indent="-514350">
              <a:buClr>
                <a:srgbClr val="002060"/>
              </a:buClr>
              <a:buFont typeface="Wingdings 2" pitchFamily="18" charset="2"/>
              <a:buAutoNum type="alphaLcParenBoth"/>
            </a:pPr>
            <a:r>
              <a:rPr lang="en-IN" altLang="en-US" sz="2000" dirty="0">
                <a:effectLst/>
              </a:rPr>
              <a:t>Vaginal Gel (8%)         	         -   90 mg daily </a:t>
            </a:r>
          </a:p>
          <a:p>
            <a:pPr marL="514350" indent="-514350">
              <a:buClr>
                <a:srgbClr val="002060"/>
              </a:buClr>
              <a:buFont typeface="Wingdings 2" pitchFamily="18" charset="2"/>
              <a:buAutoNum type="alphaLcParenBoth"/>
            </a:pPr>
            <a:r>
              <a:rPr lang="en-IN" altLang="en-US" sz="2000" dirty="0">
                <a:effectLst/>
              </a:rPr>
              <a:t>Vaginal Pessary 	 	         -   100-400 mg daily</a:t>
            </a:r>
          </a:p>
          <a:p>
            <a:pPr marL="514350" indent="-514350">
              <a:buClr>
                <a:srgbClr val="002060"/>
              </a:buClr>
              <a:buFont typeface="Wingdings 2" pitchFamily="18" charset="2"/>
              <a:buNone/>
            </a:pPr>
            <a:r>
              <a:rPr lang="en-IN" altLang="en-US" sz="2000" dirty="0">
                <a:effectLst/>
              </a:rPr>
              <a:t> </a:t>
            </a:r>
          </a:p>
          <a:p>
            <a:pPr marL="514350" indent="-514350">
              <a:buClr>
                <a:srgbClr val="002060"/>
              </a:buClr>
              <a:buFont typeface="Wingdings 2" pitchFamily="18" charset="2"/>
              <a:buAutoNum type="romanLcParenBoth" startAt="2"/>
            </a:pPr>
            <a:r>
              <a:rPr lang="en-IN" altLang="en-US" sz="2000" b="1" dirty="0">
                <a:solidFill>
                  <a:srgbClr val="C00000"/>
                </a:solidFill>
                <a:effectLst/>
              </a:rPr>
              <a:t>Intramuscular</a:t>
            </a:r>
            <a:r>
              <a:rPr lang="en-IN" altLang="en-US" sz="2000" dirty="0">
                <a:effectLst/>
              </a:rPr>
              <a:t> (oil based)   	         -   100-400 mg daily</a:t>
            </a:r>
          </a:p>
          <a:p>
            <a:pPr marL="514350" indent="-514350">
              <a:buClr>
                <a:srgbClr val="002060"/>
              </a:buClr>
              <a:buFont typeface="Wingdings 2" pitchFamily="18" charset="2"/>
              <a:buNone/>
            </a:pPr>
            <a:r>
              <a:rPr lang="en-IN" altLang="en-US" sz="2000" dirty="0">
                <a:effectLst/>
              </a:rPr>
              <a:t> </a:t>
            </a:r>
          </a:p>
          <a:p>
            <a:pPr marL="514350" indent="-514350">
              <a:buClr>
                <a:srgbClr val="002060"/>
              </a:buClr>
              <a:buFont typeface="Wingdings 2" pitchFamily="18" charset="2"/>
              <a:buNone/>
            </a:pPr>
            <a:r>
              <a:rPr lang="en-IN" altLang="en-US" sz="2000" dirty="0">
                <a:solidFill>
                  <a:srgbClr val="002060"/>
                </a:solidFill>
                <a:effectLst/>
              </a:rPr>
              <a:t>(iii) </a:t>
            </a:r>
            <a:r>
              <a:rPr lang="en-IN" altLang="en-US" sz="2000" b="1" dirty="0">
                <a:solidFill>
                  <a:srgbClr val="C00000"/>
                </a:solidFill>
                <a:effectLst/>
              </a:rPr>
              <a:t>Subcutaneous</a:t>
            </a:r>
            <a:r>
              <a:rPr lang="en-IN" altLang="en-US" sz="2000" dirty="0">
                <a:effectLst/>
              </a:rPr>
              <a:t> (aqueous preparation)  - 25 mg daily </a:t>
            </a:r>
          </a:p>
          <a:p>
            <a:pPr marL="514350" indent="-514350">
              <a:buClr>
                <a:srgbClr val="002060"/>
              </a:buClr>
              <a:buFont typeface="Wingdings 2" pitchFamily="18" charset="2"/>
              <a:buNone/>
            </a:pPr>
            <a:endParaRPr lang="en-IN" altLang="en-US" sz="2000" dirty="0">
              <a:effectLst/>
            </a:endParaRPr>
          </a:p>
          <a:p>
            <a:pPr marL="514350" indent="-514350">
              <a:buClr>
                <a:srgbClr val="002060"/>
              </a:buClr>
              <a:buFont typeface="Wingdings 2" pitchFamily="18" charset="2"/>
              <a:buNone/>
            </a:pPr>
            <a:r>
              <a:rPr lang="en-IN" altLang="en-US" sz="2000" dirty="0">
                <a:solidFill>
                  <a:srgbClr val="002060"/>
                </a:solidFill>
                <a:effectLst/>
              </a:rPr>
              <a:t>(iv)  </a:t>
            </a:r>
            <a:r>
              <a:rPr lang="en-IN" altLang="en-US" sz="2000" b="1" dirty="0">
                <a:solidFill>
                  <a:srgbClr val="C00000"/>
                </a:solidFill>
                <a:effectLst/>
              </a:rPr>
              <a:t>Synthetic</a:t>
            </a:r>
            <a:r>
              <a:rPr lang="en-IN" altLang="en-US" sz="2000" dirty="0">
                <a:effectLst/>
              </a:rPr>
              <a:t> – </a:t>
            </a:r>
            <a:r>
              <a:rPr lang="en-IN" altLang="en-US" sz="2000" dirty="0" err="1">
                <a:effectLst/>
              </a:rPr>
              <a:t>Dydrogesterone</a:t>
            </a:r>
            <a:r>
              <a:rPr lang="en-IN" altLang="en-US" sz="2000" dirty="0">
                <a:effectLst/>
              </a:rPr>
              <a:t> 	         -	 10 mg BD or TDS	</a:t>
            </a:r>
          </a:p>
          <a:p>
            <a:pPr marL="514350" indent="-514350">
              <a:buClr>
                <a:srgbClr val="002060"/>
              </a:buClr>
              <a:buFont typeface="Wingdings 2" pitchFamily="18" charset="2"/>
              <a:buNone/>
            </a:pPr>
            <a:endParaRPr lang="en-IN" altLang="en-US" sz="2000" dirty="0">
              <a:effectLst/>
            </a:endParaRPr>
          </a:p>
        </p:txBody>
      </p:sp>
    </p:spTree>
    <p:extLst>
      <p:ext uri="{BB962C8B-B14F-4D97-AF65-F5344CB8AC3E}">
        <p14:creationId xmlns:p14="http://schemas.microsoft.com/office/powerpoint/2010/main" val="2195186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229600" cy="533400"/>
          </a:xfrm>
        </p:spPr>
        <p:txBody>
          <a:bodyPr>
            <a:normAutofit/>
          </a:bodyPr>
          <a:lstStyle/>
          <a:p>
            <a:pPr algn="ctr" eaLnBrk="1" fontAlgn="auto" hangingPunct="1">
              <a:spcAft>
                <a:spcPts val="0"/>
              </a:spcAft>
              <a:defRPr/>
            </a:pPr>
            <a:r>
              <a:rPr lang="en-US" sz="2400" b="1" dirty="0">
                <a:solidFill>
                  <a:srgbClr val="002060"/>
                </a:solidFill>
                <a:effectLst/>
                <a:latin typeface="+mn-lt"/>
              </a:rPr>
              <a:t>Nutritional Supplements and ART outcome</a:t>
            </a:r>
          </a:p>
        </p:txBody>
      </p:sp>
      <p:sp>
        <p:nvSpPr>
          <p:cNvPr id="3" name="Content Placeholder 2"/>
          <p:cNvSpPr>
            <a:spLocks noGrp="1"/>
          </p:cNvSpPr>
          <p:nvPr>
            <p:ph idx="1"/>
          </p:nvPr>
        </p:nvSpPr>
        <p:spPr>
          <a:xfrm>
            <a:off x="304800" y="1905000"/>
            <a:ext cx="8610600" cy="3657600"/>
          </a:xfrm>
        </p:spPr>
        <p:txBody>
          <a:bodyPr>
            <a:noAutofit/>
          </a:bodyPr>
          <a:lstStyle/>
          <a:p>
            <a:pPr marL="0" indent="0" eaLnBrk="1" fontAlgn="auto" hangingPunct="1">
              <a:spcAft>
                <a:spcPts val="0"/>
              </a:spcAft>
              <a:buClr>
                <a:srgbClr val="002060"/>
              </a:buClr>
              <a:buSzPct val="80000"/>
              <a:buFont typeface="Wingdings 2" pitchFamily="18" charset="2"/>
              <a:buNone/>
              <a:defRPr/>
            </a:pPr>
            <a:r>
              <a:rPr lang="en-US" sz="2800" b="1" i="1" dirty="0">
                <a:solidFill>
                  <a:srgbClr val="C00000"/>
                </a:solidFill>
                <a:effectLst/>
              </a:rPr>
              <a:t>No definite conclusive evidence </a:t>
            </a:r>
          </a:p>
          <a:p>
            <a:pPr marL="0" indent="0" eaLnBrk="1" fontAlgn="auto" hangingPunct="1">
              <a:spcAft>
                <a:spcPts val="0"/>
              </a:spcAft>
              <a:buClr>
                <a:srgbClr val="002060"/>
              </a:buClr>
              <a:buSzPct val="80000"/>
              <a:buFont typeface="Wingdings 2" pitchFamily="18" charset="2"/>
              <a:buNone/>
              <a:defRPr/>
            </a:pPr>
            <a:endParaRPr lang="en-US" sz="2800" b="1" dirty="0">
              <a:solidFill>
                <a:srgbClr val="C00000"/>
              </a:solidFill>
              <a:effectLst/>
            </a:endParaRPr>
          </a:p>
          <a:p>
            <a:pPr marL="457200" indent="-457200" eaLnBrk="1" fontAlgn="auto" hangingPunct="1">
              <a:spcAft>
                <a:spcPts val="0"/>
              </a:spcAft>
              <a:buClr>
                <a:srgbClr val="002060"/>
              </a:buClr>
              <a:buSzPct val="80000"/>
              <a:buFont typeface="Wingdings 2"/>
              <a:buChar char=""/>
              <a:defRPr/>
            </a:pPr>
            <a:r>
              <a:rPr lang="en-US" sz="2800" dirty="0">
                <a:effectLst/>
              </a:rPr>
              <a:t>Anti-oxidants – </a:t>
            </a:r>
            <a:r>
              <a:rPr lang="en-US" sz="2800" dirty="0" err="1">
                <a:effectLst/>
              </a:rPr>
              <a:t>Vit</a:t>
            </a:r>
            <a:r>
              <a:rPr lang="en-US" sz="2800" dirty="0">
                <a:effectLst/>
              </a:rPr>
              <a:t> C, E, selenium, zinc, </a:t>
            </a:r>
            <a:r>
              <a:rPr lang="en-US" sz="2800" dirty="0" err="1">
                <a:effectLst/>
              </a:rPr>
              <a:t>taurine</a:t>
            </a:r>
            <a:r>
              <a:rPr lang="en-US" sz="2800" dirty="0">
                <a:effectLst/>
              </a:rPr>
              <a:t>, carotene, lycopene</a:t>
            </a:r>
          </a:p>
          <a:p>
            <a:pPr marL="457200" indent="-457200" eaLnBrk="1" fontAlgn="auto" hangingPunct="1">
              <a:spcAft>
                <a:spcPts val="0"/>
              </a:spcAft>
              <a:buClr>
                <a:srgbClr val="002060"/>
              </a:buClr>
              <a:buSzPct val="80000"/>
              <a:buFont typeface="Wingdings 2"/>
              <a:buChar char=""/>
              <a:defRPr/>
            </a:pPr>
            <a:r>
              <a:rPr lang="en-US" sz="2800" dirty="0">
                <a:effectLst/>
              </a:rPr>
              <a:t>Vitamins – </a:t>
            </a:r>
            <a:r>
              <a:rPr lang="en-US" sz="2800" b="1" dirty="0" err="1">
                <a:solidFill>
                  <a:srgbClr val="C00000"/>
                </a:solidFill>
                <a:effectLst/>
              </a:rPr>
              <a:t>Folate</a:t>
            </a:r>
            <a:r>
              <a:rPr lang="en-US" sz="2800" dirty="0">
                <a:effectLst/>
              </a:rPr>
              <a:t>, </a:t>
            </a:r>
            <a:r>
              <a:rPr lang="en-US" sz="2800" dirty="0" err="1">
                <a:effectLst/>
              </a:rPr>
              <a:t>Vit</a:t>
            </a:r>
            <a:r>
              <a:rPr lang="en-US" sz="2800" dirty="0">
                <a:effectLst/>
              </a:rPr>
              <a:t> B </a:t>
            </a:r>
            <a:r>
              <a:rPr lang="en-US" sz="2800" dirty="0">
                <a:effectLst/>
                <a:latin typeface="+mj-lt"/>
              </a:rPr>
              <a:t>12  </a:t>
            </a:r>
          </a:p>
          <a:p>
            <a:pPr marL="450850" indent="-450850" eaLnBrk="1" fontAlgn="auto" hangingPunct="1">
              <a:spcAft>
                <a:spcPts val="0"/>
              </a:spcAft>
              <a:buClr>
                <a:srgbClr val="002060"/>
              </a:buClr>
              <a:buSzPct val="80000"/>
              <a:defRPr/>
            </a:pPr>
            <a:r>
              <a:rPr lang="en-US" sz="2800" dirty="0" err="1">
                <a:effectLst/>
              </a:rPr>
              <a:t>Myoinositol</a:t>
            </a:r>
            <a:r>
              <a:rPr lang="en-US" sz="2800" dirty="0">
                <a:effectLst/>
              </a:rPr>
              <a:t> and D-</a:t>
            </a:r>
            <a:r>
              <a:rPr lang="en-US" sz="2800" dirty="0" err="1">
                <a:effectLst/>
              </a:rPr>
              <a:t>chiro</a:t>
            </a:r>
            <a:r>
              <a:rPr lang="en-US" sz="2800" dirty="0">
                <a:effectLst/>
              </a:rPr>
              <a:t>-inositol (</a:t>
            </a:r>
            <a:r>
              <a:rPr lang="en-US" sz="2800" dirty="0" err="1">
                <a:effectLst/>
              </a:rPr>
              <a:t>vit</a:t>
            </a:r>
            <a:r>
              <a:rPr lang="en-US" sz="2800" dirty="0">
                <a:effectLst/>
              </a:rPr>
              <a:t> B complex)</a:t>
            </a:r>
          </a:p>
          <a:p>
            <a:pPr marL="450850" indent="-450850" eaLnBrk="1" fontAlgn="auto" hangingPunct="1">
              <a:spcAft>
                <a:spcPts val="0"/>
              </a:spcAft>
              <a:buClr>
                <a:srgbClr val="002060"/>
              </a:buClr>
              <a:buSzPct val="80000"/>
              <a:defRPr/>
            </a:pPr>
            <a:r>
              <a:rPr lang="en-US" sz="2800" dirty="0">
                <a:effectLst/>
              </a:rPr>
              <a:t>L – Arginine </a:t>
            </a:r>
          </a:p>
          <a:p>
            <a:pPr marL="457200" indent="-457200" eaLnBrk="1" fontAlgn="auto" hangingPunct="1">
              <a:spcAft>
                <a:spcPts val="0"/>
              </a:spcAft>
              <a:buClr>
                <a:srgbClr val="002060"/>
              </a:buClr>
              <a:buSzPct val="80000"/>
              <a:buFont typeface="Wingdings 2"/>
              <a:buChar char=""/>
              <a:defRPr/>
            </a:pPr>
            <a:r>
              <a:rPr lang="en-US" sz="2800" b="1" dirty="0">
                <a:solidFill>
                  <a:srgbClr val="C00000"/>
                </a:solidFill>
                <a:effectLst/>
              </a:rPr>
              <a:t>DHEA</a:t>
            </a:r>
          </a:p>
          <a:p>
            <a:pPr marL="457200" indent="-457200" eaLnBrk="1" fontAlgn="auto" hangingPunct="1">
              <a:spcAft>
                <a:spcPts val="0"/>
              </a:spcAft>
              <a:buClr>
                <a:srgbClr val="002060"/>
              </a:buClr>
              <a:buFont typeface="Wingdings 2"/>
              <a:buChar char=""/>
              <a:defRPr/>
            </a:pPr>
            <a:endParaRPr lang="en-US" sz="2800" dirty="0">
              <a:effectLst/>
            </a:endParaRPr>
          </a:p>
        </p:txBody>
      </p:sp>
    </p:spTree>
    <p:extLst>
      <p:ext uri="{BB962C8B-B14F-4D97-AF65-F5344CB8AC3E}">
        <p14:creationId xmlns:p14="http://schemas.microsoft.com/office/powerpoint/2010/main" val="32788300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Counseling</a:t>
            </a:r>
            <a:endParaRPr lang="en-US" dirty="0">
              <a:solidFill>
                <a:schemeClr val="tx1"/>
              </a:solidFill>
            </a:endParaRPr>
          </a:p>
        </p:txBody>
      </p:sp>
      <p:sp>
        <p:nvSpPr>
          <p:cNvPr id="3" name="Content Placeholder 2"/>
          <p:cNvSpPr>
            <a:spLocks noGrp="1"/>
          </p:cNvSpPr>
          <p:nvPr>
            <p:ph idx="1"/>
          </p:nvPr>
        </p:nvSpPr>
        <p:spPr/>
        <p:txBody>
          <a:bodyPr/>
          <a:lstStyle/>
          <a:p>
            <a:r>
              <a:rPr lang="en-US" sz="2400" dirty="0">
                <a:effectLst/>
              </a:rPr>
              <a:t>A team based approach is frequently helpful in ensuring that patients receive an adequate workup and appropriate counseling. Counseling of patients who are treated with ART should include information regarding the risk of multiple gestation, ethical issues surrounding multifetal pregnancy reduction, the stress associated with undergoing ART.</a:t>
            </a: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76</a:t>
            </a:fld>
            <a:endParaRPr lang="en-US">
              <a:solidFill>
                <a:srgbClr val="003366"/>
              </a:solidFill>
            </a:endParaRPr>
          </a:p>
        </p:txBody>
      </p:sp>
    </p:spTree>
    <p:extLst>
      <p:ext uri="{BB962C8B-B14F-4D97-AF65-F5344CB8AC3E}">
        <p14:creationId xmlns:p14="http://schemas.microsoft.com/office/powerpoint/2010/main" val="169525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Ovulation</a:t>
            </a:r>
          </a:p>
        </p:txBody>
      </p:sp>
      <p:sp>
        <p:nvSpPr>
          <p:cNvPr id="3" name="Content Placeholder 2"/>
          <p:cNvSpPr>
            <a:spLocks noGrp="1"/>
          </p:cNvSpPr>
          <p:nvPr>
            <p:ph idx="1"/>
          </p:nvPr>
        </p:nvSpPr>
        <p:spPr>
          <a:xfrm>
            <a:off x="457200" y="1600200"/>
            <a:ext cx="4724400" cy="4525963"/>
          </a:xfrm>
        </p:spPr>
        <p:txBody>
          <a:bodyPr>
            <a:normAutofit fontScale="92500" lnSpcReduction="20000"/>
          </a:bodyPr>
          <a:lstStyle/>
          <a:p>
            <a:r>
              <a:rPr lang="en-US" dirty="0"/>
              <a:t> It occurs approximately 24 hours after LH surge.</a:t>
            </a:r>
          </a:p>
          <a:p>
            <a:r>
              <a:rPr lang="en-US" dirty="0"/>
              <a:t>A history of regular, predictable menses strongly suggests ovulatory cycles. </a:t>
            </a:r>
          </a:p>
          <a:p>
            <a:r>
              <a:rPr lang="en-US" dirty="0"/>
              <a:t>Additionally to:</a:t>
            </a:r>
          </a:p>
          <a:p>
            <a:pPr lvl="1"/>
            <a:r>
              <a:rPr lang="en-US" dirty="0"/>
              <a:t>pelvic discomfort (</a:t>
            </a:r>
            <a:r>
              <a:rPr lang="en-US" dirty="0" err="1"/>
              <a:t>mittelschmerz</a:t>
            </a:r>
            <a:r>
              <a:rPr lang="en-US" dirty="0"/>
              <a:t>),</a:t>
            </a:r>
          </a:p>
          <a:p>
            <a:pPr lvl="1"/>
            <a:r>
              <a:rPr lang="en-US" dirty="0"/>
              <a:t>fullness and tenderness of the breasts</a:t>
            </a:r>
          </a:p>
        </p:txBody>
      </p:sp>
      <p:pic>
        <p:nvPicPr>
          <p:cNvPr id="4098" name="Picture 2" descr="Image result for lh surge and ovulation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3638550" cy="25908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114800" y="2209800"/>
            <a:ext cx="2886075"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74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How to test for ovulation?</a:t>
            </a:r>
          </a:p>
        </p:txBody>
      </p:sp>
      <p:sp>
        <p:nvSpPr>
          <p:cNvPr id="3" name="Content Placeholder 2"/>
          <p:cNvSpPr>
            <a:spLocks noGrp="1"/>
          </p:cNvSpPr>
          <p:nvPr>
            <p:ph idx="1"/>
          </p:nvPr>
        </p:nvSpPr>
        <p:spPr/>
        <p:txBody>
          <a:bodyPr/>
          <a:lstStyle/>
          <a:p>
            <a:r>
              <a:rPr lang="en-US" dirty="0"/>
              <a:t>Day 21 P4</a:t>
            </a:r>
          </a:p>
          <a:p>
            <a:r>
              <a:rPr lang="en-US" dirty="0"/>
              <a:t>BBT chart</a:t>
            </a:r>
          </a:p>
          <a:p>
            <a:r>
              <a:rPr lang="en-US" b="1" u="sng" dirty="0"/>
              <a:t>LH Kit- the best initial step</a:t>
            </a:r>
          </a:p>
          <a:p>
            <a:r>
              <a:rPr lang="en-US" dirty="0"/>
              <a:t>Cervical mucus changes</a:t>
            </a:r>
          </a:p>
        </p:txBody>
      </p:sp>
    </p:spTree>
    <p:extLst>
      <p:ext uri="{BB962C8B-B14F-4D97-AF65-F5344CB8AC3E}">
        <p14:creationId xmlns:p14="http://schemas.microsoft.com/office/powerpoint/2010/main" val="3464790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001140827">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S001140827">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S001140827">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3841</Words>
  <Application>Microsoft Office PowerPoint</Application>
  <PresentationFormat>On-screen Show (4:3)</PresentationFormat>
  <Paragraphs>388</Paragraphs>
  <Slides>76</Slides>
  <Notes>0</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2</vt:i4>
      </vt:variant>
      <vt:variant>
        <vt:lpstr>Slide Titles</vt:lpstr>
      </vt:variant>
      <vt:variant>
        <vt:i4>76</vt:i4>
      </vt:variant>
    </vt:vector>
  </HeadingPairs>
  <TitlesOfParts>
    <vt:vector size="91" baseType="lpstr">
      <vt:lpstr>Arial</vt:lpstr>
      <vt:lpstr>Arial Narrow</vt:lpstr>
      <vt:lpstr>Calibri</vt:lpstr>
      <vt:lpstr>Comic Sans MS</vt:lpstr>
      <vt:lpstr>Constantia</vt:lpstr>
      <vt:lpstr>Tahoma</vt:lpstr>
      <vt:lpstr>Times New Roman</vt:lpstr>
      <vt:lpstr>Wingdings</vt:lpstr>
      <vt:lpstr>Wingdings 2</vt:lpstr>
      <vt:lpstr>Office Theme</vt:lpstr>
      <vt:lpstr>TS001140827</vt:lpstr>
      <vt:lpstr>1_TS001140827</vt:lpstr>
      <vt:lpstr>2_TS001140827</vt:lpstr>
      <vt:lpstr>Clip</vt:lpstr>
      <vt:lpstr>Photo Editor Photo</vt:lpstr>
      <vt:lpstr>بسم الله الرحمن الرحيم Male &amp; Female Infertility</vt:lpstr>
      <vt:lpstr>Definitions</vt:lpstr>
      <vt:lpstr>The prognosis for live birth among untreated infertile couples</vt:lpstr>
      <vt:lpstr>Conception rates for fertile couples</vt:lpstr>
      <vt:lpstr>PowerPoint Presentation</vt:lpstr>
      <vt:lpstr>Fecundity</vt:lpstr>
      <vt:lpstr>Causes</vt:lpstr>
      <vt:lpstr>Ovulation</vt:lpstr>
      <vt:lpstr>How to test for ovulation?</vt:lpstr>
      <vt:lpstr>PowerPoint Presentation</vt:lpstr>
      <vt:lpstr>PowerPoint Presentation</vt:lpstr>
      <vt:lpstr>PowerPoint Presentation</vt:lpstr>
      <vt:lpstr>PowerPoint Presentation</vt:lpstr>
      <vt:lpstr>Initial evaluation</vt:lpstr>
      <vt:lpstr>The FSH &amp; E2 evaluation</vt:lpstr>
      <vt:lpstr>Antimüllerian hormone (AMH) or müllerian-inhibiting substance (MIS) </vt:lpstr>
      <vt:lpstr>Tests performed to evaluate couples with infertility problems</vt:lpstr>
      <vt:lpstr>Use of Ultrasound in the Diagnostic Evaluation</vt:lpstr>
      <vt:lpstr>Procedures in infertility cases</vt:lpstr>
      <vt:lpstr>Hysterosalpingoram (HSG)</vt:lpstr>
      <vt:lpstr>Normal Hysterosalpingoram</vt:lpstr>
      <vt:lpstr>HSG in hydrosalpinx</vt:lpstr>
      <vt:lpstr>Unilateral blocked tube in HSG</vt:lpstr>
      <vt:lpstr>Asherman’s Syndrome</vt:lpstr>
      <vt:lpstr>Uterine anomalies in HSG</vt:lpstr>
      <vt:lpstr>Patent tubes at Laparoscopy</vt:lpstr>
      <vt:lpstr>Hydrosalpinx at Laparoscopy</vt:lpstr>
      <vt:lpstr>Diagnosis of Luteal Deficiency (Is This a True Diagnosis?)</vt:lpstr>
      <vt:lpstr>WHO values for Seminal Fluid Analysis (SFA)</vt:lpstr>
      <vt:lpstr>Male causes of infertility</vt:lpstr>
      <vt:lpstr>Causes of abnormal semen</vt:lpstr>
      <vt:lpstr>Endocrine causes</vt:lpstr>
      <vt:lpstr>Genetic causes</vt:lpstr>
      <vt:lpstr>Diagnostic procedures</vt:lpstr>
      <vt:lpstr>PowerPoint Presentation</vt:lpstr>
      <vt:lpstr>General algorithm for treatment of male infertility. ICSI, Intracytoplasmic sperm injections; IUI, intrauterine insemination; IVF, in vitro fertilization.</vt:lpstr>
      <vt:lpstr>Treatment</vt:lpstr>
      <vt:lpstr>Assisted Reproductive Techniques (ART)</vt:lpstr>
      <vt:lpstr>Clomiphene citrate (CC)</vt:lpstr>
      <vt:lpstr>CC</vt:lpstr>
      <vt:lpstr>CC side effects</vt:lpstr>
      <vt:lpstr>Pinopodes</vt:lpstr>
      <vt:lpstr>Cumulative pregnancy rate of 60% at 6 months with clomiphene.</vt:lpstr>
      <vt:lpstr>CC-resistant</vt:lpstr>
      <vt:lpstr>Letrozole</vt:lpstr>
      <vt:lpstr>Clomiphene citrate (Panel A ) and letrozole treatment (Panel B )</vt:lpstr>
      <vt:lpstr>Live birth rates in a randomized trial of letrozole versus clomiphene in women with polycystic ovary syndrome.</vt:lpstr>
      <vt:lpstr>Controlled ovarian hyperstimulation (COH)</vt:lpstr>
      <vt:lpstr>Gonadotropins</vt:lpstr>
      <vt:lpstr>Gonadotropins</vt:lpstr>
      <vt:lpstr>Schematic representation of serum follicle-stimulating hormone (FSH) levels and daily dose of exogenous FSH during low-dose step-up or step-down regimens for ovulation induction</vt:lpstr>
      <vt:lpstr>Low-dose step up gonadotrophin therapy</vt:lpstr>
      <vt:lpstr>Step-down protocol</vt:lpstr>
      <vt:lpstr>Ovarian Hyperstimulation Syndrome (OHSS)</vt:lpstr>
      <vt:lpstr>Ovarian Hyperstimulation Syndrome (OHSS)</vt:lpstr>
      <vt:lpstr>Classification of Ovarian Hyperstimulation Syndrome</vt:lpstr>
      <vt:lpstr>Treatment of OHSS </vt:lpstr>
      <vt:lpstr>Intrauterine Insemination (IUI)</vt:lpstr>
      <vt:lpstr>Intrauterine Insemination (IUI)</vt:lpstr>
      <vt:lpstr> Indications for Intra Uterine Insemination (IUI)</vt:lpstr>
      <vt:lpstr>Meta-Analysis of IUI in Male Factor</vt:lpstr>
      <vt:lpstr>PowerPoint Presentation</vt:lpstr>
      <vt:lpstr>IVF and ET</vt:lpstr>
      <vt:lpstr>Various steps of an IVF treatment cycle</vt:lpstr>
      <vt:lpstr>IVF &amp; ET  Procedure</vt:lpstr>
      <vt:lpstr>In vitro embryo development</vt:lpstr>
      <vt:lpstr>Indication for IVF</vt:lpstr>
      <vt:lpstr>PowerPoint Presentation</vt:lpstr>
      <vt:lpstr>II. Diminished Ovarian Reserve at any age </vt:lpstr>
      <vt:lpstr>ICSI</vt:lpstr>
      <vt:lpstr>Indications for ICSI</vt:lpstr>
      <vt:lpstr>Success rates following IVF / ICSI</vt:lpstr>
      <vt:lpstr>Progesterone support</vt:lpstr>
      <vt:lpstr>Progesterone preparations available </vt:lpstr>
      <vt:lpstr>Nutritional Supplements and ART outcome</vt:lpstr>
      <vt:lpstr>Counseling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Male &amp; Female Infertility</dc:title>
  <dc:creator>DELL</dc:creator>
  <cp:lastModifiedBy>Moamar Al-Jefout</cp:lastModifiedBy>
  <cp:revision>57</cp:revision>
  <dcterms:created xsi:type="dcterms:W3CDTF">2017-01-11T06:52:07Z</dcterms:created>
  <dcterms:modified xsi:type="dcterms:W3CDTF">2020-06-20T04:06:00Z</dcterms:modified>
</cp:coreProperties>
</file>