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94" r:id="rId10"/>
    <p:sldId id="295" r:id="rId11"/>
    <p:sldId id="264" r:id="rId12"/>
    <p:sldId id="265" r:id="rId13"/>
    <p:sldId id="266" r:id="rId14"/>
    <p:sldId id="269" r:id="rId15"/>
    <p:sldId id="270" r:id="rId16"/>
    <p:sldId id="29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8327-7247-491D-83ED-92912C4716F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5D45-6BB1-4031-9AFD-C7C6695DF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8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26B31-9B51-4C31-A1CE-6A5DC932AB51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POMC: pro-opiomelanocortin</a:t>
            </a:r>
            <a:endParaRPr lang="en-US" alt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CDD31CAC-BC80-45B3-91C0-22EF0FACFA68}" type="slidenum">
              <a:rPr lang="ar-SA" altLang="en-US" sz="1200" smtClean="0">
                <a:latin typeface="Arial" charset="0"/>
                <a:cs typeface="Arial" charset="0"/>
              </a:rPr>
              <a:pPr/>
              <a:t>11</a:t>
            </a:fld>
            <a:endParaRPr lang="en-US" altLang="en-US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F498EDC-AD2B-4626-AF5A-D6D86E68B00A}" type="slidenum">
              <a:rPr lang="ar-JO" altLang="en-US" sz="1200" smtClean="0">
                <a:latin typeface="Arial" charset="0"/>
                <a:cs typeface="Arial" charset="0"/>
              </a:rPr>
              <a:pPr/>
              <a:t>18</a:t>
            </a:fld>
            <a:endParaRPr lang="en-US" altLang="en-US" sz="1200" smtClean="0">
              <a:latin typeface="Arial" charset="0"/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0099C6E-A988-4E9C-B7BB-8392DB3CBDED}" type="slidenum">
              <a:rPr lang="ar-JO" altLang="en-US" sz="1200" smtClean="0">
                <a:latin typeface="Arial" charset="0"/>
                <a:cs typeface="Arial" charset="0"/>
              </a:rPr>
              <a:pPr/>
              <a:t>22</a:t>
            </a:fld>
            <a:endParaRPr lang="en-US" altLang="en-US" sz="1200" smtClean="0">
              <a:latin typeface="Arial" charset="0"/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C0A60D-035C-45BE-9BFE-2FF39084474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3429000"/>
            <a:ext cx="82809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PATHOLOGY OF ENDOCRINE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altLang="ar-SA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SYSTEM</a:t>
            </a:r>
            <a:br>
              <a:rPr lang="en-US" altLang="ar-SA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PITUITARY GLAND</a:t>
            </a:r>
            <a:br>
              <a:rPr lang="en-US" altLang="en-US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ar-SA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                   </a:t>
            </a:r>
            <a:br>
              <a:rPr lang="en-US" altLang="ar-SA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                    </a:t>
            </a:r>
            <a:endParaRPr lang="en-US" altLang="ar-SA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ubtitle 9"/>
          <p:cNvSpPr>
            <a:spLocks noGrp="1"/>
          </p:cNvSpPr>
          <p:nvPr>
            <p:ph type="subTitle" idx="1"/>
          </p:nvPr>
        </p:nvSpPr>
        <p:spPr>
          <a:xfrm>
            <a:off x="4697558" y="2996952"/>
            <a:ext cx="4446442" cy="229806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Dr. </a:t>
            </a:r>
            <a:r>
              <a:rPr lang="en-US" altLang="en-US" sz="2000" b="1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, MD</a:t>
            </a:r>
          </a:p>
          <a:p>
            <a:pPr algn="l" eaLnBrk="1" hangingPunct="1"/>
            <a:r>
              <a:rPr lang="en-US" altLang="en-US" sz="2000" b="1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sz="2000" dirty="0" smtClean="0">
                <a:solidFill>
                  <a:schemeClr val="tx1"/>
                </a:solidFill>
              </a:rPr>
              <a:t/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Endocrine system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lectures 2021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5445991"/>
            <a:ext cx="1329305" cy="13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10</a:t>
            </a:fld>
            <a:endParaRPr lang="en-US" altLang="en-US"/>
          </a:p>
        </p:txBody>
      </p:sp>
      <p:pic>
        <p:nvPicPr>
          <p:cNvPr id="65538" name="Picture 2" descr="http://neoadjuvant.wdfiles.com/local--files/pituitary/Pituita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7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90678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A- Anterior pituitary ( Adenohypophysis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Somatotrophs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acidophilic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Growth H.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2-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Lactotrophs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 acidophilic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Prolactin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3-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Corticotrophs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basophilic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ACTH, POMC derived peptides.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4-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Thyrotrophs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pale basophilic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TSH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5-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Gonadotrophs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basophilic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FSH, LH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B- Posterior pituitary ( </a:t>
            </a:r>
            <a:r>
              <a:rPr lang="en-US" altLang="ar-SA" dirty="0" err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Neurohypophysis</a:t>
            </a: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1- Oxytocin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2- ADH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ar-SA" sz="3600" b="1" dirty="0" smtClean="0">
                <a:solidFill>
                  <a:srgbClr val="0070C0"/>
                </a:solidFill>
              </a:rPr>
              <a:t>CELLS &amp; SECRETIONS :</a:t>
            </a:r>
            <a:endParaRPr lang="en-US" altLang="ar-SA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In most cases, excess is due to ADENOMA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arising in the anterior lobe. 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Less common causes include :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Hyperplasia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Carcinoma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Ectopic hormone production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Some hypothalamic disorders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ar-SA" sz="3300" dirty="0" smtClean="0">
                <a:solidFill>
                  <a:srgbClr val="0070C0"/>
                </a:solidFill>
              </a:rPr>
              <a:t>HYPERPITUITARISM &amp;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16451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876800"/>
          </a:xfrm>
        </p:spPr>
        <p:txBody>
          <a:bodyPr/>
          <a:lstStyle/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10% of all intracranial neoplasms </a:t>
            </a:r>
          </a:p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25% are incidental </a:t>
            </a:r>
          </a:p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3% occur with MEN syndrome</a:t>
            </a:r>
          </a:p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Most occur between 30-50 years of age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rgbClr val="0070C0"/>
                </a:solidFill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Incidence of pituitary adenomas:</a:t>
            </a:r>
          </a:p>
        </p:txBody>
      </p:sp>
    </p:spTree>
    <p:extLst>
      <p:ext uri="{BB962C8B-B14F-4D97-AF65-F5344CB8AC3E}">
        <p14:creationId xmlns:p14="http://schemas.microsoft.com/office/powerpoint/2010/main" val="4033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Primary pituitary adenomas usually benign.</a:t>
            </a:r>
          </a:p>
          <a:p>
            <a:pPr>
              <a:lnSpc>
                <a:spcPct val="8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Radiological changes in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turcica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.</a:t>
            </a:r>
          </a:p>
          <a:p>
            <a:pPr>
              <a:lnSpc>
                <a:spcPct val="8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May or may not be functional(20%). If functional (80%), the clinical  effects are secondary to the hormone produced.</a:t>
            </a:r>
          </a:p>
          <a:p>
            <a:pPr>
              <a:lnSpc>
                <a:spcPct val="8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More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than one hormone can be produced from the same  cell ( monoclonal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altLang="ar-SA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3600" dirty="0" err="1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Behaviour</a:t>
            </a:r>
            <a:r>
              <a:rPr lang="en-US" altLang="ar-SA" sz="36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of pituitary adenomas :</a:t>
            </a:r>
          </a:p>
        </p:txBody>
      </p:sp>
    </p:spTree>
    <p:extLst>
      <p:ext uri="{BB962C8B-B14F-4D97-AF65-F5344CB8AC3E}">
        <p14:creationId xmlns:p14="http://schemas.microsoft.com/office/powerpoint/2010/main" val="41074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chemeClr val="accent4"/>
                </a:solidFill>
              </a:rPr>
              <a:t> </a:t>
            </a:r>
            <a:r>
              <a:rPr lang="en-US" altLang="ar-SA" sz="32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CLINICAL FEATURES of PITUITARY ADENOMA:</a:t>
            </a:r>
            <a:endParaRPr lang="en-US" altLang="ar-SA" sz="3600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16246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 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Symptoms of hormone production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2- Visual field abnormalities (pressure on optic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chiasma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above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sella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tursica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3- Elevated intracranial pressure (blockage of CSF  flow ):  Headache , nausea , vomiting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4- Hypopituitarism ( result from pressure on adjacent pituitary ): Diabetes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insipidus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5-Cranial nerve palsy ( invasion to brain ).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16</a:t>
            </a:fld>
            <a:endParaRPr lang="en-US" altLang="en-US"/>
          </a:p>
        </p:txBody>
      </p:sp>
      <p:pic>
        <p:nvPicPr>
          <p:cNvPr id="64514" name="Picture 2" descr="http://neurosurgery.med.u-tokai.ac.jp/en/patients/pa/images/symptom_il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7246" cy="6858000"/>
          </a:xfrm>
          <a:prstGeom prst="rect">
            <a:avLst/>
          </a:prstGeom>
          <a:noFill/>
        </p:spPr>
      </p:pic>
      <p:pic>
        <p:nvPicPr>
          <p:cNvPr id="64516" name="Picture 4" descr="Image result for craniopharyngi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-1"/>
            <a:ext cx="43434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8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File0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01871-024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>
                <a:solidFill>
                  <a:schemeClr val="tx1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708025" y="6392863"/>
            <a:ext cx="409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0" y="6086475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371600" y="6162675"/>
            <a:ext cx="64008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cs typeface="Arial" charset="0"/>
              </a:rPr>
              <a:t>Mass effect of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804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Well circumscribed, invasive in up to 30%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Size 1cm. or more, specially in nonfunctioning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tumor</a:t>
            </a:r>
          </a:p>
          <a:p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Hemorrhage &amp; necrosis seen in large tumors .</a:t>
            </a:r>
          </a:p>
          <a:p>
            <a:pPr eaLnBrk="1" hangingPunct="1">
              <a:buFontTx/>
              <a:buNone/>
            </a:pPr>
            <a:r>
              <a:rPr lang="en-US" altLang="ar-SA" u="sng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Microscopic picture:</a:t>
            </a:r>
            <a:endParaRPr lang="en-US" altLang="ar-SA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Uniform cells, </a:t>
            </a:r>
            <a:r>
              <a:rPr lang="en-US" altLang="ar-SA" u="sng" dirty="0" smtClean="0">
                <a:latin typeface="Tahoma" pitchFamily="34" charset="0"/>
                <a:cs typeface="Tahoma" pitchFamily="34" charset="0"/>
              </a:rPr>
              <a:t>one cell type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monomorphism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Absent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reticulin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network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Rare or absent mitosis</a:t>
            </a:r>
          </a:p>
          <a:p>
            <a:pPr eaLnBrk="1" hangingPunct="1">
              <a:buFontTx/>
              <a:buNone/>
            </a:pPr>
            <a:r>
              <a:rPr lang="en-US" altLang="ar-SA" sz="2800" b="1" dirty="0" smtClean="0"/>
              <a:t>                     </a:t>
            </a:r>
            <a:r>
              <a:rPr lang="en-US" altLang="ar-SA" sz="2400" b="1" dirty="0" smtClean="0"/>
              <a:t>                     </a:t>
            </a:r>
            <a:endParaRPr lang="en-US" altLang="ar-SA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ar-SA" sz="36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Morphology of pituitary adenomas :</a:t>
            </a:r>
            <a:endParaRPr lang="en-US" altLang="ar-SA" sz="3600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8092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1-Endocrine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organs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which are entirely dedicated to production of hormones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e.g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pituitary, thyroid , parathyroid &amp; adrenal .</a:t>
            </a:r>
          </a:p>
          <a:p>
            <a:pPr marL="109728" indent="0">
              <a:buNone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2-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Endocrine components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in clusters in organs having mixed functions, e.g. pancreas, ovary &amp; testes.   </a:t>
            </a:r>
          </a:p>
          <a:p>
            <a:pPr marL="109728" indent="0">
              <a:buNone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3-Diffuse endocrine system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 comprising scattered cells within organs or tissues acting locally on adjacent cells without entry into blood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stream</a:t>
            </a:r>
          </a:p>
          <a:p>
            <a:pPr marL="109728" indent="0"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(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Paracrin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e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The Endocrine system is divided into :</a:t>
            </a:r>
          </a:p>
        </p:txBody>
      </p:sp>
    </p:spTree>
    <p:extLst>
      <p:ext uri="{BB962C8B-B14F-4D97-AF65-F5344CB8AC3E}">
        <p14:creationId xmlns:p14="http://schemas.microsoft.com/office/powerpoint/2010/main" val="30072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CNS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 flipV="1">
            <a:off x="1295400" y="2438400"/>
            <a:ext cx="1828800" cy="3048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5324475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6186488"/>
            <a:ext cx="6019800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Sella turcica with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781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Content Placeholder 3" descr="normal pituitary g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8915400" cy="5638800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Normal pituitary gland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51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01871-024-f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 flipV="1">
            <a:off x="611188" y="6367463"/>
            <a:ext cx="7848600" cy="214312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endParaRPr lang="en-US" alt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>
                <a:solidFill>
                  <a:schemeClr val="tx1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pic>
        <p:nvPicPr>
          <p:cNvPr id="32773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12725" y="6324600"/>
            <a:ext cx="8474075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Uniform cells of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21175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Previously classified according to histological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  picture </a:t>
            </a:r>
            <a:r>
              <a:rPr lang="en-US" altLang="en-US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Acidophilic Adenoma</a:t>
            </a: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Now according to </a:t>
            </a:r>
            <a:r>
              <a:rPr lang="en-US" altLang="en-US" dirty="0" err="1" smtClean="0">
                <a:latin typeface="Tahoma" pitchFamily="34" charset="0"/>
                <a:cs typeface="Tahoma" pitchFamily="34" charset="0"/>
              </a:rPr>
              <a:t>immunohistochemical</a:t>
            </a: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  findings &amp; clinical picture ….. e.g.</a:t>
            </a:r>
            <a:endParaRPr lang="ar-JO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ar-JO" alt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Growth hormone secreting adenoma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Types of Pituitary Adenomas</a:t>
            </a:r>
          </a:p>
        </p:txBody>
      </p:sp>
    </p:spTree>
    <p:extLst>
      <p:ext uri="{BB962C8B-B14F-4D97-AF65-F5344CB8AC3E}">
        <p14:creationId xmlns:p14="http://schemas.microsoft.com/office/powerpoint/2010/main" val="30139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24</a:t>
            </a:fld>
            <a:endParaRPr lang="en-US" altLang="en-US"/>
          </a:p>
        </p:txBody>
      </p:sp>
      <p:pic>
        <p:nvPicPr>
          <p:cNvPr id="63490" name="Picture 2" descr="http://group14.pbworks.com/f/char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9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915400" cy="6324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PROLACTINOMA :</a:t>
            </a:r>
            <a:r>
              <a:rPr lang="en-US" altLang="ar-SA" sz="2800" dirty="0" smtClean="0">
                <a:solidFill>
                  <a:schemeClr val="accent2"/>
                </a:solidFill>
              </a:rPr>
              <a:t> </a:t>
            </a:r>
            <a:r>
              <a:rPr lang="en-US" altLang="ar-SA" sz="2800" dirty="0" smtClean="0">
                <a:solidFill>
                  <a:schemeClr val="accent1"/>
                </a:solidFill>
              </a:rPr>
              <a:t>                                                            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30% of all adenomas,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chromophobe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or w. acidophilic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Functional even if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microadenoma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, but  amount of secretion is related to size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Mild elevation of prolactin does NOT always indicate    prolactin  secreting adenoma !</a:t>
            </a: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Other causes of  prolactin include :</a:t>
            </a:r>
          </a:p>
          <a:p>
            <a:pPr lvl="1" eaLnBrk="1" hangingPunct="1"/>
            <a:r>
              <a:rPr lang="en-US" altLang="ar-SA" sz="2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estrogen therapy</a:t>
            </a:r>
          </a:p>
          <a:p>
            <a:pPr lvl="1" eaLnBrk="1" hangingPunct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pregnancy</a:t>
            </a:r>
          </a:p>
          <a:p>
            <a:pPr lvl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certain drugs, </a:t>
            </a:r>
            <a:r>
              <a:rPr lang="en-US" altLang="ar-SA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e.g</a:t>
            </a:r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reserpine (</a:t>
            </a:r>
            <a:r>
              <a:rPr lang="en-US" altLang="ar-SA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dopamin</a:t>
            </a:r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inhibitor). </a:t>
            </a:r>
          </a:p>
          <a:p>
            <a:pPr lvl="1" eaLnBrk="1" hangingPunct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hypothyroidism</a:t>
            </a:r>
          </a:p>
          <a:p>
            <a:pPr lvl="1" eaLnBrk="1" hangingPunct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mass in </a:t>
            </a:r>
            <a:r>
              <a:rPr lang="en-US" altLang="ar-SA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suprasellar</a:t>
            </a:r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region ?</a:t>
            </a:r>
          </a:p>
          <a:p>
            <a:pPr eaLnBrk="1" hangingPunct="1"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smtClean="0"/>
              <a:t> </a:t>
            </a:r>
            <a:endParaRPr lang="en-US" altLang="ar-SA" sz="3600" smtClean="0"/>
          </a:p>
        </p:txBody>
      </p:sp>
    </p:spTree>
    <p:extLst>
      <p:ext uri="{BB962C8B-B14F-4D97-AF65-F5344CB8AC3E}">
        <p14:creationId xmlns:p14="http://schemas.microsoft.com/office/powerpoint/2010/main" val="34969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50292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Any mass in the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  <a:sym typeface="Symbol" pitchFamily="18" charset="2"/>
              </a:rPr>
              <a:t>suprasellar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region may interfere with normal prolactin inhibition   Prolactin </a:t>
            </a:r>
            <a:endParaRPr lang="en-US" altLang="ar-SA" dirty="0" smtClean="0">
              <a:solidFill>
                <a:schemeClr val="hlink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ar-SA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</a:t>
            </a: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( STALK EFFECT )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en-US" altLang="ar-SA" b="1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endParaRPr lang="en-US" altLang="en-US" b="1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78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68760"/>
            <a:ext cx="3348608" cy="2232248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Tahoma" pitchFamily="34" charset="0"/>
                <a:cs typeface="Tahoma" pitchFamily="34" charset="0"/>
              </a:rPr>
              <a:t>Galactorrhea</a:t>
            </a: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Amenorrhea</a:t>
            </a: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Decrease libido</a:t>
            </a: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Infertility</a:t>
            </a:r>
          </a:p>
          <a:p>
            <a:pPr eaLnBrk="1" hangingPunct="1"/>
            <a:endParaRPr lang="en-US" alt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latin typeface="Tahoma" pitchFamily="34" charset="0"/>
                <a:cs typeface="Tahoma" pitchFamily="34" charset="0"/>
              </a:rPr>
              <a:t>Symptoms :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064" y="319786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Treatment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:</a:t>
            </a:r>
          </a:p>
          <a:p>
            <a:endParaRPr lang="en-US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r>
              <a:rPr lang="en-US" dirty="0" err="1" smtClean="0">
                <a:latin typeface="Tahoma" pitchFamily="34" charset="0"/>
                <a:cs typeface="Tahoma" pitchFamily="34" charset="0"/>
              </a:rPr>
              <a:t>Bromocreptine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(dopamine agonist );cause shrinkage of neoplasm &amp; regression of hyperplasia in most causes.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91680" y="908720"/>
            <a:ext cx="6336704" cy="432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27992"/>
            <a:ext cx="8915400" cy="662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2- </a:t>
            </a:r>
            <a:r>
              <a:rPr lang="en-US" altLang="ar-SA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Growth hormone secreting adenoma :</a:t>
            </a:r>
          </a:p>
          <a:p>
            <a:pPr eaLnBrk="1" hangingPunct="1">
              <a:buFontTx/>
              <a:buNone/>
              <a:defRPr/>
            </a:pPr>
            <a:r>
              <a:rPr lang="en-US" altLang="ar-SA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 </a:t>
            </a:r>
            <a:endParaRPr lang="en-US" altLang="ar-SA" sz="3200" b="1" dirty="0">
              <a:solidFill>
                <a:schemeClr val="accent2">
                  <a:lumMod val="75000"/>
                </a:schemeClr>
              </a:solidFill>
              <a:latin typeface="+mj-lt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40% Associated with </a:t>
            </a:r>
            <a:r>
              <a:rPr lang="en-US" altLang="ar-SA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GNAS 1 </a:t>
            </a: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 mutation</a:t>
            </a:r>
          </a:p>
          <a:p>
            <a:pPr eaLnBrk="1" hangingPunct="1">
              <a:defRPr/>
            </a:pP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Persistent secretion of GH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stimulates the hepatic secretion of insulin-like growth factor I (IGF-I)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many of  clinical effects</a:t>
            </a:r>
            <a:endParaRPr lang="en-US" altLang="ar-S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investigation </a:t>
            </a: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measurement of GF &amp; IGF-I which is increased.</a:t>
            </a:r>
          </a:p>
          <a:p>
            <a:pPr eaLnBrk="1" hangingPunct="1">
              <a:defRPr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Confirm by </a:t>
            </a: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failure to suppress GH production in response to an oral load of glucose</a:t>
            </a:r>
            <a:r>
              <a:rPr lang="en-US" altLang="ar-SA" b="1" i="1" dirty="0" smtClean="0">
                <a:latin typeface="+mj-lt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0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685800"/>
            <a:ext cx="8610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ar-SA" sz="27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Structure :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Composed of granular  ACIDOPHILIC </a:t>
            </a:r>
            <a:r>
              <a:rPr lang="en-US" altLang="ar-SA" sz="2700" dirty="0" smtClean="0">
                <a:latin typeface="Tahoma" pitchFamily="34" charset="0"/>
              </a:rPr>
              <a:t>cells and may </a:t>
            </a:r>
            <a:r>
              <a:rPr lang="en-US" altLang="ar-SA" sz="2700" dirty="0">
                <a:latin typeface="Tahoma" pitchFamily="34" charset="0"/>
              </a:rPr>
              <a:t>be mixed with prolactin secretion.</a:t>
            </a:r>
          </a:p>
          <a:p>
            <a:pPr algn="l"/>
            <a:endParaRPr lang="en-US" altLang="ar-SA" sz="2700" dirty="0">
              <a:latin typeface="Tahoma" pitchFamily="34" charset="0"/>
            </a:endParaRPr>
          </a:p>
          <a:p>
            <a:pPr algn="l"/>
            <a:r>
              <a:rPr lang="en-US" altLang="ar-SA" sz="27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Symptoms :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May be delayed so adenomas are </a:t>
            </a:r>
            <a:r>
              <a:rPr lang="en-US" altLang="ar-SA" sz="2700" dirty="0" smtClean="0">
                <a:latin typeface="Tahoma" pitchFamily="34" charset="0"/>
              </a:rPr>
              <a:t>usually large  </a:t>
            </a:r>
            <a:endParaRPr lang="en-US" altLang="ar-SA" sz="2700" dirty="0">
              <a:latin typeface="Tahoma" pitchFamily="34" charset="0"/>
            </a:endParaRPr>
          </a:p>
          <a:p>
            <a:pPr algn="l"/>
            <a:r>
              <a:rPr lang="en-US" altLang="ar-SA" sz="2700" dirty="0">
                <a:latin typeface="Tahoma" pitchFamily="34" charset="0"/>
              </a:rPr>
              <a:t>   Produce </a:t>
            </a:r>
            <a:r>
              <a:rPr lang="en-US" altLang="ar-SA" sz="2700" dirty="0" smtClean="0">
                <a:latin typeface="Tahoma" pitchFamily="34" charset="0"/>
              </a:rPr>
              <a:t>GIGANTISM </a:t>
            </a:r>
            <a:r>
              <a:rPr lang="en-US" altLang="ar-SA" sz="2700" dirty="0">
                <a:latin typeface="Tahoma" pitchFamily="34" charset="0"/>
              </a:rPr>
              <a:t>(children) or ACROMEGALLY (adults</a:t>
            </a:r>
            <a:r>
              <a:rPr lang="en-US" altLang="ar-SA" sz="2700" dirty="0" smtClean="0">
                <a:latin typeface="Tahoma" pitchFamily="34" charset="0"/>
              </a:rPr>
              <a:t>). </a:t>
            </a:r>
            <a:endParaRPr lang="en-US" altLang="ar-SA" sz="2700" dirty="0">
              <a:latin typeface="Tahoma" pitchFamily="34" charset="0"/>
            </a:endParaRPr>
          </a:p>
          <a:p>
            <a:r>
              <a:rPr lang="en-US" altLang="ar-SA" sz="2700" dirty="0">
                <a:latin typeface="Tahoma" pitchFamily="34" charset="0"/>
              </a:rPr>
              <a:t>  Diabetes, arthritis, large jaw &amp; </a:t>
            </a:r>
            <a:r>
              <a:rPr lang="en-US" altLang="ar-SA" sz="2700" dirty="0" smtClean="0">
                <a:latin typeface="Tahoma" pitchFamily="34" charset="0"/>
              </a:rPr>
              <a:t>hands, osteo</a:t>
            </a:r>
            <a:r>
              <a:rPr lang="en-US" altLang="ar-SA" sz="2700" dirty="0" smtClean="0">
                <a:latin typeface="Tahoma" pitchFamily="34" charset="0"/>
                <a:sym typeface="Symbol" pitchFamily="18" charset="2"/>
              </a:rPr>
              <a:t>porosis</a:t>
            </a:r>
            <a:r>
              <a:rPr lang="en-US" altLang="ar-SA" sz="2700" dirty="0">
                <a:latin typeface="Tahoma" pitchFamily="34" charset="0"/>
                <a:sym typeface="Symbol" pitchFamily="18" charset="2"/>
              </a:rPr>
              <a:t>, BP, </a:t>
            </a:r>
            <a:r>
              <a:rPr lang="en-US" altLang="ar-SA" sz="2700" dirty="0">
                <a:latin typeface="Tahoma" pitchFamily="34" charset="0"/>
              </a:rPr>
              <a:t>HF…..</a:t>
            </a:r>
            <a:r>
              <a:rPr lang="en-US" altLang="ar-SA" sz="2700" dirty="0" err="1">
                <a:latin typeface="Tahoma" pitchFamily="34" charset="0"/>
              </a:rPr>
              <a:t>etc</a:t>
            </a:r>
            <a:endParaRPr lang="en-US" altLang="ar-SA" sz="27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6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CA" altLang="en-US" dirty="0" smtClean="0">
                <a:solidFill>
                  <a:srgbClr val="FF0000"/>
                </a:solidFill>
              </a:rPr>
              <a:t>A- Hormones that  trigger biochemical signals upon interacting with cell surface receptors</a:t>
            </a:r>
            <a:r>
              <a:rPr lang="en-CA" altLang="en-US" dirty="0" smtClean="0">
                <a:solidFill>
                  <a:srgbClr val="FFC000"/>
                </a:solidFill>
              </a:rPr>
              <a:t>:</a:t>
            </a:r>
          </a:p>
          <a:p>
            <a:pPr marL="109728" indent="0">
              <a:buNone/>
            </a:pPr>
            <a:r>
              <a:rPr lang="en-CA" altLang="en-US" dirty="0" smtClean="0"/>
              <a:t>Leads to an increase in intracellular molecules, termed second messenger (</a:t>
            </a:r>
            <a:r>
              <a:rPr lang="en-CA" altLang="en-US" dirty="0" err="1" smtClean="0"/>
              <a:t>cAMP</a:t>
            </a:r>
            <a:r>
              <a:rPr lang="en-CA" altLang="en-US" dirty="0" smtClean="0"/>
              <a:t>) , production of mediators from membrane phospholipid           in the intracellular calcium            proliferation, differentiation, survival,  functional activity of the cells.</a:t>
            </a:r>
          </a:p>
          <a:p>
            <a:pPr marL="109728" indent="0">
              <a:buNone/>
            </a:pPr>
            <a:r>
              <a:rPr lang="en-CA" altLang="en-US" dirty="0" smtClean="0"/>
              <a:t> 1- peptide hormones:  Growth hormones, and insulin.</a:t>
            </a:r>
          </a:p>
          <a:p>
            <a:pPr marL="109728" indent="0">
              <a:buNone/>
            </a:pPr>
            <a:r>
              <a:rPr lang="en-CA" altLang="en-US" dirty="0" smtClean="0"/>
              <a:t>  2- small molecules: epinephrine.</a:t>
            </a:r>
            <a:endParaRPr lang="en-US" altLang="en-US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Classification</a:t>
            </a:r>
            <a:r>
              <a:rPr lang="en-CA" altLang="en-US" dirty="0" smtClean="0">
                <a:solidFill>
                  <a:srgbClr val="0070C0"/>
                </a:solidFill>
              </a:rPr>
              <a:t> </a:t>
            </a:r>
            <a:r>
              <a:rPr lang="en-CA" alt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n-CA" altLang="en-US" dirty="0" smtClean="0">
                <a:solidFill>
                  <a:srgbClr val="0070C0"/>
                </a:solidFill>
              </a:rPr>
              <a:t> </a:t>
            </a:r>
            <a:r>
              <a:rPr lang="en-CA" alt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Hormones</a:t>
            </a:r>
            <a:endParaRPr lang="en-US" altLang="en-US" sz="32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4" name="Right Arrow 6"/>
          <p:cNvSpPr>
            <a:spLocks noChangeArrowheads="1"/>
          </p:cNvSpPr>
          <p:nvPr/>
        </p:nvSpPr>
        <p:spPr bwMode="auto">
          <a:xfrm>
            <a:off x="5580112" y="3544344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6" name="Up Arrow 11"/>
          <p:cNvSpPr>
            <a:spLocks noChangeArrowheads="1"/>
          </p:cNvSpPr>
          <p:nvPr/>
        </p:nvSpPr>
        <p:spPr bwMode="auto">
          <a:xfrm>
            <a:off x="8100392" y="2980151"/>
            <a:ext cx="1524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Usually 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microadenomas</a:t>
            </a: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Higher chance of becoming malignant</a:t>
            </a:r>
          </a:p>
          <a:p>
            <a:pPr eaLnBrk="1" hangingPunct="1"/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Chromophobe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or basophilic cells 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Functionless or Cushing ‘s Disease ( 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ACTH )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Bilateral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  <a:sym typeface="Symbol" pitchFamily="18" charset="2"/>
              </a:rPr>
              <a:t>adrenalectomy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or destruction may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result  in aggressive adenoma: 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             </a:t>
            </a:r>
            <a:r>
              <a:rPr lang="en-US" altLang="ar-SA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Nelson’s Syndrome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ICP   </a:t>
            </a: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dirty="0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3- </a:t>
            </a:r>
            <a:r>
              <a:rPr lang="en-US" altLang="ar-SA" sz="3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Corticotroph</a:t>
            </a:r>
            <a:r>
              <a:rPr lang="en-US" altLang="ar-SA" sz="3600" dirty="0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 cell adenoma</a:t>
            </a:r>
            <a:endParaRPr lang="en-US" altLang="en-US" sz="3600" dirty="0">
              <a:solidFill>
                <a:schemeClr val="accent2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04664"/>
            <a:ext cx="8915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4- Non functioning </a:t>
            </a: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adenoma, 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20% silent or null cell ,nonfunctioning &amp; produce mass effect only.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5- </a:t>
            </a:r>
            <a:r>
              <a:rPr lang="en-US" altLang="ar-SA" sz="2800" b="1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Gonadotroph</a:t>
            </a: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producing LH &amp;FSH,</a:t>
            </a:r>
            <a:r>
              <a:rPr lang="en-US" altLang="ar-SA" sz="2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( 10-15%)- Function silent or is minimal , late presentation mainly mass effect produced.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Produce 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gonadotrophin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b="1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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subunit, </a:t>
            </a:r>
            <a:r>
              <a:rPr lang="el-GR" altLang="ar-SA" sz="2400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- FSH &amp; </a:t>
            </a:r>
            <a:r>
              <a:rPr lang="el-GR" altLang="ar-SA" sz="2400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-LH.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6- TSH producing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, (1%) rare cause  of hyperthyroidism.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7- Pituitary carcinoma,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Extremely rare, diagnosed only by metastases.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1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ar-S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15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000" b="1" dirty="0" smtClean="0"/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Loss of 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 75% of ant. Pituitary  Symptoms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Congenital or acquired, intrinsic or extrinsic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Acquired causes include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   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1- </a:t>
            </a:r>
            <a:r>
              <a:rPr lang="en-US" altLang="ar-SA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Nonsecretory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pituitary adenoma</a:t>
            </a:r>
            <a:endParaRPr lang="en-US" altLang="ar-SA" sz="2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2- SHEEHAN’S SYNDROME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3- 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Ischemic necrosis e.g. sickle cell anemia, DIC…</a:t>
            </a:r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4- Pituitary apoplexy…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5- Iatrogenic  by radiation or surgery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6- Autoimmune ( lymphocytic)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hypophysitis</a:t>
            </a:r>
            <a:endParaRPr lang="en-US" altLang="ar-SA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7- Hypothalamic mass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8- Inflammatory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e.g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sarcoidosis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or TB 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       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rgbClr val="0070C0"/>
                </a:solidFill>
              </a:rPr>
              <a:t> </a:t>
            </a:r>
            <a:r>
              <a:rPr lang="en-US" altLang="ar-SA" sz="3600" b="1" dirty="0" smtClean="0">
                <a:solidFill>
                  <a:srgbClr val="0070C0"/>
                </a:solidFill>
              </a:rPr>
              <a:t>HYPOPITUITARISM :</a:t>
            </a:r>
            <a:endParaRPr lang="en-US" altLang="ar-SA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620000" cy="6172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b="1" dirty="0" smtClean="0"/>
              <a:t> </a:t>
            </a: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 Empty </a:t>
            </a:r>
            <a:r>
              <a:rPr lang="en-US" altLang="ar-SA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Syndrome 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Radiological term for enlarged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tursica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, with atrophied or compressed  pituitary.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May be primary due to downward bulge of arachnoid into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floor compressing pituitary.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Secondary is usually surgical.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10- Infiltrating diseases 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in adjacent bone e.g. Hand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Schuller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– Christian  Disease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Metastatic tumors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11- </a:t>
            </a:r>
            <a:r>
              <a:rPr lang="en-US" altLang="ar-SA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Craniopharyngioma</a:t>
            </a:r>
            <a:r>
              <a:rPr lang="en-US" altLang="ar-SA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Symptoms of hypopituitarism: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Dwarfism (Pituitary Dwarf) in children.</a:t>
            </a:r>
          </a:p>
          <a:p>
            <a:pPr lvl="1" eaLnBrk="1" hangingPunct="1"/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Effect of individual hormone deficiencies. </a:t>
            </a:r>
          </a:p>
          <a:p>
            <a:pPr lvl="1" eaLnBrk="1" hangingPunct="1"/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Amenorrhea &amp; no lactation</a:t>
            </a:r>
          </a:p>
          <a:p>
            <a:pPr lvl="1" eaLnBrk="1" hangingPunct="1"/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Loss of MSH </a:t>
            </a:r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Decreased pigmentation</a:t>
            </a:r>
          </a:p>
          <a:p>
            <a:pPr lvl="1" eaLnBrk="1" hangingPunct="1"/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44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smtClean="0">
                <a:solidFill>
                  <a:schemeClr val="hlink"/>
                </a:solidFill>
              </a:rPr>
              <a:t>  </a:t>
            </a:r>
            <a:r>
              <a:rPr lang="en-US" altLang="ar-SA" sz="3600" b="1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b="1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z="36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1-5 % of intracranial neoplasms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Derived from remnants of Rathke’s Pouch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Suprasellar or intrasellar ,often cystic with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   calcification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Children or adolescents most affected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Symptoms may be delayed ≥ 20yrs( 50%)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Symptoms of hypofunction or hyperfunction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   of pituitary and /or visual disturbances,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   diabetes insipidus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Benign &amp; slow growing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0070C0"/>
                </a:solidFill>
              </a:rPr>
              <a:t>  </a:t>
            </a:r>
            <a:r>
              <a:rPr lang="en-US" altLang="en-US" sz="36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Craniopharyngioma</a:t>
            </a:r>
            <a:r>
              <a:rPr lang="en-US" altLang="en-US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:</a:t>
            </a:r>
            <a:endParaRPr lang="en-US" altLang="ar-SA" sz="3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A- </a:t>
            </a:r>
            <a:r>
              <a:rPr lang="en-US" altLang="ar-SA" b="1" u="sng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ADH deficiency : Diabetes </a:t>
            </a:r>
            <a:r>
              <a:rPr lang="en-US" altLang="ar-SA" b="1" u="sng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Insipidus</a:t>
            </a: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Polyuria, polydipsia, hypernatremia &amp; dehydration. 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 Urine is dilute, due to inability to reabsorb water from the    collecting tubules.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u="sng" dirty="0" smtClean="0">
                <a:latin typeface="Tahoma" pitchFamily="34" charset="0"/>
                <a:cs typeface="Tahoma" pitchFamily="34" charset="0"/>
              </a:rPr>
              <a:t>Causes :-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 Head trauma, tumors &amp; inflammations in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 pituitary or hypothalamus…etc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</a:t>
            </a:r>
            <a:endParaRPr lang="en-US" altLang="ar-SA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ar-SA" sz="3600" b="1" dirty="0" smtClean="0">
                <a:solidFill>
                  <a:srgbClr val="0070C0"/>
                </a:solidFill>
              </a:rPr>
              <a:t>POSTERIOR PITUITARY SYNDROMES:</a:t>
            </a:r>
            <a:endParaRPr lang="en-US" altLang="ar-SA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1000" y="1412875"/>
            <a:ext cx="85344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ar-SA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B- Syndrome of inappropriate ADH secretion (SIADH</a:t>
            </a:r>
            <a:r>
              <a:rPr lang="en-US" altLang="ar-SA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):</a:t>
            </a:r>
            <a:r>
              <a:rPr lang="en-US" altLang="ar-SA" u="sng" dirty="0" smtClean="0">
                <a:latin typeface="Tahoma" pitchFamily="34" charset="0"/>
              </a:rPr>
              <a:t> </a:t>
            </a:r>
          </a:p>
          <a:p>
            <a:pPr algn="l">
              <a:buFontTx/>
              <a:buChar char="•"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Part of 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paraneoplastic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Syndrome :</a:t>
            </a:r>
          </a:p>
          <a:p>
            <a:pPr lvl="1" algn="l"/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Small Cell CA of Lung</a:t>
            </a:r>
            <a:endParaRPr lang="en-US" altLang="ar-SA" sz="2400" dirty="0">
              <a:latin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Causes excessive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</a:rPr>
              <a:t>resorption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of water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 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hyponatremia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, cerebral edema. </a:t>
            </a: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altLang="ar-SA" dirty="0" smtClean="0">
              <a:latin typeface="Tahoma" pitchFamily="34" charset="0"/>
              <a:sym typeface="Symbol" pitchFamily="18" charset="2"/>
            </a:endParaRPr>
          </a:p>
          <a:p>
            <a:r>
              <a:rPr lang="en-US" altLang="ar-SA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C-Abnormal </a:t>
            </a:r>
            <a:r>
              <a:rPr lang="en-US" altLang="ar-SA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oxytocin secretion </a:t>
            </a:r>
            <a:r>
              <a:rPr lang="en-US" altLang="ar-SA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:</a:t>
            </a:r>
          </a:p>
          <a:p>
            <a:endParaRPr lang="en-US" altLang="ar-SA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r>
              <a:rPr lang="en-US" altLang="ar-SA" sz="2400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Abnormalitis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 of synthesis &amp; release have not been associated with any significant abnormality.</a:t>
            </a: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n-US" altLang="ar-SA" dirty="0">
                <a:latin typeface="Tahoma" pitchFamily="34" charset="0"/>
                <a:sym typeface="Symbol" pitchFamily="18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5699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altLang="en-US" dirty="0" smtClean="0">
                <a:solidFill>
                  <a:srgbClr val="FF0000"/>
                </a:solidFill>
              </a:rPr>
              <a:t>B- Hormones that diffuse across the plasma membrane and interact with intracellular receptors: </a:t>
            </a:r>
          </a:p>
          <a:p>
            <a:pPr marL="109728" indent="0">
              <a:buNone/>
            </a:pPr>
            <a:r>
              <a:rPr lang="en-CA" altLang="en-US" dirty="0" smtClean="0"/>
              <a:t>Lipid -soluble  hormones include: steroids ( </a:t>
            </a:r>
            <a:r>
              <a:rPr lang="en-CA" altLang="en-US" dirty="0" err="1" smtClean="0"/>
              <a:t>estrogen</a:t>
            </a:r>
            <a:r>
              <a:rPr lang="en-CA" altLang="en-US" dirty="0" smtClean="0"/>
              <a:t>, progesterone, glucocorticoids),  </a:t>
            </a:r>
            <a:r>
              <a:rPr lang="en-CA" altLang="en-US" dirty="0" err="1" smtClean="0"/>
              <a:t>retinoids</a:t>
            </a:r>
            <a:r>
              <a:rPr lang="en-CA" altLang="en-US" dirty="0" smtClean="0"/>
              <a:t>, </a:t>
            </a:r>
            <a:r>
              <a:rPr lang="en-CA" altLang="en-US" dirty="0" err="1" smtClean="0"/>
              <a:t>thyroxine</a:t>
            </a:r>
            <a:r>
              <a:rPr lang="en-CA" altLang="en-US" dirty="0" smtClean="0"/>
              <a:t>.</a:t>
            </a:r>
            <a:endParaRPr lang="en-US" alt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19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Diseases of overproduction of secretion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( </a:t>
            </a:r>
            <a:r>
              <a:rPr lang="en-US" altLang="ar-SA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Hyperfunction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2- Diseases of underproduction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Hypofunction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3- Mass effects ( 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Tumors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N.B.  Correlation of 1- Clinical picture.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2-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Hormonal assays ,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3-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Biochemical findings ,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together with 4-Pathological picture are of extreme importance in most  conditions.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Disease divided into :</a:t>
            </a:r>
          </a:p>
        </p:txBody>
      </p:sp>
    </p:spTree>
    <p:extLst>
      <p:ext uri="{BB962C8B-B14F-4D97-AF65-F5344CB8AC3E}">
        <p14:creationId xmlns:p14="http://schemas.microsoft.com/office/powerpoint/2010/main" val="31060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dirty="0" smtClean="0"/>
          </a:p>
          <a:p>
            <a:pPr algn="ctr" eaLnBrk="1" hangingPunct="1">
              <a:buFontTx/>
              <a:buNone/>
            </a:pPr>
            <a:r>
              <a:rPr lang="en-US" altLang="en-US" sz="4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PITUITARY GLAND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43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ahoma" pitchFamily="34" charset="0"/>
                <a:cs typeface="Tahoma" pitchFamily="34" charset="0"/>
              </a:rPr>
              <a:t>The pituitary lies in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turcica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,&amp; weighs about 0.5 gm. It is connected to the HYPOTHALAMUS through its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stalk, and c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omposed of 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: </a:t>
            </a:r>
          </a:p>
          <a:p>
            <a:pPr marL="109728" indent="0"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ar-SA" sz="2400" b="1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altLang="ar-SA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A-ADENOHYPOPHYSIS-  (80%)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developed from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Rathke’s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 pouch .Its blood supply is through  venous  plexus from hypothalamus. It is controlled  under  Hypothalamic-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Hypophyseal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feed back control.</a:t>
            </a:r>
          </a:p>
          <a:p>
            <a:pPr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Produce  GH,PROLACTIN,ACTH,FSH,LH,TSH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ar-SA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B- NEUROHYPOPHYSIS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developed from the floor of the third ventricle &amp;consists of modified glial cells &amp; axons from cell bodies in hypothalamus.</a:t>
            </a:r>
          </a:p>
          <a:p>
            <a:pPr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It has its own blood supply. Produce oxytocin &amp;ADH</a:t>
            </a:r>
          </a:p>
          <a:p>
            <a:pPr eaLnBrk="1" hangingPunct="1">
              <a:buFontTx/>
              <a:buNone/>
            </a:pPr>
            <a:r>
              <a:rPr lang="en-US" altLang="ar-SA" sz="2400" b="1" dirty="0" smtClean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44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7991-4032-4BA8-9543-4E85D67AFE8B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2362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38600"/>
            <a:ext cx="9144000" cy="2819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pink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acidophils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secrete growth hormone (GH)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(PRL)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dark purple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basophils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secrete corticotrophin (ACTH), thyroid stimulating hormone (TSH),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gonadotrophins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follicle stimulating hormone-luteinizing hormone (FSH and LH) .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pale staining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chromophobes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few cytoplasmic granules, but may have secretory activity.</a:t>
            </a:r>
            <a:endParaRPr lang="ar-IQ" sz="2000" dirty="0"/>
          </a:p>
        </p:txBody>
      </p:sp>
      <p:pic>
        <p:nvPicPr>
          <p:cNvPr id="174085" name="Picture 5" descr="ENDO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3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905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/>
              <a:t>The </a:t>
            </a:r>
            <a:r>
              <a:rPr lang="en-US" sz="1600" b="1" dirty="0" err="1" smtClean="0"/>
              <a:t>neurohypophysis</a:t>
            </a:r>
            <a:r>
              <a:rPr lang="en-US" sz="1600" dirty="0" smtClean="0"/>
              <a:t> shown here resembles neural tissue, with </a:t>
            </a:r>
            <a:r>
              <a:rPr lang="en-US" sz="1600" dirty="0" err="1" smtClean="0"/>
              <a:t>glial</a:t>
            </a:r>
            <a:r>
              <a:rPr lang="en-US" sz="1600" dirty="0" smtClean="0"/>
              <a:t> cells, nerve fibers, nerve endings, and intra-axonal </a:t>
            </a:r>
            <a:r>
              <a:rPr lang="en-US" sz="1600" dirty="0" err="1" smtClean="0"/>
              <a:t>neurosecretory</a:t>
            </a:r>
            <a:r>
              <a:rPr lang="en-US" sz="1600" dirty="0" smtClean="0"/>
              <a:t> granules. </a:t>
            </a:r>
          </a:p>
          <a:p>
            <a:pPr marL="109728" indent="0">
              <a:buNone/>
            </a:pPr>
            <a:r>
              <a:rPr lang="en-US" sz="1600" dirty="0" smtClean="0"/>
              <a:t>The hormones </a:t>
            </a:r>
            <a:r>
              <a:rPr lang="en-US" sz="1600" b="1" dirty="0" smtClean="0"/>
              <a:t>vasopressin</a:t>
            </a:r>
            <a:r>
              <a:rPr lang="en-US" sz="1600" dirty="0" smtClean="0"/>
              <a:t> (antidiuretic hormone, or ADH) and </a:t>
            </a:r>
            <a:r>
              <a:rPr lang="en-US" sz="1600" b="1" dirty="0" smtClean="0"/>
              <a:t>oxytocin</a:t>
            </a:r>
            <a:r>
              <a:rPr lang="en-US" sz="1600" dirty="0" smtClean="0"/>
              <a:t> made in the hypothalamus (</a:t>
            </a:r>
            <a:r>
              <a:rPr lang="en-US" sz="1600" dirty="0" err="1" smtClean="0"/>
              <a:t>supraoptic</a:t>
            </a:r>
            <a:r>
              <a:rPr lang="en-US" sz="1600" dirty="0" smtClean="0"/>
              <a:t> and </a:t>
            </a:r>
            <a:r>
              <a:rPr lang="en-US" sz="1600" dirty="0" err="1" smtClean="0"/>
              <a:t>paraventricular</a:t>
            </a:r>
            <a:r>
              <a:rPr lang="en-US" sz="1600" dirty="0" smtClean="0"/>
              <a:t> nuclei) are transported into the intra-axonal </a:t>
            </a:r>
            <a:r>
              <a:rPr lang="en-US" sz="1600" dirty="0" err="1" smtClean="0"/>
              <a:t>neurosecretory</a:t>
            </a:r>
            <a:r>
              <a:rPr lang="en-US" sz="1600" dirty="0" smtClean="0"/>
              <a:t> granules where they are released.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2" descr="http://library.med.utah.edu/WebPath/jpeg4/ENDO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5" ma:contentTypeDescription="Create a new document." ma:contentTypeScope="" ma:versionID="2f41119ba37e1d0c1af7be72b398735a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ac21dd1abd3b385f944e82be27a07cfe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96DDC4-B650-4F84-86C1-5B6E1412C5BD}"/>
</file>

<file path=customXml/itemProps2.xml><?xml version="1.0" encoding="utf-8"?>
<ds:datastoreItem xmlns:ds="http://schemas.openxmlformats.org/officeDocument/2006/customXml" ds:itemID="{5463318A-AD7D-4137-8F65-49A35EA56EAA}"/>
</file>

<file path=customXml/itemProps3.xml><?xml version="1.0" encoding="utf-8"?>
<ds:datastoreItem xmlns:ds="http://schemas.openxmlformats.org/officeDocument/2006/customXml" ds:itemID="{F5E9675D-2137-42D3-A44C-1EC7B5DDC33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1592</Words>
  <Application>Microsoft Office PowerPoint</Application>
  <PresentationFormat>On-screen Show (4:3)</PresentationFormat>
  <Paragraphs>237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PATHOLOGY OF ENDOCRINE  SYSTEM PITUITARY GLAND                                          </vt:lpstr>
      <vt:lpstr>The Endocrine system is divided into :</vt:lpstr>
      <vt:lpstr>Classification of Hormones</vt:lpstr>
      <vt:lpstr>PowerPoint Presentation</vt:lpstr>
      <vt:lpstr>Disease divided into :</vt:lpstr>
      <vt:lpstr>PowerPoint Presentation</vt:lpstr>
      <vt:lpstr>PowerPoint Presentation</vt:lpstr>
      <vt:lpstr>. </vt:lpstr>
      <vt:lpstr>PowerPoint Presentation</vt:lpstr>
      <vt:lpstr>PowerPoint Presentation</vt:lpstr>
      <vt:lpstr> CELLS &amp; SECRETIONS :</vt:lpstr>
      <vt:lpstr>HYPERPITUITARISM &amp; PITUITARY ADENOMA</vt:lpstr>
      <vt:lpstr> Incidence of pituitary adenomas:</vt:lpstr>
      <vt:lpstr> Behaviour of pituitary adenomas :</vt:lpstr>
      <vt:lpstr> CLINICAL FEATURES of PITUITARY ADENOMA:</vt:lpstr>
      <vt:lpstr>PowerPoint Presentation</vt:lpstr>
      <vt:lpstr>PowerPoint Presentation</vt:lpstr>
      <vt:lpstr>PowerPoint Presentation</vt:lpstr>
      <vt:lpstr>Morphology of pituitary adenomas :</vt:lpstr>
      <vt:lpstr>PowerPoint Presentation</vt:lpstr>
      <vt:lpstr>Normal pituitary gland</vt:lpstr>
      <vt:lpstr>PowerPoint Presentation</vt:lpstr>
      <vt:lpstr>Types of Pituitary Adenomas</vt:lpstr>
      <vt:lpstr>PowerPoint Presentation</vt:lpstr>
      <vt:lpstr> </vt:lpstr>
      <vt:lpstr>PowerPoint Presentation</vt:lpstr>
      <vt:lpstr>Symptoms :</vt:lpstr>
      <vt:lpstr>PowerPoint Presentation</vt:lpstr>
      <vt:lpstr>PowerPoint Presentation</vt:lpstr>
      <vt:lpstr>3- Corticotroph cell adenoma</vt:lpstr>
      <vt:lpstr>PowerPoint Presentation</vt:lpstr>
      <vt:lpstr> HYPOPITUITARISM :</vt:lpstr>
      <vt:lpstr>PowerPoint Presentation</vt:lpstr>
      <vt:lpstr>PowerPoint Presentation</vt:lpstr>
      <vt:lpstr>   Craniopharyngioma :</vt:lpstr>
      <vt:lpstr>POSTERIOR PITUITARY SYNDROMES: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ENDOCRINE                  SYSTEM                                         2017-2018</dc:title>
  <dc:creator>Najla</dc:creator>
  <cp:lastModifiedBy>Toshiba</cp:lastModifiedBy>
  <cp:revision>20</cp:revision>
  <dcterms:created xsi:type="dcterms:W3CDTF">2017-12-12T18:15:05Z</dcterms:created>
  <dcterms:modified xsi:type="dcterms:W3CDTF">2021-04-28T11:13:57Z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