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3"/>
  </p:notesMasterIdLst>
  <p:sldIdLst>
    <p:sldId id="256" r:id="rId2"/>
    <p:sldId id="304" r:id="rId3"/>
    <p:sldId id="257" r:id="rId4"/>
    <p:sldId id="260" r:id="rId5"/>
    <p:sldId id="262" r:id="rId6"/>
    <p:sldId id="265" r:id="rId7"/>
    <p:sldId id="261" r:id="rId8"/>
    <p:sldId id="263" r:id="rId9"/>
    <p:sldId id="264" r:id="rId10"/>
    <p:sldId id="268" r:id="rId11"/>
    <p:sldId id="269" r:id="rId12"/>
    <p:sldId id="270" r:id="rId13"/>
    <p:sldId id="271" r:id="rId14"/>
    <p:sldId id="272" r:id="rId15"/>
    <p:sldId id="273" r:id="rId16"/>
    <p:sldId id="274" r:id="rId17"/>
    <p:sldId id="275" r:id="rId18"/>
    <p:sldId id="276" r:id="rId19"/>
    <p:sldId id="301" r:id="rId20"/>
    <p:sldId id="302" r:id="rId21"/>
    <p:sldId id="303" r:id="rId22"/>
    <p:sldId id="278" r:id="rId23"/>
    <p:sldId id="279" r:id="rId24"/>
    <p:sldId id="281" r:id="rId25"/>
    <p:sldId id="300" r:id="rId26"/>
    <p:sldId id="282" r:id="rId27"/>
    <p:sldId id="283" r:id="rId28"/>
    <p:sldId id="284" r:id="rId29"/>
    <p:sldId id="285" r:id="rId30"/>
    <p:sldId id="288" r:id="rId31"/>
    <p:sldId id="289" r:id="rId32"/>
    <p:sldId id="290" r:id="rId33"/>
    <p:sldId id="292" r:id="rId34"/>
    <p:sldId id="293" r:id="rId35"/>
    <p:sldId id="294" r:id="rId36"/>
    <p:sldId id="295" r:id="rId37"/>
    <p:sldId id="296" r:id="rId38"/>
    <p:sldId id="297" r:id="rId39"/>
    <p:sldId id="298" r:id="rId40"/>
    <p:sldId id="299" r:id="rId41"/>
    <p:sldId id="267"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6237" autoAdjust="0"/>
  </p:normalViewPr>
  <p:slideViewPr>
    <p:cSldViewPr>
      <p:cViewPr>
        <p:scale>
          <a:sx n="78" d="100"/>
          <a:sy n="78" d="100"/>
        </p:scale>
        <p:origin x="-276"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B74FD52-14C4-402F-B494-BD55DFBC9714}" type="datetimeFigureOut">
              <a:rPr lang="ar-JO" smtClean="0"/>
              <a:pPr/>
              <a:t>06/07/1441</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D35B792-8FC3-402B-A69E-0D1E17AC682F}" type="slidenum">
              <a:rPr lang="ar-JO" smtClean="0"/>
              <a:pPr/>
              <a:t>‹#›</a:t>
            </a:fld>
            <a:endParaRPr lang="ar-JO"/>
          </a:p>
        </p:txBody>
      </p:sp>
    </p:spTree>
    <p:extLst>
      <p:ext uri="{BB962C8B-B14F-4D97-AF65-F5344CB8AC3E}">
        <p14:creationId xmlns:p14="http://schemas.microsoft.com/office/powerpoint/2010/main" val="5572036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https://www.ncbi.nlm.nih.gov/pmc/articles/PMC2012205/pdf/archdisch01617-0071.pdf</a:t>
            </a:r>
          </a:p>
        </p:txBody>
      </p:sp>
      <p:sp>
        <p:nvSpPr>
          <p:cNvPr id="4" name="Slide Number Placeholder 3"/>
          <p:cNvSpPr>
            <a:spLocks noGrp="1"/>
          </p:cNvSpPr>
          <p:nvPr>
            <p:ph type="sldNum" sz="quarter" idx="10"/>
          </p:nvPr>
        </p:nvSpPr>
        <p:spPr/>
        <p:txBody>
          <a:bodyPr/>
          <a:lstStyle/>
          <a:p>
            <a:fld id="{49C50FBD-7AEE-4B41-9ED2-7099141A34F5}"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50FBD-7AEE-4B41-9ED2-7099141A34F5}"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a:latin typeface="Calibri" pitchFamily="34" charset="0"/>
                <a:cs typeface="Calibri" pitchFamily="34" charset="0"/>
              </a:rPr>
              <a:t> An upper GI series can confirm normal anatomy.  An upper endoscopy is the only way to reliably diagnose any upper GI inflammation . </a:t>
            </a:r>
          </a:p>
          <a:p>
            <a:endParaRPr lang="ar-JO" dirty="0"/>
          </a:p>
        </p:txBody>
      </p:sp>
      <p:sp>
        <p:nvSpPr>
          <p:cNvPr id="4" name="عنصر نائب لرقم الشريحة 3"/>
          <p:cNvSpPr>
            <a:spLocks noGrp="1"/>
          </p:cNvSpPr>
          <p:nvPr>
            <p:ph type="sldNum" sz="quarter" idx="10"/>
          </p:nvPr>
        </p:nvSpPr>
        <p:spPr/>
        <p:txBody>
          <a:bodyPr/>
          <a:lstStyle/>
          <a:p>
            <a:fld id="{1D35B792-8FC3-402B-A69E-0D1E17AC682F}" type="slidenum">
              <a:rPr lang="ar-JO" smtClean="0"/>
              <a:pPr/>
              <a:t>27</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06/07/1441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06/07/1441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06/07/1441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06/07/1441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emedicine.medscape.com/article/238158-overview"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ncbi.nlm.nih.gov/pmc/articles/PMC4371190/" TargetMode="External"/><Relationship Id="rId2" Type="http://schemas.openxmlformats.org/officeDocument/2006/relationships/hyperlink" Target="http://www.ncbi.nlm.nih.gov/pmc/articles/PMC2012205/pdf/archdisch01617-0071.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8395" y="1065200"/>
            <a:ext cx="6013332" cy="2012955"/>
          </a:xfrm>
        </p:spPr>
        <p:txBody>
          <a:bodyPr>
            <a:normAutofit/>
          </a:bodyPr>
          <a:lstStyle/>
          <a:p>
            <a:r>
              <a:rPr lang="en-US" sz="5400" b="1" dirty="0">
                <a:solidFill>
                  <a:srgbClr val="C00000"/>
                </a:solidFill>
                <a:latin typeface="Palatino Linotype" pitchFamily="18" charset="0"/>
              </a:rPr>
              <a:t>Functional Abdominal Pain</a:t>
            </a:r>
            <a:endParaRPr lang="ar-JO" sz="5400" b="1" dirty="0">
              <a:solidFill>
                <a:srgbClr val="C00000"/>
              </a:solidFill>
              <a:latin typeface="Palatino Linotype" pitchFamily="18" charset="0"/>
            </a:endParaRPr>
          </a:p>
        </p:txBody>
      </p:sp>
      <p:sp>
        <p:nvSpPr>
          <p:cNvPr id="3" name="عنوان فرعي 2"/>
          <p:cNvSpPr>
            <a:spLocks noGrp="1"/>
          </p:cNvSpPr>
          <p:nvPr>
            <p:ph type="subTitle" idx="1"/>
          </p:nvPr>
        </p:nvSpPr>
        <p:spPr>
          <a:xfrm>
            <a:off x="760421" y="3284984"/>
            <a:ext cx="4166774" cy="1645354"/>
          </a:xfrm>
        </p:spPr>
        <p:txBody>
          <a:bodyPr>
            <a:normAutofit fontScale="62500" lnSpcReduction="20000"/>
          </a:bodyPr>
          <a:lstStyle/>
          <a:p>
            <a:r>
              <a:rPr lang="en-US" b="1" u="sng" dirty="0">
                <a:solidFill>
                  <a:schemeClr val="bg1">
                    <a:lumMod val="50000"/>
                  </a:schemeClr>
                </a:solidFill>
              </a:rPr>
              <a:t>Done by: </a:t>
            </a:r>
          </a:p>
          <a:p>
            <a:r>
              <a:rPr lang="en-US" b="1" dirty="0">
                <a:solidFill>
                  <a:schemeClr val="bg1">
                    <a:lumMod val="50000"/>
                  </a:schemeClr>
                </a:solidFill>
              </a:rPr>
              <a:t>Mahmoud </a:t>
            </a:r>
            <a:r>
              <a:rPr lang="en-US" b="1" dirty="0" err="1">
                <a:solidFill>
                  <a:schemeClr val="bg1">
                    <a:lumMod val="50000"/>
                  </a:schemeClr>
                </a:solidFill>
              </a:rPr>
              <a:t>alshorman</a:t>
            </a:r>
            <a:endParaRPr lang="en-US" b="1" dirty="0">
              <a:solidFill>
                <a:schemeClr val="bg1">
                  <a:lumMod val="50000"/>
                </a:schemeClr>
              </a:solidFill>
            </a:endParaRPr>
          </a:p>
          <a:p>
            <a:r>
              <a:rPr lang="en-US" b="1" dirty="0">
                <a:solidFill>
                  <a:schemeClr val="bg1">
                    <a:lumMod val="50000"/>
                  </a:schemeClr>
                </a:solidFill>
              </a:rPr>
              <a:t>Abdallah </a:t>
            </a:r>
            <a:r>
              <a:rPr lang="en-US" b="1" dirty="0" err="1">
                <a:solidFill>
                  <a:schemeClr val="bg1">
                    <a:lumMod val="50000"/>
                  </a:schemeClr>
                </a:solidFill>
              </a:rPr>
              <a:t>abukhait</a:t>
            </a:r>
            <a:endParaRPr lang="en-US" b="1" dirty="0">
              <a:solidFill>
                <a:schemeClr val="bg1">
                  <a:lumMod val="50000"/>
                </a:schemeClr>
              </a:solidFill>
            </a:endParaRPr>
          </a:p>
          <a:p>
            <a:r>
              <a:rPr lang="en-US" b="1" dirty="0" err="1">
                <a:solidFill>
                  <a:schemeClr val="bg1">
                    <a:lumMod val="50000"/>
                  </a:schemeClr>
                </a:solidFill>
              </a:rPr>
              <a:t>Muna</a:t>
            </a:r>
            <a:r>
              <a:rPr lang="en-US" b="1" dirty="0">
                <a:solidFill>
                  <a:schemeClr val="bg1">
                    <a:lumMod val="50000"/>
                  </a:schemeClr>
                </a:solidFill>
              </a:rPr>
              <a:t> </a:t>
            </a:r>
            <a:r>
              <a:rPr lang="en-US" b="1" dirty="0" err="1">
                <a:solidFill>
                  <a:schemeClr val="bg1">
                    <a:lumMod val="50000"/>
                  </a:schemeClr>
                </a:solidFill>
              </a:rPr>
              <a:t>abazaid</a:t>
            </a:r>
            <a:endParaRPr lang="en-US" b="1" dirty="0">
              <a:solidFill>
                <a:schemeClr val="bg1">
                  <a:lumMod val="50000"/>
                </a:schemeClr>
              </a:solidFill>
            </a:endParaRPr>
          </a:p>
          <a:p>
            <a:r>
              <a:rPr lang="en-US" b="1" dirty="0">
                <a:solidFill>
                  <a:schemeClr val="bg1">
                    <a:lumMod val="50000"/>
                  </a:schemeClr>
                </a:solidFill>
              </a:rPr>
              <a:t>Anas </a:t>
            </a:r>
            <a:r>
              <a:rPr lang="en-US" b="1" dirty="0" err="1">
                <a:solidFill>
                  <a:schemeClr val="bg1">
                    <a:lumMod val="50000"/>
                  </a:schemeClr>
                </a:solidFill>
              </a:rPr>
              <a:t>hassouneh</a:t>
            </a:r>
            <a:endParaRPr lang="ar-JO" b="1" dirty="0">
              <a:solidFill>
                <a:schemeClr val="bg1">
                  <a:lumMod val="50000"/>
                </a:schemeClr>
              </a:solidFill>
            </a:endParaRPr>
          </a:p>
        </p:txBody>
      </p:sp>
      <p:pic>
        <p:nvPicPr>
          <p:cNvPr id="1026" name="Picture 2" descr="C:\Users\MCCC\Desktop\IMG_20180922_103427.png"/>
          <p:cNvPicPr>
            <a:picLocks noChangeAspect="1" noChangeArrowheads="1"/>
          </p:cNvPicPr>
          <p:nvPr/>
        </p:nvPicPr>
        <p:blipFill>
          <a:blip r:embed="rId2" cstate="print"/>
          <a:srcRect/>
          <a:stretch>
            <a:fillRect/>
          </a:stretch>
        </p:blipFill>
        <p:spPr bwMode="auto">
          <a:xfrm>
            <a:off x="6072198" y="2071678"/>
            <a:ext cx="2762250" cy="3171825"/>
          </a:xfrm>
          <a:prstGeom prst="rect">
            <a:avLst/>
          </a:prstGeom>
          <a:noFill/>
        </p:spPr>
      </p:pic>
      <p:sp>
        <p:nvSpPr>
          <p:cNvPr id="5" name="مربع نص 4"/>
          <p:cNvSpPr txBox="1"/>
          <p:nvPr/>
        </p:nvSpPr>
        <p:spPr>
          <a:xfrm>
            <a:off x="1115616" y="5000636"/>
            <a:ext cx="4088496" cy="1077218"/>
          </a:xfrm>
          <a:prstGeom prst="rect">
            <a:avLst/>
          </a:prstGeom>
          <a:noFill/>
        </p:spPr>
        <p:txBody>
          <a:bodyPr wrap="square" rtlCol="1">
            <a:spAutoFit/>
          </a:bodyPr>
          <a:lstStyle/>
          <a:p>
            <a:pPr algn="ctr"/>
            <a:r>
              <a:rPr lang="en-US" sz="3200" b="1" dirty="0"/>
              <a:t>Supervised By </a:t>
            </a:r>
            <a:r>
              <a:rPr lang="en-US" sz="3200" b="1" dirty="0" err="1"/>
              <a:t>Dr.Haytham</a:t>
            </a:r>
            <a:r>
              <a:rPr lang="en-US" sz="3200" b="1" dirty="0"/>
              <a:t> </a:t>
            </a:r>
            <a:r>
              <a:rPr lang="en-US" sz="3200" b="1" dirty="0" err="1"/>
              <a:t>Dmour</a:t>
            </a:r>
            <a:endParaRPr lang="ar-JO" sz="3200" b="1" dirty="0"/>
          </a:p>
        </p:txBody>
      </p:sp>
      <p:sp>
        <p:nvSpPr>
          <p:cNvPr id="4" name="مربع نص 3"/>
          <p:cNvSpPr txBox="1"/>
          <p:nvPr/>
        </p:nvSpPr>
        <p:spPr>
          <a:xfrm>
            <a:off x="5058000" y="-99392"/>
            <a:ext cx="3816424" cy="3154710"/>
          </a:xfrm>
          <a:prstGeom prst="rect">
            <a:avLst/>
          </a:prstGeom>
          <a:noFill/>
        </p:spPr>
        <p:txBody>
          <a:bodyPr wrap="square" rtlCol="0">
            <a:spAutoFit/>
          </a:bodyPr>
          <a:lstStyle/>
          <a:p>
            <a:r>
              <a:rPr lang="en-US" sz="19900" b="1" dirty="0" smtClean="0"/>
              <a:t>VIP</a:t>
            </a:r>
            <a:endParaRPr lang="en-US" sz="19900" b="1" dirty="0"/>
          </a:p>
        </p:txBody>
      </p:sp>
      <p:sp>
        <p:nvSpPr>
          <p:cNvPr id="6" name="مربع نص 5"/>
          <p:cNvSpPr txBox="1"/>
          <p:nvPr/>
        </p:nvSpPr>
        <p:spPr>
          <a:xfrm>
            <a:off x="4355976" y="3686051"/>
            <a:ext cx="2016224" cy="369332"/>
          </a:xfrm>
          <a:prstGeom prst="rect">
            <a:avLst/>
          </a:prstGeom>
          <a:noFill/>
        </p:spPr>
        <p:txBody>
          <a:bodyPr wrap="square" rtlCol="0">
            <a:spAutoFit/>
          </a:bodyPr>
          <a:lstStyle/>
          <a:p>
            <a:r>
              <a:rPr lang="ar-JO" dirty="0" smtClean="0">
                <a:solidFill>
                  <a:srgbClr val="C00000"/>
                </a:solidFill>
              </a:rPr>
              <a:t>كلام الدكتور </a:t>
            </a:r>
            <a:r>
              <a:rPr lang="ar-JO" dirty="0" err="1" smtClean="0">
                <a:solidFill>
                  <a:srgbClr val="C00000"/>
                </a:solidFill>
              </a:rPr>
              <a:t>بالاحمر</a:t>
            </a:r>
            <a:r>
              <a:rPr lang="ar-JO" dirty="0" smtClean="0">
                <a:solidFill>
                  <a:srgbClr val="C00000"/>
                </a:solidFill>
              </a:rPr>
              <a:t> </a:t>
            </a:r>
            <a:endParaRPr lang="en-US"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lstStyle/>
          <a:p>
            <a:r>
              <a:rPr lang="en-US" b="1" dirty="0">
                <a:solidFill>
                  <a:srgbClr val="C00000"/>
                </a:solidFill>
                <a:latin typeface="Palatino Linotype" pitchFamily="18" charset="0"/>
              </a:rPr>
              <a:t>Recurrent Abdominal Pain</a:t>
            </a:r>
          </a:p>
        </p:txBody>
      </p:sp>
      <p:sp>
        <p:nvSpPr>
          <p:cNvPr id="3" name="Subtitle 2"/>
          <p:cNvSpPr>
            <a:spLocks noGrp="1"/>
          </p:cNvSpPr>
          <p:nvPr>
            <p:ph type="subTitle" idx="1"/>
          </p:nvPr>
        </p:nvSpPr>
        <p:spPr/>
        <p:txBody>
          <a:bodyPr/>
          <a:lstStyle/>
          <a:p>
            <a:r>
              <a:rPr lang="en-US" dirty="0" err="1"/>
              <a:t>Mazen</a:t>
            </a:r>
            <a:r>
              <a:rPr lang="en-US" dirty="0"/>
              <a:t> </a:t>
            </a:r>
            <a:r>
              <a:rPr lang="en-US" dirty="0" err="1"/>
              <a:t>basem</a:t>
            </a:r>
            <a:r>
              <a:rPr lang="en-US" dirty="0"/>
              <a:t> M.S</a:t>
            </a:r>
          </a:p>
        </p:txBody>
      </p:sp>
      <p:pic>
        <p:nvPicPr>
          <p:cNvPr id="11266" name="Picture 2" descr="Image result for baby in pain"/>
          <p:cNvPicPr>
            <a:picLocks noChangeAspect="1" noChangeArrowheads="1"/>
          </p:cNvPicPr>
          <p:nvPr/>
        </p:nvPicPr>
        <p:blipFill>
          <a:blip r:embed="rId2" cstate="print"/>
          <a:srcRect/>
          <a:stretch>
            <a:fillRect/>
          </a:stretch>
        </p:blipFill>
        <p:spPr bwMode="auto">
          <a:xfrm>
            <a:off x="1981200" y="2743200"/>
            <a:ext cx="5715000" cy="37909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a:buNone/>
            </a:pPr>
            <a:r>
              <a:rPr lang="en-US" sz="2400" b="1" dirty="0"/>
              <a:t>Abdominal pain  is one of the commonest symptom in children</a:t>
            </a:r>
          </a:p>
          <a:p>
            <a:pPr algn="l">
              <a:buNone/>
            </a:pPr>
            <a:endParaRPr lang="en-US" sz="2400" b="1" dirty="0"/>
          </a:p>
          <a:p>
            <a:pPr algn="l">
              <a:buNone/>
            </a:pPr>
            <a:r>
              <a:rPr lang="en-US" sz="2400" b="1" dirty="0"/>
              <a:t>Often it is acute in onset and can be INT. or extra INT. </a:t>
            </a:r>
          </a:p>
          <a:p>
            <a:pPr algn="l">
              <a:buNone/>
            </a:pPr>
            <a:endParaRPr lang="en-US" sz="2400" b="1" dirty="0"/>
          </a:p>
          <a:p>
            <a:pPr algn="l">
              <a:buNone/>
            </a:pPr>
            <a:r>
              <a:rPr lang="en-US" sz="2400" b="1" dirty="0"/>
              <a:t>GIT </a:t>
            </a:r>
            <a:r>
              <a:rPr lang="en-US" sz="2400" b="1" dirty="0" err="1"/>
              <a:t>infec</a:t>
            </a:r>
            <a:r>
              <a:rPr lang="en-US" sz="2400" b="1" dirty="0"/>
              <a:t>. , dietary , UTI , sinister surgical conditions like appendicitis</a:t>
            </a:r>
            <a:r>
              <a:rPr lang="en-US" sz="2000" b="1" dirty="0"/>
              <a:t>.</a:t>
            </a:r>
          </a:p>
          <a:p>
            <a:pPr>
              <a:buNone/>
            </a:pPr>
            <a:endParaRPr lang="en-US" sz="2000" b="1" dirty="0"/>
          </a:p>
          <a:p>
            <a:pPr>
              <a:buNone/>
            </a:pP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a:buNone/>
            </a:pPr>
            <a:r>
              <a:rPr lang="en-US" sz="2400" b="1" dirty="0"/>
              <a:t>If you manage right, no chronic </a:t>
            </a:r>
            <a:r>
              <a:rPr lang="en-US" sz="2400" b="1" dirty="0" err="1"/>
              <a:t>sequelae</a:t>
            </a:r>
            <a:r>
              <a:rPr lang="en-US" sz="2400" b="1" dirty="0"/>
              <a:t> will occur …</a:t>
            </a:r>
          </a:p>
          <a:p>
            <a:pPr algn="l">
              <a:buNone/>
            </a:pPr>
            <a:endParaRPr lang="en-US" sz="2400" b="1" dirty="0"/>
          </a:p>
          <a:p>
            <a:pPr algn="l">
              <a:buNone/>
            </a:pPr>
            <a:r>
              <a:rPr lang="en-US" sz="2400" b="1" dirty="0"/>
              <a:t>Difficulties ? Yes</a:t>
            </a:r>
          </a:p>
          <a:p>
            <a:pPr algn="l">
              <a:buNone/>
            </a:pPr>
            <a:r>
              <a:rPr lang="en-US" sz="2400" b="1" dirty="0"/>
              <a:t>History is 2</a:t>
            </a:r>
            <a:r>
              <a:rPr lang="en-US" sz="2400" b="1" baseline="30000" dirty="0"/>
              <a:t>nd</a:t>
            </a:r>
            <a:r>
              <a:rPr lang="en-US" sz="2400" b="1" dirty="0"/>
              <a:t> hand , taken from the parents or caregivers of the child reaction</a:t>
            </a:r>
          </a:p>
          <a:p>
            <a:endParaRPr lang="en-US" sz="2400" dirty="0"/>
          </a:p>
        </p:txBody>
      </p:sp>
      <p:pic>
        <p:nvPicPr>
          <p:cNvPr id="4" name="Picture 2" descr="Image result for thinking"/>
          <p:cNvPicPr>
            <a:picLocks noChangeAspect="1" noChangeArrowheads="1"/>
          </p:cNvPicPr>
          <p:nvPr/>
        </p:nvPicPr>
        <p:blipFill>
          <a:blip r:embed="rId2" cstate="print"/>
          <a:srcRect/>
          <a:stretch>
            <a:fillRect/>
          </a:stretch>
        </p:blipFill>
        <p:spPr bwMode="auto">
          <a:xfrm>
            <a:off x="2000250" y="3657600"/>
            <a:ext cx="7143750" cy="32003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a:buNone/>
            </a:pPr>
            <a:r>
              <a:rPr lang="en-US" sz="2400" b="1" dirty="0"/>
              <a:t>It is common, and it affects 10-20% of school-age children</a:t>
            </a:r>
          </a:p>
          <a:p>
            <a:pPr algn="l">
              <a:buNone/>
            </a:pPr>
            <a:endParaRPr lang="en-US" sz="2400" b="1" dirty="0"/>
          </a:p>
          <a:p>
            <a:pPr algn="l">
              <a:buNone/>
            </a:pPr>
            <a:r>
              <a:rPr lang="en-US" sz="2400" b="1" dirty="0" err="1"/>
              <a:t>Apley</a:t>
            </a:r>
            <a:r>
              <a:rPr lang="en-US" sz="2400" b="1" dirty="0"/>
              <a:t> &amp; </a:t>
            </a:r>
            <a:r>
              <a:rPr lang="en-US" sz="2400" b="1" dirty="0" err="1"/>
              <a:t>Naish</a:t>
            </a:r>
            <a:r>
              <a:rPr lang="en-US" sz="2400" b="1" dirty="0"/>
              <a:t> documented that the vast majority are due to psychogenic in origin rather than being organic in cause…</a:t>
            </a:r>
          </a:p>
          <a:p>
            <a:pPr algn="l">
              <a:buNone/>
            </a:pPr>
            <a:endParaRPr lang="en-US" sz="2400" b="1" dirty="0"/>
          </a:p>
          <a:p>
            <a:pPr algn="l">
              <a:buNone/>
            </a:pPr>
            <a:r>
              <a:rPr lang="en-US" sz="2400" b="1" dirty="0"/>
              <a:t>The localization of pain is vague,,, and were able to localize it would be in the central area of the abdomen </a:t>
            </a:r>
          </a:p>
          <a:p>
            <a:pPr algn="l">
              <a:buNone/>
            </a:pPr>
            <a:endParaRPr lang="en-US" sz="2400" b="1" dirty="0"/>
          </a:p>
          <a:p>
            <a:pPr algn="l">
              <a:buNone/>
            </a:pPr>
            <a:r>
              <a:rPr lang="en-US" sz="2400" b="1" dirty="0"/>
              <a:t>Severity and frequency are not related to the </a:t>
            </a:r>
            <a:r>
              <a:rPr lang="en-US" sz="2400" b="1" dirty="0" err="1"/>
              <a:t>ateiology</a:t>
            </a:r>
            <a:r>
              <a:rPr lang="en-US" sz="2000" dirty="0"/>
              <a:t> </a:t>
            </a:r>
          </a:p>
          <a:p>
            <a:pPr>
              <a:buNone/>
            </a:pP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b="1" dirty="0"/>
              <a:t>RAP “ duration of painful periods and its frequency”</a:t>
            </a:r>
          </a:p>
          <a:p>
            <a:endParaRPr lang="en-US" dirty="0"/>
          </a:p>
          <a:p>
            <a:pPr>
              <a:buNone/>
            </a:pPr>
            <a:r>
              <a:rPr lang="en-US" sz="2000" dirty="0"/>
              <a:t>The accepted duration : at least 3 months in the preceding period , and over this 3 months period , there are 3 episodes of pain that are sever enough to affect the daily activity of the affected patients.</a:t>
            </a:r>
          </a:p>
          <a:p>
            <a:pPr>
              <a:buNone/>
            </a:pPr>
            <a:r>
              <a:rPr lang="en-US" sz="2000" dirty="0"/>
              <a:t>With advancing technology and medicine , more organic causes have been identified but still functional is the most common cause.</a:t>
            </a:r>
          </a:p>
          <a:p>
            <a:pPr>
              <a:buNone/>
            </a:pP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l" rtl="0"/>
            <a:r>
              <a:rPr lang="en-US" dirty="0"/>
              <a:t>Organic causes of RAP</a:t>
            </a:r>
          </a:p>
          <a:p>
            <a:endParaRPr lang="en-US" dirty="0"/>
          </a:p>
          <a:p>
            <a:pPr algn="l">
              <a:buNone/>
            </a:pPr>
            <a:r>
              <a:rPr lang="en-US" sz="2400" b="1" i="1" u="sng" dirty="0" err="1">
                <a:solidFill>
                  <a:srgbClr val="92D050"/>
                </a:solidFill>
              </a:rPr>
              <a:t>H.Pylori</a:t>
            </a:r>
            <a:r>
              <a:rPr lang="en-US" sz="2400" b="1" i="1" u="sng" dirty="0">
                <a:solidFill>
                  <a:srgbClr val="92D050"/>
                </a:solidFill>
              </a:rPr>
              <a:t> infection </a:t>
            </a:r>
            <a:r>
              <a:rPr lang="en-US" sz="2000" dirty="0"/>
              <a:t>; even </a:t>
            </a:r>
            <a:r>
              <a:rPr lang="en-US" sz="2000" dirty="0" err="1"/>
              <a:t>tho</a:t>
            </a:r>
            <a:r>
              <a:rPr lang="en-US" sz="2000" dirty="0"/>
              <a:t> it has been studied well and understood well in the adult age group but in the pediatric age group it is still far clear from being understood.</a:t>
            </a:r>
          </a:p>
          <a:p>
            <a:pPr algn="l">
              <a:buNone/>
            </a:pPr>
            <a:r>
              <a:rPr lang="en-US" sz="2000" dirty="0"/>
              <a:t>In developed countries and in a patient having </a:t>
            </a:r>
            <a:r>
              <a:rPr lang="en-US" sz="2000" dirty="0" err="1"/>
              <a:t>dudenal</a:t>
            </a:r>
            <a:r>
              <a:rPr lang="en-US" sz="2000" dirty="0"/>
              <a:t> ulcer, even after eradication the ulcer persist , while in a lot of cases in the developing countries the child might have it and still be asymptomatic </a:t>
            </a:r>
          </a:p>
          <a:p>
            <a:pPr algn="l">
              <a:buNone/>
            </a:pPr>
            <a:endParaRPr lang="en-US" sz="2000" dirty="0"/>
          </a:p>
          <a:p>
            <a:pPr algn="l">
              <a:buNone/>
            </a:pPr>
            <a:r>
              <a:rPr lang="en-US" sz="2000" dirty="0"/>
              <a:t>The pain persist even with total eradication of the bacterium </a:t>
            </a:r>
          </a:p>
          <a:p>
            <a:pPr algn="l">
              <a:buNone/>
            </a:pPr>
            <a:r>
              <a:rPr lang="en-US" sz="2000" dirty="0"/>
              <a:t>The diagnosis of </a:t>
            </a:r>
            <a:r>
              <a:rPr lang="en-US" sz="2000" i="1" dirty="0"/>
              <a:t>H. pylori</a:t>
            </a:r>
            <a:r>
              <a:rPr lang="en-US" sz="2000" dirty="0"/>
              <a:t> should be properly made with positive urea breath test, rapid </a:t>
            </a:r>
            <a:r>
              <a:rPr lang="en-US" sz="2000" dirty="0" err="1"/>
              <a:t>urease</a:t>
            </a:r>
            <a:r>
              <a:rPr lang="en-US" sz="2000" dirty="0"/>
              <a:t> test or histology.</a:t>
            </a:r>
          </a:p>
        </p:txBody>
      </p:sp>
      <p:pic>
        <p:nvPicPr>
          <p:cNvPr id="7170" name="Picture 2" descr="Image result for h pylori"/>
          <p:cNvPicPr>
            <a:picLocks noChangeAspect="1" noChangeArrowheads="1"/>
          </p:cNvPicPr>
          <p:nvPr/>
        </p:nvPicPr>
        <p:blipFill>
          <a:blip r:embed="rId3" cstate="print"/>
          <a:srcRect/>
          <a:stretch>
            <a:fillRect/>
          </a:stretch>
        </p:blipFill>
        <p:spPr bwMode="auto">
          <a:xfrm>
            <a:off x="5486400" y="0"/>
            <a:ext cx="3657600" cy="244144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a:r>
              <a:rPr lang="en-US" sz="2400" b="1" u="sng" dirty="0" err="1">
                <a:solidFill>
                  <a:srgbClr val="92D050"/>
                </a:solidFill>
              </a:rPr>
              <a:t>Eosinophilic</a:t>
            </a:r>
            <a:r>
              <a:rPr lang="en-US" sz="2400" b="1" u="sng" dirty="0">
                <a:solidFill>
                  <a:srgbClr val="92D050"/>
                </a:solidFill>
              </a:rPr>
              <a:t> </a:t>
            </a:r>
            <a:r>
              <a:rPr lang="en-US" sz="2400" b="1" u="sng" dirty="0" err="1">
                <a:solidFill>
                  <a:srgbClr val="92D050"/>
                </a:solidFill>
              </a:rPr>
              <a:t>oesophagitis</a:t>
            </a:r>
            <a:r>
              <a:rPr lang="en-US" sz="2400" b="1" u="sng" dirty="0">
                <a:solidFill>
                  <a:srgbClr val="92D050"/>
                </a:solidFill>
              </a:rPr>
              <a:t> </a:t>
            </a:r>
            <a:r>
              <a:rPr lang="en-US" sz="1800" dirty="0">
                <a:solidFill>
                  <a:srgbClr val="92D050"/>
                </a:solidFill>
              </a:rPr>
              <a:t>and </a:t>
            </a:r>
            <a:r>
              <a:rPr lang="en-US" sz="2400" b="1" u="sng" dirty="0">
                <a:solidFill>
                  <a:srgbClr val="92D050"/>
                </a:solidFill>
              </a:rPr>
              <a:t>reflux </a:t>
            </a:r>
            <a:r>
              <a:rPr lang="en-US" sz="2400" b="1" u="sng" dirty="0" err="1">
                <a:solidFill>
                  <a:srgbClr val="92D050"/>
                </a:solidFill>
              </a:rPr>
              <a:t>oesophagitis</a:t>
            </a:r>
            <a:endParaRPr lang="en-US" sz="2400" b="1" u="sng" dirty="0">
              <a:solidFill>
                <a:srgbClr val="92D050"/>
              </a:solidFill>
            </a:endParaRPr>
          </a:p>
          <a:p>
            <a:pPr algn="l"/>
            <a:endParaRPr lang="en-US" sz="1800" dirty="0"/>
          </a:p>
          <a:p>
            <a:pPr algn="l">
              <a:buNone/>
            </a:pPr>
            <a:r>
              <a:rPr lang="en-US" sz="1800" dirty="0" err="1"/>
              <a:t>Oesophagitis</a:t>
            </a:r>
            <a:r>
              <a:rPr lang="en-US" sz="1800" dirty="0"/>
              <a:t> is a well established cause for </a:t>
            </a:r>
            <a:r>
              <a:rPr lang="en-US" sz="1800" dirty="0" err="1"/>
              <a:t>epigastric</a:t>
            </a:r>
            <a:r>
              <a:rPr lang="en-US" sz="1800" dirty="0"/>
              <a:t> pain in children </a:t>
            </a:r>
          </a:p>
          <a:p>
            <a:pPr algn="l">
              <a:buNone/>
            </a:pPr>
            <a:r>
              <a:rPr lang="en-US" sz="1800" dirty="0" err="1"/>
              <a:t>GEReflux</a:t>
            </a:r>
            <a:r>
              <a:rPr lang="en-US" sz="1800" dirty="0"/>
              <a:t> is common in young infants and most cases but they usually improve upon </a:t>
            </a:r>
          </a:p>
          <a:p>
            <a:pPr algn="l">
              <a:buNone/>
            </a:pPr>
            <a:r>
              <a:rPr lang="en-US" sz="1800" dirty="0"/>
              <a:t>Introduction of solid food and when children assume an erect posture </a:t>
            </a:r>
          </a:p>
          <a:p>
            <a:pPr algn="l">
              <a:buNone/>
            </a:pPr>
            <a:r>
              <a:rPr lang="en-US" sz="1800" dirty="0"/>
              <a:t>Therefore, minority of them progress their symptoms beyond 2 years of life</a:t>
            </a:r>
          </a:p>
          <a:p>
            <a:pPr algn="l">
              <a:buNone/>
            </a:pPr>
            <a:endParaRPr lang="en-US" sz="1800" dirty="0"/>
          </a:p>
          <a:p>
            <a:pPr algn="l">
              <a:buNone/>
            </a:pPr>
            <a:r>
              <a:rPr lang="en-US" sz="1800" dirty="0"/>
              <a:t>GER can occur with over eating , obesity &amp; sedentary life style</a:t>
            </a:r>
          </a:p>
          <a:p>
            <a:pPr algn="l">
              <a:buNone/>
            </a:pPr>
            <a:endParaRPr lang="en-US" sz="1800" dirty="0"/>
          </a:p>
          <a:p>
            <a:pPr algn="l">
              <a:buNone/>
            </a:pPr>
            <a:r>
              <a:rPr lang="en-US" sz="1800" dirty="0"/>
              <a:t>EE; increase in frequency over time in developing or developed countries </a:t>
            </a:r>
          </a:p>
          <a:p>
            <a:pPr algn="l">
              <a:buNone/>
            </a:pPr>
            <a:r>
              <a:rPr lang="en-US" sz="1800" dirty="0"/>
              <a:t>The only way to diagnose is with mucosal biopsy </a:t>
            </a:r>
          </a:p>
          <a:p>
            <a:pPr algn="l">
              <a:buNone/>
            </a:pPr>
            <a:r>
              <a:rPr lang="en-US" sz="1800" dirty="0"/>
              <a:t>The etiology is allergy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8674" name="Picture 2" descr="Image result for esophagitis in pediatric"/>
          <p:cNvPicPr>
            <a:picLocks noChangeAspect="1" noChangeArrowheads="1"/>
          </p:cNvPicPr>
          <p:nvPr/>
        </p:nvPicPr>
        <p:blipFill>
          <a:blip r:embed="rId2" cstate="print"/>
          <a:srcRect/>
          <a:stretch>
            <a:fillRect/>
          </a:stretch>
        </p:blipFill>
        <p:spPr bwMode="auto">
          <a:xfrm>
            <a:off x="381000" y="3113243"/>
            <a:ext cx="8763000" cy="3744757"/>
          </a:xfrm>
          <a:prstGeom prst="rect">
            <a:avLst/>
          </a:prstGeom>
          <a:noFill/>
        </p:spPr>
      </p:pic>
      <p:pic>
        <p:nvPicPr>
          <p:cNvPr id="28676" name="Picture 4" descr="Image result for eosinophilic esophagitis"/>
          <p:cNvPicPr>
            <a:picLocks noChangeAspect="1" noChangeArrowheads="1"/>
          </p:cNvPicPr>
          <p:nvPr/>
        </p:nvPicPr>
        <p:blipFill>
          <a:blip r:embed="rId3" cstate="print"/>
          <a:srcRect/>
          <a:stretch>
            <a:fillRect/>
          </a:stretch>
        </p:blipFill>
        <p:spPr bwMode="auto">
          <a:xfrm>
            <a:off x="533400" y="228600"/>
            <a:ext cx="8610600" cy="320992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l">
              <a:buNone/>
            </a:pPr>
            <a:r>
              <a:rPr lang="en-US" sz="2400" b="1" u="sng" dirty="0">
                <a:solidFill>
                  <a:srgbClr val="C00000"/>
                </a:solidFill>
              </a:rPr>
              <a:t>Carbohydrate intolerance;</a:t>
            </a:r>
          </a:p>
          <a:p>
            <a:pPr algn="l">
              <a:buNone/>
            </a:pPr>
            <a:r>
              <a:rPr lang="en-US" sz="2000" dirty="0"/>
              <a:t>In Asia it is a common cause of RAP , the main </a:t>
            </a:r>
            <a:r>
              <a:rPr lang="en-US" sz="2000" dirty="0" err="1"/>
              <a:t>carb</a:t>
            </a:r>
            <a:r>
              <a:rPr lang="en-US" sz="2000" dirty="0"/>
              <a:t> is Lactose , which is present in Mammalian milk.</a:t>
            </a:r>
          </a:p>
          <a:p>
            <a:pPr algn="l">
              <a:buNone/>
            </a:pPr>
            <a:endParaRPr lang="en-US" sz="2000" dirty="0"/>
          </a:p>
          <a:p>
            <a:pPr algn="l">
              <a:buNone/>
            </a:pPr>
            <a:r>
              <a:rPr lang="en-US" sz="2000" dirty="0"/>
              <a:t>Its not easy to know because it has an insidious onset.</a:t>
            </a:r>
          </a:p>
          <a:p>
            <a:pPr algn="l">
              <a:buNone/>
            </a:pPr>
            <a:r>
              <a:rPr lang="en-US" sz="2000" dirty="0"/>
              <a:t>And specially that it occurs after hours of milk ingestion </a:t>
            </a:r>
          </a:p>
          <a:p>
            <a:pPr algn="l">
              <a:buNone/>
            </a:pPr>
            <a:endParaRPr lang="en-US" sz="2000" dirty="0"/>
          </a:p>
          <a:p>
            <a:pPr algn="l">
              <a:buNone/>
            </a:pPr>
            <a:r>
              <a:rPr lang="en-US" sz="2000" dirty="0">
                <a:solidFill>
                  <a:srgbClr val="000000"/>
                </a:solidFill>
                <a:latin typeface="Times New Roman"/>
              </a:rPr>
              <a:t>is associated with increase in flatulence, with or without </a:t>
            </a:r>
            <a:r>
              <a:rPr lang="en-US" sz="2000" dirty="0" err="1">
                <a:solidFill>
                  <a:srgbClr val="000000"/>
                </a:solidFill>
                <a:latin typeface="Times New Roman"/>
              </a:rPr>
              <a:t>diarrhoea</a:t>
            </a:r>
            <a:r>
              <a:rPr lang="en-US" sz="2000" dirty="0">
                <a:solidFill>
                  <a:srgbClr val="000000"/>
                </a:solidFill>
                <a:latin typeface="Times New Roman"/>
              </a:rPr>
              <a:t>. Other carbohydrates that may be responsible for RAP include </a:t>
            </a:r>
            <a:r>
              <a:rPr lang="en-US" sz="2000" dirty="0" err="1">
                <a:solidFill>
                  <a:srgbClr val="000000"/>
                </a:solidFill>
                <a:latin typeface="Times New Roman"/>
              </a:rPr>
              <a:t>sorbitol</a:t>
            </a:r>
            <a:r>
              <a:rPr lang="en-US" sz="2000" dirty="0">
                <a:solidFill>
                  <a:srgbClr val="000000"/>
                </a:solidFill>
                <a:latin typeface="Times New Roman"/>
              </a:rPr>
              <a:t>, a food additive </a:t>
            </a:r>
          </a:p>
          <a:p>
            <a:pPr algn="l">
              <a:buNone/>
            </a:pPr>
            <a:endParaRPr lang="en-US" sz="2000" dirty="0">
              <a:solidFill>
                <a:srgbClr val="000000"/>
              </a:solidFill>
              <a:latin typeface="Times New Roman"/>
            </a:endParaRPr>
          </a:p>
          <a:p>
            <a:pPr algn="l">
              <a:buNone/>
            </a:pPr>
            <a:r>
              <a:rPr lang="en-US" sz="2000" dirty="0">
                <a:solidFill>
                  <a:srgbClr val="000000"/>
                </a:solidFill>
                <a:latin typeface="Times New Roman"/>
              </a:rPr>
              <a:t>Clinical diagnosis : withdrawal and challenge test </a:t>
            </a:r>
          </a:p>
          <a:p>
            <a:pPr algn="l">
              <a:buNone/>
            </a:pPr>
            <a:r>
              <a:rPr lang="en-US" sz="2000" dirty="0">
                <a:solidFill>
                  <a:srgbClr val="000000"/>
                </a:solidFill>
                <a:latin typeface="Times New Roman"/>
              </a:rPr>
              <a:t>No tests required </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38200"/>
            <a:ext cx="8229600" cy="5715000"/>
          </a:xfrm>
        </p:spPr>
        <p:txBody>
          <a:bodyPr>
            <a:normAutofit/>
          </a:bodyPr>
          <a:lstStyle/>
          <a:p>
            <a:pPr algn="l"/>
            <a:r>
              <a:rPr lang="en-US" b="1" u="sng" dirty="0">
                <a:solidFill>
                  <a:srgbClr val="C00000"/>
                </a:solidFill>
              </a:rPr>
              <a:t>Familial Mediterranean Fever</a:t>
            </a:r>
          </a:p>
          <a:p>
            <a:pPr algn="l">
              <a:buNone/>
            </a:pPr>
            <a:r>
              <a:rPr lang="en-US" sz="2000" dirty="0"/>
              <a:t>FMF is a recessive genetic disease associated with </a:t>
            </a:r>
            <a:r>
              <a:rPr lang="en-US" sz="2000" dirty="0" err="1"/>
              <a:t>missense</a:t>
            </a:r>
            <a:r>
              <a:rPr lang="en-US" sz="2000" dirty="0"/>
              <a:t> and nonsense mutations in the </a:t>
            </a:r>
            <a:r>
              <a:rPr lang="en-US" sz="2000" i="1" dirty="0"/>
              <a:t>MEFV</a:t>
            </a:r>
            <a:r>
              <a:rPr lang="en-US" sz="2000" dirty="0"/>
              <a:t> gene, which is located on the short arm of chromosome 16. This gene codes for the protein known as </a:t>
            </a:r>
            <a:r>
              <a:rPr lang="en-US" sz="2000" dirty="0" err="1"/>
              <a:t>pyrin</a:t>
            </a:r>
            <a:r>
              <a:rPr lang="en-US" sz="2000" dirty="0"/>
              <a:t> or </a:t>
            </a:r>
            <a:r>
              <a:rPr lang="en-US" sz="2000" dirty="0" err="1"/>
              <a:t>marenostrin</a:t>
            </a:r>
            <a:r>
              <a:rPr lang="en-US" sz="2000" dirty="0"/>
              <a:t>.</a:t>
            </a:r>
          </a:p>
          <a:p>
            <a:pPr algn="l"/>
            <a:endParaRPr lang="en-US" sz="2000" dirty="0"/>
          </a:p>
          <a:p>
            <a:pPr algn="l">
              <a:buNone/>
            </a:pPr>
            <a:r>
              <a:rPr lang="en-US" sz="2000" dirty="0"/>
              <a:t>usually occurs in people of Mediterranean origin including Sephardic Jews, Mizrahi Jews, Armenians, Azerbaijanis, Arabs.</a:t>
            </a:r>
          </a:p>
          <a:p>
            <a:pPr algn="l">
              <a:buNone/>
            </a:pPr>
            <a:endParaRPr lang="en-US" sz="2000" dirty="0"/>
          </a:p>
          <a:p>
            <a:pPr algn="l"/>
            <a:r>
              <a:rPr lang="en-US" sz="2000" b="1" dirty="0"/>
              <a:t>Attacks ; seven type of attacks</a:t>
            </a:r>
          </a:p>
          <a:p>
            <a:pPr algn="l">
              <a:buNone/>
            </a:pPr>
            <a:r>
              <a:rPr lang="en-US" sz="2000" dirty="0"/>
              <a:t>Abdominal , joint , chest , scrotal , </a:t>
            </a:r>
            <a:r>
              <a:rPr lang="en-US" sz="2000" dirty="0" err="1"/>
              <a:t>myalgia</a:t>
            </a:r>
            <a:r>
              <a:rPr lang="en-US" sz="2000" dirty="0"/>
              <a:t> , fever , </a:t>
            </a:r>
            <a:r>
              <a:rPr lang="en-US" sz="2000" dirty="0" err="1"/>
              <a:t>erysipeloid</a:t>
            </a:r>
            <a:r>
              <a:rPr lang="en-US" sz="2000" dirty="0"/>
              <a:t>(skin like </a:t>
            </a:r>
            <a:r>
              <a:rPr lang="en-US" sz="2000" dirty="0" err="1"/>
              <a:t>cellulitis</a:t>
            </a:r>
            <a:r>
              <a:rPr lang="en-US" sz="2000" dirty="0"/>
              <a:t>) </a:t>
            </a:r>
          </a:p>
          <a:p>
            <a:pPr algn="l">
              <a:buNone/>
            </a:pPr>
            <a:endParaRPr lang="en-US" sz="2000" dirty="0"/>
          </a:p>
          <a:p>
            <a:pPr algn="l"/>
            <a:r>
              <a:rPr lang="en-US" sz="2000" dirty="0"/>
              <a:t>Peritoneal symptoms; Almost all patients with FMF experience abdominal episodes. Abdominal pain develops, and may progress to peritonitis</a:t>
            </a:r>
          </a:p>
          <a:p>
            <a:pPr>
              <a:buNone/>
            </a:pP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619672" y="1556792"/>
            <a:ext cx="5832648" cy="2585323"/>
          </a:xfrm>
          <a:prstGeom prst="rect">
            <a:avLst/>
          </a:prstGeom>
          <a:noFill/>
        </p:spPr>
        <p:txBody>
          <a:bodyPr wrap="square" rtlCol="0">
            <a:spAutoFit/>
          </a:bodyPr>
          <a:lstStyle/>
          <a:p>
            <a:pPr algn="l"/>
            <a:r>
              <a:rPr lang="en-US" dirty="0" smtClean="0">
                <a:solidFill>
                  <a:srgbClr val="FF0000"/>
                </a:solidFill>
              </a:rPr>
              <a:t>In general : as constipation </a:t>
            </a:r>
            <a:r>
              <a:rPr lang="en-US" dirty="0" err="1" smtClean="0">
                <a:solidFill>
                  <a:srgbClr val="FF0000"/>
                </a:solidFill>
              </a:rPr>
              <a:t>siminar</a:t>
            </a:r>
            <a:r>
              <a:rPr lang="en-US" dirty="0" smtClean="0">
                <a:solidFill>
                  <a:srgbClr val="FF0000"/>
                </a:solidFill>
              </a:rPr>
              <a:t> </a:t>
            </a:r>
          </a:p>
          <a:p>
            <a:pPr algn="l"/>
            <a:endParaRPr lang="en-US" dirty="0">
              <a:solidFill>
                <a:srgbClr val="FF0000"/>
              </a:solidFill>
            </a:endParaRPr>
          </a:p>
          <a:p>
            <a:pPr algn="l"/>
            <a:r>
              <a:rPr lang="en-US" dirty="0" smtClean="0">
                <a:solidFill>
                  <a:srgbClr val="FF0000"/>
                </a:solidFill>
              </a:rPr>
              <a:t>There are functional and organic abdominal pain </a:t>
            </a:r>
          </a:p>
          <a:p>
            <a:pPr algn="l"/>
            <a:endParaRPr lang="en-US" dirty="0">
              <a:solidFill>
                <a:srgbClr val="FF0000"/>
              </a:solidFill>
            </a:endParaRPr>
          </a:p>
          <a:p>
            <a:pPr algn="l" rtl="0"/>
            <a:r>
              <a:rPr lang="en-US" dirty="0" smtClean="0">
                <a:solidFill>
                  <a:srgbClr val="FF0000"/>
                </a:solidFill>
              </a:rPr>
              <a:t>In </a:t>
            </a:r>
            <a:r>
              <a:rPr lang="en-US" dirty="0" err="1" smtClean="0">
                <a:solidFill>
                  <a:srgbClr val="FF0000"/>
                </a:solidFill>
              </a:rPr>
              <a:t>hx</a:t>
            </a:r>
            <a:r>
              <a:rPr lang="en-US" dirty="0" smtClean="0">
                <a:solidFill>
                  <a:srgbClr val="FF0000"/>
                </a:solidFill>
              </a:rPr>
              <a:t> and ex : try to rule out organic causes by presence of red flags (see next) ,  otherwise its functional so </a:t>
            </a:r>
            <a:r>
              <a:rPr lang="en-US" dirty="0">
                <a:solidFill>
                  <a:srgbClr val="FF0000"/>
                </a:solidFill>
              </a:rPr>
              <a:t> </a:t>
            </a:r>
            <a:r>
              <a:rPr lang="en-US" dirty="0" smtClean="0">
                <a:solidFill>
                  <a:srgbClr val="FF0000"/>
                </a:solidFill>
              </a:rPr>
              <a:t>management in general : reassure the parents   , symptomatic treatment (as anti </a:t>
            </a:r>
            <a:r>
              <a:rPr lang="en-US" dirty="0" err="1" smtClean="0">
                <a:solidFill>
                  <a:srgbClr val="FF0000"/>
                </a:solidFill>
              </a:rPr>
              <a:t>spasmodics</a:t>
            </a:r>
            <a:r>
              <a:rPr lang="en-US" dirty="0" smtClean="0">
                <a:solidFill>
                  <a:srgbClr val="FF0000"/>
                </a:solidFill>
              </a:rPr>
              <a:t>)  and follow up  , in sever cases may use </a:t>
            </a:r>
            <a:r>
              <a:rPr lang="en-US" dirty="0" err="1" smtClean="0">
                <a:solidFill>
                  <a:srgbClr val="FF0000"/>
                </a:solidFill>
              </a:rPr>
              <a:t>antidepressent</a:t>
            </a:r>
            <a:r>
              <a:rPr lang="en-US" dirty="0" smtClean="0">
                <a:solidFill>
                  <a:srgbClr val="FF0000"/>
                </a:solidFill>
              </a:rPr>
              <a:t> </a:t>
            </a:r>
            <a:endParaRPr lang="en-US" dirty="0">
              <a:solidFill>
                <a:srgbClr val="FF0000"/>
              </a:solidFill>
            </a:endParaRPr>
          </a:p>
        </p:txBody>
      </p:sp>
      <p:sp>
        <p:nvSpPr>
          <p:cNvPr id="5" name="نجمة ذات 5 نقاط 4"/>
          <p:cNvSpPr/>
          <p:nvPr/>
        </p:nvSpPr>
        <p:spPr>
          <a:xfrm>
            <a:off x="5292080" y="332656"/>
            <a:ext cx="648072"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533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a:r>
              <a:rPr lang="en-US" sz="2000" dirty="0"/>
              <a:t>Pleural and pericardial symptoms; 25-80% of patients reporting </a:t>
            </a:r>
            <a:r>
              <a:rPr lang="en-US" sz="2000" dirty="0" err="1"/>
              <a:t>pleuritic</a:t>
            </a:r>
            <a:r>
              <a:rPr lang="en-US" sz="2000" dirty="0"/>
              <a:t> episodes…. </a:t>
            </a:r>
          </a:p>
          <a:p>
            <a:pPr algn="l"/>
            <a:endParaRPr lang="en-US" sz="2000" dirty="0"/>
          </a:p>
          <a:p>
            <a:pPr algn="l"/>
            <a:r>
              <a:rPr lang="en-US" sz="2000" dirty="0"/>
              <a:t>Synovial symptoms ; 25-75% … </a:t>
            </a:r>
          </a:p>
          <a:p>
            <a:pPr algn="l">
              <a:buNone/>
            </a:pPr>
            <a:r>
              <a:rPr lang="en-US" sz="2000" dirty="0"/>
              <a:t>It resembles gout in their acute onset and intensity…Knees, ankles, and wrists are the joints most commonly affected. An arthritis that resembles </a:t>
            </a:r>
            <a:r>
              <a:rPr lang="en-US" sz="2000" dirty="0" err="1"/>
              <a:t>seronegative</a:t>
            </a:r>
            <a:r>
              <a:rPr lang="en-US" sz="2000" dirty="0"/>
              <a:t> </a:t>
            </a:r>
            <a:r>
              <a:rPr lang="en-US" sz="2000" dirty="0" err="1"/>
              <a:t>spondyloarthritis</a:t>
            </a:r>
            <a:r>
              <a:rPr lang="en-US" sz="2000" dirty="0"/>
              <a:t> may also occur.</a:t>
            </a:r>
          </a:p>
          <a:p>
            <a:pPr algn="l">
              <a:buNone/>
            </a:pPr>
            <a:endParaRPr lang="en-US" sz="2000" dirty="0"/>
          </a:p>
          <a:p>
            <a:pPr algn="l"/>
            <a:r>
              <a:rPr lang="en-US" sz="2000" dirty="0"/>
              <a:t>Complication : </a:t>
            </a:r>
            <a:r>
              <a:rPr lang="en-US" sz="2000" dirty="0" err="1"/>
              <a:t>amyloidosis</a:t>
            </a:r>
            <a:endParaRPr lang="en-US" sz="2000" dirty="0"/>
          </a:p>
          <a:p>
            <a:pPr algn="l"/>
            <a:r>
              <a:rPr lang="en-US" sz="2000" dirty="0"/>
              <a:t>In a patient of the appropriate ethnic group, the typical progression of </a:t>
            </a:r>
            <a:r>
              <a:rPr lang="en-US" sz="2000" dirty="0" err="1"/>
              <a:t>amyloidosis</a:t>
            </a:r>
            <a:r>
              <a:rPr lang="en-US" sz="2000" dirty="0"/>
              <a:t> in FMF is </a:t>
            </a:r>
            <a:r>
              <a:rPr lang="en-US" sz="2000" dirty="0" err="1">
                <a:hlinkClick r:id="rId2"/>
              </a:rPr>
              <a:t>proteinuria</a:t>
            </a:r>
            <a:r>
              <a:rPr lang="en-US" sz="2000" dirty="0"/>
              <a:t>, followed by </a:t>
            </a:r>
            <a:r>
              <a:rPr lang="en-US" sz="2000" dirty="0" err="1"/>
              <a:t>nephrotic</a:t>
            </a:r>
            <a:r>
              <a:rPr lang="en-US" sz="2000" dirty="0"/>
              <a:t> syndrome, and, inevitably, death from renal failure</a:t>
            </a:r>
          </a:p>
          <a:p>
            <a:pPr>
              <a:buNone/>
            </a:pP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a:buNone/>
            </a:pPr>
            <a:r>
              <a:rPr lang="en-US" sz="2000" b="1" u="sng" dirty="0"/>
              <a:t>Physical examination </a:t>
            </a:r>
            <a:r>
              <a:rPr lang="en-US" sz="2000" dirty="0"/>
              <a:t>: </a:t>
            </a:r>
            <a:r>
              <a:rPr lang="en-US" sz="2000" b="1" dirty="0">
                <a:solidFill>
                  <a:srgbClr val="C00000"/>
                </a:solidFill>
              </a:rPr>
              <a:t>Temperatures</a:t>
            </a:r>
            <a:r>
              <a:rPr lang="en-US" sz="2000" dirty="0"/>
              <a:t> can reach </a:t>
            </a:r>
            <a:r>
              <a:rPr lang="en-US" sz="2000" b="1" dirty="0">
                <a:solidFill>
                  <a:srgbClr val="C00000"/>
                </a:solidFill>
              </a:rPr>
              <a:t>as high as 40°C</a:t>
            </a:r>
          </a:p>
          <a:p>
            <a:pPr algn="l">
              <a:buNone/>
            </a:pPr>
            <a:r>
              <a:rPr lang="en-US" sz="2000" dirty="0"/>
              <a:t>Other physical findings of FMF depend mostly on the </a:t>
            </a:r>
            <a:r>
              <a:rPr lang="en-US" sz="2000" dirty="0" err="1"/>
              <a:t>serosal</a:t>
            </a:r>
            <a:r>
              <a:rPr lang="en-US" sz="2000" dirty="0"/>
              <a:t> surface involved</a:t>
            </a:r>
          </a:p>
          <a:p>
            <a:pPr algn="l">
              <a:buNone/>
            </a:pPr>
            <a:endParaRPr lang="en-US" sz="2000" dirty="0"/>
          </a:p>
          <a:p>
            <a:pPr algn="l">
              <a:buNone/>
            </a:pPr>
            <a:r>
              <a:rPr lang="en-US" sz="2000" dirty="0"/>
              <a:t>A </a:t>
            </a:r>
            <a:r>
              <a:rPr lang="en-US" sz="2000" dirty="0" err="1"/>
              <a:t>boardlike</a:t>
            </a:r>
            <a:r>
              <a:rPr lang="en-US" sz="2000" dirty="0"/>
              <a:t> or surgical </a:t>
            </a:r>
            <a:r>
              <a:rPr lang="en-US" sz="2000" b="1" dirty="0">
                <a:solidFill>
                  <a:srgbClr val="C00000"/>
                </a:solidFill>
              </a:rPr>
              <a:t>abdomen</a:t>
            </a:r>
            <a:r>
              <a:rPr lang="en-US" sz="2000" dirty="0"/>
              <a:t> is present with typical </a:t>
            </a:r>
            <a:r>
              <a:rPr lang="en-US" sz="2000" b="1" dirty="0">
                <a:solidFill>
                  <a:srgbClr val="C00000"/>
                </a:solidFill>
              </a:rPr>
              <a:t>findings of peritonitis </a:t>
            </a:r>
          </a:p>
          <a:p>
            <a:pPr algn="l">
              <a:buNone/>
            </a:pPr>
            <a:r>
              <a:rPr lang="en-US" sz="2000" b="1" dirty="0" err="1">
                <a:solidFill>
                  <a:srgbClr val="C00000"/>
                </a:solidFill>
              </a:rPr>
              <a:t>Splenomegaly</a:t>
            </a:r>
            <a:r>
              <a:rPr lang="en-US" sz="2000" b="1" dirty="0">
                <a:solidFill>
                  <a:srgbClr val="C00000"/>
                </a:solidFill>
              </a:rPr>
              <a:t> is common in response to the inflammation</a:t>
            </a:r>
          </a:p>
          <a:p>
            <a:pPr algn="l">
              <a:buNone/>
            </a:pPr>
            <a:endParaRPr lang="en-US" sz="2000" dirty="0"/>
          </a:p>
          <a:p>
            <a:pPr algn="l">
              <a:buNone/>
            </a:pPr>
            <a:r>
              <a:rPr lang="en-US" sz="2000" b="1" dirty="0">
                <a:solidFill>
                  <a:srgbClr val="C00000"/>
                </a:solidFill>
              </a:rPr>
              <a:t>Joints show typical inflammatory changes</a:t>
            </a:r>
            <a:r>
              <a:rPr lang="en-US" sz="2000" dirty="0"/>
              <a:t>, with warmth, </a:t>
            </a:r>
            <a:r>
              <a:rPr lang="en-US" sz="2000" dirty="0" err="1"/>
              <a:t>erythema</a:t>
            </a:r>
            <a:r>
              <a:rPr lang="en-US" sz="2000" dirty="0"/>
              <a:t>, or swelling.</a:t>
            </a:r>
          </a:p>
          <a:p>
            <a:pPr algn="l">
              <a:buNone/>
            </a:pPr>
            <a:r>
              <a:rPr lang="en-US" sz="2000" dirty="0"/>
              <a:t>A well-demarcated, </a:t>
            </a:r>
            <a:r>
              <a:rPr lang="en-US" sz="2000" dirty="0" err="1"/>
              <a:t>erythematous</a:t>
            </a:r>
            <a:r>
              <a:rPr lang="en-US" sz="2000" dirty="0"/>
              <a:t>, warm </a:t>
            </a:r>
            <a:r>
              <a:rPr lang="en-US" sz="2000" b="1" dirty="0">
                <a:solidFill>
                  <a:srgbClr val="C00000"/>
                </a:solidFill>
              </a:rPr>
              <a:t>rash</a:t>
            </a:r>
            <a:r>
              <a:rPr lang="en-US" sz="2000" dirty="0"/>
              <a:t>, particularly below the knee, </a:t>
            </a:r>
          </a:p>
          <a:p>
            <a:pPr algn="l">
              <a:buNone/>
            </a:pPr>
            <a:r>
              <a:rPr lang="en-US" sz="2000" dirty="0"/>
              <a:t>Patients with </a:t>
            </a:r>
            <a:r>
              <a:rPr lang="en-US" sz="2000" b="1" dirty="0">
                <a:solidFill>
                  <a:srgbClr val="C00000"/>
                </a:solidFill>
              </a:rPr>
              <a:t>painful </a:t>
            </a:r>
            <a:r>
              <a:rPr lang="en-US" sz="2000" b="1" dirty="0" err="1">
                <a:solidFill>
                  <a:srgbClr val="C00000"/>
                </a:solidFill>
              </a:rPr>
              <a:t>myalgia</a:t>
            </a:r>
            <a:r>
              <a:rPr lang="en-US" sz="2000" b="1" dirty="0">
                <a:solidFill>
                  <a:srgbClr val="C00000"/>
                </a:solidFill>
              </a:rPr>
              <a:t> syndrome may have tender muscles</a:t>
            </a:r>
            <a:r>
              <a:rPr lang="en-US" sz="2000" dirty="0"/>
              <a:t>.</a:t>
            </a:r>
          </a:p>
          <a:p>
            <a:pPr>
              <a:buNone/>
            </a:pPr>
            <a:endParaRPr lang="en-US" sz="2000" dirty="0"/>
          </a:p>
          <a:p>
            <a:pPr>
              <a:buNone/>
            </a:pP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rtl="0"/>
            <a:r>
              <a:rPr lang="en-US" sz="2400" b="1" u="sng" dirty="0">
                <a:solidFill>
                  <a:srgbClr val="C00000"/>
                </a:solidFill>
              </a:rPr>
              <a:t>Inflammatory bowel disease</a:t>
            </a:r>
          </a:p>
          <a:p>
            <a:pPr algn="l" rtl="0">
              <a:buNone/>
            </a:pPr>
            <a:endParaRPr lang="en-US" sz="1800" dirty="0"/>
          </a:p>
          <a:p>
            <a:pPr algn="l" rtl="0">
              <a:buNone/>
            </a:pPr>
            <a:r>
              <a:rPr lang="en-US" sz="1800" dirty="0"/>
              <a:t>It is a delayed diagnosis,  symptoms are not specific , </a:t>
            </a:r>
          </a:p>
          <a:p>
            <a:pPr algn="l" rtl="0">
              <a:buNone/>
            </a:pPr>
            <a:r>
              <a:rPr lang="en-US" sz="1800" dirty="0"/>
              <a:t>Vague abdominal pain is the only symptom </a:t>
            </a:r>
          </a:p>
          <a:p>
            <a:pPr algn="l" rtl="0">
              <a:buNone/>
            </a:pPr>
            <a:endParaRPr lang="en-US" sz="1800" dirty="0"/>
          </a:p>
          <a:p>
            <a:pPr algn="l" rtl="0">
              <a:buNone/>
            </a:pPr>
            <a:r>
              <a:rPr lang="en-US" sz="1800" dirty="0"/>
              <a:t>In Asia it’s incidence is increasing ,,, many hypothesis , the most common is the hygiene hypothesis , </a:t>
            </a:r>
          </a:p>
          <a:p>
            <a:pPr algn="l" rtl="0">
              <a:buNone/>
            </a:pPr>
            <a:r>
              <a:rPr lang="en-US" sz="1800" dirty="0"/>
              <a:t>our surrounding transforms from an agricultural society to a clean and developed industrialized environment, the lack of common infections and parasites in our intestinal tracts ……</a:t>
            </a:r>
          </a:p>
          <a:p>
            <a:pPr algn="l" rtl="0">
              <a:buNone/>
            </a:pPr>
            <a:endParaRPr lang="en-US" sz="1800" dirty="0"/>
          </a:p>
          <a:p>
            <a:pPr algn="l" rtl="0">
              <a:buNone/>
            </a:pPr>
            <a:r>
              <a:rPr lang="en-US" sz="1800" dirty="0">
                <a:solidFill>
                  <a:srgbClr val="C00000"/>
                </a:solidFill>
              </a:rPr>
              <a:t>loss of appetite, general lethargy, fever, </a:t>
            </a:r>
            <a:r>
              <a:rPr lang="en-US" sz="1800" dirty="0" err="1">
                <a:solidFill>
                  <a:srgbClr val="C00000"/>
                </a:solidFill>
              </a:rPr>
              <a:t>diarrhoea</a:t>
            </a:r>
            <a:r>
              <a:rPr lang="en-US" sz="1800" dirty="0">
                <a:solidFill>
                  <a:srgbClr val="C00000"/>
                </a:solidFill>
              </a:rPr>
              <a:t> and non-intestinal manifestations such as </a:t>
            </a:r>
            <a:r>
              <a:rPr lang="en-US" sz="1800" dirty="0" err="1">
                <a:solidFill>
                  <a:srgbClr val="C00000"/>
                </a:solidFill>
              </a:rPr>
              <a:t>arthralgia</a:t>
            </a:r>
            <a:r>
              <a:rPr lang="en-US" sz="1800" dirty="0">
                <a:solidFill>
                  <a:srgbClr val="C00000"/>
                </a:solidFill>
              </a:rPr>
              <a:t>, arthritis or delay in pubertal developments. IBD should be suspected if a patient with RAP also has either poor weight gain or weight loss.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544" y="1412776"/>
            <a:ext cx="8229600" cy="4525963"/>
          </a:xfrm>
        </p:spPr>
        <p:txBody>
          <a:bodyPr>
            <a:normAutofit/>
          </a:bodyPr>
          <a:lstStyle/>
          <a:p>
            <a:pPr algn="l" rtl="0"/>
            <a:r>
              <a:rPr lang="en-US" sz="2000" b="1" u="sng" dirty="0">
                <a:solidFill>
                  <a:srgbClr val="C00000"/>
                </a:solidFill>
              </a:rPr>
              <a:t>Surgical conditions</a:t>
            </a:r>
          </a:p>
          <a:p>
            <a:pPr algn="l" rtl="0">
              <a:buNone/>
            </a:pPr>
            <a:r>
              <a:rPr lang="en-US" sz="2000" dirty="0"/>
              <a:t> recurrent intussusceptions, </a:t>
            </a:r>
            <a:r>
              <a:rPr lang="en-US" sz="2000" dirty="0" err="1"/>
              <a:t>Meckel</a:t>
            </a:r>
            <a:r>
              <a:rPr lang="en-US" sz="2000" dirty="0"/>
              <a:t> diverticulitis, intestinal </a:t>
            </a:r>
            <a:r>
              <a:rPr lang="en-US" sz="2000" dirty="0" err="1"/>
              <a:t>malrotation</a:t>
            </a:r>
            <a:r>
              <a:rPr lang="en-US" sz="2000" dirty="0"/>
              <a:t>, </a:t>
            </a:r>
            <a:r>
              <a:rPr lang="en-US" sz="2000" dirty="0" err="1"/>
              <a:t>choledochal</a:t>
            </a:r>
            <a:r>
              <a:rPr lang="en-US" sz="2000" dirty="0"/>
              <a:t> cyst and intestinal lymphoma.</a:t>
            </a:r>
          </a:p>
          <a:p>
            <a:pPr algn="l" rtl="0">
              <a:buNone/>
            </a:pPr>
            <a:r>
              <a:rPr lang="en-US" sz="2000" dirty="0"/>
              <a:t>Many </a:t>
            </a:r>
            <a:r>
              <a:rPr lang="en-US" sz="2000" dirty="0" err="1"/>
              <a:t>many</a:t>
            </a:r>
            <a:r>
              <a:rPr lang="en-US" sz="2000" dirty="0"/>
              <a:t> other diseases </a:t>
            </a:r>
          </a:p>
        </p:txBody>
      </p:sp>
      <p:pic>
        <p:nvPicPr>
          <p:cNvPr id="1026" name="Picture 2" descr="Image result for surgery"/>
          <p:cNvPicPr>
            <a:picLocks noChangeAspect="1" noChangeArrowheads="1"/>
          </p:cNvPicPr>
          <p:nvPr/>
        </p:nvPicPr>
        <p:blipFill>
          <a:blip r:embed="rId2" cstate="print"/>
          <a:srcRect/>
          <a:stretch>
            <a:fillRect/>
          </a:stretch>
        </p:blipFill>
        <p:spPr bwMode="auto">
          <a:xfrm>
            <a:off x="1066800" y="2990850"/>
            <a:ext cx="6877050" cy="38671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836712"/>
            <a:ext cx="7406640" cy="1115525"/>
          </a:xfrm>
        </p:spPr>
        <p:txBody>
          <a:bodyPr>
            <a:normAutofit/>
          </a:bodyPr>
          <a:lstStyle/>
          <a:p>
            <a:pPr algn="ctr"/>
            <a:r>
              <a:rPr lang="en-US" sz="3200" b="1" u="sng" dirty="0">
                <a:solidFill>
                  <a:srgbClr val="C00000"/>
                </a:solidFill>
                <a:effectLst/>
                <a:latin typeface="Palatino Linotype" pitchFamily="18" charset="0"/>
                <a:cs typeface="Calibri" pitchFamily="34" charset="0"/>
              </a:rPr>
              <a:t>Red flags of RAP</a:t>
            </a:r>
            <a:endParaRPr lang="ar-JO" sz="3200" b="1" u="sng" dirty="0">
              <a:solidFill>
                <a:srgbClr val="C00000"/>
              </a:solidFill>
              <a:effectLst/>
              <a:latin typeface="Palatino Linotype" pitchFamily="18" charset="0"/>
              <a:cs typeface="Calibri" pitchFamily="34" charset="0"/>
            </a:endParaRPr>
          </a:p>
        </p:txBody>
      </p:sp>
      <p:pic>
        <p:nvPicPr>
          <p:cNvPr id="4" name="Picture 3" descr="Red-Flag.jpg"/>
          <p:cNvPicPr>
            <a:picLocks noChangeAspect="1"/>
          </p:cNvPicPr>
          <p:nvPr/>
        </p:nvPicPr>
        <p:blipFill>
          <a:blip r:embed="rId2" cstate="print"/>
          <a:stretch>
            <a:fillRect/>
          </a:stretch>
        </p:blipFill>
        <p:spPr>
          <a:xfrm>
            <a:off x="3131840" y="3212976"/>
            <a:ext cx="2857500" cy="21431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060848"/>
            <a:ext cx="8229600" cy="4525963"/>
          </a:xfrm>
        </p:spPr>
        <p:txBody>
          <a:bodyPr>
            <a:normAutofit/>
          </a:bodyPr>
          <a:lstStyle/>
          <a:p>
            <a:pPr algn="l" rtl="0"/>
            <a:r>
              <a:rPr lang="en-US" sz="2800" dirty="0"/>
              <a:t>A series of red flags could increase likelihood of organic pain in children with RAP.</a:t>
            </a:r>
          </a:p>
          <a:p>
            <a:pPr algn="l" rtl="0"/>
            <a:endParaRPr lang="en-US" sz="2800" dirty="0"/>
          </a:p>
          <a:p>
            <a:pPr algn="l" rtl="0"/>
            <a:r>
              <a:rPr lang="en-US" sz="2800" dirty="0"/>
              <a:t>If present, further investigation is necessary .</a:t>
            </a:r>
            <a:endParaRPr lang="ar-JO"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0"/>
            <a:ext cx="8229600" cy="796908"/>
          </a:xfrm>
        </p:spPr>
        <p:txBody>
          <a:bodyPr>
            <a:noAutofit/>
          </a:bodyPr>
          <a:lstStyle/>
          <a:p>
            <a:pPr algn="ctr" rtl="0"/>
            <a:r>
              <a:rPr lang="en-US" sz="2400" b="1" u="sng" dirty="0"/>
              <a:t>Red flag signs of recurrent abdominal pain</a:t>
            </a:r>
            <a:endParaRPr lang="ar-JO" sz="2400" b="1" u="sng" dirty="0">
              <a:latin typeface="Calibri" pitchFamily="34" charset="0"/>
              <a:cs typeface="Calibri" pitchFamily="34" charset="0"/>
            </a:endParaRPr>
          </a:p>
        </p:txBody>
      </p:sp>
      <p:graphicFrame>
        <p:nvGraphicFramePr>
          <p:cNvPr id="5" name="Content Placeholder 4"/>
          <p:cNvGraphicFramePr>
            <a:graphicFrameLocks noGrp="1"/>
          </p:cNvGraphicFramePr>
          <p:nvPr>
            <p:ph idx="1"/>
          </p:nvPr>
        </p:nvGraphicFramePr>
        <p:xfrm>
          <a:off x="214282" y="928670"/>
          <a:ext cx="8715436" cy="4857784"/>
        </p:xfrm>
        <a:graphic>
          <a:graphicData uri="http://schemas.openxmlformats.org/drawingml/2006/table">
            <a:tbl>
              <a:tblPr rtl="1">
                <a:tableStyleId>{284E427A-3D55-4303-BF80-6455036E1DE7}</a:tableStyleId>
              </a:tblPr>
              <a:tblGrid>
                <a:gridCol w="8715436">
                  <a:extLst>
                    <a:ext uri="{9D8B030D-6E8A-4147-A177-3AD203B41FA5}">
                      <a16:colId xmlns:a16="http://schemas.microsoft.com/office/drawing/2014/main" xmlns="" val="20000"/>
                    </a:ext>
                  </a:extLst>
                </a:gridCol>
              </a:tblGrid>
              <a:tr h="4857784">
                <a:tc>
                  <a:txBody>
                    <a:bodyPr/>
                    <a:lstStyle/>
                    <a:p>
                      <a:pPr algn="l" rtl="0"/>
                      <a:r>
                        <a:rPr kumimoji="0" lang="en-US" sz="1800" kern="1200" baseline="0" dirty="0">
                          <a:solidFill>
                            <a:schemeClr val="dk1"/>
                          </a:solidFill>
                          <a:latin typeface="+mn-lt"/>
                          <a:ea typeface="+mn-ea"/>
                          <a:cs typeface="+mn-cs"/>
                        </a:rPr>
                        <a:t>Vomiting</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Nocturnal diarrhea</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Fever</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Weight loss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Blood in stools or emesis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Growth failure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Nighttime</a:t>
                      </a:r>
                      <a:r>
                        <a:rPr lang="en-US" b="0" baseline="0" dirty="0">
                          <a:solidFill>
                            <a:schemeClr val="tx1"/>
                          </a:solidFill>
                        </a:rPr>
                        <a:t> awakening from pain </a:t>
                      </a:r>
                    </a:p>
                    <a:p>
                      <a:pPr algn="l" rtl="0"/>
                      <a:r>
                        <a:rPr kumimoji="0" lang="en-US" sz="1800" kern="1200" baseline="0" dirty="0">
                          <a:solidFill>
                            <a:schemeClr val="dk1"/>
                          </a:solidFill>
                          <a:latin typeface="+mn-lt"/>
                          <a:ea typeface="+mn-ea"/>
                          <a:cs typeface="+mn-cs"/>
                        </a:rPr>
                        <a:t>Abnormal screening laboratory study (anemia, hypoalbuminemia,</a:t>
                      </a:r>
                    </a:p>
                    <a:p>
                      <a:pPr algn="l" rtl="0"/>
                      <a:r>
                        <a:rPr kumimoji="0" lang="en-US" sz="1800" kern="1200" baseline="0" dirty="0">
                          <a:solidFill>
                            <a:schemeClr val="dk1"/>
                          </a:solidFill>
                          <a:latin typeface="+mn-lt"/>
                          <a:ea typeface="+mn-ea"/>
                          <a:cs typeface="+mn-cs"/>
                        </a:rPr>
                        <a:t>inflammatory markers)</a:t>
                      </a:r>
                    </a:p>
                    <a:p>
                      <a:pPr algn="l" rtl="0"/>
                      <a:r>
                        <a:rPr kumimoji="0" lang="en-US" sz="1800" kern="1200" baseline="0" dirty="0">
                          <a:solidFill>
                            <a:schemeClr val="dk1"/>
                          </a:solidFill>
                          <a:latin typeface="+mn-lt"/>
                          <a:ea typeface="+mn-ea"/>
                          <a:cs typeface="+mn-cs"/>
                        </a:rPr>
                        <a:t>Bilious emesis</a:t>
                      </a:r>
                    </a:p>
                    <a:p>
                      <a:pPr algn="l" rtl="0"/>
                      <a:r>
                        <a:rPr kumimoji="0" lang="en-US" sz="1800" kern="1200" baseline="0" dirty="0">
                          <a:solidFill>
                            <a:schemeClr val="dk1"/>
                          </a:solidFill>
                          <a:latin typeface="+mn-lt"/>
                          <a:ea typeface="+mn-ea"/>
                          <a:cs typeface="+mn-cs"/>
                        </a:rPr>
                        <a:t>Location of pain away from periumbilical area</a:t>
                      </a:r>
                    </a:p>
                    <a:p>
                      <a:pPr algn="l" rtl="0"/>
                      <a:r>
                        <a:rPr kumimoji="0" lang="en-US" sz="1800" kern="1200" baseline="0" dirty="0">
                          <a:solidFill>
                            <a:schemeClr val="dk1"/>
                          </a:solidFill>
                          <a:latin typeface="+mn-lt"/>
                          <a:ea typeface="+mn-ea"/>
                          <a:cs typeface="+mn-cs"/>
                        </a:rPr>
                        <a:t>Delayed puberty</a:t>
                      </a:r>
                    </a:p>
                    <a:p>
                      <a:pPr algn="l" rtl="0"/>
                      <a:r>
                        <a:rPr kumimoji="0" lang="en-US" sz="1800" kern="1200" baseline="0" dirty="0">
                          <a:solidFill>
                            <a:schemeClr val="dk1"/>
                          </a:solidFill>
                          <a:latin typeface="+mn-lt"/>
                          <a:ea typeface="+mn-ea"/>
                          <a:cs typeface="+mn-cs"/>
                        </a:rPr>
                        <a:t>Dysphagia</a:t>
                      </a:r>
                    </a:p>
                    <a:p>
                      <a:pPr algn="l" rtl="0"/>
                      <a:r>
                        <a:rPr kumimoji="0" lang="en-US" sz="1800" kern="1200" baseline="0" dirty="0">
                          <a:solidFill>
                            <a:schemeClr val="dk1"/>
                          </a:solidFill>
                          <a:latin typeface="+mn-lt"/>
                          <a:ea typeface="+mn-ea"/>
                          <a:cs typeface="+mn-cs"/>
                        </a:rPr>
                        <a:t>Arthritis</a:t>
                      </a:r>
                    </a:p>
                    <a:p>
                      <a:pPr algn="l" rtl="0"/>
                      <a:r>
                        <a:rPr kumimoji="0" lang="en-US" sz="1800" kern="1200" baseline="0" dirty="0">
                          <a:solidFill>
                            <a:schemeClr val="dk1"/>
                          </a:solidFill>
                          <a:latin typeface="+mn-lt"/>
                          <a:ea typeface="+mn-ea"/>
                          <a:cs typeface="+mn-cs"/>
                        </a:rPr>
                        <a:t>Perianal disease</a:t>
                      </a:r>
                    </a:p>
                    <a:p>
                      <a:pPr algn="l" rtl="0"/>
                      <a:r>
                        <a:rPr kumimoji="0" lang="en-US" sz="1800" kern="1200" baseline="0" dirty="0">
                          <a:solidFill>
                            <a:schemeClr val="dk1"/>
                          </a:solidFill>
                          <a:latin typeface="+mn-lt"/>
                          <a:ea typeface="+mn-ea"/>
                          <a:cs typeface="+mn-cs"/>
                        </a:rPr>
                        <a:t>Family history of inflammatory bowel disease, celiac disease, or PU disease</a:t>
                      </a:r>
                      <a:endParaRPr lang="ar-JO" dirty="0"/>
                    </a:p>
                  </a:txBody>
                  <a:tcPr>
                    <a:solidFill>
                      <a:schemeClr val="accent6">
                        <a:lumMod val="60000"/>
                        <a:lumOff val="40000"/>
                      </a:schemeClr>
                    </a:solidFill>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graphicFrame>
        <p:nvGraphicFramePr>
          <p:cNvPr id="4" name="Content Placeholder 4"/>
          <p:cNvGraphicFramePr>
            <a:graphicFrameLocks/>
          </p:cNvGraphicFramePr>
          <p:nvPr/>
        </p:nvGraphicFramePr>
        <p:xfrm>
          <a:off x="285720" y="1214422"/>
          <a:ext cx="8572560" cy="4643470"/>
        </p:xfrm>
        <a:graphic>
          <a:graphicData uri="http://schemas.openxmlformats.org/drawingml/2006/table">
            <a:tbl>
              <a:tblPr rtl="1">
                <a:tableStyleId>{3C2FFA5D-87B4-456A-9821-1D502468CF0F}</a:tableStyleId>
              </a:tblPr>
              <a:tblGrid>
                <a:gridCol w="8572560">
                  <a:extLst>
                    <a:ext uri="{9D8B030D-6E8A-4147-A177-3AD203B41FA5}">
                      <a16:colId xmlns:a16="http://schemas.microsoft.com/office/drawing/2014/main" xmlns="" val="20000"/>
                    </a:ext>
                  </a:extLst>
                </a:gridCol>
              </a:tblGrid>
              <a:tr h="4643470">
                <a:tc>
                  <a:txBody>
                    <a:bodyPr/>
                    <a:lstStyle/>
                    <a:p>
                      <a:pPr algn="l" rtl="0"/>
                      <a:endParaRPr lang="en-US" b="1" dirty="0">
                        <a:solidFill>
                          <a:srgbClr val="C00000"/>
                        </a:solidFill>
                      </a:endParaRPr>
                    </a:p>
                    <a:p>
                      <a:pPr algn="l" rtl="0"/>
                      <a:r>
                        <a:rPr lang="en-US" b="1" dirty="0">
                          <a:solidFill>
                            <a:srgbClr val="C00000"/>
                          </a:solidFill>
                        </a:rPr>
                        <a:t>Vomiting</a:t>
                      </a:r>
                      <a:r>
                        <a:rPr lang="en-US" b="1" baseline="0" dirty="0">
                          <a:solidFill>
                            <a:srgbClr val="C00000"/>
                          </a:solidFill>
                        </a:rPr>
                        <a:t> ----</a:t>
                      </a:r>
                    </a:p>
                    <a:p>
                      <a:pPr algn="l" rtl="0">
                        <a:buFont typeface="Arial" pitchFamily="34" charset="0"/>
                        <a:buChar char="•"/>
                      </a:pPr>
                      <a:r>
                        <a:rPr lang="en-US" baseline="0" dirty="0"/>
                        <a:t> </a:t>
                      </a:r>
                      <a:r>
                        <a:rPr lang="en-US" baseline="0" dirty="0">
                          <a:latin typeface="Calibri" pitchFamily="34" charset="0"/>
                          <a:cs typeface="Calibri" pitchFamily="34" charset="0"/>
                        </a:rPr>
                        <a:t>Suspect </a:t>
                      </a:r>
                      <a:r>
                        <a:rPr lang="en-US" baseline="0" dirty="0">
                          <a:effectLst>
                            <a:outerShdw blurRad="38100" dist="38100" dir="2700000" algn="tl">
                              <a:srgbClr val="000000">
                                <a:alpha val="43137"/>
                              </a:srgbClr>
                            </a:outerShdw>
                          </a:effectLst>
                          <a:latin typeface="Calibri" pitchFamily="34" charset="0"/>
                          <a:cs typeface="Calibri" pitchFamily="34" charset="0"/>
                        </a:rPr>
                        <a:t>upper GI problems </a:t>
                      </a:r>
                      <a:r>
                        <a:rPr lang="en-US" baseline="0" dirty="0">
                          <a:latin typeface="Calibri" pitchFamily="34" charset="0"/>
                          <a:cs typeface="Calibri" pitchFamily="34" charset="0"/>
                        </a:rPr>
                        <a:t>like gastritis, duodenitis, or esophagitis, as well as </a:t>
                      </a:r>
                      <a:r>
                        <a:rPr lang="en-US" baseline="0" dirty="0">
                          <a:effectLst>
                            <a:outerShdw blurRad="38100" dist="38100" dir="2700000" algn="tl">
                              <a:srgbClr val="000000">
                                <a:alpha val="43137"/>
                              </a:srgbClr>
                            </a:outerShdw>
                          </a:effectLst>
                          <a:latin typeface="Calibri" pitchFamily="34" charset="0"/>
                          <a:cs typeface="Calibri" pitchFamily="34" charset="0"/>
                        </a:rPr>
                        <a:t>anatomic disorders </a:t>
                      </a:r>
                      <a:r>
                        <a:rPr lang="en-US" baseline="0" dirty="0">
                          <a:latin typeface="Calibri" pitchFamily="34" charset="0"/>
                          <a:cs typeface="Calibri" pitchFamily="34" charset="0"/>
                        </a:rPr>
                        <a:t>such as malrotation . </a:t>
                      </a:r>
                    </a:p>
                    <a:p>
                      <a:pPr algn="l" rtl="0">
                        <a:buFont typeface="Arial" pitchFamily="34" charset="0"/>
                        <a:buChar char="•"/>
                      </a:pPr>
                      <a:r>
                        <a:rPr lang="en-US" baseline="0" dirty="0">
                          <a:latin typeface="Calibri" pitchFamily="34" charset="0"/>
                          <a:cs typeface="Calibri" pitchFamily="34" charset="0"/>
                        </a:rPr>
                        <a:t> If brief ( a few days ), </a:t>
                      </a:r>
                      <a:r>
                        <a:rPr lang="en-US" baseline="0" dirty="0">
                          <a:effectLst>
                            <a:outerShdw blurRad="38100" dist="38100" dir="2700000" algn="tl">
                              <a:srgbClr val="000000">
                                <a:alpha val="43137"/>
                              </a:srgbClr>
                            </a:outerShdw>
                          </a:effectLst>
                          <a:latin typeface="Calibri" pitchFamily="34" charset="0"/>
                          <a:cs typeface="Calibri" pitchFamily="34" charset="0"/>
                        </a:rPr>
                        <a:t>viral gastroenteritis </a:t>
                      </a:r>
                      <a:r>
                        <a:rPr lang="en-US" baseline="0" dirty="0">
                          <a:latin typeface="Calibri" pitchFamily="34" charset="0"/>
                          <a:cs typeface="Calibri" pitchFamily="34" charset="0"/>
                        </a:rPr>
                        <a:t>is a very common cause .</a:t>
                      </a:r>
                    </a:p>
                    <a:p>
                      <a:pPr algn="l" rtl="0">
                        <a:buFont typeface="Arial" pitchFamily="34" charset="0"/>
                        <a:buChar char="•"/>
                      </a:pPr>
                      <a:r>
                        <a:rPr lang="en-US" baseline="0" dirty="0">
                          <a:latin typeface="Calibri" pitchFamily="34" charset="0"/>
                          <a:cs typeface="Calibri" pitchFamily="34" charset="0"/>
                        </a:rPr>
                        <a:t> If the pain occurs with eating, suspect </a:t>
                      </a:r>
                      <a:r>
                        <a:rPr lang="en-US" baseline="0" dirty="0">
                          <a:effectLst>
                            <a:outerShdw blurRad="38100" dist="38100" dir="2700000" algn="tl">
                              <a:srgbClr val="000000">
                                <a:alpha val="43137"/>
                              </a:srgbClr>
                            </a:outerShdw>
                          </a:effectLst>
                          <a:latin typeface="Calibri" pitchFamily="34" charset="0"/>
                          <a:cs typeface="Calibri" pitchFamily="34" charset="0"/>
                        </a:rPr>
                        <a:t>pancreatitis</a:t>
                      </a:r>
                      <a:r>
                        <a:rPr lang="en-US" baseline="0" dirty="0">
                          <a:latin typeface="Calibri" pitchFamily="34" charset="0"/>
                          <a:cs typeface="Calibri" pitchFamily="34" charset="0"/>
                        </a:rPr>
                        <a:t> (order an amylase and lipase) or </a:t>
                      </a:r>
                      <a:r>
                        <a:rPr lang="en-US" baseline="0" dirty="0">
                          <a:effectLst>
                            <a:outerShdw blurRad="38100" dist="38100" dir="2700000" algn="tl">
                              <a:srgbClr val="000000">
                                <a:alpha val="43137"/>
                              </a:srgbClr>
                            </a:outerShdw>
                          </a:effectLst>
                          <a:latin typeface="Calibri" pitchFamily="34" charset="0"/>
                          <a:cs typeface="Calibri" pitchFamily="34" charset="0"/>
                        </a:rPr>
                        <a:t>biliary disease</a:t>
                      </a:r>
                      <a:r>
                        <a:rPr lang="en-US" baseline="0" dirty="0">
                          <a:latin typeface="Calibri" pitchFamily="34" charset="0"/>
                          <a:cs typeface="Calibri" pitchFamily="34" charset="0"/>
                        </a:rPr>
                        <a:t>, such as gallstones ( order an ultrasound ) .</a:t>
                      </a:r>
                    </a:p>
                    <a:p>
                      <a:pPr algn="l" rtl="0">
                        <a:buFont typeface="Arial" pitchFamily="34" charset="0"/>
                        <a:buNone/>
                      </a:pPr>
                      <a:endParaRPr lang="en-US" b="1" baseline="0" dirty="0">
                        <a:solidFill>
                          <a:srgbClr val="C00000"/>
                        </a:solidFill>
                      </a:endParaRPr>
                    </a:p>
                    <a:p>
                      <a:pPr algn="l" rtl="0">
                        <a:buFont typeface="Arial" pitchFamily="34" charset="0"/>
                        <a:buNone/>
                      </a:pPr>
                      <a:r>
                        <a:rPr lang="en-US" b="1" baseline="0" dirty="0">
                          <a:solidFill>
                            <a:srgbClr val="C00000"/>
                          </a:solidFill>
                        </a:rPr>
                        <a:t>Diarrhea ----</a:t>
                      </a:r>
                    </a:p>
                    <a:p>
                      <a:pPr algn="l" rtl="0">
                        <a:buFont typeface="Arial" pitchFamily="34" charset="0"/>
                        <a:buChar char="•"/>
                      </a:pPr>
                      <a:r>
                        <a:rPr lang="en-US" b="0" baseline="0" dirty="0">
                          <a:solidFill>
                            <a:schemeClr val="tx1"/>
                          </a:solidFill>
                        </a:rPr>
                        <a:t> </a:t>
                      </a:r>
                      <a:r>
                        <a:rPr lang="en-US" b="0" baseline="0" dirty="0">
                          <a:solidFill>
                            <a:schemeClr val="tx1"/>
                          </a:solidFill>
                          <a:latin typeface="Calibri" pitchFamily="34" charset="0"/>
                          <a:cs typeface="Calibri" pitchFamily="34" charset="0"/>
                        </a:rPr>
                        <a:t>The most common cause is still </a:t>
                      </a:r>
                      <a:r>
                        <a:rPr lang="en-US" b="0" baseline="0" dirty="0">
                          <a:solidFill>
                            <a:schemeClr val="tx1"/>
                          </a:solidFill>
                          <a:effectLst>
                            <a:outerShdw blurRad="38100" dist="38100" dir="2700000" algn="tl">
                              <a:srgbClr val="000000">
                                <a:alpha val="43137"/>
                              </a:srgbClr>
                            </a:outerShdw>
                          </a:effectLst>
                          <a:latin typeface="Calibri" pitchFamily="34" charset="0"/>
                          <a:cs typeface="Calibri" pitchFamily="34" charset="0"/>
                        </a:rPr>
                        <a:t>IBS</a:t>
                      </a:r>
                      <a:r>
                        <a:rPr lang="en-US" b="0" baseline="0" dirty="0">
                          <a:solidFill>
                            <a:schemeClr val="tx1"/>
                          </a:solidFill>
                          <a:latin typeface="Calibri" pitchFamily="34" charset="0"/>
                          <a:cs typeface="Calibri" pitchFamily="34" charset="0"/>
                        </a:rPr>
                        <a:t>, but suspect </a:t>
                      </a:r>
                      <a:r>
                        <a:rPr lang="en-US" b="0" baseline="0" dirty="0">
                          <a:solidFill>
                            <a:schemeClr val="tx1"/>
                          </a:solidFill>
                          <a:effectLst>
                            <a:outerShdw blurRad="38100" dist="38100" dir="2700000" algn="tl">
                              <a:srgbClr val="000000">
                                <a:alpha val="43137"/>
                              </a:srgbClr>
                            </a:outerShdw>
                          </a:effectLst>
                          <a:latin typeface="Calibri" pitchFamily="34" charset="0"/>
                          <a:cs typeface="Calibri" pitchFamily="34" charset="0"/>
                        </a:rPr>
                        <a:t>IBD . </a:t>
                      </a:r>
                    </a:p>
                    <a:p>
                      <a:pPr algn="l" rtl="0">
                        <a:buFont typeface="Arial" pitchFamily="34" charset="0"/>
                        <a:buChar char="•"/>
                      </a:pPr>
                      <a:r>
                        <a:rPr lang="en-US" b="0" baseline="0" dirty="0">
                          <a:solidFill>
                            <a:schemeClr val="tx1"/>
                          </a:solidFill>
                          <a:latin typeface="Calibri" pitchFamily="34" charset="0"/>
                          <a:cs typeface="Calibri" pitchFamily="34" charset="0"/>
                        </a:rPr>
                        <a:t> </a:t>
                      </a:r>
                      <a:r>
                        <a:rPr lang="en-US" b="0" baseline="0" dirty="0">
                          <a:solidFill>
                            <a:schemeClr val="tx1"/>
                          </a:solidFill>
                          <a:effectLst>
                            <a:outerShdw blurRad="38100" dist="38100" dir="2700000" algn="tl">
                              <a:srgbClr val="000000">
                                <a:alpha val="43137"/>
                              </a:srgbClr>
                            </a:outerShdw>
                          </a:effectLst>
                          <a:latin typeface="Calibri" pitchFamily="34" charset="0"/>
                          <a:cs typeface="Calibri" pitchFamily="34" charset="0"/>
                        </a:rPr>
                        <a:t>Celiac disease </a:t>
                      </a:r>
                      <a:r>
                        <a:rPr lang="en-US" b="0" baseline="0" dirty="0">
                          <a:solidFill>
                            <a:schemeClr val="tx1"/>
                          </a:solidFill>
                          <a:latin typeface="Calibri" pitchFamily="34" charset="0"/>
                          <a:cs typeface="Calibri" pitchFamily="34" charset="0"/>
                        </a:rPr>
                        <a:t>( </a:t>
                      </a:r>
                      <a:r>
                        <a:rPr lang="en-US" b="0" baseline="0" dirty="0">
                          <a:latin typeface="Calibri" pitchFamily="34" charset="0"/>
                          <a:cs typeface="Calibri" pitchFamily="34" charset="0"/>
                        </a:rPr>
                        <a:t>order a tissue transglutaminase {tTG} IgA antibody </a:t>
                      </a:r>
                      <a:r>
                        <a:rPr lang="en-US" b="0" baseline="0" dirty="0">
                          <a:solidFill>
                            <a:schemeClr val="tx1"/>
                          </a:solidFill>
                          <a:latin typeface="Calibri" pitchFamily="34" charset="0"/>
                          <a:cs typeface="Calibri" pitchFamily="34" charset="0"/>
                        </a:rPr>
                        <a:t>) and </a:t>
                      </a:r>
                      <a:r>
                        <a:rPr lang="en-US" b="0" baseline="0" dirty="0">
                          <a:solidFill>
                            <a:schemeClr val="tx1"/>
                          </a:solidFill>
                          <a:effectLst>
                            <a:outerShdw blurRad="38100" dist="38100" dir="2700000" algn="tl">
                              <a:srgbClr val="000000">
                                <a:alpha val="43137"/>
                              </a:srgbClr>
                            </a:outerShdw>
                          </a:effectLst>
                          <a:latin typeface="Calibri" pitchFamily="34" charset="0"/>
                          <a:cs typeface="Calibri" pitchFamily="34" charset="0"/>
                        </a:rPr>
                        <a:t>giardiasis</a:t>
                      </a:r>
                      <a:r>
                        <a:rPr lang="en-US" b="0" baseline="0" dirty="0">
                          <a:solidFill>
                            <a:schemeClr val="tx1"/>
                          </a:solidFill>
                          <a:latin typeface="Calibri" pitchFamily="34" charset="0"/>
                          <a:cs typeface="Calibri" pitchFamily="34" charset="0"/>
                        </a:rPr>
                        <a:t> ( order a stool Giardia antigen ) are also common causes of pain with diarrhea .</a:t>
                      </a:r>
                      <a:endParaRPr lang="ar-JO" b="0" dirty="0">
                        <a:solidFill>
                          <a:schemeClr val="tx1"/>
                        </a:solidFill>
                        <a:latin typeface="Calibri" pitchFamily="34" charset="0"/>
                        <a:cs typeface="Calibri" pitchFamily="34" charset="0"/>
                      </a:endParaRPr>
                    </a:p>
                  </a:txBody>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graphicFrame>
        <p:nvGraphicFramePr>
          <p:cNvPr id="4" name="Content Placeholder 4"/>
          <p:cNvGraphicFramePr>
            <a:graphicFrameLocks/>
          </p:cNvGraphicFramePr>
          <p:nvPr/>
        </p:nvGraphicFramePr>
        <p:xfrm>
          <a:off x="214282" y="1071546"/>
          <a:ext cx="8715436" cy="4572032"/>
        </p:xfrm>
        <a:graphic>
          <a:graphicData uri="http://schemas.openxmlformats.org/drawingml/2006/table">
            <a:tbl>
              <a:tblPr rtl="1">
                <a:tableStyleId>{3C2FFA5D-87B4-456A-9821-1D502468CF0F}</a:tableStyleId>
              </a:tblPr>
              <a:tblGrid>
                <a:gridCol w="8715436">
                  <a:extLst>
                    <a:ext uri="{9D8B030D-6E8A-4147-A177-3AD203B41FA5}">
                      <a16:colId xmlns:a16="http://schemas.microsoft.com/office/drawing/2014/main" xmlns="" val="20000"/>
                    </a:ext>
                  </a:extLst>
                </a:gridCol>
              </a:tblGrid>
              <a:tr h="4572032">
                <a:tc>
                  <a:txBody>
                    <a:bodyPr/>
                    <a:lstStyle/>
                    <a:p>
                      <a:pPr algn="l" rtl="0"/>
                      <a:endParaRPr lang="en-US" b="1" dirty="0">
                        <a:solidFill>
                          <a:srgbClr val="C00000"/>
                        </a:solidFill>
                      </a:endParaRPr>
                    </a:p>
                    <a:p>
                      <a:pPr algn="l" rtl="0"/>
                      <a:r>
                        <a:rPr lang="en-US" b="1" dirty="0">
                          <a:solidFill>
                            <a:srgbClr val="C00000"/>
                          </a:solidFill>
                        </a:rPr>
                        <a:t>Weight loss ----</a:t>
                      </a:r>
                    </a:p>
                    <a:p>
                      <a:pPr algn="l" rtl="0">
                        <a:buFont typeface="Arial" pitchFamily="34" charset="0"/>
                        <a:buNone/>
                      </a:pPr>
                      <a:r>
                        <a:rPr lang="en-US" b="0" dirty="0">
                          <a:latin typeface="Calibri" pitchFamily="34" charset="0"/>
                          <a:cs typeface="Calibri" pitchFamily="34" charset="0"/>
                        </a:rPr>
                        <a:t>Think</a:t>
                      </a:r>
                      <a:r>
                        <a:rPr lang="en-US" b="0" baseline="0" dirty="0">
                          <a:latin typeface="Calibri" pitchFamily="34" charset="0"/>
                          <a:cs typeface="Calibri" pitchFamily="34" charset="0"/>
                        </a:rPr>
                        <a:t> chronic inflammatory conditions such </a:t>
                      </a:r>
                      <a:r>
                        <a:rPr lang="en-US" b="0" u="none" baseline="0" dirty="0">
                          <a:latin typeface="Calibri" pitchFamily="34" charset="0"/>
                          <a:cs typeface="Calibri" pitchFamily="34" charset="0"/>
                        </a:rPr>
                        <a:t>as </a:t>
                      </a:r>
                      <a:r>
                        <a:rPr lang="en-US" b="0" u="none" baseline="0" dirty="0">
                          <a:effectLst>
                            <a:outerShdw blurRad="38100" dist="38100" dir="2700000" algn="tl">
                              <a:srgbClr val="000000">
                                <a:alpha val="43137"/>
                              </a:srgbClr>
                            </a:outerShdw>
                          </a:effectLst>
                          <a:latin typeface="Calibri" pitchFamily="34" charset="0"/>
                          <a:cs typeface="Calibri" pitchFamily="34" charset="0"/>
                        </a:rPr>
                        <a:t>Celiac disease </a:t>
                      </a:r>
                      <a:r>
                        <a:rPr lang="en-US" b="0" baseline="0" dirty="0">
                          <a:latin typeface="Calibri" pitchFamily="34" charset="0"/>
                          <a:cs typeface="Calibri" pitchFamily="34" charset="0"/>
                        </a:rPr>
                        <a:t>and </a:t>
                      </a:r>
                      <a:r>
                        <a:rPr lang="en-US" b="0" baseline="0" dirty="0">
                          <a:effectLst>
                            <a:outerShdw blurRad="38100" dist="38100" dir="2700000" algn="tl">
                              <a:srgbClr val="000000">
                                <a:alpha val="43137"/>
                              </a:srgbClr>
                            </a:outerShdw>
                          </a:effectLst>
                          <a:latin typeface="Calibri" pitchFamily="34" charset="0"/>
                          <a:cs typeface="Calibri" pitchFamily="34" charset="0"/>
                        </a:rPr>
                        <a:t>Crohn disease </a:t>
                      </a:r>
                      <a:r>
                        <a:rPr lang="en-US" b="0" baseline="0" dirty="0">
                          <a:latin typeface="Calibri" pitchFamily="34" charset="0"/>
                          <a:cs typeface="Calibri" pitchFamily="34" charset="0"/>
                        </a:rPr>
                        <a:t>( look for anemia, hypoalbuminemia,  and guaiac-positive stools ) </a:t>
                      </a:r>
                    </a:p>
                    <a:p>
                      <a:pPr algn="l" rtl="0"/>
                      <a:endParaRPr lang="en-US" b="0" baseline="0" dirty="0"/>
                    </a:p>
                    <a:p>
                      <a:pPr algn="l" rtl="0"/>
                      <a:endParaRPr lang="en-US" b="0" baseline="0" dirty="0"/>
                    </a:p>
                    <a:p>
                      <a:pPr algn="l" rtl="0"/>
                      <a:endParaRPr lang="en-US" b="0" baseline="0" dirty="0"/>
                    </a:p>
                    <a:p>
                      <a:pPr algn="l" rtl="0"/>
                      <a:r>
                        <a:rPr lang="en-US" b="1" baseline="0" dirty="0">
                          <a:solidFill>
                            <a:srgbClr val="C00000"/>
                          </a:solidFill>
                        </a:rPr>
                        <a:t>Hematochezia ---- </a:t>
                      </a:r>
                    </a:p>
                    <a:p>
                      <a:pPr algn="l" rtl="0">
                        <a:buFont typeface="Arial" pitchFamily="34" charset="0"/>
                        <a:buChar char="•"/>
                      </a:pPr>
                      <a:r>
                        <a:rPr lang="en-US" b="0" baseline="0" dirty="0">
                          <a:solidFill>
                            <a:schemeClr val="tx1"/>
                          </a:solidFill>
                        </a:rPr>
                        <a:t> </a:t>
                      </a:r>
                      <a:r>
                        <a:rPr lang="en-US" b="0" baseline="0" dirty="0">
                          <a:solidFill>
                            <a:schemeClr val="tx1"/>
                          </a:solidFill>
                          <a:latin typeface="Calibri" pitchFamily="34" charset="0"/>
                          <a:cs typeface="Calibri" pitchFamily="34" charset="0"/>
                        </a:rPr>
                        <a:t>Think of </a:t>
                      </a:r>
                      <a:r>
                        <a:rPr lang="en-US" b="0" baseline="0" dirty="0">
                          <a:solidFill>
                            <a:schemeClr val="tx1"/>
                          </a:solidFill>
                          <a:effectLst>
                            <a:outerShdw blurRad="38100" dist="38100" dir="2700000" algn="tl">
                              <a:srgbClr val="000000">
                                <a:alpha val="43137"/>
                              </a:srgbClr>
                            </a:outerShdw>
                          </a:effectLst>
                          <a:latin typeface="Calibri" pitchFamily="34" charset="0"/>
                          <a:cs typeface="Calibri" pitchFamily="34" charset="0"/>
                        </a:rPr>
                        <a:t>IBD</a:t>
                      </a:r>
                      <a:r>
                        <a:rPr lang="en-US" b="0" baseline="0" dirty="0">
                          <a:solidFill>
                            <a:schemeClr val="tx1"/>
                          </a:solidFill>
                          <a:latin typeface="Calibri" pitchFamily="34" charset="0"/>
                          <a:cs typeface="Calibri" pitchFamily="34" charset="0"/>
                        </a:rPr>
                        <a:t> </a:t>
                      </a:r>
                    </a:p>
                    <a:p>
                      <a:pPr algn="l" rtl="0">
                        <a:buFont typeface="Arial" pitchFamily="34" charset="0"/>
                        <a:buChar char="•"/>
                      </a:pPr>
                      <a:r>
                        <a:rPr lang="en-US" b="0" baseline="0" dirty="0">
                          <a:solidFill>
                            <a:schemeClr val="tx1"/>
                          </a:solidFill>
                          <a:latin typeface="Calibri" pitchFamily="34" charset="0"/>
                          <a:cs typeface="Calibri" pitchFamily="34" charset="0"/>
                        </a:rPr>
                        <a:t> If brief, have a high suspicion for </a:t>
                      </a:r>
                      <a:r>
                        <a:rPr lang="en-US" b="0" baseline="0" dirty="0">
                          <a:solidFill>
                            <a:schemeClr val="tx1"/>
                          </a:solidFill>
                          <a:effectLst>
                            <a:outerShdw blurRad="38100" dist="38100" dir="2700000" algn="tl">
                              <a:srgbClr val="000000">
                                <a:alpha val="43137"/>
                              </a:srgbClr>
                            </a:outerShdw>
                          </a:effectLst>
                          <a:latin typeface="Calibri" pitchFamily="34" charset="0"/>
                          <a:cs typeface="Calibri" pitchFamily="34" charset="0"/>
                        </a:rPr>
                        <a:t>bacterial colitis </a:t>
                      </a:r>
                      <a:r>
                        <a:rPr lang="en-US" b="0" baseline="0" dirty="0">
                          <a:solidFill>
                            <a:schemeClr val="tx1"/>
                          </a:solidFill>
                          <a:latin typeface="Calibri" pitchFamily="34" charset="0"/>
                          <a:cs typeface="Calibri" pitchFamily="34" charset="0"/>
                        </a:rPr>
                        <a:t>( order a stool enteric culture and Clostridium difficile toxin assay )</a:t>
                      </a:r>
                    </a:p>
                    <a:p>
                      <a:pPr algn="l" rtl="0">
                        <a:buFont typeface="Arial" pitchFamily="34" charset="0"/>
                        <a:buNone/>
                      </a:pPr>
                      <a:endParaRPr lang="en-US" b="0" baseline="0" dirty="0">
                        <a:solidFill>
                          <a:schemeClr val="tx1"/>
                        </a:solidFill>
                      </a:endParaRPr>
                    </a:p>
                  </a:txBody>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graphicFrame>
        <p:nvGraphicFramePr>
          <p:cNvPr id="4" name="Content Placeholder 4"/>
          <p:cNvGraphicFramePr>
            <a:graphicFrameLocks/>
          </p:cNvGraphicFramePr>
          <p:nvPr/>
        </p:nvGraphicFramePr>
        <p:xfrm>
          <a:off x="142844" y="1071546"/>
          <a:ext cx="8715436" cy="4803440"/>
        </p:xfrm>
        <a:graphic>
          <a:graphicData uri="http://schemas.openxmlformats.org/drawingml/2006/table">
            <a:tbl>
              <a:tblPr rtl="1">
                <a:tableStyleId>{3C2FFA5D-87B4-456A-9821-1D502468CF0F}</a:tableStyleId>
              </a:tblPr>
              <a:tblGrid>
                <a:gridCol w="8715436">
                  <a:extLst>
                    <a:ext uri="{9D8B030D-6E8A-4147-A177-3AD203B41FA5}">
                      <a16:colId xmlns:a16="http://schemas.microsoft.com/office/drawing/2014/main" xmlns="" val="20000"/>
                    </a:ext>
                  </a:extLst>
                </a:gridCol>
              </a:tblGrid>
              <a:tr h="4803440">
                <a:tc>
                  <a:txBody>
                    <a:bodyPr/>
                    <a:lstStyle/>
                    <a:p>
                      <a:pPr algn="l" rtl="0">
                        <a:buFont typeface="Arial" pitchFamily="34" charset="0"/>
                        <a:buNone/>
                      </a:pPr>
                      <a:endParaRPr lang="en-US" b="1" baseline="0" dirty="0">
                        <a:solidFill>
                          <a:srgbClr val="C00000"/>
                        </a:solidFill>
                      </a:endParaRPr>
                    </a:p>
                    <a:p>
                      <a:pPr algn="l" rtl="0">
                        <a:buFont typeface="Arial" pitchFamily="34" charset="0"/>
                        <a:buNone/>
                      </a:pPr>
                      <a:r>
                        <a:rPr lang="en-US" b="1" baseline="0" dirty="0">
                          <a:solidFill>
                            <a:srgbClr val="C00000"/>
                          </a:solidFill>
                        </a:rPr>
                        <a:t>Melena ----</a:t>
                      </a:r>
                    </a:p>
                    <a:p>
                      <a:pPr algn="l" rtl="0">
                        <a:buFont typeface="Arial" pitchFamily="34" charset="0"/>
                        <a:buNone/>
                      </a:pPr>
                      <a:r>
                        <a:rPr lang="en-US" b="0" baseline="0" dirty="0">
                          <a:solidFill>
                            <a:schemeClr val="tx1"/>
                          </a:solidFill>
                          <a:latin typeface="Calibri" pitchFamily="34" charset="0"/>
                          <a:cs typeface="Calibri" pitchFamily="34" charset="0"/>
                        </a:rPr>
                        <a:t>Suspect an </a:t>
                      </a:r>
                      <a:r>
                        <a:rPr lang="en-US" b="0" baseline="0" dirty="0">
                          <a:solidFill>
                            <a:schemeClr val="tx1"/>
                          </a:solidFill>
                          <a:effectLst>
                            <a:outerShdw blurRad="38100" dist="38100" dir="2700000" algn="tl">
                              <a:srgbClr val="000000">
                                <a:alpha val="43137"/>
                              </a:srgbClr>
                            </a:outerShdw>
                          </a:effectLst>
                          <a:latin typeface="Calibri" pitchFamily="34" charset="0"/>
                          <a:cs typeface="Calibri" pitchFamily="34" charset="0"/>
                        </a:rPr>
                        <a:t>upper GI bleed</a:t>
                      </a:r>
                      <a:r>
                        <a:rPr lang="en-US" b="0" baseline="0" dirty="0">
                          <a:solidFill>
                            <a:schemeClr val="tx1"/>
                          </a:solidFill>
                          <a:latin typeface="Calibri" pitchFamily="34" charset="0"/>
                          <a:cs typeface="Calibri" pitchFamily="34" charset="0"/>
                        </a:rPr>
                        <a:t>, such as bleeding peptic ulcer or gastritis  </a:t>
                      </a:r>
                      <a:endParaRPr lang="ar-JO" b="0" dirty="0">
                        <a:solidFill>
                          <a:schemeClr val="tx1"/>
                        </a:solidFill>
                        <a:latin typeface="Calibri" pitchFamily="34" charset="0"/>
                        <a:cs typeface="Calibri" pitchFamily="34" charset="0"/>
                      </a:endParaRPr>
                    </a:p>
                    <a:p>
                      <a:pPr algn="l" rtl="0"/>
                      <a:endParaRPr lang="en-US" b="1" dirty="0">
                        <a:solidFill>
                          <a:srgbClr val="C00000"/>
                        </a:solidFill>
                      </a:endParaRPr>
                    </a:p>
                    <a:p>
                      <a:pPr algn="l" rtl="0"/>
                      <a:endParaRPr lang="en-US" b="1" dirty="0">
                        <a:solidFill>
                          <a:srgbClr val="C00000"/>
                        </a:solidFill>
                      </a:endParaRPr>
                    </a:p>
                    <a:p>
                      <a:pPr algn="l" rtl="0"/>
                      <a:r>
                        <a:rPr lang="en-US" b="1" dirty="0">
                          <a:solidFill>
                            <a:srgbClr val="C00000"/>
                          </a:solidFill>
                        </a:rPr>
                        <a:t>Nighttime</a:t>
                      </a:r>
                      <a:r>
                        <a:rPr lang="en-US" b="1" baseline="0" dirty="0">
                          <a:solidFill>
                            <a:srgbClr val="C00000"/>
                          </a:solidFill>
                        </a:rPr>
                        <a:t> awakening from pain ----</a:t>
                      </a:r>
                    </a:p>
                    <a:p>
                      <a:pPr algn="l" rtl="0"/>
                      <a:r>
                        <a:rPr lang="en-US" b="0" baseline="0" dirty="0">
                          <a:solidFill>
                            <a:schemeClr val="tx1"/>
                          </a:solidFill>
                          <a:latin typeface="Calibri" pitchFamily="34" charset="0"/>
                          <a:cs typeface="Calibri" pitchFamily="34" charset="0"/>
                        </a:rPr>
                        <a:t>Suspect </a:t>
                      </a:r>
                      <a:r>
                        <a:rPr lang="en-US" b="0" baseline="0" dirty="0">
                          <a:solidFill>
                            <a:schemeClr val="tx1"/>
                          </a:solidFill>
                          <a:effectLst>
                            <a:outerShdw blurRad="38100" dist="38100" dir="2700000" algn="tl">
                              <a:srgbClr val="000000">
                                <a:alpha val="43137"/>
                              </a:srgbClr>
                            </a:outerShdw>
                          </a:effectLst>
                          <a:latin typeface="Calibri" pitchFamily="34" charset="0"/>
                          <a:cs typeface="Calibri" pitchFamily="34" charset="0"/>
                        </a:rPr>
                        <a:t>Helicobacter pylori infection </a:t>
                      </a:r>
                    </a:p>
                    <a:p>
                      <a:pPr algn="l" rtl="0"/>
                      <a:endParaRPr lang="en-US" b="1" baseline="0" dirty="0">
                        <a:solidFill>
                          <a:srgbClr val="C00000"/>
                        </a:solidFill>
                      </a:endParaRPr>
                    </a:p>
                    <a:p>
                      <a:pPr algn="l" rtl="0"/>
                      <a:endParaRPr lang="en-US" b="1" baseline="0" dirty="0">
                        <a:solidFill>
                          <a:srgbClr val="C00000"/>
                        </a:solidFill>
                      </a:endParaRPr>
                    </a:p>
                    <a:p>
                      <a:pPr algn="l" rtl="0"/>
                      <a:r>
                        <a:rPr lang="en-US" b="1" baseline="0" dirty="0">
                          <a:solidFill>
                            <a:srgbClr val="C00000"/>
                          </a:solidFill>
                        </a:rPr>
                        <a:t>Fever,  rash,  oral ulcers,  or joint pain ----</a:t>
                      </a:r>
                    </a:p>
                    <a:p>
                      <a:pPr algn="l" rtl="0"/>
                      <a:r>
                        <a:rPr lang="en-US" b="1" baseline="0" dirty="0">
                          <a:solidFill>
                            <a:srgbClr val="C00000"/>
                          </a:solidFill>
                        </a:rPr>
                        <a:t> </a:t>
                      </a:r>
                      <a:r>
                        <a:rPr lang="en-US" b="0" baseline="0" dirty="0">
                          <a:solidFill>
                            <a:schemeClr val="tx1"/>
                          </a:solidFill>
                          <a:latin typeface="Calibri" pitchFamily="34" charset="0"/>
                          <a:cs typeface="Calibri" pitchFamily="34" charset="0"/>
                        </a:rPr>
                        <a:t>Suspect </a:t>
                      </a:r>
                      <a:r>
                        <a:rPr lang="en-US" b="0" baseline="0" dirty="0">
                          <a:solidFill>
                            <a:schemeClr val="tx1"/>
                          </a:solidFill>
                          <a:effectLst>
                            <a:outerShdw blurRad="38100" dist="38100" dir="2700000" algn="tl">
                              <a:srgbClr val="000000">
                                <a:alpha val="43137"/>
                              </a:srgbClr>
                            </a:outerShdw>
                          </a:effectLst>
                          <a:latin typeface="Calibri" pitchFamily="34" charset="0"/>
                          <a:cs typeface="Calibri" pitchFamily="34" charset="0"/>
                        </a:rPr>
                        <a:t>IBD</a:t>
                      </a:r>
                      <a:r>
                        <a:rPr lang="en-US" b="0" baseline="0" dirty="0">
                          <a:solidFill>
                            <a:schemeClr val="tx1"/>
                          </a:solidFill>
                          <a:latin typeface="Calibri" pitchFamily="34" charset="0"/>
                          <a:cs typeface="Calibri" pitchFamily="34" charset="0"/>
                        </a:rPr>
                        <a:t> </a:t>
                      </a:r>
                      <a:endParaRPr lang="en-US" b="0" dirty="0">
                        <a:solidFill>
                          <a:schemeClr val="tx1"/>
                        </a:solidFill>
                        <a:latin typeface="Calibri" pitchFamily="34" charset="0"/>
                        <a:cs typeface="Calibri" pitchFamily="34" charset="0"/>
                      </a:endParaRPr>
                    </a:p>
                  </a:txBody>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C00000"/>
                </a:solidFill>
                <a:latin typeface="Palatino Linotype" pitchFamily="18" charset="0"/>
              </a:rPr>
              <a:t>Definition</a:t>
            </a:r>
            <a:endParaRPr lang="ar-JO" b="1" dirty="0">
              <a:solidFill>
                <a:srgbClr val="C00000"/>
              </a:solidFill>
              <a:latin typeface="Palatino Linotype" pitchFamily="18" charset="0"/>
            </a:endParaRPr>
          </a:p>
        </p:txBody>
      </p:sp>
      <p:sp>
        <p:nvSpPr>
          <p:cNvPr id="5" name="عنصر نائب للمحتوى 2"/>
          <p:cNvSpPr>
            <a:spLocks noGrp="1"/>
          </p:cNvSpPr>
          <p:nvPr>
            <p:ph idx="1"/>
          </p:nvPr>
        </p:nvSpPr>
        <p:spPr>
          <a:xfrm>
            <a:off x="428596" y="1357298"/>
            <a:ext cx="8229600" cy="4525963"/>
          </a:xfrm>
        </p:spPr>
        <p:txBody>
          <a:bodyPr>
            <a:normAutofit/>
          </a:bodyPr>
          <a:lstStyle/>
          <a:p>
            <a:pPr algn="l">
              <a:buNone/>
            </a:pPr>
            <a:r>
              <a:rPr lang="en-US" dirty="0"/>
              <a:t>-</a:t>
            </a:r>
            <a:r>
              <a:rPr lang="en-US" sz="2400" b="1" u="sng" dirty="0">
                <a:solidFill>
                  <a:srgbClr val="00B050"/>
                </a:solidFill>
              </a:rPr>
              <a:t>Functional abdominal pain  </a:t>
            </a:r>
            <a:r>
              <a:rPr lang="en-US" sz="2400" b="1" dirty="0"/>
              <a:t>is the most common cause of chronic abdominal pain in the pediatric population.</a:t>
            </a:r>
          </a:p>
          <a:p>
            <a:pPr algn="l">
              <a:buNone/>
            </a:pPr>
            <a:r>
              <a:rPr lang="en-US" sz="2400" b="1" dirty="0"/>
              <a:t>The pain  that cannot be explained by any visible or detectable abnormality, after a thorough physical examination and appropriate further testing.</a:t>
            </a:r>
          </a:p>
          <a:p>
            <a:pPr algn="l">
              <a:buNone/>
            </a:pPr>
            <a:r>
              <a:rPr lang="en-US" sz="2400" b="1" dirty="0"/>
              <a:t>Pain can be intermittent (recurrent abdominal pain or RAP) or continuous for more than 3 months.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571612"/>
            <a:ext cx="7772400" cy="1470025"/>
          </a:xfrm>
        </p:spPr>
        <p:txBody>
          <a:bodyPr/>
          <a:lstStyle/>
          <a:p>
            <a:r>
              <a:rPr lang="en-US" b="1" u="sng" dirty="0" err="1">
                <a:solidFill>
                  <a:srgbClr val="C00000"/>
                </a:solidFill>
                <a:latin typeface="Palatino Linotype" pitchFamily="18" charset="0"/>
              </a:rPr>
              <a:t>Aproach</a:t>
            </a:r>
            <a:r>
              <a:rPr lang="en-US" b="1" u="sng" dirty="0">
                <a:solidFill>
                  <a:srgbClr val="C00000"/>
                </a:solidFill>
                <a:latin typeface="Palatino Linotype" pitchFamily="18" charset="0"/>
              </a:rPr>
              <a:t> to FAP</a:t>
            </a:r>
          </a:p>
        </p:txBody>
      </p:sp>
      <p:sp>
        <p:nvSpPr>
          <p:cNvPr id="3" name="Subtitle 2"/>
          <p:cNvSpPr>
            <a:spLocks noGrp="1"/>
          </p:cNvSpPr>
          <p:nvPr>
            <p:ph type="subTitle" idx="1"/>
          </p:nvPr>
        </p:nvSpPr>
        <p:spPr>
          <a:xfrm>
            <a:off x="1357290" y="3500438"/>
            <a:ext cx="6400800" cy="1752600"/>
          </a:xfrm>
        </p:spPr>
        <p:txBody>
          <a:bodyPr/>
          <a:lstStyle/>
          <a:p>
            <a:r>
              <a:rPr lang="en-US" b="1" dirty="0"/>
              <a:t>History </a:t>
            </a:r>
          </a:p>
          <a:p>
            <a:r>
              <a:rPr lang="en-US" b="1" dirty="0"/>
              <a:t>Physical examination </a:t>
            </a:r>
          </a:p>
          <a:p>
            <a:r>
              <a:rPr lang="en-US" b="1" dirty="0"/>
              <a:t>Lab investigation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C00000"/>
                </a:solidFill>
                <a:latin typeface="Palatino Linotype" pitchFamily="18" charset="0"/>
              </a:rPr>
              <a:t>History</a:t>
            </a:r>
          </a:p>
        </p:txBody>
      </p:sp>
      <p:sp>
        <p:nvSpPr>
          <p:cNvPr id="3" name="Content Placeholder 2"/>
          <p:cNvSpPr>
            <a:spLocks noGrp="1"/>
          </p:cNvSpPr>
          <p:nvPr>
            <p:ph idx="1"/>
          </p:nvPr>
        </p:nvSpPr>
        <p:spPr/>
        <p:txBody>
          <a:bodyPr>
            <a:normAutofit fontScale="92500" lnSpcReduction="10000"/>
          </a:bodyPr>
          <a:lstStyle/>
          <a:p>
            <a:pPr algn="l" rtl="0"/>
            <a:r>
              <a:rPr lang="en-US" dirty="0"/>
              <a:t>The history should be detailed and obtained separately from the parents and the child.</a:t>
            </a:r>
          </a:p>
          <a:p>
            <a:pPr algn="l" rtl="0"/>
            <a:endParaRPr lang="en-US" dirty="0"/>
          </a:p>
          <a:p>
            <a:pPr algn="l" rtl="0">
              <a:buNone/>
            </a:pPr>
            <a:r>
              <a:rPr lang="en-US" dirty="0"/>
              <a:t>Children usually describe the pain as </a:t>
            </a:r>
            <a:r>
              <a:rPr lang="en-US" dirty="0" err="1"/>
              <a:t>periumbilical</a:t>
            </a:r>
            <a:r>
              <a:rPr lang="en-US" dirty="0"/>
              <a:t> or else affecting multiple sites. Headaches are frequently associated with FAP. Nausea rarely has an organic basis in children and likely indicates functional symptoms. In contrast, vomiting, gastrointestinal bleeding, weight loss, or </a:t>
            </a:r>
            <a:r>
              <a:rPr lang="en-US" dirty="0" err="1"/>
              <a:t>diarrhoea</a:t>
            </a:r>
            <a:r>
              <a:rPr lang="en-US" dirty="0"/>
              <a:t> suggest an organic cause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l" rtl="0">
              <a:buNone/>
            </a:pPr>
            <a:endParaRPr lang="en-US" dirty="0"/>
          </a:p>
          <a:p>
            <a:pPr algn="l" rtl="0"/>
            <a:r>
              <a:rPr lang="en-US" dirty="0"/>
              <a:t>Pain on morning wakening, which improves in the afternoon and becomes severe again prior to bedtime suggests FAP. A hallmark of FAP is school absenteeism whereas children with organic diseases attend regularly. The children rarely remain in bed instead lying on the couch watching television. At night, pain may delay the onset of sleep but seldom awakens them.</a:t>
            </a:r>
          </a:p>
          <a:p>
            <a:pPr algn="l" rtl="0"/>
            <a:r>
              <a:rPr lang="en-US" dirty="0"/>
              <a:t>Separation anxiety should be explored, asking about the child's response when left with a babysitter.  Any </a:t>
            </a:r>
            <a:r>
              <a:rPr lang="en-US" sz="3300" b="1" i="1" dirty="0"/>
              <a:t>stress</a:t>
            </a:r>
            <a:endParaRPr lang="en-US" b="1"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0" y="-58505"/>
            <a:ext cx="9144000" cy="6975011"/>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C00000"/>
                </a:solidFill>
                <a:latin typeface="Palatino Linotype" pitchFamily="18" charset="0"/>
              </a:rPr>
              <a:t>Physical examination</a:t>
            </a:r>
          </a:p>
        </p:txBody>
      </p:sp>
      <p:sp>
        <p:nvSpPr>
          <p:cNvPr id="3" name="Content Placeholder 2"/>
          <p:cNvSpPr>
            <a:spLocks noGrp="1"/>
          </p:cNvSpPr>
          <p:nvPr>
            <p:ph idx="1"/>
          </p:nvPr>
        </p:nvSpPr>
        <p:spPr/>
        <p:txBody>
          <a:bodyPr>
            <a:normAutofit fontScale="85000" lnSpcReduction="10000"/>
          </a:bodyPr>
          <a:lstStyle/>
          <a:p>
            <a:pPr algn="l" rtl="0"/>
            <a:r>
              <a:rPr lang="en-US" dirty="0"/>
              <a:t> physical examination is essential including assessment of growth, </a:t>
            </a:r>
            <a:r>
              <a:rPr lang="en-US" dirty="0" err="1"/>
              <a:t>anaemia</a:t>
            </a:r>
            <a:r>
              <a:rPr lang="en-US" dirty="0"/>
              <a:t>, clubbing, oral ulceration, and </a:t>
            </a:r>
            <a:r>
              <a:rPr lang="en-US" dirty="0" err="1"/>
              <a:t>perianal</a:t>
            </a:r>
            <a:r>
              <a:rPr lang="en-US" dirty="0"/>
              <a:t> disease.</a:t>
            </a:r>
          </a:p>
          <a:p>
            <a:pPr algn="l" rtl="0"/>
            <a:r>
              <a:rPr lang="en-US" sz="3300" b="1" dirty="0"/>
              <a:t>Abdomen</a:t>
            </a:r>
            <a:r>
              <a:rPr lang="en-US" sz="3300" dirty="0"/>
              <a:t> </a:t>
            </a:r>
            <a:r>
              <a:rPr lang="en-US" dirty="0"/>
              <a:t>: Parents should observe the abdominal examination as distraction, often achieved by discussing siblings, can result in marked abdominal tenderness disappearing. It is important for parents to observe this but vital to reassure them that disappearance of tenderness during distraction does not mean the pain is fraudulent.</a:t>
            </a:r>
          </a:p>
          <a:p>
            <a:pPr algn="l" rtl="0"/>
            <a:r>
              <a:rPr lang="en-US" altLang="ar-JO" b="1" dirty="0"/>
              <a:t>Genitalia</a:t>
            </a:r>
            <a:r>
              <a:rPr lang="en-US" altLang="ar-JO" dirty="0"/>
              <a:t> : testicular torsion, hernia.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algorithm"/>
          <p:cNvPicPr>
            <a:picLocks noGrp="1" noChangeAspect="1" noChangeArrowheads="1"/>
          </p:cNvPicPr>
          <p:nvPr>
            <p:ph idx="1"/>
          </p:nvPr>
        </p:nvPicPr>
        <p:blipFill>
          <a:blip r:embed="rId2" cstate="print"/>
          <a:srcRect/>
          <a:stretch>
            <a:fillRect/>
          </a:stretch>
        </p:blipFill>
        <p:spPr bwMode="auto">
          <a:xfrm>
            <a:off x="228600" y="42660"/>
            <a:ext cx="8534400" cy="6815340"/>
          </a:xfrm>
          <a:prstGeom prst="rect">
            <a:avLst/>
          </a:prstGeom>
          <a:noFill/>
          <a:ln w="9525">
            <a:noFill/>
            <a:miter lim="800000"/>
            <a:headEnd/>
            <a:tailEnd/>
          </a:ln>
        </p:spPr>
      </p:pic>
      <p:sp>
        <p:nvSpPr>
          <p:cNvPr id="3" name="نجمة ذات 5 نقاط 2"/>
          <p:cNvSpPr/>
          <p:nvPr/>
        </p:nvSpPr>
        <p:spPr>
          <a:xfrm>
            <a:off x="8299976" y="8620"/>
            <a:ext cx="720080" cy="9001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C00000"/>
                </a:solidFill>
                <a:latin typeface="Palatino Linotype" pitchFamily="18" charset="0"/>
              </a:rPr>
              <a:t>Labs investigation </a:t>
            </a:r>
          </a:p>
        </p:txBody>
      </p:sp>
      <p:sp>
        <p:nvSpPr>
          <p:cNvPr id="3" name="Content Placeholder 2"/>
          <p:cNvSpPr>
            <a:spLocks noGrp="1"/>
          </p:cNvSpPr>
          <p:nvPr>
            <p:ph idx="1"/>
          </p:nvPr>
        </p:nvSpPr>
        <p:spPr/>
        <p:txBody>
          <a:bodyPr/>
          <a:lstStyle/>
          <a:p>
            <a:pPr algn="l" rtl="0"/>
            <a:r>
              <a:rPr lang="en-US" dirty="0"/>
              <a:t>We needs to distinguish between functional pain/IBS and more serious underlying disorders. </a:t>
            </a:r>
          </a:p>
          <a:p>
            <a:pPr algn="l" rtl="0">
              <a:buNone/>
            </a:pPr>
            <a:r>
              <a:rPr lang="en-US" dirty="0"/>
              <a:t>It is necessary. Some laboratory evaluation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8915400" cy="6248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2484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14290"/>
            <a:ext cx="7498080" cy="1143000"/>
          </a:xfrm>
        </p:spPr>
        <p:txBody>
          <a:bodyPr>
            <a:normAutofit/>
          </a:bodyPr>
          <a:lstStyle/>
          <a:p>
            <a:pPr algn="ctr"/>
            <a:r>
              <a:rPr lang="en-US" sz="3600" b="1" u="sng" dirty="0">
                <a:solidFill>
                  <a:srgbClr val="C00000"/>
                </a:solidFill>
                <a:latin typeface="Palatino Linotype" pitchFamily="18" charset="0"/>
              </a:rPr>
              <a:t>Management</a:t>
            </a:r>
            <a:endParaRPr lang="ar-JO" sz="3600" b="1" u="sng" dirty="0">
              <a:solidFill>
                <a:srgbClr val="C00000"/>
              </a:solidFill>
              <a:latin typeface="Palatino Linotype" pitchFamily="18" charset="0"/>
            </a:endParaRPr>
          </a:p>
        </p:txBody>
      </p:sp>
      <p:sp>
        <p:nvSpPr>
          <p:cNvPr id="3" name="Content Placeholder 2"/>
          <p:cNvSpPr>
            <a:spLocks noGrp="1"/>
          </p:cNvSpPr>
          <p:nvPr>
            <p:ph idx="1"/>
          </p:nvPr>
        </p:nvSpPr>
        <p:spPr>
          <a:xfrm>
            <a:off x="785786" y="1316765"/>
            <a:ext cx="8100392" cy="5541235"/>
          </a:xfrm>
        </p:spPr>
        <p:txBody>
          <a:bodyPr>
            <a:noAutofit/>
          </a:bodyPr>
          <a:lstStyle/>
          <a:p>
            <a:pPr algn="l" rtl="0"/>
            <a:r>
              <a:rPr lang="en-US" sz="2000" dirty="0"/>
              <a:t>Cognitive behavioral (family) therapy Recurrent abdominal pain Beneficial .</a:t>
            </a:r>
          </a:p>
          <a:p>
            <a:pPr algn="l" rtl="0"/>
            <a:r>
              <a:rPr lang="en-US" sz="2000" dirty="0"/>
              <a:t>medications include acid suppressants for dyspepsia symptoms, antispasmodics, and low-dose </a:t>
            </a:r>
            <a:r>
              <a:rPr lang="en-US" sz="2000" dirty="0" err="1"/>
              <a:t>amitriptyline</a:t>
            </a:r>
            <a:r>
              <a:rPr lang="en-US" sz="2000" dirty="0"/>
              <a:t>.</a:t>
            </a:r>
          </a:p>
          <a:p>
            <a:pPr algn="l" rtl="0"/>
            <a:r>
              <a:rPr lang="en-US" sz="2000" dirty="0"/>
              <a:t>Added dietary fiber Recurrent abdominal pain Unlikely to be beneficial</a:t>
            </a:r>
          </a:p>
          <a:p>
            <a:pPr algn="l" rtl="0"/>
            <a:r>
              <a:rPr lang="en-US" sz="2000" dirty="0"/>
              <a:t>Lactose-free diet Recurrent abdominal pain Unlikely to be beneficial</a:t>
            </a:r>
          </a:p>
          <a:p>
            <a:pPr algn="l" rtl="0"/>
            <a:r>
              <a:rPr lang="en-US" sz="2000" dirty="0"/>
              <a:t>Peppermint oil for 2 weeks Irritable bowel syndrome Likely to be beneficial</a:t>
            </a:r>
          </a:p>
          <a:p>
            <a:pPr algn="l" rtl="0"/>
            <a:r>
              <a:rPr lang="en-US" sz="2000" dirty="0" err="1"/>
              <a:t>Probiotics</a:t>
            </a:r>
            <a:r>
              <a:rPr lang="en-US" sz="2000" dirty="0"/>
              <a:t> are reported to be helpful in diarrhea predominant IBS,</a:t>
            </a:r>
          </a:p>
          <a:p>
            <a:pPr algn="l" rtl="0">
              <a:buNone/>
            </a:pPr>
            <a:r>
              <a:rPr lang="en-US" sz="2000" dirty="0"/>
              <a:t>       but larger trials are necessary to prove </a:t>
            </a:r>
            <a:r>
              <a:rPr lang="en-US" sz="2000" dirty="0" err="1"/>
              <a:t>probiotics</a:t>
            </a:r>
            <a:r>
              <a:rPr lang="en-US" sz="2000" dirty="0"/>
              <a:t> are beneficial.</a:t>
            </a:r>
          </a:p>
        </p:txBody>
      </p:sp>
      <p:sp>
        <p:nvSpPr>
          <p:cNvPr id="4" name="Slide Number Placeholder 3"/>
          <p:cNvSpPr>
            <a:spLocks noGrp="1"/>
          </p:cNvSpPr>
          <p:nvPr>
            <p:ph type="sldNum" sz="quarter" idx="12"/>
          </p:nvPr>
        </p:nvSpPr>
        <p:spPr/>
        <p:txBody>
          <a:bodyPr/>
          <a:lstStyle/>
          <a:p>
            <a:fld id="{04956D43-8446-4FB5-B32D-9BFD001D417A}" type="slidenum">
              <a:rPr lang="ar-JO" smtClean="0"/>
              <a:pPr/>
              <a:t>39</a:t>
            </a:fld>
            <a:endParaRPr lang="ar-JO"/>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a:xfrm>
            <a:off x="457200" y="1600201"/>
            <a:ext cx="8229600" cy="2757494"/>
          </a:xfrm>
        </p:spPr>
        <p:txBody>
          <a:bodyPr>
            <a:normAutofit/>
          </a:bodyPr>
          <a:lstStyle/>
          <a:p>
            <a:pPr algn="l">
              <a:buNone/>
            </a:pPr>
            <a:r>
              <a:rPr lang="en-US" sz="2400" b="1" dirty="0"/>
              <a:t>Recurrent abdominal pain is a common problem, affecting more than </a:t>
            </a:r>
            <a:r>
              <a:rPr lang="en-US" sz="2400" b="1" u="sng" dirty="0">
                <a:solidFill>
                  <a:srgbClr val="00B050"/>
                </a:solidFill>
              </a:rPr>
              <a:t>10%</a:t>
            </a:r>
            <a:r>
              <a:rPr lang="en-US" sz="2400" b="1" dirty="0"/>
              <a:t> of all children. The peak incidence occurs between </a:t>
            </a:r>
            <a:r>
              <a:rPr lang="en-US" sz="2400" b="1" u="sng" dirty="0">
                <a:solidFill>
                  <a:srgbClr val="00B050"/>
                </a:solidFill>
              </a:rPr>
              <a:t>ages 7 and 12 years</a:t>
            </a:r>
            <a:r>
              <a:rPr lang="en-US" sz="2400" b="1" dirty="0"/>
              <a:t>. Although the differential diagnosis of recurrent abdominal pain is fairly extensive , most children do not have a serious (or even identifiable) </a:t>
            </a:r>
            <a:endParaRPr lang="ar-JO" sz="2400" b="1" dirty="0"/>
          </a:p>
          <a:p>
            <a:pPr algn="l">
              <a:buNone/>
            </a:pPr>
            <a:r>
              <a:rPr lang="en-US" sz="2400" b="1" dirty="0"/>
              <a:t>underlying illness causing the pain.</a:t>
            </a:r>
          </a:p>
          <a:p>
            <a:pPr algn="l">
              <a:buNone/>
            </a:pPr>
            <a:endParaRPr lang="en-US" sz="2400" b="1" dirty="0"/>
          </a:p>
        </p:txBody>
      </p:sp>
      <p:pic>
        <p:nvPicPr>
          <p:cNvPr id="4" name="صورة 3" descr="IMG_20180922_103436.png"/>
          <p:cNvPicPr>
            <a:picLocks noChangeAspect="1"/>
          </p:cNvPicPr>
          <p:nvPr/>
        </p:nvPicPr>
        <p:blipFill>
          <a:blip r:embed="rId2" cstate="print"/>
          <a:stretch>
            <a:fillRect/>
          </a:stretch>
        </p:blipFill>
        <p:spPr>
          <a:xfrm>
            <a:off x="5357818" y="4071942"/>
            <a:ext cx="2714644" cy="260032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lstStyle/>
          <a:p>
            <a:r>
              <a:rPr lang="en-US" b="1" dirty="0">
                <a:solidFill>
                  <a:srgbClr val="C00000"/>
                </a:solidFill>
                <a:latin typeface="Palatino Linotype" pitchFamily="18" charset="0"/>
              </a:rPr>
              <a:t>References</a:t>
            </a:r>
            <a:endParaRPr lang="ar-JO" b="1" dirty="0">
              <a:solidFill>
                <a:srgbClr val="C00000"/>
              </a:solidFill>
              <a:latin typeface="Palatino Linotype" pitchFamily="18" charset="0"/>
            </a:endParaRPr>
          </a:p>
        </p:txBody>
      </p:sp>
      <p:sp>
        <p:nvSpPr>
          <p:cNvPr id="3" name="عنصر نائب للمحتوى 2"/>
          <p:cNvSpPr>
            <a:spLocks noGrp="1"/>
          </p:cNvSpPr>
          <p:nvPr>
            <p:ph idx="1"/>
          </p:nvPr>
        </p:nvSpPr>
        <p:spPr>
          <a:xfrm>
            <a:off x="457200" y="1000108"/>
            <a:ext cx="8229600" cy="5126055"/>
          </a:xfrm>
        </p:spPr>
        <p:txBody>
          <a:bodyPr>
            <a:normAutofit fontScale="70000" lnSpcReduction="20000"/>
          </a:bodyPr>
          <a:lstStyle/>
          <a:p>
            <a:pPr algn="l" rtl="0">
              <a:buNone/>
            </a:pPr>
            <a:r>
              <a:rPr lang="en-US" b="1" u="sng" dirty="0"/>
              <a:t>Nelson Textbook of Pediatrics - 20e [2015]</a:t>
            </a:r>
            <a:endParaRPr lang="ar-JO" b="1" u="sng" dirty="0"/>
          </a:p>
          <a:p>
            <a:pPr algn="l" rtl="0">
              <a:buNone/>
            </a:pPr>
            <a:endParaRPr lang="en-US" b="1" u="sng" dirty="0"/>
          </a:p>
          <a:p>
            <a:pPr algn="l" rtl="0">
              <a:buNone/>
            </a:pPr>
            <a:r>
              <a:rPr lang="en-US" b="1" u="sng" dirty="0"/>
              <a:t>Nelson-Essentials-of-Pediatrics-7e-2015</a:t>
            </a:r>
            <a:endParaRPr lang="ar-JO" b="1" u="sng" dirty="0"/>
          </a:p>
          <a:p>
            <a:pPr algn="l" rtl="0">
              <a:buNone/>
            </a:pPr>
            <a:endParaRPr lang="en-US" b="1" u="sng" dirty="0"/>
          </a:p>
          <a:p>
            <a:pPr algn="l" rtl="0">
              <a:buNone/>
            </a:pPr>
            <a:r>
              <a:rPr lang="en-US" b="1" u="sng" dirty="0"/>
              <a:t>Signs &amp; Symptoms in Pediatrics</a:t>
            </a:r>
            <a:r>
              <a:rPr lang="en-US" dirty="0"/>
              <a:t>.</a:t>
            </a:r>
          </a:p>
          <a:p>
            <a:pPr algn="l" rtl="0">
              <a:buNone/>
            </a:pPr>
            <a:endParaRPr lang="en-US" b="1" u="sng" dirty="0">
              <a:latin typeface="Calibri" pitchFamily="34" charset="0"/>
              <a:cs typeface="Calibri" pitchFamily="34" charset="0"/>
            </a:endParaRPr>
          </a:p>
          <a:p>
            <a:pPr algn="l" rtl="0">
              <a:buNone/>
            </a:pPr>
            <a:r>
              <a:rPr lang="en-US" b="1" u="sng" dirty="0" err="1">
                <a:latin typeface="Calibri" pitchFamily="34" charset="0"/>
                <a:cs typeface="Calibri" pitchFamily="34" charset="0"/>
              </a:rPr>
              <a:t>Medstudy</a:t>
            </a:r>
            <a:r>
              <a:rPr lang="en-US" b="1" u="sng" dirty="0">
                <a:latin typeface="Calibri" pitchFamily="34" charset="0"/>
                <a:cs typeface="Calibri" pitchFamily="34" charset="0"/>
              </a:rPr>
              <a:t> pediatrics – 8</a:t>
            </a:r>
            <a:r>
              <a:rPr lang="en-US" b="1" u="sng" baseline="30000" dirty="0">
                <a:latin typeface="Calibri" pitchFamily="34" charset="0"/>
                <a:cs typeface="Calibri" pitchFamily="34" charset="0"/>
              </a:rPr>
              <a:t>th</a:t>
            </a:r>
            <a:r>
              <a:rPr lang="en-US" b="1" u="sng" dirty="0">
                <a:latin typeface="Calibri" pitchFamily="34" charset="0"/>
                <a:cs typeface="Calibri" pitchFamily="34" charset="0"/>
              </a:rPr>
              <a:t> Edition</a:t>
            </a:r>
            <a:endParaRPr lang="ar-JO" b="1" u="sng" dirty="0">
              <a:latin typeface="Calibri" pitchFamily="34" charset="0"/>
              <a:cs typeface="Calibri" pitchFamily="34" charset="0"/>
            </a:endParaRPr>
          </a:p>
          <a:p>
            <a:pPr algn="l" rtl="0">
              <a:buNone/>
            </a:pPr>
            <a:endParaRPr lang="ar-JO" dirty="0"/>
          </a:p>
          <a:p>
            <a:pPr algn="l" rtl="0"/>
            <a:endParaRPr lang="en-US" dirty="0"/>
          </a:p>
          <a:p>
            <a:pPr algn="l" rtl="0"/>
            <a:r>
              <a:rPr lang="en-US" b="1" u="sng" dirty="0" err="1"/>
              <a:t>Apley’s</a:t>
            </a:r>
            <a:r>
              <a:rPr lang="en-US" b="1" u="sng" dirty="0"/>
              <a:t> study</a:t>
            </a:r>
          </a:p>
          <a:p>
            <a:pPr algn="l" rtl="0"/>
            <a:r>
              <a:rPr lang="en-US" dirty="0">
                <a:hlinkClick r:id="rId2"/>
              </a:rPr>
              <a:t>www.ncbi.nlm.nih.gov/pmc/articles/PMC2012205/pdf/archdisch01617-0071.pdf</a:t>
            </a:r>
            <a:endParaRPr lang="en-US" dirty="0"/>
          </a:p>
          <a:p>
            <a:pPr algn="l" rtl="0"/>
            <a:endParaRPr lang="en-US" dirty="0"/>
          </a:p>
          <a:p>
            <a:pPr algn="l" rtl="0"/>
            <a:r>
              <a:rPr lang="en-US" b="1" u="sng" dirty="0"/>
              <a:t>Clinical approach </a:t>
            </a:r>
            <a:r>
              <a:rPr lang="en-US" b="1" u="sng" dirty="0" err="1"/>
              <a:t>ncbi</a:t>
            </a:r>
            <a:endParaRPr lang="en-US" b="1" u="sng" dirty="0"/>
          </a:p>
          <a:p>
            <a:pPr algn="l" rtl="0"/>
            <a:r>
              <a:rPr lang="en-US" dirty="0">
                <a:hlinkClick r:id="rId3"/>
              </a:rPr>
              <a:t>https://www.ncbi.nlm.nih.gov/pmc/articles/PMC4371190/</a:t>
            </a:r>
            <a:endParaRPr lang="en-US" dirty="0"/>
          </a:p>
          <a:p>
            <a:pPr algn="l" rtl="0">
              <a:buNone/>
            </a:pPr>
            <a:endParaRPr lang="ar-JO"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thank-you-kids.png"/>
          <p:cNvPicPr>
            <a:picLocks noGrp="1" noChangeAspect="1"/>
          </p:cNvPicPr>
          <p:nvPr>
            <p:ph idx="1"/>
          </p:nvPr>
        </p:nvPicPr>
        <p:blipFill>
          <a:blip r:embed="rId2" cstate="print"/>
          <a:stretch>
            <a:fillRect/>
          </a:stretch>
        </p:blipFill>
        <p:spPr>
          <a:xfrm>
            <a:off x="0" y="1071546"/>
            <a:ext cx="9144000" cy="492922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5400" b="1" dirty="0">
                <a:solidFill>
                  <a:srgbClr val="C00000"/>
                </a:solidFill>
                <a:latin typeface="Palatino Linotype" pitchFamily="18" charset="0"/>
              </a:rPr>
              <a:t>Causes</a:t>
            </a:r>
            <a:endParaRPr lang="ar-JO" sz="5400" b="1" dirty="0">
              <a:solidFill>
                <a:srgbClr val="C00000"/>
              </a:solidFill>
              <a:latin typeface="Palatino Linotype" pitchFamily="18" charset="0"/>
            </a:endParaRPr>
          </a:p>
        </p:txBody>
      </p:sp>
      <p:sp>
        <p:nvSpPr>
          <p:cNvPr id="3" name="عنصر نائب للمحتوى 2"/>
          <p:cNvSpPr>
            <a:spLocks noGrp="1"/>
          </p:cNvSpPr>
          <p:nvPr>
            <p:ph idx="1"/>
          </p:nvPr>
        </p:nvSpPr>
        <p:spPr>
          <a:xfrm>
            <a:off x="0" y="1428736"/>
            <a:ext cx="9144000" cy="4525963"/>
          </a:xfrm>
        </p:spPr>
        <p:txBody>
          <a:bodyPr>
            <a:normAutofit/>
          </a:bodyPr>
          <a:lstStyle/>
          <a:p>
            <a:pPr algn="l">
              <a:buNone/>
            </a:pPr>
            <a:r>
              <a:rPr lang="en-US" sz="2400" b="1" dirty="0"/>
              <a:t>The trigger for functional abdominal pain varies from one patient to another, and may transform over time even in the same patient.</a:t>
            </a:r>
          </a:p>
          <a:p>
            <a:pPr algn="l">
              <a:buNone/>
            </a:pPr>
            <a:r>
              <a:rPr lang="en-US" sz="2400" b="1" dirty="0"/>
              <a:t> The exact triggers may not be easily identified but may remain moving targets for treatment.</a:t>
            </a:r>
          </a:p>
          <a:p>
            <a:pPr algn="l">
              <a:buNone/>
            </a:pPr>
            <a:r>
              <a:rPr lang="en-US" sz="2400" b="1" dirty="0"/>
              <a:t> Nerve signals or chemicals secreted by the gut or brain, may cause the gut to be more sensitive to triggers that normally do not cause significant pain (such as stretching or gas bloating).</a:t>
            </a:r>
            <a:endParaRPr lang="ar-JO"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0"/>
            <a:ext cx="8229600" cy="1143000"/>
          </a:xfrm>
        </p:spPr>
        <p:txBody>
          <a:bodyPr/>
          <a:lstStyle/>
          <a:p>
            <a:r>
              <a:rPr lang="en-US" b="1" dirty="0">
                <a:solidFill>
                  <a:srgbClr val="C00000"/>
                </a:solidFill>
                <a:latin typeface="Palatino Linotype" pitchFamily="18" charset="0"/>
              </a:rPr>
              <a:t>Risk Factors</a:t>
            </a:r>
            <a:endParaRPr lang="ar-JO" b="1" dirty="0">
              <a:solidFill>
                <a:srgbClr val="C00000"/>
              </a:solidFill>
              <a:latin typeface="Palatino Linotype" pitchFamily="18" charset="0"/>
            </a:endParaRPr>
          </a:p>
        </p:txBody>
      </p:sp>
      <p:sp>
        <p:nvSpPr>
          <p:cNvPr id="3" name="عنصر نائب للمحتوى 2"/>
          <p:cNvSpPr>
            <a:spLocks noGrp="1"/>
          </p:cNvSpPr>
          <p:nvPr>
            <p:ph idx="1"/>
          </p:nvPr>
        </p:nvSpPr>
        <p:spPr>
          <a:xfrm>
            <a:off x="0" y="1142984"/>
            <a:ext cx="9144000" cy="2428892"/>
          </a:xfrm>
        </p:spPr>
        <p:txBody>
          <a:bodyPr>
            <a:normAutofit lnSpcReduction="10000"/>
          </a:bodyPr>
          <a:lstStyle/>
          <a:p>
            <a:pPr algn="l">
              <a:buNone/>
            </a:pPr>
            <a:r>
              <a:rPr lang="en-US" sz="2400" b="1" dirty="0"/>
              <a:t>In some cases, children previously suffering from anxiety, depression and other psychiatric disorders may show an exaggerated pain response.</a:t>
            </a:r>
          </a:p>
          <a:p>
            <a:pPr algn="l">
              <a:buNone/>
            </a:pPr>
            <a:r>
              <a:rPr lang="en-US" sz="2400" b="1" dirty="0"/>
              <a:t>  Other possible risk factors are thought to be physically or emotionally </a:t>
            </a:r>
            <a:endParaRPr lang="ar-JO" sz="2400" b="1" dirty="0"/>
          </a:p>
          <a:p>
            <a:pPr algn="l">
              <a:buNone/>
            </a:pPr>
            <a:r>
              <a:rPr lang="en-US" sz="2400" b="1" dirty="0"/>
              <a:t>traumatic experiences, and preceding gastrointestinal infections. </a:t>
            </a:r>
          </a:p>
          <a:p>
            <a:pPr algn="l">
              <a:buNone/>
            </a:pPr>
            <a:r>
              <a:rPr lang="en-US" sz="2400" b="1" dirty="0"/>
              <a:t> </a:t>
            </a:r>
          </a:p>
          <a:p>
            <a:pPr algn="l">
              <a:buNone/>
            </a:pPr>
            <a:endParaRPr lang="ar-JO" sz="2400" b="1" dirty="0"/>
          </a:p>
        </p:txBody>
      </p:sp>
      <p:sp>
        <p:nvSpPr>
          <p:cNvPr id="6" name="مربع نص 5"/>
          <p:cNvSpPr txBox="1"/>
          <p:nvPr/>
        </p:nvSpPr>
        <p:spPr>
          <a:xfrm>
            <a:off x="571472" y="3500438"/>
            <a:ext cx="3143272" cy="2246769"/>
          </a:xfrm>
          <a:prstGeom prst="rect">
            <a:avLst/>
          </a:prstGeom>
          <a:solidFill>
            <a:schemeClr val="accent2">
              <a:lumMod val="75000"/>
            </a:schemeClr>
          </a:solidFill>
        </p:spPr>
        <p:txBody>
          <a:bodyPr wrap="square" rtlCol="1">
            <a:spAutoFit/>
          </a:bodyPr>
          <a:lstStyle/>
          <a:p>
            <a:pPr algn="l"/>
            <a:r>
              <a:rPr lang="en-US" sz="2000" b="1" dirty="0">
                <a:solidFill>
                  <a:schemeClr val="bg1"/>
                </a:solidFill>
              </a:rPr>
              <a:t>Infrequently, it may affect appetite and sleep. The changes in the daily routine may affect the child’s mood and emotions, and in turn cause depression and anxiety</a:t>
            </a:r>
            <a:endParaRPr lang="ar-JO" sz="2000" dirty="0">
              <a:solidFill>
                <a:schemeClr val="bg1"/>
              </a:solidFill>
            </a:endParaRPr>
          </a:p>
        </p:txBody>
      </p:sp>
      <p:pic>
        <p:nvPicPr>
          <p:cNvPr id="7" name="صورة 6" descr="4.jpg"/>
          <p:cNvPicPr>
            <a:picLocks noChangeAspect="1"/>
          </p:cNvPicPr>
          <p:nvPr/>
        </p:nvPicPr>
        <p:blipFill>
          <a:blip r:embed="rId2" cstate="print"/>
          <a:stretch>
            <a:fillRect/>
          </a:stretch>
        </p:blipFill>
        <p:spPr>
          <a:xfrm>
            <a:off x="4572000" y="3214686"/>
            <a:ext cx="3271840" cy="3271840"/>
          </a:xfrm>
          <a:prstGeom prst="rect">
            <a:avLst/>
          </a:prstGeom>
        </p:spPr>
      </p:pic>
      <p:sp>
        <p:nvSpPr>
          <p:cNvPr id="4" name="نجمة ذات 5 نقاط 3"/>
          <p:cNvSpPr/>
          <p:nvPr/>
        </p:nvSpPr>
        <p:spPr>
          <a:xfrm>
            <a:off x="0" y="4365104"/>
            <a:ext cx="395536" cy="7920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357298"/>
            <a:ext cx="4214810" cy="4429132"/>
          </a:xfrm>
        </p:spPr>
        <p:txBody>
          <a:bodyPr>
            <a:normAutofit fontScale="92500"/>
          </a:bodyPr>
          <a:lstStyle/>
          <a:p>
            <a:pPr algn="l" rtl="0">
              <a:buNone/>
            </a:pPr>
            <a:r>
              <a:rPr lang="en-US" sz="2400" b="1" u="sng" dirty="0">
                <a:solidFill>
                  <a:srgbClr val="00B050"/>
                </a:solidFill>
              </a:rPr>
              <a:t>Functional abdominal pain:</a:t>
            </a:r>
          </a:p>
          <a:p>
            <a:pPr algn="l" rtl="0">
              <a:lnSpc>
                <a:spcPct val="150000"/>
              </a:lnSpc>
              <a:buFont typeface="Wingdings" pitchFamily="2" charset="2"/>
              <a:buChar char="ü"/>
            </a:pPr>
            <a:r>
              <a:rPr lang="en-US" sz="2400" b="1" dirty="0">
                <a:solidFill>
                  <a:srgbClr val="C00000"/>
                </a:solidFill>
              </a:rPr>
              <a:t>Pain almost daily</a:t>
            </a:r>
          </a:p>
          <a:p>
            <a:pPr algn="l" rtl="0">
              <a:lnSpc>
                <a:spcPct val="150000"/>
              </a:lnSpc>
              <a:buFont typeface="Wingdings" pitchFamily="2" charset="2"/>
              <a:buChar char="ü"/>
            </a:pPr>
            <a:r>
              <a:rPr lang="en-US" sz="2400" b="1" dirty="0">
                <a:solidFill>
                  <a:srgbClr val="C00000"/>
                </a:solidFill>
              </a:rPr>
              <a:t>Not associated with meals</a:t>
            </a:r>
          </a:p>
          <a:p>
            <a:pPr algn="l" rtl="0">
              <a:lnSpc>
                <a:spcPct val="150000"/>
              </a:lnSpc>
              <a:buFont typeface="Wingdings" pitchFamily="2" charset="2"/>
              <a:buChar char="ü"/>
            </a:pPr>
            <a:r>
              <a:rPr lang="en-US" sz="2400" b="1" dirty="0">
                <a:solidFill>
                  <a:srgbClr val="C00000"/>
                </a:solidFill>
              </a:rPr>
              <a:t>Not relieved by defecation</a:t>
            </a:r>
          </a:p>
          <a:p>
            <a:pPr algn="l" rtl="0">
              <a:lnSpc>
                <a:spcPct val="150000"/>
              </a:lnSpc>
              <a:buFont typeface="Wingdings" pitchFamily="2" charset="2"/>
              <a:buChar char="ü"/>
            </a:pPr>
            <a:r>
              <a:rPr lang="en-US" sz="2400" b="1" dirty="0">
                <a:solidFill>
                  <a:srgbClr val="C00000"/>
                </a:solidFill>
              </a:rPr>
              <a:t>Pain worst in the morning </a:t>
            </a:r>
          </a:p>
          <a:p>
            <a:pPr algn="l" rtl="0">
              <a:lnSpc>
                <a:spcPct val="150000"/>
              </a:lnSpc>
              <a:buFont typeface="Wingdings" pitchFamily="2" charset="2"/>
              <a:buChar char="ü"/>
            </a:pPr>
            <a:r>
              <a:rPr lang="en-US" sz="2400" b="1" dirty="0">
                <a:solidFill>
                  <a:srgbClr val="C00000"/>
                </a:solidFill>
              </a:rPr>
              <a:t>Result from stress</a:t>
            </a:r>
          </a:p>
          <a:p>
            <a:pPr algn="l" rtl="0">
              <a:lnSpc>
                <a:spcPct val="150000"/>
              </a:lnSpc>
              <a:buFont typeface="Wingdings" pitchFamily="2" charset="2"/>
              <a:buChar char="ü"/>
            </a:pPr>
            <a:r>
              <a:rPr lang="en-US" sz="2400" b="1" dirty="0">
                <a:solidFill>
                  <a:srgbClr val="C00000"/>
                </a:solidFill>
              </a:rPr>
              <a:t>Prevent or delays children from attending school.</a:t>
            </a:r>
          </a:p>
        </p:txBody>
      </p:sp>
      <p:sp>
        <p:nvSpPr>
          <p:cNvPr id="4" name="مربع نص 3"/>
          <p:cNvSpPr txBox="1"/>
          <p:nvPr/>
        </p:nvSpPr>
        <p:spPr>
          <a:xfrm>
            <a:off x="4500562" y="1285860"/>
            <a:ext cx="4429124" cy="4862870"/>
          </a:xfrm>
          <a:prstGeom prst="rect">
            <a:avLst/>
          </a:prstGeom>
          <a:noFill/>
        </p:spPr>
        <p:txBody>
          <a:bodyPr wrap="square" rtlCol="1">
            <a:spAutoFit/>
          </a:bodyPr>
          <a:lstStyle/>
          <a:p>
            <a:pPr algn="l" rtl="0"/>
            <a:r>
              <a:rPr lang="en-US" sz="2200" b="1" u="sng" dirty="0">
                <a:solidFill>
                  <a:srgbClr val="00B050"/>
                </a:solidFill>
              </a:rPr>
              <a:t>Irritable bowel syndrome(IBS)</a:t>
            </a:r>
          </a:p>
          <a:p>
            <a:pPr algn="l" rtl="0"/>
            <a:r>
              <a:rPr lang="en-US" sz="2200" b="1" dirty="0"/>
              <a:t>Is a subset of functional abdominal pain, characterized by:</a:t>
            </a:r>
          </a:p>
          <a:p>
            <a:pPr algn="l" rtl="0">
              <a:buFont typeface="Wingdings" pitchFamily="2" charset="2"/>
              <a:buChar char="ü"/>
            </a:pPr>
            <a:r>
              <a:rPr lang="en-US" sz="2200" b="1" dirty="0">
                <a:solidFill>
                  <a:srgbClr val="C00000"/>
                </a:solidFill>
              </a:rPr>
              <a:t>Onset of pain at the time of a change in stool frequency or </a:t>
            </a:r>
            <a:endParaRPr lang="ar-JO" sz="2200" b="1" dirty="0">
              <a:solidFill>
                <a:srgbClr val="C00000"/>
              </a:solidFill>
            </a:endParaRPr>
          </a:p>
          <a:p>
            <a:pPr algn="l" rtl="0"/>
            <a:r>
              <a:rPr lang="en-US" sz="2200" b="1" dirty="0">
                <a:solidFill>
                  <a:srgbClr val="C00000"/>
                </a:solidFill>
              </a:rPr>
              <a:t>consistency, </a:t>
            </a:r>
          </a:p>
          <a:p>
            <a:pPr algn="l" rtl="0"/>
            <a:endParaRPr lang="en-US" sz="2200" b="1" dirty="0">
              <a:solidFill>
                <a:srgbClr val="C00000"/>
              </a:solidFill>
            </a:endParaRPr>
          </a:p>
          <a:p>
            <a:pPr algn="l" rtl="0">
              <a:buFont typeface="Wingdings" pitchFamily="2" charset="2"/>
              <a:buChar char="ü"/>
            </a:pPr>
            <a:r>
              <a:rPr lang="en-US" sz="2200" b="1" dirty="0">
                <a:solidFill>
                  <a:srgbClr val="C00000"/>
                </a:solidFill>
              </a:rPr>
              <a:t>A stool pattern fluctuating between diarrhea and constipation </a:t>
            </a:r>
          </a:p>
          <a:p>
            <a:pPr algn="l" rtl="0">
              <a:buFont typeface="Wingdings" pitchFamily="2" charset="2"/>
              <a:buChar char="ü"/>
            </a:pPr>
            <a:endParaRPr lang="en-US" sz="2200" b="1" dirty="0">
              <a:solidFill>
                <a:srgbClr val="C00000"/>
              </a:solidFill>
            </a:endParaRPr>
          </a:p>
          <a:p>
            <a:pPr algn="l" rtl="0">
              <a:buFont typeface="Wingdings" pitchFamily="2" charset="2"/>
              <a:buChar char="ü"/>
            </a:pPr>
            <a:r>
              <a:rPr lang="en-US" sz="2200" b="1" dirty="0">
                <a:solidFill>
                  <a:srgbClr val="C00000"/>
                </a:solidFill>
              </a:rPr>
              <a:t>Relief of pain with defecation. </a:t>
            </a:r>
          </a:p>
          <a:p>
            <a:pPr algn="l" rtl="0">
              <a:buFont typeface="Wingdings" pitchFamily="2" charset="2"/>
              <a:buChar char="ü"/>
            </a:pPr>
            <a:endParaRPr lang="en-US" sz="2200" b="1" dirty="0">
              <a:solidFill>
                <a:srgbClr val="C00000"/>
              </a:solidFill>
            </a:endParaRPr>
          </a:p>
          <a:p>
            <a:pPr algn="l" rtl="0">
              <a:buFont typeface="Wingdings" pitchFamily="2" charset="2"/>
              <a:buChar char="ü"/>
            </a:pPr>
            <a:r>
              <a:rPr lang="en-US" sz="2200" b="1" dirty="0">
                <a:solidFill>
                  <a:srgbClr val="C00000"/>
                </a:solidFill>
              </a:rPr>
              <a:t>Symptoms in IBS are linked to gut motility</a:t>
            </a:r>
            <a:r>
              <a:rPr lang="en-US" sz="2400" b="1" dirty="0"/>
              <a:t>.</a:t>
            </a:r>
            <a:endParaRPr lang="ar-JO" b="1" dirty="0"/>
          </a:p>
        </p:txBody>
      </p:sp>
      <p:sp>
        <p:nvSpPr>
          <p:cNvPr id="2" name="نجمة ذات 5 نقاط 1"/>
          <p:cNvSpPr/>
          <p:nvPr/>
        </p:nvSpPr>
        <p:spPr>
          <a:xfrm>
            <a:off x="827584" y="709796"/>
            <a:ext cx="504056" cy="5760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1.PNG"/>
          <p:cNvPicPr>
            <a:picLocks noGrp="1" noChangeAspect="1"/>
          </p:cNvPicPr>
          <p:nvPr>
            <p:ph idx="1"/>
          </p:nvPr>
        </p:nvPicPr>
        <p:blipFill>
          <a:blip r:embed="rId2" cstate="print">
            <a:lum contrast="20000"/>
          </a:blip>
          <a:stretch>
            <a:fillRect/>
          </a:stretch>
        </p:blipFill>
        <p:spPr>
          <a:xfrm>
            <a:off x="1357290" y="0"/>
            <a:ext cx="5929354" cy="6858000"/>
          </a:xfrm>
          <a:ln>
            <a:solidFill>
              <a:schemeClr val="tx2">
                <a:lumMod val="50000"/>
              </a:schemeClr>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2.PNG"/>
          <p:cNvPicPr>
            <a:picLocks noGrp="1" noChangeAspect="1"/>
          </p:cNvPicPr>
          <p:nvPr>
            <p:ph idx="1"/>
          </p:nvPr>
        </p:nvPicPr>
        <p:blipFill>
          <a:blip r:embed="rId2" cstate="print">
            <a:lum contrast="20000"/>
          </a:blip>
          <a:stretch>
            <a:fillRect/>
          </a:stretch>
        </p:blipFill>
        <p:spPr>
          <a:xfrm>
            <a:off x="1928794" y="285728"/>
            <a:ext cx="5643602" cy="6411758"/>
          </a:xfrm>
          <a:ln w="12700">
            <a:solidFill>
              <a:schemeClr val="tx2">
                <a:lumMod val="50000"/>
              </a:schemeClr>
            </a:solidFill>
          </a:ln>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1752</Words>
  <Application>Microsoft Office PowerPoint</Application>
  <PresentationFormat>عرض على الشاشة (3:4)‏</PresentationFormat>
  <Paragraphs>233</Paragraphs>
  <Slides>41</Slides>
  <Notes>3</Notes>
  <HiddenSlides>0</HiddenSlides>
  <MMClips>0</MMClips>
  <ScaleCrop>false</ScaleCrop>
  <HeadingPairs>
    <vt:vector size="4" baseType="variant">
      <vt:variant>
        <vt:lpstr>نسق</vt:lpstr>
      </vt:variant>
      <vt:variant>
        <vt:i4>1</vt:i4>
      </vt:variant>
      <vt:variant>
        <vt:lpstr>عناوين الشرائح</vt:lpstr>
      </vt:variant>
      <vt:variant>
        <vt:i4>41</vt:i4>
      </vt:variant>
    </vt:vector>
  </HeadingPairs>
  <TitlesOfParts>
    <vt:vector size="42" baseType="lpstr">
      <vt:lpstr>سمة Office</vt:lpstr>
      <vt:lpstr>Functional Abdominal Pain</vt:lpstr>
      <vt:lpstr>عرض تقديمي في PowerPoint</vt:lpstr>
      <vt:lpstr>Definition</vt:lpstr>
      <vt:lpstr>عرض تقديمي في PowerPoint</vt:lpstr>
      <vt:lpstr>Causes</vt:lpstr>
      <vt:lpstr>Risk Factors</vt:lpstr>
      <vt:lpstr>عرض تقديمي في PowerPoint</vt:lpstr>
      <vt:lpstr>عرض تقديمي في PowerPoint</vt:lpstr>
      <vt:lpstr>عرض تقديمي في PowerPoint</vt:lpstr>
      <vt:lpstr>Recurrent Abdominal Pain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Red flags of RAP</vt:lpstr>
      <vt:lpstr>عرض تقديمي في PowerPoint</vt:lpstr>
      <vt:lpstr>Red flag signs of recurrent abdominal pain</vt:lpstr>
      <vt:lpstr>عرض تقديمي في PowerPoint</vt:lpstr>
      <vt:lpstr>عرض تقديمي في PowerPoint</vt:lpstr>
      <vt:lpstr>عرض تقديمي في PowerPoint</vt:lpstr>
      <vt:lpstr>Aproach to FAP</vt:lpstr>
      <vt:lpstr>History</vt:lpstr>
      <vt:lpstr>عرض تقديمي في PowerPoint</vt:lpstr>
      <vt:lpstr>عرض تقديمي في PowerPoint</vt:lpstr>
      <vt:lpstr>Physical examination</vt:lpstr>
      <vt:lpstr>عرض تقديمي في PowerPoint</vt:lpstr>
      <vt:lpstr>Labs investigation </vt:lpstr>
      <vt:lpstr>عرض تقديمي في PowerPoint</vt:lpstr>
      <vt:lpstr>+</vt:lpstr>
      <vt:lpstr>Management</vt:lpstr>
      <vt:lpstr>References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Abdominal Pain</dc:title>
  <dc:creator>Dr.Tamara</dc:creator>
  <cp:lastModifiedBy>Hp_i3</cp:lastModifiedBy>
  <cp:revision>32</cp:revision>
  <dcterms:created xsi:type="dcterms:W3CDTF">2018-09-22T06:54:53Z</dcterms:created>
  <dcterms:modified xsi:type="dcterms:W3CDTF">2020-02-29T21:46:51Z</dcterms:modified>
</cp:coreProperties>
</file>