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33" r:id="rId4"/>
    <p:sldMasterId id="2147483769" r:id="rId5"/>
  </p:sldMasterIdLst>
  <p:notesMasterIdLst>
    <p:notesMasterId r:id="rId31"/>
  </p:notesMasterIdLst>
  <p:sldIdLst>
    <p:sldId id="572" r:id="rId6"/>
    <p:sldId id="704" r:id="rId7"/>
    <p:sldId id="636" r:id="rId8"/>
    <p:sldId id="711" r:id="rId9"/>
    <p:sldId id="712" r:id="rId10"/>
    <p:sldId id="713" r:id="rId11"/>
    <p:sldId id="714" r:id="rId12"/>
    <p:sldId id="715" r:id="rId13"/>
    <p:sldId id="753" r:id="rId14"/>
    <p:sldId id="760" r:id="rId15"/>
    <p:sldId id="644" r:id="rId16"/>
    <p:sldId id="719" r:id="rId17"/>
    <p:sldId id="721" r:id="rId18"/>
    <p:sldId id="759" r:id="rId19"/>
    <p:sldId id="754" r:id="rId20"/>
    <p:sldId id="737" r:id="rId21"/>
    <p:sldId id="738" r:id="rId22"/>
    <p:sldId id="727" r:id="rId23"/>
    <p:sldId id="654" r:id="rId24"/>
    <p:sldId id="732" r:id="rId25"/>
    <p:sldId id="758" r:id="rId26"/>
    <p:sldId id="274" r:id="rId27"/>
    <p:sldId id="290" r:id="rId28"/>
    <p:sldId id="497" r:id="rId29"/>
    <p:sldId id="5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974" y="-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E23F5-ECC5-4BAE-A37D-77CA3FCC3B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EE875-92DC-4D45-8D14-BBC4629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8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5CFB2AE1-8251-4F37-AE63-B0C0C19183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441AD0ED-43C1-4C9F-9393-3F1A0537A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F7BA0343-2053-44CE-9B0A-97323669D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ED66E-098B-425B-9057-5274334D68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xmlns="" id="{27FABE27-DC0A-4ABD-80AE-24314B2CB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xmlns="" id="{CBB07AA6-9C67-434B-B3CC-E0D9135F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xmlns="" id="{6D81A50D-09C2-444D-821B-FED3E57C0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E8A664-D8C9-4063-AC81-52876ECE4D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xmlns="" id="{72286063-DF48-4050-8893-8A3E50E9A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xmlns="" id="{C42249C9-9A0B-49CF-8A03-EBB959C33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xmlns="" id="{C6C786B7-B7EE-4D22-B912-D119E0F7A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498088-7836-44B5-B108-53CA42AAFD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>
            <a:extLst>
              <a:ext uri="{FF2B5EF4-FFF2-40B4-BE49-F238E27FC236}">
                <a16:creationId xmlns:a16="http://schemas.microsoft.com/office/drawing/2014/main" xmlns="" id="{90B28D4B-C93C-4B31-9235-110CE4BBC7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>
            <a:extLst>
              <a:ext uri="{FF2B5EF4-FFF2-40B4-BE49-F238E27FC236}">
                <a16:creationId xmlns:a16="http://schemas.microsoft.com/office/drawing/2014/main" xmlns="" id="{002B2EDB-00DD-4D6E-95B3-FDB953FE4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988" name="Slide Number Placeholder 3">
            <a:extLst>
              <a:ext uri="{FF2B5EF4-FFF2-40B4-BE49-F238E27FC236}">
                <a16:creationId xmlns:a16="http://schemas.microsoft.com/office/drawing/2014/main" xmlns="" id="{930F157B-5145-4119-B9E5-9F0DBFA50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3FE27-5EC3-4EC5-A1EE-E75F0E08EF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xmlns="" id="{DDDED1CF-D641-46E1-846C-F31A236F2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xmlns="" id="{D1BAF8C3-16DB-4AF4-A3E4-D190D0765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xmlns="" id="{4A5C25AA-CAE8-47B6-AFCE-D78910E1D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D4849-C251-4E69-A15F-3881FFE627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>
            <a:extLst>
              <a:ext uri="{FF2B5EF4-FFF2-40B4-BE49-F238E27FC236}">
                <a16:creationId xmlns:a16="http://schemas.microsoft.com/office/drawing/2014/main" xmlns="" id="{17FFD1A0-0883-45F0-8F8C-76EA7A8CFF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>
            <a:extLst>
              <a:ext uri="{FF2B5EF4-FFF2-40B4-BE49-F238E27FC236}">
                <a16:creationId xmlns:a16="http://schemas.microsoft.com/office/drawing/2014/main" xmlns="" id="{E501114C-69B6-4F86-A5FD-77C609EA3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0" name="Slide Number Placeholder 3">
            <a:extLst>
              <a:ext uri="{FF2B5EF4-FFF2-40B4-BE49-F238E27FC236}">
                <a16:creationId xmlns:a16="http://schemas.microsoft.com/office/drawing/2014/main" xmlns="" id="{9D090247-F3B8-4B2F-BBE9-ADA488B2D7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10D635-6C23-4335-8A78-C6725A76DF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>
            <a:extLst>
              <a:ext uri="{FF2B5EF4-FFF2-40B4-BE49-F238E27FC236}">
                <a16:creationId xmlns:a16="http://schemas.microsoft.com/office/drawing/2014/main" xmlns="" id="{0ABE9A39-E549-4690-9FED-08B49C906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>
            <a:extLst>
              <a:ext uri="{FF2B5EF4-FFF2-40B4-BE49-F238E27FC236}">
                <a16:creationId xmlns:a16="http://schemas.microsoft.com/office/drawing/2014/main" xmlns="" id="{D7A711EE-D9C0-4E6C-A519-7C6215AED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Slide Number Placeholder 3">
            <a:extLst>
              <a:ext uri="{FF2B5EF4-FFF2-40B4-BE49-F238E27FC236}">
                <a16:creationId xmlns:a16="http://schemas.microsoft.com/office/drawing/2014/main" xmlns="" id="{38B9F6DF-E9ED-47EE-B128-C5E0C3985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759910-6608-4AAA-93C6-CB19B1D950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>
            <a:extLst>
              <a:ext uri="{FF2B5EF4-FFF2-40B4-BE49-F238E27FC236}">
                <a16:creationId xmlns:a16="http://schemas.microsoft.com/office/drawing/2014/main" xmlns="" id="{2ABF9776-55D9-4233-91A2-405F1FBAA2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>
            <a:extLst>
              <a:ext uri="{FF2B5EF4-FFF2-40B4-BE49-F238E27FC236}">
                <a16:creationId xmlns:a16="http://schemas.microsoft.com/office/drawing/2014/main" xmlns="" id="{DBB9AEA7-6439-4D23-86DF-402736284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556" name="Slide Number Placeholder 3">
            <a:extLst>
              <a:ext uri="{FF2B5EF4-FFF2-40B4-BE49-F238E27FC236}">
                <a16:creationId xmlns:a16="http://schemas.microsoft.com/office/drawing/2014/main" xmlns="" id="{871CFA4A-7011-46BD-8354-F84C4A5F3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E50F08-B7CD-4B96-8969-4C62A043BE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xmlns="" id="{D59317AE-1AFD-436C-875C-F407B9BCC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xmlns="" id="{AAA1009E-4E1B-46CA-ACD7-3EB1843D4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xmlns="" id="{BDAE19A9-DF30-4887-909D-29133488A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EEFEDE-182A-4CA0-B2B3-9939515997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xmlns="" id="{A1B4D570-8921-49CA-95B7-F6C27646B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xmlns="" id="{A82AF904-443A-4E3B-B5F4-41F161693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xmlns="" id="{56B03F80-9541-4526-8A73-F851745C8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5AC863-B77F-4FB8-B471-D6ECE13762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xmlns="" id="{91BF5B05-5C8D-4124-B8CE-5ED668B65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xmlns="" id="{FBFC431B-9A25-4940-A578-CCD703403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xmlns="" id="{756598B0-0053-40AC-AF03-A756383D4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06CDC-079D-497A-A0E1-90B5E72DAA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xmlns="" id="{6D00B012-C019-45CE-AC9B-989656EDB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xmlns="" id="{F3BFF9DD-D173-4E61-B65E-C5E819E4E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xmlns="" id="{27D506AE-01F4-417C-8222-9FBB93832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FB9C0-09A1-4ED0-8FED-C2717639AE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xmlns="" id="{5E7BED20-3F2A-4F7B-8B36-FEA7FA85FE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xmlns="" id="{0E1FBFA0-713A-4556-AF39-0172BCF5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xmlns="" id="{EE4866B8-1A0C-4EAB-8252-F26957364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6B65F1-7BFE-4873-8E57-3D5C9F0D3F5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>
            <a:extLst>
              <a:ext uri="{FF2B5EF4-FFF2-40B4-BE49-F238E27FC236}">
                <a16:creationId xmlns:a16="http://schemas.microsoft.com/office/drawing/2014/main" xmlns="" id="{E4D757FC-59A3-482C-B72C-AA2FF7B015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>
            <a:extLst>
              <a:ext uri="{FF2B5EF4-FFF2-40B4-BE49-F238E27FC236}">
                <a16:creationId xmlns:a16="http://schemas.microsoft.com/office/drawing/2014/main" xmlns="" id="{F89957DC-5D44-42F6-A771-713A94173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748" name="Slide Number Placeholder 3">
            <a:extLst>
              <a:ext uri="{FF2B5EF4-FFF2-40B4-BE49-F238E27FC236}">
                <a16:creationId xmlns:a16="http://schemas.microsoft.com/office/drawing/2014/main" xmlns="" id="{E8B11CBC-8C34-4ABB-B0CB-C8F5F0D11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94A44-69EF-4393-B0C5-41034791C9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xmlns="" id="{403A1AD7-550C-43F2-AE22-7369D4918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xmlns="" id="{45BCC8F1-CB14-442F-8477-E7255C812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xmlns="" id="{AD5DA33D-0FD5-43D4-A4E3-4D7A89628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F760F-1197-493D-8A2F-DEB4FC8CD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D896D45-D64E-4875-9B8D-F93F4A241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9A30C01-11F4-43A6-A425-A43B57C6A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6885168-B87B-4959-8E26-C7F37EA70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AE555-CE5E-4415-A803-C9D6D58D9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0EC01ED-F134-433F-9CDF-781554BA2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942320-7122-4B0A-9985-315277F5A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81535C-9E87-4B58-A255-F3063D99E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F9AEC-4289-4A3B-A3F0-30DA18E41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2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0DE0B64-F476-4773-8B44-79A11B782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F42D411-A5E2-4BDE-8FC6-CCB840730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229B7D8-98D3-4BB2-8240-893E06EA4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E4A2-5CC4-4574-B6AC-A8D063351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2C94DAC-BB4B-4355-B4B1-753892955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D0AD64-D72E-46E3-83B1-B35CF9687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AA681F-10BB-424F-BED7-2E1857C3DE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2FC0C-B83E-441F-836E-9786FCEA4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74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8FC526-2553-4CAA-9F4F-663090E0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099E-C5E3-488F-A0AD-5BB12E4E83D3}" type="datetimeFigureOut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7D5ED8-B14A-4E16-A40B-A42232BE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89BDED-FBA2-4CA1-B850-EEBB9AF6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E38DA-8488-428D-A773-13C3EA3E4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0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71F972-E719-4316-B928-1A56BB37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E56F-7D5F-442A-9E06-F729F034E376}" type="datetimeFigureOut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3A1AEA-818D-4514-8EF2-78EF978E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AD2DE2-4285-4F33-9F1E-477CCCE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F392C-5FB3-4376-BB27-C502DAFF39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37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59AD7F-1AD1-4186-BB1F-69B0837A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7CA-8C84-4007-ADA1-2C1787FFE47C}" type="datetimeFigureOut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E37DC4-34D4-4CC3-984C-AEEEEEB5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954FE-5662-4790-BA1D-967487E6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CC0F-6FE0-40EC-947B-3441291B2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22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3829B52-32FC-420F-8B2F-B94D1914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BD0F-EFB4-4609-82DD-EDD374A8C35F}" type="datetimeFigureOut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68CD155-32BD-4515-AEA0-B605C93B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0ECD25E-76F6-443C-BAE9-4A2B6116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5D3A-58F8-4CF5-8BB4-ACD72E8CA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73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8163339-DD21-4233-9D85-576A3FA1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34897-B5D3-4684-B3BE-B3FF25CB561B}" type="datetimeFigureOut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3F1DA06-EC0A-4962-93D6-EA8EB830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572EDA3-947D-4208-8736-01CA30FC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1DE1-8CB8-4FB3-84CC-C2155C0319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89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89D5A35-CDFF-44A0-919D-0A218B61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FD32-8572-4C63-9877-C1DD58CE08E2}" type="datetimeFigureOut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FFAFEE9-5630-4D48-BDF1-36721BD9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8645242-4D13-4B0E-A403-F5F72421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8E7DB-41F2-43A0-9519-AABFFEA8D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6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B08D0F4-AFD2-46B2-BCD8-AB534A8A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761C-6127-4375-AB7B-F7765DC70229}" type="datetimeFigureOut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83CF2F2-C7E5-48FB-8F5B-196CF81E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0428D72-A234-4E9F-A365-B9F328C7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236A5-B0A6-433A-B549-D45CC63F1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52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4AEAE8-E96A-4A0B-9822-D0F614CE1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5EEA408-D03D-461E-A46B-422CE862BC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F329C72-BF3C-446C-9AD7-D37E6FA34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C361-4E8A-48B1-B2F6-80BE4C563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1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FD02139-C914-4B57-83A2-721C4FE6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18C7-94F2-42E6-AF6E-C85BA0EAA3B1}" type="datetimeFigureOut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B12B98E-ED66-45B7-BE71-8C21954B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D5BC2E1-1636-4E8C-AAA0-CCCD18C3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419E-344C-4625-963C-DD81FA1FA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184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7EA31EE-7BA3-4A75-A3EA-54E451B6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FF497-90F8-41AD-BB32-BCE10D00C0B2}" type="datetimeFigureOut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945887E-22AA-4B8F-9B5C-08A44EE6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8E92CCF-EFF7-40F0-9D1D-D909A362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AD35-1FD8-4890-9BD8-26031CAE9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305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21B4C0-B168-4783-926E-F9533817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8BE18-8137-4BBC-B0F5-9EC068F46D4A}" type="datetimeFigureOut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8F092-4496-4B07-8256-A07D5189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9C016F-2D1A-43B8-8C19-052C62C3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78454-825E-4B0C-8843-1BB0FB486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36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3AFE1F-9934-4439-9536-01D0F8A7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0FF3-7473-4D72-BC57-CA4DFA3FB4AD}" type="datetimeFigureOut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C676E7-A852-4A55-9995-6917655B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8B9F4-2AAD-415C-8B2A-27FFE9A8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38B4-99FE-4F68-8327-CC800C8D3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056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88C5EA9-218C-4E7E-93A9-47EF288A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4FD4-0A67-4CC1-B579-47960752A7EA}" type="datetimeFigureOut">
              <a:rPr lang="ar-EG"/>
              <a:pPr>
                <a:defRPr/>
              </a:pPr>
              <a:t>30/03/1442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198BEE5-B915-4C77-AF97-CD4B09DD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75488B5-4586-4E70-B59B-C4144601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A3FC-957C-475C-AA3B-11FA6467BA2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69809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158C440-AB1A-459F-9E04-C7AD0BE1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CA0D-9BA0-44E9-94EF-AB834FAC48D2}" type="datetimeFigureOut">
              <a:rPr lang="ar-EG"/>
              <a:pPr>
                <a:defRPr/>
              </a:pPr>
              <a:t>30/03/1442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FF516EB-035E-4E2F-BA13-3427258A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8F5FBB9-FD51-494D-8424-C21744B7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6EDE-8440-4C5B-A2D4-C1BB592D6C7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8520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C7A3FB0-8C94-4E44-9013-1ECFB814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F0A4-E914-4ADA-9E31-B67E0279BBA9}" type="datetimeFigureOut">
              <a:rPr lang="ar-EG"/>
              <a:pPr>
                <a:defRPr/>
              </a:pPr>
              <a:t>30/03/1442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EA970E8-D795-4070-9134-B72938BE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D3AE5AA-247D-45A1-8509-10403B54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AFDBC-22E0-4588-B440-8E567BD9C00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3296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F41C2A64-D1DA-4EEF-BC15-D8F33153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2A71-FB23-4E84-A2EC-AACE4E172EA1}" type="datetimeFigureOut">
              <a:rPr lang="ar-EG"/>
              <a:pPr>
                <a:defRPr/>
              </a:pPr>
              <a:t>30/03/1442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70AA0680-6602-4E69-95A8-27FAB13B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215FEB1F-C3D1-4B34-9DD2-8960CE94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0FF4-30BD-4C3C-ACED-ECD3165AA9E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22151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xmlns="" id="{8E07732C-FD32-4752-B696-D1E4B469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966B-127F-40F2-AAF2-79323E783E2D}" type="datetimeFigureOut">
              <a:rPr lang="ar-EG"/>
              <a:pPr>
                <a:defRPr/>
              </a:pPr>
              <a:t>30/03/1442</a:t>
            </a:fld>
            <a:endParaRPr lang="ar-EG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xmlns="" id="{AF9B99DD-AB34-42A0-B95C-BAF51773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xmlns="" id="{5D21427B-90F5-4397-BC08-6BCD0F1B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585C-49D9-4F1E-A299-0A2985F582C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09863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xmlns="" id="{18422E97-4639-4110-A364-85EC3B8A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2CB4-937E-4FC0-90B3-2D713C2790F2}" type="datetimeFigureOut">
              <a:rPr lang="ar-EG"/>
              <a:pPr>
                <a:defRPr/>
              </a:pPr>
              <a:t>30/03/1442</a:t>
            </a:fld>
            <a:endParaRPr lang="ar-EG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xmlns="" id="{855366DC-23B9-4209-A496-46843118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xmlns="" id="{892B06DE-D129-47FC-A932-D92A4989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DC23-7D28-4711-B393-4F437C55CE5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6587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71980D0-06FF-44E7-8644-4B3EF0997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840234A-094E-4481-AFB5-F799B65C4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AF43234-34D4-4452-98C7-9E130EDB3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E706-A896-4FD3-8031-8CBBCE486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436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xmlns="" id="{7698E0CF-5CB0-4B06-BE98-30593C0E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E22E-0C33-458C-BA5A-74A5281611B8}" type="datetimeFigureOut">
              <a:rPr lang="ar-EG"/>
              <a:pPr>
                <a:defRPr/>
              </a:pPr>
              <a:t>30/03/1442</a:t>
            </a:fld>
            <a:endParaRPr lang="ar-EG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xmlns="" id="{A93A8503-25BF-445C-A503-4764C260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xmlns="" id="{DD88D7DB-0F68-42C0-9D67-DDD962AD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4425-2113-41A3-BA97-9707F1D410D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2148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3A7E8D1F-6392-4836-973A-AE2E105D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4228-EBE4-4C74-8BBB-3745E14500C5}" type="datetimeFigureOut">
              <a:rPr lang="ar-EG"/>
              <a:pPr>
                <a:defRPr/>
              </a:pPr>
              <a:t>30/03/1442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CD65F78D-C816-43C7-9978-215D18DF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5579A59C-B159-473B-B5B0-718C0EB4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9F26-72B6-47AC-909D-9318624DD23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79303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87873C19-6CD3-4E4E-AD99-DE78B8AB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3FD1-8159-48F9-A2F9-2BE68035B356}" type="datetimeFigureOut">
              <a:rPr lang="ar-EG"/>
              <a:pPr>
                <a:defRPr/>
              </a:pPr>
              <a:t>30/03/1442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BE2588E9-FFE3-4C53-8D73-D015290C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1E9A8908-12D1-4F02-900F-6AAEBDBE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7547-238E-4160-9101-485F37EDCC6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7094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86F5F9A-A7B6-4BF0-8D37-85AF9190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39AA-E45C-41EB-903F-3584798517FA}" type="datetimeFigureOut">
              <a:rPr lang="ar-EG"/>
              <a:pPr>
                <a:defRPr/>
              </a:pPr>
              <a:t>30/03/1442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DABBEE0-569B-4808-81A1-7F41DBDD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5C65213-301B-4E94-A0C5-CD78956E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893C-DD6E-4A44-B49C-E9537B670B7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8503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E3AFB88-9A1C-49F3-AC48-CAE2B691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A071-3993-44D0-8B26-8400716465A7}" type="datetimeFigureOut">
              <a:rPr lang="ar-EG"/>
              <a:pPr>
                <a:defRPr/>
              </a:pPr>
              <a:t>30/03/1442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D12D53E-191D-404C-8DAF-049FEACC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ED29FFC-12E0-4BAC-B887-52778277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EC44B-6205-4235-8958-F6388129F20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51813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7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7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23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7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35BAB6-6877-4CFE-B726-18FFA5ABA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62235B-2551-4C87-8E97-EE7523FE0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03C8C3-1BAE-4CE9-B07A-A7B2F3ED4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1812-2AE9-4105-9A61-3F47CA116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28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17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35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87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88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83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8042DD0-0E33-4EF9-B55A-A6C26062D2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89A4C24-5E30-4FDD-BD27-AFC75ADA4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42EBB04-1D4B-47F3-894A-3C4660FF2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FC11D-EDFB-423B-BEA0-A1F6C8D63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22536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74F6ACA-F904-4DF3-8205-10D97F1C6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3D7668-15C7-4A78-A1D6-A52526DA0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3DC01FF-7CC7-4740-94FA-92AD4C673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FDE75-DA4C-4D93-A92A-43D67F29B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25543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00DB449-9127-4FE7-BAB7-7DB20B672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4E108F-56AB-481E-8803-F43FCF84E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46428E3-C358-4FEA-B3D5-7163FBF7F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BDF82-8C5C-4EC3-852B-8CE43BC9D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29212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920E1F-0231-4AF7-B1ED-016E2BD4A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FE8221-523F-4B40-8BB4-D5D0C1456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82B1EE-AD3A-4363-99EE-91C1FF84B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1A7B4-BEF7-4675-BC79-2E88DE2EF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692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180F7AB-C6B2-4722-9CCF-8201F89BA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D6157E4-9DBF-4A7F-9930-1DC81A875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E96F7DF-B750-4964-BB42-DA69086B9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32B58-2D4C-481C-BBFF-3E6504362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248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C83D5CD-FCE7-4F80-8DC6-7B9AA03AD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5926DA4-DF6B-49E2-9054-461DF5915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DE39455-C362-4546-B557-8D80C8A99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F6C83-EE7C-4C9E-B295-0C9A788A4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69763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E77B7EE-4EB2-4827-B866-3BDC4436B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6B76236-5468-439A-B7DF-8697268DC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5F12A9F-D815-4CE8-A631-2251F5147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03D0E-7F49-4710-96A2-7FF7FF987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678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9ACEFE6-249A-4BD9-A03A-C36ABB77F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8651549-F605-43E5-968F-8FABA46EF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989B791-C979-4C93-9892-3D41682DD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835BE-6A0E-4A94-91E3-77A66B7AC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03700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9B586A-670D-4F1C-B5B9-93FC18737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72F1D43-D211-40F2-8A52-BFF29299E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59A7B3-CD93-419A-9607-D1FD7B5CC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7362-4F9F-44CB-AB6C-55EF6A3FE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40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EE2518-84BE-4E66-9795-A192F2FD4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37E271-7DF9-401F-BC45-C1A6D9CA7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5D9DB6-ECC7-4EFA-8E25-FCA7D6028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467FC-5E5F-4C21-AFF1-D7B04CDBF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41719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7DAED71-141E-42A1-BB1D-EDD39DBC6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CFEAEE4-63FC-4957-8DEA-B70A849CE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4BA1634-9326-4056-8F80-5B58AB7AB5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42C07-D843-4B5F-BD44-B528C0715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75469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9DCF02-D3AA-4311-A566-B795F07B4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917C0C1-D585-4BAD-882B-51FD6A16B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9285C53-5E45-43D8-BD5D-89E5B89B7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58963-2196-41EB-9F9D-97AB4071E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79275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617539"/>
            <a:ext cx="10405533" cy="551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1E6D19-17D2-4154-9E3D-D90D94CD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F33C08-B29E-452A-8B01-348CDE2B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828E3D-336F-41B9-900E-817AC269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A75898A-124F-430F-843B-418B1D022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79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AE20895-8DA4-4FB5-B35F-1884F49C0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5D20C7A-62BD-40C0-88F5-E3EC28B7B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78ED59E-EC02-4B89-A52D-92A5A2C95E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C2D8-E7DF-45C8-A697-3709B3010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72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8F4B03F-6344-4664-9B88-0A62E8A7C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7EC4C5D-1A06-4844-A68A-1D6E8D83E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CAFC355-9A56-4400-AF90-D94519AFC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5BC6-D973-45F0-83A6-8FBBDF95FF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96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4BDD48-1E4C-4FF6-9A94-25C1B615B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EA6222-4989-42C6-BF14-281B1050E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6D4B91-D877-4B02-BE84-9FAC40F1B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B205B-6FD5-4F7A-A342-AA5B895FC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34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BBB143-807E-49CF-A990-77B3D9393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67B670-BEFC-45EF-81E0-997690505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07930D-CA0D-4379-8F75-513582064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13F82-8C4D-40C0-8779-435D14271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33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E5C1BD9-21E4-41E8-BB0A-D1975707A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51E78E4-D233-42D1-AE1E-073E5498A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991AD61-F7C2-4758-B6CF-AF04DB78C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4637753-36B9-44DA-84B2-80AC7F46C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411E000-CA56-445F-937B-B4B581A4F8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134453-FE4B-4B04-85C3-1BCFFA909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9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xmlns="" id="{2ECB0146-6838-457A-BAE7-62530008B4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xmlns="" id="{C1E4F9C1-DAFA-43EB-87EB-E3E5546F0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EE3FD7-0FE9-4034-99DB-AFC26E59D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FC549B-5C31-46AE-8B38-C1DA9C5B6BA5}" type="datetimeFigureOut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DE12A-6589-405F-BE2A-1FC2B848A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23E09F-4FD7-4935-9F00-3194F4511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784C59-CFEA-4DE0-8FAD-10DAD5DF0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15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لعنوان 1">
            <a:extLst>
              <a:ext uri="{FF2B5EF4-FFF2-40B4-BE49-F238E27FC236}">
                <a16:creationId xmlns:a16="http://schemas.microsoft.com/office/drawing/2014/main" xmlns="" id="{20F146F1-4C90-457A-B844-2A27F4B56A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9219" name="عنصر نائب للنص 2">
            <a:extLst>
              <a:ext uri="{FF2B5EF4-FFF2-40B4-BE49-F238E27FC236}">
                <a16:creationId xmlns:a16="http://schemas.microsoft.com/office/drawing/2014/main" xmlns="" id="{C1D1E6DF-F0D4-404C-8407-61C21875C1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31F2E97-8D29-4815-BB89-5B7ED79E1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F19CD09-8E69-4616-8EE3-A00B3916A3A9}" type="datetimeFigureOut">
              <a:rPr lang="ar-EG"/>
              <a:pPr>
                <a:defRPr/>
              </a:pPr>
              <a:t>30/03/1442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FBBFEC8-B21B-4E76-8E7F-AFC60DB01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B23FFA7-8815-4E76-A8FA-2AD0C04EB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E63F0F7-80FC-4B77-BBD2-0796DBCAD7C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727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 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Q.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46D29A12-4AE4-4A43-A230-369B37A04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34BA5308-8003-499B-98CA-9F510A9ED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47B84CE-314A-4F80-B2D3-79FD8C2515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BBE6EFB-EE43-49A9-8545-54B73CA7AF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328079FD-22AA-4440-866C-B27F5F5D1F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850F4D-AE7B-432F-BC46-82CEEE6BA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60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xmlns="" id="{1F09CEC1-E08E-46DF-A4F5-2A75A2A46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40DA720-5E7B-4723-8F86-089DF33B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135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135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الأستاذ </a:t>
            </a:r>
            <a:r>
              <a:rPr lang="ar-SA" sz="135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الدكتور</a:t>
            </a:r>
            <a:r>
              <a:rPr lang="ar-EG" sz="135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51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أستاذ</a:t>
            </a: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التشريح وعلم الأجنة</a:t>
            </a:r>
            <a:r>
              <a:rPr lang="ar-EG" sz="8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8600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86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كلية الطب – </a:t>
            </a:r>
            <a:r>
              <a:rPr lang="ar-EG" sz="86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جامعة </a:t>
            </a:r>
            <a:r>
              <a:rPr lang="ar-EG" sz="86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الزقازيق- مصر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دكتوراة</a:t>
            </a:r>
            <a:r>
              <a:rPr lang="ar-EG" sz="86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1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xmlns="" id="{AF4624ED-1496-4C92-8569-9544B4B2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TextBox 3">
            <a:extLst>
              <a:ext uri="{FF2B5EF4-FFF2-40B4-BE49-F238E27FC236}">
                <a16:creationId xmlns:a16="http://schemas.microsoft.com/office/drawing/2014/main" xmlns="" id="{55C6F5F6-AC35-42E5-982E-29AB75DB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016710">
            <a:extLst>
              <a:ext uri="{FF2B5EF4-FFF2-40B4-BE49-F238E27FC236}">
                <a16:creationId xmlns:a16="http://schemas.microsoft.com/office/drawing/2014/main" xmlns="" id="{0B27F5A2-7172-4CA7-8EF0-A07CB31A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79426"/>
            <a:ext cx="6697662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xmlns="" id="{8C01F320-EF1D-4EFB-87D3-1E5CCBB299E1}"/>
              </a:ext>
            </a:extLst>
          </p:cNvPr>
          <p:cNvSpPr>
            <a:spLocks/>
          </p:cNvSpPr>
          <p:nvPr/>
        </p:nvSpPr>
        <p:spPr bwMode="auto">
          <a:xfrm>
            <a:off x="1851026" y="4243388"/>
            <a:ext cx="1693863" cy="1223962"/>
          </a:xfrm>
          <a:prstGeom prst="borderCallout2">
            <a:avLst>
              <a:gd name="adj1" fmla="val 9338"/>
              <a:gd name="adj2" fmla="val 104500"/>
              <a:gd name="adj3" fmla="val 9338"/>
              <a:gd name="adj4" fmla="val 147796"/>
              <a:gd name="adj5" fmla="val -11412"/>
              <a:gd name="adj6" fmla="val 191282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A-V  groove (coronary)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6D9FD1FA-F409-41F4-95F2-E19A6227C2EF}"/>
              </a:ext>
            </a:extLst>
          </p:cNvPr>
          <p:cNvSpPr>
            <a:spLocks/>
          </p:cNvSpPr>
          <p:nvPr/>
        </p:nvSpPr>
        <p:spPr bwMode="auto">
          <a:xfrm>
            <a:off x="1812926" y="1446214"/>
            <a:ext cx="1584325" cy="1233487"/>
          </a:xfrm>
          <a:prstGeom prst="borderCallout2">
            <a:avLst>
              <a:gd name="adj1" fmla="val 9269"/>
              <a:gd name="adj2" fmla="val 104810"/>
              <a:gd name="adj3" fmla="val 9269"/>
              <a:gd name="adj4" fmla="val 117736"/>
              <a:gd name="adj5" fmla="val 200000"/>
              <a:gd name="adj6" fmla="val 219741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coronary artery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xmlns="" id="{625D5FC3-BC47-4527-9283-D7B71AC41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9" y="2111376"/>
            <a:ext cx="504825" cy="504825"/>
          </a:xfrm>
          <a:prstGeom prst="ellipse">
            <a:avLst/>
          </a:prstGeom>
          <a:noFill/>
          <a:ln w="57150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xmlns="" id="{CDB3B952-787E-488D-9AE6-0A003053F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039" y="973138"/>
            <a:ext cx="649287" cy="647700"/>
          </a:xfrm>
          <a:prstGeom prst="ellipse">
            <a:avLst/>
          </a:prstGeom>
          <a:noFill/>
          <a:ln w="57150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xmlns="" id="{22B6C02A-FB7F-4C55-8BB6-AB48C4B47B22}"/>
              </a:ext>
            </a:extLst>
          </p:cNvPr>
          <p:cNvSpPr>
            <a:spLocks/>
          </p:cNvSpPr>
          <p:nvPr/>
        </p:nvSpPr>
        <p:spPr bwMode="auto">
          <a:xfrm>
            <a:off x="8855076" y="604426"/>
            <a:ext cx="1512887" cy="830263"/>
          </a:xfrm>
          <a:prstGeom prst="borderCallout2">
            <a:avLst>
              <a:gd name="adj1" fmla="val 13769"/>
              <a:gd name="adj2" fmla="val -5037"/>
              <a:gd name="adj3" fmla="val 13769"/>
              <a:gd name="adj4" fmla="val -18259"/>
              <a:gd name="adj5" fmla="val 249204"/>
              <a:gd name="adj6" fmla="val -48305"/>
            </a:avLst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auricle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49E89DA0-8307-402D-B869-0CC48536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4" y="2200275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RA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F83884AC-C1AF-4652-B2DF-5FD8D30E7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1" y="3810000"/>
            <a:ext cx="1331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BFAC9EA2-349A-46AA-BA5B-6DED2E3B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4365625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E99ADE-FD01-4850-B987-B8B52CCBA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1" y="5105400"/>
            <a:ext cx="1223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FF"/>
                </a:solidFill>
              </a:rPr>
              <a:t>Apex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73A52-9C6F-4C98-A91C-D323E6966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9" y="4953000"/>
            <a:ext cx="4537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FF"/>
                </a:solidFill>
              </a:rPr>
              <a:t>Ant interventricular groove (ant. Intervent A &amp; great cardiac V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C4BC14C-1A90-4DA0-9DC3-F2B9A5545688}"/>
              </a:ext>
            </a:extLst>
          </p:cNvPr>
          <p:cNvCxnSpPr/>
          <p:nvPr/>
        </p:nvCxnSpPr>
        <p:spPr>
          <a:xfrm flipV="1">
            <a:off x="7896226" y="4786313"/>
            <a:ext cx="792163" cy="4429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22FF42-65FD-45B2-AEFC-B2A606A90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479425"/>
            <a:ext cx="2017712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C00000"/>
                </a:solidFill>
              </a:rPr>
              <a:t>R. auricle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5B41C8C-EE0F-4A66-ACA7-705484F8F1B0}"/>
              </a:ext>
            </a:extLst>
          </p:cNvPr>
          <p:cNvCxnSpPr/>
          <p:nvPr/>
        </p:nvCxnSpPr>
        <p:spPr>
          <a:xfrm>
            <a:off x="3616325" y="836614"/>
            <a:ext cx="2820988" cy="15843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4">
            <a:extLst>
              <a:ext uri="{FF2B5EF4-FFF2-40B4-BE49-F238E27FC236}">
                <a16:creationId xmlns:a16="http://schemas.microsoft.com/office/drawing/2014/main" xmlns="" id="{5D308D67-6718-4928-BD8B-408EF0832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-19050"/>
            <a:ext cx="5151438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C00000"/>
                </a:solidFill>
              </a:rPr>
              <a:t>Sternocostal surface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EC6AFD-A942-4322-A6F1-20F099D7ED21}"/>
              </a:ext>
            </a:extLst>
          </p:cNvPr>
          <p:cNvSpPr txBox="1"/>
          <p:nvPr/>
        </p:nvSpPr>
        <p:spPr>
          <a:xfrm>
            <a:off x="11039061" y="6056245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7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50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>
            <a:extLst>
              <a:ext uri="{FF2B5EF4-FFF2-40B4-BE49-F238E27FC236}">
                <a16:creationId xmlns:a16="http://schemas.microsoft.com/office/drawing/2014/main" xmlns="" id="{D049D68E-C2E6-497C-87F1-34EA221F2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2128411"/>
            <a:ext cx="8859519" cy="2123658"/>
          </a:xfrm>
          <a:prstGeom prst="rect">
            <a:avLst/>
          </a:prstGeom>
          <a:solidFill>
            <a:srgbClr val="FF33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Left Coronary artery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>
            <a:extLst>
              <a:ext uri="{FF2B5EF4-FFF2-40B4-BE49-F238E27FC236}">
                <a16:creationId xmlns:a16="http://schemas.microsoft.com/office/drawing/2014/main" xmlns="" id="{3A58622F-CFF6-4DA7-8EB5-ADD32F90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 l="17874" t="12195" r="35834" b="23528"/>
          <a:stretch>
            <a:fillRect/>
          </a:stretch>
        </p:blipFill>
        <p:spPr bwMode="auto">
          <a:xfrm>
            <a:off x="2005013" y="0"/>
            <a:ext cx="6292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3236" name="AutoShape 4">
            <a:extLst>
              <a:ext uri="{FF2B5EF4-FFF2-40B4-BE49-F238E27FC236}">
                <a16:creationId xmlns:a16="http://schemas.microsoft.com/office/drawing/2014/main" xmlns="" id="{C7902E2C-6BB3-4CA5-99B2-E87AA8EC7C42}"/>
              </a:ext>
            </a:extLst>
          </p:cNvPr>
          <p:cNvSpPr>
            <a:spLocks/>
          </p:cNvSpPr>
          <p:nvPr/>
        </p:nvSpPr>
        <p:spPr bwMode="auto">
          <a:xfrm>
            <a:off x="7312025" y="249238"/>
            <a:ext cx="2870200" cy="982662"/>
          </a:xfrm>
          <a:prstGeom prst="borderCallout2">
            <a:avLst>
              <a:gd name="adj1" fmla="val 11630"/>
              <a:gd name="adj2" fmla="val -2653"/>
              <a:gd name="adj3" fmla="val 11630"/>
              <a:gd name="adj4" fmla="val -19579"/>
              <a:gd name="adj5" fmla="val 190468"/>
              <a:gd name="adj6" fmla="val -52764"/>
            </a:avLst>
          </a:prstGeom>
          <a:solidFill>
            <a:srgbClr val="00FFFF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coronary artery </a:t>
            </a:r>
          </a:p>
        </p:txBody>
      </p:sp>
      <p:sp>
        <p:nvSpPr>
          <p:cNvPr id="223238" name="AutoShape 6">
            <a:extLst>
              <a:ext uri="{FF2B5EF4-FFF2-40B4-BE49-F238E27FC236}">
                <a16:creationId xmlns:a16="http://schemas.microsoft.com/office/drawing/2014/main" xmlns="" id="{04B5423B-0376-411B-B4D9-3498977351D2}"/>
              </a:ext>
            </a:extLst>
          </p:cNvPr>
          <p:cNvSpPr>
            <a:spLocks/>
          </p:cNvSpPr>
          <p:nvPr/>
        </p:nvSpPr>
        <p:spPr bwMode="auto">
          <a:xfrm>
            <a:off x="8223249" y="2559051"/>
            <a:ext cx="2815811" cy="982663"/>
          </a:xfrm>
          <a:prstGeom prst="borderCallout2">
            <a:avLst>
              <a:gd name="adj1" fmla="val 11630"/>
              <a:gd name="adj2" fmla="val -3431"/>
              <a:gd name="adj3" fmla="val 11630"/>
              <a:gd name="adj4" fmla="val -32000"/>
              <a:gd name="adj5" fmla="val -36123"/>
              <a:gd name="adj6" fmla="val -70750"/>
            </a:avLst>
          </a:prstGeom>
          <a:solidFill>
            <a:srgbClr val="CCFFCC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Circumflex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artery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239" name="AutoShape 7">
            <a:extLst>
              <a:ext uri="{FF2B5EF4-FFF2-40B4-BE49-F238E27FC236}">
                <a16:creationId xmlns:a16="http://schemas.microsoft.com/office/drawing/2014/main" xmlns="" id="{7E16E486-A833-4942-A5EE-4A192DEF9FAF}"/>
              </a:ext>
            </a:extLst>
          </p:cNvPr>
          <p:cNvSpPr>
            <a:spLocks/>
          </p:cNvSpPr>
          <p:nvPr/>
        </p:nvSpPr>
        <p:spPr bwMode="auto">
          <a:xfrm>
            <a:off x="8297863" y="3998278"/>
            <a:ext cx="2918777" cy="1467802"/>
          </a:xfrm>
          <a:prstGeom prst="borderCallout2">
            <a:avLst>
              <a:gd name="adj1" fmla="val 11630"/>
              <a:gd name="adj2" fmla="val -3231"/>
              <a:gd name="adj3" fmla="val 11630"/>
              <a:gd name="adj4" fmla="val -28218"/>
              <a:gd name="adj5" fmla="val -63822"/>
              <a:gd name="adj6" fmla="val -67211"/>
            </a:avLst>
          </a:prstGeom>
          <a:solidFill>
            <a:srgbClr val="9933FF"/>
          </a:solidFill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interventricular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3241" name="AutoShape 9">
            <a:extLst>
              <a:ext uri="{FF2B5EF4-FFF2-40B4-BE49-F238E27FC236}">
                <a16:creationId xmlns:a16="http://schemas.microsoft.com/office/drawing/2014/main" xmlns="" id="{651BF8A7-D2F8-40CA-949C-EA6B769AD803}"/>
              </a:ext>
            </a:extLst>
          </p:cNvPr>
          <p:cNvSpPr>
            <a:spLocks/>
          </p:cNvSpPr>
          <p:nvPr/>
        </p:nvSpPr>
        <p:spPr bwMode="auto">
          <a:xfrm>
            <a:off x="1628776" y="652464"/>
            <a:ext cx="2232025" cy="947737"/>
          </a:xfrm>
          <a:prstGeom prst="borderCallout2">
            <a:avLst>
              <a:gd name="adj1" fmla="val 12060"/>
              <a:gd name="adj2" fmla="val 103412"/>
              <a:gd name="adj3" fmla="val 12060"/>
              <a:gd name="adj4" fmla="val 103412"/>
              <a:gd name="adj5" fmla="val 118259"/>
              <a:gd name="adj6" fmla="val 149500"/>
            </a:avLst>
          </a:prstGeom>
          <a:solidFill>
            <a:srgbClr val="FF3300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Ascending Aorta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243" name="AutoShape 11">
            <a:extLst>
              <a:ext uri="{FF2B5EF4-FFF2-40B4-BE49-F238E27FC236}">
                <a16:creationId xmlns:a16="http://schemas.microsoft.com/office/drawing/2014/main" xmlns="" id="{AD742979-3EDF-4CFB-8E6F-F35D32A9067D}"/>
              </a:ext>
            </a:extLst>
          </p:cNvPr>
          <p:cNvSpPr>
            <a:spLocks/>
          </p:cNvSpPr>
          <p:nvPr/>
        </p:nvSpPr>
        <p:spPr bwMode="auto">
          <a:xfrm>
            <a:off x="1851026" y="3643314"/>
            <a:ext cx="2087563" cy="960437"/>
          </a:xfrm>
          <a:prstGeom prst="borderCallout2">
            <a:avLst>
              <a:gd name="adj1" fmla="val 11903"/>
              <a:gd name="adj2" fmla="val 103648"/>
              <a:gd name="adj3" fmla="val 11903"/>
              <a:gd name="adj4" fmla="val 120458"/>
              <a:gd name="adj5" fmla="val -76861"/>
              <a:gd name="adj6" fmla="val 153611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 trunk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244" name="AutoShape 12">
            <a:extLst>
              <a:ext uri="{FF2B5EF4-FFF2-40B4-BE49-F238E27FC236}">
                <a16:creationId xmlns:a16="http://schemas.microsoft.com/office/drawing/2014/main" xmlns="" id="{F1D2CD76-BD97-462E-9569-3735FCDF53B7}"/>
              </a:ext>
            </a:extLst>
          </p:cNvPr>
          <p:cNvSpPr>
            <a:spLocks/>
          </p:cNvSpPr>
          <p:nvPr/>
        </p:nvSpPr>
        <p:spPr bwMode="auto">
          <a:xfrm>
            <a:off x="8220076" y="1338263"/>
            <a:ext cx="2082164" cy="1060450"/>
          </a:xfrm>
          <a:prstGeom prst="borderCallout2">
            <a:avLst>
              <a:gd name="adj1" fmla="val 10778"/>
              <a:gd name="adj2" fmla="val -4921"/>
              <a:gd name="adj3" fmla="val 10778"/>
              <a:gd name="adj4" fmla="val -38769"/>
              <a:gd name="adj5" fmla="val 32726"/>
              <a:gd name="adj6" fmla="val -89718"/>
            </a:avLst>
          </a:prstGeom>
          <a:solidFill>
            <a:srgbClr val="9933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 auricle 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3" name="TextBox 2">
            <a:extLst>
              <a:ext uri="{FF2B5EF4-FFF2-40B4-BE49-F238E27FC236}">
                <a16:creationId xmlns:a16="http://schemas.microsoft.com/office/drawing/2014/main" xmlns="" id="{589E9AC7-69C4-4810-A52E-C1D0AAD51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6" y="3933825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82954" name="TextBox 3">
            <a:extLst>
              <a:ext uri="{FF2B5EF4-FFF2-40B4-BE49-F238E27FC236}">
                <a16:creationId xmlns:a16="http://schemas.microsoft.com/office/drawing/2014/main" xmlns="" id="{46865CC8-A6DF-4243-8E59-75528FFF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122739"/>
            <a:ext cx="679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EC6AFD-A942-4322-A6F1-20F099D7ED21}"/>
              </a:ext>
            </a:extLst>
          </p:cNvPr>
          <p:cNvSpPr txBox="1"/>
          <p:nvPr/>
        </p:nvSpPr>
        <p:spPr>
          <a:xfrm>
            <a:off x="11039061" y="6056245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8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animBg="1"/>
      <p:bldP spid="223238" grpId="0" animBg="1"/>
      <p:bldP spid="223239" grpId="0" animBg="1"/>
      <p:bldP spid="223241" grpId="0" animBg="1"/>
      <p:bldP spid="223243" grpId="0" animBg="1"/>
      <p:bldP spid="2232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>
            <a:extLst>
              <a:ext uri="{FF2B5EF4-FFF2-40B4-BE49-F238E27FC236}">
                <a16:creationId xmlns:a16="http://schemas.microsoft.com/office/drawing/2014/main" xmlns="" id="{AAE12EA2-134C-4DE4-AA8A-EA097575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 l="17874" t="12195" r="35834" b="23528"/>
          <a:stretch>
            <a:fillRect/>
          </a:stretch>
        </p:blipFill>
        <p:spPr bwMode="auto">
          <a:xfrm>
            <a:off x="1919288" y="0"/>
            <a:ext cx="6292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1795" name="AutoShape 4">
            <a:extLst>
              <a:ext uri="{FF2B5EF4-FFF2-40B4-BE49-F238E27FC236}">
                <a16:creationId xmlns:a16="http://schemas.microsoft.com/office/drawing/2014/main" xmlns="" id="{42B92BF0-EF72-4750-B5AA-284330D49590}"/>
              </a:ext>
            </a:extLst>
          </p:cNvPr>
          <p:cNvSpPr>
            <a:spLocks/>
          </p:cNvSpPr>
          <p:nvPr/>
        </p:nvSpPr>
        <p:spPr bwMode="auto">
          <a:xfrm>
            <a:off x="7312025" y="249238"/>
            <a:ext cx="2870200" cy="982662"/>
          </a:xfrm>
          <a:prstGeom prst="borderCallout2">
            <a:avLst>
              <a:gd name="adj1" fmla="val 11630"/>
              <a:gd name="adj2" fmla="val -2653"/>
              <a:gd name="adj3" fmla="val 11630"/>
              <a:gd name="adj4" fmla="val -19579"/>
              <a:gd name="adj5" fmla="val 190468"/>
              <a:gd name="adj6" fmla="val -52764"/>
            </a:avLst>
          </a:prstGeom>
          <a:solidFill>
            <a:srgbClr val="00FF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coronary artery </a:t>
            </a:r>
          </a:p>
        </p:txBody>
      </p:sp>
      <p:sp>
        <p:nvSpPr>
          <p:cNvPr id="259078" name="AutoShape 6">
            <a:extLst>
              <a:ext uri="{FF2B5EF4-FFF2-40B4-BE49-F238E27FC236}">
                <a16:creationId xmlns:a16="http://schemas.microsoft.com/office/drawing/2014/main" xmlns="" id="{DC320107-6BB7-469C-977D-2B80C771C3E9}"/>
              </a:ext>
            </a:extLst>
          </p:cNvPr>
          <p:cNvSpPr>
            <a:spLocks/>
          </p:cNvSpPr>
          <p:nvPr/>
        </p:nvSpPr>
        <p:spPr bwMode="auto">
          <a:xfrm>
            <a:off x="8072438" y="2697798"/>
            <a:ext cx="2880042" cy="1477962"/>
          </a:xfrm>
          <a:prstGeom prst="borderCallout2">
            <a:avLst>
              <a:gd name="adj1" fmla="val 3381"/>
              <a:gd name="adj2" fmla="val -2669"/>
              <a:gd name="adj3" fmla="val 5443"/>
              <a:gd name="adj4" fmla="val -10729"/>
              <a:gd name="adj5" fmla="val 44374"/>
              <a:gd name="adj6" fmla="val -63900"/>
            </a:avLst>
          </a:prstGeom>
          <a:solidFill>
            <a:srgbClr val="9933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interventricular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artery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085" name="Rectangle 13">
            <a:extLst>
              <a:ext uri="{FF2B5EF4-FFF2-40B4-BE49-F238E27FC236}">
                <a16:creationId xmlns:a16="http://schemas.microsoft.com/office/drawing/2014/main" xmlns="" id="{53D4F4AD-CE44-49BE-928B-67D3E8565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405" y="5976938"/>
            <a:ext cx="2413000" cy="576262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 </a:t>
            </a:r>
          </a:p>
        </p:txBody>
      </p:sp>
      <p:sp>
        <p:nvSpPr>
          <p:cNvPr id="259088" name="AutoShape 16">
            <a:extLst>
              <a:ext uri="{FF2B5EF4-FFF2-40B4-BE49-F238E27FC236}">
                <a16:creationId xmlns:a16="http://schemas.microsoft.com/office/drawing/2014/main" xmlns="" id="{3B5C1555-2BA2-4D7C-8A3A-11A9320A72E1}"/>
              </a:ext>
            </a:extLst>
          </p:cNvPr>
          <p:cNvSpPr>
            <a:spLocks/>
          </p:cNvSpPr>
          <p:nvPr/>
        </p:nvSpPr>
        <p:spPr bwMode="auto">
          <a:xfrm>
            <a:off x="359246" y="2027883"/>
            <a:ext cx="1827212" cy="984250"/>
          </a:xfrm>
          <a:prstGeom prst="borderCallout2">
            <a:avLst>
              <a:gd name="adj1" fmla="val 11611"/>
              <a:gd name="adj2" fmla="val 104171"/>
              <a:gd name="adj3" fmla="val 9545"/>
              <a:gd name="adj4" fmla="val 202740"/>
              <a:gd name="adj5" fmla="val 98112"/>
              <a:gd name="adj6" fmla="val 316645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Vasa vasorum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2" name="TextBox 1">
            <a:extLst>
              <a:ext uri="{FF2B5EF4-FFF2-40B4-BE49-F238E27FC236}">
                <a16:creationId xmlns:a16="http://schemas.microsoft.com/office/drawing/2014/main" xmlns="" id="{F0F981CC-A1BD-40B9-97DB-C97E20190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410210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85003" name="TextBox 2">
            <a:extLst>
              <a:ext uri="{FF2B5EF4-FFF2-40B4-BE49-F238E27FC236}">
                <a16:creationId xmlns:a16="http://schemas.microsoft.com/office/drawing/2014/main" xmlns="" id="{E9DEB3C5-ABFF-4D96-A56B-E9F580B5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4005263"/>
            <a:ext cx="71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LV</a:t>
            </a:r>
          </a:p>
        </p:txBody>
      </p:sp>
      <p:sp>
        <p:nvSpPr>
          <p:cNvPr id="85004" name="TextBox 3">
            <a:extLst>
              <a:ext uri="{FF2B5EF4-FFF2-40B4-BE49-F238E27FC236}">
                <a16:creationId xmlns:a16="http://schemas.microsoft.com/office/drawing/2014/main" xmlns="" id="{5380B07C-464A-4D7B-81F5-47BD1AB3C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892" y="2781301"/>
            <a:ext cx="2466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Infundibulum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7D922C-1D6F-48CA-99DE-54204F93610A}"/>
              </a:ext>
            </a:extLst>
          </p:cNvPr>
          <p:cNvSpPr txBox="1"/>
          <p:nvPr/>
        </p:nvSpPr>
        <p:spPr>
          <a:xfrm>
            <a:off x="11039061" y="6056245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9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AutoShape 16">
            <a:extLst>
              <a:ext uri="{FF2B5EF4-FFF2-40B4-BE49-F238E27FC236}">
                <a16:creationId xmlns:a16="http://schemas.microsoft.com/office/drawing/2014/main" xmlns="" id="{A36ACEF2-53C0-4CCB-854D-35A190BEF896}"/>
              </a:ext>
            </a:extLst>
          </p:cNvPr>
          <p:cNvSpPr>
            <a:spLocks/>
          </p:cNvSpPr>
          <p:nvPr/>
        </p:nvSpPr>
        <p:spPr bwMode="auto">
          <a:xfrm>
            <a:off x="177801" y="5071995"/>
            <a:ext cx="1827212" cy="984250"/>
          </a:xfrm>
          <a:prstGeom prst="borderCallout2">
            <a:avLst>
              <a:gd name="adj1" fmla="val 11611"/>
              <a:gd name="adj2" fmla="val 104171"/>
              <a:gd name="adj3" fmla="val 14931"/>
              <a:gd name="adj4" fmla="val 109181"/>
              <a:gd name="adj5" fmla="val 13288"/>
              <a:gd name="adj6" fmla="val 101241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xmlns="" id="{6B4B470C-6EDD-4901-AA25-BC9BB78B5834}"/>
              </a:ext>
            </a:extLst>
          </p:cNvPr>
          <p:cNvSpPr>
            <a:spLocks/>
          </p:cNvSpPr>
          <p:nvPr/>
        </p:nvSpPr>
        <p:spPr bwMode="auto">
          <a:xfrm>
            <a:off x="859631" y="579505"/>
            <a:ext cx="2119313" cy="901700"/>
          </a:xfrm>
          <a:prstGeom prst="borderCallout2">
            <a:avLst>
              <a:gd name="adj1" fmla="val 12676"/>
              <a:gd name="adj2" fmla="val 103597"/>
              <a:gd name="adj3" fmla="val 12676"/>
              <a:gd name="adj4" fmla="val 133708"/>
              <a:gd name="adj5" fmla="val 114329"/>
              <a:gd name="adj6" fmla="val 233381"/>
            </a:avLst>
          </a:prstGeom>
          <a:solidFill>
            <a:srgbClr val="66FF99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Lt. Atrial  branch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xmlns="" id="{42B92BF0-EF72-4750-B5AA-284330D49590}"/>
              </a:ext>
            </a:extLst>
          </p:cNvPr>
          <p:cNvSpPr>
            <a:spLocks/>
          </p:cNvSpPr>
          <p:nvPr/>
        </p:nvSpPr>
        <p:spPr bwMode="auto">
          <a:xfrm>
            <a:off x="8224203" y="4580664"/>
            <a:ext cx="2870200" cy="982662"/>
          </a:xfrm>
          <a:prstGeom prst="borderCallout2">
            <a:avLst>
              <a:gd name="adj1" fmla="val -5947"/>
              <a:gd name="adj2" fmla="val -1945"/>
              <a:gd name="adj3" fmla="val -12150"/>
              <a:gd name="adj4" fmla="val -14269"/>
              <a:gd name="adj5" fmla="val 29176"/>
              <a:gd name="adj6" fmla="val -65153"/>
            </a:avLst>
          </a:prstGeom>
          <a:solidFill>
            <a:srgbClr val="00FF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cardiac vein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nimBg="1"/>
      <p:bldP spid="259078" grpId="0" animBg="1"/>
      <p:bldP spid="259085" grpId="0" animBg="1"/>
      <p:bldP spid="259088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25DD6AF-3404-42AA-84F9-B1BBE955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 l="21646" t="12195" r="32042" b="24806"/>
          <a:stretch>
            <a:fillRect/>
          </a:stretch>
        </p:blipFill>
        <p:spPr bwMode="auto">
          <a:xfrm>
            <a:off x="2824480" y="0"/>
            <a:ext cx="663575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xmlns="" id="{B3D0AB49-9632-4F81-84EA-1101D3134B47}"/>
              </a:ext>
            </a:extLst>
          </p:cNvPr>
          <p:cNvSpPr>
            <a:spLocks/>
          </p:cNvSpPr>
          <p:nvPr/>
        </p:nvSpPr>
        <p:spPr bwMode="auto">
          <a:xfrm>
            <a:off x="9226869" y="2676525"/>
            <a:ext cx="2490787" cy="920750"/>
          </a:xfrm>
          <a:prstGeom prst="borderCallout2">
            <a:avLst>
              <a:gd name="adj1" fmla="val 12412"/>
              <a:gd name="adj2" fmla="val -3060"/>
              <a:gd name="adj3" fmla="val 12412"/>
              <a:gd name="adj4" fmla="val -34032"/>
              <a:gd name="adj5" fmla="val 108449"/>
              <a:gd name="adj6" fmla="val -65454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coronary artery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xmlns="" id="{77DB8EC7-18C3-4D37-B384-3D0A27C8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918" y="188913"/>
            <a:ext cx="792162" cy="5762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svc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F2D5D933-4B73-428F-8EAF-4BBD4908E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205" y="2276475"/>
            <a:ext cx="863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RA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B031B4B6-5E75-4304-BFF5-E0889BAE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218" y="4005263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ECEEA9-3B34-4B5D-9764-B279FF756A00}"/>
              </a:ext>
            </a:extLst>
          </p:cNvPr>
          <p:cNvSpPr txBox="1"/>
          <p:nvPr/>
        </p:nvSpPr>
        <p:spPr>
          <a:xfrm>
            <a:off x="11064240" y="6184325"/>
            <a:ext cx="86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10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B031B4B6-5E75-4304-BFF5-E0889BAE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178" y="3865563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L</a:t>
            </a:r>
            <a:r>
              <a:rPr lang="en-US" altLang="en-US" b="1" dirty="0" smtClean="0">
                <a:solidFill>
                  <a:srgbClr val="000000"/>
                </a:solidFill>
              </a:rPr>
              <a:t>V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B031B4B6-5E75-4304-BFF5-E0889BAE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778" y="1129983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LA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xmlns="" id="{AD742979-3EDF-4CFB-8E6F-F35D32A9067D}"/>
              </a:ext>
            </a:extLst>
          </p:cNvPr>
          <p:cNvSpPr>
            <a:spLocks/>
          </p:cNvSpPr>
          <p:nvPr/>
        </p:nvSpPr>
        <p:spPr bwMode="auto">
          <a:xfrm>
            <a:off x="530226" y="1233964"/>
            <a:ext cx="2670174" cy="960437"/>
          </a:xfrm>
          <a:prstGeom prst="borderCallout2">
            <a:avLst>
              <a:gd name="adj1" fmla="val 11903"/>
              <a:gd name="adj2" fmla="val 103648"/>
              <a:gd name="adj3" fmla="val 11903"/>
              <a:gd name="adj4" fmla="val 120458"/>
              <a:gd name="adj5" fmla="val 37387"/>
              <a:gd name="adj6" fmla="val 141055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Circumflex cardiac artery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xmlns="" id="{AD742979-3EDF-4CFB-8E6F-F35D32A9067D}"/>
              </a:ext>
            </a:extLst>
          </p:cNvPr>
          <p:cNvSpPr>
            <a:spLocks/>
          </p:cNvSpPr>
          <p:nvPr/>
        </p:nvSpPr>
        <p:spPr bwMode="auto">
          <a:xfrm>
            <a:off x="117793" y="4297363"/>
            <a:ext cx="2670174" cy="960437"/>
          </a:xfrm>
          <a:prstGeom prst="borderCallout2">
            <a:avLst>
              <a:gd name="adj1" fmla="val -153122"/>
              <a:gd name="adj2" fmla="val 130663"/>
              <a:gd name="adj3" fmla="val -5023"/>
              <a:gd name="adj4" fmla="val 102194"/>
              <a:gd name="adj5" fmla="val -126580"/>
              <a:gd name="adj6" fmla="val 146762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Lt. Marginal artery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99943F-D7FC-4EDB-B027-EDF19A708376}"/>
              </a:ext>
            </a:extLst>
          </p:cNvPr>
          <p:cNvSpPr txBox="1"/>
          <p:nvPr/>
        </p:nvSpPr>
        <p:spPr>
          <a:xfrm>
            <a:off x="185529" y="0"/>
            <a:ext cx="11900453" cy="6517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47320" algn="l"/>
                <a:tab pos="266065" algn="l"/>
                <a:tab pos="129540" algn="l"/>
                <a:tab pos="147320" algn="l"/>
                <a:tab pos="266065" algn="l"/>
                <a:tab pos="457200" algn="l"/>
              </a:tabLst>
              <a:defRPr/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 Coronary Artery LCA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47320" algn="l"/>
              </a:tabLst>
              <a:defRPr/>
            </a:pP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Origin;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arises from the left posterior aortic sinus of the ascending aorta.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47320" algn="l"/>
              </a:tabLst>
              <a:defRPr/>
            </a:pP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Course: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passes behind the pulmonary trunk           between the pulmonary trunk and the left auricle                 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ends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dividing into 2 branches;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algn="justLow" eaLnBrk="0" fontAlgn="base" hangingPunct="0">
              <a:lnSpc>
                <a:spcPct val="125000"/>
              </a:lnSpc>
              <a:tabLst>
                <a:tab pos="147320" algn="l"/>
              </a:tabLst>
              <a:defRPr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Anterior interventricular artery.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algn="justLow" eaLnBrk="0" fontAlgn="base" hangingPunct="0">
              <a:lnSpc>
                <a:spcPct val="125000"/>
              </a:lnSpc>
              <a:tabLst>
                <a:tab pos="147320" algn="l"/>
              </a:tabLst>
              <a:defRPr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Circumflex artery. 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47320" algn="l"/>
              </a:tabLst>
              <a:defRPr/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Branches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left coronary artery: ­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74015" algn="l"/>
                <a:tab pos="507365" algn="l"/>
              </a:tabLst>
              <a:defRPr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Vasa vasorum: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pulmonary trunk and ascending aorta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Nodal branch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to the S. A. node (35% of people).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Atrial branches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anterior wall of the left atrium.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Anterior interventricular artery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(LADA)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supplies,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a- Anterior wall of both right and left ventricles </a:t>
            </a:r>
            <a:r>
              <a:rPr lang="en-GB" sz="21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(diagonal artery)</a:t>
            </a:r>
            <a:r>
              <a:rPr lang="en-GB" sz="21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b- Anterior 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2/3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interventricular septum.</a:t>
            </a: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The circumflex artery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supplies 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a) Posterior wall of the left atrium and left ventricle.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b) 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 marginal artery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left ventricle.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E0FC22C4-364F-4440-975C-40166D84362E}"/>
              </a:ext>
            </a:extLst>
          </p:cNvPr>
          <p:cNvCxnSpPr>
            <a:cxnSpLocks/>
          </p:cNvCxnSpPr>
          <p:nvPr/>
        </p:nvCxnSpPr>
        <p:spPr>
          <a:xfrm>
            <a:off x="6234545" y="1108364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75D29D03-8ACD-485E-A2AA-8706347CB264}"/>
              </a:ext>
            </a:extLst>
          </p:cNvPr>
          <p:cNvCxnSpPr>
            <a:cxnSpLocks/>
          </p:cNvCxnSpPr>
          <p:nvPr/>
        </p:nvCxnSpPr>
        <p:spPr>
          <a:xfrm>
            <a:off x="1468582" y="1454728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86F808-8A48-48E7-B447-0737CBEDF66B}"/>
              </a:ext>
            </a:extLst>
          </p:cNvPr>
          <p:cNvSpPr txBox="1"/>
          <p:nvPr/>
        </p:nvSpPr>
        <p:spPr>
          <a:xfrm>
            <a:off x="11039061" y="6056245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11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715D40-0E30-4F3A-8B32-5D75DAF088F0}"/>
              </a:ext>
            </a:extLst>
          </p:cNvPr>
          <p:cNvSpPr txBox="1"/>
          <p:nvPr/>
        </p:nvSpPr>
        <p:spPr>
          <a:xfrm>
            <a:off x="23411" y="0"/>
            <a:ext cx="5215585" cy="70173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4572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Anastomosis between branches of coronary arteries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 eaLnBrk="0" fontAlgn="base" hangingPunct="0">
              <a:lnSpc>
                <a:spcPct val="125000"/>
              </a:lnSpc>
              <a:buSzPts val="800"/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274955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poor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Sites of anastomosis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not adequate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compensate any obstruction of a large artery.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Low" eaLnBrk="0" fontAlgn="base" hangingPunct="0">
              <a:lnSpc>
                <a:spcPct val="125000"/>
              </a:lnSpc>
              <a:tabLst>
                <a:tab pos="129540" algn="l"/>
                <a:tab pos="45720" algn="l"/>
                <a:tab pos="3429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In the posterior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atrio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-ventricular groove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between right coronary and circumflex arteries.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In the inter-ventricular septum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between anterior and posterior inter-ventricular arteries.</a:t>
            </a:r>
          </a:p>
          <a:p>
            <a:pPr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Near the apex of the heart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the anterior and posterior inter-ventricular arteries.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C2202F7-14B7-4CD1-8D89-5CEFC566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5438" t="7167" r="24480" b="5888"/>
          <a:stretch>
            <a:fillRect/>
          </a:stretch>
        </p:blipFill>
        <p:spPr bwMode="auto">
          <a:xfrm>
            <a:off x="5238997" y="0"/>
            <a:ext cx="526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AutoShape 6">
            <a:extLst>
              <a:ext uri="{FF2B5EF4-FFF2-40B4-BE49-F238E27FC236}">
                <a16:creationId xmlns:a16="http://schemas.microsoft.com/office/drawing/2014/main" xmlns="" id="{04B5423B-0376-411B-B4D9-3498977351D2}"/>
              </a:ext>
            </a:extLst>
          </p:cNvPr>
          <p:cNvSpPr>
            <a:spLocks/>
          </p:cNvSpPr>
          <p:nvPr/>
        </p:nvSpPr>
        <p:spPr bwMode="auto">
          <a:xfrm>
            <a:off x="9235440" y="313691"/>
            <a:ext cx="2529840" cy="529589"/>
          </a:xfrm>
          <a:prstGeom prst="borderCallout2">
            <a:avLst>
              <a:gd name="adj1" fmla="val 2038"/>
              <a:gd name="adj2" fmla="val -2324"/>
              <a:gd name="adj3" fmla="val 2038"/>
              <a:gd name="adj4" fmla="val -9959"/>
              <a:gd name="adj5" fmla="val 641097"/>
              <a:gd name="adj6" fmla="val -20777"/>
            </a:avLst>
          </a:prstGeom>
          <a:solidFill>
            <a:srgbClr val="CCFFCC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Circumflex 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artery</a:t>
            </a:r>
            <a:endPara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xmlns="" id="{04B5423B-0376-411B-B4D9-3498977351D2}"/>
              </a:ext>
            </a:extLst>
          </p:cNvPr>
          <p:cNvSpPr>
            <a:spLocks/>
          </p:cNvSpPr>
          <p:nvPr/>
        </p:nvSpPr>
        <p:spPr bwMode="auto">
          <a:xfrm>
            <a:off x="9682701" y="2428240"/>
            <a:ext cx="2407699" cy="822960"/>
          </a:xfrm>
          <a:prstGeom prst="borderCallout2">
            <a:avLst>
              <a:gd name="adj1" fmla="val 2038"/>
              <a:gd name="adj2" fmla="val -2324"/>
              <a:gd name="adj3" fmla="val 2038"/>
              <a:gd name="adj4" fmla="val -9959"/>
              <a:gd name="adj5" fmla="val 247194"/>
              <a:gd name="adj6" fmla="val -43660"/>
            </a:avLst>
          </a:prstGeom>
          <a:solidFill>
            <a:srgbClr val="CCFFCC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</a:t>
            </a:r>
            <a:r>
              <a:rPr lang="en-US" sz="2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interventricular</a:t>
            </a:r>
            <a:r>
              <a:rPr lang="en-US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en-US" sz="2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xmlns="" id="{04B5423B-0376-411B-B4D9-3498977351D2}"/>
              </a:ext>
            </a:extLst>
          </p:cNvPr>
          <p:cNvSpPr>
            <a:spLocks/>
          </p:cNvSpPr>
          <p:nvPr/>
        </p:nvSpPr>
        <p:spPr bwMode="auto">
          <a:xfrm>
            <a:off x="9682701" y="3489960"/>
            <a:ext cx="2407699" cy="751840"/>
          </a:xfrm>
          <a:prstGeom prst="borderCallout2">
            <a:avLst>
              <a:gd name="adj1" fmla="val 2038"/>
              <a:gd name="adj2" fmla="val -2324"/>
              <a:gd name="adj3" fmla="val 2038"/>
              <a:gd name="adj4" fmla="val -9959"/>
              <a:gd name="adj5" fmla="val 248628"/>
              <a:gd name="adj6" fmla="val -46192"/>
            </a:avLst>
          </a:prstGeom>
          <a:solidFill>
            <a:srgbClr val="CCFFCC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</a:t>
            </a:r>
            <a:r>
              <a:rPr lang="en-US" sz="2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interventricular</a:t>
            </a:r>
            <a:r>
              <a:rPr lang="en-US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en-US" sz="2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xmlns="" id="{04B5423B-0376-411B-B4D9-3498977351D2}"/>
              </a:ext>
            </a:extLst>
          </p:cNvPr>
          <p:cNvSpPr>
            <a:spLocks/>
          </p:cNvSpPr>
          <p:nvPr/>
        </p:nvSpPr>
        <p:spPr bwMode="auto">
          <a:xfrm>
            <a:off x="10068560" y="4756650"/>
            <a:ext cx="2164080" cy="751840"/>
          </a:xfrm>
          <a:prstGeom prst="borderCallout2">
            <a:avLst>
              <a:gd name="adj1" fmla="val 106092"/>
              <a:gd name="adj2" fmla="val -1824"/>
              <a:gd name="adj3" fmla="val 157443"/>
              <a:gd name="adj4" fmla="val -1959"/>
              <a:gd name="adj5" fmla="val 117547"/>
              <a:gd name="adj6" fmla="val -154394"/>
            </a:avLst>
          </a:prstGeom>
          <a:solidFill>
            <a:srgbClr val="CCFFCC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coronoray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artery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29520" y="6217920"/>
            <a:ext cx="168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Apex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26B1AE-70B2-49B3-B76E-C6BC9860E7E7}"/>
              </a:ext>
            </a:extLst>
          </p:cNvPr>
          <p:cNvSpPr txBox="1"/>
          <p:nvPr/>
        </p:nvSpPr>
        <p:spPr>
          <a:xfrm>
            <a:off x="11039061" y="6056245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cs typeface="Arial"/>
              </a:rPr>
              <a:t>12</a:t>
            </a:r>
            <a:endParaRPr lang="en-US" sz="3200" b="1" dirty="0">
              <a:solidFill>
                <a:srgbClr val="FF0000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D52AF-620C-405F-B676-6BC73D4A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238538"/>
            <a:ext cx="11781184" cy="6321287"/>
          </a:xfrm>
        </p:spPr>
        <p:txBody>
          <a:bodyPr/>
          <a:lstStyle/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128588" algn="l"/>
                <a:tab pos="457200" algn="l"/>
              </a:tabLs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Why the coronary arteries filling occur during diastole: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buNone/>
              <a:tabLst>
                <a:tab pos="128588" algn="l"/>
                <a:tab pos="457200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a- The openings of the arteries closed during systole.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buNone/>
              <a:tabLst>
                <a:tab pos="128588" algn="l"/>
                <a:tab pos="457200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b- The wall of the heart is relaxed and received its blood during diastole.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lnSpc>
                <a:spcPct val="12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128588" algn="l"/>
                <a:tab pos="457200" algn="l"/>
              </a:tabLs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Some of Variations in the posterior inter-ventricular artery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tabLst>
                <a:tab pos="128588" algn="l"/>
                <a:tab pos="457200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a- It is a branch from the 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coronary artery 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(the heart is called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dependent or dominant</a:t>
            </a:r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tabLst>
                <a:tab pos="128588" algn="l"/>
                <a:tab pos="457200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b- It may be a continuation of the 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circumflex artery 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(the heart is called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left dependent or dominant</a:t>
            </a:r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tabLst>
                <a:tab pos="128588" algn="l"/>
                <a:tab pos="457200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c) In rare case the 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coronary arises 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from the left coronary (the heart is called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preponderant heart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).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tabLst>
                <a:tab pos="128588" algn="l"/>
                <a:tab pos="457200" algn="l"/>
              </a:tabLst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tabLst>
                <a:tab pos="128588" algn="l"/>
                <a:tab pos="457200" algn="l"/>
              </a:tabLs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Third coronary artery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When </a:t>
            </a:r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Right conus artery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arises separately from the anterior aortic sinus </a:t>
            </a:r>
            <a:r>
              <a:rPr lang="en-US" altLang="en-U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with right coronary artery)</a:t>
            </a:r>
            <a:endParaRPr lang="en-US" altLang="en-US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l" rtl="0" eaLnBrk="1" hangingPunct="1">
              <a:tabLst>
                <a:tab pos="128588" algn="l"/>
                <a:tab pos="457200" algn="l"/>
              </a:tabLst>
            </a:pPr>
            <a:endParaRPr lang="en-US" alt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26B1AE-70B2-49B3-B76E-C6BC9860E7E7}"/>
              </a:ext>
            </a:extLst>
          </p:cNvPr>
          <p:cNvSpPr txBox="1"/>
          <p:nvPr/>
        </p:nvSpPr>
        <p:spPr>
          <a:xfrm>
            <a:off x="11039061" y="6056245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cs typeface="Arial"/>
              </a:rPr>
              <a:t>13</a:t>
            </a:r>
            <a:endParaRPr lang="en-US" sz="3200" b="1" dirty="0">
              <a:solidFill>
                <a:srgbClr val="FF0000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Rectangle 4">
            <a:extLst>
              <a:ext uri="{FF2B5EF4-FFF2-40B4-BE49-F238E27FC236}">
                <a16:creationId xmlns:a16="http://schemas.microsoft.com/office/drawing/2014/main" xmlns="" id="{D6CA7F0D-5AC8-45D1-B6FF-2529F9DC6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215" y="1609202"/>
            <a:ext cx="5689600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Venous drainage heart</a:t>
            </a:r>
            <a:endParaRPr lang="en-US" sz="8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>
            <a:extLst>
              <a:ext uri="{FF2B5EF4-FFF2-40B4-BE49-F238E27FC236}">
                <a16:creationId xmlns:a16="http://schemas.microsoft.com/office/drawing/2014/main" xmlns="" id="{C8293BFE-0F28-47AE-B390-4697E687A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 l="21646" t="12195" r="32042" b="24806"/>
          <a:stretch>
            <a:fillRect/>
          </a:stretch>
        </p:blipFill>
        <p:spPr bwMode="auto">
          <a:xfrm>
            <a:off x="3944938" y="0"/>
            <a:ext cx="6723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20867" name="AutoShape 3">
            <a:extLst>
              <a:ext uri="{FF2B5EF4-FFF2-40B4-BE49-F238E27FC236}">
                <a16:creationId xmlns:a16="http://schemas.microsoft.com/office/drawing/2014/main" xmlns="" id="{746D167B-AC8B-43D0-8AFA-0BD34AB9C4A1}"/>
              </a:ext>
            </a:extLst>
          </p:cNvPr>
          <p:cNvSpPr>
            <a:spLocks/>
          </p:cNvSpPr>
          <p:nvPr/>
        </p:nvSpPr>
        <p:spPr bwMode="auto">
          <a:xfrm>
            <a:off x="2135189" y="1627189"/>
            <a:ext cx="1912937" cy="915987"/>
          </a:xfrm>
          <a:prstGeom prst="borderCallout2">
            <a:avLst>
              <a:gd name="adj1" fmla="val 12477"/>
              <a:gd name="adj2" fmla="val 103981"/>
              <a:gd name="adj3" fmla="val 12477"/>
              <a:gd name="adj4" fmla="val 107718"/>
              <a:gd name="adj5" fmla="val 95667"/>
              <a:gd name="adj6" fmla="val 227884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sinus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0869" name="AutoShape 5">
            <a:extLst>
              <a:ext uri="{FF2B5EF4-FFF2-40B4-BE49-F238E27FC236}">
                <a16:creationId xmlns:a16="http://schemas.microsoft.com/office/drawing/2014/main" xmlns="" id="{C2A2E196-4932-426A-A6C7-2FE947B80994}"/>
              </a:ext>
            </a:extLst>
          </p:cNvPr>
          <p:cNvSpPr>
            <a:spLocks/>
          </p:cNvSpPr>
          <p:nvPr/>
        </p:nvSpPr>
        <p:spPr bwMode="auto">
          <a:xfrm>
            <a:off x="1749425" y="2922588"/>
            <a:ext cx="2114550" cy="1073150"/>
          </a:xfrm>
          <a:prstGeom prst="borderCallout2">
            <a:avLst>
              <a:gd name="adj1" fmla="val 10653"/>
              <a:gd name="adj2" fmla="val 103602"/>
              <a:gd name="adj3" fmla="val 10653"/>
              <a:gd name="adj4" fmla="val 183185"/>
              <a:gd name="adj5" fmla="val -20120"/>
              <a:gd name="adj6" fmla="val 219296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sulcus </a:t>
            </a:r>
          </a:p>
        </p:txBody>
      </p:sp>
      <p:sp>
        <p:nvSpPr>
          <p:cNvPr id="420871" name="AutoShape 7">
            <a:extLst>
              <a:ext uri="{FF2B5EF4-FFF2-40B4-BE49-F238E27FC236}">
                <a16:creationId xmlns:a16="http://schemas.microsoft.com/office/drawing/2014/main" xmlns="" id="{C8FD0877-D8DF-45B9-8F4D-FFBFEC9018DE}"/>
              </a:ext>
            </a:extLst>
          </p:cNvPr>
          <p:cNvSpPr>
            <a:spLocks/>
          </p:cNvSpPr>
          <p:nvPr/>
        </p:nvSpPr>
        <p:spPr bwMode="auto">
          <a:xfrm>
            <a:off x="2235200" y="531814"/>
            <a:ext cx="2439988" cy="712787"/>
          </a:xfrm>
          <a:prstGeom prst="borderCallout2">
            <a:avLst>
              <a:gd name="adj1" fmla="val 16037"/>
              <a:gd name="adj2" fmla="val 103125"/>
              <a:gd name="adj3" fmla="val 16037"/>
              <a:gd name="adj4" fmla="val 112884"/>
              <a:gd name="adj5" fmla="val 147662"/>
              <a:gd name="adj6" fmla="val 181523"/>
            </a:avLst>
          </a:prstGeom>
          <a:solidFill>
            <a:srgbClr val="9933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atrium </a:t>
            </a:r>
          </a:p>
        </p:txBody>
      </p:sp>
      <p:sp>
        <p:nvSpPr>
          <p:cNvPr id="420872" name="AutoShape 8">
            <a:extLst>
              <a:ext uri="{FF2B5EF4-FFF2-40B4-BE49-F238E27FC236}">
                <a16:creationId xmlns:a16="http://schemas.microsoft.com/office/drawing/2014/main" xmlns="" id="{B4E70A5D-9CE3-4A02-A5FD-E79AF932EDFF}"/>
              </a:ext>
            </a:extLst>
          </p:cNvPr>
          <p:cNvSpPr>
            <a:spLocks/>
          </p:cNvSpPr>
          <p:nvPr/>
        </p:nvSpPr>
        <p:spPr bwMode="auto">
          <a:xfrm>
            <a:off x="1725614" y="5703888"/>
            <a:ext cx="2536825" cy="614362"/>
          </a:xfrm>
          <a:prstGeom prst="borderCallout2">
            <a:avLst>
              <a:gd name="adj1" fmla="val 18606"/>
              <a:gd name="adj2" fmla="val 103005"/>
              <a:gd name="adj3" fmla="val 18606"/>
              <a:gd name="adj4" fmla="val 106884"/>
              <a:gd name="adj5" fmla="val -187338"/>
              <a:gd name="adj6" fmla="val 164644"/>
            </a:avLst>
          </a:prstGeom>
          <a:solidFill>
            <a:srgbClr val="FF3399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ventricle </a:t>
            </a:r>
          </a:p>
        </p:txBody>
      </p:sp>
      <p:sp>
        <p:nvSpPr>
          <p:cNvPr id="420874" name="AutoShape 10">
            <a:extLst>
              <a:ext uri="{FF2B5EF4-FFF2-40B4-BE49-F238E27FC236}">
                <a16:creationId xmlns:a16="http://schemas.microsoft.com/office/drawing/2014/main" xmlns="" id="{BECFF3A4-EDC9-4F1C-9197-F6B3FF5A65CF}"/>
              </a:ext>
            </a:extLst>
          </p:cNvPr>
          <p:cNvSpPr>
            <a:spLocks/>
          </p:cNvSpPr>
          <p:nvPr/>
        </p:nvSpPr>
        <p:spPr bwMode="auto">
          <a:xfrm>
            <a:off x="5924550" y="120650"/>
            <a:ext cx="2439988" cy="571500"/>
          </a:xfrm>
          <a:prstGeom prst="borderCallout2">
            <a:avLst>
              <a:gd name="adj1" fmla="val 20000"/>
              <a:gd name="adj2" fmla="val 103125"/>
              <a:gd name="adj3" fmla="val 20000"/>
              <a:gd name="adj4" fmla="val 106181"/>
              <a:gd name="adj5" fmla="val 218333"/>
              <a:gd name="adj6" fmla="val 127523"/>
            </a:avLst>
          </a:prstGeom>
          <a:solidFill>
            <a:srgbClr val="FF00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 atrium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2CE2CB-B33A-42D5-A4FA-E0FE42D1621F}"/>
              </a:ext>
            </a:extLst>
          </p:cNvPr>
          <p:cNvSpPr txBox="1"/>
          <p:nvPr/>
        </p:nvSpPr>
        <p:spPr>
          <a:xfrm>
            <a:off x="11039061" y="6056245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14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xmlns="" id="{F047DE50-E314-4128-8709-5389548FCBBF}"/>
              </a:ext>
            </a:extLst>
          </p:cNvPr>
          <p:cNvSpPr>
            <a:spLocks/>
          </p:cNvSpPr>
          <p:nvPr/>
        </p:nvSpPr>
        <p:spPr bwMode="auto">
          <a:xfrm>
            <a:off x="931864" y="4251326"/>
            <a:ext cx="2406650" cy="1073150"/>
          </a:xfrm>
          <a:prstGeom prst="borderCallout2">
            <a:avLst>
              <a:gd name="adj1" fmla="val 10653"/>
              <a:gd name="adj2" fmla="val 103602"/>
              <a:gd name="adj3" fmla="val 10653"/>
              <a:gd name="adj4" fmla="val 157431"/>
              <a:gd name="adj5" fmla="val -143728"/>
              <a:gd name="adj6" fmla="val 250631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Circumflex cardiac A </a:t>
            </a: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xmlns="" id="{77DB8EC7-18C3-4D37-B384-3D0A27C8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7439" y="193040"/>
            <a:ext cx="792162" cy="5762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svc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xmlns="" id="{77DB8EC7-18C3-4D37-B384-3D0A27C8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170113"/>
            <a:ext cx="792162" cy="5762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IVC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animBg="1"/>
      <p:bldP spid="420869" grpId="0" animBg="1"/>
      <p:bldP spid="420871" grpId="0" animBg="1"/>
      <p:bldP spid="420872" grpId="0" animBg="1"/>
      <p:bldP spid="42087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60351"/>
            <a:ext cx="8569325" cy="6048375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Blood supply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of Heart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xmlns="" id="{FCCCAECB-8C6D-41B3-9958-B71FD1195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8417" r="15979" b="5888"/>
          <a:stretch>
            <a:fillRect/>
          </a:stretch>
        </p:blipFill>
        <p:spPr bwMode="auto">
          <a:xfrm>
            <a:off x="2782888" y="740094"/>
            <a:ext cx="5689600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AutoShape 3">
            <a:extLst>
              <a:ext uri="{FF2B5EF4-FFF2-40B4-BE49-F238E27FC236}">
                <a16:creationId xmlns:a16="http://schemas.microsoft.com/office/drawing/2014/main" xmlns="" id="{49575CA3-135B-476B-A160-B2BA7A9D2C80}"/>
              </a:ext>
            </a:extLst>
          </p:cNvPr>
          <p:cNvSpPr>
            <a:spLocks/>
          </p:cNvSpPr>
          <p:nvPr/>
        </p:nvSpPr>
        <p:spPr bwMode="auto">
          <a:xfrm>
            <a:off x="6923089" y="668655"/>
            <a:ext cx="2116137" cy="915988"/>
          </a:xfrm>
          <a:prstGeom prst="borderCallout2">
            <a:avLst>
              <a:gd name="adj1" fmla="val 12477"/>
              <a:gd name="adj2" fmla="val -3602"/>
              <a:gd name="adj3" fmla="val 12477"/>
              <a:gd name="adj4" fmla="val -67894"/>
              <a:gd name="adj5" fmla="val 341421"/>
              <a:gd name="adj6" fmla="val -102324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Coronary sinus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5050" name="Line 10">
            <a:extLst>
              <a:ext uri="{FF2B5EF4-FFF2-40B4-BE49-F238E27FC236}">
                <a16:creationId xmlns:a16="http://schemas.microsoft.com/office/drawing/2014/main" xmlns="" id="{32B63E39-8147-4259-B79E-604782D17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2900681"/>
            <a:ext cx="647700" cy="18002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54" name="AutoShape 14">
            <a:extLst>
              <a:ext uri="{FF2B5EF4-FFF2-40B4-BE49-F238E27FC236}">
                <a16:creationId xmlns:a16="http://schemas.microsoft.com/office/drawing/2014/main" xmlns="" id="{F6DF5CA9-A8CA-47B6-858C-0884E1E634E7}"/>
              </a:ext>
            </a:extLst>
          </p:cNvPr>
          <p:cNvSpPr>
            <a:spLocks/>
          </p:cNvSpPr>
          <p:nvPr/>
        </p:nvSpPr>
        <p:spPr bwMode="auto">
          <a:xfrm>
            <a:off x="1524000" y="1991043"/>
            <a:ext cx="2051050" cy="901700"/>
          </a:xfrm>
          <a:prstGeom prst="borderCallout2">
            <a:avLst>
              <a:gd name="adj1" fmla="val 12676"/>
              <a:gd name="adj2" fmla="val 95435"/>
              <a:gd name="adj3" fmla="val 12676"/>
              <a:gd name="adj4" fmla="val 95435"/>
              <a:gd name="adj5" fmla="val 328171"/>
              <a:gd name="adj6" fmla="val 95435"/>
            </a:avLst>
          </a:prstGeom>
          <a:solidFill>
            <a:srgbClr val="9933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Small cardiac vein </a:t>
            </a:r>
          </a:p>
        </p:txBody>
      </p:sp>
      <p:sp>
        <p:nvSpPr>
          <p:cNvPr id="215057" name="AutoShape 17">
            <a:extLst>
              <a:ext uri="{FF2B5EF4-FFF2-40B4-BE49-F238E27FC236}">
                <a16:creationId xmlns:a16="http://schemas.microsoft.com/office/drawing/2014/main" xmlns="" id="{91F21F25-EEA9-4968-945C-24E0A63A8273}"/>
              </a:ext>
            </a:extLst>
          </p:cNvPr>
          <p:cNvSpPr>
            <a:spLocks/>
          </p:cNvSpPr>
          <p:nvPr/>
        </p:nvSpPr>
        <p:spPr bwMode="auto">
          <a:xfrm>
            <a:off x="4683125" y="6302693"/>
            <a:ext cx="2870200" cy="546100"/>
          </a:xfrm>
          <a:prstGeom prst="borderCallout2">
            <a:avLst>
              <a:gd name="adj1" fmla="val 20931"/>
              <a:gd name="adj2" fmla="val -2653"/>
              <a:gd name="adj3" fmla="val 20931"/>
              <a:gd name="adj4" fmla="val -4810"/>
              <a:gd name="adj5" fmla="val -119769"/>
              <a:gd name="adj6" fmla="val -9069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Inferior border 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xmlns="" id="{4028DA51-8758-46F1-B4DF-9031EA45389E}"/>
              </a:ext>
            </a:extLst>
          </p:cNvPr>
          <p:cNvSpPr>
            <a:spLocks/>
          </p:cNvSpPr>
          <p:nvPr/>
        </p:nvSpPr>
        <p:spPr bwMode="auto">
          <a:xfrm>
            <a:off x="8040688" y="1748155"/>
            <a:ext cx="2519362" cy="915988"/>
          </a:xfrm>
          <a:prstGeom prst="borderCallout2">
            <a:avLst>
              <a:gd name="adj1" fmla="val 12477"/>
              <a:gd name="adj2" fmla="val -3602"/>
              <a:gd name="adj3" fmla="val 90801"/>
              <a:gd name="adj4" fmla="val -7250"/>
              <a:gd name="adj5" fmla="val 243130"/>
              <a:gd name="adj6" fmla="val -45250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Great cardiac vein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xmlns="" id="{F017C0E1-A39D-4569-BB85-48C0EFB62F1C}"/>
              </a:ext>
            </a:extLst>
          </p:cNvPr>
          <p:cNvSpPr>
            <a:spLocks/>
          </p:cNvSpPr>
          <p:nvPr/>
        </p:nvSpPr>
        <p:spPr bwMode="auto">
          <a:xfrm>
            <a:off x="8328026" y="3980180"/>
            <a:ext cx="2339975" cy="915988"/>
          </a:xfrm>
          <a:prstGeom prst="borderCallout2">
            <a:avLst>
              <a:gd name="adj1" fmla="val 12477"/>
              <a:gd name="adj2" fmla="val -3602"/>
              <a:gd name="adj3" fmla="val 20157"/>
              <a:gd name="adj4" fmla="val -18037"/>
              <a:gd name="adj5" fmla="val 94157"/>
              <a:gd name="adj6" fmla="val -71884"/>
            </a:avLst>
          </a:prstGeom>
          <a:solidFill>
            <a:srgbClr val="FFFF00"/>
          </a:solidFill>
          <a:ln w="57150">
            <a:solidFill>
              <a:srgbClr val="FF0000"/>
            </a:solidFill>
            <a:prstDash val="sysDash"/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Middle cardiac vein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87575F-1AF4-455B-B0F9-23C8B514397C}"/>
              </a:ext>
            </a:extLst>
          </p:cNvPr>
          <p:cNvSpPr txBox="1"/>
          <p:nvPr/>
        </p:nvSpPr>
        <p:spPr>
          <a:xfrm>
            <a:off x="11039061" y="6289925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15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718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A-Tributaries of the coronary sinus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13120"/>
            <a:ext cx="490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4-Oblique vein of the left atrium </a:t>
            </a:r>
          </a:p>
          <a:p>
            <a:r>
              <a:rPr lang="en-US" sz="2000" b="1" dirty="0" smtClean="0"/>
              <a:t>5-Posterior vein of the left ventricle</a:t>
            </a:r>
          </a:p>
          <a:p>
            <a:r>
              <a:rPr lang="en-US" sz="2000" b="1" dirty="0" smtClean="0"/>
              <a:t>B-Anterior cardiac vein</a:t>
            </a: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87575F-1AF4-455B-B0F9-23C8B514397C}"/>
              </a:ext>
            </a:extLst>
          </p:cNvPr>
          <p:cNvSpPr txBox="1"/>
          <p:nvPr/>
        </p:nvSpPr>
        <p:spPr>
          <a:xfrm>
            <a:off x="5415860" y="2449196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4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8800" y="2194560"/>
            <a:ext cx="49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nimBg="1"/>
      <p:bldP spid="215054" grpId="0" animBg="1"/>
      <p:bldP spid="215057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D6A9B2-F6DB-4F26-8F40-61564248402D}"/>
              </a:ext>
            </a:extLst>
          </p:cNvPr>
          <p:cNvSpPr/>
          <p:nvPr/>
        </p:nvSpPr>
        <p:spPr>
          <a:xfrm>
            <a:off x="138545" y="96982"/>
            <a:ext cx="119287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Venous Drainage of the Heart (CORONARY SINUS)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­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** Site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; It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lies in the posterior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atrio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-ventricular groove between LA &amp; LV.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** It ends in the right atrium (its opening has a valve).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** Tributaries of the coronary sinus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a- Great cardiac vein:-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ascends in the 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anterior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interventricular groove with the anterior interventricular artery.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b- Middle cardiac vein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runs in the 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posterior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inter-ventricular groove with the posterior inter-ventricular artery.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c- Small cardiac vein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Along the 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inferior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border of the heart. It turns backwards with the right coronary artery.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d- Oblique vein of the left atrium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70C0"/>
              </a:solidFill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e- Posterior vein of the left ventricle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endParaRPr lang="en-US" altLang="en-US" sz="2400" dirty="0">
              <a:solidFill>
                <a:srgbClr val="0070C0"/>
              </a:solidFill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2- Anterior cardiac veins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open directly into the right atrium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3- Vena cordis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minimi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(Thebesian veins):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very small veins that open directly into the chambers of the heart. These veins are responsible for non-oxygenated blood to the oxygenated blood.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B4262A-24A5-4879-A05D-A182450E0862}"/>
              </a:ext>
            </a:extLst>
          </p:cNvPr>
          <p:cNvSpPr txBox="1"/>
          <p:nvPr/>
        </p:nvSpPr>
        <p:spPr>
          <a:xfrm>
            <a:off x="11039061" y="6056245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16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80057" y="34979"/>
            <a:ext cx="456836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5A9E"/>
                </a:solidFill>
                <a:latin typeface="Arial Black" panose="020B0A04020102020204" pitchFamily="34" charset="0"/>
              </a:rPr>
              <a:t>Coronary Angiography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24690" y="538478"/>
            <a:ext cx="11942619" cy="62950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The coronary arteries can be visualized with  A catheter which is passed into 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ascending aorta 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via 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femoral artery 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in the inguinal region. 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Under </a:t>
            </a:r>
            <a:r>
              <a:rPr lang="en-GB" sz="2400" dirty="0">
                <a:solidFill>
                  <a:srgbClr val="0000CC"/>
                </a:solidFill>
                <a:latin typeface="Arial Black" panose="020B0A04020102020204" pitchFamily="34" charset="0"/>
              </a:rPr>
              <a:t>fluoroscopic control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, the tip of the catheter is placed just inside the opening of a 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coronary artery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A small injection of </a:t>
            </a:r>
            <a:r>
              <a:rPr lang="en-GB" sz="2400" dirty="0">
                <a:solidFill>
                  <a:srgbClr val="0000CC"/>
                </a:solidFill>
                <a:latin typeface="Arial Black" panose="020B0A04020102020204" pitchFamily="34" charset="0"/>
              </a:rPr>
              <a:t>radiopaque contrast material 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is made to show </a:t>
            </a: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the lumen of the artery and its branches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, as well as any </a:t>
            </a: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stenotic areas 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that may be present.</a:t>
            </a: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Insufficiency of blood supply to the heart (</a:t>
            </a:r>
            <a:r>
              <a:rPr lang="en-GB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myocardial ischemia</a:t>
            </a: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) may result in </a:t>
            </a:r>
            <a:r>
              <a:rPr lang="en-GB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myocardial infarction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 Anterior IV (LADA) branch of the LCA 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(40-50%).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 RCA 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(30-40%)</a:t>
            </a: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 Circumflex branch of the LCA 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(15-20%).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7D1BB8-28FF-445A-98B9-A09626E13F74}"/>
              </a:ext>
            </a:extLst>
          </p:cNvPr>
          <p:cNvSpPr txBox="1"/>
          <p:nvPr/>
        </p:nvSpPr>
        <p:spPr>
          <a:xfrm>
            <a:off x="11039061" y="6056245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cs typeface="Arial"/>
              </a:rPr>
              <a:t>17</a:t>
            </a:r>
            <a:endParaRPr lang="en-US" sz="32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5" name="مستطيل 1"/>
          <p:cNvSpPr/>
          <p:nvPr/>
        </p:nvSpPr>
        <p:spPr>
          <a:xfrm>
            <a:off x="7813040" y="34979"/>
            <a:ext cx="3644668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JO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تصوير الاوعية بالصبغة</a:t>
            </a:r>
            <a:endParaRPr lang="en-GB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24691" y="297875"/>
            <a:ext cx="6203613" cy="6001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Surgeons use </a:t>
            </a:r>
            <a:r>
              <a:rPr lang="en-GB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transluminal coronary angioplasty 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in which they pass a catheter with a small </a:t>
            </a:r>
            <a:r>
              <a:rPr lang="en-GB" sz="2400" dirty="0">
                <a:solidFill>
                  <a:srgbClr val="0000CC"/>
                </a:solidFill>
                <a:latin typeface="Arial Black" panose="020B0A04020102020204" pitchFamily="34" charset="0"/>
              </a:rPr>
              <a:t>inflatable balloon 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attached to its tip into the obstructed coronary artery </a:t>
            </a:r>
          </a:p>
          <a:p>
            <a:endParaRPr lang="en-GB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When the catheter reaches the obstruction, the </a:t>
            </a:r>
            <a:r>
              <a:rPr lang="en-GB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balloon is inflated</a:t>
            </a:r>
            <a:r>
              <a:rPr lang="en-GB" sz="2400" dirty="0">
                <a:solidFill>
                  <a:srgbClr val="0000CC"/>
                </a:solidFill>
                <a:latin typeface="Arial Black" panose="020B0A04020102020204" pitchFamily="34" charset="0"/>
              </a:rPr>
              <a:t>,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 flattening the atherosclerotic plaque against the vessel's wall. </a:t>
            </a:r>
          </a:p>
          <a:p>
            <a:endParaRPr lang="en-GB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The vessel is stretched to increase the size of the lumen, thus improving blood flow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38916" name="Picture 4" descr="http://cdn.mdcurrent.in/wp-content/uploads/2012/03/Angioplas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631" y="1275934"/>
            <a:ext cx="5527146" cy="4045527"/>
          </a:xfrm>
          <a:prstGeom prst="rect">
            <a:avLst/>
          </a:prstGeom>
          <a:noFill/>
          <a:ln w="57150">
            <a:solidFill>
              <a:srgbClr val="24DC2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5CFDA3-9683-423D-A829-F1D567C5D868}"/>
              </a:ext>
            </a:extLst>
          </p:cNvPr>
          <p:cNvSpPr txBox="1"/>
          <p:nvPr/>
        </p:nvSpPr>
        <p:spPr>
          <a:xfrm>
            <a:off x="11039061" y="6056245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cs typeface="Arial"/>
              </a:rPr>
              <a:t>18</a:t>
            </a:r>
            <a:endParaRPr lang="en-US" sz="32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8" name="مستطيل 4">
            <a:extLst>
              <a:ext uri="{FF2B5EF4-FFF2-40B4-BE49-F238E27FC236}">
                <a16:creationId xmlns:a16="http://schemas.microsoft.com/office/drawing/2014/main" xmlns="" id="{D67F51B1-B1E5-4752-BA52-515E2388433F}"/>
              </a:ext>
            </a:extLst>
          </p:cNvPr>
          <p:cNvSpPr/>
          <p:nvPr/>
        </p:nvSpPr>
        <p:spPr>
          <a:xfrm>
            <a:off x="7194547" y="390792"/>
            <a:ext cx="3844514" cy="58477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libri"/>
              </a:rPr>
              <a:t>Coronary Angioplasty</a:t>
            </a:r>
          </a:p>
        </p:txBody>
      </p:sp>
      <p:sp>
        <p:nvSpPr>
          <p:cNvPr id="9" name="مستطيل 4">
            <a:extLst>
              <a:ext uri="{FF2B5EF4-FFF2-40B4-BE49-F238E27FC236}">
                <a16:creationId xmlns:a16="http://schemas.microsoft.com/office/drawing/2014/main" xmlns="" id="{D67F51B1-B1E5-4752-BA52-515E2388433F}"/>
              </a:ext>
            </a:extLst>
          </p:cNvPr>
          <p:cNvSpPr/>
          <p:nvPr/>
        </p:nvSpPr>
        <p:spPr>
          <a:xfrm>
            <a:off x="7995920" y="5471470"/>
            <a:ext cx="242824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JO" sz="3200" b="1" dirty="0" smtClean="0">
                <a:solidFill>
                  <a:srgbClr val="0033CC"/>
                </a:solidFill>
                <a:latin typeface="Calibri"/>
              </a:rPr>
              <a:t>دعامة القلب</a:t>
            </a:r>
            <a:endParaRPr lang="en-GB" sz="3200" b="1" dirty="0">
              <a:solidFill>
                <a:srgbClr val="0033CC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681884D-AE35-4F64-9CC8-A887774709E2}"/>
              </a:ext>
            </a:extLst>
          </p:cNvPr>
          <p:cNvSpPr txBox="1"/>
          <p:nvPr/>
        </p:nvSpPr>
        <p:spPr>
          <a:xfrm>
            <a:off x="6096000" y="420599"/>
            <a:ext cx="5891254" cy="281692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23107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Cardiac Catheterization</a:t>
            </a:r>
          </a:p>
          <a:p>
            <a:pPr algn="just">
              <a:lnSpc>
                <a:spcPct val="125000"/>
              </a:lnSpc>
              <a:tabLst>
                <a:tab pos="2310765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Femoral artery --------- External iliac artery------- Common iliac artery ------ Abdominal aorta------ Descending thoracic aorta----- Arch of aorta----- Ascending aorta---- Coronary arteries.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30FC76-4CF2-4349-B9DB-609AF3EE5ED7}"/>
              </a:ext>
            </a:extLst>
          </p:cNvPr>
          <p:cNvSpPr txBox="1"/>
          <p:nvPr/>
        </p:nvSpPr>
        <p:spPr>
          <a:xfrm>
            <a:off x="6103289" y="3613969"/>
            <a:ext cx="6010698" cy="230832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Begin</a:t>
            </a:r>
            <a:r>
              <a:rPr lang="en-US" sz="2400" b="1" kern="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13"/>
              </a:rPr>
              <a:t>ning</a:t>
            </a:r>
            <a:r>
              <a:rPr lang="en-US" sz="2400" b="1" kern="0" dirty="0" smtClean="0">
                <a:solidFill>
                  <a:srgbClr val="FF0000"/>
                </a:solidFill>
                <a:ea typeface="Times New Roman" panose="02020603050405020304" pitchFamily="18" charset="0"/>
                <a:cs typeface="13"/>
              </a:rPr>
              <a:t> of femoral </a:t>
            </a:r>
            <a:r>
              <a:rPr lang="en-US" sz="2400" b="1" kern="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13"/>
              </a:rPr>
              <a:t>aretery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as a continuation of the external iliac artery at the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midinguinal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 point (between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symphysis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pubis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&amp;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ASIS)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Thigh is Slight flexion, abduction, lateral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rotation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imes New Roman" panose="02020603050405020304" pitchFamily="18" charset="0"/>
              <a:cs typeface="13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674878D-12EC-4046-9C48-A0E5761593EA}"/>
              </a:ext>
            </a:extLst>
          </p:cNvPr>
          <p:cNvSpPr txBox="1"/>
          <p:nvPr/>
        </p:nvSpPr>
        <p:spPr>
          <a:xfrm>
            <a:off x="11411622" y="6273225"/>
            <a:ext cx="70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19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628640" cy="6862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>
            <a:extLst>
              <a:ext uri="{FF2B5EF4-FFF2-40B4-BE49-F238E27FC236}">
                <a16:creationId xmlns:a16="http://schemas.microsoft.com/office/drawing/2014/main" xmlns="" id="{F0B860A7-0D4C-42E5-B4E0-22F308F0C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138242" name="Object 2">
                        <a:extLst>
                          <a:ext uri="{FF2B5EF4-FFF2-40B4-BE49-F238E27FC236}">
                            <a16:creationId xmlns:a16="http://schemas.microsoft.com/office/drawing/2014/main" xmlns="" id="{F0B860A7-0D4C-42E5-B4E0-22F308F0C6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3">
            <a:extLst>
              <a:ext uri="{FF2B5EF4-FFF2-40B4-BE49-F238E27FC236}">
                <a16:creationId xmlns:a16="http://schemas.microsoft.com/office/drawing/2014/main" xmlns="" id="{DA9C1CAD-D43B-4F78-9EE0-5C631680F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138243" name="Object 3">
                        <a:extLst>
                          <a:ext uri="{FF2B5EF4-FFF2-40B4-BE49-F238E27FC236}">
                            <a16:creationId xmlns:a16="http://schemas.microsoft.com/office/drawing/2014/main" xmlns="" id="{DA9C1CAD-D43B-4F78-9EE0-5C631680F7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>
            <a:extLst>
              <a:ext uri="{FF2B5EF4-FFF2-40B4-BE49-F238E27FC236}">
                <a16:creationId xmlns:a16="http://schemas.microsoft.com/office/drawing/2014/main" xmlns="" id="{0B696030-8771-4481-BFDA-4B5F40936D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138244" name="Object 4">
                        <a:extLst>
                          <a:ext uri="{FF2B5EF4-FFF2-40B4-BE49-F238E27FC236}">
                            <a16:creationId xmlns:a16="http://schemas.microsoft.com/office/drawing/2014/main" xmlns="" id="{0B696030-8771-4481-BFDA-4B5F40936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5">
            <a:extLst>
              <a:ext uri="{FF2B5EF4-FFF2-40B4-BE49-F238E27FC236}">
                <a16:creationId xmlns:a16="http://schemas.microsoft.com/office/drawing/2014/main" xmlns="" id="{AAA4FB71-04B9-4681-B4E5-DC1B8C95FA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138245" name="Object 5">
                        <a:extLst>
                          <a:ext uri="{FF2B5EF4-FFF2-40B4-BE49-F238E27FC236}">
                            <a16:creationId xmlns:a16="http://schemas.microsoft.com/office/drawing/2014/main" xmlns="" id="{AAA4FB71-04B9-4681-B4E5-DC1B8C95FA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6">
            <a:extLst>
              <a:ext uri="{FF2B5EF4-FFF2-40B4-BE49-F238E27FC236}">
                <a16:creationId xmlns:a16="http://schemas.microsoft.com/office/drawing/2014/main" xmlns="" id="{A2248357-9BA9-4AA1-8C93-10417888EC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138246" name="Object 6">
                        <a:extLst>
                          <a:ext uri="{FF2B5EF4-FFF2-40B4-BE49-F238E27FC236}">
                            <a16:creationId xmlns:a16="http://schemas.microsoft.com/office/drawing/2014/main" xmlns="" id="{A2248357-9BA9-4AA1-8C93-10417888EC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7" name="Object 7">
            <a:extLst>
              <a:ext uri="{FF2B5EF4-FFF2-40B4-BE49-F238E27FC236}">
                <a16:creationId xmlns:a16="http://schemas.microsoft.com/office/drawing/2014/main" xmlns="" id="{C3758E89-36EC-4AC9-BE13-E0EBB822B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138247" name="Object 7">
                        <a:extLst>
                          <a:ext uri="{FF2B5EF4-FFF2-40B4-BE49-F238E27FC236}">
                            <a16:creationId xmlns:a16="http://schemas.microsoft.com/office/drawing/2014/main" xmlns="" id="{C3758E89-36EC-4AC9-BE13-E0EBB822B4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Text Box 8">
            <a:extLst>
              <a:ext uri="{FF2B5EF4-FFF2-40B4-BE49-F238E27FC236}">
                <a16:creationId xmlns:a16="http://schemas.microsoft.com/office/drawing/2014/main" xmlns="" id="{17635952-B541-4317-99CA-FBA078037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>
            <a:extLst>
              <a:ext uri="{FF2B5EF4-FFF2-40B4-BE49-F238E27FC236}">
                <a16:creationId xmlns:a16="http://schemas.microsoft.com/office/drawing/2014/main" xmlns="" id="{B5D8DD7B-AA19-486D-BF2B-6813E3FD4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794" y="2550686"/>
            <a:ext cx="7080566" cy="2123658"/>
          </a:xfrm>
          <a:prstGeom prst="rect">
            <a:avLst/>
          </a:prstGeom>
          <a:gradFill rotWithShape="1">
            <a:gsLst>
              <a:gs pos="0">
                <a:srgbClr val="477618"/>
              </a:gs>
              <a:gs pos="50000">
                <a:srgbClr val="99FF33"/>
              </a:gs>
              <a:gs pos="100000">
                <a:srgbClr val="47761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477618"/>
            </a:contourClr>
          </a:sp3d>
        </p:spPr>
        <p:txBody>
          <a:bodyPr wrap="square" anchor="ctr">
            <a:spAutoFit/>
            <a:flatTx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600" b="1" dirty="0">
                <a:solidFill>
                  <a:srgbClr val="333399"/>
                </a:solidFill>
              </a:rPr>
              <a:t>Right Coronary artery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>
            <a:extLst>
              <a:ext uri="{FF2B5EF4-FFF2-40B4-BE49-F238E27FC236}">
                <a16:creationId xmlns:a16="http://schemas.microsoft.com/office/drawing/2014/main" xmlns="" id="{DDC43DAB-EC99-431C-B192-EC1346E3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 l="17874" t="12195" r="35834" b="23528"/>
          <a:stretch>
            <a:fillRect/>
          </a:stretch>
        </p:blipFill>
        <p:spPr bwMode="auto">
          <a:xfrm>
            <a:off x="3935413" y="0"/>
            <a:ext cx="6292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364" name="AutoShape 4">
            <a:extLst>
              <a:ext uri="{FF2B5EF4-FFF2-40B4-BE49-F238E27FC236}">
                <a16:creationId xmlns:a16="http://schemas.microsoft.com/office/drawing/2014/main" xmlns="" id="{EAE6ED31-4CE5-4806-8DBA-6214FCF7E762}"/>
              </a:ext>
            </a:extLst>
          </p:cNvPr>
          <p:cNvSpPr>
            <a:spLocks/>
          </p:cNvSpPr>
          <p:nvPr/>
        </p:nvSpPr>
        <p:spPr bwMode="auto">
          <a:xfrm>
            <a:off x="1919288" y="492126"/>
            <a:ext cx="2870200" cy="982663"/>
          </a:xfrm>
          <a:prstGeom prst="borderCallout2">
            <a:avLst>
              <a:gd name="adj1" fmla="val 11630"/>
              <a:gd name="adj2" fmla="val 102653"/>
              <a:gd name="adj3" fmla="val 11630"/>
              <a:gd name="adj4" fmla="val 116259"/>
              <a:gd name="adj5" fmla="val 222778"/>
              <a:gd name="adj6" fmla="val 142977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coronary artery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xmlns="" id="{5BD4A6C3-06F8-4F38-8E74-A33BADE4984D}"/>
              </a:ext>
            </a:extLst>
          </p:cNvPr>
          <p:cNvSpPr>
            <a:spLocks/>
          </p:cNvSpPr>
          <p:nvPr/>
        </p:nvSpPr>
        <p:spPr bwMode="auto">
          <a:xfrm>
            <a:off x="1855788" y="5392738"/>
            <a:ext cx="2870200" cy="704850"/>
          </a:xfrm>
          <a:prstGeom prst="borderCallout2">
            <a:avLst>
              <a:gd name="adj1" fmla="val 16218"/>
              <a:gd name="adj2" fmla="val 102653"/>
              <a:gd name="adj3" fmla="val 16218"/>
              <a:gd name="adj4" fmla="val 105310"/>
              <a:gd name="adj5" fmla="val -94593"/>
              <a:gd name="adj6" fmla="val 110565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border </a:t>
            </a:r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xmlns="" id="{16E74E6F-33AB-4FA1-9D5F-99E6870ACBEE}"/>
              </a:ext>
            </a:extLst>
          </p:cNvPr>
          <p:cNvSpPr>
            <a:spLocks/>
          </p:cNvSpPr>
          <p:nvPr/>
        </p:nvSpPr>
        <p:spPr bwMode="auto">
          <a:xfrm>
            <a:off x="8397876" y="3276600"/>
            <a:ext cx="2087563" cy="960438"/>
          </a:xfrm>
          <a:prstGeom prst="borderCallout2">
            <a:avLst>
              <a:gd name="adj1" fmla="val 11903"/>
              <a:gd name="adj2" fmla="val -3648"/>
              <a:gd name="adj3" fmla="val 11903"/>
              <a:gd name="adj4" fmla="val -26769"/>
              <a:gd name="adj5" fmla="val -42977"/>
              <a:gd name="adj6" fmla="val -72394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 trunk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xmlns="" id="{E0E1156F-90FE-4A40-AFC8-ACEC0CFEED0B}"/>
              </a:ext>
            </a:extLst>
          </p:cNvPr>
          <p:cNvSpPr>
            <a:spLocks/>
          </p:cNvSpPr>
          <p:nvPr/>
        </p:nvSpPr>
        <p:spPr bwMode="auto">
          <a:xfrm>
            <a:off x="2495551" y="2008188"/>
            <a:ext cx="1547813" cy="1060450"/>
          </a:xfrm>
          <a:prstGeom prst="borderCallout2">
            <a:avLst>
              <a:gd name="adj1" fmla="val 10778"/>
              <a:gd name="adj2" fmla="val 104921"/>
              <a:gd name="adj3" fmla="val 10778"/>
              <a:gd name="adj4" fmla="val 139282"/>
              <a:gd name="adj5" fmla="val 11676"/>
              <a:gd name="adj6" fmla="val 206769"/>
            </a:avLst>
          </a:prstGeom>
          <a:solidFill>
            <a:srgbClr val="9933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auricle 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AutoShape 9">
            <a:extLst>
              <a:ext uri="{FF2B5EF4-FFF2-40B4-BE49-F238E27FC236}">
                <a16:creationId xmlns:a16="http://schemas.microsoft.com/office/drawing/2014/main" xmlns="" id="{D953D35D-D8CA-4CAC-BC0B-47C5E8E2B5E9}"/>
              </a:ext>
            </a:extLst>
          </p:cNvPr>
          <p:cNvSpPr>
            <a:spLocks/>
          </p:cNvSpPr>
          <p:nvPr/>
        </p:nvSpPr>
        <p:spPr bwMode="auto">
          <a:xfrm>
            <a:off x="7751764" y="104775"/>
            <a:ext cx="2232025" cy="947738"/>
          </a:xfrm>
          <a:prstGeom prst="borderCallout2">
            <a:avLst>
              <a:gd name="adj1" fmla="val 12060"/>
              <a:gd name="adj2" fmla="val -3412"/>
              <a:gd name="adj3" fmla="val 12060"/>
              <a:gd name="adj4" fmla="val -6190"/>
              <a:gd name="adj5" fmla="val 180236"/>
              <a:gd name="adj6" fmla="val -29231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Ascending Aorta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0" name="AutoShape 10">
            <a:extLst>
              <a:ext uri="{FF2B5EF4-FFF2-40B4-BE49-F238E27FC236}">
                <a16:creationId xmlns:a16="http://schemas.microsoft.com/office/drawing/2014/main" xmlns="" id="{E1DEAF33-AE1A-4881-A250-2D0B20B6091C}"/>
              </a:ext>
            </a:extLst>
          </p:cNvPr>
          <p:cNvSpPr>
            <a:spLocks/>
          </p:cNvSpPr>
          <p:nvPr/>
        </p:nvSpPr>
        <p:spPr bwMode="auto">
          <a:xfrm>
            <a:off x="1924051" y="3778250"/>
            <a:ext cx="2087563" cy="960438"/>
          </a:xfrm>
          <a:prstGeom prst="borderCallout2">
            <a:avLst>
              <a:gd name="adj1" fmla="val 11903"/>
              <a:gd name="adj2" fmla="val 103648"/>
              <a:gd name="adj3" fmla="val 11903"/>
              <a:gd name="adj4" fmla="val 125398"/>
              <a:gd name="adj5" fmla="val -70579"/>
              <a:gd name="adj6" fmla="val 168213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sulcus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0" name="TextBox 1">
            <a:extLst>
              <a:ext uri="{FF2B5EF4-FFF2-40B4-BE49-F238E27FC236}">
                <a16:creationId xmlns:a16="http://schemas.microsoft.com/office/drawing/2014/main" xmlns="" id="{FDDE5B67-DB55-4A82-BCED-81873E559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276475"/>
            <a:ext cx="900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RA</a:t>
            </a:r>
          </a:p>
        </p:txBody>
      </p:sp>
      <p:sp>
        <p:nvSpPr>
          <p:cNvPr id="71691" name="TextBox 2">
            <a:extLst>
              <a:ext uri="{FF2B5EF4-FFF2-40B4-BE49-F238E27FC236}">
                <a16:creationId xmlns:a16="http://schemas.microsoft.com/office/drawing/2014/main" xmlns="" id="{66F194BE-E329-4E37-8A85-A0EA7232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3276600"/>
            <a:ext cx="122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71692" name="TextBox 3">
            <a:extLst>
              <a:ext uri="{FF2B5EF4-FFF2-40B4-BE49-F238E27FC236}">
                <a16:creationId xmlns:a16="http://schemas.microsoft.com/office/drawing/2014/main" xmlns="" id="{0A3252A8-6C94-4A51-9FB4-FE8BC1C85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4581525"/>
            <a:ext cx="86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52CEB9-6133-44C5-852E-6D30D5FB6AD1}"/>
              </a:ext>
            </a:extLst>
          </p:cNvPr>
          <p:cNvSpPr txBox="1"/>
          <p:nvPr/>
        </p:nvSpPr>
        <p:spPr>
          <a:xfrm>
            <a:off x="594208" y="6265458"/>
            <a:ext cx="7608887" cy="461665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Right coronary artery sternocostal surface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D80C2D-018D-4352-ABB4-8CB4B6DF7B1C}"/>
              </a:ext>
            </a:extLst>
          </p:cNvPr>
          <p:cNvSpPr txBox="1"/>
          <p:nvPr/>
        </p:nvSpPr>
        <p:spPr>
          <a:xfrm>
            <a:off x="11039061" y="6056244"/>
            <a:ext cx="42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1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  <p:bldP spid="15367" grpId="0" animBg="1"/>
      <p:bldP spid="15368" grpId="0" animBg="1"/>
      <p:bldP spid="15369" grpId="0" animBg="1"/>
      <p:bldP spid="153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>
            <a:extLst>
              <a:ext uri="{FF2B5EF4-FFF2-40B4-BE49-F238E27FC236}">
                <a16:creationId xmlns:a16="http://schemas.microsoft.com/office/drawing/2014/main" xmlns="" id="{ED7904D0-0CFA-4A04-BC4B-22D55D40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 l="21646" t="12195" r="32042" b="24806"/>
          <a:stretch>
            <a:fillRect/>
          </a:stretch>
        </p:blipFill>
        <p:spPr bwMode="auto">
          <a:xfrm>
            <a:off x="3071813" y="0"/>
            <a:ext cx="663575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6006" name="AutoShape 6">
            <a:extLst>
              <a:ext uri="{FF2B5EF4-FFF2-40B4-BE49-F238E27FC236}">
                <a16:creationId xmlns:a16="http://schemas.microsoft.com/office/drawing/2014/main" xmlns="" id="{45370345-BBC1-4305-A260-40C40BC67BD5}"/>
              </a:ext>
            </a:extLst>
          </p:cNvPr>
          <p:cNvSpPr>
            <a:spLocks/>
          </p:cNvSpPr>
          <p:nvPr/>
        </p:nvSpPr>
        <p:spPr bwMode="auto">
          <a:xfrm>
            <a:off x="7926389" y="287338"/>
            <a:ext cx="2490787" cy="920750"/>
          </a:xfrm>
          <a:prstGeom prst="borderCallout2">
            <a:avLst>
              <a:gd name="adj1" fmla="val 12412"/>
              <a:gd name="adj2" fmla="val -3060"/>
              <a:gd name="adj3" fmla="val 12412"/>
              <a:gd name="adj4" fmla="val -6755"/>
              <a:gd name="adj5" fmla="val 365861"/>
              <a:gd name="adj6" fmla="val -10519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coronary artery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6007" name="AutoShape 7">
            <a:extLst>
              <a:ext uri="{FF2B5EF4-FFF2-40B4-BE49-F238E27FC236}">
                <a16:creationId xmlns:a16="http://schemas.microsoft.com/office/drawing/2014/main" xmlns="" id="{740A6D0F-3B28-4605-A85B-81A86B3A15AF}"/>
              </a:ext>
            </a:extLst>
          </p:cNvPr>
          <p:cNvSpPr>
            <a:spLocks/>
          </p:cNvSpPr>
          <p:nvPr/>
        </p:nvSpPr>
        <p:spPr bwMode="auto">
          <a:xfrm>
            <a:off x="1941514" y="4911725"/>
            <a:ext cx="1633537" cy="960438"/>
          </a:xfrm>
          <a:prstGeom prst="borderCallout2">
            <a:avLst>
              <a:gd name="adj1" fmla="val 11903"/>
              <a:gd name="adj2" fmla="val 104667"/>
              <a:gd name="adj3" fmla="val 11903"/>
              <a:gd name="adj4" fmla="val 118463"/>
              <a:gd name="adj5" fmla="val -211241"/>
              <a:gd name="adj6" fmla="val 299611"/>
            </a:avLst>
          </a:prstGeom>
          <a:solidFill>
            <a:srgbClr val="FF3300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crux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08" name="AutoShape 8">
            <a:extLst>
              <a:ext uri="{FF2B5EF4-FFF2-40B4-BE49-F238E27FC236}">
                <a16:creationId xmlns:a16="http://schemas.microsoft.com/office/drawing/2014/main" xmlns="" id="{EB11A475-701C-4F76-B0EE-321E70805573}"/>
              </a:ext>
            </a:extLst>
          </p:cNvPr>
          <p:cNvSpPr>
            <a:spLocks/>
          </p:cNvSpPr>
          <p:nvPr/>
        </p:nvSpPr>
        <p:spPr bwMode="auto">
          <a:xfrm>
            <a:off x="1703389" y="161926"/>
            <a:ext cx="2663825" cy="1357313"/>
          </a:xfrm>
          <a:prstGeom prst="borderCallout2">
            <a:avLst>
              <a:gd name="adj1" fmla="val 8421"/>
              <a:gd name="adj2" fmla="val 102861"/>
              <a:gd name="adj3" fmla="val 8421"/>
              <a:gd name="adj4" fmla="val 104708"/>
              <a:gd name="adj5" fmla="val 107718"/>
              <a:gd name="adj6" fmla="val 108282"/>
            </a:avLst>
          </a:prstGeom>
          <a:solidFill>
            <a:srgbClr val="CCFFCC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Circumflex br. of left coronary artery</a:t>
            </a:r>
          </a:p>
        </p:txBody>
      </p:sp>
      <p:sp>
        <p:nvSpPr>
          <p:cNvPr id="256010" name="AutoShape 10">
            <a:extLst>
              <a:ext uri="{FF2B5EF4-FFF2-40B4-BE49-F238E27FC236}">
                <a16:creationId xmlns:a16="http://schemas.microsoft.com/office/drawing/2014/main" xmlns="" id="{E489C46B-66FC-4479-82C0-D11D28CA3075}"/>
              </a:ext>
            </a:extLst>
          </p:cNvPr>
          <p:cNvSpPr>
            <a:spLocks/>
          </p:cNvSpPr>
          <p:nvPr/>
        </p:nvSpPr>
        <p:spPr bwMode="auto">
          <a:xfrm>
            <a:off x="8401049" y="5235576"/>
            <a:ext cx="2850045" cy="1146175"/>
          </a:xfrm>
          <a:prstGeom prst="borderCallout2">
            <a:avLst>
              <a:gd name="adj1" fmla="val 9972"/>
              <a:gd name="adj2" fmla="val -3560"/>
              <a:gd name="adj3" fmla="val 9972"/>
              <a:gd name="adj4" fmla="val -10384"/>
              <a:gd name="adj5" fmla="val -124292"/>
              <a:gd name="adj6" fmla="val -30084"/>
            </a:avLst>
          </a:prstGeom>
          <a:solidFill>
            <a:srgbClr val="9933FF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erior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atrioventricular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groove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11" name="AutoShape 11">
            <a:extLst>
              <a:ext uri="{FF2B5EF4-FFF2-40B4-BE49-F238E27FC236}">
                <a16:creationId xmlns:a16="http://schemas.microsoft.com/office/drawing/2014/main" xmlns="" id="{6D572FF8-98B7-4C32-BDD1-AEC271E08E74}"/>
              </a:ext>
            </a:extLst>
          </p:cNvPr>
          <p:cNvSpPr>
            <a:spLocks noChangeArrowheads="1"/>
          </p:cNvSpPr>
          <p:nvPr/>
        </p:nvSpPr>
        <p:spPr bwMode="auto">
          <a:xfrm rot="1928802">
            <a:off x="4727576" y="2449514"/>
            <a:ext cx="727075" cy="255587"/>
          </a:xfrm>
          <a:prstGeom prst="diamond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7" name="TextBox 1">
            <a:extLst>
              <a:ext uri="{FF2B5EF4-FFF2-40B4-BE49-F238E27FC236}">
                <a16:creationId xmlns:a16="http://schemas.microsoft.com/office/drawing/2014/main" xmlns="" id="{341CD47E-DDBD-446F-B2C0-11695726B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4652963"/>
            <a:ext cx="10080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73738" name="TextBox 2">
            <a:extLst>
              <a:ext uri="{FF2B5EF4-FFF2-40B4-BE49-F238E27FC236}">
                <a16:creationId xmlns:a16="http://schemas.microsoft.com/office/drawing/2014/main" xmlns="" id="{2873800D-0B90-45F7-BFDA-CCF3483B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6" y="342900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LV</a:t>
            </a:r>
          </a:p>
        </p:txBody>
      </p:sp>
      <p:sp>
        <p:nvSpPr>
          <p:cNvPr id="73739" name="TextBox 3">
            <a:extLst>
              <a:ext uri="{FF2B5EF4-FFF2-40B4-BE49-F238E27FC236}">
                <a16:creationId xmlns:a16="http://schemas.microsoft.com/office/drawing/2014/main" xmlns="" id="{75E2BF3B-D082-4FAA-9B13-B77162EDB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048" y="2274889"/>
            <a:ext cx="792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RA</a:t>
            </a:r>
          </a:p>
        </p:txBody>
      </p:sp>
      <p:sp>
        <p:nvSpPr>
          <p:cNvPr id="73740" name="TextBox 4">
            <a:extLst>
              <a:ext uri="{FF2B5EF4-FFF2-40B4-BE49-F238E27FC236}">
                <a16:creationId xmlns:a16="http://schemas.microsoft.com/office/drawing/2014/main" xmlns="" id="{AEFA18D7-DC1E-4686-B914-02EECD32E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1" y="1125538"/>
            <a:ext cx="113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2FC670-D71C-4746-9A1A-C7E24B656CCD}"/>
              </a:ext>
            </a:extLst>
          </p:cNvPr>
          <p:cNvSpPr txBox="1"/>
          <p:nvPr/>
        </p:nvSpPr>
        <p:spPr>
          <a:xfrm>
            <a:off x="30165" y="2522984"/>
            <a:ext cx="3041648" cy="156966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Right coronary artery diaphragmatic surface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D57877-B5CC-4297-98ED-A33937863FE2}"/>
              </a:ext>
            </a:extLst>
          </p:cNvPr>
          <p:cNvSpPr txBox="1"/>
          <p:nvPr/>
        </p:nvSpPr>
        <p:spPr>
          <a:xfrm>
            <a:off x="11333701" y="6056244"/>
            <a:ext cx="42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2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xmlns="" id="{45370345-BBC1-4305-A260-40C40BC67BD5}"/>
              </a:ext>
            </a:extLst>
          </p:cNvPr>
          <p:cNvSpPr>
            <a:spLocks/>
          </p:cNvSpPr>
          <p:nvPr/>
        </p:nvSpPr>
        <p:spPr bwMode="auto">
          <a:xfrm>
            <a:off x="9592629" y="1997882"/>
            <a:ext cx="2490787" cy="920750"/>
          </a:xfrm>
          <a:prstGeom prst="borderCallout2">
            <a:avLst>
              <a:gd name="adj1" fmla="val 12412"/>
              <a:gd name="adj2" fmla="val -3060"/>
              <a:gd name="adj3" fmla="val 12412"/>
              <a:gd name="adj4" fmla="val -6755"/>
              <a:gd name="adj5" fmla="val 189308"/>
              <a:gd name="adj6" fmla="val -45599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cardiac vein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 animBg="1"/>
      <p:bldP spid="256007" grpId="0" animBg="1"/>
      <p:bldP spid="256008" grpId="0" animBg="1"/>
      <p:bldP spid="256010" grpId="0" animBg="1"/>
      <p:bldP spid="2560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xmlns="" id="{9C2202F7-14B7-4CD1-8D89-5CEFC566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5438" t="7167" r="24480" b="5888"/>
          <a:stretch>
            <a:fillRect/>
          </a:stretch>
        </p:blipFill>
        <p:spPr bwMode="auto">
          <a:xfrm>
            <a:off x="5159376" y="0"/>
            <a:ext cx="526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58403" name="AutoShape 3">
            <a:extLst>
              <a:ext uri="{FF2B5EF4-FFF2-40B4-BE49-F238E27FC236}">
                <a16:creationId xmlns:a16="http://schemas.microsoft.com/office/drawing/2014/main" xmlns="" id="{AD291B0C-E3C2-42F1-836A-56230B47E8D7}"/>
              </a:ext>
            </a:extLst>
          </p:cNvPr>
          <p:cNvSpPr>
            <a:spLocks/>
          </p:cNvSpPr>
          <p:nvPr/>
        </p:nvSpPr>
        <p:spPr bwMode="auto">
          <a:xfrm>
            <a:off x="1962150" y="3444876"/>
            <a:ext cx="2870200" cy="982663"/>
          </a:xfrm>
          <a:prstGeom prst="borderCallout2">
            <a:avLst>
              <a:gd name="adj1" fmla="val 11630"/>
              <a:gd name="adj2" fmla="val 102653"/>
              <a:gd name="adj3" fmla="val 11630"/>
              <a:gd name="adj4" fmla="val 118417"/>
              <a:gd name="adj5" fmla="val 88528"/>
              <a:gd name="adj6" fmla="val 149338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coronary artery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8404" name="AutoShape 4">
            <a:extLst>
              <a:ext uri="{FF2B5EF4-FFF2-40B4-BE49-F238E27FC236}">
                <a16:creationId xmlns:a16="http://schemas.microsoft.com/office/drawing/2014/main" xmlns="" id="{77C97C35-6CE0-44F9-9B72-B4D1BCCF34A7}"/>
              </a:ext>
            </a:extLst>
          </p:cNvPr>
          <p:cNvSpPr>
            <a:spLocks/>
          </p:cNvSpPr>
          <p:nvPr/>
        </p:nvSpPr>
        <p:spPr bwMode="auto">
          <a:xfrm>
            <a:off x="2495551" y="2008188"/>
            <a:ext cx="1547813" cy="1060450"/>
          </a:xfrm>
          <a:prstGeom prst="borderCallout2">
            <a:avLst>
              <a:gd name="adj1" fmla="val 10778"/>
              <a:gd name="adj2" fmla="val 104921"/>
              <a:gd name="adj3" fmla="val 10778"/>
              <a:gd name="adj4" fmla="val 163486"/>
              <a:gd name="adj5" fmla="val 95208"/>
              <a:gd name="adj6" fmla="val 278565"/>
            </a:avLst>
          </a:prstGeom>
          <a:solidFill>
            <a:srgbClr val="9933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auricle 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05" name="AutoShape 5">
            <a:extLst>
              <a:ext uri="{FF2B5EF4-FFF2-40B4-BE49-F238E27FC236}">
                <a16:creationId xmlns:a16="http://schemas.microsoft.com/office/drawing/2014/main" xmlns="" id="{2FC6D1AA-30D3-4EE1-9228-ACA2D007DBFB}"/>
              </a:ext>
            </a:extLst>
          </p:cNvPr>
          <p:cNvSpPr>
            <a:spLocks/>
          </p:cNvSpPr>
          <p:nvPr/>
        </p:nvSpPr>
        <p:spPr bwMode="auto">
          <a:xfrm>
            <a:off x="8340726" y="407989"/>
            <a:ext cx="2087563" cy="960437"/>
          </a:xfrm>
          <a:prstGeom prst="borderCallout2">
            <a:avLst>
              <a:gd name="adj1" fmla="val 11903"/>
              <a:gd name="adj2" fmla="val -3648"/>
              <a:gd name="adj3" fmla="val 11903"/>
              <a:gd name="adj4" fmla="val -14069"/>
              <a:gd name="adj5" fmla="val 257190"/>
              <a:gd name="adj6" fmla="val -34602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 trunk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06" name="AutoShape 6">
            <a:extLst>
              <a:ext uri="{FF2B5EF4-FFF2-40B4-BE49-F238E27FC236}">
                <a16:creationId xmlns:a16="http://schemas.microsoft.com/office/drawing/2014/main" xmlns="" id="{C97B0C26-4C27-4D2F-839D-4D291F7D04B2}"/>
              </a:ext>
            </a:extLst>
          </p:cNvPr>
          <p:cNvSpPr>
            <a:spLocks/>
          </p:cNvSpPr>
          <p:nvPr/>
        </p:nvSpPr>
        <p:spPr bwMode="auto">
          <a:xfrm>
            <a:off x="3060701" y="455614"/>
            <a:ext cx="2232025" cy="947737"/>
          </a:xfrm>
          <a:prstGeom prst="borderCallout2">
            <a:avLst>
              <a:gd name="adj1" fmla="val 12060"/>
              <a:gd name="adj2" fmla="val 103412"/>
              <a:gd name="adj3" fmla="val 12060"/>
              <a:gd name="adj4" fmla="val 111023"/>
              <a:gd name="adj5" fmla="val 208375"/>
              <a:gd name="adj6" fmla="val 174611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Ascending Aorta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07" name="AutoShape 7">
            <a:extLst>
              <a:ext uri="{FF2B5EF4-FFF2-40B4-BE49-F238E27FC236}">
                <a16:creationId xmlns:a16="http://schemas.microsoft.com/office/drawing/2014/main" xmlns="" id="{14774AE3-0A9B-45CD-9AA1-A205797D59E6}"/>
              </a:ext>
            </a:extLst>
          </p:cNvPr>
          <p:cNvSpPr>
            <a:spLocks/>
          </p:cNvSpPr>
          <p:nvPr/>
        </p:nvSpPr>
        <p:spPr bwMode="auto">
          <a:xfrm>
            <a:off x="1855788" y="6122988"/>
            <a:ext cx="2870200" cy="546100"/>
          </a:xfrm>
          <a:prstGeom prst="borderCallout2">
            <a:avLst>
              <a:gd name="adj1" fmla="val 20931"/>
              <a:gd name="adj2" fmla="val 102653"/>
              <a:gd name="adj3" fmla="val 20931"/>
              <a:gd name="adj4" fmla="val 122620"/>
              <a:gd name="adj5" fmla="val 37792"/>
              <a:gd name="adj6" fmla="val 162056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border </a:t>
            </a:r>
          </a:p>
        </p:txBody>
      </p:sp>
      <p:sp>
        <p:nvSpPr>
          <p:cNvPr id="358408" name="Line 8">
            <a:extLst>
              <a:ext uri="{FF2B5EF4-FFF2-40B4-BE49-F238E27FC236}">
                <a16:creationId xmlns:a16="http://schemas.microsoft.com/office/drawing/2014/main" xmlns="" id="{0D29448B-07D6-4E42-A75A-519EC3164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3573464"/>
            <a:ext cx="1225550" cy="21605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09" name="AutoShape 9">
            <a:extLst>
              <a:ext uri="{FF2B5EF4-FFF2-40B4-BE49-F238E27FC236}">
                <a16:creationId xmlns:a16="http://schemas.microsoft.com/office/drawing/2014/main" xmlns="" id="{553B80CE-F4EB-4804-A7C1-DCCE8DF8192C}"/>
              </a:ext>
            </a:extLst>
          </p:cNvPr>
          <p:cNvSpPr>
            <a:spLocks/>
          </p:cNvSpPr>
          <p:nvPr/>
        </p:nvSpPr>
        <p:spPr bwMode="auto">
          <a:xfrm>
            <a:off x="8832851" y="1808164"/>
            <a:ext cx="1584325" cy="757237"/>
          </a:xfrm>
          <a:prstGeom prst="borderCallout2">
            <a:avLst>
              <a:gd name="adj1" fmla="val 15093"/>
              <a:gd name="adj2" fmla="val -4810"/>
              <a:gd name="adj3" fmla="val 15093"/>
              <a:gd name="adj4" fmla="val -6213"/>
              <a:gd name="adj5" fmla="val 233755"/>
              <a:gd name="adj6" fmla="val -7718"/>
            </a:avLst>
          </a:prstGeom>
          <a:solidFill>
            <a:srgbClr val="CCFFCC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Circumflex artery</a:t>
            </a:r>
          </a:p>
        </p:txBody>
      </p:sp>
      <p:sp>
        <p:nvSpPr>
          <p:cNvPr id="358410" name="Line 10">
            <a:extLst>
              <a:ext uri="{FF2B5EF4-FFF2-40B4-BE49-F238E27FC236}">
                <a16:creationId xmlns:a16="http://schemas.microsoft.com/office/drawing/2014/main" xmlns="" id="{4FA5A3C4-F3F9-42ED-A17D-2DEE92B31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3573464"/>
            <a:ext cx="2520950" cy="9350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11" name="AutoShape 11">
            <a:extLst>
              <a:ext uri="{FF2B5EF4-FFF2-40B4-BE49-F238E27FC236}">
                <a16:creationId xmlns:a16="http://schemas.microsoft.com/office/drawing/2014/main" xmlns="" id="{AA992776-C1B7-428E-9D19-871F7FDFC981}"/>
              </a:ext>
            </a:extLst>
          </p:cNvPr>
          <p:cNvSpPr>
            <a:spLocks/>
          </p:cNvSpPr>
          <p:nvPr/>
        </p:nvSpPr>
        <p:spPr bwMode="auto">
          <a:xfrm>
            <a:off x="1997076" y="4775200"/>
            <a:ext cx="2087563" cy="960438"/>
          </a:xfrm>
          <a:prstGeom prst="borderCallout2">
            <a:avLst>
              <a:gd name="adj1" fmla="val 11903"/>
              <a:gd name="adj2" fmla="val 103648"/>
              <a:gd name="adj3" fmla="val 11903"/>
              <a:gd name="adj4" fmla="val 131861"/>
              <a:gd name="adj5" fmla="val 40991"/>
              <a:gd name="adj6" fmla="val 187148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sulcus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12" name="AutoShape 12">
            <a:extLst>
              <a:ext uri="{FF2B5EF4-FFF2-40B4-BE49-F238E27FC236}">
                <a16:creationId xmlns:a16="http://schemas.microsoft.com/office/drawing/2014/main" xmlns="" id="{FA30AB58-7F37-4A54-B8B7-709014BFAAA6}"/>
              </a:ext>
            </a:extLst>
          </p:cNvPr>
          <p:cNvSpPr>
            <a:spLocks noChangeArrowheads="1"/>
          </p:cNvSpPr>
          <p:nvPr/>
        </p:nvSpPr>
        <p:spPr bwMode="auto">
          <a:xfrm rot="18552915">
            <a:off x="7937501" y="4146551"/>
            <a:ext cx="439737" cy="144462"/>
          </a:xfrm>
          <a:prstGeom prst="diamond">
            <a:avLst/>
          </a:prstGeom>
          <a:noFill/>
          <a:ln w="57150">
            <a:solidFill>
              <a:srgbClr val="9933F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13" name="Line 13">
            <a:extLst>
              <a:ext uri="{FF2B5EF4-FFF2-40B4-BE49-F238E27FC236}">
                <a16:creationId xmlns:a16="http://schemas.microsoft.com/office/drawing/2014/main" xmlns="" id="{255ACDCE-E35F-4562-9369-EA764F82AA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5275" y="3429001"/>
            <a:ext cx="1441450" cy="1444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14" name="Line 14">
            <a:extLst>
              <a:ext uri="{FF2B5EF4-FFF2-40B4-BE49-F238E27FC236}">
                <a16:creationId xmlns:a16="http://schemas.microsoft.com/office/drawing/2014/main" xmlns="" id="{AC9F9D9E-A6F4-4D36-9E3F-D4F8B3FE68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1050" y="1916114"/>
            <a:ext cx="287338" cy="13684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8BCBD6-52C8-4DAD-8D62-BDC23E62C690}"/>
              </a:ext>
            </a:extLst>
          </p:cNvPr>
          <p:cNvSpPr txBox="1"/>
          <p:nvPr/>
        </p:nvSpPr>
        <p:spPr>
          <a:xfrm>
            <a:off x="11039061" y="6056244"/>
            <a:ext cx="42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3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animBg="1"/>
      <p:bldP spid="358404" grpId="0" animBg="1"/>
      <p:bldP spid="358405" grpId="0" animBg="1"/>
      <p:bldP spid="358406" grpId="0" animBg="1"/>
      <p:bldP spid="358407" grpId="0" animBg="1"/>
      <p:bldP spid="358409" grpId="0" animBg="1"/>
      <p:bldP spid="358411" grpId="0" animBg="1"/>
      <p:bldP spid="3584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>
            <a:extLst>
              <a:ext uri="{FF2B5EF4-FFF2-40B4-BE49-F238E27FC236}">
                <a16:creationId xmlns:a16="http://schemas.microsoft.com/office/drawing/2014/main" xmlns="" id="{596B8F12-6A9D-4EC9-A0F6-FF55F866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 l="17874" t="12195" r="35834" b="23528"/>
          <a:stretch>
            <a:fillRect/>
          </a:stretch>
        </p:blipFill>
        <p:spPr bwMode="auto">
          <a:xfrm>
            <a:off x="3935413" y="0"/>
            <a:ext cx="6292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4628" name="AutoShape 4">
            <a:extLst>
              <a:ext uri="{FF2B5EF4-FFF2-40B4-BE49-F238E27FC236}">
                <a16:creationId xmlns:a16="http://schemas.microsoft.com/office/drawing/2014/main" xmlns="" id="{38F606D1-E26F-457B-B271-E86DB5139BA5}"/>
              </a:ext>
            </a:extLst>
          </p:cNvPr>
          <p:cNvSpPr>
            <a:spLocks/>
          </p:cNvSpPr>
          <p:nvPr/>
        </p:nvSpPr>
        <p:spPr bwMode="auto">
          <a:xfrm>
            <a:off x="1716088" y="1268413"/>
            <a:ext cx="2870200" cy="982662"/>
          </a:xfrm>
          <a:prstGeom prst="borderCallout2">
            <a:avLst>
              <a:gd name="adj1" fmla="val 11630"/>
              <a:gd name="adj2" fmla="val 102653"/>
              <a:gd name="adj3" fmla="val 11630"/>
              <a:gd name="adj4" fmla="val 109847"/>
              <a:gd name="adj5" fmla="val 126032"/>
              <a:gd name="adj6" fmla="val 151787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coronary artery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4981" name="AutoShape 5">
            <a:extLst>
              <a:ext uri="{FF2B5EF4-FFF2-40B4-BE49-F238E27FC236}">
                <a16:creationId xmlns:a16="http://schemas.microsoft.com/office/drawing/2014/main" xmlns="" id="{6FEAA7F1-FB2B-43FA-BDEC-643C7E301416}"/>
              </a:ext>
            </a:extLst>
          </p:cNvPr>
          <p:cNvSpPr>
            <a:spLocks/>
          </p:cNvSpPr>
          <p:nvPr/>
        </p:nvSpPr>
        <p:spPr bwMode="auto">
          <a:xfrm>
            <a:off x="1876425" y="5940426"/>
            <a:ext cx="3067050" cy="512763"/>
          </a:xfrm>
          <a:prstGeom prst="borderCallout2">
            <a:avLst>
              <a:gd name="adj1" fmla="val 22292"/>
              <a:gd name="adj2" fmla="val 102486"/>
              <a:gd name="adj3" fmla="val 22292"/>
              <a:gd name="adj4" fmla="val 109574"/>
              <a:gd name="adj5" fmla="val -236843"/>
              <a:gd name="adj6" fmla="val 123343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Rt. Marginal artery </a:t>
            </a:r>
          </a:p>
        </p:txBody>
      </p:sp>
      <p:sp>
        <p:nvSpPr>
          <p:cNvPr id="254982" name="AutoShape 6">
            <a:extLst>
              <a:ext uri="{FF2B5EF4-FFF2-40B4-BE49-F238E27FC236}">
                <a16:creationId xmlns:a16="http://schemas.microsoft.com/office/drawing/2014/main" xmlns="" id="{068B599B-4254-48F7-B41F-8148F30DFE78}"/>
              </a:ext>
            </a:extLst>
          </p:cNvPr>
          <p:cNvSpPr>
            <a:spLocks/>
          </p:cNvSpPr>
          <p:nvPr/>
        </p:nvSpPr>
        <p:spPr bwMode="auto">
          <a:xfrm>
            <a:off x="1919289" y="5033964"/>
            <a:ext cx="2592387" cy="708025"/>
          </a:xfrm>
          <a:prstGeom prst="borderCallout2">
            <a:avLst>
              <a:gd name="adj1" fmla="val 16144"/>
              <a:gd name="adj2" fmla="val 102940"/>
              <a:gd name="adj3" fmla="val 16144"/>
              <a:gd name="adj4" fmla="val 112370"/>
              <a:gd name="adj5" fmla="val -200449"/>
              <a:gd name="adj6" fmla="val 169870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Ant. Ventricular branches</a:t>
            </a:r>
          </a:p>
        </p:txBody>
      </p:sp>
      <p:sp>
        <p:nvSpPr>
          <p:cNvPr id="254983" name="AutoShape 7">
            <a:extLst>
              <a:ext uri="{FF2B5EF4-FFF2-40B4-BE49-F238E27FC236}">
                <a16:creationId xmlns:a16="http://schemas.microsoft.com/office/drawing/2014/main" xmlns="" id="{001B710B-8A8A-4E66-B9D9-B67B0608C172}"/>
              </a:ext>
            </a:extLst>
          </p:cNvPr>
          <p:cNvSpPr>
            <a:spLocks/>
          </p:cNvSpPr>
          <p:nvPr/>
        </p:nvSpPr>
        <p:spPr bwMode="auto">
          <a:xfrm>
            <a:off x="2000250" y="2611438"/>
            <a:ext cx="2224088" cy="901700"/>
          </a:xfrm>
          <a:prstGeom prst="borderCallout2">
            <a:avLst>
              <a:gd name="adj1" fmla="val 12676"/>
              <a:gd name="adj2" fmla="val 103426"/>
              <a:gd name="adj3" fmla="val 12676"/>
              <a:gd name="adj4" fmla="val 108495"/>
              <a:gd name="adj5" fmla="val 84153"/>
              <a:gd name="adj6" fmla="val 118273"/>
            </a:avLst>
          </a:prstGeom>
          <a:solidFill>
            <a:srgbClr val="66FF99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Ant. Atrial  branches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984" name="Rectangle 8">
            <a:extLst>
              <a:ext uri="{FF2B5EF4-FFF2-40B4-BE49-F238E27FC236}">
                <a16:creationId xmlns:a16="http://schemas.microsoft.com/office/drawing/2014/main" xmlns="" id="{DAAB4E36-C496-481F-BDB5-EBC52F299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2" y="117475"/>
            <a:ext cx="4278601" cy="576262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 RC on front </a:t>
            </a:r>
          </a:p>
        </p:txBody>
      </p:sp>
      <p:sp>
        <p:nvSpPr>
          <p:cNvPr id="254985" name="AutoShape 9">
            <a:extLst>
              <a:ext uri="{FF2B5EF4-FFF2-40B4-BE49-F238E27FC236}">
                <a16:creationId xmlns:a16="http://schemas.microsoft.com/office/drawing/2014/main" xmlns="" id="{0D731A96-C70D-4B7A-985D-F868E37F54C9}"/>
              </a:ext>
            </a:extLst>
          </p:cNvPr>
          <p:cNvSpPr>
            <a:spLocks/>
          </p:cNvSpPr>
          <p:nvPr/>
        </p:nvSpPr>
        <p:spPr bwMode="auto">
          <a:xfrm>
            <a:off x="2243139" y="136526"/>
            <a:ext cx="1836737" cy="955675"/>
          </a:xfrm>
          <a:prstGeom prst="borderCallout2">
            <a:avLst>
              <a:gd name="adj1" fmla="val 11958"/>
              <a:gd name="adj2" fmla="val 104148"/>
              <a:gd name="adj3" fmla="val 11958"/>
              <a:gd name="adj4" fmla="val 140190"/>
              <a:gd name="adj5" fmla="val 120292"/>
              <a:gd name="adj6" fmla="val 215718"/>
            </a:avLst>
          </a:prstGeom>
          <a:solidFill>
            <a:srgbClr val="009900"/>
          </a:solidFill>
          <a:ln w="57150">
            <a:solidFill>
              <a:srgbClr val="0099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Artery of SA node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986" name="AutoShape 10">
            <a:extLst>
              <a:ext uri="{FF2B5EF4-FFF2-40B4-BE49-F238E27FC236}">
                <a16:creationId xmlns:a16="http://schemas.microsoft.com/office/drawing/2014/main" xmlns="" id="{82D13812-9F6C-43E6-A3B5-0B9FA5C226D7}"/>
              </a:ext>
            </a:extLst>
          </p:cNvPr>
          <p:cNvSpPr>
            <a:spLocks/>
          </p:cNvSpPr>
          <p:nvPr/>
        </p:nvSpPr>
        <p:spPr bwMode="auto">
          <a:xfrm>
            <a:off x="1878013" y="3957638"/>
            <a:ext cx="2443162" cy="576262"/>
          </a:xfrm>
          <a:prstGeom prst="borderCallout2">
            <a:avLst>
              <a:gd name="adj1" fmla="val 19833"/>
              <a:gd name="adj2" fmla="val 103120"/>
              <a:gd name="adj3" fmla="val 19833"/>
              <a:gd name="adj4" fmla="val 128134"/>
              <a:gd name="adj5" fmla="val -125069"/>
              <a:gd name="adj6" fmla="val 177519"/>
            </a:avLst>
          </a:prstGeom>
          <a:solidFill>
            <a:srgbClr val="6699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conus a.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987" name="Line 11">
            <a:extLst>
              <a:ext uri="{FF2B5EF4-FFF2-40B4-BE49-F238E27FC236}">
                <a16:creationId xmlns:a16="http://schemas.microsoft.com/office/drawing/2014/main" xmlns="" id="{1D4C550D-8273-4311-ADE6-9852CFAA13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1" y="4076700"/>
            <a:ext cx="574675" cy="1081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988" name="AutoShape 12">
            <a:extLst>
              <a:ext uri="{FF2B5EF4-FFF2-40B4-BE49-F238E27FC236}">
                <a16:creationId xmlns:a16="http://schemas.microsoft.com/office/drawing/2014/main" xmlns="" id="{BE90EA90-A7E3-4AEB-A571-2317F454FE6E}"/>
              </a:ext>
            </a:extLst>
          </p:cNvPr>
          <p:cNvSpPr>
            <a:spLocks/>
          </p:cNvSpPr>
          <p:nvPr/>
        </p:nvSpPr>
        <p:spPr bwMode="auto">
          <a:xfrm>
            <a:off x="8759826" y="1220788"/>
            <a:ext cx="1827213" cy="984250"/>
          </a:xfrm>
          <a:prstGeom prst="borderCallout2">
            <a:avLst>
              <a:gd name="adj1" fmla="val 11611"/>
              <a:gd name="adj2" fmla="val -4171"/>
              <a:gd name="adj3" fmla="val 11611"/>
              <a:gd name="adj4" fmla="val -47523"/>
              <a:gd name="adj5" fmla="val 130162"/>
              <a:gd name="adj6" fmla="val -132579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Vasa vasorum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xmlns="" id="{A396DD98-33B3-4D3D-B6F0-2C27CA4A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357188"/>
            <a:ext cx="792162" cy="5762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svc</a:t>
            </a:r>
          </a:p>
        </p:txBody>
      </p:sp>
      <p:sp>
        <p:nvSpPr>
          <p:cNvPr id="77838" name="TextBox 1">
            <a:extLst>
              <a:ext uri="{FF2B5EF4-FFF2-40B4-BE49-F238E27FC236}">
                <a16:creationId xmlns:a16="http://schemas.microsoft.com/office/drawing/2014/main" xmlns="" id="{6AB0268A-4C0A-401E-A6CB-52A70551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9" y="2060575"/>
            <a:ext cx="866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RA</a:t>
            </a:r>
          </a:p>
        </p:txBody>
      </p:sp>
      <p:sp>
        <p:nvSpPr>
          <p:cNvPr id="77839" name="TextBox 2">
            <a:extLst>
              <a:ext uri="{FF2B5EF4-FFF2-40B4-BE49-F238E27FC236}">
                <a16:creationId xmlns:a16="http://schemas.microsoft.com/office/drawing/2014/main" xmlns="" id="{EC7F9DD4-FC54-498F-A3CF-B0B00B924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1" y="4437063"/>
            <a:ext cx="900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77840" name="TextBox 3">
            <a:extLst>
              <a:ext uri="{FF2B5EF4-FFF2-40B4-BE49-F238E27FC236}">
                <a16:creationId xmlns:a16="http://schemas.microsoft.com/office/drawing/2014/main" xmlns="" id="{E852E77A-C9AF-4519-8CE9-657E921F5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613" y="2781300"/>
            <a:ext cx="2627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Infundibulum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111D91-2C59-422B-B68C-98D4A8026A8F}"/>
              </a:ext>
            </a:extLst>
          </p:cNvPr>
          <p:cNvSpPr txBox="1"/>
          <p:nvPr/>
        </p:nvSpPr>
        <p:spPr>
          <a:xfrm>
            <a:off x="11039061" y="6056244"/>
            <a:ext cx="42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4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animBg="1"/>
      <p:bldP spid="254982" grpId="0" animBg="1"/>
      <p:bldP spid="254983" grpId="0" animBg="1"/>
      <p:bldP spid="254985" grpId="0" animBg="1"/>
      <p:bldP spid="254986" grpId="0" animBg="1"/>
      <p:bldP spid="254988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xmlns="" id="{525DD6AF-3404-42AA-84F9-B1BBE955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 l="21646" t="12195" r="32042" b="24806"/>
          <a:stretch>
            <a:fillRect/>
          </a:stretch>
        </p:blipFill>
        <p:spPr bwMode="auto">
          <a:xfrm>
            <a:off x="1524000" y="0"/>
            <a:ext cx="663575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388" name="AutoShape 4">
            <a:extLst>
              <a:ext uri="{FF2B5EF4-FFF2-40B4-BE49-F238E27FC236}">
                <a16:creationId xmlns:a16="http://schemas.microsoft.com/office/drawing/2014/main" xmlns="" id="{3D18D27D-1210-4EE4-9872-3EFB2BA8FF4F}"/>
              </a:ext>
            </a:extLst>
          </p:cNvPr>
          <p:cNvSpPr>
            <a:spLocks/>
          </p:cNvSpPr>
          <p:nvPr/>
        </p:nvSpPr>
        <p:spPr bwMode="auto">
          <a:xfrm>
            <a:off x="7032626" y="5876926"/>
            <a:ext cx="2638425" cy="633413"/>
          </a:xfrm>
          <a:prstGeom prst="borderCallout2">
            <a:avLst>
              <a:gd name="adj1" fmla="val 18046"/>
              <a:gd name="adj2" fmla="val -2889"/>
              <a:gd name="adj3" fmla="val 18046"/>
              <a:gd name="adj4" fmla="val -34056"/>
              <a:gd name="adj5" fmla="val -231066"/>
              <a:gd name="adj6" fmla="val -96010"/>
            </a:avLst>
          </a:prstGeom>
          <a:solidFill>
            <a:srgbClr val="9933FF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IV a. </a:t>
            </a:r>
          </a:p>
        </p:txBody>
      </p:sp>
      <p:sp>
        <p:nvSpPr>
          <p:cNvPr id="155652" name="AutoShape 6">
            <a:extLst>
              <a:ext uri="{FF2B5EF4-FFF2-40B4-BE49-F238E27FC236}">
                <a16:creationId xmlns:a16="http://schemas.microsoft.com/office/drawing/2014/main" xmlns="" id="{B3D0AB49-9632-4F81-84EA-1101D3134B47}"/>
              </a:ext>
            </a:extLst>
          </p:cNvPr>
          <p:cNvSpPr>
            <a:spLocks/>
          </p:cNvSpPr>
          <p:nvPr/>
        </p:nvSpPr>
        <p:spPr bwMode="auto">
          <a:xfrm>
            <a:off x="7926389" y="2676525"/>
            <a:ext cx="2490787" cy="920750"/>
          </a:xfrm>
          <a:prstGeom prst="borderCallout2">
            <a:avLst>
              <a:gd name="adj1" fmla="val 12412"/>
              <a:gd name="adj2" fmla="val -3060"/>
              <a:gd name="adj3" fmla="val 12412"/>
              <a:gd name="adj4" fmla="val -34032"/>
              <a:gd name="adj5" fmla="val 108449"/>
              <a:gd name="adj6" fmla="val -65454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coronary artery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393" name="AutoShape 9">
            <a:extLst>
              <a:ext uri="{FF2B5EF4-FFF2-40B4-BE49-F238E27FC236}">
                <a16:creationId xmlns:a16="http://schemas.microsoft.com/office/drawing/2014/main" xmlns="" id="{8B06ADD1-DAC3-4447-9B8C-73068C648FA2}"/>
              </a:ext>
            </a:extLst>
          </p:cNvPr>
          <p:cNvSpPr>
            <a:spLocks/>
          </p:cNvSpPr>
          <p:nvPr/>
        </p:nvSpPr>
        <p:spPr bwMode="auto">
          <a:xfrm>
            <a:off x="8016876" y="1649413"/>
            <a:ext cx="2447925" cy="901700"/>
          </a:xfrm>
          <a:prstGeom prst="borderCallout2">
            <a:avLst>
              <a:gd name="adj1" fmla="val 12676"/>
              <a:gd name="adj2" fmla="val -3111"/>
              <a:gd name="adj3" fmla="val 12676"/>
              <a:gd name="adj4" fmla="val -96176"/>
              <a:gd name="adj5" fmla="val 166551"/>
              <a:gd name="adj6" fmla="val -97796"/>
            </a:avLst>
          </a:prstGeom>
          <a:solidFill>
            <a:srgbClr val="66FF99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Post. Atrial  branches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4" name="AutoShape 10">
            <a:extLst>
              <a:ext uri="{FF2B5EF4-FFF2-40B4-BE49-F238E27FC236}">
                <a16:creationId xmlns:a16="http://schemas.microsoft.com/office/drawing/2014/main" xmlns="" id="{8C1B539E-129C-4368-B48E-A40684D0D2C7}"/>
              </a:ext>
            </a:extLst>
          </p:cNvPr>
          <p:cNvSpPr>
            <a:spLocks/>
          </p:cNvSpPr>
          <p:nvPr/>
        </p:nvSpPr>
        <p:spPr bwMode="auto">
          <a:xfrm>
            <a:off x="7750175" y="4675189"/>
            <a:ext cx="2395538" cy="936625"/>
          </a:xfrm>
          <a:prstGeom prst="borderCallout2">
            <a:avLst>
              <a:gd name="adj1" fmla="val 12204"/>
              <a:gd name="adj2" fmla="val -3181"/>
              <a:gd name="adj3" fmla="val 12204"/>
              <a:gd name="adj4" fmla="val -10935"/>
              <a:gd name="adj5" fmla="val 52251"/>
              <a:gd name="adj6" fmla="val -61586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Mrginal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artery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xmlns="" id="{62291D73-7554-48C9-8258-38B617E8C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2"/>
            <a:ext cx="3249612" cy="525463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 on back </a:t>
            </a:r>
          </a:p>
        </p:txBody>
      </p:sp>
      <p:sp>
        <p:nvSpPr>
          <p:cNvPr id="16397" name="AutoShape 13">
            <a:extLst>
              <a:ext uri="{FF2B5EF4-FFF2-40B4-BE49-F238E27FC236}">
                <a16:creationId xmlns:a16="http://schemas.microsoft.com/office/drawing/2014/main" xmlns="" id="{D5B08738-FDC0-4308-9FAB-0F53F3017D3E}"/>
              </a:ext>
            </a:extLst>
          </p:cNvPr>
          <p:cNvSpPr>
            <a:spLocks/>
          </p:cNvSpPr>
          <p:nvPr/>
        </p:nvSpPr>
        <p:spPr bwMode="auto">
          <a:xfrm>
            <a:off x="8110538" y="261939"/>
            <a:ext cx="2119312" cy="955675"/>
          </a:xfrm>
          <a:prstGeom prst="borderCallout2">
            <a:avLst>
              <a:gd name="adj1" fmla="val 11958"/>
              <a:gd name="adj2" fmla="val -3597"/>
              <a:gd name="adj3" fmla="val 11958"/>
              <a:gd name="adj4" fmla="val -24046"/>
              <a:gd name="adj5" fmla="val 78241"/>
              <a:gd name="adj6" fmla="val -64046"/>
            </a:avLst>
          </a:prstGeom>
          <a:solidFill>
            <a:srgbClr val="009900"/>
          </a:solidFill>
          <a:ln w="57150">
            <a:solidFill>
              <a:srgbClr val="0099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Artery of SA node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8" name="Oval 14">
            <a:extLst>
              <a:ext uri="{FF2B5EF4-FFF2-40B4-BE49-F238E27FC236}">
                <a16:creationId xmlns:a16="http://schemas.microsoft.com/office/drawing/2014/main" xmlns="" id="{77DB8EC7-18C3-4D37-B384-3D0A27C8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188913"/>
            <a:ext cx="792162" cy="5762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svc</a:t>
            </a:r>
          </a:p>
        </p:txBody>
      </p:sp>
      <p:sp>
        <p:nvSpPr>
          <p:cNvPr id="79882" name="TextBox 1">
            <a:extLst>
              <a:ext uri="{FF2B5EF4-FFF2-40B4-BE49-F238E27FC236}">
                <a16:creationId xmlns:a16="http://schemas.microsoft.com/office/drawing/2014/main" xmlns="" id="{F2D5D933-4B73-428F-8EAF-4BBD4908E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276475"/>
            <a:ext cx="863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RA</a:t>
            </a:r>
          </a:p>
        </p:txBody>
      </p:sp>
      <p:sp>
        <p:nvSpPr>
          <p:cNvPr id="79883" name="TextBox 2">
            <a:extLst>
              <a:ext uri="{FF2B5EF4-FFF2-40B4-BE49-F238E27FC236}">
                <a16:creationId xmlns:a16="http://schemas.microsoft.com/office/drawing/2014/main" xmlns="" id="{B031B4B6-5E75-4304-BFF5-E0889BAE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4005263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84F833-16CD-4F0B-BA8C-8FF922E2B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1" y="3825876"/>
            <a:ext cx="2468563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Post ventricular branches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83CD0BA-2708-4420-A6BD-EB72F46C1182}"/>
              </a:ext>
            </a:extLst>
          </p:cNvPr>
          <p:cNvCxnSpPr/>
          <p:nvPr/>
        </p:nvCxnSpPr>
        <p:spPr>
          <a:xfrm flipH="1" flipV="1">
            <a:off x="6383338" y="4005263"/>
            <a:ext cx="1543050" cy="1444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ECEEA9-3B34-4B5D-9764-B279FF756A00}"/>
              </a:ext>
            </a:extLst>
          </p:cNvPr>
          <p:cNvSpPr txBox="1"/>
          <p:nvPr/>
        </p:nvSpPr>
        <p:spPr>
          <a:xfrm>
            <a:off x="11039061" y="6056244"/>
            <a:ext cx="42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5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55652" grpId="0" animBg="1"/>
      <p:bldP spid="16393" grpId="0" animBg="1"/>
      <p:bldP spid="155654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C3DE5A-FEA7-4BB4-A842-21780BCC69E8}"/>
              </a:ext>
            </a:extLst>
          </p:cNvPr>
          <p:cNvSpPr txBox="1"/>
          <p:nvPr/>
        </p:nvSpPr>
        <p:spPr>
          <a:xfrm>
            <a:off x="212036" y="132522"/>
            <a:ext cx="11786000" cy="6751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374015" algn="l"/>
                <a:tab pos="507365" algn="l"/>
                <a:tab pos="129540" algn="l"/>
                <a:tab pos="374015" algn="l"/>
                <a:tab pos="457200" algn="l"/>
                <a:tab pos="507365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Coronary Artery RCA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374015" algn="l"/>
                <a:tab pos="507365" algn="l"/>
                <a:tab pos="129540" algn="l"/>
                <a:tab pos="374015" algn="l"/>
                <a:tab pos="507365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It arises from the anterior aortic sinus of the ascending aorta just above the valve.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18745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passes between the pulmonary trunk and the right auricle           anterior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atrio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-ventricular groove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curves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the lower border of the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heart          passes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posterior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atrio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-ventricular groove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small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cardiac vein       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anastomosing with the circumflex branch of the left coronary artery.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rtl="1" eaLnBrk="0" fontAlgn="base" hangingPunct="0">
              <a:lnSpc>
                <a:spcPct val="125000"/>
              </a:lnSpc>
              <a:spcAft>
                <a:spcPts val="100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I-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Vasa vasorum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to the ascending aorta and pulmonary trunk.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Nodal branch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to the S. A. node (65% of people).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Atrial branches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anterior and posterior wall of the right atrium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Ventricular branches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anterior and posterior wall of the right ventricle.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Right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Marginal branch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runs along the inferior border to the right ventricle.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Posterior interventricular artery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At </a:t>
            </a:r>
            <a:r>
              <a:rPr lang="en-GB" sz="2000" b="1" dirty="0">
                <a:solidFill>
                  <a:srgbClr val="0033CC"/>
                </a:solidFill>
                <a:latin typeface="Calibri"/>
              </a:rPr>
              <a:t>crux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of the heart </a:t>
            </a:r>
            <a:r>
              <a:rPr lang="en-GB" sz="2000" b="1" dirty="0">
                <a:solidFill>
                  <a:srgbClr val="DD21C2"/>
                </a:solidFill>
                <a:latin typeface="Calibri"/>
              </a:rPr>
              <a:t>(junction of interatrial &amp; interventricular septa))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passes in the posterior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interventricular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groove with middle cardiac vein &amp; supplies: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a- Posterior wall of both right and left ventricles.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b- The posterior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1/3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interventricular septum.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 Right conus artery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supplies the right ventricular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outflow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(infundibulum).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F4A0047E-F5A5-4BD0-8FF0-817BC0E13D26}"/>
              </a:ext>
            </a:extLst>
          </p:cNvPr>
          <p:cNvCxnSpPr>
            <a:cxnSpLocks/>
          </p:cNvCxnSpPr>
          <p:nvPr/>
        </p:nvCxnSpPr>
        <p:spPr>
          <a:xfrm>
            <a:off x="8368146" y="1163781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DEE8155-C3C8-4E1D-B751-ACFDA2AF107F}"/>
              </a:ext>
            </a:extLst>
          </p:cNvPr>
          <p:cNvCxnSpPr>
            <a:cxnSpLocks/>
          </p:cNvCxnSpPr>
          <p:nvPr/>
        </p:nvCxnSpPr>
        <p:spPr>
          <a:xfrm>
            <a:off x="5750360" y="154432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38E980C-15B1-4E4B-9EC8-894348378CE8}"/>
              </a:ext>
            </a:extLst>
          </p:cNvPr>
          <p:cNvCxnSpPr>
            <a:cxnSpLocks/>
          </p:cNvCxnSpPr>
          <p:nvPr/>
        </p:nvCxnSpPr>
        <p:spPr>
          <a:xfrm>
            <a:off x="3110807" y="1953491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B32F02-D0A7-43AA-A7CB-406A54EBD82D}"/>
              </a:ext>
            </a:extLst>
          </p:cNvPr>
          <p:cNvSpPr txBox="1"/>
          <p:nvPr/>
        </p:nvSpPr>
        <p:spPr>
          <a:xfrm>
            <a:off x="11039061" y="6056244"/>
            <a:ext cx="42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6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1250</Words>
  <Application>Microsoft Office PowerPoint</Application>
  <PresentationFormat>Custom</PresentationFormat>
  <Paragraphs>237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Default Design</vt:lpstr>
      <vt:lpstr>1_Office Theme</vt:lpstr>
      <vt:lpstr>9_سمة Office</vt:lpstr>
      <vt:lpstr>Office Theme</vt:lpstr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DELL</cp:lastModifiedBy>
  <cp:revision>44</cp:revision>
  <dcterms:created xsi:type="dcterms:W3CDTF">2018-09-07T22:08:00Z</dcterms:created>
  <dcterms:modified xsi:type="dcterms:W3CDTF">2020-11-15T10:00:03Z</dcterms:modified>
</cp:coreProperties>
</file>