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83" r:id="rId3"/>
    <p:sldId id="287" r:id="rId4"/>
    <p:sldId id="284" r:id="rId5"/>
    <p:sldId id="285" r:id="rId6"/>
    <p:sldId id="286" r:id="rId7"/>
    <p:sldId id="258" r:id="rId8"/>
    <p:sldId id="282" r:id="rId9"/>
    <p:sldId id="263" r:id="rId10"/>
    <p:sldId id="264" r:id="rId11"/>
    <p:sldId id="265" r:id="rId12"/>
    <p:sldId id="266" r:id="rId13"/>
    <p:sldId id="267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68" r:id="rId24"/>
    <p:sldId id="269" r:id="rId25"/>
    <p:sldId id="270" r:id="rId26"/>
    <p:sldId id="271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15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9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341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9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9413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5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10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7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5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3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0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7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8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6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65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50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09/04/2023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6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508" y="364958"/>
            <a:ext cx="8915399" cy="2262781"/>
          </a:xfrm>
        </p:spPr>
        <p:txBody>
          <a:bodyPr/>
          <a:lstStyle/>
          <a:p>
            <a:r>
              <a:rPr lang="en-US" dirty="0" smtClean="0"/>
              <a:t>Lymphoma I.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000" dirty="0" smtClean="0"/>
              <a:t>Dr. Eman Krieshan, M.D.</a:t>
            </a:r>
          </a:p>
          <a:p>
            <a:pPr algn="r"/>
            <a:r>
              <a:rPr lang="en-US" sz="2000" dirty="0" smtClean="0"/>
              <a:t>10/4/2023</a:t>
            </a:r>
            <a:endParaRPr lang="en-US" sz="2000" dirty="0"/>
          </a:p>
        </p:txBody>
      </p:sp>
      <p:pic>
        <p:nvPicPr>
          <p:cNvPr id="6146" name="Picture 2" descr="Lymphoma cancer concept stock vector. Illustration of duct - 208767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43" y="364958"/>
            <a:ext cx="4047457" cy="40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Follicular lymphoma.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989" y="1668379"/>
            <a:ext cx="10365623" cy="4242843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Relatively common tumor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40% of the adult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NHLs.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Pathogenesis:</a:t>
            </a:r>
          </a:p>
          <a:p>
            <a:pPr marL="361950" indent="-28575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inappropriate “overexpression” of BCL2 protein (an inhibitor of apoptosis)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contributes to cell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survival.</a:t>
            </a:r>
          </a:p>
          <a:p>
            <a:pPr marL="361950" indent="-28575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Genetic:</a:t>
            </a:r>
          </a:p>
          <a:p>
            <a:pPr marL="361950" indent="-28575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 characteristic (14;18) translocation that fuses the BCL2 gene on chromosome 18 to the </a:t>
            </a:r>
            <a:r>
              <a:rPr lang="en-US" sz="24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IgH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locus on chromosome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14.</a:t>
            </a: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52987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779" y="1905000"/>
            <a:ext cx="10445833" cy="4006222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Older than 50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Generalized painless lymphadenopathy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Bone marrow is involved in 80% of cases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Prolonged survival, not curable disease (indolent)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40% transform into DLBCL, </a:t>
            </a:r>
            <a:r>
              <a:rPr lang="en-US" sz="2800" b="1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dismal</a:t>
            </a: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prognosis</a:t>
            </a:r>
          </a:p>
        </p:txBody>
      </p:sp>
    </p:spTree>
    <p:extLst>
      <p:ext uri="{BB962C8B-B14F-4D97-AF65-F5344CB8AC3E}">
        <p14:creationId xmlns:p14="http://schemas.microsoft.com/office/powerpoint/2010/main" val="40656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347" y="1264555"/>
            <a:ext cx="10991265" cy="4006222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Lymph nodes usually are effaced by a distinctly nodular (follicular) proliferation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Two types of neoplastic cells, 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the </a:t>
            </a:r>
            <a:r>
              <a:rPr lang="en-US" sz="2400" u="sng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predominant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called </a:t>
            </a:r>
            <a:r>
              <a:rPr lang="en-US" sz="2400" dirty="0" err="1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centrocytes</a:t>
            </a:r>
            <a:r>
              <a:rPr lang="en-US" sz="2400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have </a:t>
            </a:r>
            <a:r>
              <a:rPr lang="en-US" sz="2400" u="sng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angular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“cleaved” &amp; indistinct nucleoli, 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the other </a:t>
            </a:r>
            <a:r>
              <a:rPr lang="en-US" sz="2400" dirty="0" err="1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centroblasts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, </a:t>
            </a:r>
            <a:r>
              <a:rPr lang="en-US" sz="2400" u="sng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larger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cells with vesicular chromatin, </a:t>
            </a:r>
            <a:r>
              <a:rPr lang="en-US" sz="2400" u="sng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several nucleoli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1" y="3857073"/>
            <a:ext cx="3592890" cy="2889098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41" y="3834580"/>
            <a:ext cx="3463653" cy="287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1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Immunophenotype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054" y="1604211"/>
            <a:ext cx="8915400" cy="3777622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B-cells markers (mature B cell neoplasm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), CD10, BCL2</a:t>
            </a: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328" t="15625" r="36314" b="24507"/>
          <a:stretch/>
        </p:blipFill>
        <p:spPr>
          <a:xfrm>
            <a:off x="1989220" y="2213811"/>
            <a:ext cx="3689685" cy="4379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711" t="15406" r="26451" b="14200"/>
          <a:stretch/>
        </p:blipFill>
        <p:spPr>
          <a:xfrm>
            <a:off x="6282071" y="2213811"/>
            <a:ext cx="5225715" cy="43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</a:t>
            </a:r>
            <a:r>
              <a:rPr lang="en-US" b="1" dirty="0"/>
              <a:t>Mantle Cell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84" y="1540042"/>
            <a:ext cx="10558128" cy="4371180"/>
          </a:xfrm>
        </p:spPr>
        <p:txBody>
          <a:bodyPr/>
          <a:lstStyle/>
          <a:p>
            <a:r>
              <a:rPr lang="en-US" dirty="0"/>
              <a:t>A 62-year-old man has had fever and a 4-kg weight loss over the past 6 months. On physical examination, his temperature is 38.6° C. He has generalized nontender lymphadenopathy, and the spleen tip is </a:t>
            </a:r>
            <a:r>
              <a:rPr lang="en-US" dirty="0" smtClean="0"/>
              <a:t>palpable. </a:t>
            </a:r>
            <a:r>
              <a:rPr lang="en-US" dirty="0"/>
              <a:t>A cervical lymph node biopsy specimen </a:t>
            </a:r>
            <a:r>
              <a:rPr lang="en-US" dirty="0" smtClean="0"/>
              <a:t>illustrated down. </a:t>
            </a:r>
            <a:r>
              <a:rPr lang="en-US" dirty="0"/>
              <a:t>Cytogenetic analysis indicates t(11;14) in these cells. What is the most likely diagnosis</a:t>
            </a:r>
            <a:r>
              <a:rPr lang="en-US" dirty="0" smtClean="0"/>
              <a:t>?</a:t>
            </a:r>
          </a:p>
          <a:p>
            <a:r>
              <a:rPr lang="en-US" dirty="0" smtClean="0"/>
              <a:t> </a:t>
            </a:r>
            <a:r>
              <a:rPr lang="en-US" dirty="0"/>
              <a:t>A Acute lymphoblastic </a:t>
            </a:r>
            <a:r>
              <a:rPr lang="en-US" dirty="0" smtClean="0"/>
              <a:t>lymphoma</a:t>
            </a:r>
          </a:p>
          <a:p>
            <a:r>
              <a:rPr lang="en-US" dirty="0" smtClean="0"/>
              <a:t> </a:t>
            </a:r>
            <a:r>
              <a:rPr lang="en-US" dirty="0"/>
              <a:t>B </a:t>
            </a:r>
            <a:r>
              <a:rPr lang="en-US" dirty="0" err="1"/>
              <a:t>Burkitt</a:t>
            </a:r>
            <a:r>
              <a:rPr lang="en-US" dirty="0"/>
              <a:t> lymphoma </a:t>
            </a:r>
            <a:endParaRPr lang="en-US" dirty="0" smtClean="0"/>
          </a:p>
          <a:p>
            <a:r>
              <a:rPr lang="en-US" dirty="0" smtClean="0"/>
              <a:t>C </a:t>
            </a:r>
            <a:r>
              <a:rPr lang="en-US" dirty="0"/>
              <a:t>Follicular lymphoma </a:t>
            </a:r>
            <a:endParaRPr lang="en-US" dirty="0" smtClean="0"/>
          </a:p>
          <a:p>
            <a:r>
              <a:rPr lang="en-US" dirty="0" smtClean="0"/>
              <a:t>D </a:t>
            </a:r>
            <a:r>
              <a:rPr lang="en-US" dirty="0"/>
              <a:t>Mantle cell lymphoma </a:t>
            </a:r>
            <a:endParaRPr lang="en-US" dirty="0" smtClean="0"/>
          </a:p>
          <a:p>
            <a:r>
              <a:rPr lang="en-US" dirty="0" smtClean="0"/>
              <a:t>E </a:t>
            </a:r>
            <a:r>
              <a:rPr lang="en-US" dirty="0"/>
              <a:t>Small lymphocytic lymphoma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69" t="15625" r="20779" b="17709"/>
          <a:stretch/>
        </p:blipFill>
        <p:spPr>
          <a:xfrm>
            <a:off x="7106653" y="3586604"/>
            <a:ext cx="5197644" cy="32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Mantle Cell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737" y="1905000"/>
            <a:ext cx="10461875" cy="4006222"/>
          </a:xfrm>
        </p:spPr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mainly in men older than 50 years of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age.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All tumors have an (11;14) translocation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fuses the cyclin D1 gene to the </a:t>
            </a:r>
            <a:r>
              <a:rPr lang="en-US" sz="24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IgH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locus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o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verexpression of cyclin D1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s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timulates growth by promoting the progression of cell cycle from G1 to S phases) 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Moderately aggressive &amp; incurable. 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The median survival is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4-6 years.</a:t>
            </a: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1198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6685" y="1905000"/>
            <a:ext cx="8915400" cy="3777622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Patients Present with fatigue &amp;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lymphadenopathy.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generalized disease involving the bone marrow, spleen, liver, and (often) GIT.</a:t>
            </a:r>
          </a:p>
        </p:txBody>
      </p:sp>
    </p:spTree>
    <p:extLst>
      <p:ext uri="{BB962C8B-B14F-4D97-AF65-F5344CB8AC3E}">
        <p14:creationId xmlns:p14="http://schemas.microsoft.com/office/powerpoint/2010/main" val="256797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63" y="1395662"/>
            <a:ext cx="10253328" cy="4154905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 diffuse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or nodular involvement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of the lymph node.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The tumor cells are slightly larger than normal lymphocytes with irregular nucleus, inconspicuous (not clear) nucleoli.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Bone marrow is involved in most cases.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sometimes arises in the GIT as multifocal polyps (</a:t>
            </a:r>
            <a:r>
              <a:rPr lang="en-US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lymphomatoid</a:t>
            </a:r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 polyposis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69" t="15625" r="20779" b="17709"/>
          <a:stretch/>
        </p:blipFill>
        <p:spPr>
          <a:xfrm>
            <a:off x="7106653" y="3586604"/>
            <a:ext cx="5197644" cy="32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Immunophenotype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811" y="2245894"/>
            <a:ext cx="10814801" cy="3665327"/>
          </a:xfrm>
        </p:spPr>
        <p:txBody>
          <a:bodyPr>
            <a:normAutofit/>
          </a:bodyPr>
          <a:lstStyle/>
          <a:p>
            <a:pPr marL="361950" indent="-28575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 cell markers.</a:t>
            </a:r>
          </a:p>
          <a:p>
            <a:pPr marL="361950" indent="-28575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CD5.</a:t>
            </a:r>
            <a:endParaRPr lang="en-US" sz="28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361950" indent="-28575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Cyclin </a:t>
            </a:r>
            <a:r>
              <a:rPr lang="en-US" sz="28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D1.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711" t="14967" r="26574" b="16831"/>
          <a:stretch/>
        </p:blipFill>
        <p:spPr>
          <a:xfrm>
            <a:off x="7186863" y="2835784"/>
            <a:ext cx="5005137" cy="40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453" y="624110"/>
            <a:ext cx="10189159" cy="1280890"/>
          </a:xfrm>
        </p:spPr>
        <p:txBody>
          <a:bodyPr/>
          <a:lstStyle/>
          <a:p>
            <a:r>
              <a:rPr lang="en-US" b="1" u="sng" dirty="0" smtClean="0"/>
              <a:t>III. </a:t>
            </a:r>
            <a:r>
              <a:rPr lang="en-US" b="1" u="sng" dirty="0" err="1" smtClean="0"/>
              <a:t>Extranodal</a:t>
            </a:r>
            <a:r>
              <a:rPr lang="en-US" b="1" dirty="0" smtClean="0"/>
              <a:t> </a:t>
            </a:r>
            <a:r>
              <a:rPr lang="en-US" b="1" dirty="0"/>
              <a:t>Marginal Zone Lymphoma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358" y="1604211"/>
            <a:ext cx="10606254" cy="4307011"/>
          </a:xfrm>
        </p:spPr>
        <p:txBody>
          <a:bodyPr>
            <a:normAutofit/>
          </a:bodyPr>
          <a:lstStyle/>
          <a:p>
            <a:r>
              <a:rPr lang="en-US" dirty="0"/>
              <a:t>A 54-year-old woman has experienced nausea with vomiting and early satiety for the past 7 months. On physical examination, she is afebrile and has no lymphadenopathy or hepatosplenomegaly. CBC shows hemoglobin, 12.9 g/</a:t>
            </a:r>
            <a:r>
              <a:rPr lang="en-US" dirty="0" err="1"/>
              <a:t>dL</a:t>
            </a:r>
            <a:r>
              <a:rPr lang="en-US" dirty="0"/>
              <a:t>; </a:t>
            </a:r>
            <a:r>
              <a:rPr lang="en-US" dirty="0" smtClean="0"/>
              <a:t>hematocrit</a:t>
            </a:r>
            <a:r>
              <a:rPr lang="en-US" dirty="0"/>
              <a:t>, 41.9%; platelet count, 263,000/mm3; and WBC count, </a:t>
            </a:r>
            <a:r>
              <a:rPr lang="en-US" dirty="0" smtClean="0"/>
              <a:t>8430/mm3.Gastric biopsy is shown here. </a:t>
            </a:r>
            <a:r>
              <a:rPr lang="en-US" dirty="0"/>
              <a:t>What is the most likely diagnosis</a:t>
            </a:r>
            <a:r>
              <a:rPr lang="en-US" dirty="0" smtClean="0"/>
              <a:t>?</a:t>
            </a:r>
          </a:p>
          <a:p>
            <a:r>
              <a:rPr lang="en-US" dirty="0" smtClean="0"/>
              <a:t> </a:t>
            </a:r>
            <a:r>
              <a:rPr lang="en-US" dirty="0"/>
              <a:t>A Acute lymphoblastic leukemia </a:t>
            </a:r>
            <a:endParaRPr lang="en-US" dirty="0" smtClean="0"/>
          </a:p>
          <a:p>
            <a:r>
              <a:rPr lang="en-US" dirty="0" smtClean="0"/>
              <a:t>B </a:t>
            </a:r>
            <a:r>
              <a:rPr lang="en-US" dirty="0"/>
              <a:t>Chronic lymphocytic leukemia </a:t>
            </a:r>
            <a:endParaRPr lang="en-US" dirty="0" smtClean="0"/>
          </a:p>
          <a:p>
            <a:r>
              <a:rPr lang="en-US" dirty="0" smtClean="0"/>
              <a:t>C </a:t>
            </a:r>
            <a:r>
              <a:rPr lang="en-US" dirty="0"/>
              <a:t>Diffuse large B-cell lymphoma </a:t>
            </a:r>
            <a:endParaRPr lang="en-US" dirty="0" smtClean="0"/>
          </a:p>
          <a:p>
            <a:r>
              <a:rPr lang="en-US" dirty="0" smtClean="0"/>
              <a:t>D </a:t>
            </a:r>
            <a:r>
              <a:rPr lang="en-US" dirty="0"/>
              <a:t>Follicular </a:t>
            </a:r>
            <a:r>
              <a:rPr lang="en-US" dirty="0" smtClean="0"/>
              <a:t>lymphoma</a:t>
            </a:r>
          </a:p>
          <a:p>
            <a:r>
              <a:rPr lang="en-US" dirty="0" smtClean="0"/>
              <a:t> </a:t>
            </a:r>
            <a:r>
              <a:rPr lang="en-US" dirty="0"/>
              <a:t>E Hodgkin lymphoma, mixed cellularity </a:t>
            </a:r>
            <a:r>
              <a:rPr lang="en-US" dirty="0" smtClean="0"/>
              <a:t>type</a:t>
            </a:r>
          </a:p>
          <a:p>
            <a:r>
              <a:rPr lang="en-US" dirty="0" smtClean="0"/>
              <a:t> </a:t>
            </a:r>
            <a:r>
              <a:rPr lang="en-US" dirty="0"/>
              <a:t>F MALT (marginal zone) lymphoma</a:t>
            </a:r>
          </a:p>
        </p:txBody>
      </p:sp>
      <p:pic>
        <p:nvPicPr>
          <p:cNvPr id="4" name="Picture 2" descr="https://www.derm101.com/wp-content/uploads/dpc1603a16g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68" y="3295983"/>
            <a:ext cx="3888369" cy="33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5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426" t="25408" r="3963" b="36549"/>
          <a:stretch/>
        </p:blipFill>
        <p:spPr>
          <a:xfrm>
            <a:off x="357807" y="2169544"/>
            <a:ext cx="6088805" cy="2919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5696" t="25045" r="7935" b="29303"/>
          <a:stretch/>
        </p:blipFill>
        <p:spPr>
          <a:xfrm>
            <a:off x="7381460" y="1285622"/>
            <a:ext cx="4123151" cy="40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Extranodal</a:t>
            </a:r>
            <a:r>
              <a:rPr lang="en-US" b="1" dirty="0"/>
              <a:t> Marginal Zone Lymphoma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An </a:t>
            </a:r>
            <a:r>
              <a:rPr lang="en-US" sz="2000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indolent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B cell tumor arises most commonly in epithelial tissues  (e.g. GIT, salivary glands, lungs, orbit, &amp; breast)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an example of a cancer arises within &amp; is sustained by chronic inflammation: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autoimmune disorders (salivary gland in </a:t>
            </a:r>
            <a:r>
              <a:rPr lang="en-US" sz="20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Sjögren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syndrome &amp;  thyroid gland in Hashimoto thyroiditis)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Chronic infection (such as </a:t>
            </a:r>
            <a:r>
              <a:rPr lang="en-US" sz="20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H.pylori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gastritis).</a:t>
            </a:r>
          </a:p>
        </p:txBody>
      </p:sp>
    </p:spTree>
    <p:extLst>
      <p:ext uri="{BB962C8B-B14F-4D97-AF65-F5344CB8AC3E}">
        <p14:creationId xmlns:p14="http://schemas.microsoft.com/office/powerpoint/2010/main" val="29216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7747" y="1684421"/>
            <a:ext cx="10076865" cy="4226801"/>
          </a:xfrm>
        </p:spPr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Present as swelling of the salivary gland, thyroid or orbit or are discovered incidentally in the setting of H. pylori–induced gastritis.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When localized, they are often cured by simple excision followed by radiotherapy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7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630" y="704320"/>
            <a:ext cx="8911687" cy="1280890"/>
          </a:xfrm>
        </p:spPr>
        <p:txBody>
          <a:bodyPr/>
          <a:lstStyle/>
          <a:p>
            <a:r>
              <a:rPr lang="en-US" b="1" dirty="0" smtClean="0"/>
              <a:t>Morphology and Immunophenotype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43" y="1540042"/>
            <a:ext cx="10878970" cy="4371180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 smtClean="0"/>
              <a:t>Nodular</a:t>
            </a:r>
            <a:r>
              <a:rPr lang="en-US" dirty="0"/>
              <a:t>, perifollicular and </a:t>
            </a:r>
            <a:r>
              <a:rPr lang="en-US" dirty="0" err="1"/>
              <a:t>interfollicular</a:t>
            </a:r>
            <a:r>
              <a:rPr lang="en-US" dirty="0"/>
              <a:t> lymphoid infiltrate that surrounds variably preserved germinal centers</a:t>
            </a:r>
            <a:endParaRPr lang="en-US" sz="2000" dirty="0" smtClean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Gastric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MZL (MALT lymphoma) showing intraepithelial atypical lymphocytes (</a:t>
            </a:r>
            <a:r>
              <a:rPr lang="en-US" sz="2000" dirty="0" err="1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lymphoepithelial</a:t>
            </a:r>
            <a:r>
              <a:rPr lang="en-US" sz="2000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 lesion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) and </a:t>
            </a:r>
            <a:r>
              <a:rPr lang="en-US" sz="2000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plasma cell differentiation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in the lamina </a:t>
            </a:r>
            <a:r>
              <a:rPr lang="en-US" sz="20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propria</a:t>
            </a:r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Immunophenotype: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B-cell markers.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</a:t>
            </a:r>
            <a:endParaRPr lang="en-US" sz="20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000" dirty="0"/>
          </a:p>
        </p:txBody>
      </p:sp>
      <p:pic>
        <p:nvPicPr>
          <p:cNvPr id="4" name="Picture 2" descr="https://www.derm101.com/wp-content/uploads/dpc1603a16g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68" y="3295983"/>
            <a:ext cx="3888369" cy="33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50" t="16284" r="18930" b="14637"/>
          <a:stretch/>
        </p:blipFill>
        <p:spPr>
          <a:xfrm>
            <a:off x="252919" y="3406470"/>
            <a:ext cx="5233481" cy="31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579" y="307866"/>
            <a:ext cx="11831782" cy="1280890"/>
          </a:xfrm>
        </p:spPr>
        <p:txBody>
          <a:bodyPr>
            <a:noAutofit/>
          </a:bodyPr>
          <a:lstStyle/>
          <a:p>
            <a:r>
              <a:rPr lang="en-US" sz="2800" dirty="0" smtClean="0"/>
              <a:t>IV. Chronic </a:t>
            </a:r>
            <a:r>
              <a:rPr lang="en-US" sz="2800" dirty="0"/>
              <a:t>Lymphocytic </a:t>
            </a:r>
            <a:r>
              <a:rPr lang="en-US" sz="2800" dirty="0" smtClean="0"/>
              <a:t>Leukemia/Small </a:t>
            </a:r>
            <a:r>
              <a:rPr lang="en-US" sz="2800" dirty="0" err="1" smtClean="0"/>
              <a:t>Lymaphocytic</a:t>
            </a:r>
            <a:r>
              <a:rPr lang="en-US" sz="2800" dirty="0" smtClean="0"/>
              <a:t> </a:t>
            </a:r>
            <a:r>
              <a:rPr lang="en-US" sz="2800" dirty="0"/>
              <a:t>Lymphoma (CLL/SLL)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957" y="2208706"/>
            <a:ext cx="10843863" cy="452897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 </a:t>
            </a:r>
            <a:r>
              <a:rPr lang="en-US" sz="2000" u="sng" dirty="0">
                <a:solidFill>
                  <a:srgbClr val="FF0000"/>
                </a:solidFill>
              </a:rPr>
              <a:t>70-</a:t>
            </a:r>
            <a:r>
              <a:rPr lang="en-US" sz="2000" dirty="0">
                <a:solidFill>
                  <a:srgbClr val="FF0000"/>
                </a:solidFill>
              </a:rPr>
              <a:t>year-old </a:t>
            </a:r>
            <a:r>
              <a:rPr lang="en-US" sz="2000" dirty="0"/>
              <a:t>man has experienced increasing fatigue for the past 6 months. On physical examination, he has </a:t>
            </a:r>
            <a:r>
              <a:rPr lang="en-US" sz="2000" u="sng" dirty="0" smtClean="0">
                <a:solidFill>
                  <a:srgbClr val="FF0000"/>
                </a:solidFill>
              </a:rPr>
              <a:t>nontender</a:t>
            </a:r>
            <a:r>
              <a:rPr lang="en-US" sz="2000" dirty="0" smtClean="0"/>
              <a:t> </a:t>
            </a:r>
            <a:r>
              <a:rPr lang="en-US" sz="2000" dirty="0"/>
              <a:t>axillary and cervical lymphadenopathy, but there is no hepatosplenomegaly. The CBC shows hemoglobin, 9.5 g/</a:t>
            </a:r>
            <a:r>
              <a:rPr lang="en-US" sz="2000" dirty="0" err="1"/>
              <a:t>dL</a:t>
            </a:r>
            <a:r>
              <a:rPr lang="en-US" sz="2000" dirty="0"/>
              <a:t>; hematocrit, 28%; MCV, 90 μm3; platelet count, 120,000/mm3; and WBC count, 42,000/mm3. His peripheral blood smear shows a monotonous population of small, round, </a:t>
            </a:r>
            <a:r>
              <a:rPr lang="en-US" sz="2000" u="sng" dirty="0" smtClean="0">
                <a:solidFill>
                  <a:srgbClr val="FF0000"/>
                </a:solidFill>
              </a:rPr>
              <a:t>mature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looking </a:t>
            </a:r>
            <a:r>
              <a:rPr lang="en-US" sz="2000" dirty="0"/>
              <a:t>lymphocytes. Flow cytometry shows these cells to be CD19+, CD5+, and </a:t>
            </a:r>
            <a:r>
              <a:rPr lang="en-US" sz="2000" dirty="0" err="1"/>
              <a:t>deoxynucleotidyl</a:t>
            </a:r>
            <a:r>
              <a:rPr lang="en-US" sz="2000" dirty="0"/>
              <a:t> transferase negative (</a:t>
            </a:r>
            <a:r>
              <a:rPr lang="en-US" sz="2000" dirty="0" err="1"/>
              <a:t>TdT</a:t>
            </a:r>
            <a:r>
              <a:rPr lang="en-US" sz="2000" dirty="0"/>
              <a:t>−), Cytogenetic and molecular analysis of the abnormal cells in his blood are most likely to reveal which of the following alterations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 Clonal rearrangement of immunoglobulin </a:t>
            </a:r>
            <a:r>
              <a:rPr lang="en-US" sz="2000" dirty="0" smtClean="0"/>
              <a:t>genes.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B Clonal rearrangement of T-cell receptor </a:t>
            </a:r>
            <a:r>
              <a:rPr lang="en-US" sz="2000" dirty="0" smtClean="0"/>
              <a:t>genes.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C t(8;14) leading to c-MYC </a:t>
            </a:r>
            <a:r>
              <a:rPr lang="en-US" sz="2000" dirty="0" smtClean="0"/>
              <a:t>overexpression.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D t(9;22) leading to BCR-ABL rearrangement 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E </a:t>
            </a:r>
            <a:r>
              <a:rPr lang="en-US" sz="2000" dirty="0"/>
              <a:t>t(14;18) leading to BCL2 overexpression</a:t>
            </a:r>
          </a:p>
        </p:txBody>
      </p:sp>
    </p:spTree>
    <p:extLst>
      <p:ext uri="{BB962C8B-B14F-4D97-AF65-F5344CB8AC3E}">
        <p14:creationId xmlns:p14="http://schemas.microsoft.com/office/powerpoint/2010/main" val="17169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5" y="1588167"/>
            <a:ext cx="10796337" cy="498909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An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indolent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, slowly growing </a:t>
            </a:r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tumor, affecting old age</a:t>
            </a:r>
          </a:p>
          <a:p>
            <a:r>
              <a:rPr lang="en-US" sz="2000" dirty="0" smtClean="0"/>
              <a:t>Either </a:t>
            </a:r>
            <a:r>
              <a:rPr lang="en-US" sz="2000" dirty="0" smtClean="0">
                <a:solidFill>
                  <a:srgbClr val="415665"/>
                </a:solidFill>
                <a:latin typeface="Source Sans Pro"/>
              </a:rPr>
              <a:t>:</a:t>
            </a:r>
          </a:p>
          <a:p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asymptomatic.</a:t>
            </a:r>
          </a:p>
          <a:p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Symptomatic: 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easy fatigability, weight loss, anorexia, generalized lymphadenopathy &amp; hepatosplenomegaly.</a:t>
            </a:r>
          </a:p>
          <a:p>
            <a:r>
              <a:rPr lang="en-US" sz="2000" dirty="0" smtClean="0"/>
              <a:t>Lab: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Peripheral lymphocytosis (&gt;5000)</a:t>
            </a:r>
          </a:p>
          <a:p>
            <a:r>
              <a:rPr lang="en-US" sz="2000" dirty="0" smtClean="0"/>
              <a:t>Complications: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autoimmune hemolytic </a:t>
            </a:r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anemia.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thrombocytopenia</a:t>
            </a:r>
            <a:r>
              <a:rPr lang="en-US" sz="20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CLL &amp; SLL are essentially identical.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CLL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If PB involvement count exceeds 5000 cells/</a:t>
            </a:r>
            <a:r>
              <a:rPr lang="en-US" sz="20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μL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06" y="436641"/>
            <a:ext cx="8911687" cy="1280890"/>
          </a:xfrm>
        </p:spPr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575" y="1510145"/>
            <a:ext cx="10130719" cy="3777622"/>
          </a:xfrm>
        </p:spPr>
        <p:txBody>
          <a:bodyPr>
            <a:normAutofit/>
          </a:bodyPr>
          <a:lstStyle/>
          <a:p>
            <a:r>
              <a:rPr lang="en-US" sz="2000" dirty="0"/>
              <a:t>Involved lymph nodes are effaced by: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Sheets of small lymphocytes with dark, round nuclei, clumped chromatin &amp; scanty cytoplasm.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Small percentage of large lymphocytes with prominent centrally located  nucleoli </a:t>
            </a:r>
            <a:r>
              <a:rPr lang="en-US" sz="2000" dirty="0" smtClean="0"/>
              <a:t>( </a:t>
            </a:r>
            <a:r>
              <a:rPr lang="en-US" sz="2000" dirty="0" err="1" smtClean="0"/>
              <a:t>prolymphocytes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503" y="3815006"/>
            <a:ext cx="4560946" cy="25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247,121 Soccer Ball Stock Photos, Pictures &amp; Royalty-Free Image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193" y="99724"/>
            <a:ext cx="1617807" cy="16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thology Outlines - Lymph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08" y="3595342"/>
            <a:ext cx="4089854" cy="29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Immunophenotype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103" y="1717963"/>
            <a:ext cx="8915400" cy="3777622"/>
          </a:xfrm>
        </p:spPr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 neoplasm of mature B cells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expressing the </a:t>
            </a: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CD20, CD5, PAX-5.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Genetic: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Clonal rearrangement of immunoglobulin genes.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 smtClean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Treatment: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hematopoietic stem cell transplantation (HSCT)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949" t="14868" r="19120" b="14678"/>
          <a:stretch/>
        </p:blipFill>
        <p:spPr>
          <a:xfrm>
            <a:off x="8085221" y="4273023"/>
            <a:ext cx="4106779" cy="25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3465" y="2967335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YOU.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2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965" y="625043"/>
            <a:ext cx="8915399" cy="1468800"/>
          </a:xfrm>
        </p:spPr>
        <p:txBody>
          <a:bodyPr/>
          <a:lstStyle/>
          <a:p>
            <a:r>
              <a:rPr lang="en-US" dirty="0" smtClean="0"/>
              <a:t>B VS T lymphocytes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AutoShape 2" descr="CD antigens expression in B cells | Sino Biologic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518" t="23958" r="8343" b="23506"/>
          <a:stretch/>
        </p:blipFill>
        <p:spPr>
          <a:xfrm>
            <a:off x="1311965" y="2093843"/>
            <a:ext cx="4572000" cy="3843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518" t="24865" r="8445" b="23143"/>
          <a:stretch/>
        </p:blipFill>
        <p:spPr>
          <a:xfrm>
            <a:off x="6824870" y="2133598"/>
            <a:ext cx="4558748" cy="3803375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1431235" y="3684104"/>
            <a:ext cx="331304" cy="2120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9983" y="5493025"/>
            <a:ext cx="331304" cy="2120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493566" y="3783494"/>
            <a:ext cx="331304" cy="2120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659218" y="3101008"/>
            <a:ext cx="331304" cy="2120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1005931" y="5121965"/>
            <a:ext cx="331304" cy="2120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785114" y="5194850"/>
            <a:ext cx="331304" cy="2120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513" y="475214"/>
            <a:ext cx="9437273" cy="507633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Lymphoid neoplasms: </a:t>
            </a:r>
          </a:p>
          <a:p>
            <a:endParaRPr lang="en-US" sz="2000" b="1" dirty="0" smtClean="0"/>
          </a:p>
          <a:p>
            <a:r>
              <a:rPr lang="en-US" sz="2000" b="1" dirty="0"/>
              <a:t>NEOPLASTIC PROLIFERATIONS OF WHITE </a:t>
            </a:r>
            <a:r>
              <a:rPr lang="en-US" sz="2000" b="1" dirty="0" smtClean="0"/>
              <a:t>CELLS, if presented as:</a:t>
            </a:r>
          </a:p>
          <a:p>
            <a:endParaRPr lang="en-US" sz="20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tumors that produce masses in lymph nodes or other tissues </a:t>
            </a:r>
            <a:r>
              <a:rPr lang="en-US" sz="2000" b="1" dirty="0" smtClean="0"/>
              <a:t>:</a:t>
            </a:r>
            <a:r>
              <a:rPr lang="en-US" sz="2000" b="1" u="sng" dirty="0" smtClean="0">
                <a:solidFill>
                  <a:srgbClr val="FF0000"/>
                </a:solidFill>
              </a:rPr>
              <a:t>Lymphoma.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 involvement </a:t>
            </a:r>
            <a:r>
              <a:rPr lang="en-US" sz="2000" b="1" dirty="0"/>
              <a:t>of the bone marrow and the peripheral </a:t>
            </a:r>
            <a:r>
              <a:rPr lang="en-US" sz="2000" b="1" dirty="0" smtClean="0"/>
              <a:t>blood: </a:t>
            </a:r>
            <a:r>
              <a:rPr lang="en-US" sz="2000" b="1" u="sng" dirty="0" smtClean="0">
                <a:solidFill>
                  <a:srgbClr val="FF0000"/>
                </a:solidFill>
              </a:rPr>
              <a:t>Leukemia.</a:t>
            </a:r>
            <a:endParaRPr lang="en-US" sz="2000" b="1" u="sng" dirty="0">
              <a:solidFill>
                <a:srgbClr val="FF0000"/>
              </a:solidFill>
            </a:endParaRPr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2050" name="Picture 2" descr="World Lymphoma Awareness Day - Leukaemia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3" y="3614868"/>
            <a:ext cx="33432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llustration of leukemia. This pathology is a cancer of the bone marrow  cells, Stock Photo, Picture And Rights Managed Image. Pic.  BSI-BSIP-013991-013 | agefoto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89" y="3807162"/>
            <a:ext cx="2958686" cy="29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924" y="780977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Lymphoma :disturbed architecture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806" t="25408" r="3453" b="42889"/>
          <a:stretch/>
        </p:blipFill>
        <p:spPr>
          <a:xfrm>
            <a:off x="689112" y="2348119"/>
            <a:ext cx="4611757" cy="2493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111" t="25227" r="4370" b="28578"/>
          <a:stretch/>
        </p:blipFill>
        <p:spPr>
          <a:xfrm>
            <a:off x="6362768" y="1905000"/>
            <a:ext cx="5141844" cy="3379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9847" y="5127439"/>
            <a:ext cx="2760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nodular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26468" y="5284306"/>
            <a:ext cx="24144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Diffuse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mystifying the diagnosis and classification of lymphoma: a guide to the  hematopathologist's galaxy | MDedge Hematology and Oncology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24013" r="-779" b="12682"/>
          <a:stretch/>
        </p:blipFill>
        <p:spPr bwMode="auto">
          <a:xfrm>
            <a:off x="789214" y="1110343"/>
            <a:ext cx="10477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719457" y="718457"/>
            <a:ext cx="2547257" cy="391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tsci 03 00011 g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21" y="562708"/>
            <a:ext cx="8646480" cy="56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670473" y="4447309"/>
            <a:ext cx="304800" cy="3879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8756073" y="4447309"/>
            <a:ext cx="304800" cy="3879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7356764" y="4447308"/>
            <a:ext cx="304800" cy="3879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76879" y="4433452"/>
            <a:ext cx="249382" cy="3879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341418" y="4447308"/>
            <a:ext cx="304800" cy="3879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4862479" y="4447307"/>
            <a:ext cx="304800" cy="3879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ntle Cell Lymphoma | Aggressive B-Cell Non-Hodgkin's Lymphoma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26" y="3702749"/>
            <a:ext cx="4721225" cy="26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llicular Lymphoma | Indolent B-Cell Non-Hodgkin's Lymphoma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11" y="561473"/>
            <a:ext cx="4345183" cy="244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rginal Zone B-Cell lymphoma (MALToma) | Indolent B-Cell Non-Hodgkin's  Lymphom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049" y="496318"/>
            <a:ext cx="4576846" cy="257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Follicular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326" y="2133600"/>
            <a:ext cx="10237286" cy="4539916"/>
          </a:xfrm>
        </p:spPr>
        <p:txBody>
          <a:bodyPr>
            <a:normAutofit/>
          </a:bodyPr>
          <a:lstStyle/>
          <a:p>
            <a:r>
              <a:rPr lang="en-US" dirty="0"/>
              <a:t>A 66-year-old man has noted an increasing number and size of lumps over his body in the past 5 months. On </a:t>
            </a:r>
            <a:r>
              <a:rPr lang="en-US" dirty="0" smtClean="0"/>
              <a:t>examination</a:t>
            </a:r>
            <a:r>
              <a:rPr lang="en-US" dirty="0"/>
              <a:t>, there is firm, nontender inguinal, axillary, and </a:t>
            </a:r>
            <a:r>
              <a:rPr lang="en-US" dirty="0" smtClean="0"/>
              <a:t>cervical </a:t>
            </a:r>
            <a:r>
              <a:rPr lang="en-US" dirty="0"/>
              <a:t>lymphadenopathy. A biopsy specimen of a cervical node shows </a:t>
            </a:r>
            <a:r>
              <a:rPr lang="en-US" dirty="0" smtClean="0"/>
              <a:t>the following appearance. </a:t>
            </a:r>
            <a:r>
              <a:rPr lang="en-US" dirty="0"/>
              <a:t>A bone marrow biopsy specimen shows lymphoid aggregates of similar cells with surface immunoglobulins that are CD10+, but CD5−. Karyotyping of these lymphoid cells indicates the presence of t(14;18). What is the most likely diagnosis</a:t>
            </a:r>
            <a:r>
              <a:rPr lang="en-US" dirty="0" smtClean="0"/>
              <a:t>?</a:t>
            </a:r>
          </a:p>
          <a:p>
            <a:r>
              <a:rPr lang="en-US" dirty="0" smtClean="0"/>
              <a:t> </a:t>
            </a:r>
            <a:r>
              <a:rPr lang="en-US" dirty="0"/>
              <a:t>A Acute lymphadenitis </a:t>
            </a:r>
            <a:endParaRPr lang="en-US" dirty="0" smtClean="0"/>
          </a:p>
          <a:p>
            <a:r>
              <a:rPr lang="en-US" dirty="0" smtClean="0"/>
              <a:t>B </a:t>
            </a:r>
            <a:r>
              <a:rPr lang="en-US" dirty="0"/>
              <a:t>Hodgkin lymphoma, nodular sclerosis type </a:t>
            </a:r>
            <a:endParaRPr lang="en-US" dirty="0" smtClean="0"/>
          </a:p>
          <a:p>
            <a:r>
              <a:rPr lang="en-US" dirty="0" smtClean="0"/>
              <a:t>C </a:t>
            </a:r>
            <a:r>
              <a:rPr lang="en-US" dirty="0"/>
              <a:t>Follicular lymphoma </a:t>
            </a:r>
            <a:endParaRPr lang="en-US" dirty="0" smtClean="0"/>
          </a:p>
          <a:p>
            <a:r>
              <a:rPr lang="en-US" dirty="0" smtClean="0"/>
              <a:t>D </a:t>
            </a:r>
            <a:r>
              <a:rPr lang="en-US" dirty="0"/>
              <a:t>Mantle cell </a:t>
            </a:r>
            <a:r>
              <a:rPr lang="en-US" dirty="0" smtClean="0"/>
              <a:t>lymphoma</a:t>
            </a:r>
          </a:p>
          <a:p>
            <a:r>
              <a:rPr lang="en-US" dirty="0" smtClean="0"/>
              <a:t> </a:t>
            </a:r>
            <a:r>
              <a:rPr lang="en-US" dirty="0"/>
              <a:t>E Toxoplasmosis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110" y="3968902"/>
            <a:ext cx="3592890" cy="28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242</TotalTime>
  <Words>1130</Words>
  <Application>Microsoft Office PowerPoint</Application>
  <PresentationFormat>Widescreen</PresentationFormat>
  <Paragraphs>119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Source Sans Pro</vt:lpstr>
      <vt:lpstr>Wingdings</vt:lpstr>
      <vt:lpstr>Wingdings 3</vt:lpstr>
      <vt:lpstr>Wisp</vt:lpstr>
      <vt:lpstr>Lymphoma I.</vt:lpstr>
      <vt:lpstr>Histology </vt:lpstr>
      <vt:lpstr>B VS T lymphocytes </vt:lpstr>
      <vt:lpstr>PowerPoint Presentation</vt:lpstr>
      <vt:lpstr>Lymphoma :disturbed architecture </vt:lpstr>
      <vt:lpstr>PowerPoint Presentation</vt:lpstr>
      <vt:lpstr>PowerPoint Presentation</vt:lpstr>
      <vt:lpstr>PowerPoint Presentation</vt:lpstr>
      <vt:lpstr>I. Follicular lymphoma</vt:lpstr>
      <vt:lpstr>Follicular lymphoma.</vt:lpstr>
      <vt:lpstr>Clinical features</vt:lpstr>
      <vt:lpstr>Morphology</vt:lpstr>
      <vt:lpstr>Immunophenotype </vt:lpstr>
      <vt:lpstr>II. Mantle Cell Lymphoma</vt:lpstr>
      <vt:lpstr>Mantle Cell Lymphoma</vt:lpstr>
      <vt:lpstr>Clinical features</vt:lpstr>
      <vt:lpstr>Morphology</vt:lpstr>
      <vt:lpstr>Immunophenotype</vt:lpstr>
      <vt:lpstr>III. Extranodal Marginal Zone Lymphoma </vt:lpstr>
      <vt:lpstr>Extranodal Marginal Zone Lymphoma </vt:lpstr>
      <vt:lpstr>Clinical features</vt:lpstr>
      <vt:lpstr>Morphology and Immunophenotype</vt:lpstr>
      <vt:lpstr>IV. Chronic Lymphocytic Leukemia/Small Lymaphocytic Lymphoma (CLL/SLL) </vt:lpstr>
      <vt:lpstr>Clinical features</vt:lpstr>
      <vt:lpstr>Morphology</vt:lpstr>
      <vt:lpstr>Immunophenotype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Lymphoma I.</dc:title>
  <dc:creator>Admin</dc:creator>
  <cp:lastModifiedBy>Admin</cp:lastModifiedBy>
  <cp:revision>21</cp:revision>
  <dcterms:created xsi:type="dcterms:W3CDTF">2022-04-10T20:03:42Z</dcterms:created>
  <dcterms:modified xsi:type="dcterms:W3CDTF">2023-04-09T20:11:31Z</dcterms:modified>
</cp:coreProperties>
</file>