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52" r:id="rId2"/>
    <p:sldId id="350" r:id="rId3"/>
    <p:sldId id="351" r:id="rId4"/>
    <p:sldId id="302" r:id="rId5"/>
    <p:sldId id="355" r:id="rId6"/>
    <p:sldId id="297" r:id="rId7"/>
    <p:sldId id="304" r:id="rId8"/>
    <p:sldId id="298" r:id="rId9"/>
    <p:sldId id="300" r:id="rId10"/>
    <p:sldId id="273" r:id="rId11"/>
    <p:sldId id="301" r:id="rId12"/>
    <p:sldId id="274" r:id="rId13"/>
    <p:sldId id="275" r:id="rId14"/>
    <p:sldId id="306" r:id="rId15"/>
    <p:sldId id="276" r:id="rId16"/>
    <p:sldId id="309" r:id="rId17"/>
    <p:sldId id="289" r:id="rId18"/>
    <p:sldId id="279" r:id="rId19"/>
    <p:sldId id="331" r:id="rId20"/>
    <p:sldId id="353" r:id="rId21"/>
    <p:sldId id="343" r:id="rId22"/>
    <p:sldId id="354" r:id="rId23"/>
    <p:sldId id="344" r:id="rId24"/>
    <p:sldId id="345" r:id="rId25"/>
    <p:sldId id="346" r:id="rId26"/>
    <p:sldId id="347" r:id="rId27"/>
    <p:sldId id="356" r:id="rId28"/>
    <p:sldId id="341" r:id="rId29"/>
    <p:sldId id="34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64" autoAdjust="0"/>
  </p:normalViewPr>
  <p:slideViewPr>
    <p:cSldViewPr>
      <p:cViewPr varScale="1">
        <p:scale>
          <a:sx n="69" d="100"/>
          <a:sy n="69" d="100"/>
        </p:scale>
        <p:origin x="-133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E59AA-7AA8-4388-91D4-E8D54465FAB2}" type="datetimeFigureOut">
              <a:rPr lang="en-US" smtClean="0"/>
              <a:pPr/>
              <a:t>4/6/2023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215D0D-E841-40D5-96AF-02CCE1F859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cs typeface="Times New Roman" pitchFamily="18" charset="0"/>
              </a:rPr>
              <a:t>Survive 7 to 10 days on wool at room temperature, 1 month on fresh meat in cold storage, 120 days in dust and more than 40 months in skim milk</a:t>
            </a:r>
            <a:r>
              <a:rPr lang="en-US" altLang="en-US" dirty="0" smtClean="0"/>
              <a:t>.</a:t>
            </a:r>
          </a:p>
          <a:p>
            <a:endParaRPr lang="ar-SA" dirty="0"/>
          </a:p>
        </p:txBody>
      </p:sp>
      <p:sp>
        <p:nvSpPr>
          <p:cNvPr id="4" name="عنصر نائب لرقم الشريحة 3"/>
          <p:cNvSpPr>
            <a:spLocks noGrp="1"/>
          </p:cNvSpPr>
          <p:nvPr>
            <p:ph type="sldNum" sz="quarter" idx="10"/>
          </p:nvPr>
        </p:nvSpPr>
        <p:spPr/>
        <p:txBody>
          <a:bodyPr/>
          <a:lstStyle/>
          <a:p>
            <a:fld id="{02215D0D-E841-40D5-96AF-02CCE1F85907}"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ABB31DF-AC13-4D66-B737-D4CF2FD51990}" type="slidenum">
              <a:rPr lang="en-US" altLang="en-US" smtClean="0"/>
              <a:pPr/>
              <a:t>16</a:t>
            </a:fld>
            <a:endParaRPr lang="en-US" alt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14711" y="4344025"/>
            <a:ext cx="5028579" cy="4114488"/>
          </a:xfrm>
          <a:noFill/>
          <a:ln/>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7953AD4-AA91-4524-A062-B4A266E4ACB0}" type="slidenum">
              <a:rPr lang="en-US" altLang="en-US" smtClean="0"/>
              <a:pPr/>
              <a:t>17</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711" y="4344025"/>
            <a:ext cx="5028579" cy="4114488"/>
          </a:xfrm>
          <a:noFill/>
          <a:ln/>
        </p:spPr>
        <p:txBody>
          <a:bodyPr/>
          <a:lstStyle/>
          <a:p>
            <a:pPr eaLnBrk="1" hangingPunct="1"/>
            <a:endParaRPr lang="en-US" altLang="en-US" dirty="0" smtClean="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8E91457-96E0-4065-AE11-76959FBB4366}" type="slidenum">
              <a:rPr lang="en-US" altLang="en-US" smtClean="0"/>
              <a:pPr/>
              <a:t>18</a:t>
            </a:fld>
            <a:endParaRPr lang="en-US"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altLang="en-US" smtClean="0"/>
              <a:t>Now let’s look at a few case studies of Q fever. A 46 year old male dairy farmer from Georgia reported a sudden onset of fever, chills, cough, and weight loss. A physician initially diagnosed influenza in the patient. Two weeks later the symptoms still persisted and the patient presented to the emergency room where he was again diagnosed with influenza.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may occur in the forms of </a:t>
            </a:r>
            <a:r>
              <a:rPr lang="en-US" dirty="0" err="1" smtClean="0"/>
              <a:t>cocci</a:t>
            </a:r>
            <a:r>
              <a:rPr lang="en-US" dirty="0" smtClean="0"/>
              <a:t> (0.1 </a:t>
            </a:r>
            <a:r>
              <a:rPr lang="en-US" dirty="0" err="1" smtClean="0"/>
              <a:t>μm</a:t>
            </a:r>
            <a:r>
              <a:rPr lang="en-US" dirty="0" smtClean="0"/>
              <a:t> in diameter), bacilli (1–4 </a:t>
            </a:r>
            <a:r>
              <a:rPr lang="en-US" dirty="0" err="1" smtClean="0"/>
              <a:t>μm</a:t>
            </a:r>
            <a:r>
              <a:rPr lang="en-US" dirty="0" smtClean="0"/>
              <a:t> long), or threads (up to about 10 </a:t>
            </a:r>
            <a:r>
              <a:rPr lang="en-US" dirty="0" err="1" smtClean="0"/>
              <a:t>μm</a:t>
            </a:r>
            <a:r>
              <a:rPr lang="en-US" dirty="0" smtClean="0"/>
              <a:t> long). </a:t>
            </a:r>
            <a:endParaRPr lang="ar-SA" dirty="0"/>
          </a:p>
        </p:txBody>
      </p:sp>
      <p:sp>
        <p:nvSpPr>
          <p:cNvPr id="4" name="عنصر نائب لرقم الشريحة 3"/>
          <p:cNvSpPr>
            <a:spLocks noGrp="1"/>
          </p:cNvSpPr>
          <p:nvPr>
            <p:ph type="sldNum" sz="quarter" idx="10"/>
          </p:nvPr>
        </p:nvSpPr>
        <p:spPr/>
        <p:txBody>
          <a:bodyPr/>
          <a:lstStyle/>
          <a:p>
            <a:fld id="{02215D0D-E841-40D5-96AF-02CCE1F85907}"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15D0D-E841-40D5-96AF-02CCE1F85907}" type="slidenum">
              <a:rPr lang="en-US" smtClean="0"/>
              <a:pPr/>
              <a:t>21</a:t>
            </a:fld>
            <a:endParaRPr lang="en-US"/>
          </a:p>
        </p:txBody>
      </p:sp>
    </p:spTree>
    <p:extLst>
      <p:ext uri="{BB962C8B-B14F-4D97-AF65-F5344CB8AC3E}">
        <p14:creationId xmlns="" xmlns:p14="http://schemas.microsoft.com/office/powerpoint/2010/main" val="2197421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Hyperplasia of endothelial cells and localized thrombus formation lead to obstruction of blood flow, with escape of RBC's into the surrounding tissue. Inflammatory cells also accumulate about affected segments of blood vessels. This angiitis appears to account for some of the more prominent clinical manifestations, such as petechial rash, stupor and terminal shock. Death is ascribed to damage of endothelial cells, resulting in leakage of plasma, decrease in blood volume, and shock. </a:t>
            </a:r>
          </a:p>
          <a:p>
            <a:endParaRPr lang="en-US" dirty="0"/>
          </a:p>
        </p:txBody>
      </p:sp>
      <p:sp>
        <p:nvSpPr>
          <p:cNvPr id="4" name="Slide Number Placeholder 3"/>
          <p:cNvSpPr>
            <a:spLocks noGrp="1"/>
          </p:cNvSpPr>
          <p:nvPr>
            <p:ph type="sldNum" sz="quarter" idx="10"/>
          </p:nvPr>
        </p:nvSpPr>
        <p:spPr/>
        <p:txBody>
          <a:bodyPr/>
          <a:lstStyle/>
          <a:p>
            <a:fld id="{02215D0D-E841-40D5-96AF-02CCE1F85907}"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215D0D-E841-40D5-96AF-02CCE1F85907}"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02215D0D-E841-40D5-96AF-02CCE1F85907}"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C7FB632-B75E-45EC-BDA9-970679057B35}" type="slidenum">
              <a:rPr lang="en-US" altLang="en-US" smtClean="0"/>
              <a:pPr/>
              <a:t>9</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711" y="4344025"/>
            <a:ext cx="5028579" cy="4114488"/>
          </a:xfrm>
          <a:noFill/>
          <a:ln/>
        </p:spPr>
        <p:txBody>
          <a:bodyPr/>
          <a:lstStyle/>
          <a:p>
            <a:pPr eaLnBrk="1" hangingPunct="1"/>
            <a:endParaRPr lang="en-US" altLang="en-US" dirty="0" smtClean="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4C75A4B-B794-4B2F-A191-B8661585CFB9}" type="slidenum">
              <a:rPr lang="en-US" altLang="en-US" smtClean="0"/>
              <a:pPr/>
              <a:t>10</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4C75A4B-B794-4B2F-A191-B8661585CFB9}" type="slidenum">
              <a:rPr lang="en-US" altLang="en-US" smtClean="0"/>
              <a:pPr/>
              <a:t>11</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8B7A30B-D4BB-4266-A638-4DFC0D51BA22}" type="slidenum">
              <a:rPr lang="en-US" altLang="en-US" smtClean="0"/>
              <a:pPr/>
              <a:t>12</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711" y="4344025"/>
            <a:ext cx="5028579" cy="4114488"/>
          </a:xfrm>
          <a:noFill/>
          <a:ln/>
        </p:spPr>
        <p:txBody>
          <a:bodyPr/>
          <a:lstStyle/>
          <a:p>
            <a:pPr eaLnBrk="1" hangingPunct="1"/>
            <a:endParaRPr lang="en-US" altLang="en-US" dirty="0" smtClean="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429ED84-E00A-433E-A996-1E0C55B0D292}" type="slidenum">
              <a:rPr lang="en-US" altLang="en-US" smtClean="0"/>
              <a:pPr/>
              <a:t>13</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711" y="4344025"/>
            <a:ext cx="5028579" cy="4114488"/>
          </a:xfrm>
          <a:noFill/>
          <a:ln/>
        </p:spPr>
        <p:txBody>
          <a:bodyPr/>
          <a:lstStyle/>
          <a:p>
            <a:pPr eaLnBrk="1" hangingPunct="1"/>
            <a:endParaRPr lang="en-US" altLang="en-US"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D5C4F23-E3D5-47C7-8845-3EF9EA0491DC}" type="slidenum">
              <a:rPr lang="en-US" altLang="en-US" smtClean="0"/>
              <a:pPr/>
              <a:t>15</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711" y="4344025"/>
            <a:ext cx="5028579" cy="4114488"/>
          </a:xfrm>
          <a:noFill/>
          <a:ln/>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32A69F-05ED-45F9-A915-A81F4A2C71E5}"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1D417-F750-4337-81BA-9B1D33CC0B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2A69F-05ED-45F9-A915-A81F4A2C71E5}"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1D417-F750-4337-81BA-9B1D33CC0B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2A69F-05ED-45F9-A915-A81F4A2C71E5}"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1D417-F750-4337-81BA-9B1D33CC0B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2A69F-05ED-45F9-A915-A81F4A2C71E5}"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1D417-F750-4337-81BA-9B1D33CC0B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2A69F-05ED-45F9-A915-A81F4A2C71E5}"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1D417-F750-4337-81BA-9B1D33CC0B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32A69F-05ED-45F9-A915-A81F4A2C71E5}"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1D417-F750-4337-81BA-9B1D33CC0B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32A69F-05ED-45F9-A915-A81F4A2C71E5}" type="datetimeFigureOut">
              <a:rPr lang="en-US" smtClean="0"/>
              <a:pPr/>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C1D417-F750-4337-81BA-9B1D33CC0B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32A69F-05ED-45F9-A915-A81F4A2C71E5}" type="datetimeFigureOut">
              <a:rPr lang="en-US" smtClean="0"/>
              <a:pPr/>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C1D417-F750-4337-81BA-9B1D33CC0B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2A69F-05ED-45F9-A915-A81F4A2C71E5}" type="datetimeFigureOut">
              <a:rPr lang="en-US" smtClean="0"/>
              <a:pPr/>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C1D417-F750-4337-81BA-9B1D33CC0B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2A69F-05ED-45F9-A915-A81F4A2C71E5}"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1D417-F750-4337-81BA-9B1D33CC0B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2A69F-05ED-45F9-A915-A81F4A2C71E5}"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1D417-F750-4337-81BA-9B1D33CC0B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2A69F-05ED-45F9-A915-A81F4A2C71E5}" type="datetimeFigureOut">
              <a:rPr lang="en-US" smtClean="0"/>
              <a:pPr/>
              <a:t>4/6/2023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1D417-F750-4337-81BA-9B1D33CC0B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1340768"/>
            <a:ext cx="6248400" cy="2160240"/>
          </a:xfrm>
          <a:solidFill>
            <a:schemeClr val="bg1">
              <a:lumMod val="85000"/>
            </a:schemeClr>
          </a:solidFill>
        </p:spPr>
        <p:txBody>
          <a:bodyPr>
            <a:normAutofit fontScale="90000"/>
          </a:bodyPr>
          <a:lstStyle/>
          <a:p>
            <a:r>
              <a:rPr lang="en-US" sz="5400" dirty="0" smtClean="0"/>
              <a:t>The </a:t>
            </a:r>
            <a:r>
              <a:rPr lang="en-US" sz="5400" dirty="0" err="1" smtClean="0"/>
              <a:t>Rickettsiae</a:t>
            </a:r>
            <a:r>
              <a:rPr lang="en-US" sz="5400" dirty="0" smtClean="0"/>
              <a:t/>
            </a:r>
            <a:br>
              <a:rPr lang="en-US" sz="5400" dirty="0" smtClean="0"/>
            </a:br>
            <a:r>
              <a:rPr lang="en-US" sz="5400" dirty="0" smtClean="0"/>
              <a:t>HLS Module</a:t>
            </a:r>
            <a:r>
              <a:rPr lang="en-US" sz="5400" dirty="0" smtClean="0"/>
              <a:t/>
            </a:r>
            <a:br>
              <a:rPr lang="en-US" sz="5400" dirty="0" smtClean="0"/>
            </a:br>
            <a:r>
              <a:rPr lang="en-US" sz="5400" dirty="0" smtClean="0"/>
              <a:t>2022-2023</a:t>
            </a:r>
            <a:endParaRPr lang="en-US" sz="5400" b="1" i="1" dirty="0">
              <a:solidFill>
                <a:srgbClr val="FF0000"/>
              </a:solidFill>
            </a:endParaRPr>
          </a:p>
        </p:txBody>
      </p:sp>
      <p:sp>
        <p:nvSpPr>
          <p:cNvPr id="3" name="Subtitle 2"/>
          <p:cNvSpPr>
            <a:spLocks noGrp="1"/>
          </p:cNvSpPr>
          <p:nvPr>
            <p:ph type="subTitle" idx="1"/>
          </p:nvPr>
        </p:nvSpPr>
        <p:spPr>
          <a:xfrm>
            <a:off x="1715344" y="3645024"/>
            <a:ext cx="6400800" cy="1752600"/>
          </a:xfrm>
        </p:spPr>
        <p:txBody>
          <a:bodyPr>
            <a:normAutofit/>
          </a:bodyPr>
          <a:lstStyle/>
          <a:p>
            <a:r>
              <a:rPr lang="en-US" dirty="0" smtClean="0"/>
              <a:t>Dr. Mohammad </a:t>
            </a:r>
            <a:r>
              <a:rPr lang="en-US" dirty="0" err="1" smtClean="0"/>
              <a:t>Odaibat</a:t>
            </a:r>
            <a:endParaRPr lang="en-US" dirty="0" smtClean="0"/>
          </a:p>
          <a:p>
            <a:r>
              <a:rPr lang="en-US" dirty="0" smtClean="0"/>
              <a:t>Mutah university </a:t>
            </a:r>
          </a:p>
          <a:p>
            <a:r>
              <a:rPr lang="en-US" dirty="0" smtClean="0"/>
              <a:t>Faculty of Medicine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type="title"/>
          </p:nvPr>
        </p:nvSpPr>
        <p:spPr>
          <a:xfrm>
            <a:off x="0" y="928670"/>
            <a:ext cx="4286280" cy="571504"/>
          </a:xfrm>
        </p:spPr>
        <p:txBody>
          <a:bodyPr>
            <a:normAutofit fontScale="90000"/>
          </a:bodyPr>
          <a:lstStyle/>
          <a:p>
            <a:pPr eaLnBrk="1" hangingPunct="1"/>
            <a:r>
              <a:rPr lang="en-US" altLang="en-US" dirty="0" smtClean="0"/>
              <a:t>Acute Infection</a:t>
            </a:r>
          </a:p>
        </p:txBody>
      </p:sp>
      <p:sp>
        <p:nvSpPr>
          <p:cNvPr id="6" name="Content Placeholder 5"/>
          <p:cNvSpPr>
            <a:spLocks noGrp="1"/>
          </p:cNvSpPr>
          <p:nvPr>
            <p:ph idx="1"/>
          </p:nvPr>
        </p:nvSpPr>
        <p:spPr>
          <a:xfrm>
            <a:off x="285720" y="1600200"/>
            <a:ext cx="8401080" cy="4525963"/>
          </a:xfrm>
        </p:spPr>
        <p:txBody>
          <a:bodyPr>
            <a:noAutofit/>
          </a:bodyPr>
          <a:lstStyle/>
          <a:p>
            <a:pPr algn="just"/>
            <a:r>
              <a:rPr lang="en-US" altLang="en-US" sz="2400" b="1" dirty="0" smtClean="0"/>
              <a:t>Symptoms </a:t>
            </a:r>
            <a:r>
              <a:rPr lang="en-US" altLang="en-US" sz="2400" dirty="0" smtClean="0"/>
              <a:t>:</a:t>
            </a:r>
          </a:p>
          <a:p>
            <a:pPr algn="just">
              <a:buNone/>
            </a:pPr>
            <a:r>
              <a:rPr lang="en-US" altLang="en-US" sz="2400" dirty="0" smtClean="0"/>
              <a:t>     Vary in severity and duration; a self-limited febrile or flu-like illness often occurs. </a:t>
            </a:r>
          </a:p>
          <a:p>
            <a:pPr algn="just"/>
            <a:r>
              <a:rPr lang="en-US" altLang="en-US" sz="2400" b="1" dirty="0" smtClean="0"/>
              <a:t>Signs include</a:t>
            </a:r>
          </a:p>
          <a:p>
            <a:pPr algn="just">
              <a:buNone/>
            </a:pPr>
            <a:r>
              <a:rPr lang="en-US" altLang="en-US" sz="2400" dirty="0" smtClean="0"/>
              <a:t>     Fever, chills, “sweats”,  headache, fatigue, anorexia, malaise, myalgia, and chest pain.</a:t>
            </a:r>
          </a:p>
          <a:p>
            <a:pPr algn="just"/>
            <a:r>
              <a:rPr lang="en-US" altLang="en-US" sz="2400" b="1" dirty="0" smtClean="0"/>
              <a:t>Duration of illness:</a:t>
            </a:r>
          </a:p>
          <a:p>
            <a:pPr algn="just">
              <a:buNone/>
            </a:pPr>
            <a:r>
              <a:rPr lang="en-US" altLang="en-US" sz="2400" dirty="0" smtClean="0"/>
              <a:t>From 1-3 weeks.</a:t>
            </a:r>
          </a:p>
          <a:p>
            <a:pPr algn="just"/>
            <a:r>
              <a:rPr lang="en-US" altLang="en-US" sz="2400" b="1" dirty="0" smtClean="0"/>
              <a:t>Outcomes of acute infection: </a:t>
            </a:r>
          </a:p>
          <a:p>
            <a:pPr marL="0" algn="just">
              <a:buNone/>
            </a:pPr>
            <a:r>
              <a:rPr lang="en-US" altLang="en-US" sz="2400" dirty="0" smtClean="0"/>
              <a:t> 30 to 50% of patients with symptomatic illness will develop pneumonia. In more severe cases, a nonproductive cough with pneumonitis may develop.</a:t>
            </a:r>
          </a:p>
          <a:p>
            <a:pPr marL="0" algn="just">
              <a:buNone/>
            </a:pPr>
            <a:r>
              <a:rPr lang="en-US" altLang="en-US" sz="2400" dirty="0" smtClean="0"/>
              <a:t>-</a:t>
            </a:r>
            <a:endParaRPr lang="ar-JO" sz="2800" dirty="0"/>
          </a:p>
        </p:txBody>
      </p:sp>
      <p:sp>
        <p:nvSpPr>
          <p:cNvPr id="7" name="Rectangle 14"/>
          <p:cNvSpPr txBox="1">
            <a:spLocks noChangeArrowheads="1"/>
          </p:cNvSpPr>
          <p:nvPr/>
        </p:nvSpPr>
        <p:spPr>
          <a:xfrm>
            <a:off x="1928794" y="71414"/>
            <a:ext cx="4429156" cy="785818"/>
          </a:xfrm>
          <a:prstGeom prst="rect">
            <a:avLst/>
          </a:prstGeom>
          <a:solidFill>
            <a:srgbClr val="FFC000"/>
          </a:solidFill>
        </p:spPr>
        <p:txBody>
          <a:bodyPr vert="horz" lIns="91440" tIns="45720" rIns="91440" bIns="45720" rtlCol="0" anchor="ctr">
            <a:normAutofit fontScale="97500"/>
          </a:bodyPr>
          <a:lstStyle/>
          <a:p>
            <a:pPr algn="ctr">
              <a:spcBef>
                <a:spcPct val="0"/>
              </a:spcBef>
              <a:buFontTx/>
              <a:buNone/>
              <a:defRPr/>
            </a:pPr>
            <a:r>
              <a:rPr lang="en-US" altLang="en-US" sz="4400" dirty="0" smtClean="0"/>
              <a:t>Disease</a:t>
            </a:r>
            <a:r>
              <a:rPr lang="ar-OM" altLang="en-US" sz="4400" dirty="0" smtClean="0"/>
              <a:t> </a:t>
            </a:r>
            <a:r>
              <a:rPr lang="en-US" altLang="en-US" sz="4400" dirty="0" smtClean="0"/>
              <a:t>in Human</a:t>
            </a:r>
            <a:endParaRPr lang="en-US" altLang="en-US" sz="4300" b="1" dirty="0" smtClean="0">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linds(horizontal)">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linds(horizont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linds(horizont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linds(horizontal)">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linds(horizontal)">
                                      <p:cBhvr>
                                        <p:cTn id="5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type="title"/>
          </p:nvPr>
        </p:nvSpPr>
        <p:spPr>
          <a:xfrm>
            <a:off x="0" y="928670"/>
            <a:ext cx="4286280" cy="571504"/>
          </a:xfrm>
        </p:spPr>
        <p:txBody>
          <a:bodyPr>
            <a:normAutofit fontScale="90000"/>
          </a:bodyPr>
          <a:lstStyle/>
          <a:p>
            <a:pPr eaLnBrk="1" hangingPunct="1"/>
            <a:r>
              <a:rPr lang="en-US" altLang="en-US" b="1" dirty="0" smtClean="0"/>
              <a:t>Acute Infection</a:t>
            </a:r>
          </a:p>
        </p:txBody>
      </p:sp>
      <p:sp>
        <p:nvSpPr>
          <p:cNvPr id="48132" name="Footer Placeholder 4"/>
          <p:cNvSpPr>
            <a:spLocks noGrp="1"/>
          </p:cNvSpPr>
          <p:nvPr>
            <p:ph type="ftr" sz="quarter" idx="11"/>
          </p:nvPr>
        </p:nvSpPr>
        <p:spPr>
          <a:noFill/>
        </p:spPr>
        <p:txBody>
          <a:bodyPr/>
          <a:lstStyle/>
          <a:p>
            <a:r>
              <a:rPr lang="en-US" altLang="en-US" smtClean="0">
                <a:solidFill>
                  <a:srgbClr val="DDEBFF"/>
                </a:solidFill>
              </a:rPr>
              <a:t>Center for Food Security and Public Health, Iowa State University, 2011</a:t>
            </a:r>
          </a:p>
        </p:txBody>
      </p:sp>
      <p:sp>
        <p:nvSpPr>
          <p:cNvPr id="6" name="Content Placeholder 5"/>
          <p:cNvSpPr>
            <a:spLocks noGrp="1"/>
          </p:cNvSpPr>
          <p:nvPr>
            <p:ph idx="1"/>
          </p:nvPr>
        </p:nvSpPr>
        <p:spPr>
          <a:xfrm>
            <a:off x="-32" y="1600200"/>
            <a:ext cx="8643998" cy="4900634"/>
          </a:xfrm>
        </p:spPr>
        <p:txBody>
          <a:bodyPr>
            <a:noAutofit/>
          </a:bodyPr>
          <a:lstStyle/>
          <a:p>
            <a:pPr algn="just"/>
            <a:r>
              <a:rPr lang="en-US" altLang="en-US" dirty="0" smtClean="0"/>
              <a:t>Many clinically ill patients will have abnormal liver enzymes, and some will develop hepatitis although jaundice is rare. </a:t>
            </a:r>
          </a:p>
          <a:p>
            <a:pPr algn="just"/>
            <a:r>
              <a:rPr lang="en-US" altLang="en-US" dirty="0" smtClean="0"/>
              <a:t>Exanthema (rash) occurs in about 10% of cases.</a:t>
            </a:r>
          </a:p>
          <a:p>
            <a:pPr algn="just"/>
            <a:r>
              <a:rPr lang="en-US" altLang="en-US" dirty="0" smtClean="0"/>
              <a:t>Rarely meningoencephalitis or pericarditis may occur with acute infection. </a:t>
            </a:r>
          </a:p>
          <a:p>
            <a:pPr algn="just"/>
            <a:r>
              <a:rPr lang="en-US" altLang="en-US" dirty="0" smtClean="0"/>
              <a:t>Only 2% of acute infections require hospitalization and a similar percentage result in death. </a:t>
            </a:r>
            <a:endParaRPr lang="ar-JO" dirty="0"/>
          </a:p>
        </p:txBody>
      </p:sp>
      <p:sp>
        <p:nvSpPr>
          <p:cNvPr id="7" name="Rectangle 14"/>
          <p:cNvSpPr txBox="1">
            <a:spLocks noChangeArrowheads="1"/>
          </p:cNvSpPr>
          <p:nvPr/>
        </p:nvSpPr>
        <p:spPr>
          <a:xfrm>
            <a:off x="1928794" y="71414"/>
            <a:ext cx="4429156" cy="785818"/>
          </a:xfrm>
          <a:prstGeom prst="rect">
            <a:avLst/>
          </a:prstGeom>
          <a:solidFill>
            <a:srgbClr val="FFC000"/>
          </a:solidFill>
        </p:spPr>
        <p:txBody>
          <a:bodyPr vert="horz" lIns="91440" tIns="45720" rIns="91440" bIns="45720" rtlCol="0" anchor="ctr">
            <a:normAutofit fontScale="97500"/>
          </a:bodyPr>
          <a:lstStyle/>
          <a:p>
            <a:pPr algn="ctr">
              <a:spcBef>
                <a:spcPct val="0"/>
              </a:spcBef>
              <a:buFontTx/>
              <a:buNone/>
              <a:defRPr/>
            </a:pPr>
            <a:r>
              <a:rPr lang="en-US" altLang="en-US" sz="4400" dirty="0" smtClean="0"/>
              <a:t>Disease</a:t>
            </a:r>
            <a:r>
              <a:rPr lang="ar-OM" altLang="en-US" sz="4400" dirty="0" smtClean="0"/>
              <a:t> </a:t>
            </a:r>
            <a:r>
              <a:rPr lang="en-US" altLang="en-US" sz="4400" dirty="0" smtClean="0"/>
              <a:t>in Human</a:t>
            </a:r>
            <a:endParaRPr lang="en-US" altLang="en-US" sz="4300" b="1" dirty="0" smtClean="0">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9"/>
          <p:cNvSpPr>
            <a:spLocks noGrp="1" noChangeArrowheads="1"/>
          </p:cNvSpPr>
          <p:nvPr>
            <p:ph idx="1"/>
          </p:nvPr>
        </p:nvSpPr>
        <p:spPr>
          <a:xfrm>
            <a:off x="428596" y="1428736"/>
            <a:ext cx="8229600" cy="4525963"/>
          </a:xfrm>
        </p:spPr>
        <p:txBody>
          <a:bodyPr>
            <a:noAutofit/>
          </a:bodyPr>
          <a:lstStyle/>
          <a:p>
            <a:pPr algn="just"/>
            <a:r>
              <a:rPr lang="en-US" altLang="en-US" sz="2400" dirty="0" smtClean="0">
                <a:cs typeface="Times New Roman" pitchFamily="18" charset="0"/>
              </a:rPr>
              <a:t>Occurs in 1 to 5% of cases. </a:t>
            </a:r>
          </a:p>
          <a:p>
            <a:pPr algn="just"/>
            <a:r>
              <a:rPr lang="en-US" altLang="en-US" sz="2400" dirty="0" smtClean="0">
                <a:cs typeface="Times New Roman" pitchFamily="18" charset="0"/>
              </a:rPr>
              <a:t>It is typically </a:t>
            </a:r>
            <a:r>
              <a:rPr lang="en-US" altLang="en-US" sz="2400" b="1" dirty="0" smtClean="0">
                <a:solidFill>
                  <a:srgbClr val="0070C0"/>
                </a:solidFill>
                <a:cs typeface="Times New Roman" pitchFamily="18" charset="0"/>
              </a:rPr>
              <a:t>develops</a:t>
            </a:r>
            <a:r>
              <a:rPr lang="en-US" altLang="en-US" sz="2400" dirty="0" smtClean="0">
                <a:cs typeface="Times New Roman" pitchFamily="18" charset="0"/>
              </a:rPr>
              <a:t> in persons with </a:t>
            </a:r>
            <a:r>
              <a:rPr lang="en-US" altLang="en-US" sz="2400" b="1" dirty="0" smtClean="0">
                <a:solidFill>
                  <a:srgbClr val="0070C0"/>
                </a:solidFill>
                <a:cs typeface="Times New Roman" pitchFamily="18" charset="0"/>
              </a:rPr>
              <a:t>pre-existing cardiac valvular disease</a:t>
            </a:r>
            <a:r>
              <a:rPr lang="en-US" altLang="en-US" sz="2400" dirty="0" smtClean="0">
                <a:cs typeface="Times New Roman" pitchFamily="18" charset="0"/>
              </a:rPr>
              <a:t>, </a:t>
            </a:r>
            <a:r>
              <a:rPr lang="en-US" altLang="en-US" sz="2400" b="1" dirty="0" smtClean="0">
                <a:solidFill>
                  <a:srgbClr val="0070C0"/>
                </a:solidFill>
                <a:cs typeface="Times New Roman" pitchFamily="18" charset="0"/>
              </a:rPr>
              <a:t>Immunocompromised</a:t>
            </a:r>
            <a:r>
              <a:rPr lang="en-US" altLang="en-US" sz="2400" dirty="0" smtClean="0">
                <a:cs typeface="Times New Roman" pitchFamily="18" charset="0"/>
              </a:rPr>
              <a:t> persons and </a:t>
            </a:r>
            <a:r>
              <a:rPr lang="en-US" altLang="en-US" sz="2400" b="1" dirty="0" smtClean="0">
                <a:solidFill>
                  <a:srgbClr val="0070C0"/>
                </a:solidFill>
                <a:cs typeface="Times New Roman" pitchFamily="18" charset="0"/>
              </a:rPr>
              <a:t>pregnant</a:t>
            </a:r>
            <a:r>
              <a:rPr lang="en-US" altLang="en-US" sz="2400" dirty="0" smtClean="0">
                <a:cs typeface="Times New Roman" pitchFamily="18" charset="0"/>
              </a:rPr>
              <a:t> women</a:t>
            </a:r>
          </a:p>
          <a:p>
            <a:pPr algn="just"/>
            <a:r>
              <a:rPr lang="en-US" altLang="en-US" sz="2400" dirty="0" smtClean="0">
                <a:cs typeface="Times New Roman" pitchFamily="18" charset="0"/>
              </a:rPr>
              <a:t>Endocarditis is the major clinical presentation and accounts for 60 to 70% of all chronic Q fever cases.</a:t>
            </a:r>
          </a:p>
          <a:p>
            <a:pPr algn="just"/>
            <a:r>
              <a:rPr lang="en-US" altLang="en-US" sz="2400" dirty="0" smtClean="0">
                <a:cs typeface="Times New Roman" pitchFamily="18" charset="0"/>
              </a:rPr>
              <a:t>Infection can also affect the liver causing granulomatous hepatitis or cirrhosis. Kupffer cells are considered to be target cells for </a:t>
            </a:r>
            <a:r>
              <a:rPr lang="en-US" altLang="en-US" sz="2400" i="1" dirty="0" smtClean="0">
                <a:cs typeface="Times New Roman" pitchFamily="18" charset="0"/>
              </a:rPr>
              <a:t>C. burnetii</a:t>
            </a:r>
            <a:r>
              <a:rPr lang="en-US" altLang="en-US" sz="2400" dirty="0" smtClean="0">
                <a:cs typeface="Times New Roman" pitchFamily="18" charset="0"/>
              </a:rPr>
              <a:t>.</a:t>
            </a:r>
          </a:p>
          <a:p>
            <a:pPr algn="just"/>
            <a:r>
              <a:rPr lang="en-US" altLang="en-US" sz="2400" dirty="0" smtClean="0">
                <a:cs typeface="Times New Roman" pitchFamily="18" charset="0"/>
              </a:rPr>
              <a:t>Involvement in bone has also been reported. </a:t>
            </a:r>
          </a:p>
          <a:p>
            <a:pPr algn="just"/>
            <a:endParaRPr lang="en-US" altLang="en-US" sz="2400" dirty="0" smtClean="0">
              <a:cs typeface="Times New Roman" pitchFamily="18" charset="0"/>
            </a:endParaRPr>
          </a:p>
        </p:txBody>
      </p:sp>
      <p:sp>
        <p:nvSpPr>
          <p:cNvPr id="5" name="Rectangle 8"/>
          <p:cNvSpPr txBox="1">
            <a:spLocks noChangeArrowheads="1"/>
          </p:cNvSpPr>
          <p:nvPr/>
        </p:nvSpPr>
        <p:spPr>
          <a:xfrm>
            <a:off x="0" y="928670"/>
            <a:ext cx="4286280" cy="571504"/>
          </a:xfrm>
          <a:prstGeom prst="rect">
            <a:avLst/>
          </a:prstGeom>
        </p:spPr>
        <p:txBody>
          <a:bodyPr vert="horz" lIns="91440" tIns="45720" rIns="91440" bIns="45720" rtlCol="0" anchor="ctr">
            <a:normAutofit fontScale="90000" lnSpcReduction="20000"/>
          </a:bodyPr>
          <a:lstStyle/>
          <a:p>
            <a:pPr lvl="0" algn="ctr">
              <a:spcBef>
                <a:spcPct val="0"/>
              </a:spcBef>
            </a:pPr>
            <a:r>
              <a:rPr lang="en-US" altLang="en-US" sz="4000" b="1" dirty="0" smtClean="0"/>
              <a:t>Chronic Disease</a:t>
            </a:r>
            <a:endParaRPr kumimoji="0" lang="en-US" alt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Rectangle 14"/>
          <p:cNvSpPr txBox="1">
            <a:spLocks noChangeArrowheads="1"/>
          </p:cNvSpPr>
          <p:nvPr/>
        </p:nvSpPr>
        <p:spPr>
          <a:xfrm>
            <a:off x="1928794" y="71414"/>
            <a:ext cx="4429156" cy="785818"/>
          </a:xfrm>
          <a:prstGeom prst="rect">
            <a:avLst/>
          </a:prstGeom>
          <a:solidFill>
            <a:srgbClr val="FFC000"/>
          </a:solidFill>
        </p:spPr>
        <p:txBody>
          <a:bodyPr vert="horz" lIns="91440" tIns="45720" rIns="91440" bIns="45720" rtlCol="0" anchor="ctr">
            <a:normAutofit fontScale="97500"/>
          </a:bodyPr>
          <a:lstStyle/>
          <a:p>
            <a:pPr algn="ctr">
              <a:spcBef>
                <a:spcPct val="0"/>
              </a:spcBef>
              <a:buFontTx/>
              <a:buNone/>
              <a:defRPr/>
            </a:pPr>
            <a:r>
              <a:rPr lang="en-US" altLang="en-US" sz="4400" dirty="0" smtClean="0"/>
              <a:t>Human Disease</a:t>
            </a:r>
            <a:endParaRPr lang="en-US" altLang="en-US" sz="4300" b="1" dirty="0" smtClean="0">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12" dur="500"/>
                                        <p:tgtEl>
                                          <p:spTgt spid="49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9155">
                                            <p:txEl>
                                              <p:pRg st="1" end="1"/>
                                            </p:txEl>
                                          </p:spTgt>
                                        </p:tgtEl>
                                        <p:attrNameLst>
                                          <p:attrName>style.visibility</p:attrName>
                                        </p:attrNameLst>
                                      </p:cBhvr>
                                      <p:to>
                                        <p:strVal val="visible"/>
                                      </p:to>
                                    </p:set>
                                    <p:animEffect transition="in" filter="blinds(horizontal)">
                                      <p:cBhvr>
                                        <p:cTn id="17" dur="500"/>
                                        <p:tgtEl>
                                          <p:spTgt spid="491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22" dur="500"/>
                                        <p:tgtEl>
                                          <p:spTgt spid="491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9155">
                                            <p:txEl>
                                              <p:pRg st="3" end="3"/>
                                            </p:txEl>
                                          </p:spTgt>
                                        </p:tgtEl>
                                        <p:attrNameLst>
                                          <p:attrName>style.visibility</p:attrName>
                                        </p:attrNameLst>
                                      </p:cBhvr>
                                      <p:to>
                                        <p:strVal val="visible"/>
                                      </p:to>
                                    </p:set>
                                    <p:animEffect transition="in" filter="blinds(horizontal)">
                                      <p:cBhvr>
                                        <p:cTn id="27" dur="500"/>
                                        <p:tgtEl>
                                          <p:spTgt spid="491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9155">
                                            <p:txEl>
                                              <p:pRg st="4" end="4"/>
                                            </p:txEl>
                                          </p:spTgt>
                                        </p:tgtEl>
                                        <p:attrNameLst>
                                          <p:attrName>style.visibility</p:attrName>
                                        </p:attrNameLst>
                                      </p:cBhvr>
                                      <p:to>
                                        <p:strVal val="visible"/>
                                      </p:to>
                                    </p:set>
                                    <p:animEffect transition="in" filter="blinds(horizontal)">
                                      <p:cBhvr>
                                        <p:cTn id="32"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9"/>
          <p:cNvSpPr>
            <a:spLocks noGrp="1" noChangeArrowheads="1"/>
          </p:cNvSpPr>
          <p:nvPr>
            <p:ph type="body" idx="4294967295"/>
          </p:nvPr>
        </p:nvSpPr>
        <p:spPr>
          <a:xfrm>
            <a:off x="214282" y="614375"/>
            <a:ext cx="4572032" cy="5386393"/>
          </a:xfrm>
          <a:solidFill>
            <a:schemeClr val="bg2">
              <a:lumMod val="90000"/>
            </a:schemeClr>
          </a:solidFill>
        </p:spPr>
        <p:txBody>
          <a:bodyPr>
            <a:noAutofit/>
          </a:bodyPr>
          <a:lstStyle/>
          <a:p>
            <a:pPr algn="just">
              <a:buNone/>
            </a:pPr>
            <a:r>
              <a:rPr lang="en-US" altLang="en-US" sz="2800" b="1" dirty="0" smtClean="0">
                <a:solidFill>
                  <a:srgbClr val="FF0000"/>
                </a:solidFill>
              </a:rPr>
              <a:t>Risk to Pregnant Women</a:t>
            </a:r>
          </a:p>
          <a:p>
            <a:pPr algn="just" eaLnBrk="1" hangingPunct="1"/>
            <a:r>
              <a:rPr lang="en-US" altLang="en-US" sz="2400" dirty="0" smtClean="0"/>
              <a:t>Most asymptomatic</a:t>
            </a:r>
          </a:p>
          <a:p>
            <a:pPr algn="just" eaLnBrk="1" hangingPunct="1"/>
            <a:r>
              <a:rPr lang="en-US" altLang="en-US" sz="2400" dirty="0" err="1" smtClean="0"/>
              <a:t>Transplacental</a:t>
            </a:r>
            <a:r>
              <a:rPr lang="en-US" altLang="en-US" sz="2400" dirty="0" smtClean="0"/>
              <a:t> transmission</a:t>
            </a:r>
          </a:p>
          <a:p>
            <a:pPr algn="just" eaLnBrk="1" hangingPunct="1"/>
            <a:r>
              <a:rPr lang="en-US" altLang="en-US" sz="2400" dirty="0" smtClean="0"/>
              <a:t>Reported complications</a:t>
            </a:r>
          </a:p>
          <a:p>
            <a:pPr lvl="1" algn="just" eaLnBrk="1" hangingPunct="1"/>
            <a:r>
              <a:rPr lang="en-US" altLang="en-US" sz="2400" dirty="0" smtClean="0"/>
              <a:t>In-utero death</a:t>
            </a:r>
          </a:p>
          <a:p>
            <a:pPr lvl="1" algn="just" eaLnBrk="1" hangingPunct="1"/>
            <a:r>
              <a:rPr lang="en-US" altLang="en-US" sz="2400" dirty="0" smtClean="0"/>
              <a:t>Premature birth</a:t>
            </a:r>
          </a:p>
          <a:p>
            <a:pPr lvl="1" algn="just" eaLnBrk="1" hangingPunct="1"/>
            <a:r>
              <a:rPr lang="en-US" altLang="en-US" sz="2400" dirty="0" smtClean="0"/>
              <a:t>Low birth weight</a:t>
            </a:r>
          </a:p>
          <a:p>
            <a:pPr lvl="1" algn="just" eaLnBrk="1" hangingPunct="1"/>
            <a:r>
              <a:rPr lang="en-US" altLang="en-US" sz="2400" dirty="0" smtClean="0"/>
              <a:t>Placentitis</a:t>
            </a:r>
          </a:p>
          <a:p>
            <a:pPr algn="just"/>
            <a:r>
              <a:rPr lang="en-US" altLang="en-US" sz="2400" dirty="0" smtClean="0"/>
              <a:t>Pregnants may pose a degree of risk to medical staff</a:t>
            </a:r>
          </a:p>
        </p:txBody>
      </p:sp>
      <p:sp>
        <p:nvSpPr>
          <p:cNvPr id="6" name="Rectangle 14"/>
          <p:cNvSpPr txBox="1">
            <a:spLocks noChangeArrowheads="1"/>
          </p:cNvSpPr>
          <p:nvPr/>
        </p:nvSpPr>
        <p:spPr>
          <a:xfrm>
            <a:off x="285720" y="71414"/>
            <a:ext cx="4429156" cy="500066"/>
          </a:xfrm>
          <a:prstGeom prst="rect">
            <a:avLst/>
          </a:prstGeom>
          <a:solidFill>
            <a:srgbClr val="FFC000"/>
          </a:solidFill>
        </p:spPr>
        <p:txBody>
          <a:bodyPr vert="horz" lIns="91440" tIns="45720" rIns="91440" bIns="45720" rtlCol="0" anchor="ctr">
            <a:noAutofit/>
          </a:bodyPr>
          <a:lstStyle/>
          <a:p>
            <a:pPr algn="ctr">
              <a:spcBef>
                <a:spcPct val="0"/>
              </a:spcBef>
              <a:buFontTx/>
              <a:buNone/>
              <a:defRPr/>
            </a:pPr>
            <a:r>
              <a:rPr lang="en-US" altLang="en-US" sz="4000" dirty="0" smtClean="0"/>
              <a:t>Human Disease</a:t>
            </a:r>
            <a:endParaRPr lang="en-US" altLang="en-US" sz="3600" b="1" dirty="0" smtClean="0">
              <a:latin typeface="+mj-lt"/>
              <a:ea typeface="+mj-ea"/>
              <a:cs typeface="+mj-cs"/>
            </a:endParaRPr>
          </a:p>
        </p:txBody>
      </p:sp>
      <p:sp>
        <p:nvSpPr>
          <p:cNvPr id="7" name="Rectangle 11"/>
          <p:cNvSpPr txBox="1">
            <a:spLocks noChangeArrowheads="1"/>
          </p:cNvSpPr>
          <p:nvPr/>
        </p:nvSpPr>
        <p:spPr>
          <a:xfrm>
            <a:off x="4902199" y="614375"/>
            <a:ext cx="4098957" cy="5386393"/>
          </a:xfrm>
          <a:prstGeom prst="rect">
            <a:avLst/>
          </a:prstGeom>
          <a:solidFill>
            <a:schemeClr val="accent6">
              <a:lumMod val="40000"/>
              <a:lumOff val="60000"/>
            </a:schemeClr>
          </a:solidFill>
        </p:spPr>
        <p:txBody>
          <a:bodyPr vert="horz" lIns="91440" tIns="45720" rIns="91440" bIns="45720" rtlCol="0">
            <a:normAutofit/>
          </a:bodyPr>
          <a:lstStyle/>
          <a:p>
            <a:pPr marL="342900" lvl="0" indent="-342900">
              <a:lnSpc>
                <a:spcPct val="90000"/>
              </a:lnSpc>
              <a:spcBef>
                <a:spcPct val="20000"/>
              </a:spcBef>
            </a:pPr>
            <a:r>
              <a:rPr lang="en-US" altLang="en-US" sz="2800" b="1" dirty="0" smtClean="0">
                <a:solidFill>
                  <a:srgbClr val="FF0000"/>
                </a:solidFill>
              </a:rPr>
              <a:t>Animal Disease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altLang="en-US" sz="3200" b="0" i="0" u="none" strike="noStrike" kern="1200" cap="none" spc="0" normalizeH="0" baseline="0" noProof="0" dirty="0" smtClean="0">
                <a:ln>
                  <a:noFill/>
                </a:ln>
                <a:solidFill>
                  <a:schemeClr val="tx1"/>
                </a:solidFill>
                <a:effectLst/>
                <a:uLnTx/>
                <a:uFillTx/>
                <a:latin typeface="+mn-lt"/>
                <a:ea typeface="+mn-ea"/>
                <a:cs typeface="+mn-cs"/>
              </a:rPr>
              <a:t>Sheep, cattle, goats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May be asymptomatic</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Reproductive failure</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chemeClr val="tx1"/>
                </a:solidFill>
                <a:effectLst/>
                <a:uLnTx/>
                <a:uFillTx/>
                <a:latin typeface="+mn-lt"/>
                <a:ea typeface="+mn-ea"/>
                <a:cs typeface="+mn-cs"/>
              </a:rPr>
              <a:t>Abortions</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chemeClr val="tx1"/>
                </a:solidFill>
                <a:effectLst/>
                <a:uLnTx/>
                <a:uFillTx/>
                <a:latin typeface="+mn-lt"/>
                <a:ea typeface="+mn-ea"/>
                <a:cs typeface="+mn-cs"/>
              </a:rPr>
              <a:t>Stillbirths</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chemeClr val="tx1"/>
                </a:solidFill>
                <a:effectLst/>
                <a:uLnTx/>
                <a:uFillTx/>
                <a:latin typeface="+mn-lt"/>
                <a:ea typeface="+mn-ea"/>
                <a:cs typeface="+mn-cs"/>
              </a:rPr>
              <a:t>Infertility</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chemeClr val="tx1"/>
                </a:solidFill>
                <a:effectLst/>
                <a:uLnTx/>
                <a:uFillTx/>
                <a:latin typeface="+mn-lt"/>
                <a:ea typeface="+mn-ea"/>
                <a:cs typeface="+mn-cs"/>
              </a:rPr>
              <a:t>Weak newborns</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chemeClr val="tx1"/>
                </a:solidFill>
                <a:effectLst/>
                <a:uLnTx/>
                <a:uFillTx/>
                <a:latin typeface="+mn-lt"/>
                <a:ea typeface="+mn-ea"/>
                <a:cs typeface="+mn-cs"/>
              </a:rPr>
              <a:t>Low birth weights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Carrier state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checkerboard(across)">
                                      <p:cBhvr>
                                        <p:cTn id="7" dur="500"/>
                                        <p:tgtEl>
                                          <p:spTgt spid="50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Effect transition="in" filter="blinds(horizontal)">
                                      <p:cBhvr>
                                        <p:cTn id="12" dur="500"/>
                                        <p:tgtEl>
                                          <p:spTgt spid="50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181">
                                            <p:txEl>
                                              <p:pRg st="2" end="2"/>
                                            </p:txEl>
                                          </p:spTgt>
                                        </p:tgtEl>
                                        <p:attrNameLst>
                                          <p:attrName>style.visibility</p:attrName>
                                        </p:attrNameLst>
                                      </p:cBhvr>
                                      <p:to>
                                        <p:strVal val="visible"/>
                                      </p:to>
                                    </p:set>
                                    <p:animEffect transition="in" filter="blinds(horizontal)">
                                      <p:cBhvr>
                                        <p:cTn id="17" dur="500"/>
                                        <p:tgtEl>
                                          <p:spTgt spid="50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0181">
                                            <p:txEl>
                                              <p:pRg st="3" end="3"/>
                                            </p:txEl>
                                          </p:spTgt>
                                        </p:tgtEl>
                                        <p:attrNameLst>
                                          <p:attrName>style.visibility</p:attrName>
                                        </p:attrNameLst>
                                      </p:cBhvr>
                                      <p:to>
                                        <p:strVal val="visible"/>
                                      </p:to>
                                    </p:set>
                                    <p:animEffect transition="in" filter="blinds(horizontal)">
                                      <p:cBhvr>
                                        <p:cTn id="22" dur="500"/>
                                        <p:tgtEl>
                                          <p:spTgt spid="501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0181">
                                            <p:txEl>
                                              <p:pRg st="4" end="4"/>
                                            </p:txEl>
                                          </p:spTgt>
                                        </p:tgtEl>
                                        <p:attrNameLst>
                                          <p:attrName>style.visibility</p:attrName>
                                        </p:attrNameLst>
                                      </p:cBhvr>
                                      <p:to>
                                        <p:strVal val="visible"/>
                                      </p:to>
                                    </p:set>
                                    <p:animEffect transition="in" filter="blinds(horizontal)">
                                      <p:cBhvr>
                                        <p:cTn id="27" dur="500"/>
                                        <p:tgtEl>
                                          <p:spTgt spid="50181">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0181">
                                            <p:txEl>
                                              <p:pRg st="5" end="5"/>
                                            </p:txEl>
                                          </p:spTgt>
                                        </p:tgtEl>
                                        <p:attrNameLst>
                                          <p:attrName>style.visibility</p:attrName>
                                        </p:attrNameLst>
                                      </p:cBhvr>
                                      <p:to>
                                        <p:strVal val="visible"/>
                                      </p:to>
                                    </p:set>
                                    <p:animEffect transition="in" filter="blinds(horizontal)">
                                      <p:cBhvr>
                                        <p:cTn id="30" dur="500"/>
                                        <p:tgtEl>
                                          <p:spTgt spid="50181">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0181">
                                            <p:txEl>
                                              <p:pRg st="6" end="6"/>
                                            </p:txEl>
                                          </p:spTgt>
                                        </p:tgtEl>
                                        <p:attrNameLst>
                                          <p:attrName>style.visibility</p:attrName>
                                        </p:attrNameLst>
                                      </p:cBhvr>
                                      <p:to>
                                        <p:strVal val="visible"/>
                                      </p:to>
                                    </p:set>
                                    <p:animEffect transition="in" filter="blinds(horizontal)">
                                      <p:cBhvr>
                                        <p:cTn id="33" dur="500"/>
                                        <p:tgtEl>
                                          <p:spTgt spid="50181">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0181">
                                            <p:txEl>
                                              <p:pRg st="7" end="7"/>
                                            </p:txEl>
                                          </p:spTgt>
                                        </p:tgtEl>
                                        <p:attrNameLst>
                                          <p:attrName>style.visibility</p:attrName>
                                        </p:attrNameLst>
                                      </p:cBhvr>
                                      <p:to>
                                        <p:strVal val="visible"/>
                                      </p:to>
                                    </p:set>
                                    <p:animEffect transition="in" filter="blinds(horizontal)">
                                      <p:cBhvr>
                                        <p:cTn id="36" dur="500"/>
                                        <p:tgtEl>
                                          <p:spTgt spid="5018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50181">
                                            <p:txEl>
                                              <p:pRg st="8" end="8"/>
                                            </p:txEl>
                                          </p:spTgt>
                                        </p:tgtEl>
                                        <p:attrNameLst>
                                          <p:attrName>style.visibility</p:attrName>
                                        </p:attrNameLst>
                                      </p:cBhvr>
                                      <p:to>
                                        <p:strVal val="visible"/>
                                      </p:to>
                                    </p:set>
                                    <p:animEffect transition="in" filter="diamond(in)">
                                      <p:cBhvr>
                                        <p:cTn id="41" dur="2000"/>
                                        <p:tgtEl>
                                          <p:spTgt spid="5018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blinds(horizontal)">
                                      <p:cBhvr>
                                        <p:cTn id="46" dur="5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blinds(horizontal)">
                                      <p:cBhvr>
                                        <p:cTn id="51" dur="500"/>
                                        <p:tgtEl>
                                          <p:spTgt spid="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blinds(horizontal)">
                                      <p:cBhvr>
                                        <p:cTn id="56" dur="500"/>
                                        <p:tgtEl>
                                          <p:spTgt spid="7">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blinds(horizontal)">
                                      <p:cBhvr>
                                        <p:cTn id="61" dur="500"/>
                                        <p:tgtEl>
                                          <p:spTgt spid="7">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7">
                                            <p:txEl>
                                              <p:pRg st="4" end="4"/>
                                            </p:txEl>
                                          </p:spTgt>
                                        </p:tgtEl>
                                        <p:attrNameLst>
                                          <p:attrName>style.visibility</p:attrName>
                                        </p:attrNameLst>
                                      </p:cBhvr>
                                      <p:to>
                                        <p:strVal val="visible"/>
                                      </p:to>
                                    </p:set>
                                    <p:animEffect transition="in" filter="blinds(horizontal)">
                                      <p:cBhvr>
                                        <p:cTn id="66" dur="500"/>
                                        <p:tgtEl>
                                          <p:spTgt spid="7">
                                            <p:txEl>
                                              <p:pRg st="4" end="4"/>
                                            </p:txEl>
                                          </p:spTgt>
                                        </p:tgtEl>
                                      </p:cBhvr>
                                    </p:animEffect>
                                  </p:childTnLst>
                                </p:cTn>
                              </p:par>
                              <p:par>
                                <p:cTn id="67" presetID="3" presetClass="entr" presetSubtype="10" fill="hold" nodeType="withEffect">
                                  <p:stCondLst>
                                    <p:cond delay="0"/>
                                  </p:stCondLst>
                                  <p:childTnLst>
                                    <p:set>
                                      <p:cBhvr>
                                        <p:cTn id="68" dur="1" fill="hold">
                                          <p:stCondLst>
                                            <p:cond delay="0"/>
                                          </p:stCondLst>
                                        </p:cTn>
                                        <p:tgtEl>
                                          <p:spTgt spid="7">
                                            <p:txEl>
                                              <p:pRg st="5" end="5"/>
                                            </p:txEl>
                                          </p:spTgt>
                                        </p:tgtEl>
                                        <p:attrNameLst>
                                          <p:attrName>style.visibility</p:attrName>
                                        </p:attrNameLst>
                                      </p:cBhvr>
                                      <p:to>
                                        <p:strVal val="visible"/>
                                      </p:to>
                                    </p:set>
                                    <p:animEffect transition="in" filter="blinds(horizontal)">
                                      <p:cBhvr>
                                        <p:cTn id="69" dur="500"/>
                                        <p:tgtEl>
                                          <p:spTgt spid="7">
                                            <p:txEl>
                                              <p:pRg st="5" end="5"/>
                                            </p:txEl>
                                          </p:spTgt>
                                        </p:tgtEl>
                                      </p:cBhvr>
                                    </p:animEffect>
                                  </p:childTnLst>
                                </p:cTn>
                              </p:par>
                              <p:par>
                                <p:cTn id="70" presetID="3" presetClass="entr" presetSubtype="10" fill="hold" nodeType="with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blinds(horizontal)">
                                      <p:cBhvr>
                                        <p:cTn id="72" dur="500"/>
                                        <p:tgtEl>
                                          <p:spTgt spid="7">
                                            <p:txEl>
                                              <p:pRg st="6" end="6"/>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7">
                                            <p:txEl>
                                              <p:pRg st="7" end="7"/>
                                            </p:txEl>
                                          </p:spTgt>
                                        </p:tgtEl>
                                        <p:attrNameLst>
                                          <p:attrName>style.visibility</p:attrName>
                                        </p:attrNameLst>
                                      </p:cBhvr>
                                      <p:to>
                                        <p:strVal val="visible"/>
                                      </p:to>
                                    </p:set>
                                    <p:animEffect transition="in" filter="blinds(horizontal)">
                                      <p:cBhvr>
                                        <p:cTn id="75" dur="500"/>
                                        <p:tgtEl>
                                          <p:spTgt spid="7">
                                            <p:txEl>
                                              <p:pRg st="7" end="7"/>
                                            </p:txEl>
                                          </p:spTgt>
                                        </p:tgtEl>
                                      </p:cBhvr>
                                    </p:animEffect>
                                  </p:childTnLst>
                                </p:cTn>
                              </p:par>
                              <p:par>
                                <p:cTn id="76" presetID="3" presetClass="entr" presetSubtype="10" fill="hold" nodeType="withEffect">
                                  <p:stCondLst>
                                    <p:cond delay="0"/>
                                  </p:stCondLst>
                                  <p:childTnLst>
                                    <p:set>
                                      <p:cBhvr>
                                        <p:cTn id="77" dur="1" fill="hold">
                                          <p:stCondLst>
                                            <p:cond delay="0"/>
                                          </p:stCondLst>
                                        </p:cTn>
                                        <p:tgtEl>
                                          <p:spTgt spid="7">
                                            <p:txEl>
                                              <p:pRg st="8" end="8"/>
                                            </p:txEl>
                                          </p:spTgt>
                                        </p:tgtEl>
                                        <p:attrNameLst>
                                          <p:attrName>style.visibility</p:attrName>
                                        </p:attrNameLst>
                                      </p:cBhvr>
                                      <p:to>
                                        <p:strVal val="visible"/>
                                      </p:to>
                                    </p:set>
                                    <p:animEffect transition="in" filter="blinds(horizontal)">
                                      <p:cBhvr>
                                        <p:cTn id="78" dur="500"/>
                                        <p:tgtEl>
                                          <p:spTgt spid="7">
                                            <p:txEl>
                                              <p:pRg st="8" end="8"/>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7">
                                            <p:txEl>
                                              <p:pRg st="9" end="9"/>
                                            </p:txEl>
                                          </p:spTgt>
                                        </p:tgtEl>
                                        <p:attrNameLst>
                                          <p:attrName>style.visibility</p:attrName>
                                        </p:attrNameLst>
                                      </p:cBhvr>
                                      <p:to>
                                        <p:strVal val="visible"/>
                                      </p:to>
                                    </p:set>
                                    <p:animEffect transition="in" filter="blinds(horizontal)">
                                      <p:cBhvr>
                                        <p:cTn id="8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142844" y="2357430"/>
            <a:ext cx="1019175" cy="771525"/>
          </a:xfrm>
          <a:prstGeom prst="rect">
            <a:avLst/>
          </a:prstGeom>
          <a:noFill/>
          <a:ln w="9525">
            <a:noFill/>
            <a:miter lim="800000"/>
            <a:headEnd/>
            <a:tailEnd/>
          </a:ln>
          <a:effectLst/>
        </p:spPr>
      </p:pic>
      <p:pic>
        <p:nvPicPr>
          <p:cNvPr id="64515" name="Picture 3"/>
          <p:cNvPicPr>
            <a:picLocks noChangeAspect="1" noChangeArrowheads="1"/>
          </p:cNvPicPr>
          <p:nvPr/>
        </p:nvPicPr>
        <p:blipFill>
          <a:blip r:embed="rId3" cstate="print"/>
          <a:srcRect/>
          <a:stretch>
            <a:fillRect/>
          </a:stretch>
        </p:blipFill>
        <p:spPr bwMode="auto">
          <a:xfrm>
            <a:off x="1285852" y="2000240"/>
            <a:ext cx="1000125" cy="1095375"/>
          </a:xfrm>
          <a:prstGeom prst="rect">
            <a:avLst/>
          </a:prstGeom>
          <a:noFill/>
          <a:ln w="9525">
            <a:noFill/>
            <a:miter lim="800000"/>
            <a:headEnd/>
            <a:tailEnd/>
          </a:ln>
          <a:effectLst/>
        </p:spPr>
      </p:pic>
      <p:pic>
        <p:nvPicPr>
          <p:cNvPr id="64516" name="Picture 4"/>
          <p:cNvPicPr>
            <a:picLocks noChangeAspect="1" noChangeArrowheads="1"/>
          </p:cNvPicPr>
          <p:nvPr/>
        </p:nvPicPr>
        <p:blipFill>
          <a:blip r:embed="rId4" cstate="print"/>
          <a:srcRect/>
          <a:stretch>
            <a:fillRect/>
          </a:stretch>
        </p:blipFill>
        <p:spPr bwMode="auto">
          <a:xfrm>
            <a:off x="2500298" y="1714488"/>
            <a:ext cx="1257300" cy="1876425"/>
          </a:xfrm>
          <a:prstGeom prst="rect">
            <a:avLst/>
          </a:prstGeom>
          <a:noFill/>
          <a:ln w="9525">
            <a:noFill/>
            <a:miter lim="800000"/>
            <a:headEnd/>
            <a:tailEnd/>
          </a:ln>
          <a:effectLst/>
        </p:spPr>
      </p:pic>
      <p:pic>
        <p:nvPicPr>
          <p:cNvPr id="64517" name="Picture 5"/>
          <p:cNvPicPr>
            <a:picLocks noChangeAspect="1" noChangeArrowheads="1"/>
          </p:cNvPicPr>
          <p:nvPr/>
        </p:nvPicPr>
        <p:blipFill>
          <a:blip r:embed="rId5" cstate="print"/>
          <a:srcRect/>
          <a:stretch>
            <a:fillRect/>
          </a:stretch>
        </p:blipFill>
        <p:spPr bwMode="auto">
          <a:xfrm>
            <a:off x="2428860" y="928670"/>
            <a:ext cx="1571625" cy="762000"/>
          </a:xfrm>
          <a:prstGeom prst="rect">
            <a:avLst/>
          </a:prstGeom>
          <a:noFill/>
          <a:ln w="9525">
            <a:noFill/>
            <a:miter lim="800000"/>
            <a:headEnd/>
            <a:tailEnd/>
          </a:ln>
          <a:effectLst/>
        </p:spPr>
      </p:pic>
      <p:pic>
        <p:nvPicPr>
          <p:cNvPr id="64518" name="Picture 6"/>
          <p:cNvPicPr>
            <a:picLocks noChangeAspect="1" noChangeArrowheads="1"/>
          </p:cNvPicPr>
          <p:nvPr/>
        </p:nvPicPr>
        <p:blipFill>
          <a:blip r:embed="rId6" cstate="print"/>
          <a:srcRect/>
          <a:stretch>
            <a:fillRect/>
          </a:stretch>
        </p:blipFill>
        <p:spPr bwMode="auto">
          <a:xfrm>
            <a:off x="2500298" y="3571876"/>
            <a:ext cx="1495425" cy="695325"/>
          </a:xfrm>
          <a:prstGeom prst="rect">
            <a:avLst/>
          </a:prstGeom>
          <a:noFill/>
          <a:ln w="9525">
            <a:noFill/>
            <a:miter lim="800000"/>
            <a:headEnd/>
            <a:tailEnd/>
          </a:ln>
          <a:effectLst/>
        </p:spPr>
      </p:pic>
      <p:pic>
        <p:nvPicPr>
          <p:cNvPr id="64519" name="Picture 7"/>
          <p:cNvPicPr>
            <a:picLocks noChangeAspect="1" noChangeArrowheads="1"/>
          </p:cNvPicPr>
          <p:nvPr/>
        </p:nvPicPr>
        <p:blipFill>
          <a:blip r:embed="rId7" cstate="print"/>
          <a:srcRect/>
          <a:stretch>
            <a:fillRect/>
          </a:stretch>
        </p:blipFill>
        <p:spPr bwMode="auto">
          <a:xfrm>
            <a:off x="1643042" y="4286256"/>
            <a:ext cx="3419475" cy="1609725"/>
          </a:xfrm>
          <a:prstGeom prst="rect">
            <a:avLst/>
          </a:prstGeom>
          <a:noFill/>
          <a:ln w="9525">
            <a:noFill/>
            <a:miter lim="800000"/>
            <a:headEnd/>
            <a:tailEnd/>
          </a:ln>
          <a:effectLst/>
        </p:spPr>
      </p:pic>
      <p:pic>
        <p:nvPicPr>
          <p:cNvPr id="64521" name="Picture 9"/>
          <p:cNvPicPr>
            <a:picLocks noChangeAspect="1" noChangeArrowheads="1"/>
          </p:cNvPicPr>
          <p:nvPr/>
        </p:nvPicPr>
        <p:blipFill>
          <a:blip r:embed="rId8" cstate="print"/>
          <a:srcRect/>
          <a:stretch>
            <a:fillRect/>
          </a:stretch>
        </p:blipFill>
        <p:spPr bwMode="auto">
          <a:xfrm>
            <a:off x="5643570" y="1285877"/>
            <a:ext cx="2914650" cy="1323975"/>
          </a:xfrm>
          <a:prstGeom prst="rect">
            <a:avLst/>
          </a:prstGeom>
          <a:noFill/>
          <a:ln w="9525">
            <a:noFill/>
            <a:miter lim="800000"/>
            <a:headEnd/>
            <a:tailEnd/>
          </a:ln>
          <a:effectLst/>
        </p:spPr>
      </p:pic>
      <p:pic>
        <p:nvPicPr>
          <p:cNvPr id="64522" name="Picture 10"/>
          <p:cNvPicPr>
            <a:picLocks noChangeAspect="1" noChangeArrowheads="1"/>
          </p:cNvPicPr>
          <p:nvPr/>
        </p:nvPicPr>
        <p:blipFill>
          <a:blip r:embed="rId9" cstate="print"/>
          <a:srcRect/>
          <a:stretch>
            <a:fillRect/>
          </a:stretch>
        </p:blipFill>
        <p:spPr bwMode="auto">
          <a:xfrm>
            <a:off x="5834070" y="2609852"/>
            <a:ext cx="2724150" cy="1104900"/>
          </a:xfrm>
          <a:prstGeom prst="rect">
            <a:avLst/>
          </a:prstGeom>
          <a:noFill/>
          <a:ln w="9525">
            <a:noFill/>
            <a:miter lim="800000"/>
            <a:headEnd/>
            <a:tailEnd/>
          </a:ln>
          <a:effectLst/>
        </p:spPr>
      </p:pic>
      <p:pic>
        <p:nvPicPr>
          <p:cNvPr id="13" name="Picture 8"/>
          <p:cNvPicPr>
            <a:picLocks noChangeAspect="1" noChangeArrowheads="1"/>
          </p:cNvPicPr>
          <p:nvPr/>
        </p:nvPicPr>
        <p:blipFill>
          <a:blip r:embed="rId10" cstate="print"/>
          <a:srcRect/>
          <a:stretch>
            <a:fillRect/>
          </a:stretch>
        </p:blipFill>
        <p:spPr bwMode="auto">
          <a:xfrm>
            <a:off x="3929058" y="2000240"/>
            <a:ext cx="1885950" cy="12477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linds(horizontal)">
                                      <p:cBhvr>
                                        <p:cTn id="7" dur="5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blinds(horizontal)">
                                      <p:cBhvr>
                                        <p:cTn id="12" dur="500"/>
                                        <p:tgtEl>
                                          <p:spTgt spid="645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4516"/>
                                        </p:tgtEl>
                                        <p:attrNameLst>
                                          <p:attrName>style.visibility</p:attrName>
                                        </p:attrNameLst>
                                      </p:cBhvr>
                                      <p:to>
                                        <p:strVal val="visible"/>
                                      </p:to>
                                    </p:set>
                                    <p:animEffect transition="in" filter="blinds(horizontal)">
                                      <p:cBhvr>
                                        <p:cTn id="17" dur="500"/>
                                        <p:tgtEl>
                                          <p:spTgt spid="645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4517"/>
                                        </p:tgtEl>
                                        <p:attrNameLst>
                                          <p:attrName>style.visibility</p:attrName>
                                        </p:attrNameLst>
                                      </p:cBhvr>
                                      <p:to>
                                        <p:strVal val="visible"/>
                                      </p:to>
                                    </p:set>
                                    <p:animEffect transition="in" filter="blinds(horizontal)">
                                      <p:cBhvr>
                                        <p:cTn id="22" dur="500"/>
                                        <p:tgtEl>
                                          <p:spTgt spid="645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4518"/>
                                        </p:tgtEl>
                                        <p:attrNameLst>
                                          <p:attrName>style.visibility</p:attrName>
                                        </p:attrNameLst>
                                      </p:cBhvr>
                                      <p:to>
                                        <p:strVal val="visible"/>
                                      </p:to>
                                    </p:set>
                                    <p:animEffect transition="in" filter="blinds(horizontal)">
                                      <p:cBhvr>
                                        <p:cTn id="27" dur="500"/>
                                        <p:tgtEl>
                                          <p:spTgt spid="645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4519"/>
                                        </p:tgtEl>
                                        <p:attrNameLst>
                                          <p:attrName>style.visibility</p:attrName>
                                        </p:attrNameLst>
                                      </p:cBhvr>
                                      <p:to>
                                        <p:strVal val="visible"/>
                                      </p:to>
                                    </p:set>
                                    <p:animEffect transition="in" filter="blinds(horizontal)">
                                      <p:cBhvr>
                                        <p:cTn id="32" dur="500"/>
                                        <p:tgtEl>
                                          <p:spTgt spid="645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4521"/>
                                        </p:tgtEl>
                                        <p:attrNameLst>
                                          <p:attrName>style.visibility</p:attrName>
                                        </p:attrNameLst>
                                      </p:cBhvr>
                                      <p:to>
                                        <p:strVal val="visible"/>
                                      </p:to>
                                    </p:set>
                                    <p:animEffect transition="in" filter="blinds(horizontal)">
                                      <p:cBhvr>
                                        <p:cTn id="42" dur="500"/>
                                        <p:tgtEl>
                                          <p:spTgt spid="645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4522"/>
                                        </p:tgtEl>
                                        <p:attrNameLst>
                                          <p:attrName>style.visibility</p:attrName>
                                        </p:attrNameLst>
                                      </p:cBhvr>
                                      <p:to>
                                        <p:strVal val="visible"/>
                                      </p:to>
                                    </p:set>
                                    <p:animEffect transition="in" filter="blinds(horizontal)">
                                      <p:cBhvr>
                                        <p:cTn id="47" dur="500"/>
                                        <p:tgtEl>
                                          <p:spTgt spid="6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title"/>
          </p:nvPr>
        </p:nvSpPr>
        <p:spPr>
          <a:xfrm>
            <a:off x="2571736" y="71414"/>
            <a:ext cx="4400552" cy="714380"/>
          </a:xfrm>
          <a:solidFill>
            <a:srgbClr val="FFC000"/>
          </a:solidFill>
        </p:spPr>
        <p:txBody>
          <a:bodyPr vert="horz" lIns="91440" tIns="45720" rIns="91440" bIns="45720" rtlCol="0" anchor="ctr">
            <a:noAutofit/>
          </a:bodyPr>
          <a:lstStyle/>
          <a:p>
            <a:pPr>
              <a:defRPr/>
            </a:pPr>
            <a:r>
              <a:rPr lang="en-US" altLang="en-US" b="1" dirty="0" smtClean="0">
                <a:latin typeface="+mn-lt"/>
                <a:ea typeface="+mn-ea"/>
                <a:cs typeface="+mn-cs"/>
              </a:rPr>
              <a:t>Prognosis</a:t>
            </a:r>
          </a:p>
        </p:txBody>
      </p:sp>
      <p:sp>
        <p:nvSpPr>
          <p:cNvPr id="51203" name="Rectangle 7"/>
          <p:cNvSpPr>
            <a:spLocks noGrp="1" noChangeArrowheads="1"/>
          </p:cNvSpPr>
          <p:nvPr>
            <p:ph idx="1"/>
          </p:nvPr>
        </p:nvSpPr>
        <p:spPr>
          <a:xfrm>
            <a:off x="500034" y="857232"/>
            <a:ext cx="8229600" cy="4525963"/>
          </a:xfrm>
        </p:spPr>
        <p:txBody>
          <a:bodyPr>
            <a:noAutofit/>
          </a:bodyPr>
          <a:lstStyle/>
          <a:p>
            <a:pPr algn="just"/>
            <a:r>
              <a:rPr lang="en-US" altLang="en-US" sz="2800" dirty="0" smtClean="0">
                <a:cs typeface="Browallia New" pitchFamily="34" charset="-34"/>
              </a:rPr>
              <a:t>Self-limiting: resolve within 2-14 days. </a:t>
            </a:r>
          </a:p>
          <a:p>
            <a:pPr algn="just"/>
            <a:r>
              <a:rPr lang="en-US" altLang="en-US" sz="2800" dirty="0" smtClean="0">
                <a:cs typeface="Browallia New" pitchFamily="34" charset="-34"/>
              </a:rPr>
              <a:t>50 to 60% of cases are asymptomatic, and complications from the acute form of disease are rare.</a:t>
            </a:r>
          </a:p>
          <a:p>
            <a:pPr algn="just"/>
            <a:r>
              <a:rPr lang="en-US" altLang="en-US" sz="2800" dirty="0" smtClean="0">
                <a:cs typeface="Browallia New" pitchFamily="34" charset="-34"/>
              </a:rPr>
              <a:t>2% of persons infected develop severe disease and require hospitalization.</a:t>
            </a:r>
          </a:p>
          <a:p>
            <a:pPr algn="just"/>
            <a:r>
              <a:rPr lang="en-US" altLang="en-US" sz="2800" dirty="0" smtClean="0">
                <a:cs typeface="Browallia New" pitchFamily="34" charset="-34"/>
              </a:rPr>
              <a:t>The mortality rate is 1% or lower if treated.</a:t>
            </a:r>
          </a:p>
          <a:p>
            <a:pPr algn="just"/>
            <a:r>
              <a:rPr lang="en-US" altLang="en-US" sz="2800" dirty="0" smtClean="0">
                <a:cs typeface="Browallia New" pitchFamily="34" charset="-34"/>
              </a:rPr>
              <a:t>Active chronic disease is usually fatal if untreated.</a:t>
            </a:r>
          </a:p>
          <a:p>
            <a:pPr algn="just"/>
            <a:r>
              <a:rPr lang="en-US" altLang="en-US" sz="2800" dirty="0" smtClean="0">
                <a:cs typeface="Browallia New" pitchFamily="34" charset="-34"/>
              </a:rPr>
              <a:t>In patients with endocarditis, the fatality rate can range from 45 to 65%; additionally, 50 to 60% need valve replacement surgery.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2" dur="5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7" dur="5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22" dur="500"/>
                                        <p:tgtEl>
                                          <p:spTgt spid="51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27" dur="500"/>
                                        <p:tgtEl>
                                          <p:spTgt spid="512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1203">
                                            <p:txEl>
                                              <p:pRg st="5" end="5"/>
                                            </p:txEl>
                                          </p:spTgt>
                                        </p:tgtEl>
                                        <p:attrNameLst>
                                          <p:attrName>style.visibility</p:attrName>
                                        </p:attrNameLst>
                                      </p:cBhvr>
                                      <p:to>
                                        <p:strVal val="visible"/>
                                      </p:to>
                                    </p:set>
                                    <p:animEffect transition="in" filter="blinds(horizontal)">
                                      <p:cBhvr>
                                        <p:cTn id="32" dur="5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a:spLocks noGrp="1" noChangeArrowheads="1"/>
          </p:cNvSpPr>
          <p:nvPr>
            <p:ph type="title"/>
          </p:nvPr>
        </p:nvSpPr>
        <p:spPr>
          <a:xfrm>
            <a:off x="100010" y="357166"/>
            <a:ext cx="5829312" cy="571504"/>
          </a:xfrm>
          <a:solidFill>
            <a:schemeClr val="accent2">
              <a:lumMod val="40000"/>
              <a:lumOff val="60000"/>
            </a:schemeClr>
          </a:solidFill>
        </p:spPr>
        <p:txBody>
          <a:bodyPr>
            <a:normAutofit fontScale="90000"/>
          </a:bodyPr>
          <a:lstStyle/>
          <a:p>
            <a:pPr eaLnBrk="1" hangingPunct="1"/>
            <a:r>
              <a:rPr lang="en-US" altLang="en-US" dirty="0" smtClean="0"/>
              <a:t>Prevention and Control</a:t>
            </a:r>
          </a:p>
        </p:txBody>
      </p:sp>
      <p:pic>
        <p:nvPicPr>
          <p:cNvPr id="65539" name="Picture 6" descr="milk"/>
          <p:cNvPicPr>
            <a:picLocks noGrp="1" noChangeAspect="1" noChangeArrowheads="1"/>
          </p:cNvPicPr>
          <p:nvPr>
            <p:ph idx="1"/>
          </p:nvPr>
        </p:nvPicPr>
        <p:blipFill>
          <a:blip r:embed="rId3" cstate="print"/>
          <a:srcRect/>
          <a:stretch>
            <a:fillRect/>
          </a:stretch>
        </p:blipFill>
        <p:spPr>
          <a:xfrm>
            <a:off x="6286512" y="285728"/>
            <a:ext cx="1912937" cy="2908300"/>
          </a:xfrm>
          <a:noFill/>
          <a:ln w="28575">
            <a:solidFill>
              <a:srgbClr val="E9C04B"/>
            </a:solidFill>
          </a:ln>
        </p:spPr>
      </p:pic>
      <p:sp>
        <p:nvSpPr>
          <p:cNvPr id="65541" name="Rectangle 9"/>
          <p:cNvSpPr>
            <a:spLocks noGrp="1" noChangeArrowheads="1"/>
          </p:cNvSpPr>
          <p:nvPr>
            <p:ph type="body" idx="4294967295"/>
          </p:nvPr>
        </p:nvSpPr>
        <p:spPr>
          <a:xfrm>
            <a:off x="71406" y="928670"/>
            <a:ext cx="6069026" cy="4600575"/>
          </a:xfrm>
        </p:spPr>
        <p:txBody>
          <a:bodyPr>
            <a:normAutofit/>
          </a:bodyPr>
          <a:lstStyle/>
          <a:p>
            <a:pPr eaLnBrk="1" hangingPunct="1"/>
            <a:r>
              <a:rPr lang="en-US" altLang="en-US" sz="2400" dirty="0" smtClean="0"/>
              <a:t>Pasteurization</a:t>
            </a:r>
          </a:p>
          <a:p>
            <a:pPr eaLnBrk="1" hangingPunct="1"/>
            <a:r>
              <a:rPr lang="en-US" altLang="en-US" sz="2400" dirty="0" smtClean="0"/>
              <a:t>Disinfection (</a:t>
            </a:r>
            <a:r>
              <a:rPr lang="en-US" altLang="en-US" sz="2000" dirty="0" smtClean="0"/>
              <a:t>10% bleach)</a:t>
            </a:r>
          </a:p>
          <a:p>
            <a:pPr eaLnBrk="1" hangingPunct="1"/>
            <a:r>
              <a:rPr lang="en-US" altLang="en-US" sz="2400" dirty="0" smtClean="0"/>
              <a:t>Eradication not practical</a:t>
            </a:r>
          </a:p>
          <a:p>
            <a:pPr lvl="1" eaLnBrk="1" hangingPunct="1"/>
            <a:r>
              <a:rPr lang="en-US" altLang="en-US" sz="2000" dirty="0" smtClean="0"/>
              <a:t>Too many reservoirs</a:t>
            </a:r>
          </a:p>
          <a:p>
            <a:pPr lvl="1" eaLnBrk="1" hangingPunct="1"/>
            <a:r>
              <a:rPr lang="en-US" altLang="en-US" sz="2000" dirty="0" smtClean="0"/>
              <a:t>Constant exposure</a:t>
            </a:r>
          </a:p>
          <a:p>
            <a:pPr lvl="1" eaLnBrk="1" hangingPunct="1"/>
            <a:r>
              <a:rPr lang="en-US" altLang="en-US" sz="2000" dirty="0" smtClean="0"/>
              <a:t>Stability of agent in environment</a:t>
            </a:r>
          </a:p>
        </p:txBody>
      </p:sp>
      <p:sp>
        <p:nvSpPr>
          <p:cNvPr id="6" name="Rectangle 10"/>
          <p:cNvSpPr txBox="1">
            <a:spLocks noChangeArrowheads="1"/>
          </p:cNvSpPr>
          <p:nvPr/>
        </p:nvSpPr>
        <p:spPr>
          <a:xfrm>
            <a:off x="214282" y="3743340"/>
            <a:ext cx="6500858" cy="571504"/>
          </a:xfrm>
          <a:prstGeom prst="rect">
            <a:avLst/>
          </a:prstGeom>
          <a:solidFill>
            <a:schemeClr val="accent1">
              <a:lumMod val="20000"/>
              <a:lumOff val="80000"/>
            </a:schemeClr>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800" b="0" i="0" u="none" strike="noStrike" kern="1200" cap="none" spc="0" normalizeH="0" baseline="0" noProof="0" dirty="0" smtClean="0">
                <a:ln>
                  <a:noFill/>
                </a:ln>
                <a:solidFill>
                  <a:schemeClr val="tx1"/>
                </a:solidFill>
                <a:effectLst/>
                <a:uLnTx/>
                <a:uFillTx/>
                <a:latin typeface="+mj-lt"/>
                <a:ea typeface="+mj-ea"/>
                <a:cs typeface="+mj-cs"/>
              </a:rPr>
              <a:t>Q Fever as a Biological Weapon</a:t>
            </a:r>
          </a:p>
        </p:txBody>
      </p:sp>
      <p:sp>
        <p:nvSpPr>
          <p:cNvPr id="7" name="Rectangle 11"/>
          <p:cNvSpPr txBox="1">
            <a:spLocks noChangeArrowheads="1"/>
          </p:cNvSpPr>
          <p:nvPr/>
        </p:nvSpPr>
        <p:spPr>
          <a:xfrm>
            <a:off x="285720" y="4500570"/>
            <a:ext cx="8229600" cy="1828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300" b="0" i="0" u="none" strike="noStrike" kern="1200" cap="none" spc="0" normalizeH="0" baseline="0" noProof="0" dirty="0" smtClean="0">
                <a:ln>
                  <a:noFill/>
                </a:ln>
                <a:solidFill>
                  <a:schemeClr val="tx1"/>
                </a:solidFill>
                <a:effectLst/>
                <a:uLnTx/>
                <a:uFillTx/>
                <a:latin typeface="+mn-lt"/>
                <a:ea typeface="+mn-ea"/>
                <a:cs typeface="+mn-cs"/>
              </a:rPr>
              <a:t>Low infectious dose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300" b="0" i="0" u="none" strike="noStrike" kern="1200" cap="none" spc="0" normalizeH="0" baseline="0" noProof="0" dirty="0" smtClean="0">
                <a:ln>
                  <a:noFill/>
                </a:ln>
                <a:solidFill>
                  <a:schemeClr val="tx1"/>
                </a:solidFill>
                <a:effectLst/>
                <a:uLnTx/>
                <a:uFillTx/>
                <a:latin typeface="+mn-lt"/>
                <a:ea typeface="+mn-ea"/>
                <a:cs typeface="+mn-cs"/>
              </a:rPr>
              <a:t>Stable in the environment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300" b="0" i="0" u="none" strike="noStrike" kern="1200" cap="none" spc="0" normalizeH="0" baseline="0" noProof="0" dirty="0" smtClean="0">
                <a:ln>
                  <a:noFill/>
                </a:ln>
                <a:solidFill>
                  <a:schemeClr val="tx1"/>
                </a:solidFill>
                <a:effectLst/>
                <a:uLnTx/>
                <a:uFillTx/>
                <a:latin typeface="+mn-lt"/>
                <a:ea typeface="+mn-ea"/>
                <a:cs typeface="+mn-cs"/>
              </a:rPr>
              <a:t>Aerosol transmission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linds(horizontal)">
                                      <p:cBhvr>
                                        <p:cTn id="7" dur="5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41">
                                            <p:txEl>
                                              <p:pRg st="0" end="0"/>
                                            </p:txEl>
                                          </p:spTgt>
                                        </p:tgtEl>
                                        <p:attrNameLst>
                                          <p:attrName>style.visibility</p:attrName>
                                        </p:attrNameLst>
                                      </p:cBhvr>
                                      <p:to>
                                        <p:strVal val="visible"/>
                                      </p:to>
                                    </p:set>
                                    <p:animEffect transition="in" filter="blinds(horizontal)">
                                      <p:cBhvr>
                                        <p:cTn id="12" dur="500"/>
                                        <p:tgtEl>
                                          <p:spTgt spid="655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41">
                                            <p:txEl>
                                              <p:pRg st="1" end="1"/>
                                            </p:txEl>
                                          </p:spTgt>
                                        </p:tgtEl>
                                        <p:attrNameLst>
                                          <p:attrName>style.visibility</p:attrName>
                                        </p:attrNameLst>
                                      </p:cBhvr>
                                      <p:to>
                                        <p:strVal val="visible"/>
                                      </p:to>
                                    </p:set>
                                    <p:animEffect transition="in" filter="blinds(horizontal)">
                                      <p:cBhvr>
                                        <p:cTn id="17" dur="500"/>
                                        <p:tgtEl>
                                          <p:spTgt spid="6554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5541">
                                            <p:txEl>
                                              <p:pRg st="2" end="2"/>
                                            </p:txEl>
                                          </p:spTgt>
                                        </p:tgtEl>
                                        <p:attrNameLst>
                                          <p:attrName>style.visibility</p:attrName>
                                        </p:attrNameLst>
                                      </p:cBhvr>
                                      <p:to>
                                        <p:strVal val="visible"/>
                                      </p:to>
                                    </p:set>
                                    <p:animEffect transition="in" filter="blinds(horizontal)">
                                      <p:cBhvr>
                                        <p:cTn id="22" dur="500"/>
                                        <p:tgtEl>
                                          <p:spTgt spid="6554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5541">
                                            <p:txEl>
                                              <p:pRg st="3" end="3"/>
                                            </p:txEl>
                                          </p:spTgt>
                                        </p:tgtEl>
                                        <p:attrNameLst>
                                          <p:attrName>style.visibility</p:attrName>
                                        </p:attrNameLst>
                                      </p:cBhvr>
                                      <p:to>
                                        <p:strVal val="visible"/>
                                      </p:to>
                                    </p:set>
                                    <p:animEffect transition="in" filter="blinds(horizontal)">
                                      <p:cBhvr>
                                        <p:cTn id="27" dur="500"/>
                                        <p:tgtEl>
                                          <p:spTgt spid="65541">
                                            <p:txEl>
                                              <p:pRg st="3" end="3"/>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5541">
                                            <p:txEl>
                                              <p:pRg st="4" end="4"/>
                                            </p:txEl>
                                          </p:spTgt>
                                        </p:tgtEl>
                                        <p:attrNameLst>
                                          <p:attrName>style.visibility</p:attrName>
                                        </p:attrNameLst>
                                      </p:cBhvr>
                                      <p:to>
                                        <p:strVal val="visible"/>
                                      </p:to>
                                    </p:set>
                                    <p:animEffect transition="in" filter="blinds(horizontal)">
                                      <p:cBhvr>
                                        <p:cTn id="30" dur="500"/>
                                        <p:tgtEl>
                                          <p:spTgt spid="65541">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5541">
                                            <p:txEl>
                                              <p:pRg st="5" end="5"/>
                                            </p:txEl>
                                          </p:spTgt>
                                        </p:tgtEl>
                                        <p:attrNameLst>
                                          <p:attrName>style.visibility</p:attrName>
                                        </p:attrNameLst>
                                      </p:cBhvr>
                                      <p:to>
                                        <p:strVal val="visible"/>
                                      </p:to>
                                    </p:set>
                                    <p:animEffect transition="in" filter="blinds(horizontal)">
                                      <p:cBhvr>
                                        <p:cTn id="33" dur="500"/>
                                        <p:tgtEl>
                                          <p:spTgt spid="6554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5539"/>
                                        </p:tgtEl>
                                        <p:attrNameLst>
                                          <p:attrName>style.visibility</p:attrName>
                                        </p:attrNameLst>
                                      </p:cBhvr>
                                      <p:to>
                                        <p:strVal val="visible"/>
                                      </p:to>
                                    </p:set>
                                    <p:animEffect transition="in" filter="blinds(horizontal)">
                                      <p:cBhvr>
                                        <p:cTn id="38" dur="500"/>
                                        <p:tgtEl>
                                          <p:spTgt spid="6553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linds(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blinds(horizontal)">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blinds(horizontal)">
                                      <p:cBhvr>
                                        <p:cTn id="53" dur="500"/>
                                        <p:tgtEl>
                                          <p:spTgt spid="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blinds(horizontal)">
                                      <p:cBhvr>
                                        <p:cTn id="5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title"/>
          </p:nvPr>
        </p:nvSpPr>
        <p:spPr>
          <a:xfrm>
            <a:off x="71406" y="-24"/>
            <a:ext cx="5429288" cy="714380"/>
          </a:xfrm>
          <a:solidFill>
            <a:schemeClr val="bg2">
              <a:lumMod val="75000"/>
            </a:schemeClr>
          </a:solidFill>
        </p:spPr>
        <p:txBody>
          <a:bodyPr>
            <a:normAutofit/>
          </a:bodyPr>
          <a:lstStyle/>
          <a:p>
            <a:pPr eaLnBrk="1" hangingPunct="1"/>
            <a:r>
              <a:rPr lang="en-US" altLang="en-US" sz="3800" dirty="0" smtClean="0"/>
              <a:t>Prevention and Control</a:t>
            </a:r>
          </a:p>
        </p:txBody>
      </p:sp>
      <p:sp>
        <p:nvSpPr>
          <p:cNvPr id="64515" name="Rectangle 7"/>
          <p:cNvSpPr>
            <a:spLocks noGrp="1" noChangeArrowheads="1"/>
          </p:cNvSpPr>
          <p:nvPr>
            <p:ph idx="1"/>
          </p:nvPr>
        </p:nvSpPr>
        <p:spPr>
          <a:xfrm>
            <a:off x="142845" y="1000108"/>
            <a:ext cx="5000660" cy="3000396"/>
          </a:xfrm>
        </p:spPr>
        <p:txBody>
          <a:bodyPr>
            <a:normAutofit/>
          </a:bodyPr>
          <a:lstStyle/>
          <a:p>
            <a:pPr>
              <a:buFont typeface="Wingdings" pitchFamily="2" charset="2"/>
              <a:buChar char="§"/>
            </a:pPr>
            <a:r>
              <a:rPr lang="en-US" altLang="en-US" sz="2800" dirty="0" smtClean="0"/>
              <a:t>Tick prevention</a:t>
            </a:r>
          </a:p>
          <a:p>
            <a:pPr>
              <a:buFont typeface="Wingdings" pitchFamily="2" charset="2"/>
              <a:buChar char="§"/>
            </a:pPr>
            <a:r>
              <a:rPr lang="en-US" altLang="en-US" sz="2800" dirty="0" smtClean="0"/>
              <a:t>Disposal of birth products </a:t>
            </a:r>
          </a:p>
          <a:p>
            <a:pPr>
              <a:buFont typeface="Wingdings" pitchFamily="2" charset="2"/>
              <a:buChar char="§"/>
            </a:pPr>
            <a:r>
              <a:rPr lang="en-US" altLang="en-US" sz="2800" dirty="0" smtClean="0"/>
              <a:t>Separate new or sick animals</a:t>
            </a:r>
          </a:p>
          <a:p>
            <a:pPr>
              <a:buNone/>
            </a:pPr>
            <a:endParaRPr lang="en-US" altLang="en-US" sz="2800" dirty="0" smtClean="0"/>
          </a:p>
        </p:txBody>
      </p:sp>
      <p:sp>
        <p:nvSpPr>
          <p:cNvPr id="5" name="Rectangle 6"/>
          <p:cNvSpPr txBox="1">
            <a:spLocks noChangeArrowheads="1"/>
          </p:cNvSpPr>
          <p:nvPr/>
        </p:nvSpPr>
        <p:spPr>
          <a:xfrm>
            <a:off x="1785918" y="3143248"/>
            <a:ext cx="4400552" cy="500066"/>
          </a:xfrm>
          <a:prstGeom prst="rect">
            <a:avLst/>
          </a:prstGeom>
          <a:solidFill>
            <a:srgbClr val="FFC000"/>
          </a:solidFill>
        </p:spPr>
        <p:txBody>
          <a:bodyPr vert="horz" lIns="91440" tIns="45720" rIns="91440" bIns="45720" rtlCol="0" anchor="ctr">
            <a:noAutofit/>
          </a:bodyPr>
          <a:lstStyle/>
          <a:p>
            <a:pPr lvl="0" algn="ctr">
              <a:spcBef>
                <a:spcPct val="0"/>
              </a:spcBef>
              <a:defRPr/>
            </a:pPr>
            <a:r>
              <a:rPr lang="en-US" altLang="en-US" sz="4400" dirty="0" smtClean="0"/>
              <a:t>Treatment</a:t>
            </a:r>
            <a:endParaRPr kumimoji="0" lang="en-US" altLang="en-US" sz="4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7"/>
          <p:cNvSpPr txBox="1">
            <a:spLocks noChangeArrowheads="1"/>
          </p:cNvSpPr>
          <p:nvPr/>
        </p:nvSpPr>
        <p:spPr>
          <a:xfrm>
            <a:off x="1785918" y="3689383"/>
            <a:ext cx="5572164" cy="2668551"/>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Treatment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chemeClr val="tx1"/>
                </a:solidFill>
                <a:effectLst/>
                <a:uLnTx/>
                <a:uFillTx/>
                <a:latin typeface="+mn-lt"/>
                <a:ea typeface="+mn-ea"/>
                <a:cs typeface="+mn-cs"/>
              </a:rPr>
              <a:t>Doxycycline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chemeClr val="tx1"/>
                </a:solidFill>
                <a:effectLst/>
                <a:uLnTx/>
                <a:uFillTx/>
                <a:latin typeface="+mn-lt"/>
                <a:ea typeface="+mn-ea"/>
                <a:cs typeface="+mn-cs"/>
              </a:rPr>
              <a:t>Chronic disease – long course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2 to 3 years of medication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Immunity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400" b="0" i="0" u="none" strike="noStrike" kern="1200" cap="none" spc="0" normalizeH="0" baseline="0" noProof="0" dirty="0" smtClean="0">
                <a:ln>
                  <a:noFill/>
                </a:ln>
                <a:solidFill>
                  <a:schemeClr val="tx1"/>
                </a:solidFill>
                <a:effectLst/>
                <a:uLnTx/>
                <a:uFillTx/>
                <a:latin typeface="+mn-lt"/>
                <a:ea typeface="+mn-ea"/>
                <a:cs typeface="+mn-cs"/>
              </a:rPr>
              <a:t>Long lasting (possibly lifelong)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linds(horizontal)">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blinds(horizontal)">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blinds(horizontal)">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blinds(horizontal)">
                                      <p:cBhvr>
                                        <p:cTn id="30" dur="500"/>
                                        <p:tgtEl>
                                          <p:spTgt spid="6">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blinds(horizontal)">
                                      <p:cBhvr>
                                        <p:cTn id="33" dur="500"/>
                                        <p:tgtEl>
                                          <p:spTgt spid="6">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blinds(horizontal)">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blinds(horizontal)">
                                      <p:cBhvr>
                                        <p:cTn id="41" dur="500"/>
                                        <p:tgtEl>
                                          <p:spTgt spid="6">
                                            <p:txEl>
                                              <p:pRg st="4" end="4"/>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blinds(horizontal)">
                                      <p:cBhvr>
                                        <p:cTn id="4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title"/>
          </p:nvPr>
        </p:nvSpPr>
        <p:spPr>
          <a:xfrm>
            <a:off x="0" y="0"/>
            <a:ext cx="2000232" cy="642918"/>
          </a:xfrm>
          <a:solidFill>
            <a:schemeClr val="accent6">
              <a:lumMod val="60000"/>
              <a:lumOff val="40000"/>
            </a:schemeClr>
          </a:solidFill>
        </p:spPr>
        <p:txBody>
          <a:bodyPr>
            <a:normAutofit fontScale="90000"/>
          </a:bodyPr>
          <a:lstStyle/>
          <a:p>
            <a:pPr eaLnBrk="1" hangingPunct="1"/>
            <a:r>
              <a:rPr lang="en-US" altLang="en-US" dirty="0" smtClean="0"/>
              <a:t>Case</a:t>
            </a:r>
          </a:p>
        </p:txBody>
      </p:sp>
      <p:sp>
        <p:nvSpPr>
          <p:cNvPr id="54275" name="Rectangle 12"/>
          <p:cNvSpPr>
            <a:spLocks noGrp="1" noChangeArrowheads="1"/>
          </p:cNvSpPr>
          <p:nvPr>
            <p:ph idx="1"/>
          </p:nvPr>
        </p:nvSpPr>
        <p:spPr>
          <a:xfrm>
            <a:off x="128614" y="617549"/>
            <a:ext cx="8229600" cy="6240451"/>
          </a:xfrm>
        </p:spPr>
        <p:txBody>
          <a:bodyPr>
            <a:noAutofit/>
          </a:bodyPr>
          <a:lstStyle/>
          <a:p>
            <a:pPr eaLnBrk="1" hangingPunct="1"/>
            <a:r>
              <a:rPr lang="en-US" altLang="en-US" sz="2400" dirty="0" smtClean="0"/>
              <a:t>Male dairy farmer</a:t>
            </a:r>
          </a:p>
          <a:p>
            <a:pPr lvl="1" eaLnBrk="1" hangingPunct="1"/>
            <a:r>
              <a:rPr lang="en-US" altLang="en-US" sz="2400" dirty="0" smtClean="0"/>
              <a:t>Age 46</a:t>
            </a:r>
          </a:p>
          <a:p>
            <a:pPr lvl="1" eaLnBrk="1" hangingPunct="1"/>
            <a:r>
              <a:rPr lang="en-US" altLang="en-US" sz="2400" dirty="0" smtClean="0"/>
              <a:t>Sudden onset of fever,  chills, cough</a:t>
            </a:r>
          </a:p>
          <a:p>
            <a:pPr lvl="1" eaLnBrk="1" hangingPunct="1"/>
            <a:r>
              <a:rPr lang="en-US" altLang="en-US" sz="2400" dirty="0" smtClean="0"/>
              <a:t>Initially diagnosed as influenza</a:t>
            </a:r>
          </a:p>
          <a:p>
            <a:pPr lvl="1" eaLnBrk="1" hangingPunct="1"/>
            <a:r>
              <a:rPr lang="en-US" altLang="en-US" sz="2400" dirty="0" smtClean="0"/>
              <a:t>Symptoms persisted for 2 weeks </a:t>
            </a:r>
          </a:p>
          <a:p>
            <a:pPr lvl="1" eaLnBrk="1" hangingPunct="1"/>
            <a:r>
              <a:rPr lang="en-US" altLang="en-US" sz="2400" dirty="0" smtClean="0"/>
              <a:t>Presented to emergency room</a:t>
            </a:r>
          </a:p>
          <a:p>
            <a:pPr lvl="1" eaLnBrk="1" hangingPunct="1"/>
            <a:r>
              <a:rPr lang="en-US" altLang="en-US" sz="2400" dirty="0" smtClean="0"/>
              <a:t>Again diagnosed as influenza</a:t>
            </a:r>
          </a:p>
          <a:p>
            <a:r>
              <a:rPr lang="en-US" altLang="en-US" sz="2400" dirty="0" smtClean="0"/>
              <a:t>Referral to infectious disease specialist</a:t>
            </a:r>
          </a:p>
          <a:p>
            <a:pPr lvl="1"/>
            <a:r>
              <a:rPr lang="en-US" altLang="en-US" sz="2400" dirty="0" smtClean="0"/>
              <a:t>Tested positive for Q fever</a:t>
            </a:r>
          </a:p>
          <a:p>
            <a:pPr lvl="1"/>
            <a:r>
              <a:rPr lang="en-US" altLang="en-US" sz="2400" dirty="0" smtClean="0"/>
              <a:t>Antibiotics for 5 days</a:t>
            </a:r>
          </a:p>
          <a:p>
            <a:pPr lvl="1"/>
            <a:r>
              <a:rPr lang="en-US" altLang="en-US" sz="2400" dirty="0" smtClean="0"/>
              <a:t>Resolved in 2 weeks</a:t>
            </a:r>
          </a:p>
          <a:p>
            <a:pPr lvl="1" eaLnBrk="1" hangingPunct="1"/>
            <a:endParaRPr lang="en-US" altLang="en-US" sz="1600" dirty="0" smtClean="0"/>
          </a:p>
        </p:txBody>
      </p:sp>
      <p:sp>
        <p:nvSpPr>
          <p:cNvPr id="54276" name="Footer Placeholder 4"/>
          <p:cNvSpPr>
            <a:spLocks noGrp="1"/>
          </p:cNvSpPr>
          <p:nvPr>
            <p:ph type="ftr" sz="quarter" idx="11"/>
          </p:nvPr>
        </p:nvSpPr>
        <p:spPr>
          <a:noFill/>
        </p:spPr>
        <p:txBody>
          <a:bodyPr/>
          <a:lstStyle/>
          <a:p>
            <a:r>
              <a:rPr lang="en-US" altLang="en-US" smtClean="0">
                <a:solidFill>
                  <a:srgbClr val="DDEBFF"/>
                </a:solidFill>
              </a:rPr>
              <a:t>Center for Food Security and Public Health, Iowa State University, 2011</a:t>
            </a:r>
          </a:p>
        </p:txBody>
      </p:sp>
      <p:pic>
        <p:nvPicPr>
          <p:cNvPr id="54277" name="Picture 4" descr="Well bedded calves"/>
          <p:cNvPicPr>
            <a:picLocks noGrp="1" noChangeAspect="1" noChangeArrowheads="1"/>
          </p:cNvPicPr>
          <p:nvPr>
            <p:ph type="clipArt" sz="half" idx="4294967295"/>
          </p:nvPr>
        </p:nvPicPr>
        <p:blipFill>
          <a:blip r:embed="rId3" cstate="print"/>
          <a:srcRect t="18311" r="36914" b="51270"/>
          <a:stretch>
            <a:fillRect/>
          </a:stretch>
        </p:blipFill>
        <p:spPr>
          <a:xfrm>
            <a:off x="6643702" y="0"/>
            <a:ext cx="2500298" cy="1604502"/>
          </a:xfrm>
          <a:noFill/>
          <a:ln w="28575">
            <a:solidFill>
              <a:srgbClr val="E9C04B"/>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linds(horizontal)">
                                      <p:cBhvr>
                                        <p:cTn id="7" dur="5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blinds(horizontal)">
                                      <p:cBhvr>
                                        <p:cTn id="12" dur="500"/>
                                        <p:tgtEl>
                                          <p:spTgt spid="542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4275">
                                            <p:txEl>
                                              <p:pRg st="0" end="0"/>
                                            </p:txEl>
                                          </p:spTgt>
                                        </p:tgtEl>
                                        <p:attrNameLst>
                                          <p:attrName>style.visibility</p:attrName>
                                        </p:attrNameLst>
                                      </p:cBhvr>
                                      <p:to>
                                        <p:strVal val="visible"/>
                                      </p:to>
                                    </p:set>
                                    <p:animEffect transition="in" filter="blinds(horizontal)">
                                      <p:cBhvr>
                                        <p:cTn id="17" dur="500"/>
                                        <p:tgtEl>
                                          <p:spTgt spid="5427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4275">
                                            <p:txEl>
                                              <p:pRg st="1" end="1"/>
                                            </p:txEl>
                                          </p:spTgt>
                                        </p:tgtEl>
                                        <p:attrNameLst>
                                          <p:attrName>style.visibility</p:attrName>
                                        </p:attrNameLst>
                                      </p:cBhvr>
                                      <p:to>
                                        <p:strVal val="visible"/>
                                      </p:to>
                                    </p:set>
                                    <p:animEffect transition="in" filter="blinds(horizontal)">
                                      <p:cBhvr>
                                        <p:cTn id="22" dur="500"/>
                                        <p:tgtEl>
                                          <p:spTgt spid="5427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4275">
                                            <p:txEl>
                                              <p:pRg st="2" end="2"/>
                                            </p:txEl>
                                          </p:spTgt>
                                        </p:tgtEl>
                                        <p:attrNameLst>
                                          <p:attrName>style.visibility</p:attrName>
                                        </p:attrNameLst>
                                      </p:cBhvr>
                                      <p:to>
                                        <p:strVal val="visible"/>
                                      </p:to>
                                    </p:set>
                                    <p:animEffect transition="in" filter="blinds(horizontal)">
                                      <p:cBhvr>
                                        <p:cTn id="27" dur="500"/>
                                        <p:tgtEl>
                                          <p:spTgt spid="5427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4275">
                                            <p:txEl>
                                              <p:pRg st="3" end="3"/>
                                            </p:txEl>
                                          </p:spTgt>
                                        </p:tgtEl>
                                        <p:attrNameLst>
                                          <p:attrName>style.visibility</p:attrName>
                                        </p:attrNameLst>
                                      </p:cBhvr>
                                      <p:to>
                                        <p:strVal val="visible"/>
                                      </p:to>
                                    </p:set>
                                    <p:animEffect transition="in" filter="blinds(horizontal)">
                                      <p:cBhvr>
                                        <p:cTn id="32" dur="500"/>
                                        <p:tgtEl>
                                          <p:spTgt spid="5427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4275">
                                            <p:txEl>
                                              <p:pRg st="4" end="4"/>
                                            </p:txEl>
                                          </p:spTgt>
                                        </p:tgtEl>
                                        <p:attrNameLst>
                                          <p:attrName>style.visibility</p:attrName>
                                        </p:attrNameLst>
                                      </p:cBhvr>
                                      <p:to>
                                        <p:strVal val="visible"/>
                                      </p:to>
                                    </p:set>
                                    <p:animEffect transition="in" filter="blinds(horizontal)">
                                      <p:cBhvr>
                                        <p:cTn id="37" dur="500"/>
                                        <p:tgtEl>
                                          <p:spTgt spid="5427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4275">
                                            <p:txEl>
                                              <p:pRg st="5" end="5"/>
                                            </p:txEl>
                                          </p:spTgt>
                                        </p:tgtEl>
                                        <p:attrNameLst>
                                          <p:attrName>style.visibility</p:attrName>
                                        </p:attrNameLst>
                                      </p:cBhvr>
                                      <p:to>
                                        <p:strVal val="visible"/>
                                      </p:to>
                                    </p:set>
                                    <p:animEffect transition="in" filter="blinds(horizontal)">
                                      <p:cBhvr>
                                        <p:cTn id="42" dur="500"/>
                                        <p:tgtEl>
                                          <p:spTgt spid="5427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4275">
                                            <p:txEl>
                                              <p:pRg st="6" end="6"/>
                                            </p:txEl>
                                          </p:spTgt>
                                        </p:tgtEl>
                                        <p:attrNameLst>
                                          <p:attrName>style.visibility</p:attrName>
                                        </p:attrNameLst>
                                      </p:cBhvr>
                                      <p:to>
                                        <p:strVal val="visible"/>
                                      </p:to>
                                    </p:set>
                                    <p:animEffect transition="in" filter="blinds(horizontal)">
                                      <p:cBhvr>
                                        <p:cTn id="47" dur="500"/>
                                        <p:tgtEl>
                                          <p:spTgt spid="5427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4275">
                                            <p:txEl>
                                              <p:pRg st="7" end="7"/>
                                            </p:txEl>
                                          </p:spTgt>
                                        </p:tgtEl>
                                        <p:attrNameLst>
                                          <p:attrName>style.visibility</p:attrName>
                                        </p:attrNameLst>
                                      </p:cBhvr>
                                      <p:to>
                                        <p:strVal val="visible"/>
                                      </p:to>
                                    </p:set>
                                    <p:animEffect transition="in" filter="blinds(horizontal)">
                                      <p:cBhvr>
                                        <p:cTn id="52" dur="500"/>
                                        <p:tgtEl>
                                          <p:spTgt spid="5427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4275">
                                            <p:txEl>
                                              <p:pRg st="8" end="8"/>
                                            </p:txEl>
                                          </p:spTgt>
                                        </p:tgtEl>
                                        <p:attrNameLst>
                                          <p:attrName>style.visibility</p:attrName>
                                        </p:attrNameLst>
                                      </p:cBhvr>
                                      <p:to>
                                        <p:strVal val="visible"/>
                                      </p:to>
                                    </p:set>
                                    <p:animEffect transition="in" filter="blinds(horizontal)">
                                      <p:cBhvr>
                                        <p:cTn id="57" dur="500"/>
                                        <p:tgtEl>
                                          <p:spTgt spid="54275">
                                            <p:txEl>
                                              <p:pRg st="8" end="8"/>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54275">
                                            <p:txEl>
                                              <p:pRg st="9" end="9"/>
                                            </p:txEl>
                                          </p:spTgt>
                                        </p:tgtEl>
                                        <p:attrNameLst>
                                          <p:attrName>style.visibility</p:attrName>
                                        </p:attrNameLst>
                                      </p:cBhvr>
                                      <p:to>
                                        <p:strVal val="visible"/>
                                      </p:to>
                                    </p:set>
                                    <p:animEffect transition="in" filter="blinds(horizontal)">
                                      <p:cBhvr>
                                        <p:cTn id="60" dur="500"/>
                                        <p:tgtEl>
                                          <p:spTgt spid="54275">
                                            <p:txEl>
                                              <p:pRg st="9" end="9"/>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54275">
                                            <p:txEl>
                                              <p:pRg st="10" end="10"/>
                                            </p:txEl>
                                          </p:spTgt>
                                        </p:tgtEl>
                                        <p:attrNameLst>
                                          <p:attrName>style.visibility</p:attrName>
                                        </p:attrNameLst>
                                      </p:cBhvr>
                                      <p:to>
                                        <p:strVal val="visible"/>
                                      </p:to>
                                    </p:set>
                                    <p:animEffect transition="in" filter="blinds(horizontal)">
                                      <p:cBhvr>
                                        <p:cTn id="63" dur="500"/>
                                        <p:tgtEl>
                                          <p:spTgt spid="542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042" y="2285992"/>
            <a:ext cx="6248400" cy="1470025"/>
          </a:xfrm>
          <a:solidFill>
            <a:schemeClr val="bg1">
              <a:lumMod val="85000"/>
            </a:schemeClr>
          </a:solidFill>
        </p:spPr>
        <p:txBody>
          <a:bodyPr>
            <a:normAutofit fontScale="90000"/>
          </a:bodyPr>
          <a:lstStyle/>
          <a:p>
            <a:r>
              <a:rPr lang="en-US" sz="6000" i="1" dirty="0" smtClean="0"/>
              <a:t>Rickettsia prowazekii</a:t>
            </a:r>
            <a:endParaRPr lang="en-US" sz="6000" b="1" i="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352928" cy="5217443"/>
          </a:xfrm>
        </p:spPr>
        <p:txBody>
          <a:bodyPr>
            <a:normAutofit fontScale="92500" lnSpcReduction="20000"/>
          </a:bodyPr>
          <a:lstStyle/>
          <a:p>
            <a:pPr algn="just"/>
            <a:r>
              <a:rPr lang="en-US" dirty="0" smtClean="0"/>
              <a:t>The rickettsiae are a heterogeneous group of small, obligately intracellular, gram-negative coccobacilli and short bacilli, most of which are transmitted by a tick, mite, flea, or louse vector. </a:t>
            </a:r>
          </a:p>
          <a:p>
            <a:pPr algn="just"/>
            <a:endParaRPr lang="en-US" dirty="0" smtClean="0"/>
          </a:p>
          <a:p>
            <a:pPr algn="just">
              <a:buNone/>
            </a:pPr>
            <a:r>
              <a:rPr lang="en-US" b="1" dirty="0" smtClean="0"/>
              <a:t>The </a:t>
            </a:r>
            <a:r>
              <a:rPr lang="en-US" b="1" dirty="0" err="1" smtClean="0"/>
              <a:t>rickettsiae</a:t>
            </a:r>
            <a:r>
              <a:rPr lang="en-US" b="1" dirty="0" smtClean="0"/>
              <a:t> has six genera:</a:t>
            </a:r>
            <a:endParaRPr lang="en-US" i="1" dirty="0" smtClean="0"/>
          </a:p>
          <a:p>
            <a:pPr algn="just"/>
            <a:r>
              <a:rPr lang="en-US" b="1" i="1" dirty="0" smtClean="0">
                <a:solidFill>
                  <a:srgbClr val="FF0000"/>
                </a:solidFill>
              </a:rPr>
              <a:t>Rickettsia</a:t>
            </a:r>
          </a:p>
          <a:p>
            <a:pPr algn="just"/>
            <a:r>
              <a:rPr lang="en-US" b="1" i="1" dirty="0" smtClean="0">
                <a:solidFill>
                  <a:srgbClr val="FF0000"/>
                </a:solidFill>
              </a:rPr>
              <a:t>Coxiella</a:t>
            </a:r>
          </a:p>
          <a:p>
            <a:pPr algn="just"/>
            <a:r>
              <a:rPr lang="en-US" i="1" dirty="0" err="1" smtClean="0"/>
              <a:t>Orientia</a:t>
            </a:r>
            <a:endParaRPr lang="en-US" i="1" dirty="0" smtClean="0"/>
          </a:p>
          <a:p>
            <a:pPr algn="just"/>
            <a:r>
              <a:rPr lang="en-US" i="1" dirty="0" smtClean="0"/>
              <a:t>Ehrlichia</a:t>
            </a:r>
          </a:p>
          <a:p>
            <a:pPr algn="just"/>
            <a:r>
              <a:rPr lang="en-US" i="1" dirty="0" err="1" smtClean="0"/>
              <a:t>Anaplasma</a:t>
            </a:r>
            <a:endParaRPr lang="en-US" i="1" dirty="0" smtClean="0"/>
          </a:p>
          <a:p>
            <a:pPr algn="just"/>
            <a:r>
              <a:rPr lang="en-US" i="1" dirty="0" err="1" smtClean="0"/>
              <a:t>Neorickettsia</a:t>
            </a:r>
            <a:endParaRPr lang="en-US" i="1" dirty="0" smtClean="0"/>
          </a:p>
          <a:p>
            <a:pPr algn="just"/>
            <a:endParaRPr lang="en-US" dirty="0"/>
          </a:p>
        </p:txBody>
      </p:sp>
      <p:sp>
        <p:nvSpPr>
          <p:cNvPr id="4" name="Title 1"/>
          <p:cNvSpPr>
            <a:spLocks noGrp="1"/>
          </p:cNvSpPr>
          <p:nvPr>
            <p:ph type="title"/>
          </p:nvPr>
        </p:nvSpPr>
        <p:spPr>
          <a:xfrm>
            <a:off x="467544" y="0"/>
            <a:ext cx="8229600" cy="1143000"/>
          </a:xfrm>
        </p:spPr>
        <p:txBody>
          <a:bodyPr/>
          <a:lstStyle/>
          <a:p>
            <a:r>
              <a:rPr lang="en-US" b="1" dirty="0" smtClean="0">
                <a:solidFill>
                  <a:schemeClr val="accent6">
                    <a:lumMod val="50000"/>
                  </a:schemeClr>
                </a:solidFill>
              </a:rPr>
              <a:t>The</a:t>
            </a:r>
            <a:r>
              <a:rPr lang="en-US" b="1" dirty="0" smtClean="0"/>
              <a:t> </a:t>
            </a:r>
            <a:r>
              <a:rPr lang="en-US" b="1" dirty="0" err="1" smtClean="0">
                <a:solidFill>
                  <a:srgbClr val="7030A0"/>
                </a:solidFill>
              </a:rPr>
              <a:t>Rickettsiae</a:t>
            </a:r>
            <a:endParaRPr lang="en-US"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trips(down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trips(down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strips(downLeft)">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1143000"/>
          </a:xfrm>
        </p:spPr>
        <p:txBody>
          <a:bodyPr/>
          <a:lstStyle/>
          <a:p>
            <a:r>
              <a:rPr lang="en-US" b="1" i="1" dirty="0" smtClean="0"/>
              <a:t>Rickettsia- Introduction </a:t>
            </a:r>
            <a:endParaRPr lang="ar-SA" dirty="0"/>
          </a:p>
        </p:txBody>
      </p:sp>
      <p:sp>
        <p:nvSpPr>
          <p:cNvPr id="3" name="عنصر نائب للمحتوى 2"/>
          <p:cNvSpPr>
            <a:spLocks noGrp="1"/>
          </p:cNvSpPr>
          <p:nvPr>
            <p:ph idx="1"/>
          </p:nvPr>
        </p:nvSpPr>
        <p:spPr>
          <a:xfrm>
            <a:off x="179512" y="1052736"/>
            <a:ext cx="5904656" cy="4525963"/>
          </a:xfrm>
        </p:spPr>
        <p:txBody>
          <a:bodyPr>
            <a:normAutofit fontScale="92500"/>
          </a:bodyPr>
          <a:lstStyle/>
          <a:p>
            <a:pPr algn="just">
              <a:buNone/>
            </a:pPr>
            <a:r>
              <a:rPr lang="en-US" b="1" i="1" dirty="0" smtClean="0"/>
              <a:t>Rickettsia</a:t>
            </a:r>
            <a:endParaRPr lang="en-US" dirty="0" smtClean="0"/>
          </a:p>
          <a:p>
            <a:pPr algn="just"/>
            <a:r>
              <a:rPr lang="en-US" dirty="0" err="1" smtClean="0"/>
              <a:t>Nonmotile</a:t>
            </a:r>
            <a:r>
              <a:rPr lang="en-US" dirty="0" smtClean="0"/>
              <a:t>, </a:t>
            </a:r>
            <a:r>
              <a:rPr lang="en-US" b="1" dirty="0" smtClean="0"/>
              <a:t> </a:t>
            </a:r>
            <a:r>
              <a:rPr lang="en-US" dirty="0" smtClean="0"/>
              <a:t>intracellular  gram-negative, </a:t>
            </a:r>
            <a:r>
              <a:rPr lang="en-US" dirty="0" err="1" smtClean="0"/>
              <a:t>nonspore</a:t>
            </a:r>
            <a:r>
              <a:rPr lang="en-US" dirty="0" smtClean="0"/>
              <a:t>-forming, highly pleomorphic bacteria.</a:t>
            </a:r>
          </a:p>
          <a:p>
            <a:pPr algn="just"/>
            <a:r>
              <a:rPr lang="en-US" dirty="0" smtClean="0"/>
              <a:t>The term "</a:t>
            </a:r>
            <a:r>
              <a:rPr lang="en-US" dirty="0" err="1" smtClean="0"/>
              <a:t>rickettsia</a:t>
            </a:r>
            <a:r>
              <a:rPr lang="en-US" dirty="0" smtClean="0"/>
              <a:t>" has nothing to do with rickets (vitamin D deficiency ); but it was named after its discovery by Howard Taylor Ricketts.</a:t>
            </a:r>
            <a:endParaRPr lang="ar-SA" dirty="0"/>
          </a:p>
        </p:txBody>
      </p:sp>
      <p:pic>
        <p:nvPicPr>
          <p:cNvPr id="1026" name="Picture 2" descr="Red-stained Rickettsia rickettsii visible in the cell of an Ixodid vector tick"/>
          <p:cNvPicPr>
            <a:picLocks noChangeAspect="1" noChangeArrowheads="1"/>
          </p:cNvPicPr>
          <p:nvPr/>
        </p:nvPicPr>
        <p:blipFill>
          <a:blip r:embed="rId3" cstate="print"/>
          <a:srcRect/>
          <a:stretch>
            <a:fillRect/>
          </a:stretch>
        </p:blipFill>
        <p:spPr bwMode="auto">
          <a:xfrm>
            <a:off x="6156176" y="1628800"/>
            <a:ext cx="2691561" cy="252028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
            <a:ext cx="9144000" cy="642942"/>
          </a:xfrm>
          <a:prstGeom prst="rect">
            <a:avLst/>
          </a:prstGeom>
          <a:solidFill>
            <a:srgbClr val="FFFF00"/>
          </a:solidFill>
        </p:spPr>
        <p:txBody>
          <a:bodyPr vert="horz" lIns="91440" tIns="45720" rIns="91440" bIns="45720" rtlCol="0" anchor="ctr">
            <a:noAutofit/>
          </a:bodyPr>
          <a:lstStyle/>
          <a:p>
            <a:pPr lvl="0" algn="ctr">
              <a:spcBef>
                <a:spcPct val="0"/>
              </a:spcBef>
            </a:pPr>
            <a:r>
              <a:rPr lang="en-US" sz="4000" b="1" i="1" dirty="0" smtClean="0"/>
              <a:t>Diseases caused by Rickettsia</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10241" name="Picture 1"/>
          <p:cNvPicPr>
            <a:picLocks noChangeAspect="1" noChangeArrowheads="1"/>
          </p:cNvPicPr>
          <p:nvPr/>
        </p:nvPicPr>
        <p:blipFill>
          <a:blip r:embed="rId3" cstate="print"/>
          <a:srcRect/>
          <a:stretch>
            <a:fillRect/>
          </a:stretch>
        </p:blipFill>
        <p:spPr bwMode="auto">
          <a:xfrm>
            <a:off x="422534" y="908720"/>
            <a:ext cx="8325930" cy="5155672"/>
          </a:xfrm>
          <a:prstGeom prst="rect">
            <a:avLst/>
          </a:prstGeom>
          <a:noFill/>
          <a:ln w="9525">
            <a:noFill/>
            <a:miter lim="800000"/>
            <a:headEnd/>
            <a:tailEnd/>
          </a:ln>
        </p:spPr>
      </p:pic>
      <p:sp>
        <p:nvSpPr>
          <p:cNvPr id="2" name="Rectangle 1"/>
          <p:cNvSpPr/>
          <p:nvPr/>
        </p:nvSpPr>
        <p:spPr>
          <a:xfrm>
            <a:off x="422534" y="1412776"/>
            <a:ext cx="8325930" cy="72008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241"/>
                                        </p:tgtEl>
                                        <p:attrNameLst>
                                          <p:attrName>style.visibility</p:attrName>
                                        </p:attrNameLst>
                                      </p:cBhvr>
                                      <p:to>
                                        <p:strVal val="visible"/>
                                      </p:to>
                                    </p:set>
                                    <p:animEffect transition="in" filter="strips(downLeft)">
                                      <p:cBhvr>
                                        <p:cTn id="12" dur="500"/>
                                        <p:tgtEl>
                                          <p:spTgt spid="1024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85794"/>
            <a:ext cx="8786842" cy="5715040"/>
          </a:xfrm>
        </p:spPr>
        <p:txBody>
          <a:bodyPr>
            <a:normAutofit/>
          </a:bodyPr>
          <a:lstStyle/>
          <a:p>
            <a:pPr algn="just"/>
            <a:r>
              <a:rPr lang="en-US" dirty="0" smtClean="0"/>
              <a:t>Typhus refers to a group of infectious diseases that are caused by rickettsial organisms and results in an acute febrile illness.</a:t>
            </a:r>
          </a:p>
          <a:p>
            <a:pPr algn="just"/>
            <a:r>
              <a:rPr lang="en-US" b="1" dirty="0" smtClean="0"/>
              <a:t>Epidemic typhus</a:t>
            </a:r>
            <a:r>
              <a:rPr lang="en-US" dirty="0" smtClean="0"/>
              <a:t> (also called "camp fever", "jail fever", "hospital fever", "ship fever“, "petechial fever", "Epidemic louse-borne typhus,“</a:t>
            </a:r>
            <a:r>
              <a:rPr lang="en-US" baseline="30000" dirty="0" smtClean="0"/>
              <a:t> </a:t>
            </a:r>
            <a:r>
              <a:rPr lang="en-US" dirty="0" smtClean="0"/>
              <a:t>and "louse-borne typhus”</a:t>
            </a:r>
          </a:p>
          <a:p>
            <a:pPr algn="just"/>
            <a:r>
              <a:rPr lang="en-US" dirty="0" smtClean="0"/>
              <a:t>The name typhus comes from the </a:t>
            </a:r>
            <a:r>
              <a:rPr lang="en-US" b="1" dirty="0" smtClean="0">
                <a:solidFill>
                  <a:srgbClr val="7030A0"/>
                </a:solidFill>
              </a:rPr>
              <a:t>Greek</a:t>
            </a:r>
            <a:r>
              <a:rPr lang="en-US" dirty="0" smtClean="0"/>
              <a:t> meaning </a:t>
            </a:r>
            <a:r>
              <a:rPr lang="en-US" b="1" dirty="0" smtClean="0">
                <a:solidFill>
                  <a:srgbClr val="7030A0"/>
                </a:solidFill>
              </a:rPr>
              <a:t>hazy</a:t>
            </a:r>
            <a:r>
              <a:rPr lang="en-US" dirty="0" smtClean="0"/>
              <a:t> or </a:t>
            </a:r>
            <a:r>
              <a:rPr lang="en-US" b="1" dirty="0" smtClean="0">
                <a:solidFill>
                  <a:srgbClr val="7030A0"/>
                </a:solidFill>
              </a:rPr>
              <a:t>smoky</a:t>
            </a:r>
            <a:r>
              <a:rPr lang="en-US" dirty="0" smtClean="0"/>
              <a:t> and commonly used as a </a:t>
            </a:r>
            <a:r>
              <a:rPr lang="en-US" b="1" dirty="0" smtClean="0">
                <a:solidFill>
                  <a:srgbClr val="7030A0"/>
                </a:solidFill>
              </a:rPr>
              <a:t>word</a:t>
            </a:r>
            <a:r>
              <a:rPr lang="en-US" dirty="0" smtClean="0"/>
              <a:t> for </a:t>
            </a:r>
            <a:r>
              <a:rPr lang="en-US" b="1" dirty="0" smtClean="0">
                <a:solidFill>
                  <a:srgbClr val="7030A0"/>
                </a:solidFill>
              </a:rPr>
              <a:t>delusion</a:t>
            </a:r>
            <a:r>
              <a:rPr lang="en-US" dirty="0" smtClean="0"/>
              <a:t>, describing the </a:t>
            </a:r>
            <a:r>
              <a:rPr lang="en-US" b="1" dirty="0" smtClean="0">
                <a:solidFill>
                  <a:srgbClr val="7030A0"/>
                </a:solidFill>
              </a:rPr>
              <a:t>state of mind </a:t>
            </a:r>
            <a:r>
              <a:rPr lang="en-US" dirty="0" smtClean="0"/>
              <a:t>of those infected.</a:t>
            </a:r>
          </a:p>
          <a:p>
            <a:pPr algn="just"/>
            <a:endParaRPr lang="en-US" dirty="0" smtClean="0"/>
          </a:p>
          <a:p>
            <a:pPr algn="just"/>
            <a:endParaRPr lang="en-US" dirty="0"/>
          </a:p>
        </p:txBody>
      </p:sp>
      <p:sp>
        <p:nvSpPr>
          <p:cNvPr id="4" name="Title 1"/>
          <p:cNvSpPr txBox="1">
            <a:spLocks/>
          </p:cNvSpPr>
          <p:nvPr/>
        </p:nvSpPr>
        <p:spPr>
          <a:xfrm>
            <a:off x="0" y="-24"/>
            <a:ext cx="9144000" cy="642942"/>
          </a:xfrm>
          <a:prstGeom prst="rect">
            <a:avLst/>
          </a:prstGeom>
          <a:solidFill>
            <a:srgbClr val="FFFF00"/>
          </a:solidFill>
        </p:spPr>
        <p:txBody>
          <a:bodyPr vert="horz" lIns="91440" tIns="45720" rIns="91440" bIns="45720" rtlCol="0" anchor="ctr">
            <a:noAutofit/>
          </a:bodyPr>
          <a:lstStyle/>
          <a:p>
            <a:pPr lvl="0" algn="ctr">
              <a:spcBef>
                <a:spcPct val="0"/>
              </a:spcBef>
            </a:pPr>
            <a:r>
              <a:rPr lang="en-US" sz="4000" b="1" i="1" dirty="0" smtClean="0"/>
              <a:t>Disease caused by Rickettsia</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3301"/>
            <a:ext cx="8229600" cy="5597533"/>
          </a:xfrm>
        </p:spPr>
        <p:txBody>
          <a:bodyPr>
            <a:normAutofit/>
          </a:bodyPr>
          <a:lstStyle/>
          <a:p>
            <a:pPr marL="514350" indent="-514350">
              <a:buFont typeface="+mj-lt"/>
              <a:buAutoNum type="alphaUcPeriod"/>
            </a:pPr>
            <a:r>
              <a:rPr lang="en-US" dirty="0" smtClean="0"/>
              <a:t>Cause: Rickettsia prowazekii.</a:t>
            </a:r>
          </a:p>
          <a:p>
            <a:pPr marL="514350" indent="-514350">
              <a:buFont typeface="+mj-lt"/>
              <a:buAutoNum type="alphaUcPeriod"/>
            </a:pPr>
            <a:r>
              <a:rPr lang="en-US" dirty="0" smtClean="0"/>
              <a:t>Vector: Body lice.</a:t>
            </a:r>
          </a:p>
          <a:p>
            <a:pPr marL="514350" indent="-514350">
              <a:buFontTx/>
              <a:buChar char="-"/>
            </a:pPr>
            <a:r>
              <a:rPr lang="en-US" dirty="0" smtClean="0"/>
              <a:t>Pediculus corporis (common).</a:t>
            </a:r>
          </a:p>
          <a:p>
            <a:pPr marL="514350" indent="-514350">
              <a:buFontTx/>
              <a:buChar char="-"/>
            </a:pPr>
            <a:r>
              <a:rPr lang="en-US" dirty="0" smtClean="0"/>
              <a:t>Pediculus capitis.</a:t>
            </a:r>
          </a:p>
          <a:p>
            <a:pPr marL="514350" indent="-514350">
              <a:buNone/>
            </a:pPr>
            <a:endParaRPr lang="en-US" dirty="0" smtClean="0"/>
          </a:p>
        </p:txBody>
      </p:sp>
      <p:sp>
        <p:nvSpPr>
          <p:cNvPr id="4" name="Title 1"/>
          <p:cNvSpPr txBox="1">
            <a:spLocks/>
          </p:cNvSpPr>
          <p:nvPr/>
        </p:nvSpPr>
        <p:spPr>
          <a:xfrm>
            <a:off x="0" y="-24"/>
            <a:ext cx="9144000" cy="642942"/>
          </a:xfrm>
          <a:prstGeom prst="rect">
            <a:avLst/>
          </a:prstGeom>
          <a:solidFill>
            <a:srgbClr val="FFFF00"/>
          </a:solidFill>
        </p:spPr>
        <p:txBody>
          <a:bodyPr vert="horz" lIns="91440" tIns="45720" rIns="91440" bIns="45720" rtlCol="0" anchor="ctr">
            <a:noAutofit/>
          </a:bodyPr>
          <a:lstStyle/>
          <a:p>
            <a:pPr lvl="0" algn="ctr">
              <a:spcBef>
                <a:spcPct val="0"/>
              </a:spcBef>
            </a:pPr>
            <a:r>
              <a:rPr lang="en-US" sz="4000" dirty="0" smtClean="0"/>
              <a:t>Epidemic typhus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AutoShape 2" descr="Head/Body Lice - Vector Control District - County of Santa Clara"/>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print"/>
          <a:stretch>
            <a:fillRect/>
          </a:stretch>
        </p:blipFill>
        <p:spPr>
          <a:xfrm>
            <a:off x="4553784" y="3658044"/>
            <a:ext cx="3251187" cy="2435252"/>
          </a:xfrm>
          <a:prstGeom prst="rect">
            <a:avLst/>
          </a:prstGeom>
        </p:spPr>
      </p:pic>
      <p:pic>
        <p:nvPicPr>
          <p:cNvPr id="1028" name="Picture 4" descr="Head/Body Lice - Vector Control District - County of Santa Clar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3658043"/>
            <a:ext cx="3251187" cy="243525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714356"/>
            <a:ext cx="8643998" cy="5786478"/>
          </a:xfrm>
        </p:spPr>
        <p:txBody>
          <a:bodyPr>
            <a:noAutofit/>
          </a:bodyPr>
          <a:lstStyle/>
          <a:p>
            <a:pPr algn="just"/>
            <a:r>
              <a:rPr lang="en-US" sz="2800" dirty="0" smtClean="0"/>
              <a:t>The rickettsia </a:t>
            </a:r>
            <a:r>
              <a:rPr lang="en-US" sz="2800" dirty="0" err="1" smtClean="0"/>
              <a:t>harbouring</a:t>
            </a:r>
            <a:r>
              <a:rPr lang="en-US" sz="2800" dirty="0" smtClean="0"/>
              <a:t> louse bites a human to engage in human blood meal and causes a </a:t>
            </a:r>
            <a:r>
              <a:rPr lang="en-US" sz="2800" b="1" dirty="0" err="1" smtClean="0">
                <a:solidFill>
                  <a:srgbClr val="0070C0"/>
                </a:solidFill>
              </a:rPr>
              <a:t>pruritic</a:t>
            </a:r>
            <a:r>
              <a:rPr lang="en-US" sz="2800" dirty="0" smtClean="0"/>
              <a:t> reaction on the host’s skin. </a:t>
            </a:r>
          </a:p>
          <a:p>
            <a:pPr algn="just"/>
            <a:r>
              <a:rPr lang="en-US" sz="2800" dirty="0" smtClean="0"/>
              <a:t>A louse defecates as it eats; when the host </a:t>
            </a:r>
            <a:r>
              <a:rPr lang="en-US" sz="2800" b="1" dirty="0" smtClean="0">
                <a:solidFill>
                  <a:srgbClr val="FF0000"/>
                </a:solidFill>
              </a:rPr>
              <a:t>scratches </a:t>
            </a:r>
            <a:r>
              <a:rPr lang="en-US" sz="2800" dirty="0" smtClean="0"/>
              <a:t>the site, the </a:t>
            </a:r>
            <a:r>
              <a:rPr lang="en-US" sz="2800" b="1" dirty="0" smtClean="0">
                <a:solidFill>
                  <a:srgbClr val="FF0000"/>
                </a:solidFill>
              </a:rPr>
              <a:t>lice are crushed </a:t>
            </a:r>
            <a:r>
              <a:rPr lang="en-US" sz="2800" dirty="0" smtClean="0"/>
              <a:t>and </a:t>
            </a:r>
            <a:r>
              <a:rPr lang="en-US" sz="2800" i="1" dirty="0" smtClean="0"/>
              <a:t>Rickettsia</a:t>
            </a:r>
            <a:r>
              <a:rPr lang="en-US" sz="2800" dirty="0" smtClean="0"/>
              <a:t> is inoculated into the bite wound. </a:t>
            </a:r>
          </a:p>
          <a:p>
            <a:pPr algn="just"/>
            <a:r>
              <a:rPr lang="en-US" sz="2800" dirty="0" smtClean="0"/>
              <a:t>The rickettsia travel to the blood stream and rickettsaemia develop.</a:t>
            </a:r>
          </a:p>
          <a:p>
            <a:pPr algn="just"/>
            <a:r>
              <a:rPr lang="en-US" sz="2800" dirty="0" smtClean="0"/>
              <a:t>Rickettsia </a:t>
            </a:r>
            <a:r>
              <a:rPr lang="en-US" sz="2800" b="1" dirty="0" smtClean="0">
                <a:solidFill>
                  <a:srgbClr val="FF0000"/>
                </a:solidFill>
              </a:rPr>
              <a:t>parasitizes</a:t>
            </a:r>
            <a:r>
              <a:rPr lang="en-US" sz="2800" dirty="0" smtClean="0"/>
              <a:t> the </a:t>
            </a:r>
            <a:r>
              <a:rPr lang="en-US" sz="2800" b="1" dirty="0" smtClean="0">
                <a:solidFill>
                  <a:srgbClr val="FF0000"/>
                </a:solidFill>
              </a:rPr>
              <a:t>endothelial</a:t>
            </a:r>
            <a:r>
              <a:rPr lang="en-US" sz="2800" dirty="0" smtClean="0"/>
              <a:t> cells of the blood vessels. </a:t>
            </a:r>
          </a:p>
          <a:p>
            <a:pPr algn="just"/>
            <a:r>
              <a:rPr lang="en-US" sz="2800" dirty="0" smtClean="0"/>
              <a:t>The organisms proliferate and cause endothelial cellular enlargement with resultant multi-organ vasculitis.</a:t>
            </a:r>
          </a:p>
          <a:p>
            <a:pPr algn="just"/>
            <a:endParaRPr lang="en-US" sz="2800" dirty="0"/>
          </a:p>
        </p:txBody>
      </p:sp>
      <p:sp>
        <p:nvSpPr>
          <p:cNvPr id="4" name="Title 1"/>
          <p:cNvSpPr txBox="1">
            <a:spLocks/>
          </p:cNvSpPr>
          <p:nvPr/>
        </p:nvSpPr>
        <p:spPr>
          <a:xfrm>
            <a:off x="0" y="-24"/>
            <a:ext cx="9144000" cy="642942"/>
          </a:xfrm>
          <a:prstGeom prst="rect">
            <a:avLst/>
          </a:prstGeom>
          <a:solidFill>
            <a:srgbClr val="FFFF00"/>
          </a:solidFill>
        </p:spPr>
        <p:txBody>
          <a:bodyPr vert="horz" lIns="91440" tIns="45720" rIns="91440" bIns="45720" rtlCol="0" anchor="ctr">
            <a:noAutofit/>
          </a:bodyPr>
          <a:lstStyle/>
          <a:p>
            <a:pPr algn="ctr">
              <a:spcBef>
                <a:spcPct val="0"/>
              </a:spcBef>
            </a:pPr>
            <a:r>
              <a:rPr lang="en-US" sz="4000" b="1" dirty="0" smtClean="0"/>
              <a:t>Pathophysiology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714356"/>
            <a:ext cx="8786874" cy="4525963"/>
          </a:xfrm>
        </p:spPr>
        <p:txBody>
          <a:bodyPr>
            <a:noAutofit/>
          </a:bodyPr>
          <a:lstStyle/>
          <a:p>
            <a:pPr algn="just"/>
            <a:r>
              <a:rPr lang="en-US" sz="2800" dirty="0" smtClean="0"/>
              <a:t>Multi-organ </a:t>
            </a:r>
            <a:r>
              <a:rPr lang="en-US" sz="2800" b="1" u="sng" dirty="0" smtClean="0">
                <a:solidFill>
                  <a:srgbClr val="7030A0"/>
                </a:solidFill>
              </a:rPr>
              <a:t>vasculitis</a:t>
            </a:r>
            <a:r>
              <a:rPr lang="en-US" sz="2800" dirty="0" smtClean="0"/>
              <a:t> may cause thrombosis (deposit of leucocytes, macrophages and platelets).</a:t>
            </a:r>
          </a:p>
          <a:p>
            <a:pPr algn="just"/>
            <a:r>
              <a:rPr lang="en-US" sz="2800" dirty="0" smtClean="0">
                <a:solidFill>
                  <a:srgbClr val="FF0000"/>
                </a:solidFill>
              </a:rPr>
              <a:t>Gangrene </a:t>
            </a:r>
            <a:r>
              <a:rPr lang="en-US" sz="2800" dirty="0" smtClean="0"/>
              <a:t>of the </a:t>
            </a:r>
            <a:r>
              <a:rPr lang="en-US" sz="2800" dirty="0" smtClean="0">
                <a:solidFill>
                  <a:srgbClr val="FF0000"/>
                </a:solidFill>
              </a:rPr>
              <a:t>distal </a:t>
            </a:r>
            <a:r>
              <a:rPr lang="en-US" sz="2800" dirty="0" smtClean="0"/>
              <a:t>portions of the </a:t>
            </a:r>
            <a:r>
              <a:rPr lang="en-US" sz="2800" dirty="0" smtClean="0">
                <a:solidFill>
                  <a:srgbClr val="FF0000"/>
                </a:solidFill>
              </a:rPr>
              <a:t>extremities</a:t>
            </a:r>
            <a:r>
              <a:rPr lang="en-US" sz="2800" dirty="0" smtClean="0"/>
              <a:t>, nose, ear lobes and genitalia may occur as the result of </a:t>
            </a:r>
            <a:r>
              <a:rPr lang="en-US" sz="2800" dirty="0" smtClean="0">
                <a:solidFill>
                  <a:srgbClr val="FF0000"/>
                </a:solidFill>
              </a:rPr>
              <a:t>thrombosis of supplying blood vessels</a:t>
            </a:r>
          </a:p>
          <a:p>
            <a:pPr algn="just"/>
            <a:r>
              <a:rPr lang="en-US" sz="2800" dirty="0" smtClean="0"/>
              <a:t>Vasculitis may also result in loss of intravascular colloid with subsequent hypovolaemia and decrease tissue perfusion and possibly organ failure and loss of electrolytes.</a:t>
            </a:r>
          </a:p>
        </p:txBody>
      </p:sp>
      <p:sp>
        <p:nvSpPr>
          <p:cNvPr id="4" name="Title 1"/>
          <p:cNvSpPr txBox="1">
            <a:spLocks/>
          </p:cNvSpPr>
          <p:nvPr/>
        </p:nvSpPr>
        <p:spPr>
          <a:xfrm>
            <a:off x="0" y="-24"/>
            <a:ext cx="9144000" cy="642942"/>
          </a:xfrm>
          <a:prstGeom prst="rect">
            <a:avLst/>
          </a:prstGeom>
          <a:solidFill>
            <a:srgbClr val="FFFF00"/>
          </a:solidFill>
        </p:spPr>
        <p:txBody>
          <a:bodyPr vert="horz" lIns="91440" tIns="45720" rIns="91440" bIns="45720" rtlCol="0" anchor="ctr">
            <a:noAutofit/>
          </a:bodyPr>
          <a:lstStyle/>
          <a:p>
            <a:pPr algn="ctr">
              <a:spcBef>
                <a:spcPct val="0"/>
              </a:spcBef>
            </a:pPr>
            <a:r>
              <a:rPr lang="en-US" sz="4000" b="1" dirty="0" smtClean="0"/>
              <a:t>Pathophysiology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435280" cy="5786478"/>
          </a:xfrm>
        </p:spPr>
        <p:txBody>
          <a:bodyPr>
            <a:normAutofit fontScale="77500" lnSpcReduction="20000"/>
          </a:bodyPr>
          <a:lstStyle/>
          <a:p>
            <a:r>
              <a:rPr lang="en-US" dirty="0" smtClean="0"/>
              <a:t>The incubation period is approximately 12 days for the typhus group.</a:t>
            </a:r>
          </a:p>
          <a:p>
            <a:r>
              <a:rPr lang="en-US" dirty="0" smtClean="0"/>
              <a:t>Abrupt onset of fever.</a:t>
            </a:r>
          </a:p>
          <a:p>
            <a:r>
              <a:rPr lang="en-US" dirty="0" smtClean="0"/>
              <a:t>Headache occurs abruptly and continues constantly.</a:t>
            </a:r>
          </a:p>
          <a:p>
            <a:r>
              <a:rPr lang="en-US" dirty="0" smtClean="0"/>
              <a:t>Non-productive cough.</a:t>
            </a:r>
          </a:p>
          <a:p>
            <a:r>
              <a:rPr lang="en-US" dirty="0" smtClean="0"/>
              <a:t>Rigors, Myalgia, Malaise.</a:t>
            </a:r>
          </a:p>
          <a:p>
            <a:r>
              <a:rPr lang="en-US" dirty="0" smtClean="0"/>
              <a:t>Rash: appears after 4-5 days (is macular/</a:t>
            </a:r>
            <a:r>
              <a:rPr lang="en-US" dirty="0" err="1" smtClean="0"/>
              <a:t>papular</a:t>
            </a:r>
            <a:r>
              <a:rPr lang="en-US" dirty="0" smtClean="0"/>
              <a:t>/petechial).</a:t>
            </a:r>
          </a:p>
          <a:p>
            <a:r>
              <a:rPr lang="en-US" dirty="0" smtClean="0"/>
              <a:t>Tachypnoeia</a:t>
            </a:r>
          </a:p>
          <a:p>
            <a:r>
              <a:rPr lang="en-US" dirty="0" smtClean="0"/>
              <a:t>Digital gangrene.</a:t>
            </a:r>
          </a:p>
          <a:p>
            <a:r>
              <a:rPr lang="en-US" dirty="0" smtClean="0"/>
              <a:t>Mild hepatosplenomegaly</a:t>
            </a:r>
          </a:p>
          <a:p>
            <a:r>
              <a:rPr lang="en-US" dirty="0" smtClean="0"/>
              <a:t>Conjunctival congestion</a:t>
            </a:r>
          </a:p>
          <a:p>
            <a:r>
              <a:rPr lang="en-US" dirty="0" smtClean="0"/>
              <a:t>Relative bradycardia consistent with the rise of temperature.</a:t>
            </a:r>
          </a:p>
          <a:p>
            <a:r>
              <a:rPr lang="en-US" dirty="0" smtClean="0"/>
              <a:t>Lymphadenopathy (regional or generalized).</a:t>
            </a:r>
            <a:endParaRPr lang="en-US" dirty="0"/>
          </a:p>
        </p:txBody>
      </p:sp>
      <p:sp>
        <p:nvSpPr>
          <p:cNvPr id="4" name="Title 1"/>
          <p:cNvSpPr txBox="1">
            <a:spLocks/>
          </p:cNvSpPr>
          <p:nvPr/>
        </p:nvSpPr>
        <p:spPr>
          <a:xfrm>
            <a:off x="0" y="-24"/>
            <a:ext cx="9144000" cy="642942"/>
          </a:xfrm>
          <a:prstGeom prst="rect">
            <a:avLst/>
          </a:prstGeom>
          <a:solidFill>
            <a:srgbClr val="FFFF00"/>
          </a:solidFill>
        </p:spPr>
        <p:txBody>
          <a:bodyPr vert="horz" lIns="91440" tIns="45720" rIns="91440" bIns="45720" rtlCol="0" anchor="ctr">
            <a:noAutofit/>
          </a:bodyPr>
          <a:lstStyle/>
          <a:p>
            <a:pPr algn="ctr">
              <a:spcBef>
                <a:spcPct val="0"/>
              </a:spcBef>
            </a:pPr>
            <a:r>
              <a:rPr lang="en-US" sz="4000" dirty="0" smtClean="0"/>
              <a:t>Clinical findings </a:t>
            </a:r>
            <a:endParaRPr lang="en-US" sz="4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lide(fromBottom)">
                                      <p:cBhvr>
                                        <p:cTn id="25" dur="500"/>
                                        <p:tgtEl>
                                          <p:spTgt spid="3">
                                            <p:txEl>
                                              <p:pRg st="3" end="3"/>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slide(fromBottom)">
                                      <p:cBhvr>
                                        <p:cTn id="31" dur="500"/>
                                        <p:tgtEl>
                                          <p:spTgt spid="3">
                                            <p:txEl>
                                              <p:pRg st="5" end="5"/>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slide(fromBottom)">
                                      <p:cBhvr>
                                        <p:cTn id="34" dur="500"/>
                                        <p:tgtEl>
                                          <p:spTgt spid="3">
                                            <p:txEl>
                                              <p:pRg st="6" end="6"/>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lide(fromBottom)">
                                      <p:cBhvr>
                                        <p:cTn id="37" dur="500"/>
                                        <p:tgtEl>
                                          <p:spTgt spid="3">
                                            <p:txEl>
                                              <p:pRg st="7" end="7"/>
                                            </p:txEl>
                                          </p:spTgt>
                                        </p:tgtEl>
                                      </p:cBhvr>
                                    </p:animEffect>
                                  </p:childTnLst>
                                </p:cTn>
                              </p:par>
                              <p:par>
                                <p:cTn id="38" presetID="12" presetClass="entr" presetSubtype="4"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slide(fromBottom)">
                                      <p:cBhvr>
                                        <p:cTn id="40" dur="500"/>
                                        <p:tgtEl>
                                          <p:spTgt spid="3">
                                            <p:txEl>
                                              <p:pRg st="8" end="8"/>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slide(fromBottom)">
                                      <p:cBhvr>
                                        <p:cTn id="43" dur="500"/>
                                        <p:tgtEl>
                                          <p:spTgt spid="3">
                                            <p:txEl>
                                              <p:pRg st="9" end="9"/>
                                            </p:txEl>
                                          </p:spTgt>
                                        </p:tgtEl>
                                      </p:cBhvr>
                                    </p:animEffect>
                                  </p:childTnLst>
                                </p:cTn>
                              </p:par>
                              <p:par>
                                <p:cTn id="44" presetID="12" presetClass="entr" presetSubtype="4"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slide(fromBottom)">
                                      <p:cBhvr>
                                        <p:cTn id="46" dur="500"/>
                                        <p:tgtEl>
                                          <p:spTgt spid="3">
                                            <p:txEl>
                                              <p:pRg st="10" end="10"/>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slide(fromBottom)">
                                      <p:cBhvr>
                                        <p:cTn id="4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epidemiology and clinical features of rickettsial diseases in North  Queensland, Australia: Implications for patient identification and  management | PLOS Neglected Tropical Disease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836712"/>
            <a:ext cx="6480720" cy="51471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a:xfrm>
            <a:off x="0" y="-24"/>
            <a:ext cx="9144000" cy="642942"/>
          </a:xfrm>
          <a:prstGeom prst="rect">
            <a:avLst/>
          </a:prstGeom>
          <a:solidFill>
            <a:srgbClr val="FFFF00"/>
          </a:solidFill>
        </p:spPr>
        <p:txBody>
          <a:bodyPr vert="horz" lIns="91440" tIns="45720" rIns="91440" bIns="45720" rtlCol="0" anchor="ctr">
            <a:noAutofit/>
          </a:bodyPr>
          <a:lstStyle/>
          <a:p>
            <a:pPr algn="ctr">
              <a:spcBef>
                <a:spcPct val="0"/>
              </a:spcBef>
            </a:pPr>
            <a:r>
              <a:rPr lang="en-US" sz="4000" dirty="0" smtClean="0"/>
              <a:t>Clinical findings </a:t>
            </a:r>
            <a:endParaRPr lang="en-US" sz="4000" b="1" dirty="0" smtClean="0"/>
          </a:p>
        </p:txBody>
      </p:sp>
    </p:spTree>
    <p:extLst>
      <p:ext uri="{BB962C8B-B14F-4D97-AF65-F5344CB8AC3E}">
        <p14:creationId xmlns="" xmlns:p14="http://schemas.microsoft.com/office/powerpoint/2010/main" val="203426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strips(downLeft)">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4"/>
            <a:ext cx="9144000" cy="642942"/>
          </a:xfrm>
          <a:solidFill>
            <a:srgbClr val="FFFF00"/>
          </a:solidFill>
        </p:spPr>
        <p:txBody>
          <a:bodyPr>
            <a:noAutofit/>
          </a:bodyPr>
          <a:lstStyle/>
          <a:p>
            <a:r>
              <a:rPr lang="en-US" sz="3200" b="1" dirty="0" smtClean="0"/>
              <a:t>Epidemic typhus</a:t>
            </a:r>
            <a:endParaRPr lang="en-US" sz="3200" dirty="0"/>
          </a:p>
        </p:txBody>
      </p:sp>
      <p:sp>
        <p:nvSpPr>
          <p:cNvPr id="6" name="Content Placeholder 5"/>
          <p:cNvSpPr>
            <a:spLocks noGrp="1"/>
          </p:cNvSpPr>
          <p:nvPr>
            <p:ph idx="1"/>
          </p:nvPr>
        </p:nvSpPr>
        <p:spPr>
          <a:xfrm>
            <a:off x="428596" y="642918"/>
            <a:ext cx="8229600" cy="5572164"/>
          </a:xfrm>
        </p:spPr>
        <p:txBody>
          <a:bodyPr>
            <a:normAutofit fontScale="92500" lnSpcReduction="10000"/>
          </a:bodyPr>
          <a:lstStyle/>
          <a:p>
            <a:pPr>
              <a:buNone/>
            </a:pPr>
            <a:r>
              <a:rPr lang="en-US" b="1" dirty="0" smtClean="0">
                <a:solidFill>
                  <a:srgbClr val="FF0000"/>
                </a:solidFill>
              </a:rPr>
              <a:t>Diagnosis</a:t>
            </a:r>
          </a:p>
          <a:p>
            <a:r>
              <a:rPr lang="en-US" dirty="0" smtClean="0"/>
              <a:t>Renal function test</a:t>
            </a:r>
          </a:p>
          <a:p>
            <a:r>
              <a:rPr lang="en-US" dirty="0" smtClean="0"/>
              <a:t>Urinalysis. </a:t>
            </a:r>
          </a:p>
          <a:p>
            <a:r>
              <a:rPr lang="en-US" dirty="0" smtClean="0"/>
              <a:t>Liver functional tests. </a:t>
            </a:r>
          </a:p>
          <a:p>
            <a:r>
              <a:rPr lang="en-US" dirty="0" smtClean="0"/>
              <a:t>Full blood picture. </a:t>
            </a:r>
          </a:p>
          <a:p>
            <a:r>
              <a:rPr lang="en-US" dirty="0" smtClean="0"/>
              <a:t>Electrolytes. </a:t>
            </a:r>
          </a:p>
          <a:p>
            <a:r>
              <a:rPr lang="en-US" dirty="0" smtClean="0"/>
              <a:t>Indirect immunofluorescence (IFA) or enzyme immunoassay (EIA) testing. </a:t>
            </a:r>
          </a:p>
          <a:p>
            <a:r>
              <a:rPr lang="en-US" dirty="0" smtClean="0"/>
              <a:t>Polymerase chain reaction (PCR). </a:t>
            </a:r>
          </a:p>
          <a:p>
            <a:r>
              <a:rPr lang="en-US" dirty="0" smtClean="0"/>
              <a:t>Complement fixation (CF) tests. </a:t>
            </a:r>
          </a:p>
          <a:p>
            <a:r>
              <a:rPr lang="en-US" dirty="0" smtClean="0"/>
              <a:t>Histology of biopsied tissues sections.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slide(fromBottom)">
                                      <p:cBhvr>
                                        <p:cTn id="15" dur="500"/>
                                        <p:tgtEl>
                                          <p:spTgt spid="6">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slide(fromBottom)">
                                      <p:cBhvr>
                                        <p:cTn id="18" dur="500"/>
                                        <p:tgtEl>
                                          <p:spTgt spid="6">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slide(fromBottom)">
                                      <p:cBhvr>
                                        <p:cTn id="21" dur="500"/>
                                        <p:tgtEl>
                                          <p:spTgt spid="6">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slide(fromBottom)">
                                      <p:cBhvr>
                                        <p:cTn id="24" dur="500"/>
                                        <p:tgtEl>
                                          <p:spTgt spid="6">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slide(fromBottom)">
                                      <p:cBhvr>
                                        <p:cTn id="27" dur="500"/>
                                        <p:tgtEl>
                                          <p:spTgt spid="6">
                                            <p:txEl>
                                              <p:pRg st="6" end="6"/>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slide(fromBottom)">
                                      <p:cBhvr>
                                        <p:cTn id="30" dur="500"/>
                                        <p:tgtEl>
                                          <p:spTgt spid="6">
                                            <p:txEl>
                                              <p:pRg st="7" end="7"/>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slide(fromBottom)">
                                      <p:cBhvr>
                                        <p:cTn id="33" dur="500"/>
                                        <p:tgtEl>
                                          <p:spTgt spid="6">
                                            <p:txEl>
                                              <p:pRg st="8" end="8"/>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slide(fromBottom)">
                                      <p:cBhvr>
                                        <p:cTn id="36"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00042"/>
            <a:ext cx="8229600" cy="4525963"/>
          </a:xfrm>
        </p:spPr>
        <p:txBody>
          <a:bodyPr/>
          <a:lstStyle/>
          <a:p>
            <a:pPr>
              <a:buNone/>
            </a:pPr>
            <a:r>
              <a:rPr lang="en-US" b="1" dirty="0" smtClean="0">
                <a:solidFill>
                  <a:srgbClr val="FF0000"/>
                </a:solidFill>
              </a:rPr>
              <a:t>Treatment </a:t>
            </a:r>
          </a:p>
          <a:p>
            <a:r>
              <a:rPr lang="en-US" dirty="0" smtClean="0"/>
              <a:t>Doxycycline 200 mg PO or IV for 3 days, then maintenance dose 100 mg PO or IV Plus Chloramphenicol.</a:t>
            </a:r>
          </a:p>
          <a:p>
            <a:r>
              <a:rPr lang="en-US" dirty="0" smtClean="0"/>
              <a:t>Alternatives in doxycycline resistance:</a:t>
            </a:r>
          </a:p>
          <a:p>
            <a:pPr>
              <a:buNone/>
            </a:pPr>
            <a:r>
              <a:rPr lang="en-US" dirty="0" smtClean="0"/>
              <a:t>    - Azithromycin.</a:t>
            </a:r>
          </a:p>
          <a:p>
            <a:pPr>
              <a:buNone/>
            </a:pPr>
            <a:r>
              <a:rPr lang="en-US" dirty="0" smtClean="0"/>
              <a:t>    - Rifampicin</a:t>
            </a:r>
            <a:endParaRPr lang="en-US" dirty="0"/>
          </a:p>
        </p:txBody>
      </p:sp>
      <p:sp>
        <p:nvSpPr>
          <p:cNvPr id="4" name="Title 1"/>
          <p:cNvSpPr>
            <a:spLocks noGrp="1"/>
          </p:cNvSpPr>
          <p:nvPr>
            <p:ph type="title"/>
          </p:nvPr>
        </p:nvSpPr>
        <p:spPr>
          <a:xfrm>
            <a:off x="0" y="-24"/>
            <a:ext cx="9144000" cy="642942"/>
          </a:xfrm>
          <a:solidFill>
            <a:srgbClr val="FFFF00"/>
          </a:solidFill>
        </p:spPr>
        <p:txBody>
          <a:bodyPr>
            <a:noAutofit/>
          </a:bodyPr>
          <a:lstStyle/>
          <a:p>
            <a:r>
              <a:rPr lang="en-US" sz="3200" b="1" dirty="0" smtClean="0"/>
              <a:t>Epidemic typhus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00108"/>
            <a:ext cx="8229600" cy="4525963"/>
          </a:xfrm>
        </p:spPr>
        <p:txBody>
          <a:bodyPr>
            <a:noAutofit/>
          </a:bodyPr>
          <a:lstStyle/>
          <a:p>
            <a:pPr algn="just"/>
            <a:r>
              <a:rPr lang="en-US" sz="2800" dirty="0" smtClean="0"/>
              <a:t>The clinical manifestations of all the acute presentations are similar during the first 5 days: fever, headache, and myalgias with or without nausea, vomiting, and cough. </a:t>
            </a:r>
          </a:p>
          <a:p>
            <a:pPr algn="just"/>
            <a:r>
              <a:rPr lang="en-US" sz="2800" dirty="0" smtClean="0"/>
              <a:t>As the course progresses, clinical manifestations—including ocurrence of a macular, maculopapular, or vesicular rash; pneumonitis; and meningoencephalitis— vary from one disease to another.</a:t>
            </a:r>
            <a:endParaRPr lang="en-US" sz="2800" dirty="0"/>
          </a:p>
        </p:txBody>
      </p:sp>
      <p:sp>
        <p:nvSpPr>
          <p:cNvPr id="5" name="Title 1"/>
          <p:cNvSpPr>
            <a:spLocks noGrp="1"/>
          </p:cNvSpPr>
          <p:nvPr>
            <p:ph type="title"/>
          </p:nvPr>
        </p:nvSpPr>
        <p:spPr>
          <a:xfrm>
            <a:off x="467544" y="0"/>
            <a:ext cx="8229600" cy="1143000"/>
          </a:xfrm>
        </p:spPr>
        <p:txBody>
          <a:bodyPr/>
          <a:lstStyle/>
          <a:p>
            <a:r>
              <a:rPr lang="en-US" b="1" dirty="0" smtClean="0">
                <a:solidFill>
                  <a:schemeClr val="accent6">
                    <a:lumMod val="50000"/>
                  </a:schemeClr>
                </a:solidFill>
              </a:rPr>
              <a:t>The</a:t>
            </a:r>
            <a:r>
              <a:rPr lang="en-US" b="1" dirty="0" smtClean="0"/>
              <a:t> </a:t>
            </a:r>
            <a:r>
              <a:rPr lang="en-US" b="1" dirty="0" err="1" smtClean="0">
                <a:solidFill>
                  <a:srgbClr val="7030A0"/>
                </a:solidFill>
              </a:rPr>
              <a:t>Rickettsiae</a:t>
            </a:r>
            <a:endParaRPr lang="en-US" b="1" dirty="0">
              <a:solidFill>
                <a:srgbClr val="7030A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4661"/>
            <a:ext cx="6248400" cy="1470025"/>
          </a:xfrm>
          <a:solidFill>
            <a:schemeClr val="bg1">
              <a:lumMod val="85000"/>
            </a:schemeClr>
          </a:solidFill>
        </p:spPr>
        <p:txBody>
          <a:bodyPr>
            <a:normAutofit/>
          </a:bodyPr>
          <a:lstStyle/>
          <a:p>
            <a:r>
              <a:rPr lang="en-US" sz="5400" i="1" dirty="0" smtClean="0"/>
              <a:t>Coxiella burnetii</a:t>
            </a:r>
            <a:endParaRPr lang="en-US" sz="5400" b="1" i="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0"/>
            <a:ext cx="8229600" cy="1143000"/>
          </a:xfrm>
        </p:spPr>
        <p:txBody>
          <a:bodyPr/>
          <a:lstStyle/>
          <a:p>
            <a:r>
              <a:rPr lang="en-US" b="1" i="1" dirty="0" smtClean="0"/>
              <a:t>Coxiella </a:t>
            </a:r>
            <a:r>
              <a:rPr lang="en-US" b="1" i="1" dirty="0" err="1" smtClean="0"/>
              <a:t>burnetii</a:t>
            </a:r>
            <a:endParaRPr lang="ar-SA" dirty="0"/>
          </a:p>
        </p:txBody>
      </p:sp>
      <p:sp>
        <p:nvSpPr>
          <p:cNvPr id="3" name="عنصر نائب للمحتوى 2"/>
          <p:cNvSpPr>
            <a:spLocks noGrp="1"/>
          </p:cNvSpPr>
          <p:nvPr>
            <p:ph idx="1"/>
          </p:nvPr>
        </p:nvSpPr>
        <p:spPr>
          <a:xfrm>
            <a:off x="251520" y="1196752"/>
            <a:ext cx="8352928" cy="4525963"/>
          </a:xfrm>
        </p:spPr>
        <p:txBody>
          <a:bodyPr>
            <a:normAutofit fontScale="92500" lnSpcReduction="10000"/>
          </a:bodyPr>
          <a:lstStyle/>
          <a:p>
            <a:pPr algn="just"/>
            <a:r>
              <a:rPr lang="en-US" dirty="0" smtClean="0"/>
              <a:t> The causative agent of </a:t>
            </a:r>
            <a:r>
              <a:rPr lang="en-US" u="sng" dirty="0" smtClean="0">
                <a:solidFill>
                  <a:srgbClr val="7030A0"/>
                </a:solidFill>
              </a:rPr>
              <a:t>Q fever</a:t>
            </a:r>
            <a:r>
              <a:rPr lang="en-US" dirty="0" smtClean="0">
                <a:solidFill>
                  <a:srgbClr val="7030A0"/>
                </a:solidFill>
              </a:rPr>
              <a:t>. </a:t>
            </a:r>
          </a:p>
          <a:p>
            <a:pPr algn="just"/>
            <a:r>
              <a:rPr lang="en-US" dirty="0" smtClean="0"/>
              <a:t>he “Q” comes from “</a:t>
            </a:r>
            <a:r>
              <a:rPr lang="en-US" b="1" u="sng" dirty="0" smtClean="0">
                <a:solidFill>
                  <a:srgbClr val="00B050"/>
                </a:solidFill>
              </a:rPr>
              <a:t>query</a:t>
            </a:r>
            <a:r>
              <a:rPr lang="en-US" dirty="0" smtClean="0"/>
              <a:t>” fever, the name of the disease until its true cause was discovered in the 1930s</a:t>
            </a:r>
            <a:endParaRPr lang="en-US" dirty="0" smtClean="0">
              <a:solidFill>
                <a:srgbClr val="7030A0"/>
              </a:solidFill>
            </a:endParaRPr>
          </a:p>
          <a:p>
            <a:pPr algn="just"/>
            <a:r>
              <a:rPr lang="en-US" dirty="0" smtClean="0"/>
              <a:t>Highly </a:t>
            </a:r>
            <a:r>
              <a:rPr lang="en-US" dirty="0" smtClean="0">
                <a:solidFill>
                  <a:schemeClr val="accent2">
                    <a:lumMod val="50000"/>
                  </a:schemeClr>
                </a:solidFill>
              </a:rPr>
              <a:t>resistant</a:t>
            </a:r>
            <a:r>
              <a:rPr lang="en-US" dirty="0" smtClean="0">
                <a:solidFill>
                  <a:srgbClr val="FF0000"/>
                </a:solidFill>
              </a:rPr>
              <a:t> </a:t>
            </a:r>
            <a:r>
              <a:rPr lang="en-US" dirty="0" smtClean="0"/>
              <a:t>to environmental stresses.</a:t>
            </a:r>
          </a:p>
          <a:p>
            <a:pPr algn="just"/>
            <a:r>
              <a:rPr lang="en-US" dirty="0" smtClean="0"/>
              <a:t> It can survive standard disinfectants</a:t>
            </a:r>
          </a:p>
          <a:p>
            <a:pPr algn="just"/>
            <a:r>
              <a:rPr lang="en-US" altLang="en-US" dirty="0" smtClean="0">
                <a:solidFill>
                  <a:srgbClr val="FF0000"/>
                </a:solidFill>
                <a:cs typeface="Times New Roman" pitchFamily="18" charset="0"/>
              </a:rPr>
              <a:t>It replicates in host </a:t>
            </a:r>
            <a:r>
              <a:rPr lang="en-US" altLang="en-US" dirty="0" err="1" smtClean="0">
                <a:solidFill>
                  <a:srgbClr val="FF0000"/>
                </a:solidFill>
                <a:cs typeface="Times New Roman" pitchFamily="18" charset="0"/>
              </a:rPr>
              <a:t>monocytes</a:t>
            </a:r>
            <a:r>
              <a:rPr lang="en-US" altLang="en-US" dirty="0" smtClean="0">
                <a:solidFill>
                  <a:srgbClr val="FF0000"/>
                </a:solidFill>
                <a:cs typeface="Times New Roman" pitchFamily="18" charset="0"/>
              </a:rPr>
              <a:t> and macrophages. (</a:t>
            </a:r>
            <a:r>
              <a:rPr lang="en-US" dirty="0" smtClean="0">
                <a:solidFill>
                  <a:srgbClr val="FF0000"/>
                </a:solidFill>
              </a:rPr>
              <a:t>Resistant to the </a:t>
            </a:r>
            <a:r>
              <a:rPr lang="en-US" dirty="0" err="1" smtClean="0">
                <a:solidFill>
                  <a:srgbClr val="FF0000"/>
                </a:solidFill>
              </a:rPr>
              <a:t>phagolysosomal</a:t>
            </a:r>
            <a:r>
              <a:rPr lang="en-US" dirty="0" smtClean="0">
                <a:solidFill>
                  <a:srgbClr val="FF0000"/>
                </a:solidFill>
              </a:rPr>
              <a:t> environment). </a:t>
            </a:r>
          </a:p>
          <a:p>
            <a:pPr algn="just"/>
            <a:r>
              <a:rPr lang="en-US" altLang="en-US" dirty="0" smtClean="0"/>
              <a:t>The organism is</a:t>
            </a:r>
            <a:r>
              <a:rPr lang="en-US" altLang="en-US" dirty="0" smtClean="0">
                <a:cs typeface="Times New Roman" pitchFamily="18" charset="0"/>
              </a:rPr>
              <a:t> </a:t>
            </a:r>
            <a:r>
              <a:rPr lang="en-US" altLang="en-US" dirty="0" smtClean="0">
                <a:solidFill>
                  <a:schemeClr val="accent6">
                    <a:lumMod val="50000"/>
                  </a:schemeClr>
                </a:solidFill>
                <a:cs typeface="Times New Roman" pitchFamily="18" charset="0"/>
              </a:rPr>
              <a:t>killed by pasteurization</a:t>
            </a:r>
            <a:r>
              <a:rPr lang="en-US" altLang="en-US" dirty="0" smtClean="0">
                <a:cs typeface="Times New Roman" pitchFamily="18" charset="0"/>
              </a:rPr>
              <a:t>.</a:t>
            </a:r>
          </a:p>
          <a:p>
            <a:pPr algn="just"/>
            <a:endParaRPr lang="ar-SA"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trips(down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a:xfrm>
            <a:off x="1928794" y="142852"/>
            <a:ext cx="4429156" cy="785818"/>
          </a:xfrm>
          <a:prstGeom prst="rect">
            <a:avLst/>
          </a:prstGeom>
          <a:solidFill>
            <a:srgbClr val="FFC000"/>
          </a:solidFill>
        </p:spPr>
        <p:txBody>
          <a:bodyPr vert="horz" lIns="91440" tIns="45720" rIns="91440" bIns="45720" rtlCol="0" anchor="ctr">
            <a:normAutofit fontScale="97500"/>
          </a:bodyPr>
          <a:lstStyle/>
          <a:p>
            <a:pPr algn="ctr">
              <a:spcBef>
                <a:spcPct val="0"/>
              </a:spcBef>
              <a:buFontTx/>
              <a:buNone/>
              <a:defRPr/>
            </a:pPr>
            <a:r>
              <a:rPr lang="en-US" altLang="en-US" sz="4300" b="1" dirty="0" smtClean="0">
                <a:latin typeface="+mj-lt"/>
                <a:ea typeface="+mj-ea"/>
                <a:cs typeface="+mj-cs"/>
              </a:rPr>
              <a:t>Transmission</a:t>
            </a:r>
          </a:p>
        </p:txBody>
      </p:sp>
      <p:sp>
        <p:nvSpPr>
          <p:cNvPr id="6" name="عنصر نائب للمحتوى 5"/>
          <p:cNvSpPr>
            <a:spLocks noGrp="1"/>
          </p:cNvSpPr>
          <p:nvPr>
            <p:ph idx="1"/>
          </p:nvPr>
        </p:nvSpPr>
        <p:spPr>
          <a:xfrm>
            <a:off x="395536" y="1268760"/>
            <a:ext cx="8424936" cy="4525963"/>
          </a:xfrm>
        </p:spPr>
        <p:txBody>
          <a:bodyPr/>
          <a:lstStyle/>
          <a:p>
            <a:pPr algn="just"/>
            <a:r>
              <a:rPr lang="en-US" dirty="0" smtClean="0"/>
              <a:t>This bacteria naturally infects some animals, such as goats, sheep, and cattle.</a:t>
            </a:r>
          </a:p>
          <a:p>
            <a:pPr algn="just"/>
            <a:r>
              <a:rPr lang="en-US" dirty="0" smtClean="0"/>
              <a:t>C. </a:t>
            </a:r>
            <a:r>
              <a:rPr lang="en-US" dirty="0" err="1" smtClean="0"/>
              <a:t>burnetii</a:t>
            </a:r>
            <a:r>
              <a:rPr lang="en-US" dirty="0" smtClean="0"/>
              <a:t> bacteria are found in the birth products (i.e. placenta, amniotic fluid), urine, feces, and milk of infected animals.</a:t>
            </a:r>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22"/>
            <a:ext cx="8286808" cy="1143000"/>
          </a:xfrm>
        </p:spPr>
        <p:txBody>
          <a:bodyPr>
            <a:normAutofit fontScale="90000"/>
          </a:bodyPr>
          <a:lstStyle/>
          <a:p>
            <a:r>
              <a:rPr lang="en-US" sz="3600" b="1" dirty="0" smtClean="0"/>
              <a:t>How do people become infected with </a:t>
            </a:r>
            <a:r>
              <a:rPr lang="en-US" sz="3600" b="1" i="1" dirty="0" smtClean="0"/>
              <a:t>C. burnetii</a:t>
            </a:r>
            <a:r>
              <a:rPr lang="en-US" sz="3600" b="1" dirty="0" smtClean="0"/>
              <a:t> bacteria?</a:t>
            </a:r>
            <a:endParaRPr lang="en-US" dirty="0"/>
          </a:p>
        </p:txBody>
      </p:sp>
      <p:sp>
        <p:nvSpPr>
          <p:cNvPr id="3" name="Content Placeholder 2"/>
          <p:cNvSpPr>
            <a:spLocks noGrp="1"/>
          </p:cNvSpPr>
          <p:nvPr>
            <p:ph idx="1"/>
          </p:nvPr>
        </p:nvSpPr>
        <p:spPr>
          <a:xfrm>
            <a:off x="214282" y="1142984"/>
            <a:ext cx="8572560" cy="5286412"/>
          </a:xfrm>
        </p:spPr>
        <p:txBody>
          <a:bodyPr>
            <a:normAutofit/>
          </a:bodyPr>
          <a:lstStyle/>
          <a:p>
            <a:pPr algn="just" fontAlgn="base"/>
            <a:r>
              <a:rPr lang="en-US" b="1" dirty="0" smtClean="0">
                <a:solidFill>
                  <a:srgbClr val="7030A0"/>
                </a:solidFill>
              </a:rPr>
              <a:t>Most</a:t>
            </a:r>
            <a:r>
              <a:rPr lang="en-US" dirty="0" smtClean="0"/>
              <a:t> infections are contracted by </a:t>
            </a:r>
            <a:r>
              <a:rPr lang="en-US" b="1" dirty="0" smtClean="0">
                <a:solidFill>
                  <a:srgbClr val="7030A0"/>
                </a:solidFill>
              </a:rPr>
              <a:t>breathing</a:t>
            </a:r>
            <a:r>
              <a:rPr lang="en-US" dirty="0" smtClean="0"/>
              <a:t> in </a:t>
            </a:r>
            <a:r>
              <a:rPr lang="en-US" b="1" dirty="0" smtClean="0">
                <a:solidFill>
                  <a:srgbClr val="7030A0"/>
                </a:solidFill>
              </a:rPr>
              <a:t>air contaminated</a:t>
            </a:r>
            <a:r>
              <a:rPr lang="en-US" dirty="0" smtClean="0"/>
              <a:t> with the</a:t>
            </a:r>
            <a:r>
              <a:rPr lang="en-US" i="1" dirty="0" smtClean="0"/>
              <a:t> C. burnetii </a:t>
            </a:r>
            <a:r>
              <a:rPr lang="en-US" dirty="0" smtClean="0"/>
              <a:t>organism from animals aborting or birthing</a:t>
            </a:r>
          </a:p>
          <a:p>
            <a:pPr algn="just" fontAlgn="base"/>
            <a:r>
              <a:rPr lang="en-US" dirty="0" smtClean="0"/>
              <a:t>From </a:t>
            </a:r>
            <a:r>
              <a:rPr lang="en-US" b="1" dirty="0" smtClean="0">
                <a:solidFill>
                  <a:srgbClr val="7030A0"/>
                </a:solidFill>
              </a:rPr>
              <a:t>dried contaminated </a:t>
            </a:r>
            <a:r>
              <a:rPr lang="en-US" dirty="0" smtClean="0"/>
              <a:t>materials</a:t>
            </a:r>
          </a:p>
          <a:p>
            <a:pPr algn="just" fontAlgn="base"/>
            <a:r>
              <a:rPr lang="en-US" dirty="0" smtClean="0"/>
              <a:t>Through </a:t>
            </a:r>
            <a:r>
              <a:rPr lang="en-US" b="1" dirty="0" smtClean="0">
                <a:solidFill>
                  <a:srgbClr val="7030A0"/>
                </a:solidFill>
              </a:rPr>
              <a:t>direct contact between infected materials </a:t>
            </a:r>
            <a:r>
              <a:rPr lang="en-US" dirty="0" smtClean="0"/>
              <a:t>(tissues, fluids, wool, straw, manure, etc) and skin abrasions or mucous membranes.</a:t>
            </a:r>
          </a:p>
          <a:p>
            <a:pPr algn="just" fontAlgn="base"/>
            <a:r>
              <a:rPr lang="en-US" dirty="0" smtClean="0"/>
              <a:t>By </a:t>
            </a:r>
            <a:r>
              <a:rPr lang="en-US" b="1" dirty="0" smtClean="0">
                <a:solidFill>
                  <a:srgbClr val="7030A0"/>
                </a:solidFill>
              </a:rPr>
              <a:t>drinking unpasteurized milk</a:t>
            </a:r>
          </a:p>
          <a:p>
            <a:pPr algn="just" fontAlgn="base"/>
            <a:r>
              <a:rPr lang="en-US" b="1" dirty="0" smtClean="0">
                <a:solidFill>
                  <a:srgbClr val="7030A0"/>
                </a:solidFill>
              </a:rPr>
              <a:t>Via tick bites</a:t>
            </a:r>
            <a:endParaRPr lang="en-US"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929330"/>
          </a:xfrm>
        </p:spPr>
        <p:txBody>
          <a:bodyPr>
            <a:noAutofit/>
          </a:bodyPr>
          <a:lstStyle/>
          <a:p>
            <a:pPr algn="just"/>
            <a:r>
              <a:rPr lang="en-US" altLang="en-US" sz="2600" dirty="0" smtClean="0">
                <a:solidFill>
                  <a:srgbClr val="FF0000"/>
                </a:solidFill>
                <a:cs typeface="Browallia New" pitchFamily="34" charset="-34"/>
              </a:rPr>
              <a:t>Person-to-person</a:t>
            </a:r>
            <a:r>
              <a:rPr lang="en-US" altLang="en-US" sz="2600" dirty="0" smtClean="0">
                <a:cs typeface="Browallia New" pitchFamily="34" charset="-34"/>
              </a:rPr>
              <a:t> transmission is extremely </a:t>
            </a:r>
            <a:r>
              <a:rPr lang="en-US" altLang="en-US" sz="2600" dirty="0" smtClean="0">
                <a:solidFill>
                  <a:srgbClr val="FF0000"/>
                </a:solidFill>
                <a:cs typeface="Browallia New" pitchFamily="34" charset="-34"/>
              </a:rPr>
              <a:t>rare</a:t>
            </a:r>
            <a:r>
              <a:rPr lang="en-US" altLang="en-US" sz="2600" dirty="0" smtClean="0">
                <a:cs typeface="Browallia New" pitchFamily="34" charset="-34"/>
              </a:rPr>
              <a:t>.</a:t>
            </a:r>
            <a:endParaRPr lang="ar-OM" altLang="en-US" sz="2600" dirty="0" smtClean="0">
              <a:cs typeface="Browallia New" pitchFamily="34" charset="-34"/>
            </a:endParaRPr>
          </a:p>
          <a:p>
            <a:pPr algn="just"/>
            <a:r>
              <a:rPr lang="en-US" altLang="en-US" sz="2600" dirty="0" smtClean="0">
                <a:solidFill>
                  <a:srgbClr val="FF0000"/>
                </a:solidFill>
                <a:cs typeface="Browallia New" pitchFamily="34" charset="-34"/>
              </a:rPr>
              <a:t>Transplacental </a:t>
            </a:r>
            <a:r>
              <a:rPr lang="en-US" altLang="en-US" sz="2600" dirty="0" smtClean="0">
                <a:cs typeface="Browallia New" pitchFamily="34" charset="-34"/>
              </a:rPr>
              <a:t>transmission may </a:t>
            </a:r>
            <a:r>
              <a:rPr lang="en-US" altLang="en-US" sz="2600" dirty="0" smtClean="0">
                <a:solidFill>
                  <a:srgbClr val="FF0000"/>
                </a:solidFill>
                <a:cs typeface="Browallia New" pitchFamily="34" charset="-34"/>
              </a:rPr>
              <a:t>occur </a:t>
            </a:r>
            <a:r>
              <a:rPr lang="en-US" altLang="en-US" sz="2600" dirty="0" smtClean="0">
                <a:cs typeface="Browallia New" pitchFamily="34" charset="-34"/>
              </a:rPr>
              <a:t>resulting in </a:t>
            </a:r>
            <a:r>
              <a:rPr lang="en-US" altLang="en-US" sz="2600" dirty="0" smtClean="0">
                <a:solidFill>
                  <a:srgbClr val="FF0000"/>
                </a:solidFill>
                <a:cs typeface="Browallia New" pitchFamily="34" charset="-34"/>
              </a:rPr>
              <a:t>congenital infection</a:t>
            </a:r>
            <a:r>
              <a:rPr lang="en-US" altLang="en-US" sz="2600" dirty="0" smtClean="0">
                <a:cs typeface="Browallia New" pitchFamily="34" charset="-34"/>
              </a:rPr>
              <a:t>.</a:t>
            </a:r>
            <a:endParaRPr lang="ar-OM" altLang="en-US" sz="2600" dirty="0" smtClean="0">
              <a:cs typeface="Browallia New" pitchFamily="34" charset="-34"/>
            </a:endParaRPr>
          </a:p>
          <a:p>
            <a:pPr algn="just"/>
            <a:r>
              <a:rPr lang="en-US" altLang="en-US" sz="2600" dirty="0" smtClean="0">
                <a:cs typeface="Browallia New" pitchFamily="34" charset="-34"/>
              </a:rPr>
              <a:t>Transmission from blood transfusions, bone marrow transplants, and intradermal inoculations have also been reported.</a:t>
            </a:r>
            <a:endParaRPr lang="ar-OM" altLang="en-US" sz="2600" dirty="0" smtClean="0">
              <a:cs typeface="Browallia New" pitchFamily="34" charset="-34"/>
            </a:endParaRPr>
          </a:p>
          <a:p>
            <a:pPr algn="just"/>
            <a:r>
              <a:rPr lang="en-US" altLang="en-US" sz="2600" dirty="0" smtClean="0">
                <a:cs typeface="Browallia New" pitchFamily="34" charset="-34"/>
              </a:rPr>
              <a:t>Sexual transmission in a rare number of human cases.</a:t>
            </a:r>
          </a:p>
          <a:p>
            <a:pPr algn="just"/>
            <a:r>
              <a:rPr lang="en-US" altLang="en-US" sz="2600" dirty="0" smtClean="0">
                <a:cs typeface="Browallia New" pitchFamily="34" charset="-34"/>
              </a:rPr>
              <a:t>Persons at risk include </a:t>
            </a:r>
          </a:p>
          <a:p>
            <a:pPr marL="900113" indent="-449263" algn="just">
              <a:buFontTx/>
              <a:buChar char="-"/>
            </a:pPr>
            <a:r>
              <a:rPr lang="en-US" altLang="en-US" sz="2400" dirty="0" smtClean="0">
                <a:cs typeface="Browallia New" pitchFamily="34" charset="-34"/>
              </a:rPr>
              <a:t>Farmers, livestock producers, veterinarians, abattoir workers</a:t>
            </a:r>
          </a:p>
          <a:p>
            <a:pPr marL="900113" indent="-449263" algn="just">
              <a:buFontTx/>
              <a:buChar char="-"/>
            </a:pPr>
            <a:r>
              <a:rPr lang="en-US" altLang="en-US" sz="2400" dirty="0" smtClean="0">
                <a:cs typeface="Browallia New" pitchFamily="34" charset="-34"/>
              </a:rPr>
              <a:t>Laboratory personnel performing culture and diagnostics</a:t>
            </a:r>
            <a:endParaRPr lang="ar-JO" sz="2600" dirty="0"/>
          </a:p>
        </p:txBody>
      </p:sp>
      <p:sp>
        <p:nvSpPr>
          <p:cNvPr id="4" name="Rectangle 14"/>
          <p:cNvSpPr txBox="1">
            <a:spLocks noChangeArrowheads="1"/>
          </p:cNvSpPr>
          <p:nvPr/>
        </p:nvSpPr>
        <p:spPr>
          <a:xfrm>
            <a:off x="1928794" y="71414"/>
            <a:ext cx="4429156" cy="785818"/>
          </a:xfrm>
          <a:prstGeom prst="rect">
            <a:avLst/>
          </a:prstGeom>
          <a:solidFill>
            <a:srgbClr val="FFC000"/>
          </a:solidFill>
        </p:spPr>
        <p:txBody>
          <a:bodyPr vert="horz" lIns="91440" tIns="45720" rIns="91440" bIns="45720" rtlCol="0" anchor="ctr">
            <a:normAutofit fontScale="97500"/>
          </a:bodyPr>
          <a:lstStyle/>
          <a:p>
            <a:pPr algn="ctr">
              <a:spcBef>
                <a:spcPct val="0"/>
              </a:spcBef>
              <a:buFontTx/>
              <a:buNone/>
              <a:defRPr/>
            </a:pPr>
            <a:r>
              <a:rPr lang="en-US" altLang="en-US" sz="4300" b="1" dirty="0" smtClean="0">
                <a:latin typeface="+mj-lt"/>
                <a:ea typeface="+mj-ea"/>
                <a:cs typeface="+mj-cs"/>
              </a:rPr>
              <a:t>Transmission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9"/>
          <p:cNvSpPr>
            <a:spLocks noGrp="1" noChangeArrowheads="1"/>
          </p:cNvSpPr>
          <p:nvPr>
            <p:ph idx="1"/>
          </p:nvPr>
        </p:nvSpPr>
        <p:spPr>
          <a:xfrm>
            <a:off x="428596" y="928670"/>
            <a:ext cx="8286808" cy="5643578"/>
          </a:xfrm>
        </p:spPr>
        <p:txBody>
          <a:bodyPr>
            <a:noAutofit/>
          </a:bodyPr>
          <a:lstStyle/>
          <a:p>
            <a:pPr algn="just"/>
            <a:r>
              <a:rPr lang="en-US" altLang="en-US" sz="2800" b="1" dirty="0" smtClean="0">
                <a:latin typeface="+mj-lt"/>
                <a:cs typeface="Browallia New" pitchFamily="34" charset="-34"/>
              </a:rPr>
              <a:t>Incubation period</a:t>
            </a:r>
          </a:p>
          <a:p>
            <a:pPr algn="just">
              <a:buNone/>
            </a:pPr>
            <a:r>
              <a:rPr lang="en-US" altLang="en-US" sz="2400" dirty="0" smtClean="0">
                <a:latin typeface="+mj-lt"/>
                <a:cs typeface="Browallia New" pitchFamily="34" charset="-34"/>
              </a:rPr>
              <a:t>Varies from 2 to 40 days (mean around 20 days). </a:t>
            </a:r>
          </a:p>
          <a:p>
            <a:pPr algn="just"/>
            <a:r>
              <a:rPr lang="en-US" altLang="en-US" sz="2800" b="1" dirty="0" smtClean="0">
                <a:latin typeface="+mj-lt"/>
                <a:cs typeface="Browallia New" pitchFamily="34" charset="-34"/>
              </a:rPr>
              <a:t>Infectious dose</a:t>
            </a:r>
          </a:p>
          <a:p>
            <a:pPr algn="just">
              <a:buNone/>
            </a:pPr>
            <a:r>
              <a:rPr lang="en-US" altLang="en-US" sz="2400" dirty="0" smtClean="0">
                <a:latin typeface="+mj-lt"/>
                <a:cs typeface="Browallia New" pitchFamily="34" charset="-34"/>
              </a:rPr>
              <a:t>As few as one organism is capable of causing disease. </a:t>
            </a:r>
          </a:p>
          <a:p>
            <a:pPr algn="just"/>
            <a:r>
              <a:rPr lang="en-US" altLang="en-US" sz="2800" b="1" dirty="0" smtClean="0">
                <a:latin typeface="+mj-lt"/>
                <a:cs typeface="Browallia New" pitchFamily="34" charset="-34"/>
              </a:rPr>
              <a:t>Clinical illness</a:t>
            </a:r>
          </a:p>
          <a:p>
            <a:pPr marL="0" algn="just">
              <a:buFontTx/>
              <a:buChar char="-"/>
            </a:pPr>
            <a:r>
              <a:rPr lang="en-US" altLang="en-US" sz="2400" dirty="0" smtClean="0">
                <a:latin typeface="+mj-lt"/>
                <a:cs typeface="Browallia New" pitchFamily="34" charset="-34"/>
              </a:rPr>
              <a:t>60% asymptomatic</a:t>
            </a:r>
          </a:p>
          <a:p>
            <a:pPr marL="0" algn="just">
              <a:buFontTx/>
              <a:buChar char="-"/>
            </a:pPr>
            <a:r>
              <a:rPr lang="en-US" altLang="en-US" sz="2400" dirty="0" smtClean="0">
                <a:latin typeface="+mj-lt"/>
                <a:cs typeface="Browallia New" pitchFamily="34" charset="-34"/>
              </a:rPr>
              <a:t>40% show signs of clinical illness.</a:t>
            </a:r>
          </a:p>
          <a:p>
            <a:pPr algn="just"/>
            <a:r>
              <a:rPr lang="en-US" altLang="en-US" sz="2800" b="1" dirty="0" smtClean="0">
                <a:latin typeface="+mj-lt"/>
                <a:cs typeface="Browallia New" pitchFamily="34" charset="-34"/>
              </a:rPr>
              <a:t>The clinical forms of the disease are:</a:t>
            </a:r>
          </a:p>
          <a:p>
            <a:pPr marL="914400" lvl="1" indent="-514350">
              <a:buFont typeface="+mj-lt"/>
              <a:buAutoNum type="alphaUcPeriod"/>
            </a:pPr>
            <a:r>
              <a:rPr lang="en-US" altLang="en-US" sz="2400" dirty="0" smtClean="0">
                <a:latin typeface="+mj-lt"/>
                <a:cs typeface="Browallia New" pitchFamily="34" charset="-34"/>
              </a:rPr>
              <a:t>Acute (less than 6 months duration)</a:t>
            </a:r>
          </a:p>
          <a:p>
            <a:pPr marL="914400" lvl="1" indent="-514350">
              <a:buFont typeface="+mj-lt"/>
              <a:buAutoNum type="alphaUcPeriod"/>
            </a:pPr>
            <a:r>
              <a:rPr lang="en-US" altLang="en-US" sz="2400" dirty="0" smtClean="0">
                <a:latin typeface="+mj-lt"/>
                <a:cs typeface="Browallia New" pitchFamily="34" charset="-34"/>
              </a:rPr>
              <a:t>Chronic (greater than 6 months duration).</a:t>
            </a:r>
          </a:p>
          <a:p>
            <a:pPr algn="just" eaLnBrk="1" hangingPunct="1"/>
            <a:endParaRPr lang="en-US" altLang="en-US" sz="2800" dirty="0" smtClean="0">
              <a:latin typeface="+mj-lt"/>
            </a:endParaRPr>
          </a:p>
        </p:txBody>
      </p:sp>
      <p:sp>
        <p:nvSpPr>
          <p:cNvPr id="6" name="Rectangle 14"/>
          <p:cNvSpPr txBox="1">
            <a:spLocks noChangeArrowheads="1"/>
          </p:cNvSpPr>
          <p:nvPr/>
        </p:nvSpPr>
        <p:spPr>
          <a:xfrm>
            <a:off x="1928794" y="71414"/>
            <a:ext cx="4429156" cy="785818"/>
          </a:xfrm>
          <a:prstGeom prst="rect">
            <a:avLst/>
          </a:prstGeom>
          <a:solidFill>
            <a:srgbClr val="FFC000"/>
          </a:solidFill>
        </p:spPr>
        <p:txBody>
          <a:bodyPr vert="horz" lIns="91440" tIns="45720" rIns="91440" bIns="45720" rtlCol="0" anchor="ctr">
            <a:normAutofit fontScale="97500"/>
          </a:bodyPr>
          <a:lstStyle/>
          <a:p>
            <a:pPr algn="ctr">
              <a:spcBef>
                <a:spcPct val="0"/>
              </a:spcBef>
              <a:buFontTx/>
              <a:buNone/>
              <a:defRPr/>
            </a:pPr>
            <a:r>
              <a:rPr lang="en-US" altLang="en-US" sz="4400" dirty="0" smtClean="0"/>
              <a:t>Disease</a:t>
            </a:r>
            <a:r>
              <a:rPr lang="ar-OM" altLang="en-US" sz="4400" dirty="0" smtClean="0"/>
              <a:t> </a:t>
            </a:r>
            <a:r>
              <a:rPr lang="en-US" altLang="en-US" sz="4400" dirty="0" smtClean="0"/>
              <a:t>in Human</a:t>
            </a:r>
            <a:endParaRPr lang="en-US" altLang="en-US" sz="4300" b="1" dirty="0" smtClean="0">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blinds(horizontal)">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22" dur="5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blinds(horizontal)">
                                      <p:cBhvr>
                                        <p:cTn id="27" dur="500"/>
                                        <p:tgtEl>
                                          <p:spTgt spid="47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blinds(horizontal)">
                                      <p:cBhvr>
                                        <p:cTn id="32" dur="500"/>
                                        <p:tgtEl>
                                          <p:spTgt spid="47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Effect transition="in" filter="blinds(horizontal)">
                                      <p:cBhvr>
                                        <p:cTn id="37" dur="500"/>
                                        <p:tgtEl>
                                          <p:spTgt spid="471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7107">
                                            <p:txEl>
                                              <p:pRg st="7" end="7"/>
                                            </p:txEl>
                                          </p:spTgt>
                                        </p:tgtEl>
                                        <p:attrNameLst>
                                          <p:attrName>style.visibility</p:attrName>
                                        </p:attrNameLst>
                                      </p:cBhvr>
                                      <p:to>
                                        <p:strVal val="visible"/>
                                      </p:to>
                                    </p:set>
                                    <p:animEffect transition="in" filter="blinds(horizontal)">
                                      <p:cBhvr>
                                        <p:cTn id="42" dur="500"/>
                                        <p:tgtEl>
                                          <p:spTgt spid="471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7107">
                                            <p:txEl>
                                              <p:pRg st="8" end="8"/>
                                            </p:txEl>
                                          </p:spTgt>
                                        </p:tgtEl>
                                        <p:attrNameLst>
                                          <p:attrName>style.visibility</p:attrName>
                                        </p:attrNameLst>
                                      </p:cBhvr>
                                      <p:to>
                                        <p:strVal val="visible"/>
                                      </p:to>
                                    </p:set>
                                    <p:animEffect transition="in" filter="blinds(horizontal)">
                                      <p:cBhvr>
                                        <p:cTn id="47" dur="500"/>
                                        <p:tgtEl>
                                          <p:spTgt spid="471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7107">
                                            <p:txEl>
                                              <p:pRg st="9" end="9"/>
                                            </p:txEl>
                                          </p:spTgt>
                                        </p:tgtEl>
                                        <p:attrNameLst>
                                          <p:attrName>style.visibility</p:attrName>
                                        </p:attrNameLst>
                                      </p:cBhvr>
                                      <p:to>
                                        <p:strVal val="visible"/>
                                      </p:to>
                                    </p:set>
                                    <p:animEffect transition="in" filter="blinds(horizontal)">
                                      <p:cBhvr>
                                        <p:cTn id="52" dur="500"/>
                                        <p:tgtEl>
                                          <p:spTgt spid="471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2138</TotalTime>
  <Words>1409</Words>
  <Application>Microsoft Office PowerPoint</Application>
  <PresentationFormat>عرض على الشاشة (3:4)‏</PresentationFormat>
  <Paragraphs>215</Paragraphs>
  <Slides>29</Slides>
  <Notes>15</Notes>
  <HiddenSlides>0</HiddenSlides>
  <MMClips>0</MMClips>
  <ScaleCrop>false</ScaleCrop>
  <HeadingPairs>
    <vt:vector size="4" baseType="variant">
      <vt:variant>
        <vt:lpstr>سمة</vt:lpstr>
      </vt:variant>
      <vt:variant>
        <vt:i4>1</vt:i4>
      </vt:variant>
      <vt:variant>
        <vt:lpstr>عناوين الشرائح</vt:lpstr>
      </vt:variant>
      <vt:variant>
        <vt:i4>29</vt:i4>
      </vt:variant>
    </vt:vector>
  </HeadingPairs>
  <TitlesOfParts>
    <vt:vector size="30" baseType="lpstr">
      <vt:lpstr>Office Theme</vt:lpstr>
      <vt:lpstr>The Rickettsiae HLS Module 2022-2023</vt:lpstr>
      <vt:lpstr>The Rickettsiae</vt:lpstr>
      <vt:lpstr>The Rickettsiae</vt:lpstr>
      <vt:lpstr>Coxiella burnetii</vt:lpstr>
      <vt:lpstr>Coxiella burnetii</vt:lpstr>
      <vt:lpstr>الشريحة 6</vt:lpstr>
      <vt:lpstr>How do people become infected with C. burnetii bacteria?</vt:lpstr>
      <vt:lpstr>الشريحة 8</vt:lpstr>
      <vt:lpstr>الشريحة 9</vt:lpstr>
      <vt:lpstr>Acute Infection</vt:lpstr>
      <vt:lpstr>Acute Infection</vt:lpstr>
      <vt:lpstr>الشريحة 12</vt:lpstr>
      <vt:lpstr>الشريحة 13</vt:lpstr>
      <vt:lpstr>الشريحة 14</vt:lpstr>
      <vt:lpstr>Prognosis</vt:lpstr>
      <vt:lpstr>Prevention and Control</vt:lpstr>
      <vt:lpstr>Prevention and Control</vt:lpstr>
      <vt:lpstr>Case</vt:lpstr>
      <vt:lpstr>Rickettsia prowazekii</vt:lpstr>
      <vt:lpstr>Rickettsia- Introduction </vt:lpstr>
      <vt:lpstr>الشريحة 21</vt:lpstr>
      <vt:lpstr>الشريحة 22</vt:lpstr>
      <vt:lpstr>الشريحة 23</vt:lpstr>
      <vt:lpstr>الشريحة 24</vt:lpstr>
      <vt:lpstr>الشريحة 25</vt:lpstr>
      <vt:lpstr>الشريحة 26</vt:lpstr>
      <vt:lpstr>الشريحة 27</vt:lpstr>
      <vt:lpstr>Epidemic typhus</vt:lpstr>
      <vt:lpstr>Epidemic typhus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frf</dc:creator>
  <cp:lastModifiedBy>mohammad</cp:lastModifiedBy>
  <cp:revision>228</cp:revision>
  <dcterms:created xsi:type="dcterms:W3CDTF">2016-01-10T06:10:09Z</dcterms:created>
  <dcterms:modified xsi:type="dcterms:W3CDTF">2023-04-06T07:18:55Z</dcterms:modified>
</cp:coreProperties>
</file>