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3" r:id="rId2"/>
    <p:sldMasterId id="2147483785" r:id="rId3"/>
    <p:sldMasterId id="2147483803" r:id="rId4"/>
  </p:sldMasterIdLst>
  <p:notesMasterIdLst>
    <p:notesMasterId r:id="rId25"/>
  </p:notesMasterIdLst>
  <p:sldIdLst>
    <p:sldId id="302" r:id="rId5"/>
    <p:sldId id="256" r:id="rId6"/>
    <p:sldId id="311" r:id="rId7"/>
    <p:sldId id="315" r:id="rId8"/>
    <p:sldId id="291" r:id="rId9"/>
    <p:sldId id="307" r:id="rId10"/>
    <p:sldId id="316" r:id="rId11"/>
    <p:sldId id="292" r:id="rId12"/>
    <p:sldId id="303" r:id="rId13"/>
    <p:sldId id="309" r:id="rId14"/>
    <p:sldId id="310" r:id="rId15"/>
    <p:sldId id="318" r:id="rId16"/>
    <p:sldId id="313" r:id="rId17"/>
    <p:sldId id="293" r:id="rId18"/>
    <p:sldId id="295" r:id="rId19"/>
    <p:sldId id="296" r:id="rId20"/>
    <p:sldId id="298" r:id="rId21"/>
    <p:sldId id="319" r:id="rId22"/>
    <p:sldId id="299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gFkaG6MiPUZ8r2ufjBoUw==" hashData="Xh2OjZNabdRfnc7/CJw4yWVlq62iZCQdIqIZSI+seevQfuH/T4Cqss7nI7C7AtgmGCul9tu9SHSnw1uwmqQwW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6C6"/>
    <a:srgbClr val="000000"/>
    <a:srgbClr val="E5E2CD"/>
    <a:srgbClr val="FFFFE1"/>
    <a:srgbClr val="FFFFCC"/>
    <a:srgbClr val="96C4B1"/>
    <a:srgbClr val="C5A49B"/>
    <a:srgbClr val="84BAA4"/>
    <a:srgbClr val="0D0E1D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8A1A3-B21D-46B2-9D1C-9AFB43BF0ABD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78BDA-0479-430B-82F4-D18F1D483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8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1600A-889A-4513-A42C-D83EAC0FF9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1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092B-4228-4152-9EB7-AE95EB640B6A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288BB-869D-440D-BF40-E0C78E30D561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4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0DEB-0FD3-4D13-9B0E-AA6992F7B1CD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793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F1CB-B573-4654-9D78-D876B3AC0F7E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66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013D7-C787-439A-B681-80604EC7DAB7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9038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A14C-903A-44B8-9F36-7FA0F689DC05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8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22FA-6BC5-4971-924A-CC7406ABE49D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53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E9D4-FD4E-4B9C-84C9-A52E0E6306CB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83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8F48EA7-9897-4485-9D61-AD287824209E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824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ABC6-DFB8-4487-8EB6-DD3B4ACCFF4C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38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AE2C-1021-4C83-9FFE-98473F617AEB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511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136A-4FE7-49E0-8A07-28218AD0D0FC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72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6F5A-D38D-4528-ABD2-809ED068D014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28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5C090-C83C-4696-8A53-891E20D96657}" type="datetime1">
              <a:rPr lang="en-US" smtClean="0"/>
              <a:t>11/23/2019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67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1562-F871-45EA-9750-A3D402B2CB84}" type="datetime1">
              <a:rPr lang="en-US" smtClean="0"/>
              <a:t>11/23/2019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66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FDB6B-FABB-4A2B-8D55-51C4CDB5724E}" type="datetime1">
              <a:rPr lang="en-US" smtClean="0"/>
              <a:t>11/23/2019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46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32B2-3D3D-44D1-A868-02664C744D6E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85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6036-3382-48B8-8489-34D6E6C1A9CD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7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30D5-7847-4072-8E1E-D8DA173E9228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BF25-DDDB-4475-8FD5-1D5BED355181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80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C8F7D-19CA-4EB4-A952-CC5D2261FFD1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01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8533-99D2-4489-AABA-25F424F4682D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9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D8A3-1DB1-4EBA-9FA5-2268D102CCCA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8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8B8-62E8-4386-9DD1-773A133B628D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28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2218-CC31-4CE6-BA6D-97E666C08DE2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27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9F3-70E6-4ED6-BFF6-1303E8008C02}" type="datetime1">
              <a:rPr lang="en-US" smtClean="0"/>
              <a:t>11/23/2019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81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6D8-DD97-4846-9D67-0570DFB80570}" type="datetime1">
              <a:rPr lang="en-US" smtClean="0"/>
              <a:t>11/23/2019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8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6AEB-DC2B-4F7A-A5DA-15061B1320ED}" type="datetime1">
              <a:rPr lang="en-US" smtClean="0"/>
              <a:t>11/23/2019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25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076B-E9B9-478B-803B-162D1C27526A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0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FCE-A3CC-460C-B412-3E45019AFAE1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78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40EAA-8A95-48DB-A718-41AC5D6246BB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25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EBB5-C11D-4071-B1CA-8799B8EA607B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99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B965-CD61-4FFB-821A-E28012C70695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7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FE148-9AF4-4C4F-AA3F-2FB78DFEDE6F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36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5582-4D63-4849-8455-8DFCA57B60CD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80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A4A0-4AD6-4123-BA72-939BB79DBC23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35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B39E-A010-4B0D-BC19-95546E57EBDE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49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05AF-2338-400D-BDF5-D959B464C1D2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4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CD20-8452-4F25-8355-DD44EBD57D0C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94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C8F7D-19CA-4EB4-A952-CC5D2261FFD1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01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8533-99D2-4489-AABA-25F424F4682D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12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D8B8-62E8-4386-9DD1-773A133B628D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93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2218-CC31-4CE6-BA6D-97E666C08DE2}" type="datetime1">
              <a:rPr lang="en-US" smtClean="0"/>
              <a:t>11/23/2019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168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09F3-70E6-4ED6-BFF6-1303E8008C02}" type="datetime1">
              <a:rPr lang="en-US" smtClean="0"/>
              <a:t>11/23/2019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2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6372-D1FD-491D-B350-A2A10321FA6A}" type="datetime1">
              <a:rPr lang="en-US" smtClean="0"/>
              <a:t>11/23/2019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819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36D8-DD97-4846-9D67-0570DFB80570}" type="datetime1">
              <a:rPr lang="en-US" smtClean="0"/>
              <a:t>11/23/2019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486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6AEB-DC2B-4F7A-A5DA-15061B1320ED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76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076B-E9B9-478B-803B-162D1C27526A}" type="datetime1">
              <a:rPr lang="en-US" smtClean="0"/>
              <a:t>11/23/2019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82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FCE-A3CC-460C-B412-3E45019AFAE1}" type="datetime1">
              <a:rPr lang="en-US" smtClean="0"/>
              <a:t>11/23/2019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209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05AF-2338-400D-BDF5-D959B464C1D2}" type="datetime1">
              <a:rPr lang="en-US" smtClean="0"/>
              <a:t>11/23/2019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08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CD20-8452-4F25-8355-DD44EBD57D0C}" type="datetime1">
              <a:rPr lang="en-US" smtClean="0"/>
              <a:t>11/23/2019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4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F176-204A-4941-89FF-2A4809F278B7}" type="datetime1">
              <a:rPr lang="en-US" smtClean="0"/>
              <a:t>11/23/2019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4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0BFB-E8C1-4190-966E-64A680F7174B}" type="datetime1">
              <a:rPr lang="en-US" smtClean="0"/>
              <a:t>11/23/2019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5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A8C9-1F2D-4BA5-BBA3-F143FA1C29D1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9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AF26-F32A-4798-B148-B0C8C01911BD}" type="datetime1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D95E7-3A7E-4503-BA19-1F9917D79ECE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6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7B51230-49C4-4AD8-96FA-AF6551DC12D4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6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2D95E7-3A7E-4503-BA19-1F9917D79ECE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22D95E7-3A7E-4503-BA19-1F9917D79ECE}" type="datetime1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899BDA6E-9183-4C21-9116-26B70709C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6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43258" y="6176943"/>
            <a:ext cx="2507781" cy="365125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Ghada Fahmy Helaly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Image result for â«Ø¨Ø³Ù Ø§ÙÙÙ Ø§ÙØ±Ø­ÙÙ Ø§ÙØ±Ø­ÙÙâ¬â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" t="9582" r="2523" b="10095"/>
          <a:stretch/>
        </p:blipFill>
        <p:spPr bwMode="auto">
          <a:xfrm>
            <a:off x="2834586" y="343806"/>
            <a:ext cx="6791195" cy="5712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3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5025" y="1630816"/>
            <a:ext cx="8104846" cy="4388984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Zygospores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single large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spores with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thick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walls. 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Ascospores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formed in 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called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ascus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Basidiospores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formed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externally on the tip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basidium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28" name="Picture 4" descr="https://o.quizlet.com/KZcC1KNR4cEprs9Tqkh7.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424" y="1405624"/>
            <a:ext cx="1897313" cy="13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17" r="23567"/>
          <a:stretch/>
        </p:blipFill>
        <p:spPr>
          <a:xfrm>
            <a:off x="8978424" y="2910682"/>
            <a:ext cx="1897313" cy="1644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8424" y="4754420"/>
            <a:ext cx="1897313" cy="15317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60" y="574627"/>
            <a:ext cx="10423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 fungi reproduce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sexually by mating and forming sexual spores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zygospores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ascospores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basidiospores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21607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081" y="513244"/>
            <a:ext cx="9692640" cy="132556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Fungi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 not form sexual spores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termed “imperfect” and are classified as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imperfecti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301" y="2053430"/>
            <a:ext cx="7305822" cy="43513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fungi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medical interest propagate asexually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 forming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conidia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asexual spores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shape, color,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arrangement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conidia aid in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fungi.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Microconidia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Macroconidia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3123" y="1424253"/>
            <a:ext cx="2915177" cy="23247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3123" y="3963664"/>
            <a:ext cx="2849093" cy="251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33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782" y="1278194"/>
            <a:ext cx="6377792" cy="4351337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en-US" sz="2800" b="1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Arthrospores</a:t>
            </a:r>
            <a:r>
              <a:rPr lang="en-US" sz="2800" b="1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fragmentation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 ends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hyphae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Coccidioides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immitis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Clr>
                <a:srgbClr val="C00000"/>
              </a:buClr>
              <a:buSzPct val="100000"/>
              <a:buFont typeface="+mj-lt"/>
              <a:buAutoNum type="arabicPeriod"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SzPct val="100000"/>
              <a:buNone/>
            </a:pPr>
            <a:r>
              <a:rPr lang="en-US" sz="2800" b="1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Chlamydospores</a:t>
            </a:r>
            <a:r>
              <a:rPr lang="en-US" sz="2800" b="1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rounded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thick-walled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and quite resistant (the terminal chlamydospores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Can.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albicans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0647" y="420678"/>
            <a:ext cx="513634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important conidia </a:t>
            </a:r>
            <a:r>
              <a:rPr lang="en-US" sz="2800" b="1" u="sng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are: </a:t>
            </a:r>
            <a:endParaRPr lang="en-US" sz="2800" b="1" u="sng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3073" t="10396" r="37548" b="58150"/>
          <a:stretch/>
        </p:blipFill>
        <p:spPr>
          <a:xfrm>
            <a:off x="9520727" y="1278194"/>
            <a:ext cx="1796202" cy="1828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062" y="1278194"/>
            <a:ext cx="2904665" cy="1828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76633" t="13100" b="45829"/>
          <a:stretch/>
        </p:blipFill>
        <p:spPr>
          <a:xfrm>
            <a:off x="7307780" y="3453862"/>
            <a:ext cx="4009149" cy="273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29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3" y="1346233"/>
            <a:ext cx="5149131" cy="435133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Clr>
                <a:srgbClr val="C00000"/>
              </a:buClr>
              <a:buSzPct val="100000"/>
              <a:buNone/>
            </a:pPr>
            <a:r>
              <a:rPr lang="en-US" sz="3600" b="1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000" b="1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Blastospores: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formed by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budding process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by which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yeasts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reproduce asexually (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Can. Albicans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Clr>
                <a:srgbClr val="C00000"/>
              </a:buClr>
              <a:buSzPct val="10000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SzPct val="100000"/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SzPct val="100000"/>
              <a:buNone/>
            </a:pPr>
            <a:r>
              <a:rPr lang="en-US" sz="3600" b="1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Sporangiospores: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formed within a sac 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sporangium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on a stalk by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molds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such as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Rhizopus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Mucor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8666" t="56356" r="19854" b="7760"/>
          <a:stretch/>
        </p:blipFill>
        <p:spPr>
          <a:xfrm>
            <a:off x="6096000" y="4194989"/>
            <a:ext cx="5048974" cy="2200489"/>
          </a:xfrm>
          <a:prstGeom prst="rect">
            <a:avLst/>
          </a:prstGeom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96"/>
          <a:stretch/>
        </p:blipFill>
        <p:spPr bwMode="auto">
          <a:xfrm>
            <a:off x="8372130" y="943897"/>
            <a:ext cx="2925134" cy="28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805" t="40748" r="65557" b="21928"/>
          <a:stretch/>
        </p:blipFill>
        <p:spPr>
          <a:xfrm>
            <a:off x="5874735" y="943897"/>
            <a:ext cx="2497395" cy="28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60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5784"/>
            <a:ext cx="3447288" cy="605790"/>
          </a:xfrm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powder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i="1" spc="0" dirty="0" smtClean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Pathogenesis:</a:t>
            </a:r>
            <a:endParaRPr lang="en-US" sz="3600" b="1" i="1" spc="0" dirty="0">
              <a:ln/>
              <a:solidFill>
                <a:srgbClr val="1F5F3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35" y="1147845"/>
            <a:ext cx="10540894" cy="5316963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buSzPct val="100000"/>
              <a:buBlip>
                <a:blip r:embed="rId2"/>
              </a:buBlip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Granulomatous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Histoplasma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Coccidioides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macrophages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and helper T cells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SzPct val="100000"/>
              <a:buBlip>
                <a:blip r:embed="rId2"/>
              </a:buBlip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Pyogenic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  <a:r>
              <a:rPr lang="en-US" sz="2400" b="1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Mucor</a:t>
            </a:r>
            <a:r>
              <a:rPr lang="en-US" sz="2400" b="1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b="1" dirty="0" err="1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Sporothrix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neutrophils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00000"/>
              </a:lnSpc>
              <a:buSzPct val="100000"/>
              <a:buBlip>
                <a:blip r:embed="rId2"/>
              </a:buBlip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Systemic fungi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skin tests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delayed hypersensitivity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(manifested as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induration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the skin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>
              <a:lnSpc>
                <a:spcPct val="100000"/>
              </a:lnSpc>
              <a:buSzPct val="100000"/>
              <a:buBlip>
                <a:blip r:embed="rId2"/>
              </a:buBlip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skin test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indicates that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infection has occurred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buSzPct val="100000"/>
              <a:buBlip>
                <a:blip r:embed="rId2"/>
              </a:buBlip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false-negative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skin test can occur in patients with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reduced cell-mediated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immunity.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SzPct val="10000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SzPct val="100000"/>
              <a:buBlip>
                <a:blip r:embed="rId2"/>
              </a:buBlip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SzPct val="10000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8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00" y="1375855"/>
            <a:ext cx="9917405" cy="4351337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Intact skin</a:t>
            </a:r>
          </a:p>
          <a:p>
            <a:pPr>
              <a:buBlip>
                <a:blip r:embed="rId2"/>
              </a:buBlip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Fatty acids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Blip>
                <a:blip r:embed="rId2"/>
              </a:buBlip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Hormones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at puberty </a:t>
            </a:r>
          </a:p>
          <a:p>
            <a:pPr>
              <a:buBlip>
                <a:blip r:embed="rId2"/>
              </a:buBlip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RT: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of nasopharynx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Blip>
                <a:blip r:embed="rId2"/>
              </a:buBlip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Alveolar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macrophages</a:t>
            </a:r>
          </a:p>
          <a:p>
            <a:pPr>
              <a:buBlip>
                <a:blip r:embed="rId2"/>
              </a:buBlip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Cell mediated immune response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protective </a:t>
            </a:r>
          </a:p>
          <a:p>
            <a:pPr>
              <a:buBlip>
                <a:blip r:embed="rId2"/>
              </a:buBlip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Immunosuppression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opportunistic infection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50295"/>
            <a:ext cx="3270447" cy="590931"/>
          </a:xfrm>
          <a:prstGeom prst="rect">
            <a:avLst/>
          </a:prstGeom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powder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i="1" dirty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Host defense:</a:t>
            </a:r>
          </a:p>
        </p:txBody>
      </p:sp>
    </p:spTree>
    <p:extLst>
      <p:ext uri="{BB962C8B-B14F-4D97-AF65-F5344CB8AC3E}">
        <p14:creationId xmlns:p14="http://schemas.microsoft.com/office/powerpoint/2010/main" val="1515084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4764"/>
            <a:ext cx="5837976" cy="580277"/>
          </a:xfrm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  <a:scene3d>
              <a:camera prst="orthographicFront"/>
              <a:lightRig rig="harsh" dir="t"/>
            </a:scene3d>
            <a:sp3d extrusionH="57150" prstMaterial="powder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i="1" dirty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Fungal Toxins &amp; </a:t>
            </a:r>
            <a:r>
              <a:rPr lang="en-US" sz="3600" b="1" i="1" dirty="0" smtClean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Allergies:</a:t>
            </a:r>
            <a:endParaRPr lang="en-US" sz="3600" b="1" i="1" dirty="0">
              <a:ln/>
              <a:solidFill>
                <a:srgbClr val="1F5F3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24" y="1507538"/>
            <a:ext cx="7003214" cy="30083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Amanita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mushrooms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liver necrosis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200" u="sng" dirty="0">
                <a:latin typeface="Arial" panose="020B0604020202020204" pitchFamily="34" charset="0"/>
                <a:cs typeface="Arial" panose="020B0604020202020204" pitchFamily="34" charset="0"/>
              </a:rPr>
              <a:t>fungal </a:t>
            </a:r>
            <a:r>
              <a:rPr lang="en-US" sz="2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toxins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hepatotoxins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Ingestion of peanuts and grains contaminated with </a:t>
            </a:r>
            <a:r>
              <a:rPr lang="en-US" sz="22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Aspergillus </a:t>
            </a:r>
            <a:r>
              <a:rPr lang="en-US" sz="2200" b="1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flavus</a:t>
            </a:r>
            <a:r>
              <a:rPr lang="en-US" sz="22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causes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 cancer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due to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aflatoxin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(potent carcinogen)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 Dr. Ghada Fahmy Helaly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927" y="804670"/>
            <a:ext cx="1526089" cy="1573557"/>
          </a:xfrm>
          <a:prstGeom prst="rect">
            <a:avLst/>
          </a:prstGeom>
        </p:spPr>
      </p:pic>
      <p:pic>
        <p:nvPicPr>
          <p:cNvPr id="3074" name="Picture 2" descr="Image result for amanita mushro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16" y="804671"/>
            <a:ext cx="1928292" cy="157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775" y="2636636"/>
            <a:ext cx="1928144" cy="2086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984318"/>
            <a:ext cx="2784737" cy="52322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Mycotoxicosis</a:t>
            </a:r>
            <a:r>
              <a:rPr lang="en-US" sz="28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098745"/>
            <a:ext cx="4719562" cy="5447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8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Allergies to fungal spores:</a:t>
            </a:r>
          </a:p>
        </p:txBody>
      </p:sp>
      <p:sp>
        <p:nvSpPr>
          <p:cNvPr id="9" name="Rectangle 8"/>
          <p:cNvSpPr/>
          <p:nvPr/>
        </p:nvSpPr>
        <p:spPr>
          <a:xfrm>
            <a:off x="468393" y="4771113"/>
            <a:ext cx="104621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Inhalation of the spores of 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Aspergillus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fumigatus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allergic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bronchopulmonary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aspergillosis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98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12547"/>
            <a:ext cx="4955458" cy="530942"/>
          </a:xfrm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  <a:scene3d>
              <a:camera prst="orthographicFront"/>
              <a:lightRig rig="harsh" dir="t"/>
            </a:scene3d>
            <a:sp3d extrusionH="57150" prstMaterial="powder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i="1" dirty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/>
            </a:r>
            <a:br>
              <a:rPr lang="en-US" sz="3600" b="1" i="1" dirty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en-US" sz="3600" b="1" i="1" dirty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/>
            </a:r>
            <a:br>
              <a:rPr lang="en-US" sz="3600" b="1" i="1" dirty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en-US" sz="3600" b="1" i="1" dirty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/>
            </a:r>
            <a:br>
              <a:rPr lang="en-US" sz="3600" b="1" i="1" dirty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en-US" sz="3600" b="1" i="1" dirty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Laboratory Diagnosis</a:t>
            </a:r>
            <a:r>
              <a:rPr lang="en-US" sz="3600" b="1" i="1" dirty="0" smtClean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:</a:t>
            </a:r>
            <a:endParaRPr lang="en-US" sz="3600" b="1" i="1" dirty="0">
              <a:ln/>
              <a:solidFill>
                <a:srgbClr val="1F5F3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229032"/>
            <a:ext cx="6720841" cy="435133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MICROSCOPIC EXAMINATION: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KOH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preparation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fungal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India ink,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Lactophenol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cotton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blue,…. ??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CULTURE: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Sabouraud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Dextrose Agar (SDA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4024" y="4846062"/>
            <a:ext cx="3108960" cy="1473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735" y="4846062"/>
            <a:ext cx="2968631" cy="1473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544" y="912418"/>
            <a:ext cx="1632873" cy="15259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544" y="2904614"/>
            <a:ext cx="1632873" cy="1475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593" y="1905759"/>
            <a:ext cx="2203517" cy="18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01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106424"/>
            <a:ext cx="9427464" cy="43513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SEROLOGICAL TESTS: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presence of fungal antigens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antibodies.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commonly used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tests are those for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cryptococcal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antigen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spinal fluid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for </a:t>
            </a:r>
            <a:r>
              <a:rPr lang="en-US" sz="24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Coccidioides</a:t>
            </a:r>
            <a:r>
              <a:rPr lang="en-US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antibodies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patient’s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serum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PROBES.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83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4904"/>
            <a:ext cx="4434840" cy="530352"/>
          </a:xfrm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  <a:scene3d>
              <a:camera prst="orthographicFront"/>
              <a:lightRig rig="harsh" dir="t"/>
            </a:scene3d>
            <a:sp3d extrusionH="57150" prstMaterial="powder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i="1" dirty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Antifungal </a:t>
            </a:r>
            <a:r>
              <a:rPr lang="en-US" sz="3600" b="1" i="1" dirty="0" smtClean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Therapy:</a:t>
            </a:r>
            <a:endParaRPr lang="en-US" sz="3600" b="1" i="1" dirty="0">
              <a:ln/>
              <a:solidFill>
                <a:srgbClr val="1F5F3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32" y="1214382"/>
            <a:ext cx="10094976" cy="435133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selective toxicity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amphotericin 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drugs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based on the presence of </a:t>
            </a:r>
            <a:r>
              <a:rPr lang="en-US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ergosterol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selective toxicity of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caspofungin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cell wall, </a:t>
            </a:r>
            <a:r>
              <a:rPr lang="en-US" sz="2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en-US" sz="24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of action of the antifungal drug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caspofungin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3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6598">
              <a:srgbClr val="96C4B1"/>
            </a:gs>
            <a:gs pos="66000">
              <a:srgbClr val="EAFFAF"/>
            </a:gs>
            <a:gs pos="100000">
              <a:srgbClr val="C5A49B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35902" y="1129004"/>
            <a:ext cx="8397551" cy="4544008"/>
          </a:xfrm>
          <a:prstGeom prst="roundRect">
            <a:avLst/>
          </a:prstGeom>
          <a:solidFill>
            <a:srgbClr val="F6E6C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13228" y="338545"/>
            <a:ext cx="10889915" cy="274717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 MYCOLOGY </a:t>
            </a:r>
            <a:br>
              <a:rPr lang="en-US" sz="54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b="1" dirty="0">
              <a:ln w="28575">
                <a:solidFill>
                  <a:srgbClr val="0D0E1D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3471" y="2958447"/>
            <a:ext cx="8061048" cy="1160213"/>
          </a:xfrm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By: </a:t>
            </a:r>
          </a:p>
          <a:p>
            <a:pPr algn="ctr"/>
            <a:r>
              <a:rPr lang="en-US" sz="2400" dirty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Prof. Dr. Ghada Fahmy Helaly</a:t>
            </a:r>
          </a:p>
          <a:p>
            <a:pPr algn="ctr"/>
            <a:r>
              <a:rPr lang="en-US" sz="2400" b="1" dirty="0">
                <a:ln w="1905"/>
                <a:solidFill>
                  <a:srgbClr val="5C1E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Microbiology  &amp; Immunology Department</a:t>
            </a:r>
          </a:p>
          <a:p>
            <a:pPr algn="ctr"/>
            <a:r>
              <a:rPr lang="en-US" sz="2400" b="1" dirty="0">
                <a:ln w="1905"/>
                <a:solidFill>
                  <a:srgbClr val="5C1E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Faculty of Medicine</a:t>
            </a:r>
          </a:p>
          <a:p>
            <a:pPr algn="ctr"/>
            <a:r>
              <a:rPr lang="en-US" sz="2400" b="1" dirty="0" smtClean="0">
                <a:ln w="1905"/>
                <a:solidFill>
                  <a:srgbClr val="5C1E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Mutah </a:t>
            </a:r>
            <a:r>
              <a:rPr lang="en-US" sz="2400" b="1" dirty="0">
                <a:ln w="1905"/>
                <a:solidFill>
                  <a:srgbClr val="5C1E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University</a:t>
            </a:r>
          </a:p>
          <a:p>
            <a:pPr algn="ctr"/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402967" y="6148746"/>
            <a:ext cx="4324044" cy="365125"/>
          </a:xfrm>
        </p:spPr>
        <p:txBody>
          <a:bodyPr/>
          <a:lstStyle/>
          <a:p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Ghada Fahmy Helaly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12">
              <a:srgbClr val="BCB275"/>
            </a:gs>
            <a:gs pos="0">
              <a:schemeClr val="accent3">
                <a:lumMod val="0"/>
                <a:lumOff val="100000"/>
              </a:schemeClr>
            </a:gs>
            <a:gs pos="26598">
              <a:srgbClr val="4E8C73"/>
            </a:gs>
            <a:gs pos="66000">
              <a:srgbClr val="EAFFAF"/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 rot="20293577">
            <a:off x="1150011" y="1621650"/>
            <a:ext cx="663465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unrise" dir="t"/>
            </a:scene3d>
            <a:sp3d extrusionH="57150">
              <a:bevelT w="152400" h="38100"/>
            </a:sp3d>
          </a:bodyPr>
          <a:lstStyle/>
          <a:p>
            <a:pPr marL="0" indent="0" algn="ctr">
              <a:buNone/>
            </a:pPr>
            <a:r>
              <a:rPr lang="en-US" sz="15000" b="1" dirty="0" smtClean="0">
                <a:ln w="1270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006600"/>
                    </a:gs>
                    <a:gs pos="47000">
                      <a:schemeClr val="bg2">
                        <a:lumMod val="75000"/>
                        <a:shade val="67500"/>
                        <a:satMod val="115000"/>
                      </a:schemeClr>
                    </a:gs>
                    <a:gs pos="70000">
                      <a:srgbClr val="FFFFCC"/>
                    </a:gs>
                  </a:gsLst>
                  <a:lin ang="0" scaled="1"/>
                  <a:tileRect/>
                </a:gra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Edwardian Script ITC" panose="030303020407070D0804" pitchFamily="66" charset="0"/>
              </a:rPr>
              <a:t>Thank you</a:t>
            </a:r>
            <a:endParaRPr lang="en-US" sz="15000" b="1" dirty="0">
              <a:ln w="12700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006600"/>
                  </a:gs>
                  <a:gs pos="47000">
                    <a:schemeClr val="bg2">
                      <a:lumMod val="75000"/>
                      <a:shade val="67500"/>
                      <a:satMod val="115000"/>
                    </a:schemeClr>
                  </a:gs>
                  <a:gs pos="70000">
                    <a:srgbClr val="FFFFCC"/>
                  </a:gs>
                </a:gsLst>
                <a:lin ang="0" scaled="1"/>
                <a:tileRect/>
              </a:gra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738530" y="4170251"/>
            <a:ext cx="7619999" cy="365125"/>
          </a:xfrm>
        </p:spPr>
        <p:txBody>
          <a:bodyPr vert="horz" lIns="91440" tIns="45720" rIns="91440" bIns="45720" rtlCol="0" anchor="ctr"/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Ghada Fahmy Helaly</a:t>
            </a:r>
          </a:p>
        </p:txBody>
      </p:sp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481" y="361993"/>
            <a:ext cx="4196048" cy="6097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298" y="816076"/>
            <a:ext cx="9970271" cy="4057521"/>
          </a:xfr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buClr>
                <a:srgbClr val="C00000"/>
              </a:buClr>
              <a:buBlip>
                <a:blip r:embed="rId3"/>
              </a:buBlip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Mycology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study of fungi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914400">
              <a:lnSpc>
                <a:spcPct val="150000"/>
              </a:lnSpc>
              <a:buClr>
                <a:srgbClr val="C00000"/>
              </a:buClr>
              <a:buBlip>
                <a:blip r:embed="rId3"/>
              </a:buBlip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Eukaryotic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organisms</a:t>
            </a:r>
          </a:p>
          <a:p>
            <a:pPr defTabSz="914400">
              <a:lnSpc>
                <a:spcPct val="150000"/>
              </a:lnSpc>
              <a:buClr>
                <a:srgbClr val="C00000"/>
              </a:buClr>
              <a:buBlip>
                <a:blip r:embed="rId3"/>
              </a:buBlip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a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rigid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wall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400">
              <a:lnSpc>
                <a:spcPct val="150000"/>
              </a:lnSpc>
              <a:buClr>
                <a:srgbClr val="C00000"/>
              </a:buClr>
              <a:buBlip>
                <a:blip r:embed="rId3"/>
              </a:buBlip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Obligate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facultative aerobes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400">
              <a:lnSpc>
                <a:spcPct val="150000"/>
              </a:lnSpc>
              <a:buClr>
                <a:srgbClr val="C00000"/>
              </a:buClr>
              <a:buBlip>
                <a:blip r:embed="rId3"/>
              </a:buBlip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preformed source of carbon.</a:t>
            </a:r>
          </a:p>
          <a:p>
            <a:pPr defTabSz="914400">
              <a:lnSpc>
                <a:spcPct val="150000"/>
              </a:lnSpc>
              <a:buClr>
                <a:srgbClr val="C00000"/>
              </a:buClr>
              <a:buBlip>
                <a:blip r:embed="rId3"/>
              </a:buBlip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habitats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albicans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Flora.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04593" y="6106311"/>
            <a:ext cx="2621885" cy="365125"/>
          </a:xfrm>
        </p:spPr>
        <p:txBody>
          <a:bodyPr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Prof. Dr. Ghada Fahmy Helaly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3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57109" y="5998156"/>
            <a:ext cx="2621885" cy="365125"/>
          </a:xfrm>
        </p:spPr>
        <p:txBody>
          <a:bodyPr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Prof. Dr. Ghada Fahmy Helaly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7908" y="1394124"/>
            <a:ext cx="93802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Blip>
                <a:blip r:embed="rId3"/>
              </a:buBlip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About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80,000 species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&lt;400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medically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important,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&lt;50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species cause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fungal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 of humans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other animals.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Blip>
                <a:blip r:embed="rId3"/>
              </a:buBlip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Blip>
                <a:blip r:embed="rId3"/>
              </a:buBlip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antibiotics (penicillin)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immunosuppressive drugs (cyclosporine)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Blip>
                <a:blip r:embed="rId3"/>
              </a:buBlip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Fungal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infections are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mycoses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. Mycoses may be classified as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superficial, cutaneous, subcutaneous, or systemic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695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5267"/>
            <a:ext cx="4962283" cy="581892"/>
          </a:xfrm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powder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i="1" spc="0" dirty="0" smtClean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Structure &amp; Growth:</a:t>
            </a:r>
            <a:endParaRPr lang="en-US" sz="3600" b="1" spc="0" dirty="0">
              <a:ln/>
              <a:solidFill>
                <a:srgbClr val="1F5F3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025" y="2318368"/>
            <a:ext cx="9489369" cy="190449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chitin, </a:t>
            </a:r>
            <a:r>
              <a:rPr lang="el-GR" sz="2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en-US" sz="24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glucan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protection, antigenic.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Dematiaceous fungi ??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9959342" y="2709350"/>
            <a:ext cx="3581400" cy="365125"/>
          </a:xfrm>
        </p:spPr>
        <p:txBody>
          <a:bodyPr/>
          <a:lstStyle/>
          <a:p>
            <a:r>
              <a:rPr lang="en-US" sz="1100" b="1" dirty="0" smtClean="0"/>
              <a:t>Prof. Dr. Ghada Fahmy Helaly</a:t>
            </a:r>
            <a:endParaRPr lang="en-US" sz="1100" b="1" dirty="0"/>
          </a:p>
        </p:txBody>
      </p:sp>
      <p:sp>
        <p:nvSpPr>
          <p:cNvPr id="5" name="Rectangle 4"/>
          <p:cNvSpPr/>
          <p:nvPr/>
        </p:nvSpPr>
        <p:spPr>
          <a:xfrm>
            <a:off x="437973" y="1054153"/>
            <a:ext cx="7522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Two fungal structures are medically important:</a:t>
            </a:r>
            <a:endParaRPr lang="en-US" sz="2800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315" y="1797644"/>
            <a:ext cx="44855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u="sng" dirty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The Fungal rigid cell wall:</a:t>
            </a:r>
            <a:r>
              <a:rPr lang="en-US" sz="2400" b="1" dirty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n>
                <a:solidFill>
                  <a:srgbClr val="002060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315" y="4093532"/>
            <a:ext cx="399660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u="sng" dirty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2400" b="1" u="sng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fungal </a:t>
            </a:r>
            <a:r>
              <a:rPr lang="en-US" sz="2400" b="1" u="sng" dirty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2400" b="1" u="sng" dirty="0" smtClean="0">
                <a:ln>
                  <a:solidFill>
                    <a:srgbClr val="002060"/>
                  </a:solidFill>
                </a:ln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membrane: </a:t>
            </a:r>
            <a:endParaRPr lang="en-US" sz="2400" b="1" u="sng" dirty="0">
              <a:ln>
                <a:solidFill>
                  <a:srgbClr val="002060"/>
                </a:solidFill>
              </a:ln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4280" y="4682613"/>
            <a:ext cx="10448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Sterol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Ergosterol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6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5807"/>
            <a:ext cx="5683045" cy="776922"/>
          </a:xfrm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powder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i="1" spc="0" dirty="0" smtClean="0">
                <a:ln/>
                <a:solidFill>
                  <a:srgbClr val="1F5F3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Classification of fungi:</a:t>
            </a:r>
            <a:endParaRPr lang="en-US" sz="3600" b="1" i="1" spc="0" dirty="0">
              <a:ln/>
              <a:solidFill>
                <a:srgbClr val="1F5F3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32" y="1547091"/>
            <a:ext cx="10133716" cy="4553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en-US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forms of fungi :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yeasts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molds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moulds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9459079" y="4132132"/>
            <a:ext cx="1824599" cy="25342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090" y="2244172"/>
            <a:ext cx="77143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Yeasts: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cells.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Reproduce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asexual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budding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blastoconidia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Yeast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colonies are usually soft, opaque, 1–3 mm in size,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cream-colored.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candida cul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079" y="2244172"/>
            <a:ext cx="1874475" cy="18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36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44" y="688259"/>
            <a:ext cx="4445287" cy="496529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u="sng" dirty="0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Molds: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filaments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cells (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hyphae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mycelium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Fluffy surface masses of hyphae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hidden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growth into tissue or lab medium, absorbs nutrients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 Reproduce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cell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division.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271" y="2674374"/>
            <a:ext cx="3097162" cy="2046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271" y="4720839"/>
            <a:ext cx="3097162" cy="2137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271" y="0"/>
            <a:ext cx="3097162" cy="2674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0922" t="66292" r="3331" b="-401"/>
          <a:stretch/>
        </p:blipFill>
        <p:spPr>
          <a:xfrm>
            <a:off x="4946732" y="1337187"/>
            <a:ext cx="3243539" cy="35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1088" y="842400"/>
            <a:ext cx="7966137" cy="5148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hyphae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above the surface of the mycelium and usually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bear 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reproductive structures of the mold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200000"/>
              </a:lnSpc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Hyphae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be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dematiaceous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 hyaline.</a:t>
            </a:r>
          </a:p>
          <a:p>
            <a:pPr marL="342900" indent="-342900">
              <a:lnSpc>
                <a:spcPct val="200000"/>
              </a:lnSpc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Some hyphae are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Septate hyphae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Others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nonseptate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hyphae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200000"/>
              </a:lnSpc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Pseudohyphae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albicans.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871" y="0"/>
            <a:ext cx="2524344" cy="2703870"/>
          </a:xfrm>
          <a:prstGeom prst="rect">
            <a:avLst/>
          </a:prstGeom>
        </p:spPr>
      </p:pic>
      <p:pic>
        <p:nvPicPr>
          <p:cNvPr id="7170" name="Picture 2" descr="Image result for non septate hyph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871" y="2703871"/>
            <a:ext cx="2524344" cy="210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2525" t="13490" r="31165" b="15014"/>
          <a:stretch/>
        </p:blipFill>
        <p:spPr>
          <a:xfrm>
            <a:off x="8799871" y="4812719"/>
            <a:ext cx="2524344" cy="20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65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E1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E5E2CD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420" y="1014927"/>
            <a:ext cx="7414413" cy="435133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Some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fungi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dimorphic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(form diff. structures,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yeasts or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molds, at diff. temp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.)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some other form such as a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spherule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Spherule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thick-walled spherical structure enclosing endospores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u="sng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Coccidioides</a:t>
            </a:r>
            <a:r>
              <a:rPr lang="en-US" sz="2400" b="1" u="sng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Ghada Fahmy Helaly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499" y="316807"/>
            <a:ext cx="2910687" cy="1553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499" y="1978242"/>
            <a:ext cx="2950060" cy="1907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499" y="3994079"/>
            <a:ext cx="2950060" cy="205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31108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sp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View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4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4.xml><?xml version="1.0" encoding="utf-8"?>
<a:themeOverride xmlns:a="http://schemas.openxmlformats.org/drawingml/2006/main">
  <a:clrScheme name="Green Yellow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5.xml><?xml version="1.0" encoding="utf-8"?>
<a:themeOverride xmlns:a="http://schemas.openxmlformats.org/drawingml/2006/main">
  <a:clrScheme name="Green Yellow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6.xml><?xml version="1.0" encoding="utf-8"?>
<a:themeOverride xmlns:a="http://schemas.openxmlformats.org/drawingml/2006/main">
  <a:clrScheme name="Green Yellow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935</Words>
  <Application>Microsoft Office PowerPoint</Application>
  <PresentationFormat>Widescreen</PresentationFormat>
  <Paragraphs>115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 Unicode MS</vt:lpstr>
      <vt:lpstr>Arial</vt:lpstr>
      <vt:lpstr>Arial Rounded MT Bold</vt:lpstr>
      <vt:lpstr>Calibri</vt:lpstr>
      <vt:lpstr>Century Gothic</vt:lpstr>
      <vt:lpstr>Century Schoolbook</vt:lpstr>
      <vt:lpstr>Corbel</vt:lpstr>
      <vt:lpstr>Edwardian Script ITC</vt:lpstr>
      <vt:lpstr>Palatino Linotype</vt:lpstr>
      <vt:lpstr>Wingdings</vt:lpstr>
      <vt:lpstr>Wingdings 2</vt:lpstr>
      <vt:lpstr>Wingdings 3</vt:lpstr>
      <vt:lpstr>Wisp</vt:lpstr>
      <vt:lpstr>View</vt:lpstr>
      <vt:lpstr>Parallax</vt:lpstr>
      <vt:lpstr>Frame</vt:lpstr>
      <vt:lpstr>PowerPoint Presentation</vt:lpstr>
      <vt:lpstr>GENERAL MYCOLOGY  </vt:lpstr>
      <vt:lpstr>PowerPoint Presentation</vt:lpstr>
      <vt:lpstr>PowerPoint Presentation</vt:lpstr>
      <vt:lpstr>Structure &amp; Growth:</vt:lpstr>
      <vt:lpstr>Classification of fungi:</vt:lpstr>
      <vt:lpstr>PowerPoint Presentation</vt:lpstr>
      <vt:lpstr>PowerPoint Presentation</vt:lpstr>
      <vt:lpstr>PowerPoint Presentation</vt:lpstr>
      <vt:lpstr>PowerPoint Presentation</vt:lpstr>
      <vt:lpstr>Fungi that do not form sexual spores are termed “imperfect” and are classified as fungi imperfecti.</vt:lpstr>
      <vt:lpstr>PowerPoint Presentation</vt:lpstr>
      <vt:lpstr>PowerPoint Presentation</vt:lpstr>
      <vt:lpstr>Pathogenesis:</vt:lpstr>
      <vt:lpstr>PowerPoint Presentation</vt:lpstr>
      <vt:lpstr>Fungal Toxins &amp; Allergies:</vt:lpstr>
      <vt:lpstr>   Laboratory Diagnosis:</vt:lpstr>
      <vt:lpstr>PowerPoint Presentation</vt:lpstr>
      <vt:lpstr>Antifungal Therapy: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Ghada</dc:creator>
  <cp:lastModifiedBy>Ghada</cp:lastModifiedBy>
  <cp:revision>128</cp:revision>
  <dcterms:created xsi:type="dcterms:W3CDTF">2018-10-12T15:22:07Z</dcterms:created>
  <dcterms:modified xsi:type="dcterms:W3CDTF">2019-11-23T19:35:27Z</dcterms:modified>
</cp:coreProperties>
</file>